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  <p:sldMasterId id="2147483925" r:id="rId3"/>
  </p:sldMasterIdLst>
  <p:notesMasterIdLst>
    <p:notesMasterId r:id="rId18"/>
  </p:notesMasterIdLst>
  <p:sldIdLst>
    <p:sldId id="256" r:id="rId4"/>
    <p:sldId id="258" r:id="rId5"/>
    <p:sldId id="263" r:id="rId6"/>
    <p:sldId id="261" r:id="rId7"/>
    <p:sldId id="265" r:id="rId8"/>
    <p:sldId id="267" r:id="rId9"/>
    <p:sldId id="269" r:id="rId10"/>
    <p:sldId id="270" r:id="rId11"/>
    <p:sldId id="266" r:id="rId12"/>
    <p:sldId id="273" r:id="rId13"/>
    <p:sldId id="274" r:id="rId14"/>
    <p:sldId id="275" r:id="rId15"/>
    <p:sldId id="276" r:id="rId16"/>
    <p:sldId id="27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81818" autoAdjust="0"/>
  </p:normalViewPr>
  <p:slideViewPr>
    <p:cSldViewPr snapToGrid="0">
      <p:cViewPr varScale="1">
        <p:scale>
          <a:sx n="59" d="100"/>
          <a:sy n="59" d="100"/>
        </p:scale>
        <p:origin x="115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1CE3BA-DA65-4741-AA92-984DD1D6FA0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77C021-8D89-4C46-897A-564A92952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956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did I choose this topic?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the relevance to academia?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does the scholarship have to say about this?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7C021-8D89-4C46-897A-564A92952B4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125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Early Church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Importance of Martyrdom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Monasticism: Living Martyrdom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Monasticism Structured (theory vs reality)</a:t>
            </a:r>
          </a:p>
          <a:p>
            <a:pPr lvl="3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Rule of St Benedict</a:t>
            </a:r>
          </a:p>
          <a:p>
            <a:pPr lvl="3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Rule of St Columba</a:t>
            </a:r>
          </a:p>
          <a:p>
            <a:pPr lvl="3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3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Sources on the monks.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7C021-8D89-4C46-897A-564A92952B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769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Early medieval era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Benedictines and Cluniacs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Celtic Monasticism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7C021-8D89-4C46-897A-564A92952B4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106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Cistercians: a Benedictine revival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Cistercians: a legacy established</a:t>
            </a:r>
          </a:p>
          <a:p>
            <a:pPr lvl="3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Commonalities with other orders—Rule of St Benedict</a:t>
            </a:r>
          </a:p>
          <a:p>
            <a:pPr lvl="3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Uniqueness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7C021-8D89-4C46-897A-564A92952B4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74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Militant Monasticism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Origins in the Holy Land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Teutonics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Templars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7C021-8D89-4C46-897A-564A92952B4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592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Contrasting views/dialogue between both sides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Debates and differing views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Peter the Venerable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Bernard of Clairvaux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7C021-8D89-4C46-897A-564A92952B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107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Differing approaches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Approaches to heresy</a:t>
            </a:r>
          </a:p>
          <a:p>
            <a:pPr lvl="2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Cathars</a:t>
            </a:r>
          </a:p>
          <a:p>
            <a:pPr lvl="3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Franciscans</a:t>
            </a:r>
          </a:p>
          <a:p>
            <a:pPr lvl="3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Albigensian Crusade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77C021-8D89-4C46-897A-564A92952B4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580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518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88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628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072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369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890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272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14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458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73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695973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900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62014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89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0588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004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4548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701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406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726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088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5551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024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5920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493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4442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89521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79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30454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8770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6333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2874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568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427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672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3839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598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80648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901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10553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36007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7251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6825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82475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14864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22126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93543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9920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121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45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6031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FD318-EC7B-4EBE-ABA0-4969CEA584C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72BDE-632E-4602-BF60-30EBB3459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7327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28" r:id="rId3"/>
    <p:sldLayoutId id="2147483929" r:id="rId4"/>
    <p:sldLayoutId id="2147483930" r:id="rId5"/>
    <p:sldLayoutId id="2147483931" r:id="rId6"/>
    <p:sldLayoutId id="2147483932" r:id="rId7"/>
    <p:sldLayoutId id="2147483933" r:id="rId8"/>
    <p:sldLayoutId id="2147483934" r:id="rId9"/>
    <p:sldLayoutId id="2147483935" r:id="rId10"/>
    <p:sldLayoutId id="2147483936" r:id="rId11"/>
    <p:sldLayoutId id="2147483937" r:id="rId12"/>
    <p:sldLayoutId id="2147483938" r:id="rId13"/>
    <p:sldLayoutId id="2147483939" r:id="rId14"/>
    <p:sldLayoutId id="2147483940" r:id="rId15"/>
    <p:sldLayoutId id="2147483941" r:id="rId16"/>
    <p:sldLayoutId id="214748394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d/3.0/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://undevicesimus.deviantart.com/art/Knights-Hospitaller-Grunge-Flag-c-1099-42203032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7.png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commons.wikimedia.org/wiki/File:Coa_Illustration_Cross_Teutonic_Order.sv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mpliers.org/regle1-eng.php" TargetMode="Externa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A55BD-78C0-41BB-9655-DB18BBC337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FFFFFF"/>
                </a:solidFill>
              </a:rPr>
              <a:t>Europa et </a:t>
            </a:r>
            <a:r>
              <a:rPr lang="en-GB" sz="6000" dirty="0" err="1">
                <a:solidFill>
                  <a:srgbClr val="FFFFFF"/>
                </a:solidFill>
              </a:rPr>
              <a:t>Militibus</a:t>
            </a:r>
            <a:r>
              <a:rPr lang="en-GB" sz="6000" dirty="0">
                <a:solidFill>
                  <a:srgbClr val="FFFFFF"/>
                </a:solidFill>
              </a:rPr>
              <a:t> Christi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7B851-DF1A-45C0-95A6-284688D6E7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104" y="3962087"/>
            <a:ext cx="6112077" cy="1875041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2000" dirty="0">
                <a:solidFill>
                  <a:srgbClr val="FFFFFF">
                    <a:alpha val="70000"/>
                  </a:srgbClr>
                </a:solidFill>
              </a:rPr>
              <a:t>Jonathan Goddard</a:t>
            </a:r>
          </a:p>
          <a:p>
            <a:pPr algn="l"/>
            <a:r>
              <a:rPr lang="en-GB" sz="2000">
                <a:solidFill>
                  <a:srgbClr val="FFFFFF">
                    <a:alpha val="70000"/>
                  </a:srgbClr>
                </a:solidFill>
              </a:rPr>
              <a:t>1601793</a:t>
            </a:r>
          </a:p>
          <a:p>
            <a:pPr algn="l"/>
            <a:endParaRPr lang="en-GB" sz="2000" dirty="0">
              <a:solidFill>
                <a:srgbClr val="FFFFFF">
                  <a:alpha val="70000"/>
                </a:srgbClr>
              </a:solidFill>
            </a:endParaRPr>
          </a:p>
          <a:p>
            <a:pPr algn="l"/>
            <a:r>
              <a:rPr lang="en-GB" sz="2000" dirty="0">
                <a:solidFill>
                  <a:srgbClr val="FFFFFF">
                    <a:alpha val="70000"/>
                  </a:srgbClr>
                </a:solidFill>
              </a:rPr>
              <a:t>An Analysis of the monastic and militant orders of the 12th-13</a:t>
            </a:r>
            <a:r>
              <a:rPr lang="en-GB" sz="2000" baseline="30000" dirty="0">
                <a:solidFill>
                  <a:srgbClr val="FFFFFF">
                    <a:alpha val="70000"/>
                  </a:srgbClr>
                </a:solidFill>
              </a:rPr>
              <a:t>th</a:t>
            </a:r>
            <a:r>
              <a:rPr lang="en-GB" sz="2000" dirty="0">
                <a:solidFill>
                  <a:srgbClr val="FFFFFF">
                    <a:alpha val="70000"/>
                  </a:srgbClr>
                </a:solidFill>
              </a:rPr>
              <a:t> centuries, their origins and their causes</a:t>
            </a:r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425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7F72E-6559-46A9-9B21-C56C840D3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80210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F11F3-C4F0-4FCD-A3A9-D7F8964B1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733" y="609600"/>
            <a:ext cx="6953647" cy="5545667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Monastic Orders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Origins, Early Years and the Cistercians</a:t>
            </a:r>
          </a:p>
          <a:p>
            <a:r>
              <a:rPr lang="en-GB" sz="3200" dirty="0">
                <a:solidFill>
                  <a:srgbClr val="FFFFFF"/>
                </a:solidFill>
              </a:rPr>
              <a:t>Militant Orders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Emergence, mandate and  decline</a:t>
            </a:r>
          </a:p>
          <a:p>
            <a:r>
              <a:rPr lang="en-GB" sz="3200" dirty="0">
                <a:solidFill>
                  <a:srgbClr val="FFFFFF"/>
                </a:solidFill>
              </a:rPr>
              <a:t>Differing approaches to: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Islam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Heresy</a:t>
            </a:r>
          </a:p>
          <a:p>
            <a:pPr lvl="1"/>
            <a:endParaRPr lang="en-GB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369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stle on a cloudy day&#10;&#10;Description automatically generated">
            <a:extLst>
              <a:ext uri="{FF2B5EF4-FFF2-40B4-BE49-F238E27FC236}">
                <a16:creationId xmlns:a16="http://schemas.microsoft.com/office/drawing/2014/main" id="{617EB7CC-6B1F-4355-AC99-E6DF05E391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960" t="9091" r="5279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ln>
            <a:noFill/>
          </a:ln>
          <a:effectLst>
            <a:softEdge rad="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0063A47-F426-4F2B-B1F1-275C064A7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4412636" cy="1320800"/>
          </a:xfrm>
        </p:spPr>
        <p:txBody>
          <a:bodyPr/>
          <a:lstStyle/>
          <a:p>
            <a:pPr algn="ctr"/>
            <a:r>
              <a:rPr lang="en-GB" sz="4000" dirty="0"/>
              <a:t>Monastic Orders:</a:t>
            </a:r>
            <a:br>
              <a:rPr lang="en-GB" dirty="0"/>
            </a:br>
            <a:r>
              <a:rPr lang="en-GB" sz="3200" dirty="0"/>
              <a:t>The Early Years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2A2B15-D0E8-40F8-B63D-CFBA750F1A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5203513" cy="3880772"/>
          </a:xfrm>
        </p:spPr>
        <p:txBody>
          <a:bodyPr/>
          <a:lstStyle/>
          <a:p>
            <a:r>
              <a:rPr lang="en-GB" sz="3200" dirty="0"/>
              <a:t>Roots in the Christian Roman Empire as a spiritual revival.</a:t>
            </a:r>
          </a:p>
          <a:p>
            <a:r>
              <a:rPr lang="en-GB" sz="3200" dirty="0"/>
              <a:t>Multiple Orders, different styles of monasticism.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3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CC352-BC6D-460B-8D2D-357ADBF15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Monastic Orders:</a:t>
            </a:r>
            <a:br>
              <a:rPr lang="en-GB" sz="4000" dirty="0"/>
            </a:br>
            <a:r>
              <a:rPr lang="en-GB" sz="2800" dirty="0"/>
              <a:t>The Benedictines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44EB9-FD70-4A1E-9ED6-BB3EF736C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Rule of St Benedict</a:t>
            </a:r>
          </a:p>
          <a:p>
            <a:r>
              <a:rPr lang="en-GB" sz="3200" dirty="0"/>
              <a:t>Dominant monastic template</a:t>
            </a:r>
          </a:p>
          <a:p>
            <a:r>
              <a:rPr lang="en-GB" sz="3200" dirty="0"/>
              <a:t>Contrast with other monastic orders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97598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CC352-BC6D-460B-8D2D-357ADBF15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94" y="147390"/>
            <a:ext cx="8596668" cy="1320800"/>
          </a:xfrm>
        </p:spPr>
        <p:txBody>
          <a:bodyPr/>
          <a:lstStyle/>
          <a:p>
            <a:pPr algn="ctr"/>
            <a:r>
              <a:rPr lang="en-GB" sz="4000" dirty="0"/>
              <a:t>Monastic Orders:</a:t>
            </a:r>
            <a:br>
              <a:rPr lang="en-GB" sz="4000" dirty="0"/>
            </a:br>
            <a:r>
              <a:rPr lang="en-GB" sz="3200" dirty="0"/>
              <a:t>The Cistercians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44EB9-FD70-4A1E-9ED6-BB3EF736C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994" y="1488613"/>
            <a:ext cx="8596668" cy="3880773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A Benedictine revival</a:t>
            </a:r>
          </a:p>
          <a:p>
            <a:r>
              <a:rPr lang="en-GB" sz="3200" dirty="0"/>
              <a:t>Central organization at Citeaux</a:t>
            </a:r>
          </a:p>
          <a:p>
            <a:r>
              <a:rPr lang="en-GB" sz="3200" dirty="0"/>
              <a:t>Sources on the Cistercians</a:t>
            </a:r>
          </a:p>
          <a:p>
            <a:pPr lvl="1"/>
            <a:r>
              <a:rPr lang="en-GB" sz="2800" dirty="0"/>
              <a:t>Exordium Parvum</a:t>
            </a:r>
          </a:p>
          <a:p>
            <a:pPr lvl="1"/>
            <a:r>
              <a:rPr lang="en-GB" sz="2800" dirty="0"/>
              <a:t>Exordium </a:t>
            </a:r>
            <a:r>
              <a:rPr lang="en-GB" sz="2800" dirty="0" err="1"/>
              <a:t>Cistercii</a:t>
            </a:r>
            <a:endParaRPr lang="en-GB" sz="2800" dirty="0"/>
          </a:p>
          <a:p>
            <a:pPr lvl="1"/>
            <a:r>
              <a:rPr lang="en-GB" sz="2800" dirty="0"/>
              <a:t>Carta </a:t>
            </a:r>
            <a:r>
              <a:rPr lang="en-GB" sz="2800" dirty="0" err="1"/>
              <a:t>Caritatis</a:t>
            </a:r>
            <a:endParaRPr lang="en-GB" sz="2800" dirty="0"/>
          </a:p>
          <a:p>
            <a:pPr lvl="1"/>
            <a:r>
              <a:rPr lang="en-GB" sz="2800" dirty="0"/>
              <a:t>Rule of St Benedict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EB9E18-3A54-4AE6-BA3F-D44D79E63A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628900"/>
            <a:ext cx="6029516" cy="408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549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A4920-E65A-48CC-ADFE-D7DE6F8DF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461844" cy="10809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Militant Orders: Origin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0347D-4ADA-467A-8DFD-579530A88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0" y="2336873"/>
            <a:ext cx="8235079" cy="4065407"/>
          </a:xfrm>
        </p:spPr>
        <p:txBody>
          <a:bodyPr>
            <a:normAutofit fontScale="92500" lnSpcReduction="10000"/>
          </a:bodyPr>
          <a:lstStyle/>
          <a:p>
            <a:r>
              <a:rPr lang="en-GB" sz="3500" dirty="0"/>
              <a:t>Religion as an Ideology</a:t>
            </a:r>
          </a:p>
          <a:p>
            <a:r>
              <a:rPr lang="en-GB" sz="3500" dirty="0"/>
              <a:t>Humanitarian mission?</a:t>
            </a:r>
          </a:p>
          <a:p>
            <a:pPr lvl="1"/>
            <a:r>
              <a:rPr lang="en-US" sz="2600" dirty="0"/>
              <a:t>Hospital orders</a:t>
            </a:r>
          </a:p>
          <a:p>
            <a:pPr lvl="1"/>
            <a:r>
              <a:rPr lang="en-US" sz="2600" dirty="0"/>
              <a:t>National Security</a:t>
            </a:r>
            <a:endParaRPr lang="en-GB" sz="3500" dirty="0"/>
          </a:p>
          <a:p>
            <a:r>
              <a:rPr lang="en-GB" sz="3500" dirty="0"/>
              <a:t>National Security in the Kingdom of Jerusalem</a:t>
            </a:r>
          </a:p>
          <a:p>
            <a:r>
              <a:rPr lang="en-GB" sz="3500" dirty="0">
                <a:solidFill>
                  <a:srgbClr val="FFFFFF"/>
                </a:solidFill>
              </a:rPr>
              <a:t>Conduct relative to Secular Knights</a:t>
            </a:r>
          </a:p>
          <a:p>
            <a:pPr lvl="1"/>
            <a:r>
              <a:rPr lang="en-GB" sz="2600" dirty="0"/>
              <a:t>Standards in medieval warfare</a:t>
            </a:r>
          </a:p>
          <a:p>
            <a:pPr lvl="1"/>
            <a:r>
              <a:rPr lang="en-GB" sz="2600" dirty="0"/>
              <a:t>Standards demonstrated by the Militant Orders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00E34E9-4A18-4C0D-B292-CAEB7FF4A00A}"/>
              </a:ext>
            </a:extLst>
          </p:cNvPr>
          <p:cNvGrpSpPr/>
          <p:nvPr/>
        </p:nvGrpSpPr>
        <p:grpSpPr>
          <a:xfrm>
            <a:off x="9862456" y="341533"/>
            <a:ext cx="2329543" cy="3087467"/>
            <a:chOff x="9808595" y="169369"/>
            <a:chExt cx="2286000" cy="3226832"/>
          </a:xfrm>
        </p:grpSpPr>
        <p:pic>
          <p:nvPicPr>
            <p:cNvPr id="5" name="Picture 4" descr="A picture containing drawing, shirt&#10;&#10;Description automatically generated">
              <a:extLst>
                <a:ext uri="{FF2B5EF4-FFF2-40B4-BE49-F238E27FC236}">
                  <a16:creationId xmlns:a16="http://schemas.microsoft.com/office/drawing/2014/main" id="{9CE81990-E6AC-4F6B-8DDF-147222EB5E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9808595" y="169369"/>
              <a:ext cx="2286000" cy="285750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BED208B-D128-4CED-AECB-3B2A5E604C51}"/>
                </a:ext>
              </a:extLst>
            </p:cNvPr>
            <p:cNvSpPr txBox="1"/>
            <p:nvPr/>
          </p:nvSpPr>
          <p:spPr>
            <a:xfrm>
              <a:off x="9808595" y="3026869"/>
              <a:ext cx="2286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900" dirty="0">
                  <a:hlinkClick r:id="rId4" tooltip="http://commons.wikimedia.org/wiki/File:Coa_Illustration_Cross_Teutonic_Order.svg"/>
                </a:rPr>
                <a:t>This Photo</a:t>
              </a:r>
              <a:r>
                <a:rPr lang="en-GB" sz="900" dirty="0"/>
                <a:t> by Unknown Author is licensed under </a:t>
              </a:r>
              <a:r>
                <a:rPr lang="en-GB" sz="900" dirty="0">
                  <a:hlinkClick r:id="rId5" tooltip="https://creativecommons.org/licenses/by-sa/3.0/"/>
                </a:rPr>
                <a:t>CC BY-SA</a:t>
              </a:r>
              <a:endParaRPr lang="en-GB" sz="900" dirty="0"/>
            </a:p>
          </p:txBody>
        </p:sp>
      </p:grpSp>
      <p:pic>
        <p:nvPicPr>
          <p:cNvPr id="8" name="Content Placeholder 7" descr="A picture containing building, brick, front, old&#10;&#10;Description automatically generated">
            <a:extLst>
              <a:ext uri="{FF2B5EF4-FFF2-40B4-BE49-F238E27FC236}">
                <a16:creationId xmlns:a16="http://schemas.microsoft.com/office/drawing/2014/main" id="{11AF3746-62A8-4799-BE2B-EA3ED77906A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3200" r="13269"/>
          <a:stretch/>
        </p:blipFill>
        <p:spPr>
          <a:xfrm>
            <a:off x="9454550" y="3429000"/>
            <a:ext cx="2737449" cy="2049950"/>
          </a:xfrm>
          <a:prstGeom prst="rect">
            <a:avLst/>
          </a:prstGeom>
          <a:ln>
            <a:noFill/>
          </a:ln>
          <a:effectLst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ED81E5-13CF-47EA-83B7-CC985047D254}"/>
              </a:ext>
            </a:extLst>
          </p:cNvPr>
          <p:cNvSpPr txBox="1"/>
          <p:nvPr/>
        </p:nvSpPr>
        <p:spPr>
          <a:xfrm>
            <a:off x="9454550" y="5478950"/>
            <a:ext cx="2737450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dirty="0">
                <a:solidFill>
                  <a:srgbClr val="FFFFFF"/>
                </a:solidFill>
                <a:hlinkClick r:id="rId7" tooltip="http://undevicesimus.deviantart.com/art/Knights-Hospitaller-Grunge-Flag-c-1099-4220303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rgbClr val="FFFFFF"/>
                </a:solidFill>
              </a:rPr>
              <a:t> by Unknown Author is licensed under </a:t>
            </a:r>
            <a:r>
              <a:rPr lang="en-GB" dirty="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02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40724-E3BA-4C73-8EA0-93FAAE5AF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Contrasting views: the Debate surrounding the Militant 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37084-7353-402B-9D5F-184F07FE8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Peter the Venerable</a:t>
            </a:r>
          </a:p>
          <a:p>
            <a:endParaRPr lang="en-GB" sz="3200" dirty="0"/>
          </a:p>
          <a:p>
            <a:r>
              <a:rPr lang="en-GB" sz="3200" dirty="0"/>
              <a:t>Bernard of Clairvaux</a:t>
            </a:r>
          </a:p>
          <a:p>
            <a:endParaRPr lang="en-GB" sz="3200" dirty="0"/>
          </a:p>
          <a:p>
            <a:r>
              <a:rPr lang="en-GB" sz="3200" dirty="0"/>
              <a:t>Development over time</a:t>
            </a:r>
          </a:p>
          <a:p>
            <a:pPr lvl="1"/>
            <a:r>
              <a:rPr lang="en-GB" sz="2800" dirty="0"/>
              <a:t>Expansion into Rhodes and E. Europe</a:t>
            </a:r>
          </a:p>
        </p:txBody>
      </p:sp>
    </p:spTree>
    <p:extLst>
      <p:ext uri="{BB962C8B-B14F-4D97-AF65-F5344CB8AC3E}">
        <p14:creationId xmlns:p14="http://schemas.microsoft.com/office/powerpoint/2010/main" val="1957147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924713D-6129-4B0D-99A7-9902D41B5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Dissention: Heresy &amp; Islam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B53961-BD35-42EB-94E2-F414288059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>
            <a:normAutofit/>
          </a:bodyPr>
          <a:lstStyle/>
          <a:p>
            <a:r>
              <a:rPr lang="en-GB" sz="3200" dirty="0"/>
              <a:t>Albigensian Crusade</a:t>
            </a:r>
          </a:p>
          <a:p>
            <a:endParaRPr lang="en-GB" sz="32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A6C2D2-18AF-4EBC-95A6-6974372785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Disputation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92224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765B7-B6F5-4377-B4D0-C665FF34C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84298"/>
            <a:ext cx="8596668" cy="7810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FC36D34-E151-431A-93C5-F403A8C484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4" y="856357"/>
            <a:ext cx="11017950" cy="600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Sources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Cistercian Sources, Exordium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Cistercii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Cistercian Abbey: Our Lady of Dallas: https://www.cistercian.org/abbey/our-life/cistercian-sources.html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Cistercian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Soures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Carta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Caritatis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Cistercian Abbey: Our Lady of Dallas: https://www.cistercian.org/abbey/our-life/pdf/Carta%20Caritatis%20Posterior.pdf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Exordium Parvum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Order of Cistercians of the Strict Observance: https://www.ocso.org/resources/foundational-text/exordium-parvum/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Medieval Sourcebook: Foundation Charter of Cluny, 910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Fordham University: https://sourcebooks.fordham.edu/source/chart-cluny.asp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Medieval Sourcebook: Rule of St. Columba 6th Century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Fordham University: https://sourcebooks.fordham.edu/source/columba-rule.asp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Medieval Sourcebook: William of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Tyre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The Foundation of the Order of Knights Templar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Fordham University: https://sourcebooks.fordham.edu/source/tyre-templars.asp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79979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DB43E-9103-43DA-B098-94E493A32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667" y="965348"/>
            <a:ext cx="11514666" cy="5226713"/>
          </a:xfrm>
        </p:spPr>
        <p:txBody>
          <a:bodyPr>
            <a:norm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Military Orders: In Praise of the New Knighthood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ORB Online Encyclopedia: https://history.hanover.edu/courses/excerpts/344bern2.html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Military Orders: The Rule and Statutes of the Teutonic Knights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ORB Online Encyclopedia: https://www.arlima.net/the-orb/encyclop/religion/monastic/tk_rule.html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Mendicant Orders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The Holy See: http://w2.vatican.va/content/benedict-xvi/en/audiences/2010/documents/hf_ben-xvi_aud_20100113.html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Rule of Our Most Holy Father St. Benedict, Patriarch of Monks.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(1875). London: R. </a:t>
            </a:r>
            <a:r>
              <a:rPr lang="en-US" altLang="en-US" sz="24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Washbourne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18 Paternoster Row.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Rule of the Order of the Knights Templar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Project </a:t>
            </a:r>
            <a:r>
              <a:rPr lang="en-US" altLang="en-US" sz="24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Beaucéant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http://www.templiers.org/regle1-eng.php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Upton-Ward, J. M. (1992). </a:t>
            </a: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Rule of the Templars: The French Text of the Rule of the Order of the	Knights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Woodbridge: The Boydell Press.</a:t>
            </a:r>
            <a:endParaRPr lang="en-GB" altLang="en-US" sz="2400" dirty="0">
              <a:solidFill>
                <a:schemeClr val="tx1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3527D1C-F450-475D-B7E4-FF11461EC123}"/>
              </a:ext>
            </a:extLst>
          </p:cNvPr>
          <p:cNvSpPr txBox="1">
            <a:spLocks/>
          </p:cNvSpPr>
          <p:nvPr/>
        </p:nvSpPr>
        <p:spPr>
          <a:xfrm>
            <a:off x="677334" y="184298"/>
            <a:ext cx="8596668" cy="7810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Bibliography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902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0640D-C60A-4F8F-B4BF-E9ACA62B6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69405"/>
            <a:ext cx="11337457" cy="5708354"/>
          </a:xfrm>
        </p:spPr>
        <p:txBody>
          <a:bodyPr>
            <a:normAutofit fontScale="92500" lnSpcReduction="20000"/>
          </a:bodyPr>
          <a:lstStyle/>
          <a:p>
            <a:pPr marL="0" indent="0" eaLnBrk="0" fontAlgn="base" hangingPunct="0">
              <a:buNone/>
            </a:pPr>
            <a:r>
              <a:rPr lang="en-US" u="sng" dirty="0"/>
              <a:t>Secondary Sources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A Brief History of the Benedictine Order</a:t>
            </a:r>
            <a:r>
              <a:rPr lang="en-US" dirty="0"/>
              <a:t>. (n.d.). Retrieved 10 10, 2019, from Order of St. Benedict: https://www.osb.org/our-roots/a-brief-history-of-the-benedictine-order/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dirty="0"/>
              <a:t>Cassidy-Welch, M. (2001). </a:t>
            </a:r>
            <a:r>
              <a:rPr lang="en-US" i="1" dirty="0"/>
              <a:t>Monastic Spaces and Their Meanings : Thirteenth-century English Cistercian Monasteries.</a:t>
            </a:r>
            <a:r>
              <a:rPr lang="en-US" dirty="0"/>
              <a:t> Turnhout: </a:t>
            </a:r>
            <a:r>
              <a:rPr lang="en-US" dirty="0" err="1"/>
              <a:t>Brepols</a:t>
            </a:r>
            <a:r>
              <a:rPr lang="en-US" dirty="0"/>
              <a:t>.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Catholic Encyclopedia (1913): Mendicant Friars</a:t>
            </a:r>
            <a:r>
              <a:rPr lang="en-US" dirty="0"/>
              <a:t>. (n.d.). Retrieved 10 17, 2019, from </a:t>
            </a:r>
            <a:r>
              <a:rPr lang="en-US" dirty="0" err="1"/>
              <a:t>Wikisource</a:t>
            </a:r>
            <a:r>
              <a:rPr lang="en-US" dirty="0"/>
              <a:t>: https://en.wikisource.org/wiki/Catholic_Encyclopedia_(1913)/Mendicant_Friars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Cistercian Sources, Exordium </a:t>
            </a:r>
            <a:r>
              <a:rPr lang="en-US" i="1" dirty="0" err="1"/>
              <a:t>Cistercii</a:t>
            </a:r>
            <a:r>
              <a:rPr lang="en-US" dirty="0"/>
              <a:t>. (n.d.). Retrieved 10 17, 2019, from Cistercian Abbey: Our Lady of Dallas: https://www.cistercian.org/abbey/our-life/cistercian-sources.html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Cistercian </a:t>
            </a:r>
            <a:r>
              <a:rPr lang="en-US" i="1" dirty="0" err="1"/>
              <a:t>Soures</a:t>
            </a:r>
            <a:r>
              <a:rPr lang="en-US" i="1" dirty="0"/>
              <a:t>, Carta </a:t>
            </a:r>
            <a:r>
              <a:rPr lang="en-US" i="1" dirty="0" err="1"/>
              <a:t>Caritatis</a:t>
            </a:r>
            <a:r>
              <a:rPr lang="en-US" dirty="0"/>
              <a:t>. (n.d.). Retrieved 10 17, 2019, from Cistercian Abbey: Our Lady of Dallas: https://www.cistercian.org/abbey/our-life/pdf/Carta%20Caritatis%20Posterior.pdf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Cluniac Order</a:t>
            </a:r>
            <a:r>
              <a:rPr lang="en-US" dirty="0"/>
              <a:t>. (n.d.). Retrieved 10 17, 2019, from </a:t>
            </a:r>
            <a:r>
              <a:rPr lang="en-US" dirty="0" err="1"/>
              <a:t>Aedificum</a:t>
            </a:r>
            <a:r>
              <a:rPr lang="en-US" dirty="0"/>
              <a:t>: http://www.aedificium.org/MonasticLife/CluniacOrder.html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Exordium Parvum</a:t>
            </a:r>
            <a:r>
              <a:rPr lang="en-US" dirty="0"/>
              <a:t>. (n.d.). Retrieved 10 17, 2019, from Order of Cistercians of the Strict Observance: https://www.ocso.org/resources/foundational-text/exordium-parvum/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File: Monte </a:t>
            </a:r>
            <a:r>
              <a:rPr lang="en-US" i="1" dirty="0" err="1"/>
              <a:t>Cassino</a:t>
            </a:r>
            <a:r>
              <a:rPr lang="en-US" i="1" dirty="0"/>
              <a:t> </a:t>
            </a:r>
            <a:r>
              <a:rPr lang="en-US" i="1" dirty="0" err="1"/>
              <a:t>Opactwo</a:t>
            </a:r>
            <a:r>
              <a:rPr lang="en-US" i="1" dirty="0"/>
              <a:t> 1.JPG</a:t>
            </a:r>
            <a:r>
              <a:rPr lang="en-US" dirty="0"/>
              <a:t>. (n.d.). Retrieved 02 03, 2020, from Wikimedia Commons: https://commons.wikimedia.org/wiki/File:Monte_Cassino_Opactwo_1.JPG</a:t>
            </a:r>
          </a:p>
          <a:p>
            <a:pPr marL="0" indent="0" eaLnBrk="0" fontAlgn="base" hangingPunct="0">
              <a:buNone/>
            </a:pPr>
            <a:r>
              <a:rPr lang="en-US" dirty="0" err="1"/>
              <a:t>Gervers</a:t>
            </a:r>
            <a:r>
              <a:rPr lang="en-US" dirty="0"/>
              <a:t>, M. (1992). </a:t>
            </a:r>
            <a:r>
              <a:rPr lang="en-US" i="1" dirty="0"/>
              <a:t>The Second Crusade and the Cistercians.</a:t>
            </a:r>
            <a:r>
              <a:rPr lang="en-US" dirty="0"/>
              <a:t> New York: St. Martin's.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Hospitaller Rule</a:t>
            </a:r>
            <a:r>
              <a:rPr lang="en-US" dirty="0"/>
              <a:t>. (n.d.). Retrieved 12 13, 2019, from French of Outremer: https://frenchofoutremer.ace.fordham.edu/index-of-sources/alphabetical-listing/hospitaller-rule/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2CD8358-D7FD-418D-88FE-24A19A0D4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84298"/>
            <a:ext cx="8596668" cy="7810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349700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46E06-BD67-4593-BAEE-9CD1F2863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65348"/>
            <a:ext cx="10837332" cy="5371657"/>
          </a:xfrm>
        </p:spPr>
        <p:txBody>
          <a:bodyPr>
            <a:normAutofit/>
          </a:bodyPr>
          <a:lstStyle/>
          <a:p>
            <a:pPr marL="0" indent="0" eaLnBrk="0" fontAlgn="base" hangingPunct="0">
              <a:buNone/>
            </a:pPr>
            <a:r>
              <a:rPr lang="en-US" i="1" dirty="0"/>
              <a:t>Hospitallers: Religious Order</a:t>
            </a:r>
            <a:r>
              <a:rPr lang="en-US" dirty="0"/>
              <a:t>. (n.d.). Retrieved 12 13, 2019, from </a:t>
            </a:r>
            <a:r>
              <a:rPr lang="en-US" dirty="0" err="1"/>
              <a:t>Encyclopaedia</a:t>
            </a:r>
            <a:r>
              <a:rPr lang="en-US" dirty="0"/>
              <a:t> Britannica: https://www.britannica.com/topic/Hospitallers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dirty="0"/>
              <a:t>Knight Templar. (2015). In A. Kerr, &amp; E. Wright (Eds.), </a:t>
            </a:r>
            <a:r>
              <a:rPr lang="en-US" i="1" dirty="0"/>
              <a:t>Oxford Dictionary of World History</a:t>
            </a:r>
            <a:r>
              <a:rPr lang="en-US" dirty="0"/>
              <a:t> (3rd ed.). Oxford University Press. </a:t>
            </a:r>
            <a:r>
              <a:rPr lang="en-US" dirty="0" err="1"/>
              <a:t>doi</a:t>
            </a:r>
            <a:r>
              <a:rPr lang="en-US" dirty="0"/>
              <a:t>: 10.1093/</a:t>
            </a:r>
            <a:r>
              <a:rPr lang="en-US" dirty="0" err="1"/>
              <a:t>acref</a:t>
            </a:r>
            <a:r>
              <a:rPr lang="en-US" dirty="0"/>
              <a:t>/9780199685691.001.0001 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dirty="0" err="1"/>
              <a:t>Kritzeck</a:t>
            </a:r>
            <a:r>
              <a:rPr lang="en-US" dirty="0"/>
              <a:t>, J. (1964). </a:t>
            </a:r>
            <a:r>
              <a:rPr lang="en-US" i="1" dirty="0"/>
              <a:t>Peter the Venerable and Islam.</a:t>
            </a:r>
            <a:r>
              <a:rPr lang="en-US" dirty="0"/>
              <a:t> Princeton: Princeton University Press.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Medieval Sourcebook: Rule of St. Columba 6th Century</a:t>
            </a:r>
            <a:r>
              <a:rPr lang="en-US" dirty="0"/>
              <a:t>. (n.d.). Retrieved 10 17, 2019, from Fordham University: https://sourcebooks.fordham.edu/source/columba-rule.asp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Medieval Sourcebook: William of </a:t>
            </a:r>
            <a:r>
              <a:rPr lang="en-US" i="1" dirty="0" err="1"/>
              <a:t>Tyre</a:t>
            </a:r>
            <a:r>
              <a:rPr lang="en-US" i="1" dirty="0"/>
              <a:t>: The Foundation of the Order of Knights Templar</a:t>
            </a:r>
            <a:r>
              <a:rPr lang="en-US" dirty="0"/>
              <a:t>. (n.d.). Retrieved 10 17, 2019, from Fordham University: https://sourcebooks.fordham.edu/source/tyre-templars.asp</a:t>
            </a:r>
            <a:endParaRPr lang="en-GB" dirty="0"/>
          </a:p>
          <a:p>
            <a:pPr marL="0" indent="0" eaLnBrk="0" fontAlgn="base" hangingPunct="0">
              <a:buNone/>
            </a:pPr>
            <a:r>
              <a:rPr lang="en-US" i="1" dirty="0"/>
              <a:t>Military Orders: In Praise of the New Knighthood</a:t>
            </a:r>
            <a:r>
              <a:rPr lang="en-US" dirty="0"/>
              <a:t>. (n.d.). Retrieved 10 17, 2019, from ORB Online Encyclopedia: https://history.hanover.edu/courses/excerpts/344bern2.html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F126339-655A-4442-8EF4-AEF54344B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84298"/>
            <a:ext cx="8596668" cy="7810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678075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9C59100-ECE7-49E7-B9E7-AE1696D42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84298"/>
            <a:ext cx="8596668" cy="7810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6AFDBC3B-62A4-4D7C-A3B3-9C2250C374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4883" y="873199"/>
            <a:ext cx="11642233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defTabSz="914400">
              <a:buClrTx/>
              <a:buSzTx/>
              <a:buNone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Military Orders: The Rule and Statutes of the Teutonic Knights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ORB Online Encyclopedia: https://www.arlima.net/the-orb/encyclop/religion/monastic/tk_rule.html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defTabSz="914400">
              <a:buClrTx/>
              <a:buSzTx/>
              <a:buNone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 World Encyclopedia, Teutonic Knights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14, 2019, from Oxford Reference: https://www.oxfordreference.com/view/10.1093/acref/9780199546091.001.0001/acref-9780199546091-e-11479?rskey=M9MOWE&amp;result=1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defTabSz="914400">
              <a:buClrTx/>
              <a:buSzTx/>
              <a:buNone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Saint Benedict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Order of Saint Benedict: https://www.osb.org/our-roots/saint-benedict/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defTabSz="914400">
              <a:buClrTx/>
              <a:buSzTx/>
              <a:buNone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St. Bernard of Clairvaux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15, 2019, from Catholic Online: https://www.catholic.org/saints/saint.php?saint_id=559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defTabSz="914400">
              <a:buClrTx/>
              <a:buSzTx/>
              <a:buNone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Templar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14, 2019, from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Encyclopaedia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Britannica: https://www.britannica.com/topic/Templars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defTabSz="914400">
              <a:buClrTx/>
              <a:buSzTx/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Teutonic Order. (2014 [2004]). In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 World Encyclopedia.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Philip's. doi:10.1093/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acref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/9780199546091.001.0001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775609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86214-78C9-46B2-A631-C0D6A01DE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65349"/>
            <a:ext cx="11167336" cy="5076014"/>
          </a:xfrm>
        </p:spPr>
        <p:txBody>
          <a:bodyPr>
            <a:normAutofit fontScale="92500" lnSpcReduction="1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the Cistercians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</a:t>
            </a:r>
            <a:r>
              <a:rPr lang="en-US" altLang="en-US" sz="24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Cistercium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https://cistercium.info/en/geschichte/the-beginning/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Mendicant Orders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The Holy See: http://w2.vatican.va/content/benedict-xvi/en/audiences/2010/documents/hf_ben-xvi_aud_20100113.html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Military Orders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New Advent: http://www.newadvent.org/cathen/10304d.htm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Monastic Movement: Origins &amp; Purposes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(2016, 08 23). Retrieved 10 07, 2019, from Ancient History Encyclopedia: https://www.ancient.eu/article/930/the-monastic-movement-origins--purposes/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Rule of Our Most Holy Father St. Benedict, Patriarch of Monks.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(1875). London: R. </a:t>
            </a:r>
            <a:r>
              <a:rPr lang="en-US" altLang="en-US" sz="24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Washbourne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18 Paternoster Row.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TheRule</a:t>
            </a: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the Order of the Knights Templar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Retrieved 10 17, 2019, from Project </a:t>
            </a:r>
            <a:r>
              <a:rPr lang="en-US" altLang="en-US" sz="24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Beaucéant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http://www.templiers.org/regle1-eng.php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Upton-Ward, J. M. (1992). </a:t>
            </a:r>
            <a:r>
              <a:rPr lang="en-US" altLang="en-US" sz="24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Rule of the Templars: The French Text of the Rule of the Order of the Knights.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Woodbridge: The Boydell Press.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59AD03-D8F1-47FA-81C7-602751569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84298"/>
            <a:ext cx="8596668" cy="7810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23746972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3.xml><?xml version="1.0" encoding="utf-8"?>
<a:theme xmlns:a="http://schemas.openxmlformats.org/drawingml/2006/main" name="1_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1848</Words>
  <Application>Microsoft Office PowerPoint</Application>
  <PresentationFormat>Widescreen</PresentationFormat>
  <Paragraphs>137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Trebuchet MS</vt:lpstr>
      <vt:lpstr>Wingdings 3</vt:lpstr>
      <vt:lpstr>Facet</vt:lpstr>
      <vt:lpstr>1_Facet</vt:lpstr>
      <vt:lpstr>1_Berlin</vt:lpstr>
      <vt:lpstr>Europa et Militibus Christi</vt:lpstr>
      <vt:lpstr>Introduction</vt:lpstr>
      <vt:lpstr>Monastic Orders: The Early Years</vt:lpstr>
      <vt:lpstr>Monastic Orders: The Benedictines</vt:lpstr>
      <vt:lpstr>Monastic Orders: The Cistercians</vt:lpstr>
      <vt:lpstr>Militant Orders: Origin</vt:lpstr>
      <vt:lpstr>Contrasting views: the Debate surrounding the Militant Orders</vt:lpstr>
      <vt:lpstr>Approaches to Dissention: Heresy &amp; Islam</vt:lpstr>
      <vt:lpstr>Bibliography</vt:lpstr>
      <vt:lpstr>PowerPoint Presentation</vt:lpstr>
      <vt:lpstr>Bibliography</vt:lpstr>
      <vt:lpstr>Bibliography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Europa et Militibus Christi</dc:title>
  <dc:creator>Jonathan Goddard</dc:creator>
  <cp:lastModifiedBy>Jonathan Goddard</cp:lastModifiedBy>
  <cp:revision>12</cp:revision>
  <dcterms:created xsi:type="dcterms:W3CDTF">2020-02-07T12:52:04Z</dcterms:created>
  <dcterms:modified xsi:type="dcterms:W3CDTF">2020-02-12T10:08:01Z</dcterms:modified>
</cp:coreProperties>
</file>