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handoutMasterIdLst>
    <p:handoutMasterId r:id="rId60"/>
  </p:handoutMasterIdLst>
  <p:sldIdLst>
    <p:sldId id="284" r:id="rId2"/>
    <p:sldId id="514" r:id="rId3"/>
    <p:sldId id="528" r:id="rId4"/>
    <p:sldId id="516" r:id="rId5"/>
    <p:sldId id="515" r:id="rId6"/>
    <p:sldId id="485" r:id="rId7"/>
    <p:sldId id="519" r:id="rId8"/>
    <p:sldId id="517" r:id="rId9"/>
    <p:sldId id="518" r:id="rId10"/>
    <p:sldId id="521" r:id="rId11"/>
    <p:sldId id="523" r:id="rId12"/>
    <p:sldId id="522" r:id="rId13"/>
    <p:sldId id="520" r:id="rId14"/>
    <p:sldId id="488" r:id="rId15"/>
    <p:sldId id="525" r:id="rId16"/>
    <p:sldId id="526" r:id="rId17"/>
    <p:sldId id="524" r:id="rId18"/>
    <p:sldId id="529" r:id="rId19"/>
    <p:sldId id="531" r:id="rId20"/>
    <p:sldId id="530" r:id="rId21"/>
    <p:sldId id="532" r:id="rId22"/>
    <p:sldId id="533" r:id="rId23"/>
    <p:sldId id="489" r:id="rId24"/>
    <p:sldId id="491" r:id="rId25"/>
    <p:sldId id="527" r:id="rId26"/>
    <p:sldId id="493" r:id="rId27"/>
    <p:sldId id="534" r:id="rId28"/>
    <p:sldId id="535" r:id="rId29"/>
    <p:sldId id="495" r:id="rId30"/>
    <p:sldId id="498" r:id="rId31"/>
    <p:sldId id="499" r:id="rId32"/>
    <p:sldId id="540" r:id="rId33"/>
    <p:sldId id="541" r:id="rId34"/>
    <p:sldId id="542" r:id="rId35"/>
    <p:sldId id="500" r:id="rId36"/>
    <p:sldId id="501" r:id="rId37"/>
    <p:sldId id="536" r:id="rId38"/>
    <p:sldId id="461" r:id="rId39"/>
    <p:sldId id="462" r:id="rId40"/>
    <p:sldId id="463" r:id="rId41"/>
    <p:sldId id="464" r:id="rId42"/>
    <p:sldId id="465" r:id="rId43"/>
    <p:sldId id="466" r:id="rId44"/>
    <p:sldId id="537" r:id="rId45"/>
    <p:sldId id="538" r:id="rId46"/>
    <p:sldId id="539" r:id="rId47"/>
    <p:sldId id="546" r:id="rId48"/>
    <p:sldId id="543" r:id="rId49"/>
    <p:sldId id="547" r:id="rId50"/>
    <p:sldId id="469" r:id="rId51"/>
    <p:sldId id="474" r:id="rId52"/>
    <p:sldId id="479" r:id="rId53"/>
    <p:sldId id="475" r:id="rId54"/>
    <p:sldId id="476" r:id="rId55"/>
    <p:sldId id="477" r:id="rId56"/>
    <p:sldId id="544" r:id="rId57"/>
    <p:sldId id="481" r:id="rId5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647" autoAdjust="0"/>
    <p:restoredTop sz="78102" autoAdjust="0"/>
  </p:normalViewPr>
  <p:slideViewPr>
    <p:cSldViewPr>
      <p:cViewPr varScale="1">
        <p:scale>
          <a:sx n="87" d="100"/>
          <a:sy n="87" d="100"/>
        </p:scale>
        <p:origin x="1320" y="78"/>
      </p:cViewPr>
      <p:guideLst>
        <p:guide orient="horz" pos="2160"/>
        <p:guide pos="2880"/>
      </p:guideLst>
    </p:cSldViewPr>
  </p:slideViewPr>
  <p:outlineViewPr>
    <p:cViewPr>
      <p:scale>
        <a:sx n="33" d="100"/>
        <a:sy n="33" d="100"/>
      </p:scale>
      <p:origin x="0" y="-33054"/>
    </p:cViewPr>
  </p:outlin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21/02/2019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21/02/2019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a:t>
            </a:fld>
            <a:endParaRPr lang="en-GB" dirty="0"/>
          </a:p>
        </p:txBody>
      </p:sp>
    </p:spTree>
    <p:extLst>
      <p:ext uri="{BB962C8B-B14F-4D97-AF65-F5344CB8AC3E}">
        <p14:creationId xmlns:p14="http://schemas.microsoft.com/office/powerpoint/2010/main" val="3392978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F3BFC4D-95EF-4D14-8DCD-8AABFBCA7040}"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1046003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smtClean="0"/>
          </a:p>
        </p:txBody>
      </p:sp>
      <p:sp>
        <p:nvSpPr>
          <p:cNvPr id="31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F2BE48C-AD0D-4978-8D54-0BD3A7DF4358}" type="slidenum">
              <a:rPr lang="en-GB" smtClean="0">
                <a:solidFill>
                  <a:prstClr val="black"/>
                </a:solidFill>
              </a:rPr>
              <a:pPr/>
              <a:t>23</a:t>
            </a:fld>
            <a:endParaRPr lang="en-GB" dirty="0" smtClean="0">
              <a:solidFill>
                <a:prstClr val="black"/>
              </a:solidFill>
            </a:endParaRPr>
          </a:p>
        </p:txBody>
      </p:sp>
    </p:spTree>
    <p:extLst>
      <p:ext uri="{BB962C8B-B14F-4D97-AF65-F5344CB8AC3E}">
        <p14:creationId xmlns:p14="http://schemas.microsoft.com/office/powerpoint/2010/main" val="34983814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smtClean="0">
              <a:ea typeface="ＭＳ Ｐゴシック" pitchFamily="34" charset="-128"/>
            </a:endParaRPr>
          </a:p>
        </p:txBody>
      </p:sp>
      <p:sp>
        <p:nvSpPr>
          <p:cNvPr id="327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0CE1D211-DD8F-4416-9BD2-C550CFCFA869}" type="slidenum">
              <a:rPr lang="en-GB" altLang="en-US" sz="1200"/>
              <a:pPr eaLnBrk="1" hangingPunct="1"/>
              <a:t>33</a:t>
            </a:fld>
            <a:endParaRPr lang="en-GB" altLang="en-US" sz="1200"/>
          </a:p>
        </p:txBody>
      </p:sp>
    </p:spTree>
    <p:extLst>
      <p:ext uri="{BB962C8B-B14F-4D97-AF65-F5344CB8AC3E}">
        <p14:creationId xmlns:p14="http://schemas.microsoft.com/office/powerpoint/2010/main" val="2812536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34</a:t>
            </a:fld>
            <a:endParaRPr lang="en-GB" dirty="0"/>
          </a:p>
        </p:txBody>
      </p:sp>
    </p:spTree>
    <p:extLst>
      <p:ext uri="{BB962C8B-B14F-4D97-AF65-F5344CB8AC3E}">
        <p14:creationId xmlns:p14="http://schemas.microsoft.com/office/powerpoint/2010/main" val="3322857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ea typeface="ＭＳ Ｐゴシック" pitchFamily="34" charset="-128"/>
              </a:rPr>
              <a:t>Trade Union and labour relations act</a:t>
            </a:r>
          </a:p>
        </p:txBody>
      </p:sp>
      <p:sp>
        <p:nvSpPr>
          <p:cNvPr id="2253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05576A2B-D316-4E00-A0E9-DDD77A849F3F}" type="slidenum">
              <a:rPr lang="en-GB" altLang="en-US" sz="1200"/>
              <a:pPr eaLnBrk="1" hangingPunct="1"/>
              <a:t>38</a:t>
            </a:fld>
            <a:endParaRPr lang="en-GB" altLang="en-US" sz="1200"/>
          </a:p>
        </p:txBody>
      </p:sp>
    </p:spTree>
    <p:extLst>
      <p:ext uri="{BB962C8B-B14F-4D97-AF65-F5344CB8AC3E}">
        <p14:creationId xmlns:p14="http://schemas.microsoft.com/office/powerpoint/2010/main" val="2656523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ea typeface="ＭＳ Ｐゴシック" pitchFamily="34" charset="-128"/>
              </a:rPr>
              <a:t>Sword of justice – fairness for people</a:t>
            </a:r>
          </a:p>
          <a:p>
            <a:pPr eaLnBrk="1" hangingPunct="1">
              <a:spcBef>
                <a:spcPct val="0"/>
              </a:spcBef>
            </a:pPr>
            <a:endParaRPr lang="en-GB" altLang="en-US" smtClean="0">
              <a:ea typeface="ＭＳ Ｐゴシック" pitchFamily="34" charset="-128"/>
            </a:endParaRPr>
          </a:p>
        </p:txBody>
      </p:sp>
      <p:sp>
        <p:nvSpPr>
          <p:cNvPr id="2457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D80562AF-EB21-401C-A945-637B25F75D78}" type="slidenum">
              <a:rPr lang="en-GB" altLang="en-US" sz="1200"/>
              <a:pPr eaLnBrk="1" hangingPunct="1"/>
              <a:t>39</a:t>
            </a:fld>
            <a:endParaRPr lang="en-GB" altLang="en-US" sz="1200"/>
          </a:p>
        </p:txBody>
      </p:sp>
    </p:spTree>
    <p:extLst>
      <p:ext uri="{BB962C8B-B14F-4D97-AF65-F5344CB8AC3E}">
        <p14:creationId xmlns:p14="http://schemas.microsoft.com/office/powerpoint/2010/main" val="2270376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ea typeface="ＭＳ Ｐゴシック" pitchFamily="34" charset="-128"/>
              </a:rPr>
              <a:t>53 affiliated unions</a:t>
            </a:r>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B12AC6B3-F5B2-455D-B9FE-02489A1BEABC}" type="slidenum">
              <a:rPr lang="en-GB" altLang="en-US" sz="1200"/>
              <a:pPr eaLnBrk="1" hangingPunct="1"/>
              <a:t>42</a:t>
            </a:fld>
            <a:endParaRPr lang="en-GB" altLang="en-US" sz="1200"/>
          </a:p>
        </p:txBody>
      </p:sp>
    </p:spTree>
    <p:extLst>
      <p:ext uri="{BB962C8B-B14F-4D97-AF65-F5344CB8AC3E}">
        <p14:creationId xmlns:p14="http://schemas.microsoft.com/office/powerpoint/2010/main" val="3931205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46</a:t>
            </a:fld>
            <a:endParaRPr lang="en-GB" dirty="0"/>
          </a:p>
        </p:txBody>
      </p:sp>
    </p:spTree>
    <p:extLst>
      <p:ext uri="{BB962C8B-B14F-4D97-AF65-F5344CB8AC3E}">
        <p14:creationId xmlns:p14="http://schemas.microsoft.com/office/powerpoint/2010/main" val="34192772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smtClean="0">
                <a:ea typeface="ＭＳ Ｐゴシック" pitchFamily="34" charset="-128"/>
              </a:rPr>
              <a:t>These six principles in may ways decribe a psychological contract between management and employees</a:t>
            </a:r>
          </a:p>
        </p:txBody>
      </p:sp>
      <p:sp>
        <p:nvSpPr>
          <p:cNvPr id="3686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07BB81E5-D193-49C6-AAD5-7584F174829A}" type="slidenum">
              <a:rPr lang="en-GB" altLang="en-US" sz="1200"/>
              <a:pPr eaLnBrk="1" hangingPunct="1"/>
              <a:t>53</a:t>
            </a:fld>
            <a:endParaRPr lang="en-GB" altLang="en-US" sz="1200"/>
          </a:p>
        </p:txBody>
      </p:sp>
    </p:spTree>
    <p:extLst>
      <p:ext uri="{BB962C8B-B14F-4D97-AF65-F5344CB8AC3E}">
        <p14:creationId xmlns:p14="http://schemas.microsoft.com/office/powerpoint/2010/main" val="1956305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21/02/2019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21/02/2019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21/02/2019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21/02/2019</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21/02/2019</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21/02/2019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21/02/2019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21/02/2019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21/02/2019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00200"/>
          </a:xfrm>
          <a:prstGeom prst="rect">
            <a:avLst/>
          </a:prstGeom>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smtClean="0"/>
          </a:p>
        </p:txBody>
      </p:sp>
      <p:sp>
        <p:nvSpPr>
          <p:cNvPr id="4" name="Date Placeholder 3"/>
          <p:cNvSpPr>
            <a:spLocks noGrp="1"/>
          </p:cNvSpPr>
          <p:nvPr>
            <p:ph type="dt" sz="half" idx="10"/>
          </p:nvPr>
        </p:nvSpPr>
        <p:spPr>
          <a:xfrm>
            <a:off x="6363347" y="6356350"/>
            <a:ext cx="2085975" cy="365125"/>
          </a:xfrm>
          <a:prstGeom prst="rect">
            <a:avLst/>
          </a:prstGeom>
        </p:spPr>
        <p:txBody>
          <a:bodyPr/>
          <a:lstStyle/>
          <a:p>
            <a:fld id="{FCB04630-BF52-4F59-B6C3-671A5A915E1D}" type="datetimeFigureOut">
              <a:rPr lang="en-GB" smtClean="0"/>
              <a:pPr/>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543278" y="6356350"/>
            <a:ext cx="561975" cy="365125"/>
          </a:xfrm>
          <a:prstGeom prst="rect">
            <a:avLst/>
          </a:prstGeom>
        </p:spPr>
        <p:txBody>
          <a:bodyPr/>
          <a:lstStyle/>
          <a:p>
            <a:fld id="{F557BF10-5F92-417E-AEDA-5641BDAB1738}" type="slidenum">
              <a:rPr lang="en-GB" smtClean="0"/>
              <a:pPr/>
              <a:t>‹#›</a:t>
            </a:fld>
            <a:endParaRPr lang="en-GB"/>
          </a:p>
        </p:txBody>
      </p:sp>
    </p:spTree>
    <p:extLst>
      <p:ext uri="{BB962C8B-B14F-4D97-AF65-F5344CB8AC3E}">
        <p14:creationId xmlns:p14="http://schemas.microsoft.com/office/powerpoint/2010/main" val="4116431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a:xfrm>
            <a:off x="6727032" y="6407944"/>
            <a:ext cx="1920240" cy="365760"/>
          </a:xfrm>
          <a:prstGeom prst="rect">
            <a:avLst/>
          </a:prstGeom>
        </p:spPr>
        <p:txBody>
          <a:bodyPr/>
          <a:lstStyle/>
          <a:p>
            <a:fld id="{C74C3623-B5D4-4AA7-9311-B0B77B898A77}" type="datetimeFigureOut">
              <a:rPr lang="en-US" smtClean="0">
                <a:solidFill>
                  <a:prstClr val="black"/>
                </a:solidFill>
              </a:rPr>
              <a:pPr/>
              <a:t>2/21/2019</a:t>
            </a:fld>
            <a:endParaRPr lang="en-GB">
              <a:solidFill>
                <a:prstClr val="black"/>
              </a:solidFill>
            </a:endParaRPr>
          </a:p>
        </p:txBody>
      </p:sp>
      <p:sp>
        <p:nvSpPr>
          <p:cNvPr id="4" name="Footer Placeholder 3"/>
          <p:cNvSpPr>
            <a:spLocks noGrp="1"/>
          </p:cNvSpPr>
          <p:nvPr>
            <p:ph type="ftr" sz="quarter" idx="11"/>
          </p:nvPr>
        </p:nvSpPr>
        <p:spPr/>
        <p:txBody>
          <a:bodyPr/>
          <a:lstStyle/>
          <a:p>
            <a:endParaRPr lang="en-GB">
              <a:solidFill>
                <a:prstClr val="black"/>
              </a:solidFill>
            </a:endParaRPr>
          </a:p>
        </p:txBody>
      </p:sp>
      <p:sp>
        <p:nvSpPr>
          <p:cNvPr id="5" name="Slide Number Placeholder 4"/>
          <p:cNvSpPr>
            <a:spLocks noGrp="1"/>
          </p:cNvSpPr>
          <p:nvPr>
            <p:ph type="sldNum" sz="quarter" idx="12"/>
          </p:nvPr>
        </p:nvSpPr>
        <p:spPr>
          <a:xfrm>
            <a:off x="8647272" y="6407944"/>
            <a:ext cx="365760" cy="365125"/>
          </a:xfrm>
          <a:prstGeom prst="rect">
            <a:avLst/>
          </a:prstGeom>
        </p:spPr>
        <p:txBody>
          <a:bodyPr/>
          <a:lstStyle/>
          <a:p>
            <a:fld id="{E09F2DBE-F758-4953-A257-60553D7FFB8C}" type="slidenum">
              <a:rPr lang="en-GB" smtClean="0">
                <a:solidFill>
                  <a:prstClr val="black"/>
                </a:solidFill>
              </a:rPr>
              <a:pPr/>
              <a:t>‹#›</a:t>
            </a:fld>
            <a:endParaRPr lang="en-GB">
              <a:solidFill>
                <a:prstClr val="black"/>
              </a:solidFill>
            </a:endParaRPr>
          </a:p>
        </p:txBody>
      </p:sp>
      <p:sp>
        <p:nvSpPr>
          <p:cNvPr id="6" name="Title 5"/>
          <p:cNvSpPr>
            <a:spLocks noGrp="1"/>
          </p:cNvSpPr>
          <p:nvPr>
            <p:ph type="title"/>
          </p:nvPr>
        </p:nvSpPr>
        <p:spPr>
          <a:xfrm>
            <a:off x="457200" y="274638"/>
            <a:ext cx="8229600" cy="1143000"/>
          </a:xfrm>
          <a:prstGeom prst="rect">
            <a:avLst/>
          </a:prstGeom>
        </p:spPr>
        <p:txBody>
          <a:bodyPr rtlCol="0"/>
          <a:lstStyle/>
          <a:p>
            <a:r>
              <a:rPr kumimoji="0" lang="en-US" smtClean="0"/>
              <a:t>Click to edit Master title style</a:t>
            </a:r>
            <a:endParaRPr kumimoji="0" lang="en-US"/>
          </a:p>
        </p:txBody>
      </p:sp>
    </p:spTree>
    <p:extLst>
      <p:ext uri="{BB962C8B-B14F-4D97-AF65-F5344CB8AC3E}">
        <p14:creationId xmlns:p14="http://schemas.microsoft.com/office/powerpoint/2010/main" val="4196091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userDrawn="1"/>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userDrawn="1"/>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userDrawn="1"/>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userDrawn="1"/>
        </p:nvPicPr>
        <p:blipFill rotWithShape="1">
          <a:blip r:embed="rId14">
            <a:extLst>
              <a:ext uri="{28A0092B-C50C-407E-A947-70E740481C1C}">
                <a14:useLocalDpi xmlns:a14="http://schemas.microsoft.com/office/drawing/2010/main" val="0"/>
              </a:ext>
            </a:extLst>
          </a:blip>
          <a:srcRect r="54806"/>
          <a:stretch/>
        </p:blipFill>
        <p:spPr>
          <a:xfrm>
            <a:off x="7452320" y="6139519"/>
            <a:ext cx="1581348"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iming>
    <p:tnLst>
      <p:par>
        <p:cTn id="1" dur="indefinite" restart="never" nodeType="tmRoot"/>
      </p:par>
    </p:tnLst>
  </p:timing>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felicity.healey-benson@sm.uwtsd.ac.uk"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businessinsider.com/amazon-pivot-program-expert-reactions-2018-6?r=US&amp;IR=T" TargetMode="External"/><Relationship Id="rId2" Type="http://schemas.openxmlformats.org/officeDocument/2006/relationships/image" Target="../media/image5.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QUjVWyt4ayE" TargetMode="Externa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gPPeDO4dMRA" TargetMode="Externa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hyperlink" Target="http://www.certoffice.org/" TargetMode="External"/><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www.youtube.com/watch?v=0yGGX_biR0w"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23.jpeg"/><Relationship Id="rId5" Type="http://schemas.openxmlformats.org/officeDocument/2006/relationships/image" Target="../media/image22.png"/><Relationship Id="rId4" Type="http://schemas.openxmlformats.org/officeDocument/2006/relationships/image" Target="../media/image21.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5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youtube.com/watch?v=g_xQKO8cBCE" TargetMode="External"/><Relationship Id="rId1" Type="http://schemas.openxmlformats.org/officeDocument/2006/relationships/slideLayout" Target="../slideLayouts/slideLayout1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2255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fontScale="55000" lnSpcReduction="20000"/>
          </a:bodyPr>
          <a:lstStyle/>
          <a:p>
            <a:pPr algn="ctr"/>
            <a:endParaRPr lang="en-GB" sz="3900" b="1" dirty="0">
              <a:solidFill>
                <a:srgbClr val="C00000"/>
              </a:solidFill>
              <a:latin typeface="Calibri" pitchFamily="34" charset="0"/>
            </a:endParaRPr>
          </a:p>
          <a:p>
            <a:pPr algn="ctr"/>
            <a:r>
              <a:rPr lang="en-US" altLang="en-US" sz="3800" b="1" dirty="0" smtClean="0">
                <a:latin typeface="Helvetica" panose="020B0604020202020204" pitchFamily="34" charset="0"/>
                <a:ea typeface="Helvetica" charset="0"/>
                <a:cs typeface="Helvetica" panose="020B0604020202020204" pitchFamily="34" charset="0"/>
                <a:sym typeface="Helvetica" charset="0"/>
              </a:rPr>
              <a:t>Contemporary </a:t>
            </a:r>
            <a:r>
              <a:rPr lang="en-GB" sz="3800" b="1" dirty="0">
                <a:latin typeface="Helvetica" panose="020B0604020202020204" pitchFamily="34" charset="0"/>
                <a:cs typeface="Helvetica" panose="020B0604020202020204" pitchFamily="34" charset="0"/>
              </a:rPr>
              <a:t>Developments in Employment Relations</a:t>
            </a:r>
            <a:endParaRPr lang="en-GB" sz="3800" dirty="0">
              <a:latin typeface="Helvetica" panose="020B0604020202020204" pitchFamily="34" charset="0"/>
              <a:cs typeface="Helvetica" panose="020B0604020202020204" pitchFamily="34" charset="0"/>
            </a:endParaRPr>
          </a:p>
          <a:p>
            <a:pPr algn="ctr"/>
            <a:r>
              <a:rPr lang="en-US" altLang="en-US" sz="3600" b="1" dirty="0" smtClean="0">
                <a:latin typeface="Helvetica" charset="0"/>
                <a:ea typeface="Helvetica" charset="0"/>
                <a:cs typeface="Helvetica" charset="0"/>
                <a:sym typeface="Helvetica" charset="0"/>
              </a:rPr>
              <a:t> </a:t>
            </a:r>
          </a:p>
          <a:p>
            <a:pPr algn="ctr"/>
            <a:r>
              <a:rPr lang="en-US" altLang="en-US" sz="3600" dirty="0" smtClean="0">
                <a:latin typeface="Helvetica" charset="0"/>
                <a:ea typeface="Helvetica" charset="0"/>
                <a:cs typeface="Helvetica" charset="0"/>
                <a:sym typeface="Helvetica" charset="0"/>
              </a:rPr>
              <a:t>(5DER)</a:t>
            </a:r>
          </a:p>
          <a:p>
            <a:pPr algn="ctr"/>
            <a:endParaRPr lang="en-US" altLang="en-US" sz="3600" dirty="0" smtClean="0">
              <a:latin typeface="Helvetica" charset="0"/>
              <a:ea typeface="Helvetica" charset="0"/>
              <a:cs typeface="Helvetica" charset="0"/>
              <a:sym typeface="Helvetica" charset="0"/>
            </a:endParaRPr>
          </a:p>
          <a:p>
            <a:pPr algn="ctr"/>
            <a:r>
              <a:rPr lang="en-US" altLang="en-US" sz="3600" dirty="0" smtClean="0">
                <a:latin typeface="Helvetica" charset="0"/>
                <a:ea typeface="Helvetica" charset="0"/>
                <a:cs typeface="Helvetica" charset="0"/>
                <a:sym typeface="Helvetica" charset="0"/>
              </a:rPr>
              <a:t>Session 2 </a:t>
            </a:r>
            <a:r>
              <a:rPr lang="en-US" altLang="en-US" sz="3600" i="1" dirty="0" smtClean="0">
                <a:solidFill>
                  <a:srgbClr val="FFC000"/>
                </a:solidFill>
                <a:latin typeface="Helvetica" charset="0"/>
                <a:ea typeface="Helvetica" charset="0"/>
                <a:cs typeface="Helvetica" charset="0"/>
                <a:sym typeface="Helvetica" charset="0"/>
              </a:rPr>
              <a:t>21stt February2019</a:t>
            </a:r>
          </a:p>
          <a:p>
            <a:pPr algn="ctr"/>
            <a:endParaRPr lang="en-US" sz="3600" dirty="0">
              <a:solidFill>
                <a:srgbClr val="37A5FF"/>
              </a:solidFill>
              <a:latin typeface="Helvetica" charset="0"/>
              <a:cs typeface="Helvetica" charset="0"/>
              <a:sym typeface="Helvetica" charset="0"/>
            </a:endParaRP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3"/>
              </a:rPr>
              <a:t>felicity.healey-benson@sm.uwtsd.ac.uk</a:t>
            </a:r>
            <a:endParaRPr lang="fr-FR" sz="2400" b="1" u="sng" dirty="0" smtClean="0"/>
          </a:p>
          <a:p>
            <a:pPr algn="ctr"/>
            <a:endParaRPr lang="fr-FR" sz="2400" b="1" u="sng" dirty="0">
              <a:latin typeface="Calibri" pitchFamily="34" charset="0"/>
            </a:endParaRPr>
          </a:p>
          <a:p>
            <a:pPr algn="ctr"/>
            <a:r>
              <a:rPr lang="fr-FR" sz="2400" b="1" dirty="0" smtClean="0">
                <a:latin typeface="Calibri" pitchFamily="34" charset="0"/>
              </a:rPr>
              <a:t>On-site THURSDAYS</a:t>
            </a:r>
            <a:endParaRPr lang="en-GB" sz="2300" b="1" dirty="0" smtClean="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556792"/>
            <a:ext cx="8280920" cy="3970318"/>
          </a:xfrm>
          <a:prstGeom prst="rect">
            <a:avLst/>
          </a:prstGeom>
          <a:noFill/>
        </p:spPr>
        <p:txBody>
          <a:bodyPr wrap="square" rtlCol="0">
            <a:spAutoFit/>
          </a:bodyPr>
          <a:lstStyle/>
          <a:p>
            <a:r>
              <a:rPr lang="en-GB" b="1" dirty="0" smtClean="0"/>
              <a:t>REFRESH</a:t>
            </a:r>
          </a:p>
          <a:p>
            <a:endParaRPr lang="en-GB" b="1" dirty="0"/>
          </a:p>
          <a:p>
            <a:endParaRPr lang="en-GB" b="1" dirty="0" smtClean="0"/>
          </a:p>
          <a:p>
            <a:pPr marL="285750" indent="-285750">
              <a:buFont typeface="Wingdings" panose="05000000000000000000" pitchFamily="2" charset="2"/>
              <a:buChar char="§"/>
            </a:pPr>
            <a:r>
              <a:rPr lang="en-GB" b="1" dirty="0" smtClean="0"/>
              <a:t>Indeterminate Nature Of ER</a:t>
            </a:r>
          </a:p>
          <a:p>
            <a:pPr marL="285750" indent="-285750">
              <a:buFont typeface="Wingdings" panose="05000000000000000000" pitchFamily="2" charset="2"/>
              <a:buChar char="§"/>
            </a:pPr>
            <a:r>
              <a:rPr lang="en-GB" b="1" dirty="0" smtClean="0"/>
              <a:t>UNITARISM Vs PLURALISM</a:t>
            </a:r>
          </a:p>
          <a:p>
            <a:pPr marL="285750" indent="-285750">
              <a:buFont typeface="Wingdings" panose="05000000000000000000" pitchFamily="2" charset="2"/>
              <a:buChar char="§"/>
            </a:pPr>
            <a:r>
              <a:rPr lang="en-GB" b="1" dirty="0" smtClean="0"/>
              <a:t>The Psychological Contract </a:t>
            </a:r>
          </a:p>
          <a:p>
            <a:pPr marL="285750" indent="-285750">
              <a:buFont typeface="Wingdings" panose="05000000000000000000" pitchFamily="2" charset="2"/>
              <a:buChar char="§"/>
            </a:pPr>
            <a:r>
              <a:rPr lang="en-GB" b="1" dirty="0" smtClean="0"/>
              <a:t>OTHER FACTORS AFFECTING THE EMPLOYMENT RELATIONSHIP</a:t>
            </a:r>
          </a:p>
          <a:p>
            <a:pPr marL="285750" indent="-285750">
              <a:buFont typeface="Wingdings" panose="05000000000000000000" pitchFamily="2" charset="2"/>
              <a:buChar char="§"/>
            </a:pPr>
            <a:endParaRPr lang="en-GB" b="1" dirty="0"/>
          </a:p>
          <a:p>
            <a:endParaRPr lang="en-GB" b="1" dirty="0" smtClean="0"/>
          </a:p>
          <a:p>
            <a:endParaRPr lang="en-GB" b="1" dirty="0"/>
          </a:p>
          <a:p>
            <a:endParaRPr lang="en-GB" dirty="0" smtClean="0"/>
          </a:p>
          <a:p>
            <a:r>
              <a:rPr lang="en-GB" dirty="0" smtClean="0"/>
              <a:t>Quick Consolidation of Q1</a:t>
            </a:r>
          </a:p>
          <a:p>
            <a:endParaRPr lang="en-GB" b="1" dirty="0"/>
          </a:p>
          <a:p>
            <a:endParaRPr lang="en-GB" b="1" dirty="0"/>
          </a:p>
        </p:txBody>
      </p:sp>
    </p:spTree>
    <p:extLst>
      <p:ext uri="{BB962C8B-B14F-4D97-AF65-F5344CB8AC3E}">
        <p14:creationId xmlns:p14="http://schemas.microsoft.com/office/powerpoint/2010/main" val="28986593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628800"/>
            <a:ext cx="7200799" cy="3970318"/>
          </a:xfrm>
          <a:prstGeom prst="rect">
            <a:avLst/>
          </a:prstGeom>
          <a:noFill/>
        </p:spPr>
        <p:txBody>
          <a:bodyPr wrap="square" rtlCol="0">
            <a:spAutoFit/>
          </a:bodyPr>
          <a:lstStyle/>
          <a:p>
            <a:r>
              <a:rPr lang="en-GB" sz="2400" dirty="0">
                <a:latin typeface="+mn-lt"/>
              </a:rPr>
              <a:t>The employment relationship is characterized by its continuous, dynamic and open- ended nature whereby employers for example, are in a position through the exercise of their rights or managerial prerogative, to determine and redefine employee obligations and duties in relation to job content and work effort. </a:t>
            </a:r>
            <a:endParaRPr lang="en-GB" dirty="0"/>
          </a:p>
          <a:p>
            <a:endParaRPr lang="en-GB" dirty="0" smtClean="0"/>
          </a:p>
          <a:p>
            <a:endParaRPr lang="en-GB" dirty="0"/>
          </a:p>
          <a:p>
            <a:endParaRPr lang="en-GB" dirty="0" smtClean="0"/>
          </a:p>
          <a:p>
            <a:endParaRPr lang="en-GB" dirty="0"/>
          </a:p>
          <a:p>
            <a:r>
              <a:rPr lang="en-GB" dirty="0" smtClean="0"/>
              <a:t>DBA </a:t>
            </a:r>
            <a:r>
              <a:rPr lang="en-GB" dirty="0"/>
              <a:t>Africa Management Review 2012, Vol 2 No 3, pp 55-68 60 | relationship between employer and employee</a:t>
            </a:r>
          </a:p>
        </p:txBody>
      </p:sp>
    </p:spTree>
    <p:extLst>
      <p:ext uri="{BB962C8B-B14F-4D97-AF65-F5344CB8AC3E}">
        <p14:creationId xmlns:p14="http://schemas.microsoft.com/office/powerpoint/2010/main" val="11298295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8356" y="1268760"/>
            <a:ext cx="8507288" cy="4525963"/>
          </a:xfrm>
        </p:spPr>
        <p:txBody>
          <a:bodyPr/>
          <a:lstStyle/>
          <a:p>
            <a:pPr marL="0" indent="0">
              <a:buNone/>
            </a:pPr>
            <a:r>
              <a:rPr lang="en-GB" sz="2400" dirty="0" smtClean="0"/>
              <a:t>Alan Fox argued it </a:t>
            </a:r>
            <a:r>
              <a:rPr lang="en-GB" sz="2400" dirty="0"/>
              <a:t>is always possible to conceive the employment relationship in either one of two incompatible </a:t>
            </a:r>
            <a:r>
              <a:rPr lang="en-GB" sz="2400" dirty="0" smtClean="0"/>
              <a:t>ways</a:t>
            </a:r>
          </a:p>
          <a:p>
            <a:pPr marL="0" indent="0">
              <a:buNone/>
            </a:pPr>
            <a:r>
              <a:rPr lang="en-GB" dirty="0" smtClean="0"/>
              <a:t>“</a:t>
            </a:r>
            <a:r>
              <a:rPr lang="en-GB" dirty="0"/>
              <a:t>Either it is a relationship of social membership which exists to satisfy common interests (the </a:t>
            </a:r>
            <a:r>
              <a:rPr lang="en-GB" b="1" dirty="0" err="1"/>
              <a:t>Unitarist</a:t>
            </a:r>
            <a:r>
              <a:rPr lang="en-GB" b="1" dirty="0"/>
              <a:t> </a:t>
            </a:r>
            <a:r>
              <a:rPr lang="en-GB" dirty="0"/>
              <a:t>frame of </a:t>
            </a:r>
            <a:r>
              <a:rPr lang="en-GB" dirty="0" smtClean="0"/>
              <a:t>reference)</a:t>
            </a:r>
          </a:p>
          <a:p>
            <a:pPr marL="0" indent="0">
              <a:buNone/>
            </a:pPr>
            <a:endParaRPr lang="en-GB" dirty="0" smtClean="0"/>
          </a:p>
          <a:p>
            <a:pPr marL="0" indent="0">
              <a:buNone/>
            </a:pPr>
            <a:r>
              <a:rPr lang="en-GB" dirty="0" smtClean="0"/>
              <a:t>“Or </a:t>
            </a:r>
            <a:r>
              <a:rPr lang="en-GB" dirty="0"/>
              <a:t>it is a negotiated, contractual relationship which exists to satisfy the interests of separate but interdependent groups (the </a:t>
            </a:r>
            <a:r>
              <a:rPr lang="en-GB" b="1" dirty="0"/>
              <a:t>Pluralist</a:t>
            </a:r>
            <a:r>
              <a:rPr lang="en-GB" dirty="0"/>
              <a:t> frame of reference).</a:t>
            </a:r>
          </a:p>
        </p:txBody>
      </p:sp>
    </p:spTree>
    <p:extLst>
      <p:ext uri="{BB962C8B-B14F-4D97-AF65-F5344CB8AC3E}">
        <p14:creationId xmlns:p14="http://schemas.microsoft.com/office/powerpoint/2010/main" val="19173325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Difference Between Unitarism and Pluralism in Tabular For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7920880" cy="6456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21130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Font typeface="Wingdings" panose="05000000000000000000" pitchFamily="2" charset="2"/>
              <a:buChar char="§"/>
            </a:pPr>
            <a:r>
              <a:rPr lang="en-GB" dirty="0" smtClean="0"/>
              <a:t>Small establishments</a:t>
            </a:r>
          </a:p>
          <a:p>
            <a:pPr>
              <a:buFont typeface="Wingdings" panose="05000000000000000000" pitchFamily="2" charset="2"/>
              <a:buChar char="§"/>
            </a:pPr>
            <a:r>
              <a:rPr lang="en-GB" dirty="0" smtClean="0"/>
              <a:t>Family firms</a:t>
            </a:r>
          </a:p>
          <a:p>
            <a:pPr>
              <a:buFont typeface="Wingdings" panose="05000000000000000000" pitchFamily="2" charset="2"/>
              <a:buChar char="§"/>
            </a:pPr>
            <a:r>
              <a:rPr lang="en-GB" dirty="0" smtClean="0"/>
              <a:t>Paternalistic companies with charismatic leaders</a:t>
            </a:r>
          </a:p>
          <a:p>
            <a:pPr>
              <a:buFont typeface="Wingdings" panose="05000000000000000000" pitchFamily="2" charset="2"/>
              <a:buChar char="§"/>
            </a:pPr>
            <a:r>
              <a:rPr lang="en-GB" dirty="0" smtClean="0"/>
              <a:t>Firms in isolated areas</a:t>
            </a:r>
          </a:p>
          <a:p>
            <a:pPr>
              <a:buFont typeface="Wingdings" panose="05000000000000000000" pitchFamily="2" charset="2"/>
              <a:buChar char="§"/>
            </a:pPr>
            <a:r>
              <a:rPr lang="en-GB" dirty="0" smtClean="0"/>
              <a:t>Cultures where they promote the command and control (Boss) culture</a:t>
            </a:r>
            <a:endParaRPr lang="en-GB" dirty="0"/>
          </a:p>
        </p:txBody>
      </p:sp>
      <p:sp>
        <p:nvSpPr>
          <p:cNvPr id="2" name="Title 1"/>
          <p:cNvSpPr>
            <a:spLocks noGrp="1"/>
          </p:cNvSpPr>
          <p:nvPr>
            <p:ph type="title"/>
          </p:nvPr>
        </p:nvSpPr>
        <p:spPr>
          <a:xfrm>
            <a:off x="-396552" y="260648"/>
            <a:ext cx="9299376" cy="1143000"/>
          </a:xfrm>
        </p:spPr>
        <p:txBody>
          <a:bodyPr>
            <a:noAutofit/>
          </a:bodyPr>
          <a:lstStyle/>
          <a:p>
            <a:r>
              <a:rPr lang="en-GB" sz="3200" dirty="0" smtClean="0"/>
              <a:t>Where are you most likely to find </a:t>
            </a:r>
            <a:r>
              <a:rPr lang="en-GB" sz="3200" dirty="0" err="1" smtClean="0"/>
              <a:t>Unitarism</a:t>
            </a:r>
            <a:r>
              <a:rPr lang="en-GB" sz="3200" dirty="0" smtClean="0"/>
              <a:t>?</a:t>
            </a:r>
            <a:endParaRPr lang="en-GB" sz="3200" dirty="0"/>
          </a:p>
        </p:txBody>
      </p:sp>
    </p:spTree>
    <p:extLst>
      <p:ext uri="{BB962C8B-B14F-4D97-AF65-F5344CB8AC3E}">
        <p14:creationId xmlns:p14="http://schemas.microsoft.com/office/powerpoint/2010/main" val="134581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229600" cy="1143000"/>
          </a:xfrm>
        </p:spPr>
        <p:txBody>
          <a:bodyPr/>
          <a:lstStyle/>
          <a:p>
            <a:r>
              <a:rPr lang="en-GB" dirty="0" smtClean="0"/>
              <a:t>Inconsistencies within companies</a:t>
            </a:r>
            <a:endParaRPr lang="en-GB" dirty="0"/>
          </a:p>
        </p:txBody>
      </p:sp>
      <p:sp>
        <p:nvSpPr>
          <p:cNvPr id="3" name="Rectangle 2"/>
          <p:cNvSpPr/>
          <p:nvPr/>
        </p:nvSpPr>
        <p:spPr>
          <a:xfrm>
            <a:off x="228600" y="1772816"/>
            <a:ext cx="8686800" cy="4247317"/>
          </a:xfrm>
          <a:prstGeom prst="rect">
            <a:avLst/>
          </a:prstGeom>
        </p:spPr>
        <p:txBody>
          <a:bodyPr wrap="square">
            <a:spAutoFit/>
          </a:bodyPr>
          <a:lstStyle/>
          <a:p>
            <a:r>
              <a:rPr lang="en-GB" dirty="0" smtClean="0">
                <a:solidFill>
                  <a:srgbClr val="333333"/>
                </a:solidFill>
                <a:latin typeface="Helvetica Neue"/>
              </a:rPr>
              <a:t>Tesco had an excellent </a:t>
            </a:r>
            <a:r>
              <a:rPr lang="en-GB" dirty="0">
                <a:solidFill>
                  <a:srgbClr val="333333"/>
                </a:solidFill>
                <a:latin typeface="Helvetica Neue"/>
              </a:rPr>
              <a:t>relationship with the UK union called </a:t>
            </a:r>
            <a:r>
              <a:rPr lang="en-GB" dirty="0" err="1">
                <a:solidFill>
                  <a:srgbClr val="333333"/>
                </a:solidFill>
                <a:latin typeface="Helvetica Neue"/>
              </a:rPr>
              <a:t>Usdaw</a:t>
            </a:r>
            <a:r>
              <a:rPr lang="en-GB" dirty="0">
                <a:solidFill>
                  <a:srgbClr val="333333"/>
                </a:solidFill>
                <a:latin typeface="Helvetica Neue"/>
              </a:rPr>
              <a:t> [Union of Shop, Distributive and Allied Workers]. </a:t>
            </a:r>
            <a:endParaRPr lang="en-GB" dirty="0" smtClean="0">
              <a:solidFill>
                <a:srgbClr val="333333"/>
              </a:solidFill>
              <a:latin typeface="Helvetica Neue"/>
            </a:endParaRPr>
          </a:p>
          <a:p>
            <a:r>
              <a:rPr lang="en-GB" dirty="0" smtClean="0">
                <a:solidFill>
                  <a:srgbClr val="333333"/>
                </a:solidFill>
                <a:latin typeface="Helvetica Neue"/>
              </a:rPr>
              <a:t>The </a:t>
            </a:r>
            <a:r>
              <a:rPr lang="en-GB" dirty="0">
                <a:solidFill>
                  <a:srgbClr val="333333"/>
                </a:solidFill>
                <a:latin typeface="Helvetica Neue"/>
              </a:rPr>
              <a:t>Tesco-</a:t>
            </a:r>
            <a:r>
              <a:rPr lang="en-GB" dirty="0" err="1">
                <a:solidFill>
                  <a:srgbClr val="333333"/>
                </a:solidFill>
                <a:latin typeface="Helvetica Neue"/>
              </a:rPr>
              <a:t>Usdaw</a:t>
            </a:r>
            <a:r>
              <a:rPr lang="en-GB" dirty="0">
                <a:solidFill>
                  <a:srgbClr val="333333"/>
                </a:solidFill>
                <a:latin typeface="Helvetica Neue"/>
              </a:rPr>
              <a:t> Partnership </a:t>
            </a:r>
            <a:r>
              <a:rPr lang="en-GB" dirty="0" smtClean="0">
                <a:solidFill>
                  <a:srgbClr val="333333"/>
                </a:solidFill>
                <a:latin typeface="Helvetica Neue"/>
              </a:rPr>
              <a:t>was </a:t>
            </a:r>
            <a:r>
              <a:rPr lang="en-GB" dirty="0">
                <a:solidFill>
                  <a:srgbClr val="333333"/>
                </a:solidFill>
                <a:latin typeface="Helvetica Neue"/>
              </a:rPr>
              <a:t>the biggest single trade union agreement in the private sector. It has contributed significantly to the good employment practice in </a:t>
            </a:r>
            <a:r>
              <a:rPr lang="en-GB" dirty="0" smtClean="0">
                <a:solidFill>
                  <a:srgbClr val="333333"/>
                </a:solidFill>
                <a:latin typeface="Helvetica Neue"/>
              </a:rPr>
              <a:t>Tesco.</a:t>
            </a:r>
          </a:p>
          <a:p>
            <a:r>
              <a:rPr lang="en-GB" dirty="0" smtClean="0">
                <a:solidFill>
                  <a:srgbClr val="333333"/>
                </a:solidFill>
                <a:latin typeface="Helvetica Neue"/>
              </a:rPr>
              <a:t>Senior </a:t>
            </a:r>
            <a:r>
              <a:rPr lang="en-GB" dirty="0">
                <a:solidFill>
                  <a:srgbClr val="333333"/>
                </a:solidFill>
                <a:latin typeface="Helvetica Neue"/>
              </a:rPr>
              <a:t>management </a:t>
            </a:r>
            <a:r>
              <a:rPr lang="en-GB" dirty="0" smtClean="0">
                <a:solidFill>
                  <a:srgbClr val="333333"/>
                </a:solidFill>
                <a:latin typeface="Helvetica Neue"/>
              </a:rPr>
              <a:t>recognised </a:t>
            </a:r>
            <a:r>
              <a:rPr lang="en-GB" dirty="0">
                <a:solidFill>
                  <a:srgbClr val="333333"/>
                </a:solidFill>
                <a:latin typeface="Helvetica Neue"/>
              </a:rPr>
              <a:t>that employee involvement and participation in </a:t>
            </a:r>
            <a:r>
              <a:rPr lang="en-GB" dirty="0" smtClean="0">
                <a:solidFill>
                  <a:srgbClr val="333333"/>
                </a:solidFill>
                <a:latin typeface="Helvetica Neue"/>
              </a:rPr>
              <a:t>decision-making contributed </a:t>
            </a:r>
            <a:r>
              <a:rPr lang="en-GB" dirty="0">
                <a:solidFill>
                  <a:srgbClr val="333333"/>
                </a:solidFill>
                <a:latin typeface="Helvetica Neue"/>
              </a:rPr>
              <a:t>to the achievement of strategic goals</a:t>
            </a:r>
            <a:r>
              <a:rPr lang="en-GB" dirty="0" smtClean="0">
                <a:solidFill>
                  <a:srgbClr val="333333"/>
                </a:solidFill>
                <a:latin typeface="Helvetica Neue"/>
              </a:rPr>
              <a:t>..</a:t>
            </a:r>
          </a:p>
          <a:p>
            <a:endParaRPr lang="en-GB" dirty="0">
              <a:solidFill>
                <a:srgbClr val="333333"/>
              </a:solidFill>
              <a:latin typeface="Helvetica Neue"/>
            </a:endParaRPr>
          </a:p>
          <a:p>
            <a:r>
              <a:rPr lang="en-GB" dirty="0">
                <a:solidFill>
                  <a:srgbClr val="333333"/>
                </a:solidFill>
                <a:latin typeface="Helvetica Neue"/>
              </a:rPr>
              <a:t>It entered the US market in 2006 and there was a disaster. The US operations </a:t>
            </a:r>
            <a:r>
              <a:rPr lang="en-GB" dirty="0" smtClean="0">
                <a:solidFill>
                  <a:srgbClr val="333333"/>
                </a:solidFill>
                <a:latin typeface="Helvetica Neue"/>
              </a:rPr>
              <a:t>had </a:t>
            </a:r>
            <a:r>
              <a:rPr lang="en-GB" dirty="0">
                <a:solidFill>
                  <a:srgbClr val="333333"/>
                </a:solidFill>
                <a:latin typeface="Helvetica Neue"/>
              </a:rPr>
              <a:t>bombed. There </a:t>
            </a:r>
            <a:r>
              <a:rPr lang="en-GB" dirty="0" smtClean="0">
                <a:solidFill>
                  <a:srgbClr val="333333"/>
                </a:solidFill>
                <a:latin typeface="Helvetica Neue"/>
              </a:rPr>
              <a:t>was </a:t>
            </a:r>
            <a:r>
              <a:rPr lang="en-GB" dirty="0">
                <a:solidFill>
                  <a:srgbClr val="333333"/>
                </a:solidFill>
                <a:latin typeface="Helvetica Neue"/>
              </a:rPr>
              <a:t>a huge loss and they </a:t>
            </a:r>
            <a:r>
              <a:rPr lang="en-GB" dirty="0" smtClean="0">
                <a:solidFill>
                  <a:srgbClr val="333333"/>
                </a:solidFill>
                <a:latin typeface="Helvetica Neue"/>
              </a:rPr>
              <a:t>started selling </a:t>
            </a:r>
            <a:r>
              <a:rPr lang="en-GB" dirty="0">
                <a:solidFill>
                  <a:srgbClr val="333333"/>
                </a:solidFill>
                <a:latin typeface="Helvetica Neue"/>
              </a:rPr>
              <a:t>it off in US. </a:t>
            </a:r>
            <a:endParaRPr lang="en-GB" dirty="0" smtClean="0">
              <a:solidFill>
                <a:srgbClr val="333333"/>
              </a:solidFill>
              <a:latin typeface="Helvetica Neue"/>
            </a:endParaRPr>
          </a:p>
          <a:p>
            <a:r>
              <a:rPr lang="en-GB" dirty="0" smtClean="0">
                <a:solidFill>
                  <a:srgbClr val="333333"/>
                </a:solidFill>
                <a:latin typeface="Helvetica Neue"/>
              </a:rPr>
              <a:t>The </a:t>
            </a:r>
            <a:r>
              <a:rPr lang="en-GB" dirty="0">
                <a:solidFill>
                  <a:srgbClr val="333333"/>
                </a:solidFill>
                <a:latin typeface="Helvetica Neue"/>
              </a:rPr>
              <a:t>union in USA </a:t>
            </a:r>
            <a:r>
              <a:rPr lang="en-GB" dirty="0" smtClean="0">
                <a:solidFill>
                  <a:srgbClr val="333333"/>
                </a:solidFill>
                <a:latin typeface="Helvetica Neue"/>
              </a:rPr>
              <a:t>was </a:t>
            </a:r>
            <a:r>
              <a:rPr lang="en-GB" dirty="0">
                <a:solidFill>
                  <a:srgbClr val="333333"/>
                </a:solidFill>
                <a:latin typeface="Helvetica Neue"/>
              </a:rPr>
              <a:t>UFCU or United Food and Commercial Workers International Union. </a:t>
            </a:r>
            <a:endParaRPr lang="en-GB" dirty="0" smtClean="0">
              <a:solidFill>
                <a:srgbClr val="333333"/>
              </a:solidFill>
              <a:latin typeface="Helvetica Neue"/>
            </a:endParaRPr>
          </a:p>
          <a:p>
            <a:r>
              <a:rPr lang="en-GB" dirty="0" smtClean="0">
                <a:solidFill>
                  <a:srgbClr val="333333"/>
                </a:solidFill>
                <a:latin typeface="Helvetica Neue"/>
              </a:rPr>
              <a:t>This </a:t>
            </a:r>
            <a:r>
              <a:rPr lang="en-GB" dirty="0">
                <a:solidFill>
                  <a:srgbClr val="333333"/>
                </a:solidFill>
                <a:latin typeface="Helvetica Neue"/>
              </a:rPr>
              <a:t>union </a:t>
            </a:r>
            <a:r>
              <a:rPr lang="en-GB" dirty="0" smtClean="0">
                <a:solidFill>
                  <a:srgbClr val="333333"/>
                </a:solidFill>
                <a:latin typeface="Helvetica Neue"/>
              </a:rPr>
              <a:t>published </a:t>
            </a:r>
            <a:r>
              <a:rPr lang="en-GB" dirty="0">
                <a:solidFill>
                  <a:srgbClr val="333333"/>
                </a:solidFill>
                <a:latin typeface="Helvetica Neue"/>
              </a:rPr>
              <a:t>a report </a:t>
            </a:r>
            <a:r>
              <a:rPr lang="en-GB" dirty="0" smtClean="0">
                <a:solidFill>
                  <a:srgbClr val="333333"/>
                </a:solidFill>
                <a:latin typeface="Helvetica Neue"/>
              </a:rPr>
              <a:t>‘</a:t>
            </a:r>
            <a:r>
              <a:rPr lang="en-GB" b="1" dirty="0">
                <a:solidFill>
                  <a:srgbClr val="333333"/>
                </a:solidFill>
                <a:latin typeface="Helvetica Neue"/>
              </a:rPr>
              <a:t>The Two Faces of Tesco.’ </a:t>
            </a:r>
            <a:r>
              <a:rPr lang="en-GB" dirty="0">
                <a:solidFill>
                  <a:srgbClr val="333333"/>
                </a:solidFill>
                <a:latin typeface="Helvetica Neue"/>
              </a:rPr>
              <a:t>This report essentially </a:t>
            </a:r>
            <a:r>
              <a:rPr lang="en-GB" dirty="0" smtClean="0">
                <a:solidFill>
                  <a:srgbClr val="333333"/>
                </a:solidFill>
                <a:latin typeface="Helvetica Neue"/>
              </a:rPr>
              <a:t>attacked Tesco </a:t>
            </a:r>
            <a:r>
              <a:rPr lang="en-GB" dirty="0">
                <a:solidFill>
                  <a:srgbClr val="333333"/>
                </a:solidFill>
                <a:latin typeface="Helvetica Neue"/>
              </a:rPr>
              <a:t>for following different policies in UK and USA. </a:t>
            </a:r>
            <a:endParaRPr lang="en-GB" dirty="0" smtClean="0">
              <a:solidFill>
                <a:srgbClr val="333333"/>
              </a:solidFill>
              <a:latin typeface="Helvetica Neue"/>
            </a:endParaRPr>
          </a:p>
          <a:p>
            <a:r>
              <a:rPr lang="en-GB" dirty="0" smtClean="0">
                <a:solidFill>
                  <a:srgbClr val="333333"/>
                </a:solidFill>
                <a:latin typeface="Helvetica Neue"/>
              </a:rPr>
              <a:t>Tesco </a:t>
            </a:r>
            <a:r>
              <a:rPr lang="en-GB" dirty="0">
                <a:solidFill>
                  <a:srgbClr val="333333"/>
                </a:solidFill>
                <a:latin typeface="Helvetica Neue"/>
              </a:rPr>
              <a:t>did not accept unions in USA and refused even to meet them</a:t>
            </a:r>
            <a:endParaRPr lang="en-GB" b="0" i="0" dirty="0">
              <a:solidFill>
                <a:srgbClr val="333333"/>
              </a:solidFill>
              <a:effectLst/>
              <a:latin typeface="Helvetica Neue"/>
            </a:endParaRPr>
          </a:p>
        </p:txBody>
      </p:sp>
    </p:spTree>
    <p:extLst>
      <p:ext uri="{BB962C8B-B14F-4D97-AF65-F5344CB8AC3E}">
        <p14:creationId xmlns:p14="http://schemas.microsoft.com/office/powerpoint/2010/main" val="37303727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5081" y="3933056"/>
            <a:ext cx="8229600" cy="4525963"/>
          </a:xfrm>
        </p:spPr>
        <p:txBody>
          <a:bodyPr/>
          <a:lstStyle/>
          <a:p>
            <a:pPr marL="0" indent="0" algn="ctr">
              <a:buNone/>
            </a:pPr>
            <a:r>
              <a:rPr lang="en-GB" dirty="0" smtClean="0"/>
              <a:t>The language YOU </a:t>
            </a:r>
            <a:r>
              <a:rPr lang="en-GB" dirty="0"/>
              <a:t>speak about unions, about issues in employee relations tell the world what </a:t>
            </a:r>
            <a:r>
              <a:rPr lang="en-GB" dirty="0" smtClean="0"/>
              <a:t>your </a:t>
            </a:r>
            <a:r>
              <a:rPr lang="en-GB" dirty="0"/>
              <a:t>frame of reference </a:t>
            </a:r>
            <a:r>
              <a:rPr lang="en-GB" dirty="0" smtClean="0"/>
              <a:t>is:</a:t>
            </a:r>
            <a:endParaRPr lang="en-GB" dirty="0"/>
          </a:p>
        </p:txBody>
      </p:sp>
      <p:pic>
        <p:nvPicPr>
          <p:cNvPr id="4" name="Picture 3"/>
          <p:cNvPicPr>
            <a:picLocks noChangeAspect="1"/>
          </p:cNvPicPr>
          <p:nvPr/>
        </p:nvPicPr>
        <p:blipFill>
          <a:blip r:embed="rId2"/>
          <a:stretch>
            <a:fillRect/>
          </a:stretch>
        </p:blipFill>
        <p:spPr>
          <a:xfrm>
            <a:off x="2627784" y="1600200"/>
            <a:ext cx="3633323" cy="1901552"/>
          </a:xfrm>
          <a:prstGeom prst="rect">
            <a:avLst/>
          </a:prstGeom>
        </p:spPr>
      </p:pic>
    </p:spTree>
    <p:extLst>
      <p:ext uri="{BB962C8B-B14F-4D97-AF65-F5344CB8AC3E}">
        <p14:creationId xmlns:p14="http://schemas.microsoft.com/office/powerpoint/2010/main" val="38095043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does the future hold?</a:t>
            </a:r>
          </a:p>
          <a:p>
            <a:r>
              <a:rPr lang="en-GB" dirty="0" smtClean="0"/>
              <a:t>What is the new dominating perspective?</a:t>
            </a:r>
          </a:p>
          <a:p>
            <a:endParaRPr lang="en-GB" dirty="0"/>
          </a:p>
          <a:p>
            <a:endParaRPr lang="en-GB" dirty="0" smtClean="0"/>
          </a:p>
          <a:p>
            <a:r>
              <a:rPr lang="en-GB" dirty="0"/>
              <a:t>In post globalisation scene, unions have lost their </a:t>
            </a:r>
            <a:r>
              <a:rPr lang="en-GB" dirty="0" smtClean="0"/>
              <a:t>teeth, </a:t>
            </a:r>
            <a:r>
              <a:rPr lang="en-GB" dirty="0"/>
              <a:t>and there is a clear trend of organisations moving to ‘</a:t>
            </a:r>
            <a:r>
              <a:rPr lang="en-GB" dirty="0" err="1"/>
              <a:t>Unitarist</a:t>
            </a:r>
            <a:r>
              <a:rPr lang="en-GB" dirty="0"/>
              <a:t>’ frame of reference</a:t>
            </a:r>
          </a:p>
        </p:txBody>
      </p:sp>
    </p:spTree>
    <p:extLst>
      <p:ext uri="{BB962C8B-B14F-4D97-AF65-F5344CB8AC3E}">
        <p14:creationId xmlns:p14="http://schemas.microsoft.com/office/powerpoint/2010/main" val="460188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23528" y="1124744"/>
            <a:ext cx="8229600" cy="4525963"/>
          </a:xfrm>
        </p:spPr>
        <p:txBody>
          <a:bodyPr/>
          <a:lstStyle/>
          <a:p>
            <a:r>
              <a:rPr lang="en-GB" dirty="0" smtClean="0"/>
              <a:t>Amazon was seen as UNITARIST in its approach.</a:t>
            </a:r>
          </a:p>
          <a:p>
            <a:endParaRPr lang="en-GB" dirty="0"/>
          </a:p>
          <a:p>
            <a:r>
              <a:rPr lang="en-GB" sz="2800" dirty="0" smtClean="0"/>
              <a:t>ANTI-UNION</a:t>
            </a:r>
          </a:p>
          <a:p>
            <a:r>
              <a:rPr lang="en-GB" sz="2800" dirty="0" smtClean="0"/>
              <a:t>REQUIRED STRONG ALLEGIENCE TO ONE CULTURE &amp; LEADERSHIP…..</a:t>
            </a:r>
          </a:p>
          <a:p>
            <a:r>
              <a:rPr lang="en-GB" sz="2800" dirty="0"/>
              <a:t>It </a:t>
            </a:r>
            <a:r>
              <a:rPr lang="en-GB" sz="2800" dirty="0" smtClean="0"/>
              <a:t>embodies the view its </a:t>
            </a:r>
            <a:r>
              <a:rPr lang="en-GB" sz="2800" dirty="0"/>
              <a:t>people, </a:t>
            </a:r>
            <a:r>
              <a:rPr lang="en-GB" sz="2800" dirty="0" smtClean="0"/>
              <a:t>managers </a:t>
            </a:r>
            <a:r>
              <a:rPr lang="en-GB" sz="2800" dirty="0"/>
              <a:t>or lower-level employees, should share the same objectives and work together harmoniously. </a:t>
            </a:r>
            <a:endParaRPr lang="en-GB" sz="2800" dirty="0" smtClean="0"/>
          </a:p>
          <a:p>
            <a:r>
              <a:rPr lang="en-GB" sz="2800" dirty="0" smtClean="0"/>
              <a:t>Conflicting </a:t>
            </a:r>
            <a:r>
              <a:rPr lang="en-GB" sz="2800" dirty="0"/>
              <a:t>objectives are seen as negative and dysfunctional.</a:t>
            </a:r>
          </a:p>
        </p:txBody>
      </p:sp>
    </p:spTree>
    <p:extLst>
      <p:ext uri="{BB962C8B-B14F-4D97-AF65-F5344CB8AC3E}">
        <p14:creationId xmlns:p14="http://schemas.microsoft.com/office/powerpoint/2010/main" val="34599393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rot="21088690">
            <a:off x="807244" y="1410718"/>
            <a:ext cx="7411177" cy="3841792"/>
          </a:xfrm>
          <a:prstGeom prst="rect">
            <a:avLst/>
          </a:prstGeom>
        </p:spPr>
      </p:pic>
      <p:sp>
        <p:nvSpPr>
          <p:cNvPr id="5" name="Rectangle 4"/>
          <p:cNvSpPr/>
          <p:nvPr/>
        </p:nvSpPr>
        <p:spPr>
          <a:xfrm>
            <a:off x="4114800" y="5457254"/>
            <a:ext cx="4572000" cy="646331"/>
          </a:xfrm>
          <a:prstGeom prst="rect">
            <a:avLst/>
          </a:prstGeom>
        </p:spPr>
        <p:txBody>
          <a:bodyPr>
            <a:spAutoFit/>
          </a:bodyPr>
          <a:lstStyle/>
          <a:p>
            <a:r>
              <a:rPr lang="en-GB" dirty="0"/>
              <a:t>https://studydaddy.com/attachment/46539/64852bci82.pdf</a:t>
            </a:r>
          </a:p>
        </p:txBody>
      </p:sp>
    </p:spTree>
    <p:extLst>
      <p:ext uri="{BB962C8B-B14F-4D97-AF65-F5344CB8AC3E}">
        <p14:creationId xmlns:p14="http://schemas.microsoft.com/office/powerpoint/2010/main" val="22812992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57200" y="1452475"/>
            <a:ext cx="8149652" cy="3495849"/>
          </a:xfrm>
          <a:prstGeom prst="rect">
            <a:avLst/>
          </a:prstGeom>
        </p:spPr>
      </p:pic>
      <p:sp>
        <p:nvSpPr>
          <p:cNvPr id="5" name="Rectangle 4"/>
          <p:cNvSpPr/>
          <p:nvPr/>
        </p:nvSpPr>
        <p:spPr>
          <a:xfrm>
            <a:off x="611560" y="5202833"/>
            <a:ext cx="4572000" cy="923330"/>
          </a:xfrm>
          <a:prstGeom prst="rect">
            <a:avLst/>
          </a:prstGeom>
        </p:spPr>
        <p:txBody>
          <a:bodyPr>
            <a:spAutoFit/>
          </a:bodyPr>
          <a:lstStyle/>
          <a:p>
            <a:r>
              <a:rPr lang="en-GB" dirty="0">
                <a:hlinkClick r:id="rId3"/>
              </a:rPr>
              <a:t>https://www.businessinsider.com/amazon-pivot-program-expert-reactions-2018-6?r=US&amp;IR=T</a:t>
            </a:r>
            <a:endParaRPr lang="en-GB" dirty="0"/>
          </a:p>
        </p:txBody>
      </p:sp>
    </p:spTree>
    <p:extLst>
      <p:ext uri="{BB962C8B-B14F-4D97-AF65-F5344CB8AC3E}">
        <p14:creationId xmlns:p14="http://schemas.microsoft.com/office/powerpoint/2010/main" val="10689046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25760" y="1196752"/>
            <a:ext cx="8892480" cy="4525963"/>
          </a:xfrm>
        </p:spPr>
        <p:txBody>
          <a:bodyPr/>
          <a:lstStyle/>
          <a:p>
            <a:pPr marL="0" indent="0">
              <a:buNone/>
            </a:pPr>
            <a:r>
              <a:rPr lang="en-GB" dirty="0" smtClean="0"/>
              <a:t>OTHER FACTORS INFLUENCING ER:</a:t>
            </a:r>
          </a:p>
          <a:p>
            <a:pPr marL="0" indent="0">
              <a:buNone/>
            </a:pPr>
            <a:endParaRPr lang="en-GB" dirty="0"/>
          </a:p>
          <a:p>
            <a:pPr marL="0" indent="0" algn="ctr">
              <a:buNone/>
            </a:pPr>
            <a:r>
              <a:rPr lang="en-GB" b="1" dirty="0" smtClean="0"/>
              <a:t>THE PSYCHOLOGICAL CONTRACT:</a:t>
            </a:r>
          </a:p>
          <a:p>
            <a:pPr marL="0" indent="0" algn="ctr">
              <a:buNone/>
            </a:pPr>
            <a:endParaRPr lang="en-GB" b="1" dirty="0"/>
          </a:p>
          <a:p>
            <a:pPr marL="0" indent="0" algn="ctr">
              <a:buNone/>
            </a:pPr>
            <a:r>
              <a:rPr lang="en-GB" b="1" dirty="0" smtClean="0"/>
              <a:t>THE DEAL!</a:t>
            </a:r>
          </a:p>
          <a:p>
            <a:pPr marL="0" indent="0" algn="ctr">
              <a:buNone/>
            </a:pPr>
            <a:endParaRPr lang="en-GB" b="1" dirty="0"/>
          </a:p>
          <a:p>
            <a:pPr marL="0" indent="0" algn="ctr">
              <a:buNone/>
            </a:pPr>
            <a:r>
              <a:rPr lang="en-GB" dirty="0"/>
              <a:t>w</a:t>
            </a:r>
            <a:r>
              <a:rPr lang="en-GB" dirty="0" smtClean="0"/>
              <a:t>hat the employer brings = what the employer gives</a:t>
            </a:r>
          </a:p>
          <a:p>
            <a:pPr marL="0" indent="0" algn="ctr">
              <a:buNone/>
            </a:pPr>
            <a:r>
              <a:rPr lang="en-GB" sz="1800" dirty="0" smtClean="0">
                <a:solidFill>
                  <a:schemeClr val="tx2">
                    <a:lumMod val="75000"/>
                  </a:schemeClr>
                </a:solidFill>
              </a:rPr>
              <a:t>the</a:t>
            </a:r>
            <a:r>
              <a:rPr lang="en-GB" sz="1800" dirty="0">
                <a:solidFill>
                  <a:schemeClr val="tx2">
                    <a:lumMod val="75000"/>
                  </a:schemeClr>
                </a:solidFill>
              </a:rPr>
              <a:t> mutual unwritten expectations that exist </a:t>
            </a:r>
            <a:r>
              <a:rPr lang="en-GB" sz="1800" b="1" dirty="0">
                <a:solidFill>
                  <a:schemeClr val="tx2">
                    <a:lumMod val="75000"/>
                  </a:schemeClr>
                </a:solidFill>
              </a:rPr>
              <a:t>between</a:t>
            </a:r>
            <a:r>
              <a:rPr lang="en-GB" sz="1800" dirty="0">
                <a:solidFill>
                  <a:schemeClr val="tx2">
                    <a:lumMod val="75000"/>
                  </a:schemeClr>
                </a:solidFill>
              </a:rPr>
              <a:t> an </a:t>
            </a:r>
            <a:r>
              <a:rPr lang="en-GB" sz="1800" b="1" dirty="0">
                <a:solidFill>
                  <a:schemeClr val="tx2">
                    <a:lumMod val="75000"/>
                  </a:schemeClr>
                </a:solidFill>
              </a:rPr>
              <a:t>employee</a:t>
            </a:r>
            <a:r>
              <a:rPr lang="en-GB" sz="1800" dirty="0">
                <a:solidFill>
                  <a:schemeClr val="tx2">
                    <a:lumMod val="75000"/>
                  </a:schemeClr>
                </a:solidFill>
              </a:rPr>
              <a:t> and his/her </a:t>
            </a:r>
            <a:r>
              <a:rPr lang="en-GB" sz="1800" b="1" dirty="0">
                <a:solidFill>
                  <a:schemeClr val="tx2">
                    <a:lumMod val="75000"/>
                  </a:schemeClr>
                </a:solidFill>
              </a:rPr>
              <a:t>employer</a:t>
            </a:r>
            <a:r>
              <a:rPr lang="en-GB" sz="1800" dirty="0">
                <a:solidFill>
                  <a:schemeClr val="tx2">
                    <a:lumMod val="75000"/>
                  </a:schemeClr>
                </a:solidFill>
              </a:rPr>
              <a:t> regarding policies and practices in their organization</a:t>
            </a:r>
            <a:endParaRPr lang="en-GB" sz="1800" dirty="0" smtClean="0">
              <a:solidFill>
                <a:schemeClr val="tx2">
                  <a:lumMod val="75000"/>
                </a:schemeClr>
              </a:solidFill>
            </a:endParaRPr>
          </a:p>
          <a:p>
            <a:pPr marL="0" indent="0">
              <a:buNone/>
            </a:pPr>
            <a:r>
              <a:rPr lang="en-GB" b="1" dirty="0" smtClean="0"/>
              <a:t> </a:t>
            </a:r>
            <a:endParaRPr lang="en-GB" b="1" dirty="0"/>
          </a:p>
        </p:txBody>
      </p:sp>
    </p:spTree>
    <p:extLst>
      <p:ext uri="{BB962C8B-B14F-4D97-AF65-F5344CB8AC3E}">
        <p14:creationId xmlns:p14="http://schemas.microsoft.com/office/powerpoint/2010/main" val="36712839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endParaRPr lang="en-GB"/>
          </a:p>
        </p:txBody>
      </p:sp>
      <p:pic>
        <p:nvPicPr>
          <p:cNvPr id="4" name="Picture 3"/>
          <p:cNvPicPr>
            <a:picLocks noChangeAspect="1"/>
          </p:cNvPicPr>
          <p:nvPr/>
        </p:nvPicPr>
        <p:blipFill>
          <a:blip r:embed="rId2"/>
          <a:stretch>
            <a:fillRect/>
          </a:stretch>
        </p:blipFill>
        <p:spPr>
          <a:xfrm>
            <a:off x="445368" y="692696"/>
            <a:ext cx="7931224" cy="5755802"/>
          </a:xfrm>
          <a:prstGeom prst="rect">
            <a:avLst/>
          </a:prstGeom>
        </p:spPr>
      </p:pic>
    </p:spTree>
    <p:extLst>
      <p:ext uri="{BB962C8B-B14F-4D97-AF65-F5344CB8AC3E}">
        <p14:creationId xmlns:p14="http://schemas.microsoft.com/office/powerpoint/2010/main" val="19914185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Create your version of a Psychological Contract model for yourself/your organisation</a:t>
            </a:r>
          </a:p>
          <a:p>
            <a:endParaRPr lang="en-GB" dirty="0"/>
          </a:p>
          <a:p>
            <a:r>
              <a:rPr lang="en-GB" dirty="0" smtClean="0"/>
              <a:t>Visible and less visible elements</a:t>
            </a:r>
            <a:endParaRPr lang="en-GB" dirty="0"/>
          </a:p>
        </p:txBody>
      </p:sp>
    </p:spTree>
    <p:extLst>
      <p:ext uri="{BB962C8B-B14F-4D97-AF65-F5344CB8AC3E}">
        <p14:creationId xmlns:p14="http://schemas.microsoft.com/office/powerpoint/2010/main" val="9087390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16631"/>
            <a:ext cx="4896544" cy="6745773"/>
          </a:xfrm>
        </p:spPr>
      </p:pic>
    </p:spTree>
    <p:extLst>
      <p:ext uri="{BB962C8B-B14F-4D97-AF65-F5344CB8AC3E}">
        <p14:creationId xmlns:p14="http://schemas.microsoft.com/office/powerpoint/2010/main" val="12061741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539552" y="5479832"/>
            <a:ext cx="5904656" cy="369332"/>
          </a:xfrm>
          <a:prstGeom prst="rect">
            <a:avLst/>
          </a:prstGeom>
        </p:spPr>
        <p:txBody>
          <a:bodyPr wrap="square">
            <a:spAutoFit/>
          </a:bodyPr>
          <a:lstStyle/>
          <a:p>
            <a:r>
              <a:rPr lang="en-GB" dirty="0">
                <a:hlinkClick r:id="rId2"/>
              </a:rPr>
              <a:t>https://www.youtube.com/watch?v=QUjVWyt4ayE</a:t>
            </a:r>
            <a:endParaRPr lang="en-GB" dirty="0"/>
          </a:p>
        </p:txBody>
      </p:sp>
      <p:pic>
        <p:nvPicPr>
          <p:cNvPr id="5" name="Picture 4"/>
          <p:cNvPicPr>
            <a:picLocks noChangeAspect="1"/>
          </p:cNvPicPr>
          <p:nvPr/>
        </p:nvPicPr>
        <p:blipFill>
          <a:blip r:embed="rId3"/>
          <a:stretch>
            <a:fillRect/>
          </a:stretch>
        </p:blipFill>
        <p:spPr>
          <a:xfrm>
            <a:off x="457200" y="1211753"/>
            <a:ext cx="7296150" cy="4267200"/>
          </a:xfrm>
          <a:prstGeom prst="rect">
            <a:avLst/>
          </a:prstGeom>
        </p:spPr>
      </p:pic>
    </p:spTree>
    <p:extLst>
      <p:ext uri="{BB962C8B-B14F-4D97-AF65-F5344CB8AC3E}">
        <p14:creationId xmlns:p14="http://schemas.microsoft.com/office/powerpoint/2010/main" val="35623304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600200"/>
          </a:xfrm>
        </p:spPr>
        <p:txBody>
          <a:bodyPr/>
          <a:lstStyle/>
          <a:p>
            <a:pPr algn="l"/>
            <a:r>
              <a:rPr lang="en-GB" dirty="0" smtClean="0"/>
              <a:t>The rise of </a:t>
            </a:r>
            <a:r>
              <a:rPr lang="en-GB" dirty="0" err="1" smtClean="0"/>
              <a:t>unitarism</a:t>
            </a:r>
            <a:endParaRPr lang="en-GB" dirty="0"/>
          </a:p>
        </p:txBody>
      </p:sp>
      <p:sp>
        <p:nvSpPr>
          <p:cNvPr id="3" name="Content Placeholder 2"/>
          <p:cNvSpPr>
            <a:spLocks noGrp="1"/>
          </p:cNvSpPr>
          <p:nvPr>
            <p:ph idx="1"/>
          </p:nvPr>
        </p:nvSpPr>
        <p:spPr>
          <a:xfrm>
            <a:off x="283635" y="1484784"/>
            <a:ext cx="8229600" cy="4525963"/>
          </a:xfrm>
        </p:spPr>
        <p:txBody>
          <a:bodyPr/>
          <a:lstStyle/>
          <a:p>
            <a:pPr marL="0" indent="0">
              <a:buNone/>
            </a:pPr>
            <a:r>
              <a:rPr lang="en-GB" sz="2400" dirty="0" smtClean="0"/>
              <a:t>A </a:t>
            </a:r>
            <a:r>
              <a:rPr lang="en-GB" sz="2400" dirty="0" err="1" smtClean="0"/>
              <a:t>unitarist</a:t>
            </a:r>
            <a:r>
              <a:rPr lang="en-GB" sz="2400" dirty="0" smtClean="0"/>
              <a:t> </a:t>
            </a:r>
            <a:r>
              <a:rPr lang="en-GB" sz="2400" dirty="0"/>
              <a:t>approach can </a:t>
            </a:r>
            <a:r>
              <a:rPr lang="en-GB" sz="2400" dirty="0" smtClean="0"/>
              <a:t>be </a:t>
            </a:r>
            <a:r>
              <a:rPr lang="en-GB" sz="2400" dirty="0"/>
              <a:t>observed in </a:t>
            </a:r>
            <a:r>
              <a:rPr lang="en-GB" sz="2400" dirty="0" smtClean="0"/>
              <a:t>a strong emphasis  placed on the psychological </a:t>
            </a:r>
            <a:r>
              <a:rPr lang="en-GB" sz="2400" dirty="0"/>
              <a:t>contract between employer and employees which differs from a written employment contract in that it is concerned with implicit expectations, obligations and promises that individual and organizations believe have been made, about what each owes and expects to receive from the other. </a:t>
            </a:r>
            <a:endParaRPr lang="en-GB" sz="2400" dirty="0" smtClean="0"/>
          </a:p>
          <a:p>
            <a:pPr marL="0" indent="0">
              <a:buNone/>
            </a:pPr>
            <a:endParaRPr lang="en-GB" sz="2400" dirty="0"/>
          </a:p>
          <a:p>
            <a:pPr marL="0" indent="0">
              <a:buNone/>
            </a:pPr>
            <a:r>
              <a:rPr lang="en-GB" sz="2400" dirty="0" smtClean="0"/>
              <a:t>When </a:t>
            </a:r>
            <a:r>
              <a:rPr lang="en-GB" sz="2400" dirty="0"/>
              <a:t>the psychological contract is well managed, organizational commitment is enhanced which is the one of the tenets of </a:t>
            </a:r>
            <a:r>
              <a:rPr lang="en-GB" sz="2400" dirty="0" err="1"/>
              <a:t>unitarist</a:t>
            </a:r>
            <a:r>
              <a:rPr lang="en-GB" sz="2400" dirty="0"/>
              <a:t> approach (Armstrong, 2009). </a:t>
            </a:r>
          </a:p>
        </p:txBody>
      </p:sp>
    </p:spTree>
    <p:extLst>
      <p:ext uri="{BB962C8B-B14F-4D97-AF65-F5344CB8AC3E}">
        <p14:creationId xmlns:p14="http://schemas.microsoft.com/office/powerpoint/2010/main" val="18194034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196752"/>
            <a:ext cx="8229600" cy="4525963"/>
          </a:xfrm>
        </p:spPr>
        <p:txBody>
          <a:bodyPr/>
          <a:lstStyle/>
          <a:p>
            <a:r>
              <a:rPr lang="en-GB" sz="2400" dirty="0" err="1" smtClean="0"/>
              <a:t>Beardwell</a:t>
            </a:r>
            <a:r>
              <a:rPr lang="en-GB" sz="2400" dirty="0" smtClean="0"/>
              <a:t> </a:t>
            </a:r>
            <a:r>
              <a:rPr lang="en-GB" sz="2400" dirty="0"/>
              <a:t>et.al (2007) observes that the concept of employee involvement is strongly grounded in </a:t>
            </a:r>
            <a:r>
              <a:rPr lang="en-GB" sz="2400" dirty="0" err="1"/>
              <a:t>unitarist</a:t>
            </a:r>
            <a:r>
              <a:rPr lang="en-GB" sz="2400" dirty="0"/>
              <a:t> </a:t>
            </a:r>
            <a:r>
              <a:rPr lang="en-GB" sz="2400" dirty="0" smtClean="0"/>
              <a:t>perspective</a:t>
            </a:r>
          </a:p>
          <a:p>
            <a:r>
              <a:rPr lang="en-GB" sz="2400" dirty="0" smtClean="0"/>
              <a:t>Employee </a:t>
            </a:r>
            <a:r>
              <a:rPr lang="en-GB" sz="2400" dirty="0"/>
              <a:t>involvement initiatives are promoted by management with a view to mobilizing the support and tacit Knowledge of employees towards corporate </a:t>
            </a:r>
            <a:r>
              <a:rPr lang="en-GB" sz="2400" dirty="0" smtClean="0"/>
              <a:t>goals</a:t>
            </a:r>
          </a:p>
          <a:p>
            <a:r>
              <a:rPr lang="en-GB" sz="2400" dirty="0" smtClean="0"/>
              <a:t>Mechanisms </a:t>
            </a:r>
            <a:r>
              <a:rPr lang="en-GB" sz="2400" dirty="0"/>
              <a:t>for employee involvement include quality circles suggestion schemes and team-working. </a:t>
            </a:r>
            <a:endParaRPr lang="en-GB" sz="2400" dirty="0" smtClean="0"/>
          </a:p>
          <a:p>
            <a:r>
              <a:rPr lang="en-GB" sz="2400" dirty="0" smtClean="0"/>
              <a:t>Employee </a:t>
            </a:r>
            <a:r>
              <a:rPr lang="en-GB" sz="2400" dirty="0"/>
              <a:t>involvement enhances employee creativity and innovation which are crucial in the modern business environment. </a:t>
            </a:r>
            <a:endParaRPr lang="en-GB" sz="2400" dirty="0" smtClean="0"/>
          </a:p>
          <a:p>
            <a:r>
              <a:rPr lang="en-GB" sz="2400" dirty="0" smtClean="0"/>
              <a:t>Individualization </a:t>
            </a:r>
            <a:r>
              <a:rPr lang="en-GB" sz="2400" dirty="0"/>
              <a:t>of the employment relationship instead of collective bargaining is means that employers consult individual employees on one on one </a:t>
            </a:r>
            <a:r>
              <a:rPr lang="en-GB" sz="2400" dirty="0" smtClean="0"/>
              <a:t>basis (negating the need for the </a:t>
            </a:r>
            <a:r>
              <a:rPr lang="en-GB" sz="2400" dirty="0"/>
              <a:t>presence of </a:t>
            </a:r>
            <a:r>
              <a:rPr lang="en-GB" sz="2400" dirty="0" smtClean="0"/>
              <a:t>unions)</a:t>
            </a:r>
            <a:endParaRPr lang="en-GB" sz="2400" dirty="0"/>
          </a:p>
        </p:txBody>
      </p:sp>
      <p:sp>
        <p:nvSpPr>
          <p:cNvPr id="4" name="Title 1"/>
          <p:cNvSpPr txBox="1">
            <a:spLocks/>
          </p:cNvSpPr>
          <p:nvPr/>
        </p:nvSpPr>
        <p:spPr>
          <a:xfrm>
            <a:off x="251520" y="188640"/>
            <a:ext cx="8229600" cy="1600200"/>
          </a:xfrm>
          <a:prstGeom prst="rect">
            <a:avLst/>
          </a:prstGeom>
        </p:spPr>
        <p:txBody>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GB" smtClean="0"/>
              <a:t>The rise of unitarism</a:t>
            </a:r>
            <a:endParaRPr lang="en-GB" dirty="0"/>
          </a:p>
        </p:txBody>
      </p:sp>
    </p:spTree>
    <p:extLst>
      <p:ext uri="{BB962C8B-B14F-4D97-AF65-F5344CB8AC3E}">
        <p14:creationId xmlns:p14="http://schemas.microsoft.com/office/powerpoint/2010/main" val="8715763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Communication is of great importance in the </a:t>
            </a:r>
            <a:r>
              <a:rPr lang="en-GB" dirty="0" err="1"/>
              <a:t>unitarist</a:t>
            </a:r>
            <a:r>
              <a:rPr lang="en-GB" dirty="0"/>
              <a:t> perspective. </a:t>
            </a:r>
            <a:endParaRPr lang="en-GB" dirty="0" smtClean="0"/>
          </a:p>
          <a:p>
            <a:endParaRPr lang="en-GB" dirty="0"/>
          </a:p>
          <a:p>
            <a:r>
              <a:rPr lang="en-GB" dirty="0" smtClean="0"/>
              <a:t>Not </a:t>
            </a:r>
            <a:r>
              <a:rPr lang="en-GB" dirty="0"/>
              <a:t>only must employees be given feedback about their performance, they must also be kept informed about the organization aims and objectives. Communication enhances mutual understanding and trust. </a:t>
            </a:r>
          </a:p>
        </p:txBody>
      </p:sp>
      <p:sp>
        <p:nvSpPr>
          <p:cNvPr id="6" name="Title 1"/>
          <p:cNvSpPr>
            <a:spLocks noGrp="1"/>
          </p:cNvSpPr>
          <p:nvPr>
            <p:ph type="title"/>
          </p:nvPr>
        </p:nvSpPr>
        <p:spPr>
          <a:xfrm>
            <a:off x="251520" y="188640"/>
            <a:ext cx="8229600" cy="1600200"/>
          </a:xfrm>
        </p:spPr>
        <p:txBody>
          <a:bodyPr/>
          <a:lstStyle/>
          <a:p>
            <a:pPr algn="l"/>
            <a:r>
              <a:rPr lang="en-GB" dirty="0" smtClean="0"/>
              <a:t>The rise of </a:t>
            </a:r>
            <a:r>
              <a:rPr lang="en-GB" dirty="0" err="1" smtClean="0"/>
              <a:t>unitarism</a:t>
            </a:r>
            <a:endParaRPr lang="en-GB" dirty="0"/>
          </a:p>
        </p:txBody>
      </p:sp>
    </p:spTree>
    <p:extLst>
      <p:ext uri="{BB962C8B-B14F-4D97-AF65-F5344CB8AC3E}">
        <p14:creationId xmlns:p14="http://schemas.microsoft.com/office/powerpoint/2010/main" val="15563773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229600" cy="1600200"/>
          </a:xfrm>
        </p:spPr>
        <p:txBody>
          <a:bodyPr/>
          <a:lstStyle/>
          <a:p>
            <a:r>
              <a:rPr lang="en-GB" dirty="0" err="1" smtClean="0"/>
              <a:t>Unitarism</a:t>
            </a:r>
            <a:r>
              <a:rPr lang="en-GB" dirty="0" smtClean="0"/>
              <a:t>: Not without challenge</a:t>
            </a:r>
            <a:endParaRPr lang="en-GB" dirty="0"/>
          </a:p>
        </p:txBody>
      </p:sp>
      <p:sp>
        <p:nvSpPr>
          <p:cNvPr id="3" name="Content Placeholder 2"/>
          <p:cNvSpPr>
            <a:spLocks noGrp="1"/>
          </p:cNvSpPr>
          <p:nvPr>
            <p:ph idx="1"/>
          </p:nvPr>
        </p:nvSpPr>
        <p:spPr/>
        <p:txBody>
          <a:bodyPr/>
          <a:lstStyle/>
          <a:p>
            <a:r>
              <a:rPr lang="en-GB" sz="2400" dirty="0" smtClean="0"/>
              <a:t>The </a:t>
            </a:r>
            <a:r>
              <a:rPr lang="en-GB" sz="2400" dirty="0"/>
              <a:t>phenomenon of knowledge workers and this pauses a challenge to </a:t>
            </a:r>
            <a:r>
              <a:rPr lang="en-GB" sz="2400" dirty="0" err="1"/>
              <a:t>unitarist</a:t>
            </a:r>
            <a:r>
              <a:rPr lang="en-GB" sz="2400" dirty="0"/>
              <a:t> perspective because this kind of employee is highly mobile and hence becomes difficult to secure their commitment and organizational loyalty. </a:t>
            </a:r>
            <a:endParaRPr lang="en-GB" sz="2400" dirty="0" smtClean="0"/>
          </a:p>
          <a:p>
            <a:endParaRPr lang="en-GB" sz="2400" dirty="0" smtClean="0"/>
          </a:p>
          <a:p>
            <a:r>
              <a:rPr lang="en-GB" sz="2400" dirty="0" smtClean="0"/>
              <a:t>The </a:t>
            </a:r>
            <a:r>
              <a:rPr lang="en-GB" sz="2400" dirty="0"/>
              <a:t>paradigm of learning organization emphasizes on integrated learning, sharing knowledge and everybody in the organization is continuously learning and hence a common purpose. </a:t>
            </a:r>
          </a:p>
        </p:txBody>
      </p:sp>
    </p:spTree>
    <p:extLst>
      <p:ext uri="{BB962C8B-B14F-4D97-AF65-F5344CB8AC3E}">
        <p14:creationId xmlns:p14="http://schemas.microsoft.com/office/powerpoint/2010/main" val="37269935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387" y="188640"/>
            <a:ext cx="8229600" cy="1600200"/>
          </a:xfrm>
        </p:spPr>
        <p:txBody>
          <a:bodyPr/>
          <a:lstStyle/>
          <a:p>
            <a:pPr algn="l"/>
            <a:r>
              <a:rPr lang="en-GB" dirty="0" smtClean="0"/>
              <a:t>Partnership models</a:t>
            </a:r>
            <a:endParaRPr lang="en-GB" dirty="0"/>
          </a:p>
        </p:txBody>
      </p:sp>
      <p:sp>
        <p:nvSpPr>
          <p:cNvPr id="3" name="Content Placeholder 2"/>
          <p:cNvSpPr>
            <a:spLocks noGrp="1"/>
          </p:cNvSpPr>
          <p:nvPr>
            <p:ph idx="1"/>
          </p:nvPr>
        </p:nvSpPr>
        <p:spPr>
          <a:xfrm>
            <a:off x="354360" y="1268760"/>
            <a:ext cx="8435280" cy="4525963"/>
          </a:xfrm>
        </p:spPr>
        <p:txBody>
          <a:bodyPr/>
          <a:lstStyle/>
          <a:p>
            <a:r>
              <a:rPr lang="en-GB" dirty="0"/>
              <a:t>Partnership is a pluralist model of work – it respects different interests but is built on a shared commitment </a:t>
            </a:r>
            <a:endParaRPr lang="en-GB" dirty="0" smtClean="0"/>
          </a:p>
          <a:p>
            <a:r>
              <a:rPr lang="en-GB" dirty="0" smtClean="0"/>
              <a:t>In </a:t>
            </a:r>
            <a:r>
              <a:rPr lang="en-GB" dirty="0"/>
              <a:t>managing change, joint problem solving and policy, even strategic dialogue, is as important as collective bargaining if unions are to be </a:t>
            </a:r>
            <a:r>
              <a:rPr lang="en-GB" dirty="0" smtClean="0"/>
              <a:t>effective</a:t>
            </a:r>
          </a:p>
          <a:p>
            <a:r>
              <a:rPr lang="en-GB" dirty="0" smtClean="0"/>
              <a:t>The </a:t>
            </a:r>
            <a:r>
              <a:rPr lang="en-GB" dirty="0"/>
              <a:t>best way to safeguard employment security </a:t>
            </a:r>
            <a:r>
              <a:rPr lang="en-GB" dirty="0" smtClean="0"/>
              <a:t>is seen an explicit </a:t>
            </a:r>
            <a:r>
              <a:rPr lang="en-GB" dirty="0"/>
              <a:t>trade-off for flexibility and skills.</a:t>
            </a:r>
          </a:p>
        </p:txBody>
      </p:sp>
    </p:spTree>
    <p:extLst>
      <p:ext uri="{BB962C8B-B14F-4D97-AF65-F5344CB8AC3E}">
        <p14:creationId xmlns:p14="http://schemas.microsoft.com/office/powerpoint/2010/main" val="282830141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360" y="116632"/>
            <a:ext cx="9155360" cy="1143000"/>
          </a:xfrm>
        </p:spPr>
        <p:txBody>
          <a:bodyPr>
            <a:noAutofit/>
          </a:bodyPr>
          <a:lstStyle/>
          <a:p>
            <a:pPr>
              <a:defRPr/>
            </a:pPr>
            <a:r>
              <a:rPr lang="en-GB" sz="3600" dirty="0" smtClean="0"/>
              <a:t>Factors impacting the employment relationship</a:t>
            </a:r>
            <a:endParaRPr lang="en-GB" sz="3600" dirty="0"/>
          </a:p>
        </p:txBody>
      </p:sp>
      <p:sp>
        <p:nvSpPr>
          <p:cNvPr id="15363" name="Text Placeholder 5"/>
          <p:cNvSpPr>
            <a:spLocks noGrp="1"/>
          </p:cNvSpPr>
          <p:nvPr>
            <p:ph type="body" idx="1"/>
          </p:nvPr>
        </p:nvSpPr>
        <p:spPr>
          <a:xfrm>
            <a:off x="467544" y="1484784"/>
            <a:ext cx="4040188" cy="639762"/>
          </a:xfrm>
        </p:spPr>
        <p:txBody>
          <a:bodyPr/>
          <a:lstStyle/>
          <a:p>
            <a:r>
              <a:rPr lang="en-GB" dirty="0" smtClean="0"/>
              <a:t>Internal</a:t>
            </a:r>
          </a:p>
        </p:txBody>
      </p:sp>
      <p:sp>
        <p:nvSpPr>
          <p:cNvPr id="7" name="Content Placeholder 6"/>
          <p:cNvSpPr>
            <a:spLocks noGrp="1"/>
          </p:cNvSpPr>
          <p:nvPr>
            <p:ph sz="half" idx="2"/>
          </p:nvPr>
        </p:nvSpPr>
        <p:spPr>
          <a:xfrm>
            <a:off x="395536" y="2060848"/>
            <a:ext cx="4040188" cy="3841750"/>
          </a:xfrm>
        </p:spPr>
        <p:txBody>
          <a:bodyPr>
            <a:normAutofit fontScale="85000" lnSpcReduction="20000"/>
          </a:bodyPr>
          <a:lstStyle/>
          <a:p>
            <a:pPr>
              <a:buFont typeface="Wingdings" panose="05000000000000000000" pitchFamily="2" charset="2"/>
              <a:buChar char="§"/>
              <a:defRPr/>
            </a:pPr>
            <a:r>
              <a:rPr lang="en-GB" dirty="0" smtClean="0"/>
              <a:t>Organisation Strategy</a:t>
            </a:r>
          </a:p>
          <a:p>
            <a:pPr>
              <a:buFont typeface="Wingdings" panose="05000000000000000000" pitchFamily="2" charset="2"/>
              <a:buChar char="§"/>
              <a:defRPr/>
            </a:pPr>
            <a:r>
              <a:rPr lang="en-GB" dirty="0" smtClean="0"/>
              <a:t>Structure</a:t>
            </a:r>
          </a:p>
          <a:p>
            <a:pPr>
              <a:buFont typeface="Wingdings" panose="05000000000000000000" pitchFamily="2" charset="2"/>
              <a:buChar char="§"/>
              <a:defRPr/>
            </a:pPr>
            <a:r>
              <a:rPr lang="en-GB" dirty="0" smtClean="0"/>
              <a:t>Size</a:t>
            </a:r>
          </a:p>
          <a:p>
            <a:pPr>
              <a:buFont typeface="Wingdings" panose="05000000000000000000" pitchFamily="2" charset="2"/>
              <a:buChar char="§"/>
              <a:defRPr/>
            </a:pPr>
            <a:r>
              <a:rPr lang="en-GB" dirty="0" smtClean="0"/>
              <a:t>Location</a:t>
            </a:r>
          </a:p>
          <a:p>
            <a:pPr>
              <a:buFont typeface="Wingdings" panose="05000000000000000000" pitchFamily="2" charset="2"/>
              <a:buChar char="§"/>
              <a:defRPr/>
            </a:pPr>
            <a:r>
              <a:rPr lang="en-GB" dirty="0" smtClean="0"/>
              <a:t>Systems</a:t>
            </a:r>
          </a:p>
          <a:p>
            <a:pPr>
              <a:buFont typeface="Wingdings" panose="05000000000000000000" pitchFamily="2" charset="2"/>
              <a:buChar char="§"/>
              <a:defRPr/>
            </a:pPr>
            <a:r>
              <a:rPr lang="en-GB" dirty="0" smtClean="0"/>
              <a:t>Composition of workforce</a:t>
            </a:r>
          </a:p>
          <a:p>
            <a:pPr>
              <a:buFont typeface="Wingdings" panose="05000000000000000000" pitchFamily="2" charset="2"/>
              <a:buChar char="§"/>
              <a:defRPr/>
            </a:pPr>
            <a:r>
              <a:rPr lang="en-GB" dirty="0" smtClean="0"/>
              <a:t>Working patterns</a:t>
            </a:r>
          </a:p>
          <a:p>
            <a:pPr>
              <a:buFont typeface="Wingdings" panose="05000000000000000000" pitchFamily="2" charset="2"/>
              <a:buChar char="§"/>
              <a:defRPr/>
            </a:pPr>
            <a:r>
              <a:rPr lang="en-GB" dirty="0" smtClean="0"/>
              <a:t>Leadership Styles</a:t>
            </a:r>
          </a:p>
          <a:p>
            <a:pPr>
              <a:buFont typeface="Wingdings" panose="05000000000000000000" pitchFamily="2" charset="2"/>
              <a:buChar char="§"/>
              <a:defRPr/>
            </a:pPr>
            <a:r>
              <a:rPr lang="en-GB" dirty="0" smtClean="0"/>
              <a:t>Culture</a:t>
            </a:r>
          </a:p>
          <a:p>
            <a:pPr>
              <a:buFont typeface="Wingdings" panose="05000000000000000000" pitchFamily="2" charset="2"/>
              <a:buChar char="§"/>
              <a:defRPr/>
            </a:pPr>
            <a:r>
              <a:rPr lang="en-GB" dirty="0" smtClean="0"/>
              <a:t>Branding</a:t>
            </a:r>
          </a:p>
          <a:p>
            <a:pPr>
              <a:buFont typeface="Wingdings" panose="05000000000000000000" pitchFamily="2" charset="2"/>
              <a:buChar char="§"/>
              <a:defRPr/>
            </a:pPr>
            <a:r>
              <a:rPr lang="en-GB" dirty="0" smtClean="0"/>
              <a:t>New Policies/Procedures</a:t>
            </a:r>
          </a:p>
          <a:p>
            <a:pPr>
              <a:buFont typeface="Wingdings" panose="05000000000000000000" pitchFamily="2" charset="2"/>
              <a:buChar char="§"/>
              <a:defRPr/>
            </a:pPr>
            <a:r>
              <a:rPr lang="en-GB" dirty="0" smtClean="0"/>
              <a:t>Collective /Individual Bargaining</a:t>
            </a:r>
          </a:p>
          <a:p>
            <a:pPr>
              <a:defRPr/>
            </a:pPr>
            <a:endParaRPr lang="en-GB" dirty="0" smtClean="0"/>
          </a:p>
          <a:p>
            <a:pPr>
              <a:buFont typeface="Wingdings 3" pitchFamily="18" charset="2"/>
              <a:buNone/>
              <a:defRPr/>
            </a:pPr>
            <a:endParaRPr lang="en-GB" dirty="0"/>
          </a:p>
        </p:txBody>
      </p:sp>
      <p:sp>
        <p:nvSpPr>
          <p:cNvPr id="15364" name="Text Placeholder 7"/>
          <p:cNvSpPr>
            <a:spLocks noGrp="1"/>
          </p:cNvSpPr>
          <p:nvPr>
            <p:ph type="body" sz="quarter" idx="3"/>
          </p:nvPr>
        </p:nvSpPr>
        <p:spPr/>
        <p:txBody>
          <a:bodyPr/>
          <a:lstStyle/>
          <a:p>
            <a:r>
              <a:rPr lang="en-GB" dirty="0" smtClean="0"/>
              <a:t>External</a:t>
            </a:r>
          </a:p>
        </p:txBody>
      </p:sp>
      <p:sp>
        <p:nvSpPr>
          <p:cNvPr id="9" name="Content Placeholder 8"/>
          <p:cNvSpPr>
            <a:spLocks noGrp="1"/>
          </p:cNvSpPr>
          <p:nvPr>
            <p:ph sz="quarter" idx="4"/>
          </p:nvPr>
        </p:nvSpPr>
        <p:spPr>
          <a:ln>
            <a:prstDash val="solid"/>
          </a:ln>
        </p:spPr>
        <p:txBody>
          <a:bodyPr/>
          <a:lstStyle/>
          <a:p>
            <a:pPr>
              <a:spcBef>
                <a:spcPct val="0"/>
              </a:spcBef>
              <a:buFont typeface="Wingdings" panose="05000000000000000000" pitchFamily="2" charset="2"/>
              <a:buChar char="§"/>
            </a:pPr>
            <a:r>
              <a:rPr lang="en-GB" sz="2000" dirty="0" smtClean="0"/>
              <a:t>Political Agenda</a:t>
            </a:r>
          </a:p>
          <a:p>
            <a:pPr>
              <a:spcBef>
                <a:spcPct val="0"/>
              </a:spcBef>
              <a:buFont typeface="Wingdings" panose="05000000000000000000" pitchFamily="2" charset="2"/>
              <a:buChar char="§"/>
            </a:pPr>
            <a:r>
              <a:rPr lang="en-GB" sz="2000" dirty="0" smtClean="0"/>
              <a:t>Composition of labour market</a:t>
            </a:r>
          </a:p>
          <a:p>
            <a:pPr>
              <a:spcBef>
                <a:spcPct val="0"/>
              </a:spcBef>
              <a:buFont typeface="Wingdings" panose="05000000000000000000" pitchFamily="2" charset="2"/>
              <a:buChar char="§"/>
            </a:pPr>
            <a:r>
              <a:rPr lang="en-GB" sz="2000" dirty="0" smtClean="0"/>
              <a:t>Economy</a:t>
            </a:r>
          </a:p>
          <a:p>
            <a:pPr>
              <a:spcBef>
                <a:spcPct val="0"/>
              </a:spcBef>
              <a:buFont typeface="Wingdings" panose="05000000000000000000" pitchFamily="2" charset="2"/>
              <a:buChar char="§"/>
            </a:pPr>
            <a:r>
              <a:rPr lang="en-GB" sz="2000" dirty="0" smtClean="0"/>
              <a:t>Immigration policy</a:t>
            </a:r>
          </a:p>
          <a:p>
            <a:pPr>
              <a:spcBef>
                <a:spcPct val="0"/>
              </a:spcBef>
              <a:buFont typeface="Wingdings" panose="05000000000000000000" pitchFamily="2" charset="2"/>
              <a:buChar char="§"/>
            </a:pPr>
            <a:r>
              <a:rPr lang="en-GB" sz="2000" dirty="0" smtClean="0"/>
              <a:t>Technology</a:t>
            </a:r>
          </a:p>
          <a:p>
            <a:pPr>
              <a:spcBef>
                <a:spcPct val="0"/>
              </a:spcBef>
              <a:buFont typeface="Wingdings" panose="05000000000000000000" pitchFamily="2" charset="2"/>
              <a:buChar char="§"/>
            </a:pPr>
            <a:r>
              <a:rPr lang="en-GB" sz="2000" dirty="0" smtClean="0"/>
              <a:t>Legislation</a:t>
            </a:r>
          </a:p>
          <a:p>
            <a:pPr>
              <a:spcBef>
                <a:spcPct val="0"/>
              </a:spcBef>
              <a:buFont typeface="Wingdings" panose="05000000000000000000" pitchFamily="2" charset="2"/>
              <a:buChar char="§"/>
            </a:pPr>
            <a:r>
              <a:rPr lang="en-GB" sz="2000" dirty="0" smtClean="0"/>
              <a:t>Globalisation</a:t>
            </a:r>
          </a:p>
          <a:p>
            <a:pPr>
              <a:spcBef>
                <a:spcPct val="0"/>
              </a:spcBef>
              <a:buFont typeface="Wingdings" panose="05000000000000000000" pitchFamily="2" charset="2"/>
              <a:buChar char="§"/>
            </a:pPr>
            <a:r>
              <a:rPr lang="en-GB" sz="2000" dirty="0" smtClean="0"/>
              <a:t>Mergers/Acquisitions</a:t>
            </a:r>
          </a:p>
          <a:p>
            <a:pPr>
              <a:spcBef>
                <a:spcPct val="0"/>
              </a:spcBef>
            </a:pPr>
            <a:endParaRPr lang="en-GB" dirty="0" smtClean="0"/>
          </a:p>
        </p:txBody>
      </p:sp>
    </p:spTree>
    <p:extLst>
      <p:ext uri="{BB962C8B-B14F-4D97-AF65-F5344CB8AC3E}">
        <p14:creationId xmlns:p14="http://schemas.microsoft.com/office/powerpoint/2010/main" val="40134220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9665" y="188640"/>
            <a:ext cx="3709542" cy="646331"/>
          </a:xfrm>
          <a:prstGeom prst="rect">
            <a:avLst/>
          </a:prstGeom>
          <a:noFill/>
        </p:spPr>
        <p:txBody>
          <a:bodyPr wrap="none" rtlCol="0">
            <a:spAutoFit/>
          </a:bodyPr>
          <a:lstStyle/>
          <a:p>
            <a:r>
              <a:rPr lang="en-GB" sz="3600" dirty="0" smtClean="0">
                <a:latin typeface="+mn-lt"/>
              </a:rPr>
              <a:t>Management Style</a:t>
            </a:r>
            <a:endParaRPr lang="en-GB" sz="3600" dirty="0">
              <a:latin typeface="+mn-lt"/>
            </a:endParaRPr>
          </a:p>
        </p:txBody>
      </p:sp>
      <p:pic>
        <p:nvPicPr>
          <p:cNvPr id="4" name="Picture 3"/>
          <p:cNvPicPr>
            <a:picLocks noChangeAspect="1"/>
          </p:cNvPicPr>
          <p:nvPr/>
        </p:nvPicPr>
        <p:blipFill>
          <a:blip r:embed="rId2"/>
          <a:stretch>
            <a:fillRect/>
          </a:stretch>
        </p:blipFill>
        <p:spPr>
          <a:xfrm>
            <a:off x="145796" y="2051972"/>
            <a:ext cx="8227962" cy="2885130"/>
          </a:xfrm>
          <a:prstGeom prst="rect">
            <a:avLst/>
          </a:prstGeom>
        </p:spPr>
      </p:pic>
      <p:sp>
        <p:nvSpPr>
          <p:cNvPr id="5" name="TextBox 4"/>
          <p:cNvSpPr txBox="1"/>
          <p:nvPr/>
        </p:nvSpPr>
        <p:spPr>
          <a:xfrm>
            <a:off x="211472" y="1503780"/>
            <a:ext cx="7454413" cy="400110"/>
          </a:xfrm>
          <a:prstGeom prst="rect">
            <a:avLst/>
          </a:prstGeom>
          <a:solidFill>
            <a:schemeClr val="accent2">
              <a:lumMod val="20000"/>
              <a:lumOff val="80000"/>
            </a:schemeClr>
          </a:solidFill>
        </p:spPr>
        <p:txBody>
          <a:bodyPr wrap="none" rtlCol="0">
            <a:spAutoFit/>
          </a:bodyPr>
          <a:lstStyle/>
          <a:p>
            <a:r>
              <a:rPr lang="en-GB" sz="2000" dirty="0" err="1" smtClean="0">
                <a:latin typeface="+mn-lt"/>
              </a:rPr>
              <a:t>Mgt</a:t>
            </a:r>
            <a:r>
              <a:rPr lang="en-GB" sz="2000" dirty="0" smtClean="0">
                <a:latin typeface="+mn-lt"/>
              </a:rPr>
              <a:t> style: approach by managers in their interactions with employees</a:t>
            </a:r>
            <a:endParaRPr lang="en-GB" sz="2000" dirty="0">
              <a:latin typeface="+mn-lt"/>
            </a:endParaRPr>
          </a:p>
        </p:txBody>
      </p:sp>
      <p:sp>
        <p:nvSpPr>
          <p:cNvPr id="7" name="TextBox 6"/>
          <p:cNvSpPr txBox="1"/>
          <p:nvPr/>
        </p:nvSpPr>
        <p:spPr>
          <a:xfrm>
            <a:off x="323528" y="5085184"/>
            <a:ext cx="7300525" cy="1323439"/>
          </a:xfrm>
          <a:prstGeom prst="rect">
            <a:avLst/>
          </a:prstGeom>
          <a:noFill/>
        </p:spPr>
        <p:txBody>
          <a:bodyPr wrap="none" rtlCol="0">
            <a:spAutoFit/>
          </a:bodyPr>
          <a:lstStyle/>
          <a:p>
            <a:r>
              <a:rPr lang="en-GB" sz="1600" dirty="0" smtClean="0">
                <a:latin typeface="+mn-lt"/>
              </a:rPr>
              <a:t>The employee coach style was identified as contributing to employee commitment</a:t>
            </a:r>
          </a:p>
          <a:p>
            <a:endParaRPr lang="en-GB" sz="1600" dirty="0">
              <a:latin typeface="+mn-lt"/>
            </a:endParaRPr>
          </a:p>
          <a:p>
            <a:r>
              <a:rPr lang="en-GB" sz="1600" dirty="0" smtClean="0">
                <a:latin typeface="+mn-lt"/>
              </a:rPr>
              <a:t>Many more </a:t>
            </a:r>
            <a:r>
              <a:rPr lang="en-GB" sz="1600" dirty="0" err="1" smtClean="0">
                <a:latin typeface="+mn-lt"/>
              </a:rPr>
              <a:t>mgt</a:t>
            </a:r>
            <a:r>
              <a:rPr lang="en-GB" sz="1600" dirty="0" smtClean="0">
                <a:latin typeface="+mn-lt"/>
              </a:rPr>
              <a:t> styles now exist, &amp; can co-exist within contemporary organisations</a:t>
            </a:r>
          </a:p>
          <a:p>
            <a:r>
              <a:rPr lang="en-GB" sz="1600" dirty="0">
                <a:latin typeface="+mn-lt"/>
              </a:rPr>
              <a:t>I</a:t>
            </a:r>
            <a:r>
              <a:rPr lang="en-GB" sz="1600" dirty="0" smtClean="0">
                <a:latin typeface="+mn-lt"/>
              </a:rPr>
              <a:t>t is possible and desirable for </a:t>
            </a:r>
            <a:r>
              <a:rPr lang="en-GB" sz="1600" dirty="0" err="1" smtClean="0">
                <a:latin typeface="+mn-lt"/>
              </a:rPr>
              <a:t>mgt</a:t>
            </a:r>
            <a:r>
              <a:rPr lang="en-GB" sz="1600" dirty="0" smtClean="0">
                <a:latin typeface="+mn-lt"/>
              </a:rPr>
              <a:t> to shift between different styles</a:t>
            </a:r>
          </a:p>
          <a:p>
            <a:r>
              <a:rPr lang="en-GB" sz="1600" dirty="0" err="1" smtClean="0">
                <a:latin typeface="+mn-lt"/>
              </a:rPr>
              <a:t>Mgt</a:t>
            </a:r>
            <a:r>
              <a:rPr lang="en-GB" sz="1600" dirty="0" smtClean="0">
                <a:latin typeface="+mn-lt"/>
              </a:rPr>
              <a:t> can impact on ER through its </a:t>
            </a:r>
            <a:r>
              <a:rPr lang="en-GB" sz="1600" dirty="0" err="1" smtClean="0">
                <a:latin typeface="+mn-lt"/>
              </a:rPr>
              <a:t>mgt</a:t>
            </a:r>
            <a:r>
              <a:rPr lang="en-GB" sz="1600" dirty="0" smtClean="0">
                <a:latin typeface="+mn-lt"/>
              </a:rPr>
              <a:t> style and its use of different styles</a:t>
            </a:r>
            <a:endParaRPr lang="en-GB" sz="1600" dirty="0">
              <a:latin typeface="+mn-lt"/>
            </a:endParaRPr>
          </a:p>
        </p:txBody>
      </p:sp>
    </p:spTree>
    <p:extLst>
      <p:ext uri="{BB962C8B-B14F-4D97-AF65-F5344CB8AC3E}">
        <p14:creationId xmlns:p14="http://schemas.microsoft.com/office/powerpoint/2010/main" val="9316127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39144" y="1916832"/>
            <a:ext cx="5544616" cy="830997"/>
          </a:xfrm>
          <a:prstGeom prst="rect">
            <a:avLst/>
          </a:prstGeom>
          <a:noFill/>
        </p:spPr>
        <p:txBody>
          <a:bodyPr wrap="square" rtlCol="0">
            <a:spAutoFit/>
          </a:bodyPr>
          <a:lstStyle/>
          <a:p>
            <a:pPr algn="ctr"/>
            <a:r>
              <a:rPr lang="en-GB" sz="4800" b="1" dirty="0" smtClean="0">
                <a:latin typeface="+mn-lt"/>
              </a:rPr>
              <a:t>Trade Unions</a:t>
            </a:r>
            <a:endParaRPr lang="en-GB" sz="4800" b="1" dirty="0">
              <a:latin typeface="+mn-lt"/>
            </a:endParaRPr>
          </a:p>
        </p:txBody>
      </p:sp>
      <p:pic>
        <p:nvPicPr>
          <p:cNvPr id="3" name="Picture 2"/>
          <p:cNvPicPr>
            <a:picLocks noChangeAspect="1"/>
          </p:cNvPicPr>
          <p:nvPr/>
        </p:nvPicPr>
        <p:blipFill>
          <a:blip r:embed="rId2"/>
          <a:stretch>
            <a:fillRect/>
          </a:stretch>
        </p:blipFill>
        <p:spPr>
          <a:xfrm>
            <a:off x="2339752" y="2852936"/>
            <a:ext cx="4343400" cy="2857500"/>
          </a:xfrm>
          <a:prstGeom prst="rect">
            <a:avLst/>
          </a:prstGeom>
        </p:spPr>
      </p:pic>
    </p:spTree>
    <p:extLst>
      <p:ext uri="{BB962C8B-B14F-4D97-AF65-F5344CB8AC3E}">
        <p14:creationId xmlns:p14="http://schemas.microsoft.com/office/powerpoint/2010/main" val="151948492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90451" y="145365"/>
            <a:ext cx="1704313" cy="646331"/>
          </a:xfrm>
          <a:prstGeom prst="rect">
            <a:avLst/>
          </a:prstGeom>
          <a:noFill/>
        </p:spPr>
        <p:txBody>
          <a:bodyPr wrap="none" rtlCol="0">
            <a:spAutoFit/>
          </a:bodyPr>
          <a:lstStyle/>
          <a:p>
            <a:r>
              <a:rPr lang="en-GB" sz="3600" dirty="0" smtClean="0">
                <a:latin typeface="+mn-lt"/>
              </a:rPr>
              <a:t>TU &amp; ER</a:t>
            </a:r>
            <a:endParaRPr lang="en-GB" sz="3600" dirty="0">
              <a:latin typeface="+mn-lt"/>
            </a:endParaRPr>
          </a:p>
        </p:txBody>
      </p:sp>
      <p:sp>
        <p:nvSpPr>
          <p:cNvPr id="4" name="TextBox 3"/>
          <p:cNvSpPr txBox="1"/>
          <p:nvPr/>
        </p:nvSpPr>
        <p:spPr>
          <a:xfrm>
            <a:off x="179512" y="1268760"/>
            <a:ext cx="8784976" cy="4524315"/>
          </a:xfrm>
          <a:prstGeom prst="rect">
            <a:avLst/>
          </a:prstGeom>
          <a:noFill/>
        </p:spPr>
        <p:txBody>
          <a:bodyPr wrap="square" rtlCol="0">
            <a:spAutoFit/>
          </a:bodyPr>
          <a:lstStyle/>
          <a:p>
            <a:r>
              <a:rPr lang="en-GB" sz="2400" i="1" dirty="0" smtClean="0"/>
              <a:t>In </a:t>
            </a:r>
            <a:r>
              <a:rPr lang="en-GB" sz="2400" i="1" dirty="0" smtClean="0">
                <a:latin typeface="+mn-lt"/>
              </a:rPr>
              <a:t>law is defined as an org which consists of workers of one or more description &amp; and whose principle purpose include the regulation of relations between workers and employers</a:t>
            </a:r>
          </a:p>
          <a:p>
            <a:r>
              <a:rPr lang="en-GB" sz="2400" dirty="0" smtClean="0">
                <a:latin typeface="+mn-lt"/>
              </a:rPr>
              <a:t>(TU and LR (Consolidation) Act 1992)</a:t>
            </a:r>
          </a:p>
          <a:p>
            <a:endParaRPr lang="en-GB" sz="2400" dirty="0">
              <a:latin typeface="+mn-lt"/>
            </a:endParaRPr>
          </a:p>
          <a:p>
            <a:r>
              <a:rPr lang="en-GB" sz="2400" dirty="0" smtClean="0">
                <a:latin typeface="+mn-lt"/>
              </a:rPr>
              <a:t>Independent from </a:t>
            </a:r>
            <a:r>
              <a:rPr lang="en-GB" sz="2400" dirty="0" err="1" smtClean="0">
                <a:latin typeface="+mn-lt"/>
              </a:rPr>
              <a:t>gvt</a:t>
            </a:r>
            <a:r>
              <a:rPr lang="en-GB" sz="2400" dirty="0" smtClean="0">
                <a:latin typeface="+mn-lt"/>
              </a:rPr>
              <a:t> &amp; </a:t>
            </a:r>
            <a:r>
              <a:rPr lang="en-GB" sz="2400" dirty="0" err="1" smtClean="0">
                <a:latin typeface="+mn-lt"/>
              </a:rPr>
              <a:t>mgt</a:t>
            </a:r>
            <a:r>
              <a:rPr lang="en-GB" sz="2400" dirty="0" smtClean="0">
                <a:latin typeface="+mn-lt"/>
              </a:rPr>
              <a:t> but work with them to regulate ER</a:t>
            </a:r>
          </a:p>
          <a:p>
            <a:endParaRPr lang="en-GB" sz="2400" dirty="0" smtClean="0">
              <a:latin typeface="+mn-lt"/>
            </a:endParaRPr>
          </a:p>
          <a:p>
            <a:r>
              <a:rPr lang="en-GB" sz="2400" dirty="0" smtClean="0">
                <a:latin typeface="+mn-lt"/>
              </a:rPr>
              <a:t>Largest TU in UK: </a:t>
            </a:r>
            <a:r>
              <a:rPr lang="en-GB" sz="2400" b="1" dirty="0" smtClean="0">
                <a:latin typeface="+mn-lt"/>
              </a:rPr>
              <a:t> ?</a:t>
            </a:r>
          </a:p>
          <a:p>
            <a:endParaRPr lang="en-GB" sz="2400" dirty="0">
              <a:latin typeface="+mn-lt"/>
            </a:endParaRPr>
          </a:p>
          <a:p>
            <a:pPr marL="285750" indent="-285750">
              <a:buFont typeface="Wingdings" panose="05000000000000000000" pitchFamily="2" charset="2"/>
              <a:buChar char="§"/>
            </a:pPr>
            <a:r>
              <a:rPr lang="en-GB" sz="2400" dirty="0" smtClean="0">
                <a:latin typeface="+mn-lt"/>
              </a:rPr>
              <a:t>Try to secure the nest possible arrangements for their members</a:t>
            </a:r>
          </a:p>
          <a:p>
            <a:pPr marL="285750" indent="-285750">
              <a:buFont typeface="Wingdings" panose="05000000000000000000" pitchFamily="2" charset="2"/>
              <a:buChar char="§"/>
            </a:pPr>
            <a:r>
              <a:rPr lang="en-GB" sz="2400" dirty="0" smtClean="0">
                <a:latin typeface="+mn-lt"/>
              </a:rPr>
              <a:t>Seek to enhance the non-financial aspects too – e.g. working time and conditions</a:t>
            </a:r>
            <a:endParaRPr lang="en-GB" sz="2400" dirty="0">
              <a:latin typeface="+mn-lt"/>
            </a:endParaRPr>
          </a:p>
        </p:txBody>
      </p:sp>
    </p:spTree>
    <p:extLst>
      <p:ext uri="{BB962C8B-B14F-4D97-AF65-F5344CB8AC3E}">
        <p14:creationId xmlns:p14="http://schemas.microsoft.com/office/powerpoint/2010/main" val="22855775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who is the largest Union in the U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700808"/>
            <a:ext cx="3260998" cy="40326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4355976" y="1870464"/>
            <a:ext cx="4572000" cy="3693319"/>
          </a:xfrm>
          <a:prstGeom prst="rect">
            <a:avLst/>
          </a:prstGeom>
        </p:spPr>
        <p:txBody>
          <a:bodyPr>
            <a:spAutoFit/>
          </a:bodyPr>
          <a:lstStyle/>
          <a:p>
            <a:r>
              <a:rPr lang="en-GB" dirty="0">
                <a:solidFill>
                  <a:srgbClr val="2A2A2A"/>
                </a:solidFill>
                <a:latin typeface="Verdana" panose="020B0604030504040204" pitchFamily="34" charset="0"/>
              </a:rPr>
              <a:t>The largest union in the UK is Unite, a union formed in May 2007 through the merger of the previously second and third largest unions Amicus and the T&amp;G. It had 1,407,399 members in January 2012 and they work in almost every sector of the economy, including motor manufacturing, printing, finance, road transport, and the health service. It is stronger in the private than the public sector, but it has at least 200,000 members in public services</a:t>
            </a:r>
            <a:r>
              <a:rPr lang="en-GB" dirty="0" smtClean="0">
                <a:solidFill>
                  <a:srgbClr val="2A2A2A"/>
                </a:solidFill>
                <a:latin typeface="Verdana" panose="020B0604030504040204" pitchFamily="34" charset="0"/>
              </a:rPr>
              <a:t>.</a:t>
            </a:r>
            <a:endParaRPr lang="en-GB" dirty="0">
              <a:solidFill>
                <a:srgbClr val="2A2A2A"/>
              </a:solidFill>
              <a:latin typeface="Verdana" panose="020B0604030504040204" pitchFamily="34" charset="0"/>
            </a:endParaRPr>
          </a:p>
        </p:txBody>
      </p:sp>
    </p:spTree>
    <p:extLst>
      <p:ext uri="{BB962C8B-B14F-4D97-AF65-F5344CB8AC3E}">
        <p14:creationId xmlns:p14="http://schemas.microsoft.com/office/powerpoint/2010/main" val="24055894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844824"/>
            <a:ext cx="7848872" cy="3416320"/>
          </a:xfrm>
          <a:prstGeom prst="rect">
            <a:avLst/>
          </a:prstGeom>
        </p:spPr>
        <p:txBody>
          <a:bodyPr wrap="square">
            <a:spAutoFit/>
          </a:bodyPr>
          <a:lstStyle/>
          <a:p>
            <a:r>
              <a:rPr lang="en-GB" dirty="0">
                <a:solidFill>
                  <a:srgbClr val="2A2A2A"/>
                </a:solidFill>
                <a:latin typeface="Verdana" panose="020B0604030504040204" pitchFamily="34" charset="0"/>
              </a:rPr>
              <a:t>UNISON, the second largest union with 1,317,500 members, organises primarily in the public services, although as a result of privatisation it has substantial membership in private companies. </a:t>
            </a:r>
            <a:endParaRPr lang="en-GB" dirty="0" smtClean="0">
              <a:solidFill>
                <a:srgbClr val="2A2A2A"/>
              </a:solidFill>
              <a:latin typeface="Verdana" panose="020B0604030504040204" pitchFamily="34" charset="0"/>
            </a:endParaRPr>
          </a:p>
          <a:p>
            <a:endParaRPr lang="en-GB" dirty="0">
              <a:solidFill>
                <a:srgbClr val="2A2A2A"/>
              </a:solidFill>
              <a:latin typeface="Verdana" panose="020B0604030504040204" pitchFamily="34" charset="0"/>
            </a:endParaRPr>
          </a:p>
          <a:p>
            <a:r>
              <a:rPr lang="en-GB" dirty="0" smtClean="0">
                <a:solidFill>
                  <a:srgbClr val="2A2A2A"/>
                </a:solidFill>
                <a:latin typeface="Verdana" panose="020B0604030504040204" pitchFamily="34" charset="0"/>
              </a:rPr>
              <a:t>The </a:t>
            </a:r>
            <a:r>
              <a:rPr lang="en-GB" dirty="0">
                <a:solidFill>
                  <a:srgbClr val="2A2A2A"/>
                </a:solidFill>
                <a:latin typeface="Verdana" panose="020B0604030504040204" pitchFamily="34" charset="0"/>
              </a:rPr>
              <a:t>third largest union is the GMB, with 610,116. Like Unite it is a general union with members in a number of industries, although they are more likely to be manual workers. The GMB was initially part of the merger discussions which led to the creation of Unite, but it pulled out in 2006, deciding to remain independent.</a:t>
            </a:r>
          </a:p>
          <a:p>
            <a:endParaRPr lang="en-GB" dirty="0" smtClean="0">
              <a:solidFill>
                <a:srgbClr val="2A2A2A"/>
              </a:solidFill>
              <a:latin typeface="Verdana" panose="020B0604030504040204" pitchFamily="34" charset="0"/>
            </a:endParaRPr>
          </a:p>
          <a:p>
            <a:r>
              <a:rPr lang="en-GB" dirty="0" smtClean="0">
                <a:solidFill>
                  <a:srgbClr val="2A2A2A"/>
                </a:solidFill>
                <a:latin typeface="Verdana" panose="020B0604030504040204" pitchFamily="34" charset="0"/>
              </a:rPr>
              <a:t>These </a:t>
            </a:r>
            <a:r>
              <a:rPr lang="en-GB" dirty="0">
                <a:solidFill>
                  <a:srgbClr val="2A2A2A"/>
                </a:solidFill>
                <a:latin typeface="Verdana" panose="020B0604030504040204" pitchFamily="34" charset="0"/>
              </a:rPr>
              <a:t>three unions account for 56% of total TUC membership and the two largest unions on their own account for 46%.</a:t>
            </a:r>
          </a:p>
        </p:txBody>
      </p:sp>
    </p:spTree>
    <p:extLst>
      <p:ext uri="{BB962C8B-B14F-4D97-AF65-F5344CB8AC3E}">
        <p14:creationId xmlns:p14="http://schemas.microsoft.com/office/powerpoint/2010/main" val="16681511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229600" cy="1143000"/>
          </a:xfrm>
        </p:spPr>
        <p:txBody>
          <a:bodyPr/>
          <a:lstStyle/>
          <a:p>
            <a:pPr algn="l" eaLnBrk="1" hangingPunct="1">
              <a:defRPr/>
            </a:pPr>
            <a:r>
              <a:rPr lang="en-GB" sz="3600" dirty="0" smtClean="0"/>
              <a:t>History of Trade Unions</a:t>
            </a:r>
            <a:endParaRPr lang="en-GB" sz="3600" dirty="0"/>
          </a:p>
        </p:txBody>
      </p:sp>
      <p:sp>
        <p:nvSpPr>
          <p:cNvPr id="18435" name="Rectangle 2"/>
          <p:cNvSpPr>
            <a:spLocks noChangeArrowheads="1"/>
          </p:cNvSpPr>
          <p:nvPr/>
        </p:nvSpPr>
        <p:spPr bwMode="auto">
          <a:xfrm>
            <a:off x="899592" y="4293096"/>
            <a:ext cx="4572000" cy="3416320"/>
          </a:xfrm>
          <a:prstGeom prst="rect">
            <a:avLst/>
          </a:prstGeom>
          <a:noFill/>
          <a:ln w="9525">
            <a:noFill/>
            <a:miter lim="800000"/>
            <a:headEnd/>
            <a:tailEnd/>
          </a:ln>
        </p:spPr>
        <p:txBody>
          <a:bodyPr>
            <a:spAutoFit/>
          </a:bodyPr>
          <a:lstStyle/>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a:p>
            <a:pPr fontAlgn="auto">
              <a:spcBef>
                <a:spcPts val="0"/>
              </a:spcBef>
              <a:spcAft>
                <a:spcPts val="0"/>
              </a:spcAft>
            </a:pPr>
            <a:endParaRPr lang="en-GB" dirty="0">
              <a:solidFill>
                <a:prstClr val="black"/>
              </a:solidFill>
              <a:latin typeface="Lucida Sans Unicode"/>
            </a:endParaRPr>
          </a:p>
        </p:txBody>
      </p:sp>
      <p:sp>
        <p:nvSpPr>
          <p:cNvPr id="3" name="Rectangle 2"/>
          <p:cNvSpPr/>
          <p:nvPr/>
        </p:nvSpPr>
        <p:spPr>
          <a:xfrm>
            <a:off x="611560" y="5678090"/>
            <a:ext cx="5976664" cy="369332"/>
          </a:xfrm>
          <a:prstGeom prst="rect">
            <a:avLst/>
          </a:prstGeom>
        </p:spPr>
        <p:txBody>
          <a:bodyPr wrap="square">
            <a:spAutoFit/>
          </a:bodyPr>
          <a:lstStyle/>
          <a:p>
            <a:r>
              <a:rPr lang="en-GB" dirty="0">
                <a:hlinkClick r:id="rId2"/>
              </a:rPr>
              <a:t>https://www.youtube.com/watch?v=gPPeDO4dMRA</a:t>
            </a:r>
            <a:endParaRPr lang="en-GB" dirty="0"/>
          </a:p>
        </p:txBody>
      </p:sp>
      <p:pic>
        <p:nvPicPr>
          <p:cNvPr id="4" name="Picture 3"/>
          <p:cNvPicPr>
            <a:picLocks noChangeAspect="1"/>
          </p:cNvPicPr>
          <p:nvPr/>
        </p:nvPicPr>
        <p:blipFill>
          <a:blip r:embed="rId3"/>
          <a:stretch>
            <a:fillRect/>
          </a:stretch>
        </p:blipFill>
        <p:spPr>
          <a:xfrm>
            <a:off x="1252537" y="1824037"/>
            <a:ext cx="6638925" cy="3209925"/>
          </a:xfrm>
          <a:prstGeom prst="rect">
            <a:avLst/>
          </a:prstGeom>
        </p:spPr>
      </p:pic>
    </p:spTree>
    <p:extLst>
      <p:ext uri="{BB962C8B-B14F-4D97-AF65-F5344CB8AC3E}">
        <p14:creationId xmlns:p14="http://schemas.microsoft.com/office/powerpoint/2010/main" val="259417570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pPr marL="0" indent="0">
              <a:buNone/>
            </a:pPr>
            <a:r>
              <a:rPr lang="en-GB" dirty="0" smtClean="0"/>
              <a:t>In what ways has the employment relationship changed over the past </a:t>
            </a:r>
            <a:r>
              <a:rPr lang="en-GB" i="1" dirty="0" smtClean="0"/>
              <a:t> </a:t>
            </a:r>
            <a:r>
              <a:rPr lang="en-GB" i="1" dirty="0"/>
              <a:t>20–30 </a:t>
            </a:r>
            <a:r>
              <a:rPr lang="en-GB" i="1" dirty="0" smtClean="0"/>
              <a:t>years?  </a:t>
            </a:r>
          </a:p>
          <a:p>
            <a:pPr marL="0" indent="0">
              <a:buNone/>
            </a:pPr>
            <a:endParaRPr lang="en-GB" i="1" dirty="0" smtClean="0"/>
          </a:p>
          <a:p>
            <a:pPr marL="0" indent="0">
              <a:buNone/>
            </a:pPr>
            <a:r>
              <a:rPr lang="en-GB" i="1" dirty="0" smtClean="0"/>
              <a:t>List </a:t>
            </a:r>
            <a:r>
              <a:rPr lang="en-GB" i="1" dirty="0"/>
              <a:t>the differences in the workplace between then and now. </a:t>
            </a:r>
            <a:endParaRPr lang="en-GB" dirty="0"/>
          </a:p>
        </p:txBody>
      </p:sp>
      <p:sp>
        <p:nvSpPr>
          <p:cNvPr id="2" name="Title 1"/>
          <p:cNvSpPr>
            <a:spLocks noGrp="1"/>
          </p:cNvSpPr>
          <p:nvPr>
            <p:ph type="title"/>
          </p:nvPr>
        </p:nvSpPr>
        <p:spPr>
          <a:xfrm>
            <a:off x="179512" y="116632"/>
            <a:ext cx="8229600" cy="1143000"/>
          </a:xfrm>
        </p:spPr>
        <p:txBody>
          <a:bodyPr/>
          <a:lstStyle/>
          <a:p>
            <a:pPr algn="l"/>
            <a:r>
              <a:rPr lang="en-GB" dirty="0" smtClean="0"/>
              <a:t>Reflective activity</a:t>
            </a:r>
            <a:endParaRPr lang="en-GB" dirty="0"/>
          </a:p>
        </p:txBody>
      </p:sp>
    </p:spTree>
    <p:extLst>
      <p:ext uri="{BB962C8B-B14F-4D97-AF65-F5344CB8AC3E}">
        <p14:creationId xmlns:p14="http://schemas.microsoft.com/office/powerpoint/2010/main" val="403016299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02861" y="1628800"/>
            <a:ext cx="8909256" cy="3606899"/>
          </a:xfrm>
          <a:prstGeom prst="rect">
            <a:avLst/>
          </a:prstGeom>
        </p:spPr>
      </p:pic>
    </p:spTree>
    <p:extLst>
      <p:ext uri="{BB962C8B-B14F-4D97-AF65-F5344CB8AC3E}">
        <p14:creationId xmlns:p14="http://schemas.microsoft.com/office/powerpoint/2010/main" val="14402436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4584" y="116632"/>
            <a:ext cx="8229600" cy="1600200"/>
          </a:xfrm>
        </p:spPr>
        <p:txBody>
          <a:bodyPr>
            <a:normAutofit/>
          </a:bodyPr>
          <a:lstStyle/>
          <a:p>
            <a:pPr>
              <a:defRPr/>
            </a:pPr>
            <a:r>
              <a:rPr lang="en-GB" sz="3200" dirty="0" smtClean="0">
                <a:ea typeface="+mj-ea"/>
              </a:rPr>
              <a:t>Decline in Trade Union Membership</a:t>
            </a:r>
            <a:endParaRPr lang="en-GB" sz="3200" dirty="0">
              <a:ea typeface="+mj-ea"/>
            </a:endParaRPr>
          </a:p>
        </p:txBody>
      </p:sp>
      <p:sp>
        <p:nvSpPr>
          <p:cNvPr id="30722" name="Content Placeholder 4"/>
          <p:cNvSpPr>
            <a:spLocks noGrp="1"/>
          </p:cNvSpPr>
          <p:nvPr>
            <p:ph idx="1"/>
          </p:nvPr>
        </p:nvSpPr>
        <p:spPr/>
        <p:txBody>
          <a:bodyPr/>
          <a:lstStyle/>
          <a:p>
            <a:pPr>
              <a:buFont typeface="Wingdings" panose="05000000000000000000" pitchFamily="2" charset="2"/>
              <a:buChar char="§"/>
            </a:pPr>
            <a:r>
              <a:rPr lang="en-GB" altLang="en-US" sz="2400" dirty="0" smtClean="0">
                <a:ea typeface="ＭＳ Ｐゴシック" pitchFamily="34" charset="-128"/>
              </a:rPr>
              <a:t>In 2011 there was a decrease of 58,993 people belonging to recognised trade union</a:t>
            </a:r>
          </a:p>
          <a:p>
            <a:pPr>
              <a:buFont typeface="Wingdings" panose="05000000000000000000" pitchFamily="2" charset="2"/>
              <a:buChar char="§"/>
            </a:pPr>
            <a:r>
              <a:rPr lang="en-GB" altLang="en-US" sz="2400" dirty="0" smtClean="0">
                <a:ea typeface="ＭＳ Ｐゴシック" pitchFamily="34" charset="-128"/>
              </a:rPr>
              <a:t>In 2011 7.3 million people belong to a union, compared to 13.2million in 1979</a:t>
            </a:r>
          </a:p>
          <a:p>
            <a:pPr>
              <a:buFont typeface="Wingdings" panose="05000000000000000000" pitchFamily="2" charset="2"/>
              <a:buChar char="§"/>
            </a:pPr>
            <a:r>
              <a:rPr lang="en-GB" sz="2400" dirty="0" smtClean="0">
                <a:ea typeface="ＭＳ Ｐゴシック" pitchFamily="34" charset="-128"/>
              </a:rPr>
              <a:t>In 2016 T</a:t>
            </a:r>
            <a:r>
              <a:rPr lang="en-GB" sz="2400" dirty="0" smtClean="0"/>
              <a:t>rade </a:t>
            </a:r>
            <a:r>
              <a:rPr lang="en-GB" sz="2400" dirty="0"/>
              <a:t>unions have experienced the biggest membership drop since records began, losing 275,000 members last year to slip to 6.2 million.</a:t>
            </a:r>
            <a:endParaRPr lang="en-GB" altLang="en-US" sz="2400" dirty="0" smtClean="0">
              <a:ea typeface="ＭＳ Ｐゴシック" pitchFamily="34" charset="-128"/>
            </a:endParaRPr>
          </a:p>
          <a:p>
            <a:pPr>
              <a:buFont typeface="Wingdings 3" pitchFamily="18" charset="2"/>
              <a:buNone/>
            </a:pPr>
            <a:r>
              <a:rPr lang="en-GB" altLang="en-US" dirty="0" smtClean="0">
                <a:ea typeface="ＭＳ Ｐゴシック" pitchFamily="34" charset="-128"/>
              </a:rPr>
              <a:t>				</a:t>
            </a:r>
            <a:r>
              <a:rPr lang="en-GB" altLang="en-US" sz="1800" dirty="0" smtClean="0">
                <a:ea typeface="ＭＳ Ｐゴシック" pitchFamily="34" charset="-128"/>
              </a:rPr>
              <a:t>Source:  </a:t>
            </a:r>
            <a:r>
              <a:rPr lang="en-GB" altLang="en-US" sz="1800" dirty="0" smtClean="0">
                <a:ea typeface="ＭＳ Ｐゴシック" pitchFamily="34" charset="-128"/>
                <a:hlinkClick r:id="rId2"/>
              </a:rPr>
              <a:t>www.certoffice.org</a:t>
            </a:r>
            <a:endParaRPr lang="en-GB" altLang="en-US" sz="1800" dirty="0" smtClean="0">
              <a:ea typeface="ＭＳ Ｐゴシック" pitchFamily="34" charset="-128"/>
            </a:endParaRPr>
          </a:p>
          <a:p>
            <a:pPr>
              <a:buFont typeface="Wingdings 3" pitchFamily="18" charset="2"/>
              <a:buNone/>
            </a:pPr>
            <a:endParaRPr lang="en-GB" altLang="en-US" dirty="0" smtClean="0">
              <a:ea typeface="ＭＳ Ｐゴシック" pitchFamily="34" charset="-128"/>
            </a:endParaRPr>
          </a:p>
        </p:txBody>
      </p:sp>
    </p:spTree>
    <p:extLst>
      <p:ext uri="{BB962C8B-B14F-4D97-AF65-F5344CB8AC3E}">
        <p14:creationId xmlns:p14="http://schemas.microsoft.com/office/powerpoint/2010/main" val="315895357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188640"/>
            <a:ext cx="8229600" cy="1143000"/>
          </a:xfrm>
        </p:spPr>
        <p:txBody>
          <a:bodyPr>
            <a:normAutofit/>
          </a:bodyPr>
          <a:lstStyle/>
          <a:p>
            <a:pPr>
              <a:defRPr/>
            </a:pPr>
            <a:r>
              <a:rPr lang="en-GB" sz="3600" dirty="0" smtClean="0">
                <a:ea typeface="+mj-ea"/>
              </a:rPr>
              <a:t>Reasons for declining union membership</a:t>
            </a:r>
            <a:r>
              <a:rPr lang="en-GB" dirty="0" smtClean="0">
                <a:ea typeface="+mj-ea"/>
              </a:rPr>
              <a:t>?</a:t>
            </a:r>
            <a:endParaRPr lang="en-GB" dirty="0">
              <a:ea typeface="+mj-ea"/>
            </a:endParaRPr>
          </a:p>
        </p:txBody>
      </p:sp>
      <p:sp>
        <p:nvSpPr>
          <p:cNvPr id="31746" name="Content Placeholder 4"/>
          <p:cNvSpPr>
            <a:spLocks noGrp="1"/>
          </p:cNvSpPr>
          <p:nvPr>
            <p:ph sz="quarter" idx="2"/>
          </p:nvPr>
        </p:nvSpPr>
        <p:spPr>
          <a:xfrm>
            <a:off x="457200" y="1444625"/>
            <a:ext cx="4040188" cy="3941763"/>
          </a:xfrm>
          <a:ln>
            <a:prstDash val="solid"/>
          </a:ln>
        </p:spPr>
        <p:txBody>
          <a:bodyPr/>
          <a:lstStyle/>
          <a:p>
            <a:pPr>
              <a:buFont typeface="Wingdings" panose="05000000000000000000" pitchFamily="2" charset="2"/>
              <a:buChar char="§"/>
            </a:pPr>
            <a:r>
              <a:rPr lang="en-GB" altLang="en-US" smtClean="0">
                <a:ea typeface="ＭＳ Ｐゴシック" pitchFamily="34" charset="-128"/>
              </a:rPr>
              <a:t>Psychological contract</a:t>
            </a:r>
          </a:p>
          <a:p>
            <a:pPr>
              <a:buFont typeface="Wingdings" panose="05000000000000000000" pitchFamily="2" charset="2"/>
              <a:buChar char="§"/>
            </a:pPr>
            <a:r>
              <a:rPr lang="en-GB" altLang="en-US" smtClean="0">
                <a:ea typeface="ＭＳ Ｐゴシック" pitchFamily="34" charset="-128"/>
              </a:rPr>
              <a:t>Decline in manufacturing</a:t>
            </a:r>
          </a:p>
          <a:p>
            <a:pPr>
              <a:buFont typeface="Wingdings" panose="05000000000000000000" pitchFamily="2" charset="2"/>
              <a:buChar char="§"/>
            </a:pPr>
            <a:r>
              <a:rPr lang="en-GB" altLang="en-US" smtClean="0">
                <a:ea typeface="ＭＳ Ｐゴシック" pitchFamily="34" charset="-128"/>
              </a:rPr>
              <a:t>Age of workforce</a:t>
            </a:r>
          </a:p>
          <a:p>
            <a:pPr>
              <a:buFont typeface="Wingdings" panose="05000000000000000000" pitchFamily="2" charset="2"/>
              <a:buChar char="§"/>
            </a:pPr>
            <a:r>
              <a:rPr lang="en-GB" altLang="en-US" smtClean="0">
                <a:ea typeface="ＭＳ Ｐゴシック" pitchFamily="34" charset="-128"/>
              </a:rPr>
              <a:t>Increased legislation</a:t>
            </a:r>
          </a:p>
          <a:p>
            <a:pPr>
              <a:buFont typeface="Wingdings" panose="05000000000000000000" pitchFamily="2" charset="2"/>
              <a:buChar char="§"/>
            </a:pPr>
            <a:r>
              <a:rPr lang="en-GB" altLang="en-US" smtClean="0">
                <a:ea typeface="ＭＳ Ｐゴシック" pitchFamily="34" charset="-128"/>
              </a:rPr>
              <a:t>Employees increased knowledge</a:t>
            </a:r>
          </a:p>
          <a:p>
            <a:pPr>
              <a:buFont typeface="Wingdings" panose="05000000000000000000" pitchFamily="2" charset="2"/>
              <a:buChar char="§"/>
            </a:pPr>
            <a:r>
              <a:rPr lang="en-GB" altLang="en-US" smtClean="0">
                <a:ea typeface="ＭＳ Ｐゴシック" pitchFamily="34" charset="-128"/>
              </a:rPr>
              <a:t>The success of the trade union .....</a:t>
            </a:r>
          </a:p>
          <a:p>
            <a:pPr>
              <a:buFont typeface="Wingdings" panose="05000000000000000000" pitchFamily="2" charset="2"/>
              <a:buChar char="§"/>
            </a:pPr>
            <a:r>
              <a:rPr lang="en-GB" altLang="en-US" smtClean="0">
                <a:ea typeface="ＭＳ Ｐゴシック" pitchFamily="34" charset="-128"/>
              </a:rPr>
              <a:t>Miners-84/85</a:t>
            </a:r>
          </a:p>
          <a:p>
            <a:pPr>
              <a:buFont typeface="Wingdings" panose="05000000000000000000" pitchFamily="2" charset="2"/>
              <a:buChar char="§"/>
            </a:pPr>
            <a:r>
              <a:rPr lang="en-GB" altLang="en-US" smtClean="0">
                <a:ea typeface="ＭＳ Ｐゴシック" pitchFamily="34" charset="-128"/>
              </a:rPr>
              <a:t>Rover 2005</a:t>
            </a:r>
          </a:p>
          <a:p>
            <a:pPr>
              <a:buFont typeface="Wingdings" panose="05000000000000000000" pitchFamily="2" charset="2"/>
              <a:buChar char="§"/>
            </a:pPr>
            <a:endParaRPr lang="en-GB" altLang="en-US" smtClean="0">
              <a:ea typeface="ＭＳ Ｐゴシック" pitchFamily="34" charset="-128"/>
            </a:endParaRPr>
          </a:p>
        </p:txBody>
      </p:sp>
      <p:sp>
        <p:nvSpPr>
          <p:cNvPr id="31747" name="Content Placeholder 6"/>
          <p:cNvSpPr>
            <a:spLocks noGrp="1"/>
          </p:cNvSpPr>
          <p:nvPr>
            <p:ph sz="quarter" idx="4"/>
          </p:nvPr>
        </p:nvSpPr>
        <p:spPr>
          <a:xfrm>
            <a:off x="4645025" y="1444625"/>
            <a:ext cx="4041775" cy="3941763"/>
          </a:xfrm>
          <a:ln>
            <a:prstDash val="solid"/>
          </a:ln>
        </p:spPr>
        <p:txBody>
          <a:bodyPr/>
          <a:lstStyle/>
          <a:p>
            <a:pPr>
              <a:spcBef>
                <a:spcPct val="0"/>
              </a:spcBef>
              <a:buFont typeface="Wingdings" panose="05000000000000000000" pitchFamily="2" charset="2"/>
              <a:buChar char="§"/>
            </a:pPr>
            <a:r>
              <a:rPr lang="en-GB" altLang="en-US" smtClean="0">
                <a:ea typeface="ＭＳ Ｐゴシック" pitchFamily="34" charset="-128"/>
              </a:rPr>
              <a:t>State of the economy</a:t>
            </a:r>
          </a:p>
          <a:p>
            <a:pPr>
              <a:spcBef>
                <a:spcPct val="0"/>
              </a:spcBef>
              <a:buFont typeface="Wingdings" panose="05000000000000000000" pitchFamily="2" charset="2"/>
              <a:buChar char="§"/>
            </a:pPr>
            <a:r>
              <a:rPr lang="en-GB" altLang="en-US" smtClean="0">
                <a:ea typeface="ＭＳ Ｐゴシック" pitchFamily="34" charset="-128"/>
              </a:rPr>
              <a:t>Leadership style</a:t>
            </a:r>
          </a:p>
          <a:p>
            <a:pPr>
              <a:spcBef>
                <a:spcPct val="0"/>
              </a:spcBef>
              <a:buFont typeface="Wingdings" panose="05000000000000000000" pitchFamily="2" charset="2"/>
              <a:buChar char="§"/>
            </a:pPr>
            <a:r>
              <a:rPr lang="en-GB" altLang="en-US" smtClean="0">
                <a:ea typeface="ＭＳ Ｐゴシック" pitchFamily="34" charset="-128"/>
              </a:rPr>
              <a:t>Job mobility</a:t>
            </a:r>
          </a:p>
          <a:p>
            <a:pPr>
              <a:spcBef>
                <a:spcPct val="0"/>
              </a:spcBef>
              <a:buFont typeface="Wingdings" panose="05000000000000000000" pitchFamily="2" charset="2"/>
              <a:buChar char="§"/>
            </a:pPr>
            <a:r>
              <a:rPr lang="en-GB" altLang="en-US" smtClean="0">
                <a:ea typeface="ＭＳ Ｐゴシック" pitchFamily="34" charset="-128"/>
              </a:rPr>
              <a:t>Working patterns/contracts</a:t>
            </a:r>
          </a:p>
        </p:txBody>
      </p:sp>
      <p:pic>
        <p:nvPicPr>
          <p:cNvPr id="31748" name="Picture 2" descr="http://t3.gstatic.com/images?q=tbn:ANd9GcStyexW8KasABXKqEA-HyMupz9JXaUYBUMibghSbQi2qu0cHWXqY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3563" y="3714750"/>
            <a:ext cx="2143125"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prstDash val="sysDash"/>
                <a:miter lim="800000"/>
                <a:headEnd/>
                <a:tailEnd/>
              </a14:hiddenLine>
            </a:ext>
          </a:extLst>
        </p:spPr>
      </p:pic>
    </p:spTree>
    <p:extLst>
      <p:ext uri="{BB962C8B-B14F-4D97-AF65-F5344CB8AC3E}">
        <p14:creationId xmlns:p14="http://schemas.microsoft.com/office/powerpoint/2010/main" val="42250846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52262"/>
            <a:ext cx="8229600" cy="1143000"/>
          </a:xfrm>
        </p:spPr>
        <p:txBody>
          <a:bodyPr/>
          <a:lstStyle/>
          <a:p>
            <a:pPr algn="l"/>
            <a:r>
              <a:rPr lang="en-GB" sz="3200" dirty="0" smtClean="0"/>
              <a:t>Webinar video on decline of TU membership</a:t>
            </a:r>
            <a:endParaRPr lang="en-GB" sz="3200" dirty="0"/>
          </a:p>
        </p:txBody>
      </p:sp>
      <p:sp>
        <p:nvSpPr>
          <p:cNvPr id="3" name="Text Placeholder 2"/>
          <p:cNvSpPr>
            <a:spLocks noGrp="1"/>
          </p:cNvSpPr>
          <p:nvPr>
            <p:ph type="body" idx="1"/>
          </p:nvPr>
        </p:nvSpPr>
        <p:spPr/>
        <p:txBody>
          <a:bodyPr/>
          <a:lstStyle/>
          <a:p>
            <a:endParaRPr lang="en-GB"/>
          </a:p>
        </p:txBody>
      </p:sp>
      <p:pic>
        <p:nvPicPr>
          <p:cNvPr id="7" name="Content Placeholder 6"/>
          <p:cNvPicPr>
            <a:picLocks noGrp="1" noChangeAspect="1"/>
          </p:cNvPicPr>
          <p:nvPr>
            <p:ph sz="half" idx="2"/>
          </p:nvPr>
        </p:nvPicPr>
        <p:blipFill>
          <a:blip r:embed="rId3"/>
          <a:stretch>
            <a:fillRect/>
          </a:stretch>
        </p:blipFill>
        <p:spPr>
          <a:xfrm>
            <a:off x="611229" y="1395002"/>
            <a:ext cx="5695355" cy="4217321"/>
          </a:xfrm>
          <a:prstGeom prst="rect">
            <a:avLst/>
          </a:prstGeo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sp>
        <p:nvSpPr>
          <p:cNvPr id="8" name="Rectangle 7"/>
          <p:cNvSpPr/>
          <p:nvPr/>
        </p:nvSpPr>
        <p:spPr>
          <a:xfrm>
            <a:off x="827584" y="5814463"/>
            <a:ext cx="5832648" cy="369332"/>
          </a:xfrm>
          <a:prstGeom prst="rect">
            <a:avLst/>
          </a:prstGeom>
        </p:spPr>
        <p:txBody>
          <a:bodyPr wrap="square">
            <a:spAutoFit/>
          </a:bodyPr>
          <a:lstStyle/>
          <a:p>
            <a:r>
              <a:rPr lang="en-GB" dirty="0">
                <a:hlinkClick r:id="rId4"/>
              </a:rPr>
              <a:t>https://www.youtube.com/watch?v=0yGGX_biR0w</a:t>
            </a:r>
            <a:endParaRPr lang="en-GB" dirty="0"/>
          </a:p>
        </p:txBody>
      </p:sp>
    </p:spTree>
    <p:extLst>
      <p:ext uri="{BB962C8B-B14F-4D97-AF65-F5344CB8AC3E}">
        <p14:creationId xmlns:p14="http://schemas.microsoft.com/office/powerpoint/2010/main" val="392428042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54554" y="1268760"/>
            <a:ext cx="8251368" cy="3024336"/>
          </a:xfrm>
          <a:prstGeom prst="rect">
            <a:avLst/>
          </a:prstGeom>
        </p:spPr>
      </p:pic>
      <p:sp>
        <p:nvSpPr>
          <p:cNvPr id="3" name="TextBox 2"/>
          <p:cNvSpPr txBox="1"/>
          <p:nvPr/>
        </p:nvSpPr>
        <p:spPr>
          <a:xfrm>
            <a:off x="323528" y="188640"/>
            <a:ext cx="7992253" cy="584775"/>
          </a:xfrm>
          <a:prstGeom prst="rect">
            <a:avLst/>
          </a:prstGeom>
          <a:noFill/>
        </p:spPr>
        <p:txBody>
          <a:bodyPr wrap="none" rtlCol="0">
            <a:spAutoFit/>
          </a:bodyPr>
          <a:lstStyle/>
          <a:p>
            <a:r>
              <a:rPr lang="en-GB" sz="3200" dirty="0" smtClean="0">
                <a:latin typeface="+mn-lt"/>
              </a:rPr>
              <a:t>Key reasons for TU decline (CIPD BOOK NOTES)</a:t>
            </a:r>
            <a:endParaRPr lang="en-GB" sz="3200" dirty="0">
              <a:latin typeface="+mn-lt"/>
            </a:endParaRPr>
          </a:p>
        </p:txBody>
      </p:sp>
      <p:grpSp>
        <p:nvGrpSpPr>
          <p:cNvPr id="6" name="Group 5"/>
          <p:cNvGrpSpPr/>
          <p:nvPr/>
        </p:nvGrpSpPr>
        <p:grpSpPr>
          <a:xfrm>
            <a:off x="354554" y="4437112"/>
            <a:ext cx="7848872" cy="1958191"/>
            <a:chOff x="899592" y="4437112"/>
            <a:chExt cx="7040154" cy="1534854"/>
          </a:xfrm>
        </p:grpSpPr>
        <p:pic>
          <p:nvPicPr>
            <p:cNvPr id="4" name="Picture 3"/>
            <p:cNvPicPr>
              <a:picLocks noChangeAspect="1"/>
            </p:cNvPicPr>
            <p:nvPr/>
          </p:nvPicPr>
          <p:blipFill>
            <a:blip r:embed="rId3"/>
            <a:stretch>
              <a:fillRect/>
            </a:stretch>
          </p:blipFill>
          <p:spPr>
            <a:xfrm>
              <a:off x="899592" y="4437112"/>
              <a:ext cx="7040154" cy="1534854"/>
            </a:xfrm>
            <a:prstGeom prst="rect">
              <a:avLst/>
            </a:prstGeom>
          </p:spPr>
        </p:pic>
        <p:sp>
          <p:nvSpPr>
            <p:cNvPr id="5" name="Rectangle 4"/>
            <p:cNvSpPr/>
            <p:nvPr/>
          </p:nvSpPr>
          <p:spPr>
            <a:xfrm>
              <a:off x="899592" y="4437112"/>
              <a:ext cx="936104" cy="2307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5849775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5275" y="1556792"/>
            <a:ext cx="8848725" cy="1171575"/>
          </a:xfrm>
          <a:prstGeom prst="rect">
            <a:avLst/>
          </a:prstGeom>
        </p:spPr>
      </p:pic>
      <p:sp>
        <p:nvSpPr>
          <p:cNvPr id="3" name="Rectangle 2"/>
          <p:cNvSpPr/>
          <p:nvPr/>
        </p:nvSpPr>
        <p:spPr>
          <a:xfrm>
            <a:off x="2286000" y="3105835"/>
            <a:ext cx="4572000" cy="646331"/>
          </a:xfrm>
          <a:prstGeom prst="rect">
            <a:avLst/>
          </a:prstGeom>
        </p:spPr>
        <p:txBody>
          <a:bodyPr>
            <a:spAutoFit/>
          </a:bodyPr>
          <a:lstStyle/>
          <a:p>
            <a:r>
              <a:rPr lang="en-GB" dirty="0"/>
              <a:t>https://www.youtube.com/watch?v=4lnJNIO1zC4</a:t>
            </a:r>
          </a:p>
        </p:txBody>
      </p:sp>
    </p:spTree>
    <p:extLst>
      <p:ext uri="{BB962C8B-B14F-4D97-AF65-F5344CB8AC3E}">
        <p14:creationId xmlns:p14="http://schemas.microsoft.com/office/powerpoint/2010/main" val="235180071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42962" y="1314450"/>
            <a:ext cx="7458075" cy="4229100"/>
          </a:xfrm>
          <a:prstGeom prst="rect">
            <a:avLst/>
          </a:prstGeom>
        </p:spPr>
      </p:pic>
      <p:sp>
        <p:nvSpPr>
          <p:cNvPr id="3" name="TextBox 2"/>
          <p:cNvSpPr txBox="1"/>
          <p:nvPr/>
        </p:nvSpPr>
        <p:spPr>
          <a:xfrm>
            <a:off x="395536" y="188640"/>
            <a:ext cx="5476051" cy="646331"/>
          </a:xfrm>
          <a:prstGeom prst="rect">
            <a:avLst/>
          </a:prstGeom>
          <a:noFill/>
        </p:spPr>
        <p:txBody>
          <a:bodyPr wrap="none" rtlCol="0">
            <a:spAutoFit/>
          </a:bodyPr>
          <a:lstStyle/>
          <a:p>
            <a:r>
              <a:rPr lang="en-GB" sz="3600" dirty="0" smtClean="0">
                <a:latin typeface="+mn-lt"/>
              </a:rPr>
              <a:t>Marketing or fair argument?</a:t>
            </a:r>
            <a:endParaRPr lang="en-GB" sz="3600" dirty="0">
              <a:latin typeface="+mn-lt"/>
            </a:endParaRPr>
          </a:p>
        </p:txBody>
      </p:sp>
    </p:spTree>
    <p:extLst>
      <p:ext uri="{BB962C8B-B14F-4D97-AF65-F5344CB8AC3E}">
        <p14:creationId xmlns:p14="http://schemas.microsoft.com/office/powerpoint/2010/main" val="77357525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Content Placeholder 2"/>
          <p:cNvSpPr>
            <a:spLocks noGrp="1"/>
          </p:cNvSpPr>
          <p:nvPr>
            <p:ph idx="1"/>
          </p:nvPr>
        </p:nvSpPr>
        <p:spPr>
          <a:xfrm>
            <a:off x="251520" y="1323182"/>
            <a:ext cx="8229600" cy="4525963"/>
          </a:xfrm>
        </p:spPr>
        <p:txBody>
          <a:bodyPr/>
          <a:lstStyle/>
          <a:p>
            <a:pPr eaLnBrk="1" hangingPunct="1">
              <a:buFont typeface="Wingdings 3" pitchFamily="18" charset="2"/>
              <a:buNone/>
            </a:pPr>
            <a:r>
              <a:rPr lang="en-GB" altLang="en-US" dirty="0" smtClean="0">
                <a:ea typeface="ＭＳ Ｐゴシック" pitchFamily="34" charset="-128"/>
              </a:rPr>
              <a:t>Trade unions – organised groups who:</a:t>
            </a:r>
          </a:p>
          <a:p>
            <a:pPr marL="0" indent="0" eaLnBrk="1" hangingPunct="1">
              <a:buNone/>
            </a:pPr>
            <a:r>
              <a:rPr lang="ja-JP" altLang="en-GB" i="1" dirty="0" smtClean="0">
                <a:ea typeface="ＭＳ Ｐゴシック" pitchFamily="34" charset="-128"/>
              </a:rPr>
              <a:t>“</a:t>
            </a:r>
            <a:r>
              <a:rPr lang="en-GB" altLang="ja-JP" i="1" dirty="0" smtClean="0">
                <a:ea typeface="ＭＳ Ｐゴシック" pitchFamily="34" charset="-128"/>
              </a:rPr>
              <a:t>Consist wholly or mainly of workers of one or more description and whose principal purpose includes the regulation of relations between workers and employers</a:t>
            </a:r>
            <a:r>
              <a:rPr lang="ja-JP" altLang="en-GB" i="1" dirty="0" smtClean="0">
                <a:ea typeface="ＭＳ Ｐゴシック" pitchFamily="34" charset="-128"/>
              </a:rPr>
              <a:t>”</a:t>
            </a:r>
            <a:r>
              <a:rPr lang="en-GB" altLang="ja-JP" i="1" dirty="0" smtClean="0">
                <a:ea typeface="ＭＳ Ｐゴシック" pitchFamily="34" charset="-128"/>
              </a:rPr>
              <a:t> </a:t>
            </a:r>
            <a:r>
              <a:rPr lang="en-GB" altLang="ja-JP" dirty="0" smtClean="0">
                <a:ea typeface="ＭＳ Ｐゴシック" pitchFamily="34" charset="-128"/>
              </a:rPr>
              <a:t>S.1, </a:t>
            </a:r>
            <a:r>
              <a:rPr lang="en-GB" altLang="ja-JP" b="1" dirty="0" smtClean="0">
                <a:ea typeface="ＭＳ Ｐゴシック" pitchFamily="34" charset="-128"/>
              </a:rPr>
              <a:t>Trade Union and Labour Relations (Consolidation) Act 1992</a:t>
            </a:r>
            <a:endParaRPr lang="en-GB" altLang="en-US" b="1" dirty="0" smtClean="0">
              <a:ea typeface="ＭＳ Ｐゴシック" pitchFamily="34" charset="-128"/>
            </a:endParaRPr>
          </a:p>
        </p:txBody>
      </p:sp>
      <p:sp>
        <p:nvSpPr>
          <p:cNvPr id="2" name="Title 1"/>
          <p:cNvSpPr>
            <a:spLocks noGrp="1"/>
          </p:cNvSpPr>
          <p:nvPr>
            <p:ph type="title"/>
          </p:nvPr>
        </p:nvSpPr>
        <p:spPr>
          <a:xfrm>
            <a:off x="119063" y="242888"/>
            <a:ext cx="8229600" cy="1143000"/>
          </a:xfrm>
        </p:spPr>
        <p:txBody>
          <a:bodyPr/>
          <a:lstStyle/>
          <a:p>
            <a:pPr algn="l" eaLnBrk="1" hangingPunct="1">
              <a:defRPr/>
            </a:pPr>
            <a:r>
              <a:rPr lang="en-GB" sz="3200" dirty="0" smtClean="0">
                <a:ea typeface="+mj-ea"/>
              </a:rPr>
              <a:t>The role of the Trade Union</a:t>
            </a:r>
            <a:endParaRPr lang="en-GB" sz="3200" dirty="0">
              <a:ea typeface="+mj-ea"/>
            </a:endParaRPr>
          </a:p>
        </p:txBody>
      </p:sp>
      <p:pic>
        <p:nvPicPr>
          <p:cNvPr id="21507"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1813" y="4572000"/>
            <a:ext cx="2286000"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04656" y="4515532"/>
            <a:ext cx="1114847" cy="1379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86063" y="5786438"/>
            <a:ext cx="1447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10" descr="http://t0.gstatic.com/images?q=tbn:ANd9GcQt0wpi5HRQh9kv47V1ZmCsZgvk_khbcN1GaCRS0OQOs5RXzH-i"/>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15000" y="4643438"/>
            <a:ext cx="1143000" cy="112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5007142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buFont typeface="Wingdings" panose="05000000000000000000" pitchFamily="2" charset="2"/>
              <a:buChar char="§"/>
            </a:pPr>
            <a:r>
              <a:rPr lang="en-GB" altLang="en-US" dirty="0" smtClean="0">
                <a:ea typeface="ＭＳ Ｐゴシック" pitchFamily="34" charset="-128"/>
              </a:rPr>
              <a:t>Sword of justice objectives</a:t>
            </a:r>
          </a:p>
          <a:p>
            <a:pPr eaLnBrk="1" hangingPunct="1">
              <a:buFont typeface="Wingdings" panose="05000000000000000000" pitchFamily="2" charset="2"/>
              <a:buChar char="§"/>
            </a:pPr>
            <a:r>
              <a:rPr lang="en-GB" altLang="en-US" dirty="0" smtClean="0">
                <a:ea typeface="ＭＳ Ｐゴシック" pitchFamily="34" charset="-128"/>
              </a:rPr>
              <a:t>Advancement of job interest not class interest</a:t>
            </a:r>
          </a:p>
          <a:p>
            <a:pPr eaLnBrk="1" hangingPunct="1">
              <a:buFont typeface="Wingdings" panose="05000000000000000000" pitchFamily="2" charset="2"/>
              <a:buChar char="§"/>
            </a:pPr>
            <a:r>
              <a:rPr lang="en-GB" altLang="en-US" dirty="0" smtClean="0">
                <a:ea typeface="ＭＳ Ｐゴシック" pitchFamily="34" charset="-128"/>
              </a:rPr>
              <a:t>Delivery objectives by industrial means – not political</a:t>
            </a:r>
          </a:p>
          <a:p>
            <a:pPr eaLnBrk="1" hangingPunct="1">
              <a:buFont typeface="Wingdings" panose="05000000000000000000" pitchFamily="2" charset="2"/>
              <a:buChar char="§"/>
            </a:pPr>
            <a:r>
              <a:rPr lang="en-GB" altLang="en-US" dirty="0" smtClean="0">
                <a:ea typeface="ＭＳ Ｐゴシック" pitchFamily="34" charset="-128"/>
              </a:rPr>
              <a:t>Pragmatism – sensible, flexible realistic</a:t>
            </a:r>
          </a:p>
          <a:p>
            <a:pPr eaLnBrk="1" hangingPunct="1"/>
            <a:endParaRPr lang="en-GB" altLang="en-US" dirty="0" smtClean="0">
              <a:ea typeface="ＭＳ Ｐゴシック" pitchFamily="34" charset="-128"/>
            </a:endParaRPr>
          </a:p>
          <a:p>
            <a:pPr eaLnBrk="1" hangingPunct="1">
              <a:buFont typeface="Wingdings 3" pitchFamily="18" charset="2"/>
              <a:buNone/>
            </a:pPr>
            <a:r>
              <a:rPr lang="en-GB" altLang="en-US" dirty="0" smtClean="0">
                <a:ea typeface="ＭＳ Ｐゴシック" pitchFamily="34" charset="-128"/>
              </a:rPr>
              <a:t>Flanders (1968)</a:t>
            </a:r>
          </a:p>
          <a:p>
            <a:pPr eaLnBrk="1" hangingPunct="1">
              <a:buFont typeface="Wingdings 3" pitchFamily="18" charset="2"/>
              <a:buNone/>
            </a:pPr>
            <a:endParaRPr lang="en-GB" altLang="en-US" dirty="0" smtClean="0">
              <a:ea typeface="ＭＳ Ｐゴシック" pitchFamily="34" charset="-128"/>
            </a:endParaRPr>
          </a:p>
          <a:p>
            <a:pPr eaLnBrk="1" hangingPunct="1">
              <a:buFont typeface="Wingdings 3" pitchFamily="18" charset="2"/>
              <a:buNone/>
            </a:pPr>
            <a:endParaRPr lang="en-GB" altLang="en-US" dirty="0" smtClean="0">
              <a:ea typeface="ＭＳ Ｐゴシック" pitchFamily="34" charset="-128"/>
            </a:endParaRPr>
          </a:p>
          <a:p>
            <a:pPr eaLnBrk="1" hangingPunct="1">
              <a:buFont typeface="Wingdings 3" pitchFamily="18" charset="2"/>
              <a:buNone/>
            </a:pPr>
            <a:endParaRPr lang="en-GB" altLang="en-US" dirty="0" smtClean="0">
              <a:ea typeface="ＭＳ Ｐゴシック" pitchFamily="34" charset="-128"/>
            </a:endParaRPr>
          </a:p>
          <a:p>
            <a:pPr eaLnBrk="1" hangingPunct="1">
              <a:buFont typeface="Wingdings 3" pitchFamily="18" charset="2"/>
              <a:buNone/>
            </a:pPr>
            <a:endParaRPr lang="en-GB" altLang="en-US" dirty="0" smtClean="0">
              <a:ea typeface="ＭＳ Ｐゴシック" pitchFamily="34" charset="-128"/>
            </a:endParaRPr>
          </a:p>
          <a:p>
            <a:pPr eaLnBrk="1" hangingPunct="1">
              <a:buFont typeface="Wingdings 3" pitchFamily="18" charset="2"/>
              <a:buNone/>
            </a:pPr>
            <a:endParaRPr lang="en-GB" altLang="en-US" dirty="0" smtClean="0">
              <a:ea typeface="ＭＳ Ｐゴシック" pitchFamily="34" charset="-128"/>
            </a:endParaRPr>
          </a:p>
          <a:p>
            <a:pPr eaLnBrk="1" hangingPunct="1">
              <a:buFont typeface="Wingdings 3" pitchFamily="18" charset="2"/>
              <a:buNone/>
            </a:pPr>
            <a:endParaRPr lang="en-GB" altLang="en-US" dirty="0" smtClean="0">
              <a:ea typeface="ＭＳ Ｐゴシック" pitchFamily="34" charset="-128"/>
            </a:endParaRPr>
          </a:p>
        </p:txBody>
      </p:sp>
      <p:sp>
        <p:nvSpPr>
          <p:cNvPr id="3" name="Title 2"/>
          <p:cNvSpPr>
            <a:spLocks noGrp="1"/>
          </p:cNvSpPr>
          <p:nvPr>
            <p:ph type="title"/>
          </p:nvPr>
        </p:nvSpPr>
        <p:spPr>
          <a:xfrm>
            <a:off x="179512" y="188640"/>
            <a:ext cx="8229600" cy="1143000"/>
          </a:xfrm>
        </p:spPr>
        <p:txBody>
          <a:bodyPr>
            <a:normAutofit/>
          </a:bodyPr>
          <a:lstStyle/>
          <a:p>
            <a:pPr algn="l" eaLnBrk="1" hangingPunct="1">
              <a:defRPr/>
            </a:pPr>
            <a:r>
              <a:rPr lang="en-GB" sz="3200" dirty="0" smtClean="0">
                <a:ea typeface="+mj-ea"/>
              </a:rPr>
              <a:t>Union behaviour built on principles of ......</a:t>
            </a:r>
            <a:endParaRPr lang="en-GB" sz="3200" dirty="0">
              <a:ea typeface="+mj-ea"/>
            </a:endParaRPr>
          </a:p>
        </p:txBody>
      </p:sp>
    </p:spTree>
    <p:extLst>
      <p:ext uri="{BB962C8B-B14F-4D97-AF65-F5344CB8AC3E}">
        <p14:creationId xmlns:p14="http://schemas.microsoft.com/office/powerpoint/2010/main" val="314796517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500063"/>
            <a:ext cx="9144000" cy="17048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601"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28938" y="3071813"/>
            <a:ext cx="2857500" cy="2176462"/>
          </a:xfrm>
        </p:spPr>
      </p:pic>
      <p:sp>
        <p:nvSpPr>
          <p:cNvPr id="25602" name="TextBox 4"/>
          <p:cNvSpPr txBox="1">
            <a:spLocks noChangeArrowheads="1"/>
          </p:cNvSpPr>
          <p:nvPr/>
        </p:nvSpPr>
        <p:spPr bwMode="auto">
          <a:xfrm>
            <a:off x="463550" y="500063"/>
            <a:ext cx="7947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algn="ctr" eaLnBrk="1" hangingPunct="1"/>
            <a:r>
              <a:rPr lang="ja-JP" altLang="en-GB" sz="3600" dirty="0"/>
              <a:t>“</a:t>
            </a:r>
            <a:r>
              <a:rPr lang="en-GB" altLang="ja-JP" sz="3600" dirty="0"/>
              <a:t>Protect and enhance the </a:t>
            </a:r>
          </a:p>
          <a:p>
            <a:pPr algn="ctr" eaLnBrk="1" hangingPunct="1"/>
            <a:r>
              <a:rPr lang="en-GB" altLang="en-US" sz="3600" dirty="0"/>
              <a:t>living standards of their members</a:t>
            </a:r>
            <a:r>
              <a:rPr lang="ja-JP" altLang="en-GB" sz="3600" dirty="0"/>
              <a:t>”</a:t>
            </a:r>
            <a:endParaRPr lang="en-GB" altLang="en-US" sz="3600" dirty="0"/>
          </a:p>
        </p:txBody>
      </p:sp>
      <p:sp>
        <p:nvSpPr>
          <p:cNvPr id="6" name="TextBox 5"/>
          <p:cNvSpPr txBox="1">
            <a:spLocks noChangeArrowheads="1"/>
          </p:cNvSpPr>
          <p:nvPr/>
        </p:nvSpPr>
        <p:spPr bwMode="auto">
          <a:xfrm>
            <a:off x="785813" y="5286375"/>
            <a:ext cx="23495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GB" altLang="en-US" sz="4400"/>
              <a:t>Industrial</a:t>
            </a:r>
          </a:p>
        </p:txBody>
      </p:sp>
      <p:sp>
        <p:nvSpPr>
          <p:cNvPr id="7" name="TextBox 6"/>
          <p:cNvSpPr txBox="1">
            <a:spLocks noChangeArrowheads="1"/>
          </p:cNvSpPr>
          <p:nvPr/>
        </p:nvSpPr>
        <p:spPr bwMode="auto">
          <a:xfrm>
            <a:off x="6500813" y="5286375"/>
            <a:ext cx="1976437"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GB" altLang="en-US" sz="4400"/>
              <a:t>Political</a:t>
            </a:r>
          </a:p>
        </p:txBody>
      </p:sp>
      <p:cxnSp>
        <p:nvCxnSpPr>
          <p:cNvPr id="9" name="Straight Arrow Connector 8"/>
          <p:cNvCxnSpPr/>
          <p:nvPr/>
        </p:nvCxnSpPr>
        <p:spPr>
          <a:xfrm rot="5400000">
            <a:off x="428626" y="2857500"/>
            <a:ext cx="3357562" cy="15001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16200000" flipH="1">
            <a:off x="5072063" y="3000375"/>
            <a:ext cx="3500437" cy="135731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2857500" y="1928813"/>
            <a:ext cx="3286125" cy="1587"/>
          </a:xfrm>
          <a:prstGeom prst="line">
            <a:avLst/>
          </a:prstGeom>
        </p:spPr>
        <p:style>
          <a:lnRef idx="1">
            <a:schemeClr val="accent1"/>
          </a:lnRef>
          <a:fillRef idx="0">
            <a:schemeClr val="accent1"/>
          </a:fillRef>
          <a:effectRef idx="0">
            <a:schemeClr val="accent1"/>
          </a:effectRef>
          <a:fontRef idx="minor">
            <a:schemeClr val="tx1"/>
          </a:fontRef>
        </p:style>
      </p:cxnSp>
      <p:sp>
        <p:nvSpPr>
          <p:cNvPr id="25608" name="TextBox 9"/>
          <p:cNvSpPr txBox="1">
            <a:spLocks noChangeArrowheads="1"/>
          </p:cNvSpPr>
          <p:nvPr/>
        </p:nvSpPr>
        <p:spPr bwMode="auto">
          <a:xfrm>
            <a:off x="3851275" y="6488113"/>
            <a:ext cx="2879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GB" altLang="en-US" sz="1800"/>
              <a:t>Gennard &amp; Judge, 2010 </a:t>
            </a:r>
          </a:p>
        </p:txBody>
      </p:sp>
    </p:spTree>
    <p:extLst>
      <p:ext uri="{BB962C8B-B14F-4D97-AF65-F5344CB8AC3E}">
        <p14:creationId xmlns:p14="http://schemas.microsoft.com/office/powerpoint/2010/main" val="339531511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79512" y="178619"/>
            <a:ext cx="8229600" cy="1143000"/>
          </a:xfrm>
        </p:spPr>
        <p:txBody>
          <a:bodyPr>
            <a:normAutofit/>
          </a:bodyPr>
          <a:lstStyle/>
          <a:p>
            <a:pPr algn="l" eaLnBrk="1" hangingPunct="1">
              <a:defRPr/>
            </a:pPr>
            <a:r>
              <a:rPr lang="en-GB" sz="3200" dirty="0" smtClean="0">
                <a:ea typeface="+mj-ea"/>
              </a:rPr>
              <a:t>How do unions achieve their aims?</a:t>
            </a:r>
            <a:endParaRPr lang="en-GB" sz="3200" dirty="0">
              <a:ea typeface="+mj-ea"/>
            </a:endParaRPr>
          </a:p>
        </p:txBody>
      </p:sp>
      <p:sp>
        <p:nvSpPr>
          <p:cNvPr id="26626" name="Text Placeholder 7"/>
          <p:cNvSpPr>
            <a:spLocks noGrp="1"/>
          </p:cNvSpPr>
          <p:nvPr>
            <p:ph type="body" idx="1"/>
          </p:nvPr>
        </p:nvSpPr>
        <p:spPr>
          <a:ln>
            <a:headEnd/>
            <a:tailEnd/>
          </a:ln>
        </p:spPr>
        <p:txBody>
          <a:bodyPr/>
          <a:lstStyle/>
          <a:p>
            <a:pPr eaLnBrk="1" hangingPunct="1"/>
            <a:r>
              <a:rPr lang="en-GB" altLang="en-US" smtClean="0">
                <a:ea typeface="ＭＳ Ｐゴシック" pitchFamily="34" charset="-128"/>
              </a:rPr>
              <a:t>Industrial</a:t>
            </a:r>
          </a:p>
        </p:txBody>
      </p:sp>
      <p:sp>
        <p:nvSpPr>
          <p:cNvPr id="26627" name="Text Placeholder 9"/>
          <p:cNvSpPr>
            <a:spLocks noGrp="1"/>
          </p:cNvSpPr>
          <p:nvPr>
            <p:ph type="body" sz="half" idx="3"/>
          </p:nvPr>
        </p:nvSpPr>
        <p:spPr>
          <a:xfrm>
            <a:off x="4645025" y="5005388"/>
            <a:ext cx="4041775" cy="762000"/>
          </a:xfrm>
          <a:ln>
            <a:headEnd/>
            <a:tailEnd/>
          </a:ln>
        </p:spPr>
        <p:txBody>
          <a:bodyPr/>
          <a:lstStyle/>
          <a:p>
            <a:pPr eaLnBrk="1" hangingPunct="1"/>
            <a:r>
              <a:rPr lang="en-GB" altLang="en-US" dirty="0" smtClean="0">
                <a:ea typeface="ＭＳ Ｐゴシック" pitchFamily="34" charset="-128"/>
              </a:rPr>
              <a:t>Political</a:t>
            </a:r>
          </a:p>
        </p:txBody>
      </p:sp>
      <p:sp>
        <p:nvSpPr>
          <p:cNvPr id="9" name="Content Placeholder 8"/>
          <p:cNvSpPr>
            <a:spLocks noGrp="1"/>
          </p:cNvSpPr>
          <p:nvPr>
            <p:ph sz="quarter" idx="2"/>
          </p:nvPr>
        </p:nvSpPr>
        <p:spPr>
          <a:xfrm>
            <a:off x="391886" y="2420888"/>
            <a:ext cx="4040188" cy="3941763"/>
          </a:xfrm>
          <a:ln>
            <a:prstDash val="solid"/>
          </a:ln>
        </p:spPr>
        <p:txBody>
          <a:bodyPr/>
          <a:lstStyle/>
          <a:p>
            <a:pPr eaLnBrk="1" hangingPunct="1">
              <a:buFont typeface="Wingdings" panose="05000000000000000000" pitchFamily="2" charset="2"/>
              <a:buChar char="§"/>
            </a:pPr>
            <a:r>
              <a:rPr lang="en-GB" altLang="en-US" dirty="0" smtClean="0">
                <a:ea typeface="ＭＳ Ｐゴシック" pitchFamily="34" charset="-128"/>
              </a:rPr>
              <a:t>Negotiation of agreements</a:t>
            </a:r>
          </a:p>
          <a:p>
            <a:pPr eaLnBrk="1" hangingPunct="1">
              <a:buFont typeface="Wingdings" panose="05000000000000000000" pitchFamily="2" charset="2"/>
              <a:buChar char="§"/>
            </a:pPr>
            <a:r>
              <a:rPr lang="en-GB" altLang="en-US" dirty="0" smtClean="0">
                <a:ea typeface="ＭＳ Ｐゴシック" pitchFamily="34" charset="-128"/>
              </a:rPr>
              <a:t>Collective agreements</a:t>
            </a:r>
          </a:p>
          <a:p>
            <a:pPr eaLnBrk="1" hangingPunct="1">
              <a:buFont typeface="Wingdings" panose="05000000000000000000" pitchFamily="2" charset="2"/>
              <a:buChar char="§"/>
            </a:pPr>
            <a:r>
              <a:rPr lang="en-GB" altLang="en-US" dirty="0" smtClean="0">
                <a:ea typeface="ＭＳ Ｐゴシック" pitchFamily="34" charset="-128"/>
              </a:rPr>
              <a:t>Grievance</a:t>
            </a:r>
          </a:p>
          <a:p>
            <a:pPr eaLnBrk="1" hangingPunct="1">
              <a:buFont typeface="Wingdings" panose="05000000000000000000" pitchFamily="2" charset="2"/>
              <a:buChar char="§"/>
            </a:pPr>
            <a:r>
              <a:rPr lang="en-GB" altLang="en-US" dirty="0" smtClean="0">
                <a:ea typeface="ＭＳ Ｐゴシック" pitchFamily="34" charset="-128"/>
              </a:rPr>
              <a:t>Industrial Action</a:t>
            </a:r>
          </a:p>
          <a:p>
            <a:pPr eaLnBrk="1" hangingPunct="1">
              <a:buFont typeface="Wingdings" panose="05000000000000000000" pitchFamily="2" charset="2"/>
              <a:buChar char="§"/>
            </a:pPr>
            <a:r>
              <a:rPr lang="en-GB" altLang="en-US" dirty="0" smtClean="0">
                <a:ea typeface="ＭＳ Ｐゴシック" pitchFamily="34" charset="-128"/>
              </a:rPr>
              <a:t>Use of third party intervention</a:t>
            </a:r>
          </a:p>
          <a:p>
            <a:pPr eaLnBrk="1" hangingPunct="1">
              <a:buFont typeface="Wingdings" panose="05000000000000000000" pitchFamily="2" charset="2"/>
              <a:buChar char="§"/>
            </a:pPr>
            <a:r>
              <a:rPr lang="en-GB" altLang="en-US" dirty="0" smtClean="0">
                <a:ea typeface="ＭＳ Ｐゴシック" pitchFamily="34" charset="-128"/>
              </a:rPr>
              <a:t>Joint consultation</a:t>
            </a:r>
          </a:p>
        </p:txBody>
      </p:sp>
      <p:sp>
        <p:nvSpPr>
          <p:cNvPr id="11" name="Content Placeholder 10"/>
          <p:cNvSpPr>
            <a:spLocks noGrp="1"/>
          </p:cNvSpPr>
          <p:nvPr>
            <p:ph sz="quarter" idx="4"/>
          </p:nvPr>
        </p:nvSpPr>
        <p:spPr>
          <a:xfrm>
            <a:off x="4645025" y="1444625"/>
            <a:ext cx="4041775" cy="3941763"/>
          </a:xfrm>
          <a:ln>
            <a:prstDash val="solid"/>
          </a:ln>
        </p:spPr>
        <p:txBody>
          <a:bodyPr/>
          <a:lstStyle/>
          <a:p>
            <a:pPr eaLnBrk="1" hangingPunct="1">
              <a:spcBef>
                <a:spcPct val="0"/>
              </a:spcBef>
              <a:buFont typeface="Wingdings" panose="05000000000000000000" pitchFamily="2" charset="2"/>
              <a:buChar char="§"/>
            </a:pPr>
            <a:r>
              <a:rPr lang="en-GB" altLang="en-US" dirty="0" smtClean="0">
                <a:ea typeface="ＭＳ Ｐゴシック" pitchFamily="34" charset="-128"/>
              </a:rPr>
              <a:t>Campaigns</a:t>
            </a:r>
          </a:p>
          <a:p>
            <a:pPr eaLnBrk="1" hangingPunct="1">
              <a:spcBef>
                <a:spcPct val="0"/>
              </a:spcBef>
              <a:buFont typeface="Wingdings" panose="05000000000000000000" pitchFamily="2" charset="2"/>
              <a:buChar char="§"/>
            </a:pPr>
            <a:r>
              <a:rPr lang="en-GB" altLang="en-US" dirty="0" smtClean="0">
                <a:ea typeface="ＭＳ Ｐゴシック" pitchFamily="34" charset="-128"/>
              </a:rPr>
              <a:t>Delegations</a:t>
            </a:r>
          </a:p>
          <a:p>
            <a:pPr eaLnBrk="1" hangingPunct="1">
              <a:spcBef>
                <a:spcPct val="0"/>
              </a:spcBef>
              <a:buFont typeface="Wingdings" panose="05000000000000000000" pitchFamily="2" charset="2"/>
              <a:buChar char="§"/>
            </a:pPr>
            <a:r>
              <a:rPr lang="en-GB" altLang="en-US" dirty="0" smtClean="0">
                <a:ea typeface="ＭＳ Ｐゴシック" pitchFamily="34" charset="-128"/>
              </a:rPr>
              <a:t>Lobbying</a:t>
            </a:r>
          </a:p>
          <a:p>
            <a:pPr eaLnBrk="1" hangingPunct="1">
              <a:spcBef>
                <a:spcPct val="0"/>
              </a:spcBef>
              <a:buFont typeface="Wingdings" panose="05000000000000000000" pitchFamily="2" charset="2"/>
              <a:buChar char="§"/>
            </a:pPr>
            <a:r>
              <a:rPr lang="en-GB" altLang="en-US" dirty="0" smtClean="0">
                <a:ea typeface="ＭＳ Ｐゴシック" pitchFamily="34" charset="-128"/>
              </a:rPr>
              <a:t>Pressure groups</a:t>
            </a:r>
          </a:p>
          <a:p>
            <a:pPr eaLnBrk="1" hangingPunct="1">
              <a:spcBef>
                <a:spcPct val="0"/>
              </a:spcBef>
              <a:buFont typeface="Wingdings" panose="05000000000000000000" pitchFamily="2" charset="2"/>
              <a:buChar char="§"/>
            </a:pPr>
            <a:r>
              <a:rPr lang="en-GB" altLang="en-US" dirty="0" smtClean="0">
                <a:ea typeface="ＭＳ Ｐゴシック" pitchFamily="34" charset="-128"/>
              </a:rPr>
              <a:t>Sitting on UK/EU Government advisory committees</a:t>
            </a:r>
          </a:p>
          <a:p>
            <a:pPr eaLnBrk="1" hangingPunct="1">
              <a:spcBef>
                <a:spcPct val="0"/>
              </a:spcBef>
              <a:buFont typeface="Wingdings" panose="05000000000000000000" pitchFamily="2" charset="2"/>
              <a:buChar char="§"/>
            </a:pPr>
            <a:r>
              <a:rPr lang="en-GB" altLang="en-US" dirty="0" smtClean="0">
                <a:ea typeface="ＭＳ Ｐゴシック" pitchFamily="34" charset="-128"/>
              </a:rPr>
              <a:t>*At international level (Global union federations)</a:t>
            </a:r>
          </a:p>
        </p:txBody>
      </p:sp>
    </p:spTree>
    <p:extLst>
      <p:ext uri="{BB962C8B-B14F-4D97-AF65-F5344CB8AC3E}">
        <p14:creationId xmlns:p14="http://schemas.microsoft.com/office/powerpoint/2010/main" val="372239379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8"/>
          <p:cNvSpPr>
            <a:spLocks noGrp="1"/>
          </p:cNvSpPr>
          <p:nvPr>
            <p:ph idx="1"/>
          </p:nvPr>
        </p:nvSpPr>
        <p:spPr/>
        <p:txBody>
          <a:bodyPr/>
          <a:lstStyle/>
          <a:p>
            <a:pPr eaLnBrk="1" hangingPunct="1">
              <a:buFont typeface="Wingdings" panose="05000000000000000000" pitchFamily="2" charset="2"/>
              <a:buChar char="§"/>
            </a:pPr>
            <a:r>
              <a:rPr lang="en-GB" altLang="en-US" sz="2400" dirty="0" smtClean="0">
                <a:ea typeface="ＭＳ Ｐゴシック" pitchFamily="34" charset="-128"/>
              </a:rPr>
              <a:t>Established in 1868</a:t>
            </a:r>
          </a:p>
          <a:p>
            <a:pPr eaLnBrk="1" hangingPunct="1">
              <a:buFont typeface="Wingdings" panose="05000000000000000000" pitchFamily="2" charset="2"/>
              <a:buChar char="§"/>
            </a:pPr>
            <a:r>
              <a:rPr lang="en-GB" altLang="en-US" sz="2400" dirty="0" smtClean="0">
                <a:ea typeface="ＭＳ Ｐゴシック" pitchFamily="34" charset="-128"/>
              </a:rPr>
              <a:t>Acts as a collective voice for UK Unions to Government, </a:t>
            </a:r>
          </a:p>
          <a:p>
            <a:pPr eaLnBrk="1" hangingPunct="1">
              <a:buFont typeface="Wingdings" panose="05000000000000000000" pitchFamily="2" charset="2"/>
              <a:buChar char="§"/>
            </a:pPr>
            <a:r>
              <a:rPr lang="en-GB" altLang="en-US" sz="2400" dirty="0" smtClean="0">
                <a:ea typeface="ＭＳ Ｐゴシック" pitchFamily="34" charset="-128"/>
              </a:rPr>
              <a:t> government  bodies and international trade union bodies</a:t>
            </a:r>
          </a:p>
          <a:p>
            <a:pPr eaLnBrk="1" hangingPunct="1">
              <a:buFont typeface="Wingdings" panose="05000000000000000000" pitchFamily="2" charset="2"/>
              <a:buChar char="§"/>
            </a:pPr>
            <a:r>
              <a:rPr lang="en-GB" altLang="en-US" sz="2400" dirty="0" smtClean="0">
                <a:ea typeface="ＭＳ Ｐゴシック" pitchFamily="34" charset="-128"/>
              </a:rPr>
              <a:t>Attempts to influence the behaviour of affiliated unions</a:t>
            </a:r>
          </a:p>
          <a:p>
            <a:pPr eaLnBrk="1" hangingPunct="1"/>
            <a:endParaRPr lang="en-GB" altLang="en-US" dirty="0" smtClean="0">
              <a:ea typeface="ＭＳ Ｐゴシック" pitchFamily="34" charset="-128"/>
            </a:endParaRPr>
          </a:p>
        </p:txBody>
      </p:sp>
      <p:sp>
        <p:nvSpPr>
          <p:cNvPr id="3" name="Title 2"/>
          <p:cNvSpPr>
            <a:spLocks noGrp="1"/>
          </p:cNvSpPr>
          <p:nvPr>
            <p:ph type="title"/>
          </p:nvPr>
        </p:nvSpPr>
        <p:spPr>
          <a:xfrm>
            <a:off x="107504" y="188640"/>
            <a:ext cx="8229600" cy="1600200"/>
          </a:xfrm>
        </p:spPr>
        <p:txBody>
          <a:bodyPr/>
          <a:lstStyle/>
          <a:p>
            <a:pPr algn="l" eaLnBrk="1" hangingPunct="1">
              <a:defRPr/>
            </a:pPr>
            <a:r>
              <a:rPr lang="en-GB" sz="3200" dirty="0" smtClean="0">
                <a:ea typeface="+mj-ea"/>
              </a:rPr>
              <a:t>Trade Union Congress</a:t>
            </a:r>
            <a:endParaRPr lang="en-GB" sz="3200" dirty="0">
              <a:ea typeface="+mj-ea"/>
            </a:endParaRPr>
          </a:p>
        </p:txBody>
      </p:sp>
      <p:sp>
        <p:nvSpPr>
          <p:cNvPr id="5" name="TextBox 4"/>
          <p:cNvSpPr txBox="1"/>
          <p:nvPr/>
        </p:nvSpPr>
        <p:spPr>
          <a:xfrm>
            <a:off x="2915816" y="4186374"/>
            <a:ext cx="3591240" cy="1323439"/>
          </a:xfrm>
          <a:prstGeom prst="rect">
            <a:avLst/>
          </a:prstGeom>
          <a:noFill/>
        </p:spPr>
        <p:txBody>
          <a:bodyPr wrap="none">
            <a:spAutoFit/>
          </a:bodyPr>
          <a:lstStyle/>
          <a:p>
            <a:pPr>
              <a:defRPr/>
            </a:pPr>
            <a:r>
              <a:rPr lang="en-GB" sz="2000" b="1" u="sng" dirty="0">
                <a:latin typeface="Arial" charset="0"/>
                <a:ea typeface="+mn-ea"/>
              </a:rPr>
              <a:t>Acts in three main areas:-</a:t>
            </a:r>
          </a:p>
          <a:p>
            <a:pPr marL="457200" indent="-457200">
              <a:buFont typeface="+mj-lt"/>
              <a:buAutoNum type="arabicPeriod"/>
              <a:defRPr/>
            </a:pPr>
            <a:r>
              <a:rPr lang="en-GB" sz="2000" dirty="0">
                <a:latin typeface="Arial" charset="0"/>
                <a:ea typeface="+mn-ea"/>
              </a:rPr>
              <a:t>Industrial disputes</a:t>
            </a:r>
          </a:p>
          <a:p>
            <a:pPr marL="457200" indent="-457200">
              <a:buFont typeface="+mj-lt"/>
              <a:buAutoNum type="arabicPeriod"/>
              <a:defRPr/>
            </a:pPr>
            <a:r>
              <a:rPr lang="en-GB" sz="2000" dirty="0">
                <a:latin typeface="Arial" charset="0"/>
                <a:ea typeface="+mn-ea"/>
              </a:rPr>
              <a:t>Inter- Union disputes</a:t>
            </a:r>
          </a:p>
          <a:p>
            <a:pPr marL="457200" indent="-457200">
              <a:buFont typeface="+mj-lt"/>
              <a:buAutoNum type="arabicPeriod"/>
              <a:defRPr/>
            </a:pPr>
            <a:r>
              <a:rPr lang="en-GB" sz="2000" dirty="0">
                <a:latin typeface="Arial" charset="0"/>
                <a:ea typeface="+mn-ea"/>
              </a:rPr>
              <a:t>Conduct of affiliate unions</a:t>
            </a:r>
          </a:p>
        </p:txBody>
      </p:sp>
      <p:pic>
        <p:nvPicPr>
          <p:cNvPr id="2" name="Picture 1"/>
          <p:cNvPicPr>
            <a:picLocks noChangeAspect="1"/>
          </p:cNvPicPr>
          <p:nvPr/>
        </p:nvPicPr>
        <p:blipFill>
          <a:blip r:embed="rId3"/>
          <a:stretch>
            <a:fillRect/>
          </a:stretch>
        </p:blipFill>
        <p:spPr>
          <a:xfrm>
            <a:off x="6020508" y="24517"/>
            <a:ext cx="3123492" cy="829402"/>
          </a:xfrm>
          <a:prstGeom prst="rect">
            <a:avLst/>
          </a:prstGeom>
        </p:spPr>
      </p:pic>
    </p:spTree>
    <p:extLst>
      <p:ext uri="{BB962C8B-B14F-4D97-AF65-F5344CB8AC3E}">
        <p14:creationId xmlns:p14="http://schemas.microsoft.com/office/powerpoint/2010/main" val="189305816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a:xfrm>
            <a:off x="539552" y="1268760"/>
            <a:ext cx="8229600" cy="4525962"/>
          </a:xfrm>
        </p:spPr>
        <p:txBody>
          <a:bodyPr/>
          <a:lstStyle/>
          <a:p>
            <a:pPr>
              <a:buFont typeface="Wingdings" panose="05000000000000000000" pitchFamily="2" charset="2"/>
              <a:buChar char="§"/>
            </a:pPr>
            <a:r>
              <a:rPr lang="en-GB" altLang="en-US" sz="2000" dirty="0" smtClean="0">
                <a:ea typeface="ＭＳ Ｐゴシック" pitchFamily="34" charset="-128"/>
              </a:rPr>
              <a:t>brings Britain</a:t>
            </a:r>
            <a:r>
              <a:rPr lang="ja-JP" altLang="en-GB" sz="2000" dirty="0" smtClean="0">
                <a:ea typeface="ＭＳ Ｐゴシック" pitchFamily="34" charset="-128"/>
              </a:rPr>
              <a:t>’</a:t>
            </a:r>
            <a:r>
              <a:rPr lang="en-GB" altLang="ja-JP" sz="2000" dirty="0" smtClean="0">
                <a:ea typeface="ＭＳ Ｐゴシック" pitchFamily="34" charset="-128"/>
              </a:rPr>
              <a:t>s unions together to draw up common policies </a:t>
            </a:r>
          </a:p>
          <a:p>
            <a:pPr>
              <a:buFont typeface="Wingdings" panose="05000000000000000000" pitchFamily="2" charset="2"/>
              <a:buChar char="§"/>
            </a:pPr>
            <a:r>
              <a:rPr lang="en-GB" altLang="en-US" sz="2000" dirty="0" smtClean="0">
                <a:ea typeface="ＭＳ Ｐゴシック" pitchFamily="34" charset="-128"/>
              </a:rPr>
              <a:t>lobbies the Government to implement policies that will benefit people at work </a:t>
            </a:r>
          </a:p>
          <a:p>
            <a:pPr>
              <a:buFont typeface="Wingdings" panose="05000000000000000000" pitchFamily="2" charset="2"/>
              <a:buChar char="§"/>
            </a:pPr>
            <a:r>
              <a:rPr lang="en-GB" altLang="en-US" sz="2000" dirty="0" smtClean="0">
                <a:ea typeface="ＭＳ Ｐゴシック" pitchFamily="34" charset="-128"/>
              </a:rPr>
              <a:t>campaigns on economic and social issues </a:t>
            </a:r>
          </a:p>
          <a:p>
            <a:pPr>
              <a:buFont typeface="Wingdings" panose="05000000000000000000" pitchFamily="2" charset="2"/>
              <a:buChar char="§"/>
            </a:pPr>
            <a:r>
              <a:rPr lang="en-GB" altLang="en-US" sz="2000" dirty="0" smtClean="0">
                <a:ea typeface="ＭＳ Ｐゴシック" pitchFamily="34" charset="-128"/>
              </a:rPr>
              <a:t>represents working people on public bodies </a:t>
            </a:r>
          </a:p>
          <a:p>
            <a:pPr>
              <a:buFont typeface="Wingdings" panose="05000000000000000000" pitchFamily="2" charset="2"/>
              <a:buChar char="§"/>
            </a:pPr>
            <a:r>
              <a:rPr lang="en-GB" altLang="en-US" sz="2000" dirty="0" smtClean="0">
                <a:ea typeface="ＭＳ Ｐゴシック" pitchFamily="34" charset="-128"/>
              </a:rPr>
              <a:t>represents British workers in international bodies, in the European Union and at the UN employment body - the International Labour Organisation </a:t>
            </a:r>
          </a:p>
          <a:p>
            <a:pPr>
              <a:buFont typeface="Wingdings" panose="05000000000000000000" pitchFamily="2" charset="2"/>
              <a:buChar char="§"/>
            </a:pPr>
            <a:r>
              <a:rPr lang="en-GB" altLang="en-US" sz="2000" dirty="0" smtClean="0">
                <a:ea typeface="ＭＳ Ｐゴシック" pitchFamily="34" charset="-128"/>
              </a:rPr>
              <a:t>carries out research on employment -related issues </a:t>
            </a:r>
          </a:p>
          <a:p>
            <a:pPr>
              <a:buFont typeface="Wingdings" panose="05000000000000000000" pitchFamily="2" charset="2"/>
              <a:buChar char="§"/>
            </a:pPr>
            <a:r>
              <a:rPr lang="en-GB" altLang="en-US" sz="2000" dirty="0" smtClean="0">
                <a:ea typeface="ＭＳ Ｐゴシック" pitchFamily="34" charset="-128"/>
              </a:rPr>
              <a:t>runs an extensive training and education programme for union representatives </a:t>
            </a:r>
          </a:p>
          <a:p>
            <a:pPr>
              <a:buFont typeface="Wingdings" panose="05000000000000000000" pitchFamily="2" charset="2"/>
              <a:buChar char="§"/>
            </a:pPr>
            <a:r>
              <a:rPr lang="en-GB" altLang="en-US" sz="2000" dirty="0" smtClean="0">
                <a:ea typeface="ＭＳ Ｐゴシック" pitchFamily="34" charset="-128"/>
              </a:rPr>
              <a:t>helps unions develop new services for their members </a:t>
            </a:r>
          </a:p>
          <a:p>
            <a:pPr>
              <a:buFont typeface="Wingdings" panose="05000000000000000000" pitchFamily="2" charset="2"/>
              <a:buChar char="§"/>
            </a:pPr>
            <a:r>
              <a:rPr lang="en-GB" altLang="en-US" sz="2000" dirty="0" smtClean="0">
                <a:ea typeface="ＭＳ Ｐゴシック" pitchFamily="34" charset="-128"/>
              </a:rPr>
              <a:t>helps unions avoid clashes with each other </a:t>
            </a:r>
          </a:p>
          <a:p>
            <a:pPr>
              <a:buFont typeface="Wingdings" panose="05000000000000000000" pitchFamily="2" charset="2"/>
              <a:buChar char="§"/>
            </a:pPr>
            <a:r>
              <a:rPr lang="en-GB" altLang="en-US" sz="2000" dirty="0" smtClean="0">
                <a:ea typeface="ＭＳ Ｐゴシック" pitchFamily="34" charset="-128"/>
              </a:rPr>
              <a:t>builds links with other trade union bodies worldwide </a:t>
            </a:r>
          </a:p>
          <a:p>
            <a:pPr lvl="2" algn="r"/>
            <a:r>
              <a:rPr lang="en-GB" altLang="en-US" sz="1400" dirty="0" smtClean="0">
                <a:ea typeface="ＭＳ Ｐゴシック" pitchFamily="34" charset="-128"/>
              </a:rPr>
              <a:t>Source : http://www.tuc.org.uk/the_tuc/about_role.cfm</a:t>
            </a:r>
          </a:p>
        </p:txBody>
      </p:sp>
      <p:sp>
        <p:nvSpPr>
          <p:cNvPr id="3" name="Title 2"/>
          <p:cNvSpPr>
            <a:spLocks noGrp="1"/>
          </p:cNvSpPr>
          <p:nvPr>
            <p:ph type="title"/>
          </p:nvPr>
        </p:nvSpPr>
        <p:spPr>
          <a:xfrm>
            <a:off x="179512" y="188640"/>
            <a:ext cx="8229600" cy="1600200"/>
          </a:xfrm>
        </p:spPr>
        <p:txBody>
          <a:bodyPr>
            <a:normAutofit/>
          </a:bodyPr>
          <a:lstStyle/>
          <a:p>
            <a:pPr algn="l">
              <a:defRPr/>
            </a:pPr>
            <a:r>
              <a:rPr lang="en-GB" sz="3600" dirty="0" smtClean="0">
                <a:ea typeface="+mj-ea"/>
              </a:rPr>
              <a:t>The Trades Union Congress:</a:t>
            </a:r>
            <a:br>
              <a:rPr lang="en-GB" sz="3600" dirty="0" smtClean="0">
                <a:ea typeface="+mj-ea"/>
              </a:rPr>
            </a:br>
            <a:endParaRPr lang="en-GB" sz="3600" dirty="0">
              <a:ea typeface="+mj-ea"/>
            </a:endParaRPr>
          </a:p>
        </p:txBody>
      </p:sp>
      <p:pic>
        <p:nvPicPr>
          <p:cNvPr id="2" name="Picture 1"/>
          <p:cNvPicPr>
            <a:picLocks noChangeAspect="1"/>
          </p:cNvPicPr>
          <p:nvPr/>
        </p:nvPicPr>
        <p:blipFill>
          <a:blip r:embed="rId2"/>
          <a:stretch>
            <a:fillRect/>
          </a:stretch>
        </p:blipFill>
        <p:spPr>
          <a:xfrm>
            <a:off x="6444208" y="188640"/>
            <a:ext cx="2579762" cy="685022"/>
          </a:xfrm>
          <a:prstGeom prst="rect">
            <a:avLst/>
          </a:prstGeom>
        </p:spPr>
      </p:pic>
    </p:spTree>
    <p:extLst>
      <p:ext uri="{BB962C8B-B14F-4D97-AF65-F5344CB8AC3E}">
        <p14:creationId xmlns:p14="http://schemas.microsoft.com/office/powerpoint/2010/main" val="57628457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8912" b="17248"/>
          <a:stretch/>
        </p:blipFill>
        <p:spPr>
          <a:xfrm>
            <a:off x="208318" y="1345123"/>
            <a:ext cx="8917426" cy="4392488"/>
          </a:xfrm>
          <a:prstGeom prst="rect">
            <a:avLst/>
          </a:prstGeom>
        </p:spPr>
      </p:pic>
      <p:sp>
        <p:nvSpPr>
          <p:cNvPr id="3" name="Rectangle 2"/>
          <p:cNvSpPr/>
          <p:nvPr/>
        </p:nvSpPr>
        <p:spPr>
          <a:xfrm>
            <a:off x="395536" y="6237312"/>
            <a:ext cx="4572000" cy="276999"/>
          </a:xfrm>
          <a:prstGeom prst="rect">
            <a:avLst/>
          </a:prstGeom>
        </p:spPr>
        <p:txBody>
          <a:bodyPr>
            <a:spAutoFit/>
          </a:bodyPr>
          <a:lstStyle/>
          <a:p>
            <a:r>
              <a:rPr lang="en-GB" sz="1200" dirty="0"/>
              <a:t>https://www.hr-inform.co.uk/employment_law/industrial-action</a:t>
            </a:r>
          </a:p>
        </p:txBody>
      </p:sp>
      <p:sp>
        <p:nvSpPr>
          <p:cNvPr id="4" name="TextBox 3"/>
          <p:cNvSpPr txBox="1"/>
          <p:nvPr/>
        </p:nvSpPr>
        <p:spPr>
          <a:xfrm>
            <a:off x="251520" y="260648"/>
            <a:ext cx="3137205" cy="584775"/>
          </a:xfrm>
          <a:prstGeom prst="rect">
            <a:avLst/>
          </a:prstGeom>
          <a:noFill/>
        </p:spPr>
        <p:txBody>
          <a:bodyPr wrap="none" rtlCol="0">
            <a:spAutoFit/>
          </a:bodyPr>
          <a:lstStyle/>
          <a:p>
            <a:r>
              <a:rPr lang="en-GB" sz="3200" dirty="0" smtClean="0">
                <a:latin typeface="Calibri" panose="020F0502020204030204" pitchFamily="34" charset="0"/>
                <a:cs typeface="Calibri" panose="020F0502020204030204" pitchFamily="34" charset="0"/>
              </a:rPr>
              <a:t>Trade Union 2016</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5986222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1340768"/>
            <a:ext cx="8644969" cy="4752528"/>
          </a:xfrm>
          <a:prstGeom prst="rect">
            <a:avLst/>
          </a:prstGeom>
        </p:spPr>
      </p:pic>
      <p:sp>
        <p:nvSpPr>
          <p:cNvPr id="3" name="Rectangle 2"/>
          <p:cNvSpPr/>
          <p:nvPr/>
        </p:nvSpPr>
        <p:spPr>
          <a:xfrm>
            <a:off x="395536" y="6124310"/>
            <a:ext cx="4572000" cy="276999"/>
          </a:xfrm>
          <a:prstGeom prst="rect">
            <a:avLst/>
          </a:prstGeom>
        </p:spPr>
        <p:txBody>
          <a:bodyPr>
            <a:spAutoFit/>
          </a:bodyPr>
          <a:lstStyle/>
          <a:p>
            <a:r>
              <a:rPr lang="en-GB" sz="1200" dirty="0"/>
              <a:t>https://www.hr-inform.co.uk/employment_law/industrial-action</a:t>
            </a:r>
          </a:p>
        </p:txBody>
      </p:sp>
      <p:sp>
        <p:nvSpPr>
          <p:cNvPr id="4" name="TextBox 3"/>
          <p:cNvSpPr txBox="1"/>
          <p:nvPr/>
        </p:nvSpPr>
        <p:spPr>
          <a:xfrm>
            <a:off x="251520" y="260648"/>
            <a:ext cx="3137205" cy="584775"/>
          </a:xfrm>
          <a:prstGeom prst="rect">
            <a:avLst/>
          </a:prstGeom>
          <a:noFill/>
        </p:spPr>
        <p:txBody>
          <a:bodyPr wrap="none" rtlCol="0">
            <a:spAutoFit/>
          </a:bodyPr>
          <a:lstStyle/>
          <a:p>
            <a:r>
              <a:rPr lang="en-GB" sz="3200" dirty="0" smtClean="0">
                <a:latin typeface="Calibri" panose="020F0502020204030204" pitchFamily="34" charset="0"/>
                <a:cs typeface="Calibri" panose="020F0502020204030204" pitchFamily="34" charset="0"/>
              </a:rPr>
              <a:t>Trade Union 2016</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0950784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4736" y="1484784"/>
            <a:ext cx="9009264" cy="3456384"/>
          </a:xfrm>
          <a:prstGeom prst="rect">
            <a:avLst/>
          </a:prstGeom>
        </p:spPr>
      </p:pic>
    </p:spTree>
    <p:extLst>
      <p:ext uri="{BB962C8B-B14F-4D97-AF65-F5344CB8AC3E}">
        <p14:creationId xmlns:p14="http://schemas.microsoft.com/office/powerpoint/2010/main" val="59690720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22750"/>
          <a:stretch/>
        </p:blipFill>
        <p:spPr>
          <a:xfrm>
            <a:off x="251520" y="404664"/>
            <a:ext cx="5848956" cy="5974398"/>
          </a:xfrm>
          <a:prstGeom prst="rect">
            <a:avLst/>
          </a:prstGeom>
        </p:spPr>
      </p:pic>
      <p:sp>
        <p:nvSpPr>
          <p:cNvPr id="3" name="Rectangle 2"/>
          <p:cNvSpPr/>
          <p:nvPr/>
        </p:nvSpPr>
        <p:spPr>
          <a:xfrm>
            <a:off x="6228184" y="2791698"/>
            <a:ext cx="2616952" cy="1200329"/>
          </a:xfrm>
          <a:prstGeom prst="rect">
            <a:avLst/>
          </a:prstGeom>
        </p:spPr>
        <p:txBody>
          <a:bodyPr wrap="square">
            <a:spAutoFit/>
          </a:bodyPr>
          <a:lstStyle/>
          <a:p>
            <a:r>
              <a:rPr lang="en-GB" dirty="0"/>
              <a:t>https://www.nibusinessinfo.co.uk/content/meaning-and-types-trade-union-recognition</a:t>
            </a:r>
          </a:p>
        </p:txBody>
      </p:sp>
    </p:spTree>
    <p:extLst>
      <p:ext uri="{BB962C8B-B14F-4D97-AF65-F5344CB8AC3E}">
        <p14:creationId xmlns:p14="http://schemas.microsoft.com/office/powerpoint/2010/main" val="102828096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81094"/>
            <a:ext cx="9124917" cy="5027829"/>
          </a:xfrm>
          <a:prstGeom prst="rect">
            <a:avLst/>
          </a:prstGeom>
        </p:spPr>
      </p:pic>
    </p:spTree>
    <p:extLst>
      <p:ext uri="{BB962C8B-B14F-4D97-AF65-F5344CB8AC3E}">
        <p14:creationId xmlns:p14="http://schemas.microsoft.com/office/powerpoint/2010/main" val="2825020026"/>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784976" cy="523220"/>
          </a:xfrm>
          <a:prstGeom prst="rect">
            <a:avLst/>
          </a:prstGeom>
        </p:spPr>
        <p:txBody>
          <a:bodyPr wrap="square">
            <a:spAutoFit/>
          </a:bodyPr>
          <a:lstStyle/>
          <a:p>
            <a:r>
              <a:rPr lang="en-GB" sz="2800" dirty="0">
                <a:solidFill>
                  <a:srgbClr val="000000"/>
                </a:solidFill>
                <a:latin typeface="+mn-lt"/>
              </a:rPr>
              <a:t>10 Advantages and Disadvantages of Collective Bargaining</a:t>
            </a:r>
            <a:endParaRPr lang="en-GB" sz="2800" i="0" dirty="0">
              <a:solidFill>
                <a:srgbClr val="000000"/>
              </a:solidFill>
              <a:effectLst/>
              <a:latin typeface="+mn-lt"/>
            </a:endParaRPr>
          </a:p>
        </p:txBody>
      </p:sp>
      <p:sp>
        <p:nvSpPr>
          <p:cNvPr id="5" name="TextBox 4"/>
          <p:cNvSpPr txBox="1"/>
          <p:nvPr/>
        </p:nvSpPr>
        <p:spPr>
          <a:xfrm>
            <a:off x="1331640" y="2420888"/>
            <a:ext cx="3816424" cy="369332"/>
          </a:xfrm>
          <a:prstGeom prst="rect">
            <a:avLst/>
          </a:prstGeom>
          <a:noFill/>
        </p:spPr>
        <p:txBody>
          <a:bodyPr wrap="square" rtlCol="0">
            <a:spAutoFit/>
          </a:bodyPr>
          <a:lstStyle/>
          <a:p>
            <a:r>
              <a:rPr lang="en-GB" dirty="0" smtClean="0"/>
              <a:t>See handout</a:t>
            </a:r>
            <a:endParaRPr lang="en-GB" dirty="0"/>
          </a:p>
        </p:txBody>
      </p:sp>
      <p:pic>
        <p:nvPicPr>
          <p:cNvPr id="6" name="Picture 5"/>
          <p:cNvPicPr>
            <a:picLocks noChangeAspect="1"/>
          </p:cNvPicPr>
          <p:nvPr/>
        </p:nvPicPr>
        <p:blipFill rotWithShape="1">
          <a:blip r:embed="rId2"/>
          <a:srcRect t="16347" r="35195"/>
          <a:stretch/>
        </p:blipFill>
        <p:spPr>
          <a:xfrm>
            <a:off x="3491880" y="1484784"/>
            <a:ext cx="4166809" cy="4033968"/>
          </a:xfrm>
          <a:prstGeom prst="rect">
            <a:avLst/>
          </a:prstGeom>
        </p:spPr>
      </p:pic>
    </p:spTree>
    <p:extLst>
      <p:ext uri="{BB962C8B-B14F-4D97-AF65-F5344CB8AC3E}">
        <p14:creationId xmlns:p14="http://schemas.microsoft.com/office/powerpoint/2010/main" val="223869183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Content Placeholder 7"/>
          <p:cNvSpPr>
            <a:spLocks noGrp="1"/>
          </p:cNvSpPr>
          <p:nvPr>
            <p:ph idx="1"/>
          </p:nvPr>
        </p:nvSpPr>
        <p:spPr>
          <a:xfrm>
            <a:off x="269121" y="1484784"/>
            <a:ext cx="8229600" cy="4525963"/>
          </a:xfrm>
        </p:spPr>
        <p:txBody>
          <a:bodyPr/>
          <a:lstStyle/>
          <a:p>
            <a:pPr>
              <a:buFont typeface="Wingdings" panose="05000000000000000000" pitchFamily="2" charset="2"/>
              <a:buChar char="§"/>
            </a:pPr>
            <a:r>
              <a:rPr lang="en-GB" altLang="en-US" sz="2400" dirty="0" smtClean="0">
                <a:ea typeface="ＭＳ Ｐゴシック" pitchFamily="34" charset="-128"/>
              </a:rPr>
              <a:t>Some are anti-trade union – often publicly </a:t>
            </a:r>
          </a:p>
          <a:p>
            <a:pPr>
              <a:buFont typeface="Wingdings" panose="05000000000000000000" pitchFamily="2" charset="2"/>
              <a:buChar char="§"/>
            </a:pPr>
            <a:r>
              <a:rPr lang="en-GB" altLang="en-US" sz="2400" dirty="0" smtClean="0">
                <a:ea typeface="ＭＳ Ｐゴシック" pitchFamily="34" charset="-128"/>
              </a:rPr>
              <a:t>Some have no strong opinions, and no practical experience of dealing with trade unions, but could be persuaded to recognise them if they believed the union was able to add business value</a:t>
            </a:r>
          </a:p>
          <a:p>
            <a:pPr>
              <a:buFont typeface="Wingdings" panose="05000000000000000000" pitchFamily="2" charset="2"/>
              <a:buChar char="§"/>
            </a:pPr>
            <a:r>
              <a:rPr lang="en-GB" altLang="en-US" sz="2400" dirty="0" smtClean="0">
                <a:ea typeface="ＭＳ Ｐゴシック" pitchFamily="34" charset="-128"/>
              </a:rPr>
              <a:t>others have a long-standing relationship with trade unions but would like to establish a new, more progressive relationship</a:t>
            </a:r>
            <a:r>
              <a:rPr lang="en-GB" altLang="en-US" dirty="0" smtClean="0">
                <a:ea typeface="ＭＳ Ｐゴシック" pitchFamily="34" charset="-128"/>
              </a:rPr>
              <a:t>.</a:t>
            </a:r>
          </a:p>
        </p:txBody>
      </p:sp>
      <p:sp>
        <p:nvSpPr>
          <p:cNvPr id="7" name="Title 6"/>
          <p:cNvSpPr>
            <a:spLocks noGrp="1"/>
          </p:cNvSpPr>
          <p:nvPr>
            <p:ph type="title"/>
          </p:nvPr>
        </p:nvSpPr>
        <p:spPr>
          <a:xfrm>
            <a:off x="251520" y="188640"/>
            <a:ext cx="8229600" cy="1143000"/>
          </a:xfrm>
        </p:spPr>
        <p:txBody>
          <a:bodyPr/>
          <a:lstStyle/>
          <a:p>
            <a:pPr algn="l">
              <a:defRPr/>
            </a:pPr>
            <a:r>
              <a:rPr lang="en-GB" sz="3200" dirty="0" smtClean="0">
                <a:ea typeface="+mj-ea"/>
              </a:rPr>
              <a:t>Employer approaches</a:t>
            </a:r>
            <a:r>
              <a:rPr lang="en-GB" dirty="0" smtClean="0">
                <a:ea typeface="+mj-ea"/>
              </a:rPr>
              <a:t>..</a:t>
            </a:r>
            <a:endParaRPr lang="en-GB" dirty="0">
              <a:ea typeface="+mj-ea"/>
            </a:endParaRPr>
          </a:p>
        </p:txBody>
      </p:sp>
    </p:spTree>
    <p:extLst>
      <p:ext uri="{BB962C8B-B14F-4D97-AF65-F5344CB8AC3E}">
        <p14:creationId xmlns:p14="http://schemas.microsoft.com/office/powerpoint/2010/main" val="277347873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defRPr/>
            </a:pPr>
            <a:r>
              <a:rPr lang="en-GB" dirty="0" smtClean="0">
                <a:ea typeface="+mj-ea"/>
              </a:rPr>
              <a:t>Partnership Approaches</a:t>
            </a:r>
            <a:endParaRPr lang="en-GB" dirty="0">
              <a:ea typeface="+mj-ea"/>
            </a:endParaRPr>
          </a:p>
        </p:txBody>
      </p:sp>
      <p:sp>
        <p:nvSpPr>
          <p:cNvPr id="34818" name="Subtitle 4"/>
          <p:cNvSpPr>
            <a:spLocks noGrp="1"/>
          </p:cNvSpPr>
          <p:nvPr>
            <p:ph type="subTitle" idx="1"/>
          </p:nvPr>
        </p:nvSpPr>
        <p:spPr>
          <a:xfrm>
            <a:off x="685800" y="3611563"/>
            <a:ext cx="7772400" cy="1200150"/>
          </a:xfrm>
        </p:spPr>
        <p:txBody>
          <a:bodyPr/>
          <a:lstStyle/>
          <a:p>
            <a:pPr marR="0"/>
            <a:endParaRPr lang="en-US" altLang="en-US" smtClean="0">
              <a:ea typeface="ＭＳ Ｐゴシック" pitchFamily="34" charset="-128"/>
            </a:endParaRPr>
          </a:p>
        </p:txBody>
      </p:sp>
    </p:spTree>
    <p:extLst>
      <p:ext uri="{BB962C8B-B14F-4D97-AF65-F5344CB8AC3E}">
        <p14:creationId xmlns:p14="http://schemas.microsoft.com/office/powerpoint/2010/main" val="291085916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27584" y="1412776"/>
            <a:ext cx="6945668" cy="4469284"/>
          </a:xfrm>
          <a:prstGeom prst="rect">
            <a:avLst/>
          </a:prstGeom>
        </p:spPr>
      </p:pic>
    </p:spTree>
    <p:extLst>
      <p:ext uri="{BB962C8B-B14F-4D97-AF65-F5344CB8AC3E}">
        <p14:creationId xmlns:p14="http://schemas.microsoft.com/office/powerpoint/2010/main" val="308245508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Content Placeholder 1"/>
          <p:cNvSpPr>
            <a:spLocks noGrp="1"/>
          </p:cNvSpPr>
          <p:nvPr>
            <p:ph idx="1"/>
          </p:nvPr>
        </p:nvSpPr>
        <p:spPr/>
        <p:txBody>
          <a:bodyPr/>
          <a:lstStyle/>
          <a:p>
            <a:pPr marL="622300" indent="-514350">
              <a:buFont typeface="Lucida Sans Unicode" pitchFamily="34" charset="0"/>
              <a:buAutoNum type="arabicPeriod"/>
            </a:pPr>
            <a:r>
              <a:rPr lang="en-GB" altLang="en-US" sz="2800" dirty="0" smtClean="0">
                <a:ea typeface="ＭＳ Ｐゴシック" pitchFamily="34" charset="-128"/>
              </a:rPr>
              <a:t>A commitment to the success of the organisation</a:t>
            </a:r>
          </a:p>
          <a:p>
            <a:pPr marL="622300" indent="-514350">
              <a:buFont typeface="Lucida Sans Unicode" pitchFamily="34" charset="0"/>
              <a:buAutoNum type="arabicPeriod"/>
            </a:pPr>
            <a:r>
              <a:rPr lang="en-GB" altLang="en-US" sz="2800" dirty="0" smtClean="0">
                <a:ea typeface="ＭＳ Ｐゴシック" pitchFamily="34" charset="-128"/>
              </a:rPr>
              <a:t>Focus on the quality of working life</a:t>
            </a:r>
          </a:p>
          <a:p>
            <a:pPr marL="622300" indent="-514350">
              <a:buFont typeface="Lucida Sans Unicode" pitchFamily="34" charset="0"/>
              <a:buAutoNum type="arabicPeriod"/>
            </a:pPr>
            <a:r>
              <a:rPr lang="en-GB" altLang="en-US" sz="2800" dirty="0" smtClean="0">
                <a:ea typeface="ＭＳ Ｐゴシック" pitchFamily="34" charset="-128"/>
              </a:rPr>
              <a:t>Recognition of the legitimate roles played by the employer and the union</a:t>
            </a:r>
          </a:p>
          <a:p>
            <a:pPr marL="622300" indent="-514350">
              <a:buFont typeface="Lucida Sans Unicode" pitchFamily="34" charset="0"/>
              <a:buAutoNum type="arabicPeriod"/>
            </a:pPr>
            <a:r>
              <a:rPr lang="en-GB" altLang="en-US" sz="2800" dirty="0" smtClean="0">
                <a:ea typeface="ＭＳ Ｐゴシック" pitchFamily="34" charset="-128"/>
              </a:rPr>
              <a:t>A commitment to employment security</a:t>
            </a:r>
          </a:p>
          <a:p>
            <a:pPr marL="622300" indent="-514350">
              <a:buFont typeface="Lucida Sans Unicode" pitchFamily="34" charset="0"/>
              <a:buAutoNum type="arabicPeriod"/>
            </a:pPr>
            <a:r>
              <a:rPr lang="en-GB" altLang="en-US" sz="2800" dirty="0" smtClean="0">
                <a:ea typeface="ＭＳ Ｐゴシック" pitchFamily="34" charset="-128"/>
              </a:rPr>
              <a:t>Openness and transparency</a:t>
            </a:r>
          </a:p>
          <a:p>
            <a:pPr marL="622300" indent="-514350">
              <a:buFont typeface="Lucida Sans Unicode" pitchFamily="34" charset="0"/>
              <a:buAutoNum type="arabicPeriod"/>
            </a:pPr>
            <a:r>
              <a:rPr lang="en-GB" altLang="en-US" sz="2800" dirty="0" smtClean="0">
                <a:ea typeface="ＭＳ Ｐゴシック" pitchFamily="34" charset="-128"/>
              </a:rPr>
              <a:t>Adding value to all concerned</a:t>
            </a:r>
          </a:p>
        </p:txBody>
      </p:sp>
      <p:sp>
        <p:nvSpPr>
          <p:cNvPr id="3" name="Title 2"/>
          <p:cNvSpPr>
            <a:spLocks noGrp="1"/>
          </p:cNvSpPr>
          <p:nvPr>
            <p:ph type="title"/>
          </p:nvPr>
        </p:nvSpPr>
        <p:spPr>
          <a:xfrm>
            <a:off x="179512" y="260648"/>
            <a:ext cx="8229600" cy="1143000"/>
          </a:xfrm>
        </p:spPr>
        <p:txBody>
          <a:bodyPr>
            <a:normAutofit/>
          </a:bodyPr>
          <a:lstStyle/>
          <a:p>
            <a:pPr>
              <a:defRPr/>
            </a:pPr>
            <a:r>
              <a:rPr lang="en-GB" sz="3200" dirty="0" smtClean="0">
                <a:ea typeface="+mj-ea"/>
              </a:rPr>
              <a:t>Six principles of partnership working (TUC, 1999)</a:t>
            </a:r>
            <a:endParaRPr lang="en-GB" sz="3200" dirty="0">
              <a:ea typeface="+mj-ea"/>
            </a:endParaRPr>
          </a:p>
        </p:txBody>
      </p:sp>
      <p:pic>
        <p:nvPicPr>
          <p:cNvPr id="2" name="Picture 1"/>
          <p:cNvPicPr>
            <a:picLocks noChangeAspect="1"/>
          </p:cNvPicPr>
          <p:nvPr/>
        </p:nvPicPr>
        <p:blipFill>
          <a:blip r:embed="rId3"/>
          <a:stretch>
            <a:fillRect/>
          </a:stretch>
        </p:blipFill>
        <p:spPr>
          <a:xfrm>
            <a:off x="6126043" y="4437112"/>
            <a:ext cx="2247900" cy="1419225"/>
          </a:xfrm>
          <a:prstGeom prst="rect">
            <a:avLst/>
          </a:prstGeom>
        </p:spPr>
      </p:pic>
    </p:spTree>
    <p:extLst>
      <p:ext uri="{BB962C8B-B14F-4D97-AF65-F5344CB8AC3E}">
        <p14:creationId xmlns:p14="http://schemas.microsoft.com/office/powerpoint/2010/main" val="411171416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512" y="204071"/>
            <a:ext cx="8229600" cy="1143000"/>
          </a:xfrm>
        </p:spPr>
        <p:txBody>
          <a:bodyPr/>
          <a:lstStyle/>
          <a:p>
            <a:pPr algn="l">
              <a:defRPr/>
            </a:pPr>
            <a:r>
              <a:rPr lang="en-GB" sz="3200" dirty="0" smtClean="0">
                <a:ea typeface="+mj-ea"/>
              </a:rPr>
              <a:t>Benefits of partnership working</a:t>
            </a:r>
            <a:endParaRPr lang="en-GB" sz="3200" dirty="0">
              <a:ea typeface="+mj-ea"/>
            </a:endParaRPr>
          </a:p>
        </p:txBody>
      </p:sp>
      <p:sp>
        <p:nvSpPr>
          <p:cNvPr id="37890" name="Text Placeholder 4"/>
          <p:cNvSpPr>
            <a:spLocks noGrp="1"/>
          </p:cNvSpPr>
          <p:nvPr>
            <p:ph type="body" idx="1"/>
          </p:nvPr>
        </p:nvSpPr>
        <p:spPr>
          <a:xfrm>
            <a:off x="971600" y="5525522"/>
            <a:ext cx="4040188" cy="639762"/>
          </a:xfrm>
          <a:ln>
            <a:headEnd/>
            <a:tailEnd/>
          </a:ln>
        </p:spPr>
        <p:txBody>
          <a:bodyPr/>
          <a:lstStyle/>
          <a:p>
            <a:r>
              <a:rPr lang="en-GB" altLang="en-US" dirty="0" smtClean="0">
                <a:ea typeface="ＭＳ Ｐゴシック" pitchFamily="34" charset="-128"/>
              </a:rPr>
              <a:t>Employees	</a:t>
            </a:r>
          </a:p>
        </p:txBody>
      </p:sp>
      <p:sp>
        <p:nvSpPr>
          <p:cNvPr id="37891" name="Text Placeholder 6"/>
          <p:cNvSpPr>
            <a:spLocks noGrp="1"/>
          </p:cNvSpPr>
          <p:nvPr>
            <p:ph type="body" sz="half" idx="3"/>
          </p:nvPr>
        </p:nvSpPr>
        <p:spPr>
          <a:xfrm>
            <a:off x="4645025" y="5410200"/>
            <a:ext cx="4041775" cy="762000"/>
          </a:xfrm>
          <a:ln>
            <a:headEnd/>
            <a:tailEnd/>
          </a:ln>
        </p:spPr>
        <p:txBody>
          <a:bodyPr/>
          <a:lstStyle/>
          <a:p>
            <a:r>
              <a:rPr lang="en-GB" altLang="en-US" smtClean="0">
                <a:ea typeface="ＭＳ Ｐゴシック" pitchFamily="34" charset="-128"/>
              </a:rPr>
              <a:t>Employers</a:t>
            </a:r>
          </a:p>
        </p:txBody>
      </p:sp>
      <p:sp>
        <p:nvSpPr>
          <p:cNvPr id="37892" name="Content Placeholder 5"/>
          <p:cNvSpPr>
            <a:spLocks noGrp="1"/>
          </p:cNvSpPr>
          <p:nvPr>
            <p:ph sz="quarter" idx="2"/>
          </p:nvPr>
        </p:nvSpPr>
        <p:spPr>
          <a:xfrm>
            <a:off x="531812" y="1317161"/>
            <a:ext cx="4040188" cy="4243388"/>
          </a:xfrm>
          <a:ln>
            <a:prstDash val="solid"/>
          </a:ln>
        </p:spPr>
        <p:txBody>
          <a:bodyPr/>
          <a:lstStyle/>
          <a:p>
            <a:pPr>
              <a:buFont typeface="Wingdings" panose="05000000000000000000" pitchFamily="2" charset="2"/>
              <a:buChar char="§"/>
            </a:pPr>
            <a:r>
              <a:rPr lang="en-GB" altLang="en-US" sz="2000" dirty="0" smtClean="0">
                <a:ea typeface="ＭＳ Ｐゴシック" pitchFamily="34" charset="-128"/>
              </a:rPr>
              <a:t>Greater job security</a:t>
            </a:r>
          </a:p>
          <a:p>
            <a:pPr>
              <a:buFont typeface="Wingdings" panose="05000000000000000000" pitchFamily="2" charset="2"/>
              <a:buChar char="§"/>
            </a:pPr>
            <a:r>
              <a:rPr lang="en-GB" altLang="en-US" sz="2000" dirty="0" smtClean="0">
                <a:ea typeface="ＭＳ Ｐゴシック" pitchFamily="34" charset="-128"/>
              </a:rPr>
              <a:t>Greater involvement in decision making</a:t>
            </a:r>
          </a:p>
          <a:p>
            <a:pPr>
              <a:buFont typeface="Wingdings" panose="05000000000000000000" pitchFamily="2" charset="2"/>
              <a:buChar char="§"/>
            </a:pPr>
            <a:r>
              <a:rPr lang="en-GB" altLang="en-US" sz="2000" dirty="0" smtClean="0">
                <a:ea typeface="ＭＳ Ｐゴシック" pitchFamily="34" charset="-128"/>
              </a:rPr>
              <a:t>Better quality jobs</a:t>
            </a:r>
          </a:p>
          <a:p>
            <a:pPr>
              <a:buFont typeface="Wingdings" panose="05000000000000000000" pitchFamily="2" charset="2"/>
              <a:buChar char="§"/>
            </a:pPr>
            <a:r>
              <a:rPr lang="en-GB" altLang="en-US" sz="2000" dirty="0" smtClean="0">
                <a:ea typeface="ＭＳ Ｐゴシック" pitchFamily="34" charset="-128"/>
              </a:rPr>
              <a:t>Greater investment in skills and training</a:t>
            </a:r>
          </a:p>
          <a:p>
            <a:pPr>
              <a:buFont typeface="Wingdings" panose="05000000000000000000" pitchFamily="2" charset="2"/>
              <a:buChar char="§"/>
            </a:pPr>
            <a:r>
              <a:rPr lang="en-GB" altLang="en-US" sz="2000" dirty="0" smtClean="0">
                <a:ea typeface="ＭＳ Ｐゴシック" pitchFamily="34" charset="-128"/>
              </a:rPr>
              <a:t>Greater influence over the organisation and management of working time</a:t>
            </a:r>
          </a:p>
          <a:p>
            <a:pPr>
              <a:buFont typeface="Wingdings" panose="05000000000000000000" pitchFamily="2" charset="2"/>
              <a:buChar char="§"/>
            </a:pPr>
            <a:r>
              <a:rPr lang="en-GB" altLang="en-US" sz="2000" dirty="0" smtClean="0">
                <a:ea typeface="ＭＳ Ｐゴシック" pitchFamily="34" charset="-128"/>
              </a:rPr>
              <a:t>Improved recognition, membership levels and facilities</a:t>
            </a:r>
          </a:p>
          <a:p>
            <a:endParaRPr lang="en-GB" altLang="en-US" dirty="0" smtClean="0">
              <a:ea typeface="ＭＳ Ｐゴシック" pitchFamily="34" charset="-128"/>
            </a:endParaRPr>
          </a:p>
        </p:txBody>
      </p:sp>
      <p:sp>
        <p:nvSpPr>
          <p:cNvPr id="37893" name="Content Placeholder 7"/>
          <p:cNvSpPr>
            <a:spLocks noGrp="1"/>
          </p:cNvSpPr>
          <p:nvPr>
            <p:ph sz="quarter" idx="4"/>
          </p:nvPr>
        </p:nvSpPr>
        <p:spPr>
          <a:xfrm>
            <a:off x="5359400" y="1347071"/>
            <a:ext cx="4041775" cy="4243388"/>
          </a:xfrm>
          <a:ln>
            <a:prstDash val="solid"/>
          </a:ln>
        </p:spPr>
        <p:txBody>
          <a:bodyPr/>
          <a:lstStyle/>
          <a:p>
            <a:pPr>
              <a:spcBef>
                <a:spcPct val="0"/>
              </a:spcBef>
              <a:buFont typeface="Wingdings" panose="05000000000000000000" pitchFamily="2" charset="2"/>
              <a:buChar char="§"/>
            </a:pPr>
            <a:r>
              <a:rPr lang="en-GB" altLang="en-US" dirty="0" smtClean="0">
                <a:ea typeface="ＭＳ Ｐゴシック" pitchFamily="34" charset="-128"/>
              </a:rPr>
              <a:t>Less time spent on grievances</a:t>
            </a:r>
          </a:p>
          <a:p>
            <a:pPr>
              <a:spcBef>
                <a:spcPct val="0"/>
              </a:spcBef>
              <a:buFont typeface="Wingdings" panose="05000000000000000000" pitchFamily="2" charset="2"/>
              <a:buChar char="§"/>
            </a:pPr>
            <a:r>
              <a:rPr lang="en-GB" altLang="en-US" dirty="0" smtClean="0">
                <a:ea typeface="ＭＳ Ｐゴシック" pitchFamily="34" charset="-128"/>
              </a:rPr>
              <a:t>Better decision making</a:t>
            </a:r>
          </a:p>
          <a:p>
            <a:pPr>
              <a:spcBef>
                <a:spcPct val="0"/>
              </a:spcBef>
              <a:buFont typeface="Wingdings" panose="05000000000000000000" pitchFamily="2" charset="2"/>
              <a:buChar char="§"/>
            </a:pPr>
            <a:r>
              <a:rPr lang="en-GB" altLang="en-US" dirty="0" smtClean="0">
                <a:ea typeface="ＭＳ Ｐゴシック" pitchFamily="34" charset="-128"/>
              </a:rPr>
              <a:t>Higher skilled workforce</a:t>
            </a:r>
          </a:p>
          <a:p>
            <a:pPr>
              <a:spcBef>
                <a:spcPct val="0"/>
              </a:spcBef>
              <a:buFont typeface="Wingdings" panose="05000000000000000000" pitchFamily="2" charset="2"/>
              <a:buChar char="§"/>
            </a:pPr>
            <a:r>
              <a:rPr lang="en-GB" altLang="en-US" dirty="0" smtClean="0">
                <a:ea typeface="ＭＳ Ｐゴシック" pitchFamily="34" charset="-128"/>
              </a:rPr>
              <a:t>Improved morale</a:t>
            </a:r>
          </a:p>
          <a:p>
            <a:pPr>
              <a:spcBef>
                <a:spcPct val="0"/>
              </a:spcBef>
              <a:buFont typeface="Wingdings" panose="05000000000000000000" pitchFamily="2" charset="2"/>
              <a:buChar char="§"/>
            </a:pPr>
            <a:r>
              <a:rPr lang="en-GB" altLang="en-US" dirty="0" smtClean="0">
                <a:ea typeface="ＭＳ Ｐゴシック" pitchFamily="34" charset="-128"/>
              </a:rPr>
              <a:t>Greater flexibility to work organisation</a:t>
            </a:r>
          </a:p>
          <a:p>
            <a:pPr>
              <a:spcBef>
                <a:spcPct val="0"/>
              </a:spcBef>
            </a:pPr>
            <a:endParaRPr lang="en-GB" altLang="en-US" dirty="0" smtClean="0">
              <a:ea typeface="ＭＳ Ｐゴシック" pitchFamily="34" charset="-128"/>
            </a:endParaRPr>
          </a:p>
        </p:txBody>
      </p:sp>
      <p:sp>
        <p:nvSpPr>
          <p:cNvPr id="37894" name="TextBox 8"/>
          <p:cNvSpPr txBox="1">
            <a:spLocks noChangeArrowheads="1"/>
          </p:cNvSpPr>
          <p:nvPr/>
        </p:nvSpPr>
        <p:spPr bwMode="auto">
          <a:xfrm>
            <a:off x="1785938" y="6488113"/>
            <a:ext cx="43275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r>
              <a:rPr lang="en-GB" altLang="en-US" sz="1800"/>
              <a:t>Source :www.partnership-institute.org.uk</a:t>
            </a:r>
          </a:p>
        </p:txBody>
      </p:sp>
      <p:pic>
        <p:nvPicPr>
          <p:cNvPr id="37895" name="Picture 2" descr="http://t2.gstatic.com/images?q=tbn:ANd9GcQGEk4F3ON6BFKRrbY-1sDYrVFw4EKvxCKnQ9TU5X6-kEhxmuOx2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0750" y="4214813"/>
            <a:ext cx="1427163" cy="1023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prstDash val="sysDash"/>
                <a:miter lim="800000"/>
                <a:headEnd/>
                <a:tailEnd/>
              </a14:hiddenLine>
            </a:ext>
          </a:extLst>
        </p:spPr>
      </p:pic>
    </p:spTree>
    <p:extLst>
      <p:ext uri="{BB962C8B-B14F-4D97-AF65-F5344CB8AC3E}">
        <p14:creationId xmlns:p14="http://schemas.microsoft.com/office/powerpoint/2010/main" val="391665318"/>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Content Placeholder 1"/>
          <p:cNvSpPr>
            <a:spLocks noGrp="1"/>
          </p:cNvSpPr>
          <p:nvPr>
            <p:ph idx="1"/>
          </p:nvPr>
        </p:nvSpPr>
        <p:spPr/>
        <p:txBody>
          <a:bodyPr/>
          <a:lstStyle/>
          <a:p>
            <a:pPr>
              <a:buFont typeface="Wingdings 3" pitchFamily="18" charset="2"/>
              <a:buNone/>
            </a:pPr>
            <a:r>
              <a:rPr lang="ja-JP" altLang="en-GB" dirty="0" smtClean="0">
                <a:ea typeface="ＭＳ Ｐゴシック" pitchFamily="34" charset="-128"/>
              </a:rPr>
              <a:t>“</a:t>
            </a:r>
            <a:r>
              <a:rPr lang="en-GB" altLang="ja-JP" i="1" dirty="0" smtClean="0">
                <a:ea typeface="ＭＳ Ｐゴシック" pitchFamily="34" charset="-128"/>
              </a:rPr>
              <a:t>In general, the agenda is no longer about trade unions. There is more emphasis on</a:t>
            </a:r>
            <a:endParaRPr lang="en-GB" altLang="ja-JP" b="1" i="1" dirty="0" smtClean="0">
              <a:ea typeface="ＭＳ Ｐゴシック" pitchFamily="34" charset="-128"/>
            </a:endParaRPr>
          </a:p>
          <a:p>
            <a:pPr>
              <a:buFont typeface="Wingdings 3" pitchFamily="18" charset="2"/>
              <a:buNone/>
            </a:pPr>
            <a:r>
              <a:rPr lang="en-GB" altLang="en-US" i="1" dirty="0" smtClean="0">
                <a:ea typeface="ＭＳ Ｐゴシック" pitchFamily="34" charset="-128"/>
              </a:rPr>
              <a:t>	direct communication, managing organisational change and involving and motivating staff. Issues about work–life balance and the war for talent reflect a changing workforce with changing expectations. </a:t>
            </a:r>
            <a:r>
              <a:rPr lang="ja-JP" altLang="en-GB" dirty="0" smtClean="0">
                <a:ea typeface="ＭＳ Ｐゴシック" pitchFamily="34" charset="-128"/>
              </a:rPr>
              <a:t>“</a:t>
            </a:r>
            <a:r>
              <a:rPr lang="en-GB" altLang="ja-JP" dirty="0" smtClean="0">
                <a:ea typeface="ＭＳ Ｐゴシック" pitchFamily="34" charset="-128"/>
              </a:rPr>
              <a:t>CIPD ,2005</a:t>
            </a:r>
            <a:endParaRPr lang="en-GB" altLang="en-US" dirty="0" smtClean="0">
              <a:ea typeface="ＭＳ Ｐゴシック" pitchFamily="34" charset="-128"/>
            </a:endParaRPr>
          </a:p>
        </p:txBody>
      </p:sp>
      <p:sp>
        <p:nvSpPr>
          <p:cNvPr id="3" name="Title 2"/>
          <p:cNvSpPr>
            <a:spLocks noGrp="1"/>
          </p:cNvSpPr>
          <p:nvPr>
            <p:ph type="title"/>
          </p:nvPr>
        </p:nvSpPr>
        <p:spPr/>
        <p:txBody>
          <a:bodyPr/>
          <a:lstStyle/>
          <a:p>
            <a:pPr>
              <a:defRPr/>
            </a:pPr>
            <a:r>
              <a:rPr lang="en-GB" dirty="0" smtClean="0">
                <a:ea typeface="+mj-ea"/>
              </a:rPr>
              <a:t>The future.....</a:t>
            </a:r>
            <a:endParaRPr lang="en-GB" dirty="0">
              <a:ea typeface="+mj-ea"/>
            </a:endParaRPr>
          </a:p>
        </p:txBody>
      </p:sp>
    </p:spTree>
    <p:extLst>
      <p:ext uri="{BB962C8B-B14F-4D97-AF65-F5344CB8AC3E}">
        <p14:creationId xmlns:p14="http://schemas.microsoft.com/office/powerpoint/2010/main" val="256887199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summary</a:t>
            </a:r>
            <a:endParaRPr lang="en-GB" dirty="0"/>
          </a:p>
        </p:txBody>
      </p:sp>
      <p:sp>
        <p:nvSpPr>
          <p:cNvPr id="3" name="Content Placeholder 2"/>
          <p:cNvSpPr>
            <a:spLocks noGrp="1"/>
          </p:cNvSpPr>
          <p:nvPr>
            <p:ph idx="1"/>
          </p:nvPr>
        </p:nvSpPr>
        <p:spPr>
          <a:xfrm>
            <a:off x="251520" y="1600200"/>
            <a:ext cx="8712968" cy="4525963"/>
          </a:xfrm>
        </p:spPr>
        <p:txBody>
          <a:bodyPr/>
          <a:lstStyle/>
          <a:p>
            <a:pPr marL="0" indent="0">
              <a:buNone/>
            </a:pPr>
            <a:endParaRPr lang="en-GB" dirty="0" smtClean="0">
              <a:hlinkClick r:id="rId2"/>
            </a:endParaRPr>
          </a:p>
          <a:p>
            <a:pPr marL="0" indent="0">
              <a:buNone/>
            </a:pPr>
            <a:endParaRPr lang="en-GB" dirty="0">
              <a:hlinkClick r:id="rId2"/>
            </a:endParaRPr>
          </a:p>
          <a:p>
            <a:pPr marL="0" indent="0">
              <a:buNone/>
            </a:pPr>
            <a:endParaRPr lang="en-GB" dirty="0" smtClean="0">
              <a:hlinkClick r:id="rId2"/>
            </a:endParaRPr>
          </a:p>
          <a:p>
            <a:pPr marL="0" indent="0">
              <a:buNone/>
            </a:pPr>
            <a:endParaRPr lang="en-GB" dirty="0">
              <a:hlinkClick r:id="rId2"/>
            </a:endParaRPr>
          </a:p>
          <a:p>
            <a:pPr marL="0" indent="0">
              <a:buNone/>
            </a:pPr>
            <a:endParaRPr lang="en-GB" dirty="0" smtClean="0">
              <a:hlinkClick r:id="rId2"/>
            </a:endParaRPr>
          </a:p>
          <a:p>
            <a:pPr marL="0" indent="0">
              <a:buNone/>
            </a:pPr>
            <a:endParaRPr lang="en-GB" dirty="0" smtClean="0">
              <a:hlinkClick r:id="rId2"/>
            </a:endParaRPr>
          </a:p>
          <a:p>
            <a:pPr marL="0" indent="0">
              <a:buNone/>
            </a:pPr>
            <a:endParaRPr lang="en-GB" dirty="0">
              <a:hlinkClick r:id="rId2"/>
            </a:endParaRPr>
          </a:p>
          <a:p>
            <a:pPr marL="0" indent="0">
              <a:buNone/>
            </a:pPr>
            <a:r>
              <a:rPr lang="en-GB" dirty="0" smtClean="0">
                <a:hlinkClick r:id="rId2"/>
              </a:rPr>
              <a:t>https</a:t>
            </a:r>
            <a:r>
              <a:rPr lang="en-GB" dirty="0">
                <a:hlinkClick r:id="rId2"/>
              </a:rPr>
              <a:t>://</a:t>
            </a:r>
            <a:r>
              <a:rPr lang="en-GB" dirty="0" smtClean="0">
                <a:hlinkClick r:id="rId2"/>
              </a:rPr>
              <a:t>www.youtube.com/watch?v=g_xQKO8cBCE</a:t>
            </a:r>
            <a:endParaRPr lang="en-GB" dirty="0" smtClean="0"/>
          </a:p>
          <a:p>
            <a:endParaRPr lang="en-GB" dirty="0"/>
          </a:p>
        </p:txBody>
      </p:sp>
      <p:pic>
        <p:nvPicPr>
          <p:cNvPr id="4" name="Picture 3"/>
          <p:cNvPicPr>
            <a:picLocks noChangeAspect="1"/>
          </p:cNvPicPr>
          <p:nvPr/>
        </p:nvPicPr>
        <p:blipFill>
          <a:blip r:embed="rId3"/>
          <a:stretch>
            <a:fillRect/>
          </a:stretch>
        </p:blipFill>
        <p:spPr>
          <a:xfrm>
            <a:off x="899592" y="1133475"/>
            <a:ext cx="5705475" cy="4133850"/>
          </a:xfrm>
          <a:prstGeom prst="rect">
            <a:avLst/>
          </a:prstGeom>
        </p:spPr>
      </p:pic>
    </p:spTree>
    <p:extLst>
      <p:ext uri="{BB962C8B-B14F-4D97-AF65-F5344CB8AC3E}">
        <p14:creationId xmlns:p14="http://schemas.microsoft.com/office/powerpoint/2010/main" val="247125657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08304" y="5877272"/>
            <a:ext cx="1835696" cy="9807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40568" y="188640"/>
            <a:ext cx="8229600" cy="1600200"/>
          </a:xfrm>
        </p:spPr>
        <p:txBody>
          <a:bodyPr/>
          <a:lstStyle/>
          <a:p>
            <a:r>
              <a:rPr lang="en-GB" sz="3200" dirty="0" smtClean="0"/>
              <a:t>Assignment Q3/6: statutory TU recognition </a:t>
            </a:r>
            <a:endParaRPr lang="en-GB" sz="3200" dirty="0"/>
          </a:p>
        </p:txBody>
      </p:sp>
      <p:sp>
        <p:nvSpPr>
          <p:cNvPr id="3" name="Content Placeholder 2"/>
          <p:cNvSpPr>
            <a:spLocks noGrp="1"/>
          </p:cNvSpPr>
          <p:nvPr>
            <p:ph idx="1"/>
          </p:nvPr>
        </p:nvSpPr>
        <p:spPr>
          <a:xfrm>
            <a:off x="107504" y="1124744"/>
            <a:ext cx="8928992" cy="4525963"/>
          </a:xfrm>
        </p:spPr>
        <p:txBody>
          <a:bodyPr/>
          <a:lstStyle/>
          <a:p>
            <a:pPr marL="0" indent="0">
              <a:buNone/>
            </a:pPr>
            <a:r>
              <a:rPr lang="en-US" dirty="0" smtClean="0"/>
              <a:t>2.4 </a:t>
            </a:r>
            <a:r>
              <a:rPr lang="en-US" dirty="0"/>
              <a:t>Assess and advise on the purpose and scope of statutory trade union recognition</a:t>
            </a:r>
            <a:r>
              <a:rPr lang="en-US" dirty="0" smtClean="0"/>
              <a:t>.</a:t>
            </a:r>
          </a:p>
          <a:p>
            <a:pPr marL="0" indent="0">
              <a:buNone/>
            </a:pPr>
            <a:endParaRPr lang="en-GB" sz="2800" dirty="0"/>
          </a:p>
          <a:p>
            <a:pPr marL="0" indent="0">
              <a:buNone/>
            </a:pPr>
            <a:r>
              <a:rPr lang="en-US" i="1" dirty="0"/>
              <a:t>Explain the meaning and types of trade union recognition and the consequences for organisations. Also cover off the difference between voluntary and statutory recognition and the meaning and relevance of collective bargaining.  Make sure you also point to when </a:t>
            </a:r>
            <a:r>
              <a:rPr lang="en-US" i="1" dirty="0" smtClean="0"/>
              <a:t>statutory </a:t>
            </a:r>
            <a:r>
              <a:rPr lang="en-US" i="1" dirty="0"/>
              <a:t>recognition and/or </a:t>
            </a:r>
            <a:r>
              <a:rPr lang="en-US" i="1" dirty="0" err="1"/>
              <a:t>derecognition</a:t>
            </a:r>
            <a:r>
              <a:rPr lang="en-US" i="1" dirty="0"/>
              <a:t> of a non-independent trade union may occur.</a:t>
            </a:r>
            <a:endParaRPr lang="en-GB" sz="2800" dirty="0"/>
          </a:p>
        </p:txBody>
      </p:sp>
    </p:spTree>
    <p:extLst>
      <p:ext uri="{BB962C8B-B14F-4D97-AF65-F5344CB8AC3E}">
        <p14:creationId xmlns:p14="http://schemas.microsoft.com/office/powerpoint/2010/main" val="122577044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10124</TotalTime>
  <Words>2094</Words>
  <Application>Microsoft Office PowerPoint</Application>
  <PresentationFormat>On-screen Show (4:3)</PresentationFormat>
  <Paragraphs>307</Paragraphs>
  <Slides>57</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57</vt:i4>
      </vt:variant>
    </vt:vector>
  </HeadingPairs>
  <TitlesOfParts>
    <vt:vector size="67" baseType="lpstr">
      <vt:lpstr>ＭＳ Ｐゴシック</vt:lpstr>
      <vt:lpstr>Arial</vt:lpstr>
      <vt:lpstr>Calibri</vt:lpstr>
      <vt:lpstr>Helvetica</vt:lpstr>
      <vt:lpstr>Helvetica Neue</vt:lpstr>
      <vt:lpstr>Lucida Sans Unicode</vt:lpstr>
      <vt:lpstr>Verdana</vt:lpstr>
      <vt:lpstr>Wingdings</vt:lpstr>
      <vt:lpstr>Wingdings 3</vt:lpstr>
      <vt:lpstr>Office Theme</vt:lpstr>
      <vt:lpstr>PowerPoint Presentation</vt:lpstr>
      <vt:lpstr>PowerPoint Presentation</vt:lpstr>
      <vt:lpstr>PowerPoint Presentation</vt:lpstr>
      <vt:lpstr>PowerPoint Presentation</vt:lpstr>
      <vt:lpstr>PowerPoint Presentation</vt:lpstr>
      <vt:lpstr>Where are you most likely to find Unitarism?</vt:lpstr>
      <vt:lpstr>Inconsistencies within companies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rise of unitarism</vt:lpstr>
      <vt:lpstr>PowerPoint Presentation</vt:lpstr>
      <vt:lpstr>The rise of unitarism</vt:lpstr>
      <vt:lpstr>Unitarism: Not without challenge</vt:lpstr>
      <vt:lpstr>Partnership models</vt:lpstr>
      <vt:lpstr>Factors impacting the employment relationship</vt:lpstr>
      <vt:lpstr>PowerPoint Presentation</vt:lpstr>
      <vt:lpstr>PowerPoint Presentation</vt:lpstr>
      <vt:lpstr>PowerPoint Presentation</vt:lpstr>
      <vt:lpstr>PowerPoint Presentation</vt:lpstr>
      <vt:lpstr>PowerPoint Presentation</vt:lpstr>
      <vt:lpstr>History of Trade Unions</vt:lpstr>
      <vt:lpstr>Reflective activity</vt:lpstr>
      <vt:lpstr>PowerPoint Presentation</vt:lpstr>
      <vt:lpstr>Decline in Trade Union Membership</vt:lpstr>
      <vt:lpstr>Reasons for declining union membership?</vt:lpstr>
      <vt:lpstr>Webinar video on decline of TU membership</vt:lpstr>
      <vt:lpstr>PowerPoint Presentation</vt:lpstr>
      <vt:lpstr>PowerPoint Presentation</vt:lpstr>
      <vt:lpstr>PowerPoint Presentation</vt:lpstr>
      <vt:lpstr>The role of the Trade Union</vt:lpstr>
      <vt:lpstr>Union behaviour built on principles of ......</vt:lpstr>
      <vt:lpstr>PowerPoint Presentation</vt:lpstr>
      <vt:lpstr>How do unions achieve their aims?</vt:lpstr>
      <vt:lpstr>Trade Union Congress</vt:lpstr>
      <vt:lpstr>The Trades Union Congress: </vt:lpstr>
      <vt:lpstr>PowerPoint Presentation</vt:lpstr>
      <vt:lpstr>PowerPoint Presentation</vt:lpstr>
      <vt:lpstr>PowerPoint Presentation</vt:lpstr>
      <vt:lpstr>PowerPoint Presentation</vt:lpstr>
      <vt:lpstr>PowerPoint Presentation</vt:lpstr>
      <vt:lpstr>PowerPoint Presentation</vt:lpstr>
      <vt:lpstr>Employer approaches..</vt:lpstr>
      <vt:lpstr>Partnership Approaches</vt:lpstr>
      <vt:lpstr>PowerPoint Presentation</vt:lpstr>
      <vt:lpstr>Six principles of partnership working (TUC, 1999)</vt:lpstr>
      <vt:lpstr>Benefits of partnership working</vt:lpstr>
      <vt:lpstr>The future.....</vt:lpstr>
      <vt:lpstr>Good summary</vt:lpstr>
      <vt:lpstr>Assignment Q3/6: statutory TU recognition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314</cp:revision>
  <dcterms:created xsi:type="dcterms:W3CDTF">2010-08-16T19:37:27Z</dcterms:created>
  <dcterms:modified xsi:type="dcterms:W3CDTF">2019-02-21T12:50:45Z</dcterms:modified>
</cp:coreProperties>
</file>