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7" d="100"/>
          <a:sy n="77" d="100"/>
        </p:scale>
        <p:origin x="28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11740F5-1792-4FFE-9395-5511D5786620}" type="datetimeFigureOut">
              <a:rPr lang="en-GB" smtClean="0"/>
              <a:t>11/01/2018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8F095-76B6-4D11-AD60-1D241260C7C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11740F5-1792-4FFE-9395-5511D5786620}" type="datetimeFigureOut">
              <a:rPr lang="en-GB" smtClean="0"/>
              <a:t>11/01/2018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8F095-76B6-4D11-AD60-1D241260C7C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11740F5-1792-4FFE-9395-5511D5786620}" type="datetimeFigureOut">
              <a:rPr lang="en-GB" smtClean="0"/>
              <a:t>11/01/2018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8F095-76B6-4D11-AD60-1D241260C7C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11740F5-1792-4FFE-9395-5511D5786620}" type="datetimeFigureOut">
              <a:rPr lang="en-GB" smtClean="0"/>
              <a:t>11/01/2018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8F095-76B6-4D11-AD60-1D241260C7C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11740F5-1792-4FFE-9395-5511D5786620}" type="datetimeFigureOut">
              <a:rPr lang="en-GB" smtClean="0"/>
              <a:t>11/01/2018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08F095-76B6-4D11-AD60-1D241260C7CD}"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11740F5-1792-4FFE-9395-5511D5786620}" type="datetimeFigureOut">
              <a:rPr lang="en-GB" smtClean="0"/>
              <a:t>11/01/2018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08F095-76B6-4D11-AD60-1D241260C7C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1740F5-1792-4FFE-9395-5511D5786620}" type="datetimeFigureOut">
              <a:rPr lang="en-GB" smtClean="0"/>
              <a:t>11/01/2018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08F095-76B6-4D11-AD60-1D241260C7C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11740F5-1792-4FFE-9395-5511D5786620}" type="datetimeFigureOut">
              <a:rPr lang="en-GB" smtClean="0"/>
              <a:t>11/01/2018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8F095-76B6-4D11-AD60-1D241260C7C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11740F5-1792-4FFE-9395-5511D5786620}" type="datetimeFigureOut">
              <a:rPr lang="en-GB" smtClean="0"/>
              <a:t>11/01/2018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08F095-76B6-4D11-AD60-1D241260C7C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11740F5-1792-4FFE-9395-5511D5786620}" type="datetimeFigureOut">
              <a:rPr lang="en-GB" smtClean="0"/>
              <a:t>11/01/2018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8F095-76B6-4D11-AD60-1D241260C7C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11740F5-1792-4FFE-9395-5511D5786620}" type="datetimeFigureOut">
              <a:rPr lang="en-GB" smtClean="0"/>
              <a:t>11/01/2018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08F095-76B6-4D11-AD60-1D241260C7C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1740F5-1792-4FFE-9395-5511D5786620}" type="datetimeFigureOut">
              <a:rPr lang="en-GB" smtClean="0"/>
              <a:t>11/01/2018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08F095-76B6-4D11-AD60-1D241260C7C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NEC</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62500" lnSpcReduction="20000"/>
          </a:bodyPr>
          <a:lstStyle/>
          <a:p>
            <a:r>
              <a:rPr lang="en-GB" b="1" dirty="0"/>
              <a:t>The Defects Certificate</a:t>
            </a:r>
            <a:endParaRPr lang="en-GB" dirty="0"/>
          </a:p>
          <a:p>
            <a:r>
              <a:rPr lang="en-GB" dirty="0"/>
              <a:t>Contractual liability for Defects ends at the issue of the Defects Certificate. Under many standard forms such certificate is issued when all defects are corrected. However, under the NEC3, the Certificate is issued:</a:t>
            </a:r>
          </a:p>
          <a:p>
            <a:r>
              <a:rPr lang="en-GB" dirty="0"/>
              <a:t>At the later of the defects date and the end of the last defects correction period (</a:t>
            </a:r>
            <a:r>
              <a:rPr lang="en-GB" b="1" dirty="0"/>
              <a:t>clause 43.3)</a:t>
            </a:r>
            <a:endParaRPr lang="en-GB" dirty="0"/>
          </a:p>
          <a:p>
            <a:r>
              <a:rPr lang="en-GB" dirty="0"/>
              <a:t>And is:</a:t>
            </a:r>
          </a:p>
          <a:p>
            <a:r>
              <a:rPr lang="en-GB" dirty="0"/>
              <a:t>Either a list of Defects that the Supervisor has notified before the defects date which the Contractor has not corrected or, if there are no such Defects, a statement that there are none (</a:t>
            </a:r>
            <a:r>
              <a:rPr lang="en-GB" b="1" dirty="0"/>
              <a:t>clause 11.1(6)).</a:t>
            </a:r>
            <a:endParaRPr lang="en-GB" dirty="0"/>
          </a:p>
          <a:p>
            <a:r>
              <a:rPr lang="en-GB" dirty="0"/>
              <a:t>It’s issue also triggers the final payment to the Contractor.</a:t>
            </a:r>
          </a:p>
          <a:p>
            <a:r>
              <a:rPr lang="en-GB" dirty="0"/>
              <a:t>Finally, the Employer’s rights in respect of latent defects are protected in clause </a:t>
            </a:r>
            <a:r>
              <a:rPr lang="en-GB" b="1" dirty="0"/>
              <a:t>43.3:</a:t>
            </a:r>
            <a:endParaRPr lang="en-GB" dirty="0"/>
          </a:p>
          <a:p>
            <a:r>
              <a:rPr lang="en-GB" dirty="0"/>
              <a:t>The Employer’s rights in respect of a Defect which the Supervisor has not found or notified are not affected by the issue of the Defects Certificate.</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cstate="print"/>
          <a:srcRect l="10642" t="14951" r="9747" b="7090"/>
          <a:stretch>
            <a:fillRect/>
          </a:stretch>
        </p:blipFill>
        <p:spPr bwMode="auto">
          <a:xfrm>
            <a:off x="0" y="908720"/>
            <a:ext cx="9247885" cy="509153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cstate="print"/>
          <a:srcRect l="8853" t="16542" r="10642" b="7090"/>
          <a:stretch>
            <a:fillRect/>
          </a:stretch>
        </p:blipFill>
        <p:spPr bwMode="auto">
          <a:xfrm>
            <a:off x="251520" y="1124744"/>
            <a:ext cx="8640960" cy="4608512"/>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2" cstate="print"/>
          <a:srcRect l="10734" t="19092" r="10550" b="7722"/>
          <a:stretch>
            <a:fillRect/>
          </a:stretch>
        </p:blipFill>
        <p:spPr bwMode="auto">
          <a:xfrm>
            <a:off x="251520" y="1196752"/>
            <a:ext cx="8540775" cy="446449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Grp="1" noChangeAspect="1" noChangeArrowheads="1"/>
          </p:cNvPicPr>
          <p:nvPr>
            <p:ph idx="1"/>
          </p:nvPr>
        </p:nvPicPr>
        <p:blipFill>
          <a:blip r:embed="rId2" cstate="print"/>
          <a:srcRect l="10642" t="13360" r="14220" b="13454"/>
          <a:stretch>
            <a:fillRect/>
          </a:stretch>
        </p:blipFill>
        <p:spPr bwMode="auto">
          <a:xfrm>
            <a:off x="323528" y="908720"/>
            <a:ext cx="8284050" cy="453650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Grp="1" noChangeAspect="1" noChangeArrowheads="1"/>
          </p:cNvPicPr>
          <p:nvPr>
            <p:ph idx="1"/>
          </p:nvPr>
        </p:nvPicPr>
        <p:blipFill>
          <a:blip r:embed="rId2" cstate="print"/>
          <a:srcRect l="10642" t="8587" r="10642" b="10272"/>
          <a:stretch>
            <a:fillRect/>
          </a:stretch>
        </p:blipFill>
        <p:spPr bwMode="auto">
          <a:xfrm>
            <a:off x="0" y="908720"/>
            <a:ext cx="9012295" cy="522303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Grp="1" noChangeAspect="1" noChangeArrowheads="1"/>
          </p:cNvPicPr>
          <p:nvPr>
            <p:ph idx="1"/>
          </p:nvPr>
        </p:nvPicPr>
        <p:blipFill>
          <a:blip r:embed="rId2" cstate="print"/>
          <a:srcRect l="11537" t="13360" r="15114" b="15045"/>
          <a:stretch>
            <a:fillRect/>
          </a:stretch>
        </p:blipFill>
        <p:spPr bwMode="auto">
          <a:xfrm>
            <a:off x="361931" y="908720"/>
            <a:ext cx="8791377" cy="482453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Grp="1" noChangeAspect="1" noChangeArrowheads="1"/>
          </p:cNvPicPr>
          <p:nvPr>
            <p:ph idx="1"/>
          </p:nvPr>
        </p:nvPicPr>
        <p:blipFill>
          <a:blip r:embed="rId2" cstate="print"/>
          <a:srcRect l="10642" t="11769" r="13325" b="15045"/>
          <a:stretch>
            <a:fillRect/>
          </a:stretch>
        </p:blipFill>
        <p:spPr bwMode="auto">
          <a:xfrm>
            <a:off x="-268698" y="980728"/>
            <a:ext cx="9412698" cy="509393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Grp="1" noChangeAspect="1" noChangeArrowheads="1"/>
          </p:cNvPicPr>
          <p:nvPr>
            <p:ph idx="1"/>
          </p:nvPr>
        </p:nvPicPr>
        <p:blipFill>
          <a:blip r:embed="rId2" cstate="print"/>
          <a:srcRect l="10642" t="8587" r="12431" b="13454"/>
          <a:stretch>
            <a:fillRect/>
          </a:stretch>
        </p:blipFill>
        <p:spPr bwMode="auto">
          <a:xfrm>
            <a:off x="0" y="0"/>
            <a:ext cx="9225842" cy="525658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Grp="1" noChangeAspect="1" noChangeArrowheads="1"/>
          </p:cNvPicPr>
          <p:nvPr>
            <p:ph idx="1"/>
          </p:nvPr>
        </p:nvPicPr>
        <p:blipFill>
          <a:blip r:embed="rId2" cstate="print"/>
          <a:srcRect l="9748" t="10178" r="10642" b="7090"/>
          <a:stretch>
            <a:fillRect/>
          </a:stretch>
        </p:blipFill>
        <p:spPr bwMode="auto">
          <a:xfrm>
            <a:off x="0" y="692696"/>
            <a:ext cx="8996845" cy="525658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Grp="1" noChangeAspect="1" noChangeArrowheads="1"/>
          </p:cNvPicPr>
          <p:nvPr>
            <p:ph idx="1"/>
          </p:nvPr>
        </p:nvPicPr>
        <p:blipFill>
          <a:blip r:embed="rId2" cstate="print"/>
          <a:srcRect l="9839" t="12728" r="10550" b="7722"/>
          <a:stretch>
            <a:fillRect/>
          </a:stretch>
        </p:blipFill>
        <p:spPr bwMode="auto">
          <a:xfrm>
            <a:off x="45069" y="908720"/>
            <a:ext cx="9098931" cy="511175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Grp="1" noChangeAspect="1" noChangeArrowheads="1"/>
          </p:cNvPicPr>
          <p:nvPr>
            <p:ph idx="1"/>
          </p:nvPr>
        </p:nvPicPr>
        <p:blipFill>
          <a:blip r:embed="rId2" cstate="print"/>
          <a:srcRect l="10734" t="9546" r="10550" b="9313"/>
          <a:stretch>
            <a:fillRect/>
          </a:stretch>
        </p:blipFill>
        <p:spPr bwMode="auto">
          <a:xfrm>
            <a:off x="-156327" y="836712"/>
            <a:ext cx="9300327" cy="53899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Grp="1" noChangeAspect="1" noChangeArrowheads="1"/>
          </p:cNvPicPr>
          <p:nvPr>
            <p:ph idx="1"/>
          </p:nvPr>
        </p:nvPicPr>
        <p:blipFill>
          <a:blip r:embed="rId2" cstate="print"/>
          <a:srcRect l="11537" t="10178" r="14936" b="20425"/>
          <a:stretch>
            <a:fillRect/>
          </a:stretch>
        </p:blipFill>
        <p:spPr bwMode="auto">
          <a:xfrm>
            <a:off x="323528" y="1124744"/>
            <a:ext cx="8820472" cy="468052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Grp="1" noChangeAspect="1" noChangeArrowheads="1"/>
          </p:cNvPicPr>
          <p:nvPr>
            <p:ph idx="1"/>
          </p:nvPr>
        </p:nvPicPr>
        <p:blipFill>
          <a:blip r:embed="rId2" cstate="print"/>
          <a:srcRect l="12431" t="11769" r="10642" b="8681"/>
          <a:stretch>
            <a:fillRect/>
          </a:stretch>
        </p:blipFill>
        <p:spPr bwMode="auto">
          <a:xfrm>
            <a:off x="0" y="836712"/>
            <a:ext cx="9041324" cy="525658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Grp="1" noChangeAspect="1" noChangeArrowheads="1"/>
          </p:cNvPicPr>
          <p:nvPr>
            <p:ph idx="1"/>
          </p:nvPr>
        </p:nvPicPr>
        <p:blipFill>
          <a:blip r:embed="rId2" cstate="print"/>
          <a:srcRect l="9748" t="10178" r="11536" b="8681"/>
          <a:stretch>
            <a:fillRect/>
          </a:stretch>
        </p:blipFill>
        <p:spPr bwMode="auto">
          <a:xfrm>
            <a:off x="198065" y="764704"/>
            <a:ext cx="8945935" cy="518457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Grp="1" noChangeAspect="1" noChangeArrowheads="1"/>
          </p:cNvPicPr>
          <p:nvPr>
            <p:ph idx="1"/>
          </p:nvPr>
        </p:nvPicPr>
        <p:blipFill>
          <a:blip r:embed="rId2" cstate="print"/>
          <a:srcRect l="10642" t="11769" r="10642" b="8681"/>
          <a:stretch>
            <a:fillRect/>
          </a:stretch>
        </p:blipFill>
        <p:spPr bwMode="auto">
          <a:xfrm>
            <a:off x="-180529" y="620688"/>
            <a:ext cx="9631791" cy="547260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Grp="1" noChangeAspect="1" noChangeArrowheads="1"/>
          </p:cNvPicPr>
          <p:nvPr>
            <p:ph idx="1"/>
          </p:nvPr>
        </p:nvPicPr>
        <p:blipFill>
          <a:blip r:embed="rId2" cstate="print"/>
          <a:srcRect l="11537" t="10178" r="11536" b="11863"/>
          <a:stretch>
            <a:fillRect/>
          </a:stretch>
        </p:blipFill>
        <p:spPr bwMode="auto">
          <a:xfrm>
            <a:off x="-1" y="692696"/>
            <a:ext cx="9352223" cy="532859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Grp="1" noChangeAspect="1" noChangeArrowheads="1"/>
          </p:cNvPicPr>
          <p:nvPr>
            <p:ph idx="1"/>
          </p:nvPr>
        </p:nvPicPr>
        <p:blipFill>
          <a:blip r:embed="rId2" cstate="print"/>
          <a:srcRect l="9748" t="8587" r="15114" b="11863"/>
          <a:stretch>
            <a:fillRect/>
          </a:stretch>
        </p:blipFill>
        <p:spPr bwMode="auto">
          <a:xfrm>
            <a:off x="-775822" y="548680"/>
            <a:ext cx="9919822" cy="590465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Grp="1" noChangeAspect="1" noChangeArrowheads="1"/>
          </p:cNvPicPr>
          <p:nvPr>
            <p:ph idx="1"/>
          </p:nvPr>
        </p:nvPicPr>
        <p:blipFill>
          <a:blip r:embed="rId2" cstate="print"/>
          <a:srcRect l="10642" t="10178" r="11536" b="8681"/>
          <a:stretch>
            <a:fillRect/>
          </a:stretch>
        </p:blipFill>
        <p:spPr bwMode="auto">
          <a:xfrm>
            <a:off x="-390706" y="692696"/>
            <a:ext cx="9534706" cy="558931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Grp="1" noChangeAspect="1" noChangeArrowheads="1"/>
          </p:cNvPicPr>
          <p:nvPr>
            <p:ph idx="1"/>
          </p:nvPr>
        </p:nvPicPr>
        <p:blipFill>
          <a:blip r:embed="rId2" cstate="print"/>
          <a:srcRect l="10642" t="10178" r="12431" b="13454"/>
          <a:stretch>
            <a:fillRect/>
          </a:stretch>
        </p:blipFill>
        <p:spPr bwMode="auto">
          <a:xfrm>
            <a:off x="-396552" y="620688"/>
            <a:ext cx="9885041" cy="551723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Grp="1" noChangeAspect="1" noChangeArrowheads="1"/>
          </p:cNvPicPr>
          <p:nvPr>
            <p:ph idx="1"/>
          </p:nvPr>
        </p:nvPicPr>
        <p:blipFill>
          <a:blip r:embed="rId2" cstate="print"/>
          <a:srcRect l="9748" t="11769" r="10642" b="8681"/>
          <a:stretch>
            <a:fillRect/>
          </a:stretch>
        </p:blipFill>
        <p:spPr bwMode="auto">
          <a:xfrm>
            <a:off x="0" y="1268760"/>
            <a:ext cx="8972197" cy="504056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Grp="1" noChangeAspect="1" noChangeArrowheads="1"/>
          </p:cNvPicPr>
          <p:nvPr>
            <p:ph idx="1"/>
          </p:nvPr>
        </p:nvPicPr>
        <p:blipFill>
          <a:blip r:embed="rId2" cstate="print"/>
          <a:srcRect l="9748" t="13360" r="12431" b="8681"/>
          <a:stretch>
            <a:fillRect/>
          </a:stretch>
        </p:blipFill>
        <p:spPr bwMode="auto">
          <a:xfrm>
            <a:off x="-444820" y="1124744"/>
            <a:ext cx="9588820" cy="5400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Grp="1" noChangeAspect="1" noChangeArrowheads="1"/>
          </p:cNvPicPr>
          <p:nvPr>
            <p:ph idx="1"/>
          </p:nvPr>
        </p:nvPicPr>
        <p:blipFill>
          <a:blip r:embed="rId2" cstate="print"/>
          <a:srcRect l="11537" t="11769" r="10642" b="8681"/>
          <a:stretch>
            <a:fillRect/>
          </a:stretch>
        </p:blipFill>
        <p:spPr bwMode="auto">
          <a:xfrm>
            <a:off x="0" y="908720"/>
            <a:ext cx="9397044" cy="5400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Grp="1" noChangeAspect="1" noChangeArrowheads="1"/>
          </p:cNvPicPr>
          <p:nvPr>
            <p:ph idx="1"/>
          </p:nvPr>
        </p:nvPicPr>
        <p:blipFill>
          <a:blip r:embed="rId2" cstate="print"/>
          <a:srcRect l="11537" t="10178" r="12431" b="11863"/>
          <a:stretch>
            <a:fillRect/>
          </a:stretch>
        </p:blipFill>
        <p:spPr bwMode="auto">
          <a:xfrm>
            <a:off x="899819" y="1268760"/>
            <a:ext cx="8244181" cy="475252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Grp="1" noChangeAspect="1" noChangeArrowheads="1"/>
          </p:cNvPicPr>
          <p:nvPr>
            <p:ph idx="1"/>
          </p:nvPr>
        </p:nvPicPr>
        <p:blipFill>
          <a:blip r:embed="rId2" cstate="print"/>
          <a:srcRect l="10642" t="13360" r="14220" b="16636"/>
          <a:stretch>
            <a:fillRect/>
          </a:stretch>
        </p:blipFill>
        <p:spPr bwMode="auto">
          <a:xfrm>
            <a:off x="-753827" y="836712"/>
            <a:ext cx="9897827" cy="518457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TotalTime>
  <Words>158</Words>
  <Application>Microsoft Office PowerPoint</Application>
  <PresentationFormat>On-screen Show (4:3)</PresentationFormat>
  <Paragraphs>9</Paragraphs>
  <Slides>27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Calibri</vt:lpstr>
      <vt:lpstr>Office Theme</vt:lpstr>
      <vt:lpstr>NEC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Deftones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NEC</dc:title>
  <dc:creator>user</dc:creator>
  <cp:lastModifiedBy>Lindsay Richards</cp:lastModifiedBy>
  <cp:revision>3</cp:revision>
  <dcterms:created xsi:type="dcterms:W3CDTF">2016-12-15T09:01:32Z</dcterms:created>
  <dcterms:modified xsi:type="dcterms:W3CDTF">2018-01-11T15:44:01Z</dcterms:modified>
</cp:coreProperties>
</file>