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22"/>
  </p:notesMasterIdLst>
  <p:sldIdLst>
    <p:sldId id="256" r:id="rId2"/>
    <p:sldId id="270" r:id="rId3"/>
    <p:sldId id="272" r:id="rId4"/>
    <p:sldId id="263" r:id="rId5"/>
    <p:sldId id="275" r:id="rId6"/>
    <p:sldId id="277" r:id="rId7"/>
    <p:sldId id="276" r:id="rId8"/>
    <p:sldId id="259" r:id="rId9"/>
    <p:sldId id="257" r:id="rId10"/>
    <p:sldId id="260" r:id="rId11"/>
    <p:sldId id="274" r:id="rId12"/>
    <p:sldId id="264" r:id="rId13"/>
    <p:sldId id="265" r:id="rId14"/>
    <p:sldId id="266" r:id="rId15"/>
    <p:sldId id="267" r:id="rId16"/>
    <p:sldId id="269" r:id="rId17"/>
    <p:sldId id="262" r:id="rId18"/>
    <p:sldId id="268" r:id="rId19"/>
    <p:sldId id="261" r:id="rId20"/>
    <p:sldId id="27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>
        <p:scale>
          <a:sx n="48" d="100"/>
          <a:sy n="48" d="100"/>
        </p:scale>
        <p:origin x="1324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F86570-DE00-47B1-B0F5-57A0BF3FB4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4656F9D-1EEE-4846-BDE1-A56AAF9CAED7}">
      <dgm:prSet/>
      <dgm:spPr/>
      <dgm:t>
        <a:bodyPr/>
        <a:lstStyle/>
        <a:p>
          <a:r>
            <a:rPr lang="en-US"/>
            <a:t>Includes: anxiety neurosis anxiety reaction anxiety state </a:t>
          </a:r>
        </a:p>
      </dgm:t>
    </dgm:pt>
    <dgm:pt modelId="{E5BE482F-C6D7-41ED-95D9-06E8EE8A4646}" type="parTrans" cxnId="{0F559FFB-EE24-495B-A2EF-2F89DB02653C}">
      <dgm:prSet/>
      <dgm:spPr/>
      <dgm:t>
        <a:bodyPr/>
        <a:lstStyle/>
        <a:p>
          <a:endParaRPr lang="en-US"/>
        </a:p>
      </dgm:t>
    </dgm:pt>
    <dgm:pt modelId="{28A5FF49-30EC-4408-80D1-115780C4E393}" type="sibTrans" cxnId="{0F559FFB-EE24-495B-A2EF-2F89DB02653C}">
      <dgm:prSet/>
      <dgm:spPr/>
      <dgm:t>
        <a:bodyPr/>
        <a:lstStyle/>
        <a:p>
          <a:endParaRPr lang="en-US"/>
        </a:p>
      </dgm:t>
    </dgm:pt>
    <dgm:pt modelId="{5488BC3C-F661-4B12-AF84-184006261D01}">
      <dgm:prSet/>
      <dgm:spPr/>
      <dgm:t>
        <a:bodyPr/>
        <a:lstStyle/>
        <a:p>
          <a:r>
            <a:rPr lang="en-US"/>
            <a:t>Excludes: neurasthenia (F48.0)</a:t>
          </a:r>
        </a:p>
      </dgm:t>
    </dgm:pt>
    <dgm:pt modelId="{250A6757-14EE-4092-A77C-0DA0314CF254}" type="parTrans" cxnId="{F7C54149-2179-4801-ACD0-F89C781CE5A6}">
      <dgm:prSet/>
      <dgm:spPr/>
      <dgm:t>
        <a:bodyPr/>
        <a:lstStyle/>
        <a:p>
          <a:endParaRPr lang="en-US"/>
        </a:p>
      </dgm:t>
    </dgm:pt>
    <dgm:pt modelId="{9F3CE173-1FA1-4B09-B4D7-0849493A63E0}" type="sibTrans" cxnId="{F7C54149-2179-4801-ACD0-F89C781CE5A6}">
      <dgm:prSet/>
      <dgm:spPr/>
      <dgm:t>
        <a:bodyPr/>
        <a:lstStyle/>
        <a:p>
          <a:endParaRPr lang="en-US"/>
        </a:p>
      </dgm:t>
    </dgm:pt>
    <dgm:pt modelId="{E8A1D206-BF56-4D72-A197-48ACE7F7BE2F}" type="pres">
      <dgm:prSet presAssocID="{C2F86570-DE00-47B1-B0F5-57A0BF3FB4D9}" presName="linear" presStyleCnt="0">
        <dgm:presLayoutVars>
          <dgm:animLvl val="lvl"/>
          <dgm:resizeHandles val="exact"/>
        </dgm:presLayoutVars>
      </dgm:prSet>
      <dgm:spPr/>
    </dgm:pt>
    <dgm:pt modelId="{ED35F4B9-ACC2-47F5-896A-D351040EB2D6}" type="pres">
      <dgm:prSet presAssocID="{14656F9D-1EEE-4846-BDE1-A56AAF9CAED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3AFAC9F-E1E4-42C3-868F-394111864810}" type="pres">
      <dgm:prSet presAssocID="{28A5FF49-30EC-4408-80D1-115780C4E393}" presName="spacer" presStyleCnt="0"/>
      <dgm:spPr/>
    </dgm:pt>
    <dgm:pt modelId="{3DAA1351-828A-4228-AEF0-75516BC1412A}" type="pres">
      <dgm:prSet presAssocID="{5488BC3C-F661-4B12-AF84-184006261D0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7C54149-2179-4801-ACD0-F89C781CE5A6}" srcId="{C2F86570-DE00-47B1-B0F5-57A0BF3FB4D9}" destId="{5488BC3C-F661-4B12-AF84-184006261D01}" srcOrd="1" destOrd="0" parTransId="{250A6757-14EE-4092-A77C-0DA0314CF254}" sibTransId="{9F3CE173-1FA1-4B09-B4D7-0849493A63E0}"/>
    <dgm:cxn modelId="{4D6A30AA-84D9-4C8C-910D-F61F0E0B924D}" type="presOf" srcId="{C2F86570-DE00-47B1-B0F5-57A0BF3FB4D9}" destId="{E8A1D206-BF56-4D72-A197-48ACE7F7BE2F}" srcOrd="0" destOrd="0" presId="urn:microsoft.com/office/officeart/2005/8/layout/vList2"/>
    <dgm:cxn modelId="{5B06B1B7-C6A7-40F8-99C6-8219146D63CC}" type="presOf" srcId="{14656F9D-1EEE-4846-BDE1-A56AAF9CAED7}" destId="{ED35F4B9-ACC2-47F5-896A-D351040EB2D6}" srcOrd="0" destOrd="0" presId="urn:microsoft.com/office/officeart/2005/8/layout/vList2"/>
    <dgm:cxn modelId="{AC5CE9E9-8610-4715-9A71-5E4B05240C8B}" type="presOf" srcId="{5488BC3C-F661-4B12-AF84-184006261D01}" destId="{3DAA1351-828A-4228-AEF0-75516BC1412A}" srcOrd="0" destOrd="0" presId="urn:microsoft.com/office/officeart/2005/8/layout/vList2"/>
    <dgm:cxn modelId="{0F559FFB-EE24-495B-A2EF-2F89DB02653C}" srcId="{C2F86570-DE00-47B1-B0F5-57A0BF3FB4D9}" destId="{14656F9D-1EEE-4846-BDE1-A56AAF9CAED7}" srcOrd="0" destOrd="0" parTransId="{E5BE482F-C6D7-41ED-95D9-06E8EE8A4646}" sibTransId="{28A5FF49-30EC-4408-80D1-115780C4E393}"/>
    <dgm:cxn modelId="{E37AFF74-6A10-4B65-ABF4-0C82C878C334}" type="presParOf" srcId="{E8A1D206-BF56-4D72-A197-48ACE7F7BE2F}" destId="{ED35F4B9-ACC2-47F5-896A-D351040EB2D6}" srcOrd="0" destOrd="0" presId="urn:microsoft.com/office/officeart/2005/8/layout/vList2"/>
    <dgm:cxn modelId="{AB3950C6-197A-45B2-B4E0-4B3A2502ED89}" type="presParOf" srcId="{E8A1D206-BF56-4D72-A197-48ACE7F7BE2F}" destId="{93AFAC9F-E1E4-42C3-868F-394111864810}" srcOrd="1" destOrd="0" presId="urn:microsoft.com/office/officeart/2005/8/layout/vList2"/>
    <dgm:cxn modelId="{6BF3FCB9-1EA6-48C0-9FCE-868978169D75}" type="presParOf" srcId="{E8A1D206-BF56-4D72-A197-48ACE7F7BE2F}" destId="{3DAA1351-828A-4228-AEF0-75516BC1412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085B61-3E48-4F40-92CA-68D1C5F85622}" type="doc">
      <dgm:prSet loTypeId="urn:microsoft.com/office/officeart/2005/8/layout/cycle6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9D3E4C5-6D58-4FE5-9335-D379B179B7BF}">
      <dgm:prSet/>
      <dgm:spPr/>
      <dgm:t>
        <a:bodyPr/>
        <a:lstStyle/>
        <a:p>
          <a:r>
            <a:rPr lang="en-US"/>
            <a:t>Mild</a:t>
          </a:r>
        </a:p>
      </dgm:t>
    </dgm:pt>
    <dgm:pt modelId="{309B95FA-DA84-4836-97D8-35A3D8E498A6}" type="parTrans" cxnId="{727E4E28-1EC3-4A9B-BDFB-5465AC0044B2}">
      <dgm:prSet/>
      <dgm:spPr/>
      <dgm:t>
        <a:bodyPr/>
        <a:lstStyle/>
        <a:p>
          <a:endParaRPr lang="en-US"/>
        </a:p>
      </dgm:t>
    </dgm:pt>
    <dgm:pt modelId="{14143474-FB97-4A76-BE14-69156ADEB121}" type="sibTrans" cxnId="{727E4E28-1EC3-4A9B-BDFB-5465AC0044B2}">
      <dgm:prSet/>
      <dgm:spPr/>
      <dgm:t>
        <a:bodyPr/>
        <a:lstStyle/>
        <a:p>
          <a:endParaRPr lang="en-US"/>
        </a:p>
      </dgm:t>
    </dgm:pt>
    <dgm:pt modelId="{9C75EFE4-9803-4850-BB4E-E0FD36079A32}">
      <dgm:prSet/>
      <dgm:spPr/>
      <dgm:t>
        <a:bodyPr/>
        <a:lstStyle/>
        <a:p>
          <a:r>
            <a:rPr lang="en-US"/>
            <a:t>Moderate</a:t>
          </a:r>
        </a:p>
      </dgm:t>
    </dgm:pt>
    <dgm:pt modelId="{D9614E29-3C0A-4A24-9F92-42923C726B26}" type="parTrans" cxnId="{7C323800-E3D5-4993-B42F-27D74F26EA39}">
      <dgm:prSet/>
      <dgm:spPr/>
      <dgm:t>
        <a:bodyPr/>
        <a:lstStyle/>
        <a:p>
          <a:endParaRPr lang="en-US"/>
        </a:p>
      </dgm:t>
    </dgm:pt>
    <dgm:pt modelId="{3360CBFC-0DF7-4198-AEB9-FDF7866DC3E4}" type="sibTrans" cxnId="{7C323800-E3D5-4993-B42F-27D74F26EA39}">
      <dgm:prSet/>
      <dgm:spPr/>
      <dgm:t>
        <a:bodyPr/>
        <a:lstStyle/>
        <a:p>
          <a:endParaRPr lang="en-US"/>
        </a:p>
      </dgm:t>
    </dgm:pt>
    <dgm:pt modelId="{D665E5C6-D0F1-4E55-B5CB-26E9129095B1}">
      <dgm:prSet/>
      <dgm:spPr/>
      <dgm:t>
        <a:bodyPr/>
        <a:lstStyle/>
        <a:p>
          <a:r>
            <a:rPr lang="en-US"/>
            <a:t>Severe</a:t>
          </a:r>
        </a:p>
      </dgm:t>
    </dgm:pt>
    <dgm:pt modelId="{8CF0ADD1-9D24-4837-9E16-DA551F2F8069}" type="parTrans" cxnId="{E0244B6C-DA43-41BB-A96D-01715CDBF124}">
      <dgm:prSet/>
      <dgm:spPr/>
      <dgm:t>
        <a:bodyPr/>
        <a:lstStyle/>
        <a:p>
          <a:endParaRPr lang="en-US"/>
        </a:p>
      </dgm:t>
    </dgm:pt>
    <dgm:pt modelId="{C5589976-156D-4529-B478-09AF69500CB1}" type="sibTrans" cxnId="{E0244B6C-DA43-41BB-A96D-01715CDBF124}">
      <dgm:prSet/>
      <dgm:spPr/>
      <dgm:t>
        <a:bodyPr/>
        <a:lstStyle/>
        <a:p>
          <a:endParaRPr lang="en-US"/>
        </a:p>
      </dgm:t>
    </dgm:pt>
    <dgm:pt modelId="{198E92CB-8449-4F5B-A2F1-4A5678CBC71C}" type="pres">
      <dgm:prSet presAssocID="{8B085B61-3E48-4F40-92CA-68D1C5F85622}" presName="cycle" presStyleCnt="0">
        <dgm:presLayoutVars>
          <dgm:dir/>
          <dgm:resizeHandles val="exact"/>
        </dgm:presLayoutVars>
      </dgm:prSet>
      <dgm:spPr/>
    </dgm:pt>
    <dgm:pt modelId="{53EBAE20-044A-4215-AFED-47FDD5075163}" type="pres">
      <dgm:prSet presAssocID="{59D3E4C5-6D58-4FE5-9335-D379B179B7BF}" presName="node" presStyleLbl="node1" presStyleIdx="0" presStyleCnt="3">
        <dgm:presLayoutVars>
          <dgm:bulletEnabled val="1"/>
        </dgm:presLayoutVars>
      </dgm:prSet>
      <dgm:spPr/>
    </dgm:pt>
    <dgm:pt modelId="{D78AEA2E-EA35-44CF-91E8-A25A316F6448}" type="pres">
      <dgm:prSet presAssocID="{59D3E4C5-6D58-4FE5-9335-D379B179B7BF}" presName="spNode" presStyleCnt="0"/>
      <dgm:spPr/>
    </dgm:pt>
    <dgm:pt modelId="{179A9D91-3382-47BF-BADC-16E3F28CB7EA}" type="pres">
      <dgm:prSet presAssocID="{14143474-FB97-4A76-BE14-69156ADEB121}" presName="sibTrans" presStyleLbl="sibTrans1D1" presStyleIdx="0" presStyleCnt="3"/>
      <dgm:spPr/>
    </dgm:pt>
    <dgm:pt modelId="{1ECB8A53-FE7A-4B05-ADC5-48A267D3A369}" type="pres">
      <dgm:prSet presAssocID="{9C75EFE4-9803-4850-BB4E-E0FD36079A32}" presName="node" presStyleLbl="node1" presStyleIdx="1" presStyleCnt="3">
        <dgm:presLayoutVars>
          <dgm:bulletEnabled val="1"/>
        </dgm:presLayoutVars>
      </dgm:prSet>
      <dgm:spPr/>
    </dgm:pt>
    <dgm:pt modelId="{6FD0E00C-6AE8-4AF2-9E2F-5D63E361F1B7}" type="pres">
      <dgm:prSet presAssocID="{9C75EFE4-9803-4850-BB4E-E0FD36079A32}" presName="spNode" presStyleCnt="0"/>
      <dgm:spPr/>
    </dgm:pt>
    <dgm:pt modelId="{FEEECB84-5BCF-4E27-98B6-BD087A7F5662}" type="pres">
      <dgm:prSet presAssocID="{3360CBFC-0DF7-4198-AEB9-FDF7866DC3E4}" presName="sibTrans" presStyleLbl="sibTrans1D1" presStyleIdx="1" presStyleCnt="3"/>
      <dgm:spPr/>
    </dgm:pt>
    <dgm:pt modelId="{9464E586-2C4C-45C9-9374-FFBD19DB2516}" type="pres">
      <dgm:prSet presAssocID="{D665E5C6-D0F1-4E55-B5CB-26E9129095B1}" presName="node" presStyleLbl="node1" presStyleIdx="2" presStyleCnt="3">
        <dgm:presLayoutVars>
          <dgm:bulletEnabled val="1"/>
        </dgm:presLayoutVars>
      </dgm:prSet>
      <dgm:spPr/>
    </dgm:pt>
    <dgm:pt modelId="{C694FA98-6BE0-4066-958E-C3CD2EA66513}" type="pres">
      <dgm:prSet presAssocID="{D665E5C6-D0F1-4E55-B5CB-26E9129095B1}" presName="spNode" presStyleCnt="0"/>
      <dgm:spPr/>
    </dgm:pt>
    <dgm:pt modelId="{309594E2-6D6E-40CB-A1F4-ADD9FC0F748B}" type="pres">
      <dgm:prSet presAssocID="{C5589976-156D-4529-B478-09AF69500CB1}" presName="sibTrans" presStyleLbl="sibTrans1D1" presStyleIdx="2" presStyleCnt="3"/>
      <dgm:spPr/>
    </dgm:pt>
  </dgm:ptLst>
  <dgm:cxnLst>
    <dgm:cxn modelId="{7C323800-E3D5-4993-B42F-27D74F26EA39}" srcId="{8B085B61-3E48-4F40-92CA-68D1C5F85622}" destId="{9C75EFE4-9803-4850-BB4E-E0FD36079A32}" srcOrd="1" destOrd="0" parTransId="{D9614E29-3C0A-4A24-9F92-42923C726B26}" sibTransId="{3360CBFC-0DF7-4198-AEB9-FDF7866DC3E4}"/>
    <dgm:cxn modelId="{B7173C04-BA16-4507-A2E0-FBFF2D4DAEED}" type="presOf" srcId="{3360CBFC-0DF7-4198-AEB9-FDF7866DC3E4}" destId="{FEEECB84-5BCF-4E27-98B6-BD087A7F5662}" srcOrd="0" destOrd="0" presId="urn:microsoft.com/office/officeart/2005/8/layout/cycle6"/>
    <dgm:cxn modelId="{727E4E28-1EC3-4A9B-BDFB-5465AC0044B2}" srcId="{8B085B61-3E48-4F40-92CA-68D1C5F85622}" destId="{59D3E4C5-6D58-4FE5-9335-D379B179B7BF}" srcOrd="0" destOrd="0" parTransId="{309B95FA-DA84-4836-97D8-35A3D8E498A6}" sibTransId="{14143474-FB97-4A76-BE14-69156ADEB121}"/>
    <dgm:cxn modelId="{20717161-A17C-4192-9BF9-9A22D2469809}" type="presOf" srcId="{C5589976-156D-4529-B478-09AF69500CB1}" destId="{309594E2-6D6E-40CB-A1F4-ADD9FC0F748B}" srcOrd="0" destOrd="0" presId="urn:microsoft.com/office/officeart/2005/8/layout/cycle6"/>
    <dgm:cxn modelId="{0978AB63-3208-4BB9-96E1-6700EB03D898}" type="presOf" srcId="{D665E5C6-D0F1-4E55-B5CB-26E9129095B1}" destId="{9464E586-2C4C-45C9-9374-FFBD19DB2516}" srcOrd="0" destOrd="0" presId="urn:microsoft.com/office/officeart/2005/8/layout/cycle6"/>
    <dgm:cxn modelId="{E0244B6C-DA43-41BB-A96D-01715CDBF124}" srcId="{8B085B61-3E48-4F40-92CA-68D1C5F85622}" destId="{D665E5C6-D0F1-4E55-B5CB-26E9129095B1}" srcOrd="2" destOrd="0" parTransId="{8CF0ADD1-9D24-4837-9E16-DA551F2F8069}" sibTransId="{C5589976-156D-4529-B478-09AF69500CB1}"/>
    <dgm:cxn modelId="{98462974-7100-417B-A3D5-C582CB8004DA}" type="presOf" srcId="{9C75EFE4-9803-4850-BB4E-E0FD36079A32}" destId="{1ECB8A53-FE7A-4B05-ADC5-48A267D3A369}" srcOrd="0" destOrd="0" presId="urn:microsoft.com/office/officeart/2005/8/layout/cycle6"/>
    <dgm:cxn modelId="{A3444C55-69EA-46E5-ADCF-365E8B586F7E}" type="presOf" srcId="{8B085B61-3E48-4F40-92CA-68D1C5F85622}" destId="{198E92CB-8449-4F5B-A2F1-4A5678CBC71C}" srcOrd="0" destOrd="0" presId="urn:microsoft.com/office/officeart/2005/8/layout/cycle6"/>
    <dgm:cxn modelId="{63F1CCE4-FE2D-49F0-95A5-83F3F1C8599F}" type="presOf" srcId="{59D3E4C5-6D58-4FE5-9335-D379B179B7BF}" destId="{53EBAE20-044A-4215-AFED-47FDD5075163}" srcOrd="0" destOrd="0" presId="urn:microsoft.com/office/officeart/2005/8/layout/cycle6"/>
    <dgm:cxn modelId="{826463F0-5E33-4C54-8A2A-CE64509D35EF}" type="presOf" srcId="{14143474-FB97-4A76-BE14-69156ADEB121}" destId="{179A9D91-3382-47BF-BADC-16E3F28CB7EA}" srcOrd="0" destOrd="0" presId="urn:microsoft.com/office/officeart/2005/8/layout/cycle6"/>
    <dgm:cxn modelId="{F1248FF0-8E0F-4000-8AF5-05EC6F33F508}" type="presParOf" srcId="{198E92CB-8449-4F5B-A2F1-4A5678CBC71C}" destId="{53EBAE20-044A-4215-AFED-47FDD5075163}" srcOrd="0" destOrd="0" presId="urn:microsoft.com/office/officeart/2005/8/layout/cycle6"/>
    <dgm:cxn modelId="{5CD5419C-1067-4ED2-AA11-1B5FC297ACBC}" type="presParOf" srcId="{198E92CB-8449-4F5B-A2F1-4A5678CBC71C}" destId="{D78AEA2E-EA35-44CF-91E8-A25A316F6448}" srcOrd="1" destOrd="0" presId="urn:microsoft.com/office/officeart/2005/8/layout/cycle6"/>
    <dgm:cxn modelId="{4C31BFB3-9CB8-41BB-9C7F-0697D8AE7790}" type="presParOf" srcId="{198E92CB-8449-4F5B-A2F1-4A5678CBC71C}" destId="{179A9D91-3382-47BF-BADC-16E3F28CB7EA}" srcOrd="2" destOrd="0" presId="urn:microsoft.com/office/officeart/2005/8/layout/cycle6"/>
    <dgm:cxn modelId="{BDF5B5E1-4706-424F-B9D4-A71845B6C22A}" type="presParOf" srcId="{198E92CB-8449-4F5B-A2F1-4A5678CBC71C}" destId="{1ECB8A53-FE7A-4B05-ADC5-48A267D3A369}" srcOrd="3" destOrd="0" presId="urn:microsoft.com/office/officeart/2005/8/layout/cycle6"/>
    <dgm:cxn modelId="{A0E051BA-DC76-4D95-AA3B-70961642E01C}" type="presParOf" srcId="{198E92CB-8449-4F5B-A2F1-4A5678CBC71C}" destId="{6FD0E00C-6AE8-4AF2-9E2F-5D63E361F1B7}" srcOrd="4" destOrd="0" presId="urn:microsoft.com/office/officeart/2005/8/layout/cycle6"/>
    <dgm:cxn modelId="{94E48CA2-3EEF-478B-8BBF-1062051E41E4}" type="presParOf" srcId="{198E92CB-8449-4F5B-A2F1-4A5678CBC71C}" destId="{FEEECB84-5BCF-4E27-98B6-BD087A7F5662}" srcOrd="5" destOrd="0" presId="urn:microsoft.com/office/officeart/2005/8/layout/cycle6"/>
    <dgm:cxn modelId="{A8BF3129-7A2F-424F-9AE5-EEB80833C0E3}" type="presParOf" srcId="{198E92CB-8449-4F5B-A2F1-4A5678CBC71C}" destId="{9464E586-2C4C-45C9-9374-FFBD19DB2516}" srcOrd="6" destOrd="0" presId="urn:microsoft.com/office/officeart/2005/8/layout/cycle6"/>
    <dgm:cxn modelId="{65E40A1E-3C93-4C7E-8EEA-CEAFFF581527}" type="presParOf" srcId="{198E92CB-8449-4F5B-A2F1-4A5678CBC71C}" destId="{C694FA98-6BE0-4066-958E-C3CD2EA66513}" srcOrd="7" destOrd="0" presId="urn:microsoft.com/office/officeart/2005/8/layout/cycle6"/>
    <dgm:cxn modelId="{F646ECA1-6639-42EF-8A99-0D8D1B0EC46D}" type="presParOf" srcId="{198E92CB-8449-4F5B-A2F1-4A5678CBC71C}" destId="{309594E2-6D6E-40CB-A1F4-ADD9FC0F748B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5F4B9-ACC2-47F5-896A-D351040EB2D6}">
      <dsp:nvSpPr>
        <dsp:cNvPr id="0" name=""/>
        <dsp:cNvSpPr/>
      </dsp:nvSpPr>
      <dsp:spPr>
        <a:xfrm>
          <a:off x="0" y="346167"/>
          <a:ext cx="6291714" cy="23587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Includes: anxiety neurosis anxiety reaction anxiety state </a:t>
          </a:r>
        </a:p>
      </dsp:txBody>
      <dsp:txXfrm>
        <a:off x="115143" y="461310"/>
        <a:ext cx="6061428" cy="2128434"/>
      </dsp:txXfrm>
    </dsp:sp>
    <dsp:sp modelId="{3DAA1351-828A-4228-AEF0-75516BC1412A}">
      <dsp:nvSpPr>
        <dsp:cNvPr id="0" name=""/>
        <dsp:cNvSpPr/>
      </dsp:nvSpPr>
      <dsp:spPr>
        <a:xfrm>
          <a:off x="0" y="2825847"/>
          <a:ext cx="6291714" cy="2358720"/>
        </a:xfrm>
        <a:prstGeom prst="roundRect">
          <a:avLst/>
        </a:prstGeom>
        <a:solidFill>
          <a:schemeClr val="accent2">
            <a:hueOff val="-1277375"/>
            <a:satOff val="3509"/>
            <a:lumOff val="23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Excludes: neurasthenia (F48.0)</a:t>
          </a:r>
        </a:p>
      </dsp:txBody>
      <dsp:txXfrm>
        <a:off x="115143" y="2940990"/>
        <a:ext cx="6061428" cy="21284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EBAE20-044A-4215-AFED-47FDD5075163}">
      <dsp:nvSpPr>
        <dsp:cNvPr id="0" name=""/>
        <dsp:cNvSpPr/>
      </dsp:nvSpPr>
      <dsp:spPr>
        <a:xfrm>
          <a:off x="1892965" y="35668"/>
          <a:ext cx="2517798" cy="16365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Mild</a:t>
          </a:r>
        </a:p>
      </dsp:txBody>
      <dsp:txXfrm>
        <a:off x="1972856" y="115559"/>
        <a:ext cx="2358016" cy="1476786"/>
      </dsp:txXfrm>
    </dsp:sp>
    <dsp:sp modelId="{179A9D91-3382-47BF-BADC-16E3F28CB7EA}">
      <dsp:nvSpPr>
        <dsp:cNvPr id="0" name=""/>
        <dsp:cNvSpPr/>
      </dsp:nvSpPr>
      <dsp:spPr>
        <a:xfrm>
          <a:off x="967324" y="853953"/>
          <a:ext cx="4369080" cy="4369080"/>
        </a:xfrm>
        <a:custGeom>
          <a:avLst/>
          <a:gdLst/>
          <a:ahLst/>
          <a:cxnLst/>
          <a:rect l="0" t="0" r="0" b="0"/>
          <a:pathLst>
            <a:path>
              <a:moveTo>
                <a:pt x="3461766" y="412279"/>
              </a:moveTo>
              <a:arcTo wR="2184540" hR="2184540" stAng="18346763" swAng="3650119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CB8A53-FE7A-4B05-ADC5-48A267D3A369}">
      <dsp:nvSpPr>
        <dsp:cNvPr id="0" name=""/>
        <dsp:cNvSpPr/>
      </dsp:nvSpPr>
      <dsp:spPr>
        <a:xfrm>
          <a:off x="3784833" y="3312479"/>
          <a:ext cx="2517798" cy="163656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Moderate</a:t>
          </a:r>
        </a:p>
      </dsp:txBody>
      <dsp:txXfrm>
        <a:off x="3864724" y="3392370"/>
        <a:ext cx="2358016" cy="1476786"/>
      </dsp:txXfrm>
    </dsp:sp>
    <dsp:sp modelId="{FEEECB84-5BCF-4E27-98B6-BD087A7F5662}">
      <dsp:nvSpPr>
        <dsp:cNvPr id="0" name=""/>
        <dsp:cNvSpPr/>
      </dsp:nvSpPr>
      <dsp:spPr>
        <a:xfrm>
          <a:off x="967324" y="853953"/>
          <a:ext cx="4369080" cy="4369080"/>
        </a:xfrm>
        <a:custGeom>
          <a:avLst/>
          <a:gdLst/>
          <a:ahLst/>
          <a:cxnLst/>
          <a:rect l="0" t="0" r="0" b="0"/>
          <a:pathLst>
            <a:path>
              <a:moveTo>
                <a:pt x="3225207" y="4105277"/>
              </a:moveTo>
              <a:arcTo wR="2184540" hR="2184540" stAng="3693054" swAng="3413892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64E586-2C4C-45C9-9374-FFBD19DB2516}">
      <dsp:nvSpPr>
        <dsp:cNvPr id="0" name=""/>
        <dsp:cNvSpPr/>
      </dsp:nvSpPr>
      <dsp:spPr>
        <a:xfrm>
          <a:off x="1097" y="3312479"/>
          <a:ext cx="2517798" cy="163656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Severe</a:t>
          </a:r>
        </a:p>
      </dsp:txBody>
      <dsp:txXfrm>
        <a:off x="80988" y="3392370"/>
        <a:ext cx="2358016" cy="1476786"/>
      </dsp:txXfrm>
    </dsp:sp>
    <dsp:sp modelId="{309594E2-6D6E-40CB-A1F4-ADD9FC0F748B}">
      <dsp:nvSpPr>
        <dsp:cNvPr id="0" name=""/>
        <dsp:cNvSpPr/>
      </dsp:nvSpPr>
      <dsp:spPr>
        <a:xfrm>
          <a:off x="967324" y="853953"/>
          <a:ext cx="4369080" cy="4369080"/>
        </a:xfrm>
        <a:custGeom>
          <a:avLst/>
          <a:gdLst/>
          <a:ahLst/>
          <a:cxnLst/>
          <a:rect l="0" t="0" r="0" b="0"/>
          <a:pathLst>
            <a:path>
              <a:moveTo>
                <a:pt x="14541" y="2436182"/>
              </a:moveTo>
              <a:arcTo wR="2184540" hR="2184540" stAng="10403118" swAng="3650119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152D7C-A803-4BFC-9D51-8D7EA06F0F37}" type="datetimeFigureOut">
              <a:rPr lang="en-US" smtClean="0"/>
              <a:t>3/8/2021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EEF1ED-B740-48A7-B262-A1B39E5146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897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transient appearance (for a few days at a time) of other symptoms, particularly depression, does not rule out generalized anxiety disorder as a main diagnosis, but the sufferer must not meet the full criteria for depressive episode (F32.-), phobic anxiety disorder (F40.-), panic disorder (F41.0), or obsessive-compulsive disorder (F42.-)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EF1ED-B740-48A7-B262-A1B39E51463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3851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Further Reading : 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Kogan, C.S., Stein, D.J., Maj, M., First, M.B.,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Emmelkamp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P.M. and Reed, G.M., 2016. The classification of anxiety and fear‐related disorders in the ICD‐11.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Depression and anxiety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33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(12), pp.1141-1154.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EF1ED-B740-48A7-B262-A1B39E51463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9884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Further Reading: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Bandelow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2017. Comparison of the DSM–5 and ICD–10: panic and other anxiety disorders.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CNS spectrums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22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pp.404-406.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EF1ED-B740-48A7-B262-A1B39E51463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264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https://www.nice.org.uk/guidance/cg113/chapter/Introduction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EF1ED-B740-48A7-B262-A1B39E51463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6220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https://www.kingsfund.org.uk/sites/default/files/2019-03/outcomes-mental-health-services_0.pdf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EEF1ED-B740-48A7-B262-A1B39E514639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146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6754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8971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068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4962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6589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492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4969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0926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8311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7188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3/8/2021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8274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3/8/2021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17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88" r:id="rId5"/>
    <p:sldLayoutId id="2147483693" r:id="rId6"/>
    <p:sldLayoutId id="2147483689" r:id="rId7"/>
    <p:sldLayoutId id="2147483690" r:id="rId8"/>
    <p:sldLayoutId id="2147483691" r:id="rId9"/>
    <p:sldLayoutId id="2147483692" r:id="rId10"/>
    <p:sldLayoutId id="21474836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40E8B-851C-4B41-90B7-90FC0A947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538750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Anxiety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A21544-2C61-4008-883B-502983BC97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5387502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Dushika. 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BSc Psychology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Msc Clinical and Health Psychology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96B8CB6C-90BC-405F-ABDB-14EE338AEE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46" r="1" b="1"/>
          <a:stretch/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26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3711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930EBA3-4D2E-42E8-B828-834555328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70BB54-CEC2-4A03-98D9-11CD8753E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2937" y="1981603"/>
            <a:ext cx="5130798" cy="27504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common is anxiety?</a:t>
            </a:r>
            <a:b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Who experiences it?</a:t>
            </a:r>
          </a:p>
        </p:txBody>
      </p:sp>
      <p:pic>
        <p:nvPicPr>
          <p:cNvPr id="6" name="Graphic 5" descr="Brain in head">
            <a:extLst>
              <a:ext uri="{FF2B5EF4-FFF2-40B4-BE49-F238E27FC236}">
                <a16:creationId xmlns:a16="http://schemas.microsoft.com/office/drawing/2014/main" id="{D85AE2A4-49A7-4F43-A00A-5EFBC596D6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03808"/>
            <a:ext cx="5850384" cy="5850384"/>
          </a:xfrm>
          <a:custGeom>
            <a:avLst/>
            <a:gdLst/>
            <a:ahLst/>
            <a:cxnLst/>
            <a:rect l="l" t="t" r="r" b="b"/>
            <a:pathLst>
              <a:path w="6094252" h="6857998">
                <a:moveTo>
                  <a:pt x="0" y="0"/>
                </a:moveTo>
                <a:lnTo>
                  <a:pt x="5898122" y="0"/>
                </a:lnTo>
                <a:cubicBezTo>
                  <a:pt x="6006442" y="0"/>
                  <a:pt x="6094252" y="87810"/>
                  <a:pt x="6094252" y="196130"/>
                </a:cubicBezTo>
                <a:lnTo>
                  <a:pt x="6094252" y="6661869"/>
                </a:lnTo>
                <a:cubicBezTo>
                  <a:pt x="6094252" y="6756649"/>
                  <a:pt x="6027023" y="6835726"/>
                  <a:pt x="5937649" y="6854015"/>
                </a:cubicBezTo>
                <a:lnTo>
                  <a:pt x="5898132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28AA953-F4F9-4DC5-97C7-491F4AF93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079" y="5607717"/>
            <a:ext cx="513442" cy="49951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666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930EBA3-4D2E-42E8-B828-834555328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C85AA5-5689-4A08-8BB9-111C1B53E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1618" y="1935313"/>
            <a:ext cx="5130798" cy="27504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are some of the common Anxieties?</a:t>
            </a:r>
          </a:p>
        </p:txBody>
      </p:sp>
      <p:pic>
        <p:nvPicPr>
          <p:cNvPr id="6" name="Graphic 5" descr="Error">
            <a:extLst>
              <a:ext uri="{FF2B5EF4-FFF2-40B4-BE49-F238E27FC236}">
                <a16:creationId xmlns:a16="http://schemas.microsoft.com/office/drawing/2014/main" id="{DD15B128-CD18-4502-8B8F-462B2CED04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03808"/>
            <a:ext cx="5850384" cy="5850384"/>
          </a:xfrm>
          <a:custGeom>
            <a:avLst/>
            <a:gdLst/>
            <a:ahLst/>
            <a:cxnLst/>
            <a:rect l="l" t="t" r="r" b="b"/>
            <a:pathLst>
              <a:path w="6094252" h="6857998">
                <a:moveTo>
                  <a:pt x="0" y="0"/>
                </a:moveTo>
                <a:lnTo>
                  <a:pt x="5898122" y="0"/>
                </a:lnTo>
                <a:cubicBezTo>
                  <a:pt x="6006442" y="0"/>
                  <a:pt x="6094252" y="87810"/>
                  <a:pt x="6094252" y="196130"/>
                </a:cubicBezTo>
                <a:lnTo>
                  <a:pt x="6094252" y="6661869"/>
                </a:lnTo>
                <a:cubicBezTo>
                  <a:pt x="6094252" y="6756649"/>
                  <a:pt x="6027023" y="6835726"/>
                  <a:pt x="5937649" y="6854015"/>
                </a:cubicBezTo>
                <a:lnTo>
                  <a:pt x="5898132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28AA953-F4F9-4DC5-97C7-491F4AF93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079" y="5607717"/>
            <a:ext cx="513442" cy="49951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2521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930EBA3-4D2E-42E8-B828-834555328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AF80F-DA6F-4859-89D2-D87818D1B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2" y="957715"/>
            <a:ext cx="5130798" cy="27504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Fight or Flight Response</a:t>
            </a:r>
          </a:p>
        </p:txBody>
      </p:sp>
      <p:pic>
        <p:nvPicPr>
          <p:cNvPr id="17" name="Content Placeholder 16" descr="Text&#10;&#10;Description automatically generated">
            <a:extLst>
              <a:ext uri="{FF2B5EF4-FFF2-40B4-BE49-F238E27FC236}">
                <a16:creationId xmlns:a16="http://schemas.microsoft.com/office/drawing/2014/main" id="{E156303A-3F82-43F9-95A5-D6AEE5471F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82937" cy="6756399"/>
          </a:xfrm>
          <a:custGeom>
            <a:avLst/>
            <a:gdLst/>
            <a:ahLst/>
            <a:cxnLst/>
            <a:rect l="l" t="t" r="r" b="b"/>
            <a:pathLst>
              <a:path w="6094252" h="6857998">
                <a:moveTo>
                  <a:pt x="0" y="0"/>
                </a:moveTo>
                <a:lnTo>
                  <a:pt x="5898122" y="0"/>
                </a:lnTo>
                <a:cubicBezTo>
                  <a:pt x="6006442" y="0"/>
                  <a:pt x="6094252" y="87810"/>
                  <a:pt x="6094252" y="196130"/>
                </a:cubicBezTo>
                <a:lnTo>
                  <a:pt x="6094252" y="6661869"/>
                </a:lnTo>
                <a:cubicBezTo>
                  <a:pt x="6094252" y="6756649"/>
                  <a:pt x="6027023" y="6835726"/>
                  <a:pt x="5937649" y="6854015"/>
                </a:cubicBezTo>
                <a:lnTo>
                  <a:pt x="5898132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528AA953-F4F9-4DC5-97C7-491F4AF93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079" y="5607717"/>
            <a:ext cx="513442" cy="49951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1277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C0611-B130-4DCE-AB84-A255D5249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Biochemical Imbalance</a:t>
            </a:r>
          </a:p>
        </p:txBody>
      </p:sp>
      <p:pic>
        <p:nvPicPr>
          <p:cNvPr id="5" name="Content Placeholder 4" descr="Diagram, venn diagram&#10;&#10;Description automatically generated">
            <a:extLst>
              <a:ext uri="{FF2B5EF4-FFF2-40B4-BE49-F238E27FC236}">
                <a16:creationId xmlns:a16="http://schemas.microsoft.com/office/drawing/2014/main" id="{A43B7032-153E-42CC-B9ED-7D5B866CC0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496793"/>
            <a:ext cx="10515600" cy="4493189"/>
          </a:xfrm>
        </p:spPr>
      </p:pic>
    </p:spTree>
    <p:extLst>
      <p:ext uri="{BB962C8B-B14F-4D97-AF65-F5344CB8AC3E}">
        <p14:creationId xmlns:p14="http://schemas.microsoft.com/office/powerpoint/2010/main" val="1833696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409CE-AAD2-4529-90AD-C867D9E4A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496" y="2379455"/>
            <a:ext cx="10515600" cy="1325563"/>
          </a:xfrm>
        </p:spPr>
        <p:txBody>
          <a:bodyPr/>
          <a:lstStyle/>
          <a:p>
            <a:r>
              <a:rPr lang="en-US" dirty="0"/>
              <a:t>What other psychological factors might contribute?</a:t>
            </a:r>
          </a:p>
        </p:txBody>
      </p:sp>
    </p:spTree>
    <p:extLst>
      <p:ext uri="{BB962C8B-B14F-4D97-AF65-F5344CB8AC3E}">
        <p14:creationId xmlns:p14="http://schemas.microsoft.com/office/powerpoint/2010/main" val="2613009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1FA41-BD6F-4D2F-A5E4-4745F6F18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Traumatic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3DB24-869C-4D56-9699-1ED3ECFFF5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Domestic Abuse</a:t>
            </a:r>
          </a:p>
          <a:p>
            <a:r>
              <a:rPr lang="en-US" dirty="0"/>
              <a:t>Bullying </a:t>
            </a:r>
          </a:p>
          <a:p>
            <a:r>
              <a:rPr lang="en-US" dirty="0"/>
              <a:t>Child Abuse</a:t>
            </a:r>
          </a:p>
          <a:p>
            <a:r>
              <a:rPr lang="en-US" dirty="0"/>
              <a:t>Chronic Pain</a:t>
            </a:r>
          </a:p>
        </p:txBody>
      </p:sp>
    </p:spTree>
    <p:extLst>
      <p:ext uri="{BB962C8B-B14F-4D97-AF65-F5344CB8AC3E}">
        <p14:creationId xmlns:p14="http://schemas.microsoft.com/office/powerpoint/2010/main" val="3913065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40E8B-851C-4B41-90B7-90FC0A947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0742" y="1449112"/>
            <a:ext cx="4425962" cy="2387600"/>
          </a:xfrm>
        </p:spPr>
        <p:txBody>
          <a:bodyPr>
            <a:normAutofit/>
          </a:bodyPr>
          <a:lstStyle/>
          <a:p>
            <a:pPr algn="l"/>
            <a:r>
              <a:rPr lang="en-US" sz="5100" dirty="0"/>
              <a:t>Classification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96B8CB6C-90BC-405F-ABDB-14EE338AEE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87" r="16686" b="-1"/>
          <a:stretch/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26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1828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324F2-B6FD-47FA-ADB4-115139334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Classification within ICD-10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4BB1F-5832-435B-B4AC-A17B531DCC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According ICD-10, Generalized anxiety disorder is classified within F40-F48 Neurotic, stress-related and somatoform disorders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F41 Other anxiety disorders </a:t>
            </a:r>
          </a:p>
          <a:p>
            <a:pPr lvl="1"/>
            <a:r>
              <a:rPr lang="en-US" dirty="0"/>
              <a:t>F41.1 Generalized anxiety disorder</a:t>
            </a:r>
          </a:p>
        </p:txBody>
      </p:sp>
    </p:spTree>
    <p:extLst>
      <p:ext uri="{BB962C8B-B14F-4D97-AF65-F5344CB8AC3E}">
        <p14:creationId xmlns:p14="http://schemas.microsoft.com/office/powerpoint/2010/main" val="2776981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40E8B-851C-4B41-90B7-90FC0A947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0742" y="2355599"/>
            <a:ext cx="4425962" cy="2387600"/>
          </a:xfrm>
        </p:spPr>
        <p:txBody>
          <a:bodyPr>
            <a:normAutofit/>
          </a:bodyPr>
          <a:lstStyle/>
          <a:p>
            <a:pPr algn="l"/>
            <a:r>
              <a:rPr lang="en-US" sz="5100" dirty="0"/>
              <a:t>Diagnostic Criteria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96B8CB6C-90BC-405F-ABDB-14EE338AEE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87" r="16686" b="-1"/>
          <a:stretch/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26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9211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9651FA3-B4A1-4E98-9B71-4CF820877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40E8B-851C-4B41-90B7-90FC0A947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3087" y="1813800"/>
            <a:ext cx="5334930" cy="3004145"/>
          </a:xfrm>
        </p:spPr>
        <p:txBody>
          <a:bodyPr>
            <a:normAutofit/>
          </a:bodyPr>
          <a:lstStyle/>
          <a:p>
            <a:r>
              <a:rPr lang="en-US" dirty="0"/>
              <a:t>Is GAD and Phobia the same?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3994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96B8CB6C-90BC-405F-ABDB-14EE338AEE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50" r="2" b="2"/>
          <a:stretch/>
        </p:blipFill>
        <p:spPr>
          <a:xfrm>
            <a:off x="6595884" y="57974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5394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A2432-1196-4403-99D7-F2ADBD06F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ICD-10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78E0E-4025-42A5-84C9-2B060744A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07424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Persistent anxiety </a:t>
            </a:r>
          </a:p>
          <a:p>
            <a:r>
              <a:rPr lang="en-US" dirty="0"/>
              <a:t>Not limited to one specific stimulus/environment </a:t>
            </a:r>
          </a:p>
          <a:p>
            <a:r>
              <a:rPr lang="en-US" dirty="0"/>
              <a:t>Common symptoms include </a:t>
            </a:r>
          </a:p>
          <a:p>
            <a:pPr lvl="1"/>
            <a:r>
              <a:rPr lang="en-US" dirty="0"/>
              <a:t>Trembles</a:t>
            </a:r>
          </a:p>
          <a:p>
            <a:pPr lvl="1"/>
            <a:r>
              <a:rPr lang="en-US" dirty="0"/>
              <a:t>Breathlessness</a:t>
            </a:r>
          </a:p>
          <a:p>
            <a:pPr lvl="1"/>
            <a:r>
              <a:rPr lang="en-US" dirty="0"/>
              <a:t>Muscle Tension</a:t>
            </a:r>
          </a:p>
          <a:p>
            <a:pPr lvl="1"/>
            <a:r>
              <a:rPr lang="en-US" dirty="0"/>
              <a:t>Palpitation</a:t>
            </a:r>
          </a:p>
          <a:p>
            <a:pPr lvl="1"/>
            <a:r>
              <a:rPr lang="en-US" dirty="0"/>
              <a:t>Dizzy</a:t>
            </a:r>
          </a:p>
          <a:p>
            <a:pPr lvl="1"/>
            <a:r>
              <a:rPr lang="en-US" dirty="0"/>
              <a:t>Sweating</a:t>
            </a:r>
          </a:p>
          <a:p>
            <a:r>
              <a:rPr lang="en-US" dirty="0"/>
              <a:t>The prevalence of the disorder is higher among females than males, with 2:1 ratio</a:t>
            </a:r>
          </a:p>
        </p:txBody>
      </p:sp>
    </p:spTree>
    <p:extLst>
      <p:ext uri="{BB962C8B-B14F-4D97-AF65-F5344CB8AC3E}">
        <p14:creationId xmlns:p14="http://schemas.microsoft.com/office/powerpoint/2010/main" val="2399735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61849-2F2E-40CF-9328-C50447CB1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Diagnostic Guidelines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3B679-0CCF-439E-9752-71582F655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0824"/>
            <a:ext cx="10754360" cy="4239895"/>
          </a:xfrm>
        </p:spPr>
        <p:txBody>
          <a:bodyPr/>
          <a:lstStyle/>
          <a:p>
            <a:r>
              <a:rPr lang="en-US" dirty="0"/>
              <a:t>Anxiety related symptoms should be present for most days </a:t>
            </a:r>
          </a:p>
          <a:p>
            <a:r>
              <a:rPr lang="en-US" dirty="0"/>
              <a:t>Such discomfort should last for several weeks – several months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Children may additionally report somatic symptoms</a:t>
            </a:r>
          </a:p>
          <a:p>
            <a:endParaRPr lang="en-US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AC64D37-4557-4A19-B629-1FA0AFE02F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3338902"/>
              </p:ext>
            </p:extLst>
          </p:nvPr>
        </p:nvGraphicFramePr>
        <p:xfrm>
          <a:off x="1088444" y="2613183"/>
          <a:ext cx="917934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9780">
                  <a:extLst>
                    <a:ext uri="{9D8B030D-6E8A-4147-A177-3AD203B41FA5}">
                      <a16:colId xmlns:a16="http://schemas.microsoft.com/office/drawing/2014/main" val="4225190067"/>
                    </a:ext>
                  </a:extLst>
                </a:gridCol>
                <a:gridCol w="3059780">
                  <a:extLst>
                    <a:ext uri="{9D8B030D-6E8A-4147-A177-3AD203B41FA5}">
                      <a16:colId xmlns:a16="http://schemas.microsoft.com/office/drawing/2014/main" val="658510320"/>
                    </a:ext>
                  </a:extLst>
                </a:gridCol>
                <a:gridCol w="3059780">
                  <a:extLst>
                    <a:ext uri="{9D8B030D-6E8A-4147-A177-3AD203B41FA5}">
                      <a16:colId xmlns:a16="http://schemas.microsoft.com/office/drawing/2014/main" val="296731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Apprehension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Motor Tension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Autonomic Overactivity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72892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Worries about misfortune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Restlessness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Lightheadedness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65712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Difficulty concentrating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Tension Headache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Sweating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34293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Fidgeting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Tachycardia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3060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Trembling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Dizziness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1523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Dry Mouth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18002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87040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D7A78-2640-49C8-AE08-F5E2FD1A9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Inclusion and Exclusion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A4C829-131B-47FA-BB11-6E9A89A170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6538315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9870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DEF5D-9C1E-40D1-A1C2-DF2EE131B0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DSM-V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7E012-83F8-4CEF-9C30-7928D9107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922000" cy="3889375"/>
          </a:xfrm>
        </p:spPr>
        <p:txBody>
          <a:bodyPr>
            <a:norm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A. Excessive anxiety and worry (apprehensive expectation), occurring more days than not for at least 6 months, about a number of events or activities (such as work or school performance).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B. Difficulty in controlling the worry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C. The anxiety is associated with 2/more of the following symptoms</a:t>
            </a: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D</a:t>
            </a:r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The disturbance is not better explained by another mental disorder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E. The anxiety, worry, or physical symptoms cause clinically significant distress or impairment in social, occupational, or other important areas of functioning.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 Disturbance cannot be attributed to any other substance use (physiological effects)</a:t>
            </a:r>
          </a:p>
          <a:p>
            <a:endParaRPr lang="en-US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71688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1FB83-D2B2-421D-A31D-6B95DD2EF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Severity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580342-272B-412E-9AA9-7D57D5D534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9107025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35835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40E8B-851C-4B41-90B7-90FC0A947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0742" y="3103008"/>
            <a:ext cx="4737418" cy="1130956"/>
          </a:xfrm>
        </p:spPr>
        <p:txBody>
          <a:bodyPr>
            <a:normAutofit/>
          </a:bodyPr>
          <a:lstStyle/>
          <a:p>
            <a:pPr algn="l"/>
            <a:r>
              <a:rPr lang="en-US" sz="5100" dirty="0"/>
              <a:t>Treatments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96B8CB6C-90BC-405F-ABDB-14EE338AEE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87" r="16686" b="-1"/>
          <a:stretch/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26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509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ECB97-C32C-4D8A-AECE-FB57BCDA6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Treatments proposed by NHS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E20AA-CE53-430C-B2FD-CB66618E5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Cognitive Behavioral Therapy (CBT)</a:t>
            </a:r>
          </a:p>
          <a:p>
            <a:pPr lvl="1"/>
            <a:r>
              <a:rPr lang="en-US" dirty="0"/>
              <a:t>Challenge one’s unhelpful, maladaptive thoughts</a:t>
            </a:r>
          </a:p>
          <a:p>
            <a:pPr lvl="1"/>
            <a:r>
              <a:rPr lang="en-US" dirty="0"/>
              <a:t>Focuses on present rather than past</a:t>
            </a:r>
          </a:p>
          <a:p>
            <a:pPr lvl="1"/>
            <a:r>
              <a:rPr lang="en-US" dirty="0"/>
              <a:t>Emphasizes on problem solving </a:t>
            </a:r>
          </a:p>
          <a:p>
            <a:pPr lvl="1"/>
            <a:r>
              <a:rPr lang="en-US" dirty="0"/>
              <a:t>8-12 sessions</a:t>
            </a:r>
          </a:p>
          <a:p>
            <a:r>
              <a:rPr lang="en-US" dirty="0"/>
              <a:t>Medication – Serotonin Reuptake Inhibitors (SSRIs)</a:t>
            </a:r>
          </a:p>
        </p:txBody>
      </p:sp>
    </p:spTree>
    <p:extLst>
      <p:ext uri="{BB962C8B-B14F-4D97-AF65-F5344CB8AC3E}">
        <p14:creationId xmlns:p14="http://schemas.microsoft.com/office/powerpoint/2010/main" val="9938781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40E8B-851C-4B41-90B7-90FC0A947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0742" y="2355599"/>
            <a:ext cx="4737418" cy="2387600"/>
          </a:xfrm>
        </p:spPr>
        <p:txBody>
          <a:bodyPr>
            <a:normAutofit/>
          </a:bodyPr>
          <a:lstStyle/>
          <a:p>
            <a:pPr algn="l"/>
            <a:r>
              <a:rPr lang="en-US" sz="5100" dirty="0"/>
              <a:t>Measurement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96B8CB6C-90BC-405F-ABDB-14EE338AEE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87" r="16686" b="-1"/>
          <a:stretch/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26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5576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A0CF1-CD23-4458-B8A3-DCD2A94CD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44851-9CBE-4F49-A4CC-F5B2EA8A8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Anxiety Disorder Specific Measure (ADSM)</a:t>
            </a:r>
          </a:p>
          <a:p>
            <a:pPr lvl="1"/>
            <a:r>
              <a:rPr lang="en-US" dirty="0"/>
              <a:t>If not administered twice.</a:t>
            </a:r>
          </a:p>
          <a:p>
            <a:r>
              <a:rPr lang="en-US" dirty="0"/>
              <a:t>Generalized anxiety disorder (GAD-7) questionnaire</a:t>
            </a:r>
          </a:p>
        </p:txBody>
      </p:sp>
    </p:spTree>
    <p:extLst>
      <p:ext uri="{BB962C8B-B14F-4D97-AF65-F5344CB8AC3E}">
        <p14:creationId xmlns:p14="http://schemas.microsoft.com/office/powerpoint/2010/main" val="2630453302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Festival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575</Words>
  <Application>Microsoft Office PowerPoint</Application>
  <PresentationFormat>Widescreen</PresentationFormat>
  <Paragraphs>94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Century Gothic</vt:lpstr>
      <vt:lpstr>Times New Roman</vt:lpstr>
      <vt:lpstr>ShapesVTI</vt:lpstr>
      <vt:lpstr>Anxiety</vt:lpstr>
      <vt:lpstr>How common is anxiety? Who experiences it?</vt:lpstr>
      <vt:lpstr>What are some of the common Anxieties?</vt:lpstr>
      <vt:lpstr>Fight or Flight Response</vt:lpstr>
      <vt:lpstr>Biochemical Imbalance</vt:lpstr>
      <vt:lpstr>What other psychological factors might contribute?</vt:lpstr>
      <vt:lpstr>Traumatic Experiences</vt:lpstr>
      <vt:lpstr>Classification</vt:lpstr>
      <vt:lpstr>Classification within ICD-10</vt:lpstr>
      <vt:lpstr>Diagnostic Criteria</vt:lpstr>
      <vt:lpstr>Is GAD and Phobia the same?</vt:lpstr>
      <vt:lpstr>ICD-10</vt:lpstr>
      <vt:lpstr>Diagnostic Guidelines </vt:lpstr>
      <vt:lpstr>Inclusion and Exclusion</vt:lpstr>
      <vt:lpstr>DSM-V</vt:lpstr>
      <vt:lpstr>Severity </vt:lpstr>
      <vt:lpstr>Treatments</vt:lpstr>
      <vt:lpstr>Treatments proposed by NHS</vt:lpstr>
      <vt:lpstr>Measurement</vt:lpstr>
      <vt:lpstr>Measures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</dc:title>
  <dc:creator>Dushika Rajan</dc:creator>
  <cp:lastModifiedBy>Dushika Rajan</cp:lastModifiedBy>
  <cp:revision>8</cp:revision>
  <dcterms:created xsi:type="dcterms:W3CDTF">2021-03-08T02:54:24Z</dcterms:created>
  <dcterms:modified xsi:type="dcterms:W3CDTF">2021-03-08T04:05:53Z</dcterms:modified>
</cp:coreProperties>
</file>