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7"/>
  </p:notesMasterIdLst>
  <p:handoutMasterIdLst>
    <p:handoutMasterId r:id="rId18"/>
  </p:handoutMasterIdLst>
  <p:sldIdLst>
    <p:sldId id="277" r:id="rId2"/>
    <p:sldId id="471" r:id="rId3"/>
    <p:sldId id="472" r:id="rId4"/>
    <p:sldId id="473" r:id="rId5"/>
    <p:sldId id="474" r:id="rId6"/>
    <p:sldId id="475" r:id="rId7"/>
    <p:sldId id="476" r:id="rId8"/>
    <p:sldId id="477" r:id="rId9"/>
    <p:sldId id="478" r:id="rId10"/>
    <p:sldId id="479" r:id="rId11"/>
    <p:sldId id="480" r:id="rId12"/>
    <p:sldId id="481" r:id="rId13"/>
    <p:sldId id="482" r:id="rId14"/>
    <p:sldId id="483" r:id="rId15"/>
    <p:sldId id="484" r:id="rId16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456" autoAdjust="0"/>
    <p:restoredTop sz="94576" autoAdjust="0"/>
  </p:normalViewPr>
  <p:slideViewPr>
    <p:cSldViewPr>
      <p:cViewPr varScale="1">
        <p:scale>
          <a:sx n="82" d="100"/>
          <a:sy n="82" d="100"/>
        </p:scale>
        <p:origin x="1301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09703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62388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3.m4a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49275" y="1340768"/>
            <a:ext cx="8050709" cy="3528392"/>
          </a:xfrm>
        </p:spPr>
        <p:txBody>
          <a:bodyPr/>
          <a:lstStyle/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BMHP5032 Introduction to Physiology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 2 – Presentation</a:t>
            </a:r>
          </a:p>
          <a:p>
            <a:pPr algn="l" eaLnBrk="1" hangingPunct="1"/>
            <a:endParaRPr lang="en-GB" altLang="en-US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l"/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Name: Ion </a:t>
            </a:r>
            <a:r>
              <a:rPr lang="en-GB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Untura</a:t>
            </a:r>
            <a:endParaRPr lang="en-GB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l"/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Number: 2440192</a:t>
            </a:r>
          </a:p>
          <a:p>
            <a:pPr lvl="0" algn="l"/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 Soban Sadiq</a:t>
            </a:r>
          </a:p>
          <a:p>
            <a:pPr lvl="0" algn="l"/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Code: BMHP5023</a:t>
            </a:r>
          </a:p>
          <a:p>
            <a:pPr algn="l" eaLnBrk="1" hangingPunct="1"/>
            <a:endParaRPr lang="en-GB" altLang="en-US" sz="2800" b="1" dirty="0">
              <a:solidFill>
                <a:schemeClr val="bg1"/>
              </a:solidFill>
            </a:endParaRP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AC7AA62-6F8E-97E0-622D-93098B746B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21675" y="260648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936"/>
    </mc:Choice>
    <mc:Fallback>
      <p:transition spd="slow" advTm="20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C3CB7-D278-A2A4-CAD1-A290CF81F7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63D4A8-101E-12D0-65B2-FF0482C77A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81126"/>
            <a:ext cx="8229600" cy="3917032"/>
          </a:xfrm>
        </p:spPr>
        <p:txBody>
          <a:bodyPr anchor="ctr" anchorCtr="0"/>
          <a:lstStyle/>
          <a:p>
            <a:pPr marL="0" lvl="0" indent="0">
              <a:lnSpc>
                <a:spcPct val="15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Overview of chronic respiratory diseases in the UK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COPD as a leading cause of morbidity and mortality (NHS, 2023)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Purpose  of presentation:</a:t>
            </a:r>
          </a:p>
          <a:p>
            <a:pPr lvl="1">
              <a:lnSpc>
                <a:spcPct val="15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Explain relevant anatomy and physiology</a:t>
            </a:r>
          </a:p>
          <a:p>
            <a:pPr lvl="1">
              <a:lnSpc>
                <a:spcPct val="15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Examine disease impact</a:t>
            </a:r>
          </a:p>
          <a:p>
            <a:pPr lvl="1">
              <a:lnSpc>
                <a:spcPct val="15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Present a person‑centred care plan</a:t>
            </a:r>
          </a:p>
          <a:p>
            <a:pPr lvl="1">
              <a:lnSpc>
                <a:spcPct val="15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Align recommendations with NHS and NICE guidance</a:t>
            </a:r>
          </a:p>
          <a:p>
            <a:pPr marL="0" indent="0">
              <a:spcBef>
                <a:spcPts val="1200"/>
              </a:spcBef>
              <a:buNone/>
            </a:pPr>
            <a:endParaRPr lang="en-GB" sz="1500" i="1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63C9C2-F8C4-FC64-3A2B-8D7272153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1AD01A-35D6-54F1-21E7-C950B3125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ED9BAE2-EA02-B300-B15F-F836AA9AD7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50524" y="167022"/>
            <a:ext cx="487363" cy="487363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DF2FCD3-81BE-A5D0-FAEB-A952A4B75E2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68662" y="15774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563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561"/>
    </mc:Choice>
    <mc:Fallback>
      <p:transition spd="slow" advTm="355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79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579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360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1B7D8-FAFA-459E-E97E-26762F067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308" y="0"/>
            <a:ext cx="8229600" cy="1143000"/>
          </a:xfrm>
        </p:spPr>
        <p:txBody>
          <a:bodyPr/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Fictional Patient Profile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880F13-35A9-9D38-4535-EF0C49E149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6879" y="1052736"/>
            <a:ext cx="7200800" cy="4334780"/>
          </a:xfrm>
        </p:spPr>
        <p:txBody>
          <a:bodyPr anchor="ctr" anchorCtr="0"/>
          <a:lstStyle/>
          <a:p>
            <a:pPr marL="0" indent="0">
              <a:lnSpc>
                <a:spcPct val="150000"/>
              </a:lnSpc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Name: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Mr. J. Davies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Age: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67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Gender: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Male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Occupation: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Retired bus driver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Living situation: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Lives alone in social housing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Lifestyle factors: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Smokes 20 cigarettes/day for 40 years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Sedentary lifestyle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High BMI (29)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Limited social support 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Risk factors: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Smoking, occupational exposure, age, low physical activity (NICE, 2023)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800642-0D74-9A9D-EEA9-9EEA43A73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A468CE-6AEE-EAD3-595F-267F23235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26F2F78-60A8-8444-3BE2-ADE0379CB8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24312" y="8413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019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325"/>
    </mc:Choice>
    <mc:Fallback>
      <p:transition spd="slow" advTm="583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32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/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Relevant Body System: The Respiratory System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C35443-F263-7B57-2247-B900E4E8B7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 anchorCtr="0"/>
          <a:lstStyle/>
          <a:p>
            <a:pPr marL="0" lv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Primary structures: nose, pharynx, larynx, trachea, bronchi, bronchioles, alveoli</a:t>
            </a:r>
          </a:p>
          <a:p>
            <a:pPr marL="0" lvl="0" indent="0">
              <a:lnSpc>
                <a:spcPct val="150000"/>
              </a:lnSpc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Function: gas exchange — oxygen intake, carbon dioxide removal (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Marieb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&amp; Hoehn, 2019)</a:t>
            </a:r>
          </a:p>
          <a:p>
            <a:pPr marL="0" lvl="0" indent="0">
              <a:lnSpc>
                <a:spcPct val="150000"/>
              </a:lnSpc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Key anatomical terms: alveolar sacs, diaphragm, intercostal muscles</a:t>
            </a:r>
          </a:p>
          <a:p>
            <a:pPr marL="0" lvl="0" indent="0">
              <a:lnSpc>
                <a:spcPct val="150000"/>
              </a:lnSpc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Link to cardiovascular system for oxygen transport</a:t>
            </a:r>
          </a:p>
          <a:p>
            <a:pPr marL="0" indent="0">
              <a:spcBef>
                <a:spcPts val="1200"/>
              </a:spcBef>
              <a:buNone/>
            </a:pPr>
            <a:endParaRPr lang="en-GB" sz="1500" i="1" dirty="0">
              <a:solidFill>
                <a:schemeClr val="tx1"/>
              </a:solidFill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12F1923-0368-C3AE-7FA0-5158E2E380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96336" y="4204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427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937"/>
    </mc:Choice>
    <mc:Fallback>
      <p:transition spd="slow" advTm="599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9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924A3-1440-EE2D-BFA7-E4E87ED06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7390"/>
            <a:ext cx="8229600" cy="922114"/>
          </a:xfrm>
        </p:spPr>
        <p:txBody>
          <a:bodyPr/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Physiology of Normal Breathing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4F549-6873-A292-8A34-6B47A5140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3917032"/>
          </a:xfrm>
        </p:spPr>
        <p:txBody>
          <a:bodyPr anchor="ctr" anchorCtr="0"/>
          <a:lstStyle/>
          <a:p>
            <a:pPr marL="0" lvl="0" indent="0" algn="ctr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Ventilation: movement of air in/out of lungs</a:t>
            </a:r>
          </a:p>
          <a:p>
            <a:pPr marL="0" lvl="0" indent="0" algn="ctr">
              <a:lnSpc>
                <a:spcPct val="150000"/>
              </a:lnSpc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External respiration: gas exchange at alveoli</a:t>
            </a:r>
          </a:p>
          <a:p>
            <a:pPr marL="0" lvl="0" indent="0" algn="ctr">
              <a:lnSpc>
                <a:spcPct val="150000"/>
              </a:lnSpc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Internal respiration: gas exchange at tissues</a:t>
            </a:r>
          </a:p>
          <a:p>
            <a:pPr marL="0" lvl="0" indent="0" algn="ctr">
              <a:lnSpc>
                <a:spcPct val="150000"/>
              </a:lnSpc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Role of surfactant in alveolar stability</a:t>
            </a:r>
          </a:p>
          <a:p>
            <a:pPr marL="0" lvl="0" indent="0" algn="ctr">
              <a:lnSpc>
                <a:spcPct val="150000"/>
              </a:lnSpc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Importance of elastic recoil and airway patency</a:t>
            </a:r>
          </a:p>
          <a:p>
            <a:pPr>
              <a:spcBef>
                <a:spcPts val="1400"/>
              </a:spcBef>
              <a:buFont typeface="Arial"/>
              <a:buChar char="•"/>
            </a:pPr>
            <a:endParaRPr lang="en-GB" sz="1600" i="1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CEB692-B9B5-A7EC-175D-C55FD2A65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6DEE0F-0A02-6D68-23C0-0B77EC1F3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0227DA2-3EE6-103B-A4BD-C0228B631C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3528" y="1143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203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164"/>
    </mc:Choice>
    <mc:Fallback>
      <p:transition spd="slow" advTm="601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16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69B926-B65F-3EB5-92BB-DC40BD793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35684"/>
            <a:ext cx="8229600" cy="922114"/>
          </a:xfrm>
        </p:spPr>
        <p:txBody>
          <a:bodyPr/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Pathophysiology of COPD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D4FB70-B25A-602C-D334-08F645D206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616" y="1600201"/>
            <a:ext cx="6768752" cy="3917032"/>
          </a:xfrm>
        </p:spPr>
        <p:txBody>
          <a:bodyPr anchor="ctr" anchorCtr="0"/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Chronic inflammation → airway narrowing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Destruction of alveolar walls → reduced gas exchange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Loss of elastic recoil → air trapping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Mucus hypersecretion → obstruction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Symptoms: dyspnoea, chronic cough, sputum production (NICE, 2023)</a:t>
            </a:r>
          </a:p>
          <a:p>
            <a:pPr>
              <a:spcBef>
                <a:spcPts val="1400"/>
              </a:spcBef>
              <a:buFont typeface="Arial"/>
              <a:buChar char="•"/>
            </a:pPr>
            <a:endParaRPr lang="en-GB" sz="1600" i="1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290F66-9B7A-D4EF-7AC0-B0C0F1F98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F15D2E-B843-1BFC-9C28-E4C39C9B0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8069EE1-758F-0564-A91A-29FE597251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99437" y="136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911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062"/>
    </mc:Choice>
    <mc:Fallback>
      <p:transition spd="slow" advTm="560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6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E0124-C10B-2C22-8E26-7781C9788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Impact on Body Functioning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8DB334-A7AC-B263-B902-D885AE203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8496" y="1470484"/>
            <a:ext cx="5987008" cy="3917032"/>
          </a:xfrm>
        </p:spPr>
        <p:txBody>
          <a:bodyPr anchor="ctr" anchorCtr="0"/>
          <a:lstStyle/>
          <a:p>
            <a:pPr marL="0" lv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Reduced oxygen saturation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Increased work of breathing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Hyperinflation of lungs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Impaired exercise tolerance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Increased risk of respiratory infections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Psychological impact: anxiety, social isolation (NHS, 2023)</a:t>
            </a:r>
          </a:p>
          <a:p>
            <a:pPr marL="0" indent="0">
              <a:spcBef>
                <a:spcPts val="1400"/>
              </a:spcBef>
              <a:buNone/>
            </a:pPr>
            <a:endParaRPr lang="en-GB" sz="1500" i="1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4193C0-9C37-D32B-C845-058D81A00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2ED7D4-D58E-B110-D734-7BC6B2731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F46A308-8CF2-A444-8C04-9A0B3E735E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7200" y="3326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65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271"/>
    </mc:Choice>
    <mc:Fallback>
      <p:transition spd="slow" advTm="552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27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9267"/>
            <a:ext cx="8229600" cy="1143000"/>
          </a:xfrm>
        </p:spPr>
        <p:txBody>
          <a:bodyPr/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Lifestyle Factors Affecting COPD</a:t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6307EA7-00DA-7750-8609-7051118EDC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 anchorCtr="0"/>
          <a:lstStyle/>
          <a:p>
            <a:pPr marL="0" lv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Smoking as primary cause (90% of cases)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Poor diet → reduced immunity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Sedentary lifestyle → decreased lung capacity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Environmental exposure: pollution, occupational fumes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Social determinants: poverty, housing quality</a:t>
            </a:r>
          </a:p>
          <a:p>
            <a:pPr algn="just">
              <a:spcBef>
                <a:spcPts val="1400"/>
              </a:spcBef>
              <a:buFont typeface="Arial"/>
              <a:buChar char="•"/>
            </a:pPr>
            <a:endParaRPr lang="en-GB" sz="1500" i="1" dirty="0">
              <a:solidFill>
                <a:schemeClr val="tx1"/>
              </a:solidFill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97218BB-3F86-9E1E-D542-F80A6F0843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00392" y="11011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543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307"/>
    </mc:Choice>
    <mc:Fallback>
      <p:transition spd="slow" advTm="543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3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0FCB6-E8B5-E668-6859-562592213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Care Plan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B34A5C-AEA4-8C87-D5EF-1CD835079D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636" y="1470484"/>
            <a:ext cx="6552728" cy="3917032"/>
          </a:xfrm>
        </p:spPr>
        <p:txBody>
          <a:bodyPr anchor="ctr" anchorCtr="0"/>
          <a:lstStyle/>
          <a:p>
            <a:pPr marL="0" lv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Based on autonomy, dignity, shared decision‑making (NMC, 2018)</a:t>
            </a:r>
          </a:p>
          <a:p>
            <a:pPr marL="0" lvl="0" indent="0">
              <a:lnSpc>
                <a:spcPct val="150000"/>
              </a:lnSpc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Collaborative approach with MDT: GP, respiratory nurse, physiotherapist</a:t>
            </a:r>
          </a:p>
          <a:p>
            <a:pPr marL="0" lvl="0" indent="0">
              <a:lnSpc>
                <a:spcPct val="150000"/>
              </a:lnSpc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Goals: symptom control, improved quality of life, reduced exacerbations</a:t>
            </a:r>
          </a:p>
          <a:p>
            <a:pPr>
              <a:spcBef>
                <a:spcPts val="1000"/>
              </a:spcBef>
              <a:buFont typeface="Arial"/>
              <a:buChar char="•"/>
            </a:pPr>
            <a:endParaRPr lang="en-GB" sz="1400" i="1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C4459-B578-A402-DCF4-CAC2307B7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1D60C8-0E6D-5493-15CC-220B5D39B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9BC38A1-BB70-547D-A8A4-CD204623D5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972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666"/>
    </mc:Choice>
    <mc:Fallback>
      <p:transition spd="slow" advTm="536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66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8604B-AC6B-0846-C825-2BEC86565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Care Routine (Evidence‑Based)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8C4224-F958-CB66-7629-688D5AD53A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 anchorCtr="0"/>
          <a:lstStyle/>
          <a:p>
            <a:pPr marL="0" lvl="0" indent="0" algn="ctr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Smoking cessation support (NICE, 2023)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Inhaler technique education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Pulmonary rehabilitation referral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Nutritional advice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Vaccinations: influenza, pneumococcal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Daily monitoring of symptoms</a:t>
            </a:r>
          </a:p>
          <a:p>
            <a:pPr>
              <a:spcBef>
                <a:spcPts val="1400"/>
              </a:spcBef>
              <a:buFont typeface="Arial"/>
              <a:buChar char="•"/>
            </a:pPr>
            <a:endParaRPr lang="en-GB" sz="1500" i="1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C4CF4B-AA00-001B-CFC7-69AA662BA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D03137-7AB2-2A5E-B86B-FAB9F630A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09BC435-291C-B44A-330E-0A57A102C5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71800" y="139243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865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816"/>
    </mc:Choice>
    <mc:Fallback>
      <p:transition spd="slow" advTm="52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8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Monitoring and Review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085575-4426-A9AB-0F8A-7A51209EE3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 anchorCtr="0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Regular spirometry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Oxygen saturation checks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Review of inhaler use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Monitoring exacerbation frequency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Home environment assessment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Scheduled MDT reviews</a:t>
            </a:r>
          </a:p>
          <a:p>
            <a:pPr marL="0" indent="0">
              <a:spcBef>
                <a:spcPts val="1600"/>
              </a:spcBef>
              <a:buNone/>
            </a:pPr>
            <a:endParaRPr lang="en-GB" sz="2000" dirty="0">
              <a:solidFill>
                <a:srgbClr val="0070C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4F83C52-7D66-C69E-B243-31BFD9C802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28318" y="227687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81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658"/>
    </mc:Choice>
    <mc:Fallback>
      <p:transition spd="slow" advTm="506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6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5A38A-342D-5CCE-C6F9-281BA61BF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Communication and Ethical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09075-03F4-F562-BF07-511A336E02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0484"/>
            <a:ext cx="8229600" cy="3917032"/>
          </a:xfrm>
        </p:spPr>
        <p:txBody>
          <a:bodyPr/>
          <a:lstStyle/>
          <a:p>
            <a:pPr marL="0" lvl="0" indent="0">
              <a:lnSpc>
                <a:spcPct val="150000"/>
              </a:lnSpc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Use of clear, accessible language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Respect for autonomy and informed consent (HCPC, 2024)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Confidentiality (Data Protection Act, 2018)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Cultural sensitivity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Supporting emotional wellbeing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654023-DF6C-6BC1-B17E-62E75B48E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A89573-3F1B-A4BE-C5E5-87717E62F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745425B-FFAD-5404-DE75-B9CFD7793B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315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681"/>
    </mc:Choice>
    <mc:Fallback>
      <p:transition spd="slow" advTm="476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68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7B3DF-6908-26A0-C99D-2C1D2DC511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F4399-67E9-2C1D-B2AB-8ACF7321B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Risk Management and Safety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986763-ED62-C8E8-F742-1FED301CDE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lnSpc>
                <a:spcPct val="150000"/>
              </a:lnSpc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Identifying early signs of exacerbation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Emergency action plan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Safe medication management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Falls risk assessment due to breathlessness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Home ventilation and heating considerations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3D1B83-6840-274C-1411-485283D54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C49DF0-94A8-89B4-A691-2BD0B8BEC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99456AD-B710-98D4-2F4C-D0BA08545C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687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281"/>
    </mc:Choice>
    <mc:Fallback>
      <p:transition spd="slow" advTm="472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28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5D237-728C-D616-B2A2-D604AF5AC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Summary of Key Points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B56CB-6673-98C0-A90D-4588F61206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05" y="1397557"/>
            <a:ext cx="8229600" cy="3917032"/>
          </a:xfrm>
        </p:spPr>
        <p:txBody>
          <a:bodyPr/>
          <a:lstStyle/>
          <a:p>
            <a:pPr marL="0" lvl="0" indent="0">
              <a:lnSpc>
                <a:spcPct val="150000"/>
              </a:lnSpc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COPD significantly affects respiratory physiology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Lifestyle factors play a major role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Person‑centred care improves outcomes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Evidence‑based interventions reduce exacerbations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Ethical practice ensures dignity and autonomy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49ECDC-6B0A-3E76-6BD5-143EB53A8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E3A0F4-CAAC-20B5-7943-48A3D2ABD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7B7902F-739A-F39B-7CF0-B8597BAC97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11560" y="6024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223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549"/>
    </mc:Choice>
    <mc:Fallback>
      <p:transition spd="slow" advTm="515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54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3B584-7A22-AB2C-4195-5449DA809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3021"/>
            <a:ext cx="8229600" cy="1143000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D22073-88A2-F984-9E5B-62FFF50A86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608512"/>
          </a:xfrm>
        </p:spPr>
        <p:txBody>
          <a:bodyPr/>
          <a:lstStyle/>
          <a:p>
            <a:pPr marL="0" lv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NHS (2023)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COPD Overview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NICE (2023)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Chronic Obstructive Pulmonary Disease in Adults: Management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Marieb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E. &amp; Hoehn, K. (2019)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Human Anatomy &amp; Physiology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NMC (2018)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The Code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HCPC (2024)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Standards of Conduct, Performance and Ethics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Care Act (2014).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Data Protection Act (2018).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Additional peer‑reviewed respiratory journals.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37F9F-D0BF-06E2-F0A6-891E258DF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10/08/2026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00BC3B-5F33-84CD-601A-82EBBAE05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C6F0F8F-0B62-958F-BF7C-A5447A64B2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08304" y="61669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767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681"/>
    </mc:Choice>
    <mc:Fallback>
      <p:transition spd="slow" advTm="296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68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CA845005-2D0A-7340-9158-F7C2EED21ECD}">
  <we:reference id="wa200010001" version="1.0.0.1" store="en-GB" storeType="OMEX"/>
  <we:alternateReferences>
    <we:reference id="WA200010001" version="1.0.0.1" store="WA200010001" storeType="OMEX"/>
  </we:alternateReferences>
  <we:properties>
    <we:property name="claude.fileId" value="&quot;75df47eb-6b36-49c2-aa41-49fbd7b0be1f&quot;"/>
  </we:properties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0</TotalTime>
  <Words>644</Words>
  <Application>Microsoft Office PowerPoint</Application>
  <PresentationFormat>On-screen Show (4:3)</PresentationFormat>
  <Paragraphs>136</Paragraphs>
  <Slides>15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Myriad Pro</vt:lpstr>
      <vt:lpstr>Verdana</vt:lpstr>
      <vt:lpstr>20140311PresentationUWTSDTemplate</vt:lpstr>
      <vt:lpstr>PowerPoint Presentation</vt:lpstr>
      <vt:lpstr>Introduction</vt:lpstr>
      <vt:lpstr>Fictional Patient Profile</vt:lpstr>
      <vt:lpstr>Relevant Body System: The Respiratory System</vt:lpstr>
      <vt:lpstr>Physiology of Normal Breathing</vt:lpstr>
      <vt:lpstr>Pathophysiology of COPD</vt:lpstr>
      <vt:lpstr>Impact on Body Functioning</vt:lpstr>
      <vt:lpstr>Lifestyle Factors Affecting COPD </vt:lpstr>
      <vt:lpstr>Care Plan Overview</vt:lpstr>
      <vt:lpstr>Care Routine (Evidence‑Based)</vt:lpstr>
      <vt:lpstr>Monitoring and Review</vt:lpstr>
      <vt:lpstr>Communication and Ethical Considerations</vt:lpstr>
      <vt:lpstr>Risk Management and Safety</vt:lpstr>
      <vt:lpstr>Summary of Key Points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Nelu Junior</cp:lastModifiedBy>
  <cp:revision>228</cp:revision>
  <cp:lastPrinted>2018-07-09T15:27:01Z</cp:lastPrinted>
  <dcterms:created xsi:type="dcterms:W3CDTF">2002-10-07T19:43:58Z</dcterms:created>
  <dcterms:modified xsi:type="dcterms:W3CDTF">2026-08-10T16:48:40Z</dcterms:modified>
</cp:coreProperties>
</file>