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vml" ContentType="application/vnd.openxmlformats-officedocument.vmlDrawing"/>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2" r:id="rId1"/>
  </p:sldMasterIdLst>
  <p:notesMasterIdLst>
    <p:notesMasterId r:id="rId21"/>
  </p:notesMasterIdLst>
  <p:sldIdLst>
    <p:sldId id="256" r:id="rId2"/>
    <p:sldId id="257" r:id="rId3"/>
    <p:sldId id="267" r:id="rId4"/>
    <p:sldId id="272" r:id="rId5"/>
    <p:sldId id="274" r:id="rId6"/>
    <p:sldId id="258" r:id="rId7"/>
    <p:sldId id="271" r:id="rId8"/>
    <p:sldId id="259" r:id="rId9"/>
    <p:sldId id="269" r:id="rId10"/>
    <p:sldId id="260" r:id="rId11"/>
    <p:sldId id="265" r:id="rId12"/>
    <p:sldId id="266" r:id="rId13"/>
    <p:sldId id="263" r:id="rId14"/>
    <p:sldId id="262" r:id="rId15"/>
    <p:sldId id="261" r:id="rId16"/>
    <p:sldId id="264" r:id="rId17"/>
    <p:sldId id="273" r:id="rId18"/>
    <p:sldId id="268" r:id="rId19"/>
    <p:sldId id="270"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56"/>
    <p:restoredTop sz="52025"/>
  </p:normalViewPr>
  <p:slideViewPr>
    <p:cSldViewPr snapToGrid="0" snapToObjects="1">
      <p:cViewPr varScale="1">
        <p:scale>
          <a:sx n="54" d="100"/>
          <a:sy n="54" d="100"/>
        </p:scale>
        <p:origin x="304"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41A5C98-9DB9-4E89-8B39-172CE1EBB053}" type="doc">
      <dgm:prSet loTypeId="urn:microsoft.com/office/officeart/2017/3/layout/HorizontalPathTimeline" loCatId="process" qsTypeId="urn:microsoft.com/office/officeart/2005/8/quickstyle/simple5" qsCatId="simple" csTypeId="urn:microsoft.com/office/officeart/2005/8/colors/accent1_2" csCatId="accent1" phldr="1"/>
      <dgm:spPr/>
      <dgm:t>
        <a:bodyPr/>
        <a:lstStyle/>
        <a:p>
          <a:endParaRPr lang="en-US"/>
        </a:p>
      </dgm:t>
    </dgm:pt>
    <dgm:pt modelId="{F421DD28-4F83-460C-B95B-881094422C88}">
      <dgm:prSet/>
      <dgm:spPr/>
      <dgm:t>
        <a:bodyPr/>
        <a:lstStyle/>
        <a:p>
          <a:pPr>
            <a:defRPr b="1"/>
          </a:pPr>
          <a:r>
            <a:rPr lang="en-US"/>
            <a:t>2010</a:t>
          </a:r>
        </a:p>
      </dgm:t>
    </dgm:pt>
    <dgm:pt modelId="{7C21E548-1FD9-440D-A955-465B6114BED8}" type="parTrans" cxnId="{E546B769-FFA1-41A5-8BDF-84DAE7C714C7}">
      <dgm:prSet/>
      <dgm:spPr/>
      <dgm:t>
        <a:bodyPr/>
        <a:lstStyle/>
        <a:p>
          <a:endParaRPr lang="en-US"/>
        </a:p>
      </dgm:t>
    </dgm:pt>
    <dgm:pt modelId="{2A087ACF-D530-4983-BC27-D380D24A5A1C}" type="sibTrans" cxnId="{E546B769-FFA1-41A5-8BDF-84DAE7C714C7}">
      <dgm:prSet/>
      <dgm:spPr/>
      <dgm:t>
        <a:bodyPr/>
        <a:lstStyle/>
        <a:p>
          <a:endParaRPr lang="en-US"/>
        </a:p>
      </dgm:t>
    </dgm:pt>
    <dgm:pt modelId="{D87ABEC1-5BFF-44C6-A20C-7D83B72F011F}">
      <dgm:prSet/>
      <dgm:spPr/>
      <dgm:t>
        <a:bodyPr/>
        <a:lstStyle/>
        <a:p>
          <a:r>
            <a:rPr lang="en-US"/>
            <a:t>If you invested $100, in 2010 your bitcoin would be worth $48 million in 2021</a:t>
          </a:r>
        </a:p>
      </dgm:t>
    </dgm:pt>
    <dgm:pt modelId="{B69D6AF0-F312-424E-9EB1-97ECA144380E}" type="parTrans" cxnId="{561E2DD6-7357-41E0-853A-9D78FA000A71}">
      <dgm:prSet/>
      <dgm:spPr/>
      <dgm:t>
        <a:bodyPr/>
        <a:lstStyle/>
        <a:p>
          <a:endParaRPr lang="en-US"/>
        </a:p>
      </dgm:t>
    </dgm:pt>
    <dgm:pt modelId="{69046978-3934-4CCA-83E0-75DF8D439A49}" type="sibTrans" cxnId="{561E2DD6-7357-41E0-853A-9D78FA000A71}">
      <dgm:prSet/>
      <dgm:spPr/>
      <dgm:t>
        <a:bodyPr/>
        <a:lstStyle/>
        <a:p>
          <a:endParaRPr lang="en-US"/>
        </a:p>
      </dgm:t>
    </dgm:pt>
    <dgm:pt modelId="{6CB5879B-BA78-45BB-97DC-F119C7492601}">
      <dgm:prSet/>
      <dgm:spPr/>
      <dgm:t>
        <a:bodyPr/>
        <a:lstStyle/>
        <a:p>
          <a:pPr>
            <a:defRPr b="1"/>
          </a:pPr>
          <a:r>
            <a:rPr lang="en-US"/>
            <a:t>2021</a:t>
          </a:r>
        </a:p>
      </dgm:t>
    </dgm:pt>
    <dgm:pt modelId="{BA877BD0-B5E1-4FC9-AE17-58CA6EC1D425}" type="parTrans" cxnId="{F9E02CEA-1EB8-4B26-AAAF-85D2B58A6D8B}">
      <dgm:prSet/>
      <dgm:spPr/>
      <dgm:t>
        <a:bodyPr/>
        <a:lstStyle/>
        <a:p>
          <a:endParaRPr lang="en-US"/>
        </a:p>
      </dgm:t>
    </dgm:pt>
    <dgm:pt modelId="{976B047D-34DC-4959-81C4-575C80A1D6D8}" type="sibTrans" cxnId="{F9E02CEA-1EB8-4B26-AAAF-85D2B58A6D8B}">
      <dgm:prSet/>
      <dgm:spPr/>
      <dgm:t>
        <a:bodyPr/>
        <a:lstStyle/>
        <a:p>
          <a:endParaRPr lang="en-US"/>
        </a:p>
      </dgm:t>
    </dgm:pt>
    <dgm:pt modelId="{ED658CC6-4A01-40E6-82CD-24F597DD723D}">
      <dgm:prSet/>
      <dgm:spPr/>
      <dgm:t>
        <a:bodyPr/>
        <a:lstStyle/>
        <a:p>
          <a:r>
            <a:rPr lang="en-US"/>
            <a:t>“CNBC”</a:t>
          </a:r>
        </a:p>
      </dgm:t>
    </dgm:pt>
    <dgm:pt modelId="{624EA816-BCB9-403F-9051-0B78F6FF4053}" type="parTrans" cxnId="{9C56D7B3-B376-4ECC-AD7F-69D8C87D97EF}">
      <dgm:prSet/>
      <dgm:spPr/>
      <dgm:t>
        <a:bodyPr/>
        <a:lstStyle/>
        <a:p>
          <a:endParaRPr lang="en-US"/>
        </a:p>
      </dgm:t>
    </dgm:pt>
    <dgm:pt modelId="{34493CA8-8698-4B3F-ACEE-9CCF841202EA}" type="sibTrans" cxnId="{9C56D7B3-B376-4ECC-AD7F-69D8C87D97EF}">
      <dgm:prSet/>
      <dgm:spPr/>
      <dgm:t>
        <a:bodyPr/>
        <a:lstStyle/>
        <a:p>
          <a:endParaRPr lang="en-US"/>
        </a:p>
      </dgm:t>
    </dgm:pt>
    <dgm:pt modelId="{25A5946F-8FDC-204F-82AA-C67FEAF1D487}" type="pres">
      <dgm:prSet presAssocID="{541A5C98-9DB9-4E89-8B39-172CE1EBB053}" presName="root" presStyleCnt="0">
        <dgm:presLayoutVars>
          <dgm:chMax/>
          <dgm:chPref/>
          <dgm:animLvl val="lvl"/>
        </dgm:presLayoutVars>
      </dgm:prSet>
      <dgm:spPr/>
    </dgm:pt>
    <dgm:pt modelId="{DB87A992-99A2-7748-B820-929CBF009A9C}" type="pres">
      <dgm:prSet presAssocID="{541A5C98-9DB9-4E89-8B39-172CE1EBB053}" presName="divider" presStyleLbl="node1" presStyleIdx="0" presStyleCnt="1"/>
      <dgm:spPr/>
    </dgm:pt>
    <dgm:pt modelId="{49667B42-03DE-FF48-97EC-E68BBB4ECE49}" type="pres">
      <dgm:prSet presAssocID="{541A5C98-9DB9-4E89-8B39-172CE1EBB053}" presName="nodes" presStyleCnt="0">
        <dgm:presLayoutVars>
          <dgm:chMax/>
          <dgm:chPref/>
          <dgm:animLvl val="lvl"/>
        </dgm:presLayoutVars>
      </dgm:prSet>
      <dgm:spPr/>
    </dgm:pt>
    <dgm:pt modelId="{EC6DC310-3A57-084C-9C59-91352900A35D}" type="pres">
      <dgm:prSet presAssocID="{F421DD28-4F83-460C-B95B-881094422C88}" presName="composite" presStyleCnt="0"/>
      <dgm:spPr/>
    </dgm:pt>
    <dgm:pt modelId="{81DFAB61-ED82-3645-828E-0CDA9A33CC1A}" type="pres">
      <dgm:prSet presAssocID="{F421DD28-4F83-460C-B95B-881094422C88}" presName="L1TextContainer" presStyleLbl="revTx" presStyleIdx="0" presStyleCnt="2">
        <dgm:presLayoutVars>
          <dgm:chMax val="1"/>
          <dgm:chPref val="1"/>
          <dgm:bulletEnabled val="1"/>
        </dgm:presLayoutVars>
      </dgm:prSet>
      <dgm:spPr/>
    </dgm:pt>
    <dgm:pt modelId="{58E36CEA-BB86-8C49-B8A8-ADDBAF0AFCBB}" type="pres">
      <dgm:prSet presAssocID="{F421DD28-4F83-460C-B95B-881094422C88}" presName="L2TextContainerWrapper" presStyleCnt="0">
        <dgm:presLayoutVars>
          <dgm:chMax val="0"/>
          <dgm:chPref val="0"/>
          <dgm:bulletEnabled val="1"/>
        </dgm:presLayoutVars>
      </dgm:prSet>
      <dgm:spPr/>
    </dgm:pt>
    <dgm:pt modelId="{AF6EF1FE-0EAA-DE40-8A3D-92BBE5C58733}" type="pres">
      <dgm:prSet presAssocID="{F421DD28-4F83-460C-B95B-881094422C88}" presName="L2TextContainer" presStyleLbl="bgAccFollowNode1" presStyleIdx="0" presStyleCnt="2"/>
      <dgm:spPr/>
    </dgm:pt>
    <dgm:pt modelId="{DC5877E8-6D21-0E4A-90F2-FA1968613B46}" type="pres">
      <dgm:prSet presAssocID="{F421DD28-4F83-460C-B95B-881094422C88}" presName="FlexibleEmptyPlaceHolder" presStyleCnt="0"/>
      <dgm:spPr/>
    </dgm:pt>
    <dgm:pt modelId="{E5F7923F-AAFA-AD41-B4E6-EC96D00EF6F6}" type="pres">
      <dgm:prSet presAssocID="{F421DD28-4F83-460C-B95B-881094422C88}" presName="ConnectLine" presStyleLbl="alignNode1" presStyleIdx="0" presStyleCnt="2"/>
      <dgm:spPr>
        <a:gradFill rotWithShape="0">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w="6350" cap="flat" cmpd="sng" algn="ctr">
          <a:solidFill>
            <a:schemeClr val="accent1">
              <a:hueOff val="0"/>
              <a:satOff val="0"/>
              <a:lumOff val="0"/>
              <a:alphaOff val="0"/>
            </a:schemeClr>
          </a:solidFill>
          <a:prstDash val="dash"/>
          <a:miter lim="800000"/>
        </a:ln>
        <a:effectLst>
          <a:outerShdw blurRad="57150" dist="19050" dir="5400000" algn="ctr" rotWithShape="0">
            <a:srgbClr val="000000">
              <a:alpha val="63000"/>
            </a:srgbClr>
          </a:outerShdw>
        </a:effectLst>
      </dgm:spPr>
    </dgm:pt>
    <dgm:pt modelId="{CD42307E-25AF-A141-A32D-9B614701A7C9}" type="pres">
      <dgm:prSet presAssocID="{F421DD28-4F83-460C-B95B-881094422C88}" presName="ConnectorPoint" presStyleLbl="fgAcc1" presStyleIdx="0" presStyleCnt="2"/>
      <dgm:spPr>
        <a:solidFill>
          <a:schemeClr val="lt1">
            <a:alpha val="90000"/>
            <a:hueOff val="0"/>
            <a:satOff val="0"/>
            <a:lumOff val="0"/>
            <a:alphaOff val="0"/>
          </a:schemeClr>
        </a:solidFill>
        <a:ln w="6350" cap="flat" cmpd="sng" algn="ctr">
          <a:noFill/>
          <a:prstDash val="solid"/>
          <a:miter lim="800000"/>
        </a:ln>
        <a:effectLst/>
      </dgm:spPr>
    </dgm:pt>
    <dgm:pt modelId="{23691DEB-BDE8-F54B-8109-FC3B157DF78F}" type="pres">
      <dgm:prSet presAssocID="{F421DD28-4F83-460C-B95B-881094422C88}" presName="EmptyPlaceHolder" presStyleCnt="0"/>
      <dgm:spPr/>
    </dgm:pt>
    <dgm:pt modelId="{0678C4D9-8F12-6847-96D8-B20172B5D2EC}" type="pres">
      <dgm:prSet presAssocID="{2A087ACF-D530-4983-BC27-D380D24A5A1C}" presName="spaceBetweenRectangles" presStyleCnt="0"/>
      <dgm:spPr/>
    </dgm:pt>
    <dgm:pt modelId="{D3CF3362-E978-9E47-9E26-59D8E008B537}" type="pres">
      <dgm:prSet presAssocID="{6CB5879B-BA78-45BB-97DC-F119C7492601}" presName="composite" presStyleCnt="0"/>
      <dgm:spPr/>
    </dgm:pt>
    <dgm:pt modelId="{63D0AAB0-5A11-A34E-ABBF-BF91C7AF76BC}" type="pres">
      <dgm:prSet presAssocID="{6CB5879B-BA78-45BB-97DC-F119C7492601}" presName="L1TextContainer" presStyleLbl="revTx" presStyleIdx="1" presStyleCnt="2">
        <dgm:presLayoutVars>
          <dgm:chMax val="1"/>
          <dgm:chPref val="1"/>
          <dgm:bulletEnabled val="1"/>
        </dgm:presLayoutVars>
      </dgm:prSet>
      <dgm:spPr/>
    </dgm:pt>
    <dgm:pt modelId="{B77A09F8-5AD5-F44F-88EF-E4E1F6C559EA}" type="pres">
      <dgm:prSet presAssocID="{6CB5879B-BA78-45BB-97DC-F119C7492601}" presName="L2TextContainerWrapper" presStyleCnt="0">
        <dgm:presLayoutVars>
          <dgm:chMax val="0"/>
          <dgm:chPref val="0"/>
          <dgm:bulletEnabled val="1"/>
        </dgm:presLayoutVars>
      </dgm:prSet>
      <dgm:spPr/>
    </dgm:pt>
    <dgm:pt modelId="{69138CD4-0C75-2245-90C8-E649CF02F16E}" type="pres">
      <dgm:prSet presAssocID="{6CB5879B-BA78-45BB-97DC-F119C7492601}" presName="L2TextContainer" presStyleLbl="bgAccFollowNode1" presStyleIdx="1" presStyleCnt="2"/>
      <dgm:spPr/>
    </dgm:pt>
    <dgm:pt modelId="{3D815F47-A034-814B-9DAC-FFD52735722F}" type="pres">
      <dgm:prSet presAssocID="{6CB5879B-BA78-45BB-97DC-F119C7492601}" presName="FlexibleEmptyPlaceHolder" presStyleCnt="0"/>
      <dgm:spPr/>
    </dgm:pt>
    <dgm:pt modelId="{B5FF6184-F499-CF4F-B605-EDC1A70E1D59}" type="pres">
      <dgm:prSet presAssocID="{6CB5879B-BA78-45BB-97DC-F119C7492601}" presName="ConnectLine" presStyleLbl="alignNode1" presStyleIdx="1" presStyleCnt="2"/>
      <dgm:spPr>
        <a:gradFill rotWithShape="0">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w="6350" cap="flat" cmpd="sng" algn="ctr">
          <a:solidFill>
            <a:schemeClr val="accent1">
              <a:hueOff val="0"/>
              <a:satOff val="0"/>
              <a:lumOff val="0"/>
              <a:alphaOff val="0"/>
            </a:schemeClr>
          </a:solidFill>
          <a:prstDash val="dash"/>
          <a:miter lim="800000"/>
        </a:ln>
        <a:effectLst>
          <a:outerShdw blurRad="57150" dist="19050" dir="5400000" algn="ctr" rotWithShape="0">
            <a:srgbClr val="000000">
              <a:alpha val="63000"/>
            </a:srgbClr>
          </a:outerShdw>
        </a:effectLst>
      </dgm:spPr>
    </dgm:pt>
    <dgm:pt modelId="{1F089523-B96A-9241-9E26-8F6CA2FA3214}" type="pres">
      <dgm:prSet presAssocID="{6CB5879B-BA78-45BB-97DC-F119C7492601}" presName="ConnectorPoint" presStyleLbl="fgAcc1" presStyleIdx="1" presStyleCnt="2"/>
      <dgm:spPr>
        <a:solidFill>
          <a:schemeClr val="lt1">
            <a:alpha val="90000"/>
            <a:hueOff val="0"/>
            <a:satOff val="0"/>
            <a:lumOff val="0"/>
            <a:alphaOff val="0"/>
          </a:schemeClr>
        </a:solidFill>
        <a:ln w="6350" cap="flat" cmpd="sng" algn="ctr">
          <a:noFill/>
          <a:prstDash val="solid"/>
          <a:miter lim="800000"/>
        </a:ln>
        <a:effectLst/>
      </dgm:spPr>
    </dgm:pt>
    <dgm:pt modelId="{3D257457-6A1C-384A-9542-2676ABB4DA7F}" type="pres">
      <dgm:prSet presAssocID="{6CB5879B-BA78-45BB-97DC-F119C7492601}" presName="EmptyPlaceHolder" presStyleCnt="0"/>
      <dgm:spPr/>
    </dgm:pt>
  </dgm:ptLst>
  <dgm:cxnLst>
    <dgm:cxn modelId="{F596113C-C9BC-B54C-9BEB-92F6904BDCC5}" type="presOf" srcId="{ED658CC6-4A01-40E6-82CD-24F597DD723D}" destId="{69138CD4-0C75-2245-90C8-E649CF02F16E}" srcOrd="0" destOrd="0" presId="urn:microsoft.com/office/officeart/2017/3/layout/HorizontalPathTimeline"/>
    <dgm:cxn modelId="{E546B769-FFA1-41A5-8BDF-84DAE7C714C7}" srcId="{541A5C98-9DB9-4E89-8B39-172CE1EBB053}" destId="{F421DD28-4F83-460C-B95B-881094422C88}" srcOrd="0" destOrd="0" parTransId="{7C21E548-1FD9-440D-A955-465B6114BED8}" sibTransId="{2A087ACF-D530-4983-BC27-D380D24A5A1C}"/>
    <dgm:cxn modelId="{FC65AEA7-9ED6-164D-B544-128B2FA7A8C2}" type="presOf" srcId="{F421DD28-4F83-460C-B95B-881094422C88}" destId="{81DFAB61-ED82-3645-828E-0CDA9A33CC1A}" srcOrd="0" destOrd="0" presId="urn:microsoft.com/office/officeart/2017/3/layout/HorizontalPathTimeline"/>
    <dgm:cxn modelId="{9C56D7B3-B376-4ECC-AD7F-69D8C87D97EF}" srcId="{6CB5879B-BA78-45BB-97DC-F119C7492601}" destId="{ED658CC6-4A01-40E6-82CD-24F597DD723D}" srcOrd="0" destOrd="0" parTransId="{624EA816-BCB9-403F-9051-0B78F6FF4053}" sibTransId="{34493CA8-8698-4B3F-ACEE-9CCF841202EA}"/>
    <dgm:cxn modelId="{940193C2-E7FC-B844-8F08-798523FE22DE}" type="presOf" srcId="{6CB5879B-BA78-45BB-97DC-F119C7492601}" destId="{63D0AAB0-5A11-A34E-ABBF-BF91C7AF76BC}" srcOrd="0" destOrd="0" presId="urn:microsoft.com/office/officeart/2017/3/layout/HorizontalPathTimeline"/>
    <dgm:cxn modelId="{561E2DD6-7357-41E0-853A-9D78FA000A71}" srcId="{F421DD28-4F83-460C-B95B-881094422C88}" destId="{D87ABEC1-5BFF-44C6-A20C-7D83B72F011F}" srcOrd="0" destOrd="0" parTransId="{B69D6AF0-F312-424E-9EB1-97ECA144380E}" sibTransId="{69046978-3934-4CCA-83E0-75DF8D439A49}"/>
    <dgm:cxn modelId="{F9E02CEA-1EB8-4B26-AAAF-85D2B58A6D8B}" srcId="{541A5C98-9DB9-4E89-8B39-172CE1EBB053}" destId="{6CB5879B-BA78-45BB-97DC-F119C7492601}" srcOrd="1" destOrd="0" parTransId="{BA877BD0-B5E1-4FC9-AE17-58CA6EC1D425}" sibTransId="{976B047D-34DC-4959-81C4-575C80A1D6D8}"/>
    <dgm:cxn modelId="{B9C7B2EA-3CCA-D14C-890E-24E5773A190D}" type="presOf" srcId="{D87ABEC1-5BFF-44C6-A20C-7D83B72F011F}" destId="{AF6EF1FE-0EAA-DE40-8A3D-92BBE5C58733}" srcOrd="0" destOrd="0" presId="urn:microsoft.com/office/officeart/2017/3/layout/HorizontalPathTimeline"/>
    <dgm:cxn modelId="{CA890BF2-A80C-6E4F-8C1E-17E1BFCA4C76}" type="presOf" srcId="{541A5C98-9DB9-4E89-8B39-172CE1EBB053}" destId="{25A5946F-8FDC-204F-82AA-C67FEAF1D487}" srcOrd="0" destOrd="0" presId="urn:microsoft.com/office/officeart/2017/3/layout/HorizontalPathTimeline"/>
    <dgm:cxn modelId="{90159EBA-0AA9-8249-9F04-C5BA9FD3C28D}" type="presParOf" srcId="{25A5946F-8FDC-204F-82AA-C67FEAF1D487}" destId="{DB87A992-99A2-7748-B820-929CBF009A9C}" srcOrd="0" destOrd="0" presId="urn:microsoft.com/office/officeart/2017/3/layout/HorizontalPathTimeline"/>
    <dgm:cxn modelId="{870E750C-191F-4D4E-B8BE-63BAFEC39F9F}" type="presParOf" srcId="{25A5946F-8FDC-204F-82AA-C67FEAF1D487}" destId="{49667B42-03DE-FF48-97EC-E68BBB4ECE49}" srcOrd="1" destOrd="0" presId="urn:microsoft.com/office/officeart/2017/3/layout/HorizontalPathTimeline"/>
    <dgm:cxn modelId="{5E1B6082-711A-7649-9F7B-7AA827987387}" type="presParOf" srcId="{49667B42-03DE-FF48-97EC-E68BBB4ECE49}" destId="{EC6DC310-3A57-084C-9C59-91352900A35D}" srcOrd="0" destOrd="0" presId="urn:microsoft.com/office/officeart/2017/3/layout/HorizontalPathTimeline"/>
    <dgm:cxn modelId="{41CE0EA4-2B3E-5B43-9AE8-ACE6F7A69641}" type="presParOf" srcId="{EC6DC310-3A57-084C-9C59-91352900A35D}" destId="{81DFAB61-ED82-3645-828E-0CDA9A33CC1A}" srcOrd="0" destOrd="0" presId="urn:microsoft.com/office/officeart/2017/3/layout/HorizontalPathTimeline"/>
    <dgm:cxn modelId="{2C388FE4-D1E1-5E42-B2C7-A38AFA51A8B6}" type="presParOf" srcId="{EC6DC310-3A57-084C-9C59-91352900A35D}" destId="{58E36CEA-BB86-8C49-B8A8-ADDBAF0AFCBB}" srcOrd="1" destOrd="0" presId="urn:microsoft.com/office/officeart/2017/3/layout/HorizontalPathTimeline"/>
    <dgm:cxn modelId="{99734E30-2C1A-7F42-B6AB-A99C811B5B52}" type="presParOf" srcId="{58E36CEA-BB86-8C49-B8A8-ADDBAF0AFCBB}" destId="{AF6EF1FE-0EAA-DE40-8A3D-92BBE5C58733}" srcOrd="0" destOrd="0" presId="urn:microsoft.com/office/officeart/2017/3/layout/HorizontalPathTimeline"/>
    <dgm:cxn modelId="{87EA1C05-A848-1245-898C-073E4865C220}" type="presParOf" srcId="{58E36CEA-BB86-8C49-B8A8-ADDBAF0AFCBB}" destId="{DC5877E8-6D21-0E4A-90F2-FA1968613B46}" srcOrd="1" destOrd="0" presId="urn:microsoft.com/office/officeart/2017/3/layout/HorizontalPathTimeline"/>
    <dgm:cxn modelId="{A6228AEA-6E0C-3B4D-B199-2356FC730EBA}" type="presParOf" srcId="{EC6DC310-3A57-084C-9C59-91352900A35D}" destId="{E5F7923F-AAFA-AD41-B4E6-EC96D00EF6F6}" srcOrd="2" destOrd="0" presId="urn:microsoft.com/office/officeart/2017/3/layout/HorizontalPathTimeline"/>
    <dgm:cxn modelId="{3B41FF99-7498-1D46-9D64-D2BACE715874}" type="presParOf" srcId="{EC6DC310-3A57-084C-9C59-91352900A35D}" destId="{CD42307E-25AF-A141-A32D-9B614701A7C9}" srcOrd="3" destOrd="0" presId="urn:microsoft.com/office/officeart/2017/3/layout/HorizontalPathTimeline"/>
    <dgm:cxn modelId="{1645FE3B-ED43-C44F-B81C-07618F11B613}" type="presParOf" srcId="{EC6DC310-3A57-084C-9C59-91352900A35D}" destId="{23691DEB-BDE8-F54B-8109-FC3B157DF78F}" srcOrd="4" destOrd="0" presId="urn:microsoft.com/office/officeart/2017/3/layout/HorizontalPathTimeline"/>
    <dgm:cxn modelId="{343B7D92-FB21-2246-ACB9-1F4599A1DC81}" type="presParOf" srcId="{49667B42-03DE-FF48-97EC-E68BBB4ECE49}" destId="{0678C4D9-8F12-6847-96D8-B20172B5D2EC}" srcOrd="1" destOrd="0" presId="urn:microsoft.com/office/officeart/2017/3/layout/HorizontalPathTimeline"/>
    <dgm:cxn modelId="{FB02FD59-7ADE-D849-B269-99682123BC59}" type="presParOf" srcId="{49667B42-03DE-FF48-97EC-E68BBB4ECE49}" destId="{D3CF3362-E978-9E47-9E26-59D8E008B537}" srcOrd="2" destOrd="0" presId="urn:microsoft.com/office/officeart/2017/3/layout/HorizontalPathTimeline"/>
    <dgm:cxn modelId="{0B887F57-2E95-364A-9AAA-6D261FB30E90}" type="presParOf" srcId="{D3CF3362-E978-9E47-9E26-59D8E008B537}" destId="{63D0AAB0-5A11-A34E-ABBF-BF91C7AF76BC}" srcOrd="0" destOrd="0" presId="urn:microsoft.com/office/officeart/2017/3/layout/HorizontalPathTimeline"/>
    <dgm:cxn modelId="{6A0B03E3-8805-B742-8A53-A572143675C1}" type="presParOf" srcId="{D3CF3362-E978-9E47-9E26-59D8E008B537}" destId="{B77A09F8-5AD5-F44F-88EF-E4E1F6C559EA}" srcOrd="1" destOrd="0" presId="urn:microsoft.com/office/officeart/2017/3/layout/HorizontalPathTimeline"/>
    <dgm:cxn modelId="{B053A0D7-3C47-8844-B943-0F49E7E299D7}" type="presParOf" srcId="{B77A09F8-5AD5-F44F-88EF-E4E1F6C559EA}" destId="{69138CD4-0C75-2245-90C8-E649CF02F16E}" srcOrd="0" destOrd="0" presId="urn:microsoft.com/office/officeart/2017/3/layout/HorizontalPathTimeline"/>
    <dgm:cxn modelId="{C3E64880-9FEF-3E4A-AC54-8C8213488F70}" type="presParOf" srcId="{B77A09F8-5AD5-F44F-88EF-E4E1F6C559EA}" destId="{3D815F47-A034-814B-9DAC-FFD52735722F}" srcOrd="1" destOrd="0" presId="urn:microsoft.com/office/officeart/2017/3/layout/HorizontalPathTimeline"/>
    <dgm:cxn modelId="{D5309BA2-DEE7-3540-AEDD-67C1C45EB30D}" type="presParOf" srcId="{D3CF3362-E978-9E47-9E26-59D8E008B537}" destId="{B5FF6184-F499-CF4F-B605-EDC1A70E1D59}" srcOrd="2" destOrd="0" presId="urn:microsoft.com/office/officeart/2017/3/layout/HorizontalPathTimeline"/>
    <dgm:cxn modelId="{ECEECB42-1304-8F45-ABA9-7DBD1270A694}" type="presParOf" srcId="{D3CF3362-E978-9E47-9E26-59D8E008B537}" destId="{1F089523-B96A-9241-9E26-8F6CA2FA3214}" srcOrd="3" destOrd="0" presId="urn:microsoft.com/office/officeart/2017/3/layout/HorizontalPathTimeline"/>
    <dgm:cxn modelId="{2E69B5DD-EC3E-BC47-93E6-944BA66E276D}" type="presParOf" srcId="{D3CF3362-E978-9E47-9E26-59D8E008B537}" destId="{3D257457-6A1C-384A-9542-2676ABB4DA7F}" srcOrd="4" destOrd="0" presId="urn:microsoft.com/office/officeart/2017/3/layout/HorizontalPathTimeline"/>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FCBEF9-FD0B-434E-AA4E-D99AAB2EE5BF}" type="doc">
      <dgm:prSet loTypeId="urn:microsoft.com/office/officeart/2005/8/layout/default" loCatId="list" qsTypeId="urn:microsoft.com/office/officeart/2005/8/quickstyle/simple5" qsCatId="simple" csTypeId="urn:microsoft.com/office/officeart/2005/8/colors/colorful2" csCatId="colorful"/>
      <dgm:spPr/>
      <dgm:t>
        <a:bodyPr/>
        <a:lstStyle/>
        <a:p>
          <a:endParaRPr lang="en-US"/>
        </a:p>
      </dgm:t>
    </dgm:pt>
    <dgm:pt modelId="{4E62B90E-6927-4C84-89E5-E05596A65DF0}">
      <dgm:prSet/>
      <dgm:spPr/>
      <dgm:t>
        <a:bodyPr/>
        <a:lstStyle/>
        <a:p>
          <a:r>
            <a:rPr lang="en-US" i="1" dirty="0"/>
            <a:t>Latest news and blogs </a:t>
          </a:r>
          <a:endParaRPr lang="en-US" dirty="0"/>
        </a:p>
      </dgm:t>
    </dgm:pt>
    <dgm:pt modelId="{1CC48073-4077-4CB0-9F07-63B85C40F2C1}" type="parTrans" cxnId="{0EAF43F7-6DF3-4A55-8C4B-D68675C1E501}">
      <dgm:prSet/>
      <dgm:spPr/>
      <dgm:t>
        <a:bodyPr/>
        <a:lstStyle/>
        <a:p>
          <a:endParaRPr lang="en-US"/>
        </a:p>
      </dgm:t>
    </dgm:pt>
    <dgm:pt modelId="{57335A11-C773-49F9-9181-069571E29C82}" type="sibTrans" cxnId="{0EAF43F7-6DF3-4A55-8C4B-D68675C1E501}">
      <dgm:prSet/>
      <dgm:spPr/>
      <dgm:t>
        <a:bodyPr/>
        <a:lstStyle/>
        <a:p>
          <a:endParaRPr lang="en-US"/>
        </a:p>
      </dgm:t>
    </dgm:pt>
    <dgm:pt modelId="{8A5A9774-814D-447F-B058-EDC2A166F777}">
      <dgm:prSet/>
      <dgm:spPr/>
      <dgm:t>
        <a:bodyPr/>
        <a:lstStyle/>
        <a:p>
          <a:r>
            <a:rPr lang="en-US" i="1" dirty="0"/>
            <a:t>Basics of crypto currency</a:t>
          </a:r>
          <a:endParaRPr lang="en-US" dirty="0"/>
        </a:p>
      </dgm:t>
    </dgm:pt>
    <dgm:pt modelId="{43B4850E-D3FB-4E25-882D-D6E8E7711FE2}" type="parTrans" cxnId="{5DEC349A-9A55-4FB6-8A6E-1E0F4DF80AB8}">
      <dgm:prSet/>
      <dgm:spPr/>
      <dgm:t>
        <a:bodyPr/>
        <a:lstStyle/>
        <a:p>
          <a:endParaRPr lang="en-US"/>
        </a:p>
      </dgm:t>
    </dgm:pt>
    <dgm:pt modelId="{0CF91930-F073-4DAB-A7D7-BCDA951CFF86}" type="sibTrans" cxnId="{5DEC349A-9A55-4FB6-8A6E-1E0F4DF80AB8}">
      <dgm:prSet/>
      <dgm:spPr/>
      <dgm:t>
        <a:bodyPr/>
        <a:lstStyle/>
        <a:p>
          <a:endParaRPr lang="en-US"/>
        </a:p>
      </dgm:t>
    </dgm:pt>
    <dgm:pt modelId="{D14CE5D0-09A2-4437-A9E0-4DEAAE52B76E}">
      <dgm:prSet/>
      <dgm:spPr/>
      <dgm:t>
        <a:bodyPr/>
        <a:lstStyle/>
        <a:p>
          <a:r>
            <a:rPr lang="en-US" i="1" dirty="0"/>
            <a:t>The differences between blockchains</a:t>
          </a:r>
          <a:endParaRPr lang="en-US" dirty="0"/>
        </a:p>
      </dgm:t>
    </dgm:pt>
    <dgm:pt modelId="{330831B6-E061-4974-AC04-45B547BC7D9A}" type="parTrans" cxnId="{0DDD447A-945E-4F83-97B1-C9EE1B61E943}">
      <dgm:prSet/>
      <dgm:spPr/>
      <dgm:t>
        <a:bodyPr/>
        <a:lstStyle/>
        <a:p>
          <a:endParaRPr lang="en-US"/>
        </a:p>
      </dgm:t>
    </dgm:pt>
    <dgm:pt modelId="{229C0B24-2DD3-4140-9900-D957F6B1E764}" type="sibTrans" cxnId="{0DDD447A-945E-4F83-97B1-C9EE1B61E943}">
      <dgm:prSet/>
      <dgm:spPr/>
      <dgm:t>
        <a:bodyPr/>
        <a:lstStyle/>
        <a:p>
          <a:endParaRPr lang="en-US"/>
        </a:p>
      </dgm:t>
    </dgm:pt>
    <dgm:pt modelId="{D2824BF1-EB37-4CF7-8392-753E61F5601D}">
      <dgm:prSet/>
      <dgm:spPr/>
      <dgm:t>
        <a:bodyPr/>
        <a:lstStyle/>
        <a:p>
          <a:r>
            <a:rPr lang="en-US" i="1" dirty="0"/>
            <a:t>How to purchase crypto via exchanges</a:t>
          </a:r>
          <a:endParaRPr lang="en-US" dirty="0"/>
        </a:p>
      </dgm:t>
    </dgm:pt>
    <dgm:pt modelId="{774EB257-4389-43C5-AE15-FEE3D6A2B342}" type="parTrans" cxnId="{0BC76595-D0B2-4AC0-A3C6-632246E54118}">
      <dgm:prSet/>
      <dgm:spPr/>
      <dgm:t>
        <a:bodyPr/>
        <a:lstStyle/>
        <a:p>
          <a:endParaRPr lang="en-US"/>
        </a:p>
      </dgm:t>
    </dgm:pt>
    <dgm:pt modelId="{3B7342AD-5157-4D2B-B20B-7EE978BB93D2}" type="sibTrans" cxnId="{0BC76595-D0B2-4AC0-A3C6-632246E54118}">
      <dgm:prSet/>
      <dgm:spPr/>
      <dgm:t>
        <a:bodyPr/>
        <a:lstStyle/>
        <a:p>
          <a:endParaRPr lang="en-US"/>
        </a:p>
      </dgm:t>
    </dgm:pt>
    <dgm:pt modelId="{8D2D9A2E-B115-4580-8CF6-FE3CA3059F81}">
      <dgm:prSet/>
      <dgm:spPr/>
      <dgm:t>
        <a:bodyPr/>
        <a:lstStyle/>
        <a:p>
          <a:r>
            <a:rPr lang="en-US" i="1" dirty="0"/>
            <a:t>How to store your crypto in your wallet</a:t>
          </a:r>
          <a:endParaRPr lang="en-US" dirty="0"/>
        </a:p>
      </dgm:t>
    </dgm:pt>
    <dgm:pt modelId="{132EBE97-8CC6-4FB2-93FE-1951F55AB986}" type="parTrans" cxnId="{1E2AE390-3303-423C-BABD-D5BB3B5E4D0E}">
      <dgm:prSet/>
      <dgm:spPr/>
      <dgm:t>
        <a:bodyPr/>
        <a:lstStyle/>
        <a:p>
          <a:endParaRPr lang="en-US"/>
        </a:p>
      </dgm:t>
    </dgm:pt>
    <dgm:pt modelId="{1FE98364-E6D8-43AD-A974-FB87803B22F2}" type="sibTrans" cxnId="{1E2AE390-3303-423C-BABD-D5BB3B5E4D0E}">
      <dgm:prSet/>
      <dgm:spPr/>
      <dgm:t>
        <a:bodyPr/>
        <a:lstStyle/>
        <a:p>
          <a:endParaRPr lang="en-US"/>
        </a:p>
      </dgm:t>
    </dgm:pt>
    <dgm:pt modelId="{32276084-B364-4141-B9FE-3AC4CBCD5BD3}">
      <dgm:prSet/>
      <dgm:spPr/>
      <dgm:t>
        <a:bodyPr/>
        <a:lstStyle/>
        <a:p>
          <a:r>
            <a:rPr lang="en-US" i="1" dirty="0"/>
            <a:t>Useful tutorials and tips video tutorials</a:t>
          </a:r>
          <a:endParaRPr lang="en-US" dirty="0"/>
        </a:p>
      </dgm:t>
    </dgm:pt>
    <dgm:pt modelId="{5489EBD5-62BD-4662-B850-827A29F6EE92}" type="parTrans" cxnId="{5471C711-914F-4ABF-833F-978D5D9D12D4}">
      <dgm:prSet/>
      <dgm:spPr/>
      <dgm:t>
        <a:bodyPr/>
        <a:lstStyle/>
        <a:p>
          <a:endParaRPr lang="en-US"/>
        </a:p>
      </dgm:t>
    </dgm:pt>
    <dgm:pt modelId="{77EFEAF9-1967-4075-9F68-AB34DA84ADC9}" type="sibTrans" cxnId="{5471C711-914F-4ABF-833F-978D5D9D12D4}">
      <dgm:prSet/>
      <dgm:spPr/>
      <dgm:t>
        <a:bodyPr/>
        <a:lstStyle/>
        <a:p>
          <a:endParaRPr lang="en-US"/>
        </a:p>
      </dgm:t>
    </dgm:pt>
    <dgm:pt modelId="{F2C7C536-2902-4D18-B9A3-A90BDFBDB5CF}">
      <dgm:prSet/>
      <dgm:spPr/>
      <dgm:t>
        <a:bodyPr/>
        <a:lstStyle/>
        <a:p>
          <a:r>
            <a:rPr lang="en-US" i="1" dirty="0"/>
            <a:t>Start-up cost</a:t>
          </a:r>
          <a:endParaRPr lang="en-US" dirty="0"/>
        </a:p>
      </dgm:t>
    </dgm:pt>
    <dgm:pt modelId="{8D349A5E-B32A-4479-B567-335F811D85B9}" type="parTrans" cxnId="{FB179EB3-9C20-459E-A3CA-8EBDA8A726B5}">
      <dgm:prSet/>
      <dgm:spPr/>
      <dgm:t>
        <a:bodyPr/>
        <a:lstStyle/>
        <a:p>
          <a:endParaRPr lang="en-US"/>
        </a:p>
      </dgm:t>
    </dgm:pt>
    <dgm:pt modelId="{4FF65BA1-DB8D-45B9-8AE3-67C256E3D104}" type="sibTrans" cxnId="{FB179EB3-9C20-459E-A3CA-8EBDA8A726B5}">
      <dgm:prSet/>
      <dgm:spPr/>
      <dgm:t>
        <a:bodyPr/>
        <a:lstStyle/>
        <a:p>
          <a:endParaRPr lang="en-US"/>
        </a:p>
      </dgm:t>
    </dgm:pt>
    <dgm:pt modelId="{495E3A17-2806-422E-84FF-3EF59F7DE56F}">
      <dgm:prSet/>
      <dgm:spPr/>
      <dgm:t>
        <a:bodyPr/>
        <a:lstStyle/>
        <a:p>
          <a:r>
            <a:rPr lang="en-US" i="1" dirty="0"/>
            <a:t>Two years financial forecast and income stream</a:t>
          </a:r>
          <a:endParaRPr lang="en-US" dirty="0"/>
        </a:p>
      </dgm:t>
    </dgm:pt>
    <dgm:pt modelId="{543EFEBC-3340-46D9-9B33-D84B971E61AB}" type="parTrans" cxnId="{89BFF10F-EF0A-42E6-9813-E5F9A53D0729}">
      <dgm:prSet/>
      <dgm:spPr/>
      <dgm:t>
        <a:bodyPr/>
        <a:lstStyle/>
        <a:p>
          <a:endParaRPr lang="en-US"/>
        </a:p>
      </dgm:t>
    </dgm:pt>
    <dgm:pt modelId="{4B42C969-ECC3-4E57-8139-AF25056AF7B7}" type="sibTrans" cxnId="{89BFF10F-EF0A-42E6-9813-E5F9A53D0729}">
      <dgm:prSet/>
      <dgm:spPr/>
      <dgm:t>
        <a:bodyPr/>
        <a:lstStyle/>
        <a:p>
          <a:endParaRPr lang="en-US"/>
        </a:p>
      </dgm:t>
    </dgm:pt>
    <dgm:pt modelId="{D2029249-E6BB-4B8B-BA79-4E0AA4F6D220}">
      <dgm:prSet/>
      <dgm:spPr/>
      <dgm:t>
        <a:bodyPr/>
        <a:lstStyle/>
        <a:p>
          <a:r>
            <a:rPr lang="en-US" i="1" dirty="0"/>
            <a:t>Future 3 years to 5 years business objective</a:t>
          </a:r>
          <a:endParaRPr lang="en-US" dirty="0"/>
        </a:p>
      </dgm:t>
    </dgm:pt>
    <dgm:pt modelId="{6515AABD-9BE9-447E-AC96-C80708A9DC20}" type="parTrans" cxnId="{40D1C41B-B6DD-4C62-8277-48A9BEEC7F82}">
      <dgm:prSet/>
      <dgm:spPr/>
      <dgm:t>
        <a:bodyPr/>
        <a:lstStyle/>
        <a:p>
          <a:endParaRPr lang="en-US"/>
        </a:p>
      </dgm:t>
    </dgm:pt>
    <dgm:pt modelId="{9582123B-9257-46F8-8ABA-1BCC62B1003D}" type="sibTrans" cxnId="{40D1C41B-B6DD-4C62-8277-48A9BEEC7F82}">
      <dgm:prSet/>
      <dgm:spPr/>
      <dgm:t>
        <a:bodyPr/>
        <a:lstStyle/>
        <a:p>
          <a:endParaRPr lang="en-US"/>
        </a:p>
      </dgm:t>
    </dgm:pt>
    <dgm:pt modelId="{42397928-B754-B248-AD39-47355F27EF71}" type="pres">
      <dgm:prSet presAssocID="{9AFCBEF9-FD0B-434E-AA4E-D99AAB2EE5BF}" presName="diagram" presStyleCnt="0">
        <dgm:presLayoutVars>
          <dgm:dir/>
          <dgm:resizeHandles val="exact"/>
        </dgm:presLayoutVars>
      </dgm:prSet>
      <dgm:spPr/>
    </dgm:pt>
    <dgm:pt modelId="{A1F4C201-CF88-0D4D-9F32-8C982416278C}" type="pres">
      <dgm:prSet presAssocID="{4E62B90E-6927-4C84-89E5-E05596A65DF0}" presName="node" presStyleLbl="node1" presStyleIdx="0" presStyleCnt="9">
        <dgm:presLayoutVars>
          <dgm:bulletEnabled val="1"/>
        </dgm:presLayoutVars>
      </dgm:prSet>
      <dgm:spPr/>
    </dgm:pt>
    <dgm:pt modelId="{54E28602-EC7E-EC47-A7C8-F90D9E4C4AC3}" type="pres">
      <dgm:prSet presAssocID="{57335A11-C773-49F9-9181-069571E29C82}" presName="sibTrans" presStyleCnt="0"/>
      <dgm:spPr/>
    </dgm:pt>
    <dgm:pt modelId="{9FBCFC1F-5517-3F44-A5A5-4D912A3496C5}" type="pres">
      <dgm:prSet presAssocID="{8A5A9774-814D-447F-B058-EDC2A166F777}" presName="node" presStyleLbl="node1" presStyleIdx="1" presStyleCnt="9">
        <dgm:presLayoutVars>
          <dgm:bulletEnabled val="1"/>
        </dgm:presLayoutVars>
      </dgm:prSet>
      <dgm:spPr/>
    </dgm:pt>
    <dgm:pt modelId="{7E643FEB-A13C-F548-95A7-2DF48C4DC7D2}" type="pres">
      <dgm:prSet presAssocID="{0CF91930-F073-4DAB-A7D7-BCDA951CFF86}" presName="sibTrans" presStyleCnt="0"/>
      <dgm:spPr/>
    </dgm:pt>
    <dgm:pt modelId="{E900F5BB-5BA7-454B-AABB-0399ECF344D3}" type="pres">
      <dgm:prSet presAssocID="{D14CE5D0-09A2-4437-A9E0-4DEAAE52B76E}" presName="node" presStyleLbl="node1" presStyleIdx="2" presStyleCnt="9">
        <dgm:presLayoutVars>
          <dgm:bulletEnabled val="1"/>
        </dgm:presLayoutVars>
      </dgm:prSet>
      <dgm:spPr/>
    </dgm:pt>
    <dgm:pt modelId="{FEF09D5C-4B2C-5D40-82B3-23C01D2F6086}" type="pres">
      <dgm:prSet presAssocID="{229C0B24-2DD3-4140-9900-D957F6B1E764}" presName="sibTrans" presStyleCnt="0"/>
      <dgm:spPr/>
    </dgm:pt>
    <dgm:pt modelId="{72A1744E-0035-E84B-9A9C-E3276C8F0C89}" type="pres">
      <dgm:prSet presAssocID="{D2824BF1-EB37-4CF7-8392-753E61F5601D}" presName="node" presStyleLbl="node1" presStyleIdx="3" presStyleCnt="9">
        <dgm:presLayoutVars>
          <dgm:bulletEnabled val="1"/>
        </dgm:presLayoutVars>
      </dgm:prSet>
      <dgm:spPr/>
    </dgm:pt>
    <dgm:pt modelId="{CDC2930C-D4D6-6D49-8029-DB7B5A67BB74}" type="pres">
      <dgm:prSet presAssocID="{3B7342AD-5157-4D2B-B20B-7EE978BB93D2}" presName="sibTrans" presStyleCnt="0"/>
      <dgm:spPr/>
    </dgm:pt>
    <dgm:pt modelId="{18443B5F-34AE-8C4E-8A97-39CADBFC7AA4}" type="pres">
      <dgm:prSet presAssocID="{8D2D9A2E-B115-4580-8CF6-FE3CA3059F81}" presName="node" presStyleLbl="node1" presStyleIdx="4" presStyleCnt="9">
        <dgm:presLayoutVars>
          <dgm:bulletEnabled val="1"/>
        </dgm:presLayoutVars>
      </dgm:prSet>
      <dgm:spPr/>
    </dgm:pt>
    <dgm:pt modelId="{178BAE7F-7EAF-CD4F-9AD8-8C9424DAAD1F}" type="pres">
      <dgm:prSet presAssocID="{1FE98364-E6D8-43AD-A974-FB87803B22F2}" presName="sibTrans" presStyleCnt="0"/>
      <dgm:spPr/>
    </dgm:pt>
    <dgm:pt modelId="{F2461954-2889-4248-A479-7BD4EB7098AF}" type="pres">
      <dgm:prSet presAssocID="{32276084-B364-4141-B9FE-3AC4CBCD5BD3}" presName="node" presStyleLbl="node1" presStyleIdx="5" presStyleCnt="9">
        <dgm:presLayoutVars>
          <dgm:bulletEnabled val="1"/>
        </dgm:presLayoutVars>
      </dgm:prSet>
      <dgm:spPr/>
    </dgm:pt>
    <dgm:pt modelId="{DE2C784A-147D-B64A-8BE2-D779208258DF}" type="pres">
      <dgm:prSet presAssocID="{77EFEAF9-1967-4075-9F68-AB34DA84ADC9}" presName="sibTrans" presStyleCnt="0"/>
      <dgm:spPr/>
    </dgm:pt>
    <dgm:pt modelId="{224694CE-8F5C-CD4B-88CE-DB813BA82E45}" type="pres">
      <dgm:prSet presAssocID="{F2C7C536-2902-4D18-B9A3-A90BDFBDB5CF}" presName="node" presStyleLbl="node1" presStyleIdx="6" presStyleCnt="9">
        <dgm:presLayoutVars>
          <dgm:bulletEnabled val="1"/>
        </dgm:presLayoutVars>
      </dgm:prSet>
      <dgm:spPr/>
    </dgm:pt>
    <dgm:pt modelId="{4A13208A-CC25-5441-A7EB-DD54490043B1}" type="pres">
      <dgm:prSet presAssocID="{4FF65BA1-DB8D-45B9-8AE3-67C256E3D104}" presName="sibTrans" presStyleCnt="0"/>
      <dgm:spPr/>
    </dgm:pt>
    <dgm:pt modelId="{3AC117D1-0BEF-3B45-A51F-24F51C88A747}" type="pres">
      <dgm:prSet presAssocID="{495E3A17-2806-422E-84FF-3EF59F7DE56F}" presName="node" presStyleLbl="node1" presStyleIdx="7" presStyleCnt="9">
        <dgm:presLayoutVars>
          <dgm:bulletEnabled val="1"/>
        </dgm:presLayoutVars>
      </dgm:prSet>
      <dgm:spPr/>
    </dgm:pt>
    <dgm:pt modelId="{135AB8BD-9B90-734E-9786-C534BADF3026}" type="pres">
      <dgm:prSet presAssocID="{4B42C969-ECC3-4E57-8139-AF25056AF7B7}" presName="sibTrans" presStyleCnt="0"/>
      <dgm:spPr/>
    </dgm:pt>
    <dgm:pt modelId="{934170ED-896F-2A41-BFA3-448A8F2F863C}" type="pres">
      <dgm:prSet presAssocID="{D2029249-E6BB-4B8B-BA79-4E0AA4F6D220}" presName="node" presStyleLbl="node1" presStyleIdx="8" presStyleCnt="9">
        <dgm:presLayoutVars>
          <dgm:bulletEnabled val="1"/>
        </dgm:presLayoutVars>
      </dgm:prSet>
      <dgm:spPr/>
    </dgm:pt>
  </dgm:ptLst>
  <dgm:cxnLst>
    <dgm:cxn modelId="{F2CF4D06-806C-D042-8E27-576E21BAD9AE}" type="presOf" srcId="{8D2D9A2E-B115-4580-8CF6-FE3CA3059F81}" destId="{18443B5F-34AE-8C4E-8A97-39CADBFC7AA4}" srcOrd="0" destOrd="0" presId="urn:microsoft.com/office/officeart/2005/8/layout/default"/>
    <dgm:cxn modelId="{A900C308-46C8-274F-BA22-8457B3439C69}" type="presOf" srcId="{F2C7C536-2902-4D18-B9A3-A90BDFBDB5CF}" destId="{224694CE-8F5C-CD4B-88CE-DB813BA82E45}" srcOrd="0" destOrd="0" presId="urn:microsoft.com/office/officeart/2005/8/layout/default"/>
    <dgm:cxn modelId="{89BFF10F-EF0A-42E6-9813-E5F9A53D0729}" srcId="{9AFCBEF9-FD0B-434E-AA4E-D99AAB2EE5BF}" destId="{495E3A17-2806-422E-84FF-3EF59F7DE56F}" srcOrd="7" destOrd="0" parTransId="{543EFEBC-3340-46D9-9B33-D84B971E61AB}" sibTransId="{4B42C969-ECC3-4E57-8139-AF25056AF7B7}"/>
    <dgm:cxn modelId="{4DD15710-6479-2443-BE29-8F69D2E17E82}" type="presOf" srcId="{D2029249-E6BB-4B8B-BA79-4E0AA4F6D220}" destId="{934170ED-896F-2A41-BFA3-448A8F2F863C}" srcOrd="0" destOrd="0" presId="urn:microsoft.com/office/officeart/2005/8/layout/default"/>
    <dgm:cxn modelId="{5471C711-914F-4ABF-833F-978D5D9D12D4}" srcId="{9AFCBEF9-FD0B-434E-AA4E-D99AAB2EE5BF}" destId="{32276084-B364-4141-B9FE-3AC4CBCD5BD3}" srcOrd="5" destOrd="0" parTransId="{5489EBD5-62BD-4662-B850-827A29F6EE92}" sibTransId="{77EFEAF9-1967-4075-9F68-AB34DA84ADC9}"/>
    <dgm:cxn modelId="{40D1C41B-B6DD-4C62-8277-48A9BEEC7F82}" srcId="{9AFCBEF9-FD0B-434E-AA4E-D99AAB2EE5BF}" destId="{D2029249-E6BB-4B8B-BA79-4E0AA4F6D220}" srcOrd="8" destOrd="0" parTransId="{6515AABD-9BE9-447E-AC96-C80708A9DC20}" sibTransId="{9582123B-9257-46F8-8ABA-1BCC62B1003D}"/>
    <dgm:cxn modelId="{D2C85E28-DDB4-224E-ACEE-E1FF3B8FD1A8}" type="presOf" srcId="{8A5A9774-814D-447F-B058-EDC2A166F777}" destId="{9FBCFC1F-5517-3F44-A5A5-4D912A3496C5}" srcOrd="0" destOrd="0" presId="urn:microsoft.com/office/officeart/2005/8/layout/default"/>
    <dgm:cxn modelId="{13511A34-EFEF-5B48-8A7A-2D6535B484C6}" type="presOf" srcId="{D14CE5D0-09A2-4437-A9E0-4DEAAE52B76E}" destId="{E900F5BB-5BA7-454B-AABB-0399ECF344D3}" srcOrd="0" destOrd="0" presId="urn:microsoft.com/office/officeart/2005/8/layout/default"/>
    <dgm:cxn modelId="{94B3243F-DD86-B347-B0CA-908F32656AD2}" type="presOf" srcId="{32276084-B364-4141-B9FE-3AC4CBCD5BD3}" destId="{F2461954-2889-4248-A479-7BD4EB7098AF}" srcOrd="0" destOrd="0" presId="urn:microsoft.com/office/officeart/2005/8/layout/default"/>
    <dgm:cxn modelId="{E0189E59-04B4-C940-96F5-658ECE87EFBA}" type="presOf" srcId="{9AFCBEF9-FD0B-434E-AA4E-D99AAB2EE5BF}" destId="{42397928-B754-B248-AD39-47355F27EF71}" srcOrd="0" destOrd="0" presId="urn:microsoft.com/office/officeart/2005/8/layout/default"/>
    <dgm:cxn modelId="{6F908161-6CD8-7446-B05F-3B1573C21134}" type="presOf" srcId="{4E62B90E-6927-4C84-89E5-E05596A65DF0}" destId="{A1F4C201-CF88-0D4D-9F32-8C982416278C}" srcOrd="0" destOrd="0" presId="urn:microsoft.com/office/officeart/2005/8/layout/default"/>
    <dgm:cxn modelId="{0DDD447A-945E-4F83-97B1-C9EE1B61E943}" srcId="{9AFCBEF9-FD0B-434E-AA4E-D99AAB2EE5BF}" destId="{D14CE5D0-09A2-4437-A9E0-4DEAAE52B76E}" srcOrd="2" destOrd="0" parTransId="{330831B6-E061-4974-AC04-45B547BC7D9A}" sibTransId="{229C0B24-2DD3-4140-9900-D957F6B1E764}"/>
    <dgm:cxn modelId="{1E2AE390-3303-423C-BABD-D5BB3B5E4D0E}" srcId="{9AFCBEF9-FD0B-434E-AA4E-D99AAB2EE5BF}" destId="{8D2D9A2E-B115-4580-8CF6-FE3CA3059F81}" srcOrd="4" destOrd="0" parTransId="{132EBE97-8CC6-4FB2-93FE-1951F55AB986}" sibTransId="{1FE98364-E6D8-43AD-A974-FB87803B22F2}"/>
    <dgm:cxn modelId="{0BC76595-D0B2-4AC0-A3C6-632246E54118}" srcId="{9AFCBEF9-FD0B-434E-AA4E-D99AAB2EE5BF}" destId="{D2824BF1-EB37-4CF7-8392-753E61F5601D}" srcOrd="3" destOrd="0" parTransId="{774EB257-4389-43C5-AE15-FEE3D6A2B342}" sibTransId="{3B7342AD-5157-4D2B-B20B-7EE978BB93D2}"/>
    <dgm:cxn modelId="{5DEC349A-9A55-4FB6-8A6E-1E0F4DF80AB8}" srcId="{9AFCBEF9-FD0B-434E-AA4E-D99AAB2EE5BF}" destId="{8A5A9774-814D-447F-B058-EDC2A166F777}" srcOrd="1" destOrd="0" parTransId="{43B4850E-D3FB-4E25-882D-D6E8E7711FE2}" sibTransId="{0CF91930-F073-4DAB-A7D7-BCDA951CFF86}"/>
    <dgm:cxn modelId="{F47FB7B0-045D-2D4E-B9EA-A7AD633E3E16}" type="presOf" srcId="{D2824BF1-EB37-4CF7-8392-753E61F5601D}" destId="{72A1744E-0035-E84B-9A9C-E3276C8F0C89}" srcOrd="0" destOrd="0" presId="urn:microsoft.com/office/officeart/2005/8/layout/default"/>
    <dgm:cxn modelId="{FB179EB3-9C20-459E-A3CA-8EBDA8A726B5}" srcId="{9AFCBEF9-FD0B-434E-AA4E-D99AAB2EE5BF}" destId="{F2C7C536-2902-4D18-B9A3-A90BDFBDB5CF}" srcOrd="6" destOrd="0" parTransId="{8D349A5E-B32A-4479-B567-335F811D85B9}" sibTransId="{4FF65BA1-DB8D-45B9-8AE3-67C256E3D104}"/>
    <dgm:cxn modelId="{CFFA3BF2-2650-484F-A093-14E57FAE6B50}" type="presOf" srcId="{495E3A17-2806-422E-84FF-3EF59F7DE56F}" destId="{3AC117D1-0BEF-3B45-A51F-24F51C88A747}" srcOrd="0" destOrd="0" presId="urn:microsoft.com/office/officeart/2005/8/layout/default"/>
    <dgm:cxn modelId="{0EAF43F7-6DF3-4A55-8C4B-D68675C1E501}" srcId="{9AFCBEF9-FD0B-434E-AA4E-D99AAB2EE5BF}" destId="{4E62B90E-6927-4C84-89E5-E05596A65DF0}" srcOrd="0" destOrd="0" parTransId="{1CC48073-4077-4CB0-9F07-63B85C40F2C1}" sibTransId="{57335A11-C773-49F9-9181-069571E29C82}"/>
    <dgm:cxn modelId="{C345DA76-ADD2-D046-A7AE-7A50F5A08AEA}" type="presParOf" srcId="{42397928-B754-B248-AD39-47355F27EF71}" destId="{A1F4C201-CF88-0D4D-9F32-8C982416278C}" srcOrd="0" destOrd="0" presId="urn:microsoft.com/office/officeart/2005/8/layout/default"/>
    <dgm:cxn modelId="{CAE2A5CF-7705-7C40-85D6-523C5C0568DB}" type="presParOf" srcId="{42397928-B754-B248-AD39-47355F27EF71}" destId="{54E28602-EC7E-EC47-A7C8-F90D9E4C4AC3}" srcOrd="1" destOrd="0" presId="urn:microsoft.com/office/officeart/2005/8/layout/default"/>
    <dgm:cxn modelId="{508782C2-ECF5-E245-8527-0844D5FA8309}" type="presParOf" srcId="{42397928-B754-B248-AD39-47355F27EF71}" destId="{9FBCFC1F-5517-3F44-A5A5-4D912A3496C5}" srcOrd="2" destOrd="0" presId="urn:microsoft.com/office/officeart/2005/8/layout/default"/>
    <dgm:cxn modelId="{B1BA7813-1537-CB46-B0C1-9613E7DACACB}" type="presParOf" srcId="{42397928-B754-B248-AD39-47355F27EF71}" destId="{7E643FEB-A13C-F548-95A7-2DF48C4DC7D2}" srcOrd="3" destOrd="0" presId="urn:microsoft.com/office/officeart/2005/8/layout/default"/>
    <dgm:cxn modelId="{AF6F00D4-1C89-694A-9455-5788320C09C3}" type="presParOf" srcId="{42397928-B754-B248-AD39-47355F27EF71}" destId="{E900F5BB-5BA7-454B-AABB-0399ECF344D3}" srcOrd="4" destOrd="0" presId="urn:microsoft.com/office/officeart/2005/8/layout/default"/>
    <dgm:cxn modelId="{3AC363DE-6E79-4C42-863B-79F13A0EF1E1}" type="presParOf" srcId="{42397928-B754-B248-AD39-47355F27EF71}" destId="{FEF09D5C-4B2C-5D40-82B3-23C01D2F6086}" srcOrd="5" destOrd="0" presId="urn:microsoft.com/office/officeart/2005/8/layout/default"/>
    <dgm:cxn modelId="{4F26C7A5-48A0-8B4E-98C5-B2F6F05E27DE}" type="presParOf" srcId="{42397928-B754-B248-AD39-47355F27EF71}" destId="{72A1744E-0035-E84B-9A9C-E3276C8F0C89}" srcOrd="6" destOrd="0" presId="urn:microsoft.com/office/officeart/2005/8/layout/default"/>
    <dgm:cxn modelId="{15E7C9B7-8D85-C84A-908E-885BA95605B7}" type="presParOf" srcId="{42397928-B754-B248-AD39-47355F27EF71}" destId="{CDC2930C-D4D6-6D49-8029-DB7B5A67BB74}" srcOrd="7" destOrd="0" presId="urn:microsoft.com/office/officeart/2005/8/layout/default"/>
    <dgm:cxn modelId="{50695F14-B126-8646-85A7-1C8D4B3588F0}" type="presParOf" srcId="{42397928-B754-B248-AD39-47355F27EF71}" destId="{18443B5F-34AE-8C4E-8A97-39CADBFC7AA4}" srcOrd="8" destOrd="0" presId="urn:microsoft.com/office/officeart/2005/8/layout/default"/>
    <dgm:cxn modelId="{294C4AE5-8BF9-4842-A13C-A00685B92021}" type="presParOf" srcId="{42397928-B754-B248-AD39-47355F27EF71}" destId="{178BAE7F-7EAF-CD4F-9AD8-8C9424DAAD1F}" srcOrd="9" destOrd="0" presId="urn:microsoft.com/office/officeart/2005/8/layout/default"/>
    <dgm:cxn modelId="{93B07F3E-6F4E-6341-ACF2-1907CF21A2FC}" type="presParOf" srcId="{42397928-B754-B248-AD39-47355F27EF71}" destId="{F2461954-2889-4248-A479-7BD4EB7098AF}" srcOrd="10" destOrd="0" presId="urn:microsoft.com/office/officeart/2005/8/layout/default"/>
    <dgm:cxn modelId="{5F5B5545-5292-014B-A348-A120E5C080B7}" type="presParOf" srcId="{42397928-B754-B248-AD39-47355F27EF71}" destId="{DE2C784A-147D-B64A-8BE2-D779208258DF}" srcOrd="11" destOrd="0" presId="urn:microsoft.com/office/officeart/2005/8/layout/default"/>
    <dgm:cxn modelId="{FAB4B3E3-F9B1-5740-B328-541B9D707345}" type="presParOf" srcId="{42397928-B754-B248-AD39-47355F27EF71}" destId="{224694CE-8F5C-CD4B-88CE-DB813BA82E45}" srcOrd="12" destOrd="0" presId="urn:microsoft.com/office/officeart/2005/8/layout/default"/>
    <dgm:cxn modelId="{1FB768AA-1A2F-2E47-B1E0-6869190B0A9B}" type="presParOf" srcId="{42397928-B754-B248-AD39-47355F27EF71}" destId="{4A13208A-CC25-5441-A7EB-DD54490043B1}" srcOrd="13" destOrd="0" presId="urn:microsoft.com/office/officeart/2005/8/layout/default"/>
    <dgm:cxn modelId="{FDF79A3F-CECB-1740-8687-5D8BF05416C1}" type="presParOf" srcId="{42397928-B754-B248-AD39-47355F27EF71}" destId="{3AC117D1-0BEF-3B45-A51F-24F51C88A747}" srcOrd="14" destOrd="0" presId="urn:microsoft.com/office/officeart/2005/8/layout/default"/>
    <dgm:cxn modelId="{5B78E2BE-A3F9-B445-BB61-CED1571D9453}" type="presParOf" srcId="{42397928-B754-B248-AD39-47355F27EF71}" destId="{135AB8BD-9B90-734E-9786-C534BADF3026}" srcOrd="15" destOrd="0" presId="urn:microsoft.com/office/officeart/2005/8/layout/default"/>
    <dgm:cxn modelId="{7EE01017-FF22-F74D-B6F4-721576A65EE3}" type="presParOf" srcId="{42397928-B754-B248-AD39-47355F27EF71}" destId="{934170ED-896F-2A41-BFA3-448A8F2F863C}"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FE4D099-6F35-4655-A630-A4EF9709170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F6C2A3D-2B58-44E2-8F1A-AE07F78C2270}">
      <dgm:prSet/>
      <dgm:spPr/>
      <dgm:t>
        <a:bodyPr/>
        <a:lstStyle/>
        <a:p>
          <a:r>
            <a:rPr lang="en-US" dirty="0"/>
            <a:t>We Bring you the latest news and information and research and first-hand interviews from around the world</a:t>
          </a:r>
        </a:p>
      </dgm:t>
    </dgm:pt>
    <dgm:pt modelId="{DDBB229D-C081-4204-B18D-7FC78B81E954}" type="parTrans" cxnId="{AB1954F9-E327-4E3D-8904-9D37D31BB86A}">
      <dgm:prSet/>
      <dgm:spPr/>
      <dgm:t>
        <a:bodyPr/>
        <a:lstStyle/>
        <a:p>
          <a:endParaRPr lang="en-US"/>
        </a:p>
      </dgm:t>
    </dgm:pt>
    <dgm:pt modelId="{4D6E1047-F1A4-41D2-B5C8-80AE3B67C0D4}" type="sibTrans" cxnId="{AB1954F9-E327-4E3D-8904-9D37D31BB86A}">
      <dgm:prSet/>
      <dgm:spPr/>
      <dgm:t>
        <a:bodyPr/>
        <a:lstStyle/>
        <a:p>
          <a:endParaRPr lang="en-US"/>
        </a:p>
      </dgm:t>
    </dgm:pt>
    <dgm:pt modelId="{398E8B19-9F31-4703-BD41-F809634362E8}">
      <dgm:prSet/>
      <dgm:spPr/>
      <dgm:t>
        <a:bodyPr/>
        <a:lstStyle/>
        <a:p>
          <a:r>
            <a:rPr lang="en-US" dirty="0"/>
            <a:t>Attending the latest conferences to the latest insight into intuitive Technology and blockchain business with the latest upcoming businesses in incubation period</a:t>
          </a:r>
        </a:p>
      </dgm:t>
    </dgm:pt>
    <dgm:pt modelId="{D9903342-BE09-418E-88D1-0937DC97280E}" type="parTrans" cxnId="{FB1FDCBE-4AEE-4999-A35E-B66D383858C1}">
      <dgm:prSet/>
      <dgm:spPr/>
      <dgm:t>
        <a:bodyPr/>
        <a:lstStyle/>
        <a:p>
          <a:endParaRPr lang="en-US"/>
        </a:p>
      </dgm:t>
    </dgm:pt>
    <dgm:pt modelId="{A9AD8B61-05A4-4D60-AAF3-9D35E6AB5C72}" type="sibTrans" cxnId="{FB1FDCBE-4AEE-4999-A35E-B66D383858C1}">
      <dgm:prSet/>
      <dgm:spPr/>
      <dgm:t>
        <a:bodyPr/>
        <a:lstStyle/>
        <a:p>
          <a:endParaRPr lang="en-US"/>
        </a:p>
      </dgm:t>
    </dgm:pt>
    <dgm:pt modelId="{EDF72A01-AB90-4BD8-AD0B-393A60AFA5D6}">
      <dgm:prSet/>
      <dgm:spPr/>
      <dgm:t>
        <a:bodyPr/>
        <a:lstStyle/>
        <a:p>
          <a:r>
            <a:rPr lang="en-US" dirty="0"/>
            <a:t>Exclusive interviews and press releases</a:t>
          </a:r>
        </a:p>
      </dgm:t>
    </dgm:pt>
    <dgm:pt modelId="{6619BE33-4404-474C-B672-5135822F3942}" type="parTrans" cxnId="{67DF6CF9-AE64-4C32-8470-B030B1A0D666}">
      <dgm:prSet/>
      <dgm:spPr/>
      <dgm:t>
        <a:bodyPr/>
        <a:lstStyle/>
        <a:p>
          <a:endParaRPr lang="en-US"/>
        </a:p>
      </dgm:t>
    </dgm:pt>
    <dgm:pt modelId="{7F825081-41F9-4B07-AF69-B8E57274F779}" type="sibTrans" cxnId="{67DF6CF9-AE64-4C32-8470-B030B1A0D666}">
      <dgm:prSet/>
      <dgm:spPr/>
      <dgm:t>
        <a:bodyPr/>
        <a:lstStyle/>
        <a:p>
          <a:endParaRPr lang="en-US"/>
        </a:p>
      </dgm:t>
    </dgm:pt>
    <dgm:pt modelId="{CB089E5F-BB72-41E7-ABDB-300E5C83943A}" type="pres">
      <dgm:prSet presAssocID="{1FE4D099-6F35-4655-A630-A4EF97091709}" presName="root" presStyleCnt="0">
        <dgm:presLayoutVars>
          <dgm:dir/>
          <dgm:resizeHandles val="exact"/>
        </dgm:presLayoutVars>
      </dgm:prSet>
      <dgm:spPr/>
    </dgm:pt>
    <dgm:pt modelId="{265EEA0C-1E80-4461-9F59-F238F9932F26}" type="pres">
      <dgm:prSet presAssocID="{5F6C2A3D-2B58-44E2-8F1A-AE07F78C2270}" presName="compNode" presStyleCnt="0"/>
      <dgm:spPr/>
    </dgm:pt>
    <dgm:pt modelId="{C2BA3FAC-BF34-45A5-9768-CEEE71F1080D}" type="pres">
      <dgm:prSet presAssocID="{5F6C2A3D-2B58-44E2-8F1A-AE07F78C2270}" presName="bgRect" presStyleLbl="bgShp" presStyleIdx="0" presStyleCnt="3"/>
      <dgm:spPr/>
    </dgm:pt>
    <dgm:pt modelId="{BD531236-C885-41A8-B6DA-0EB08F72258B}" type="pres">
      <dgm:prSet presAssocID="{5F6C2A3D-2B58-44E2-8F1A-AE07F78C227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wspaper"/>
        </a:ext>
      </dgm:extLst>
    </dgm:pt>
    <dgm:pt modelId="{B5107A18-CD28-4874-817D-2207D19D21B5}" type="pres">
      <dgm:prSet presAssocID="{5F6C2A3D-2B58-44E2-8F1A-AE07F78C2270}" presName="spaceRect" presStyleCnt="0"/>
      <dgm:spPr/>
    </dgm:pt>
    <dgm:pt modelId="{DF456E9D-A934-4001-99E8-4B0F1023EB0A}" type="pres">
      <dgm:prSet presAssocID="{5F6C2A3D-2B58-44E2-8F1A-AE07F78C2270}" presName="parTx" presStyleLbl="revTx" presStyleIdx="0" presStyleCnt="3">
        <dgm:presLayoutVars>
          <dgm:chMax val="0"/>
          <dgm:chPref val="0"/>
        </dgm:presLayoutVars>
      </dgm:prSet>
      <dgm:spPr/>
    </dgm:pt>
    <dgm:pt modelId="{9852DA52-E730-4385-B979-3687348A8FB2}" type="pres">
      <dgm:prSet presAssocID="{4D6E1047-F1A4-41D2-B5C8-80AE3B67C0D4}" presName="sibTrans" presStyleCnt="0"/>
      <dgm:spPr/>
    </dgm:pt>
    <dgm:pt modelId="{1E46AA16-DABF-4009-AF97-3336CE8F52F4}" type="pres">
      <dgm:prSet presAssocID="{398E8B19-9F31-4703-BD41-F809634362E8}" presName="compNode" presStyleCnt="0"/>
      <dgm:spPr/>
    </dgm:pt>
    <dgm:pt modelId="{5E263B33-4D71-4469-B983-FBC16F77A079}" type="pres">
      <dgm:prSet presAssocID="{398E8B19-9F31-4703-BD41-F809634362E8}" presName="bgRect" presStyleLbl="bgShp" presStyleIdx="1" presStyleCnt="3"/>
      <dgm:spPr/>
    </dgm:pt>
    <dgm:pt modelId="{7C4BBA60-B4FF-472F-9724-969B25490864}" type="pres">
      <dgm:prSet presAssocID="{398E8B19-9F31-4703-BD41-F809634362E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AEECA0C8-F243-47BF-9870-E780FB63908A}" type="pres">
      <dgm:prSet presAssocID="{398E8B19-9F31-4703-BD41-F809634362E8}" presName="spaceRect" presStyleCnt="0"/>
      <dgm:spPr/>
    </dgm:pt>
    <dgm:pt modelId="{2A3D9088-AA7C-4F6D-ACCF-209218DF8709}" type="pres">
      <dgm:prSet presAssocID="{398E8B19-9F31-4703-BD41-F809634362E8}" presName="parTx" presStyleLbl="revTx" presStyleIdx="1" presStyleCnt="3">
        <dgm:presLayoutVars>
          <dgm:chMax val="0"/>
          <dgm:chPref val="0"/>
        </dgm:presLayoutVars>
      </dgm:prSet>
      <dgm:spPr/>
    </dgm:pt>
    <dgm:pt modelId="{51DA1A20-AEFF-4DEC-8E47-C85598A259BD}" type="pres">
      <dgm:prSet presAssocID="{A9AD8B61-05A4-4D60-AAF3-9D35E6AB5C72}" presName="sibTrans" presStyleCnt="0"/>
      <dgm:spPr/>
    </dgm:pt>
    <dgm:pt modelId="{97636D15-EB9A-430F-884A-952855138308}" type="pres">
      <dgm:prSet presAssocID="{EDF72A01-AB90-4BD8-AD0B-393A60AFA5D6}" presName="compNode" presStyleCnt="0"/>
      <dgm:spPr/>
    </dgm:pt>
    <dgm:pt modelId="{F7A54B73-4ED5-4EF1-8565-EE6CC0DC1A9B}" type="pres">
      <dgm:prSet presAssocID="{EDF72A01-AB90-4BD8-AD0B-393A60AFA5D6}" presName="bgRect" presStyleLbl="bgShp" presStyleIdx="2" presStyleCnt="3"/>
      <dgm:spPr/>
    </dgm:pt>
    <dgm:pt modelId="{319B2438-8032-40C5-A6BA-8F19C1C29A3A}" type="pres">
      <dgm:prSet presAssocID="{EDF72A01-AB90-4BD8-AD0B-393A60AFA5D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adio microphone"/>
        </a:ext>
      </dgm:extLst>
    </dgm:pt>
    <dgm:pt modelId="{80AC92E1-1421-4647-9A1F-0897C11EA784}" type="pres">
      <dgm:prSet presAssocID="{EDF72A01-AB90-4BD8-AD0B-393A60AFA5D6}" presName="spaceRect" presStyleCnt="0"/>
      <dgm:spPr/>
    </dgm:pt>
    <dgm:pt modelId="{DF1D2BEF-D3C0-4648-B618-719FC1772CC3}" type="pres">
      <dgm:prSet presAssocID="{EDF72A01-AB90-4BD8-AD0B-393A60AFA5D6}" presName="parTx" presStyleLbl="revTx" presStyleIdx="2" presStyleCnt="3">
        <dgm:presLayoutVars>
          <dgm:chMax val="0"/>
          <dgm:chPref val="0"/>
        </dgm:presLayoutVars>
      </dgm:prSet>
      <dgm:spPr/>
    </dgm:pt>
  </dgm:ptLst>
  <dgm:cxnLst>
    <dgm:cxn modelId="{4E34378C-91EB-4600-A1CD-D20F9E6D3BB3}" type="presOf" srcId="{EDF72A01-AB90-4BD8-AD0B-393A60AFA5D6}" destId="{DF1D2BEF-D3C0-4648-B618-719FC1772CC3}" srcOrd="0" destOrd="0" presId="urn:microsoft.com/office/officeart/2018/2/layout/IconVerticalSolidList"/>
    <dgm:cxn modelId="{355016A1-5747-46B6-ADD8-43B78ED8A11C}" type="presOf" srcId="{398E8B19-9F31-4703-BD41-F809634362E8}" destId="{2A3D9088-AA7C-4F6D-ACCF-209218DF8709}" srcOrd="0" destOrd="0" presId="urn:microsoft.com/office/officeart/2018/2/layout/IconVerticalSolidList"/>
    <dgm:cxn modelId="{FB1FDCBE-4AEE-4999-A35E-B66D383858C1}" srcId="{1FE4D099-6F35-4655-A630-A4EF97091709}" destId="{398E8B19-9F31-4703-BD41-F809634362E8}" srcOrd="1" destOrd="0" parTransId="{D9903342-BE09-418E-88D1-0937DC97280E}" sibTransId="{A9AD8B61-05A4-4D60-AAF3-9D35E6AB5C72}"/>
    <dgm:cxn modelId="{E7FBA9DA-93F1-4DAA-92B5-E9845912FE21}" type="presOf" srcId="{5F6C2A3D-2B58-44E2-8F1A-AE07F78C2270}" destId="{DF456E9D-A934-4001-99E8-4B0F1023EB0A}" srcOrd="0" destOrd="0" presId="urn:microsoft.com/office/officeart/2018/2/layout/IconVerticalSolidList"/>
    <dgm:cxn modelId="{DA3464EA-C55E-4B39-AA11-7FB32157FBF8}" type="presOf" srcId="{1FE4D099-6F35-4655-A630-A4EF97091709}" destId="{CB089E5F-BB72-41E7-ABDB-300E5C83943A}" srcOrd="0" destOrd="0" presId="urn:microsoft.com/office/officeart/2018/2/layout/IconVerticalSolidList"/>
    <dgm:cxn modelId="{AB1954F9-E327-4E3D-8904-9D37D31BB86A}" srcId="{1FE4D099-6F35-4655-A630-A4EF97091709}" destId="{5F6C2A3D-2B58-44E2-8F1A-AE07F78C2270}" srcOrd="0" destOrd="0" parTransId="{DDBB229D-C081-4204-B18D-7FC78B81E954}" sibTransId="{4D6E1047-F1A4-41D2-B5C8-80AE3B67C0D4}"/>
    <dgm:cxn modelId="{67DF6CF9-AE64-4C32-8470-B030B1A0D666}" srcId="{1FE4D099-6F35-4655-A630-A4EF97091709}" destId="{EDF72A01-AB90-4BD8-AD0B-393A60AFA5D6}" srcOrd="2" destOrd="0" parTransId="{6619BE33-4404-474C-B672-5135822F3942}" sibTransId="{7F825081-41F9-4B07-AF69-B8E57274F779}"/>
    <dgm:cxn modelId="{14DA57B9-D68D-40D8-9B3C-B9F269F2E1D3}" type="presParOf" srcId="{CB089E5F-BB72-41E7-ABDB-300E5C83943A}" destId="{265EEA0C-1E80-4461-9F59-F238F9932F26}" srcOrd="0" destOrd="0" presId="urn:microsoft.com/office/officeart/2018/2/layout/IconVerticalSolidList"/>
    <dgm:cxn modelId="{69FE0A80-6D0E-45DF-A398-361095248EE7}" type="presParOf" srcId="{265EEA0C-1E80-4461-9F59-F238F9932F26}" destId="{C2BA3FAC-BF34-45A5-9768-CEEE71F1080D}" srcOrd="0" destOrd="0" presId="urn:microsoft.com/office/officeart/2018/2/layout/IconVerticalSolidList"/>
    <dgm:cxn modelId="{7F4BD50B-9E5B-4666-8A25-0959587770A2}" type="presParOf" srcId="{265EEA0C-1E80-4461-9F59-F238F9932F26}" destId="{BD531236-C885-41A8-B6DA-0EB08F72258B}" srcOrd="1" destOrd="0" presId="urn:microsoft.com/office/officeart/2018/2/layout/IconVerticalSolidList"/>
    <dgm:cxn modelId="{78F000FC-DAAC-4E47-AD61-0B994381E610}" type="presParOf" srcId="{265EEA0C-1E80-4461-9F59-F238F9932F26}" destId="{B5107A18-CD28-4874-817D-2207D19D21B5}" srcOrd="2" destOrd="0" presId="urn:microsoft.com/office/officeart/2018/2/layout/IconVerticalSolidList"/>
    <dgm:cxn modelId="{4C6009A7-2A59-486B-8F24-412347166C3F}" type="presParOf" srcId="{265EEA0C-1E80-4461-9F59-F238F9932F26}" destId="{DF456E9D-A934-4001-99E8-4B0F1023EB0A}" srcOrd="3" destOrd="0" presId="urn:microsoft.com/office/officeart/2018/2/layout/IconVerticalSolidList"/>
    <dgm:cxn modelId="{CED1C7CE-EC9B-4FE8-A5E1-8521274AEEFD}" type="presParOf" srcId="{CB089E5F-BB72-41E7-ABDB-300E5C83943A}" destId="{9852DA52-E730-4385-B979-3687348A8FB2}" srcOrd="1" destOrd="0" presId="urn:microsoft.com/office/officeart/2018/2/layout/IconVerticalSolidList"/>
    <dgm:cxn modelId="{2C64B717-0F69-47A8-89AF-445067504293}" type="presParOf" srcId="{CB089E5F-BB72-41E7-ABDB-300E5C83943A}" destId="{1E46AA16-DABF-4009-AF97-3336CE8F52F4}" srcOrd="2" destOrd="0" presId="urn:microsoft.com/office/officeart/2018/2/layout/IconVerticalSolidList"/>
    <dgm:cxn modelId="{EC2B0822-DFD1-48FD-90BB-F3853B8AACA2}" type="presParOf" srcId="{1E46AA16-DABF-4009-AF97-3336CE8F52F4}" destId="{5E263B33-4D71-4469-B983-FBC16F77A079}" srcOrd="0" destOrd="0" presId="urn:microsoft.com/office/officeart/2018/2/layout/IconVerticalSolidList"/>
    <dgm:cxn modelId="{61934853-E4DB-4180-863C-2BF95861A5C2}" type="presParOf" srcId="{1E46AA16-DABF-4009-AF97-3336CE8F52F4}" destId="{7C4BBA60-B4FF-472F-9724-969B25490864}" srcOrd="1" destOrd="0" presId="urn:microsoft.com/office/officeart/2018/2/layout/IconVerticalSolidList"/>
    <dgm:cxn modelId="{37DEC23D-2547-46FD-85B4-6D8A14CA323F}" type="presParOf" srcId="{1E46AA16-DABF-4009-AF97-3336CE8F52F4}" destId="{AEECA0C8-F243-47BF-9870-E780FB63908A}" srcOrd="2" destOrd="0" presId="urn:microsoft.com/office/officeart/2018/2/layout/IconVerticalSolidList"/>
    <dgm:cxn modelId="{27C7BF86-7506-4B95-A54E-BC6E97208092}" type="presParOf" srcId="{1E46AA16-DABF-4009-AF97-3336CE8F52F4}" destId="{2A3D9088-AA7C-4F6D-ACCF-209218DF8709}" srcOrd="3" destOrd="0" presId="urn:microsoft.com/office/officeart/2018/2/layout/IconVerticalSolidList"/>
    <dgm:cxn modelId="{430FDB8C-5A54-43E1-BD4F-E24CFF04B686}" type="presParOf" srcId="{CB089E5F-BB72-41E7-ABDB-300E5C83943A}" destId="{51DA1A20-AEFF-4DEC-8E47-C85598A259BD}" srcOrd="3" destOrd="0" presId="urn:microsoft.com/office/officeart/2018/2/layout/IconVerticalSolidList"/>
    <dgm:cxn modelId="{6243C1A3-9E06-43AF-9461-B47DE65E45DF}" type="presParOf" srcId="{CB089E5F-BB72-41E7-ABDB-300E5C83943A}" destId="{97636D15-EB9A-430F-884A-952855138308}" srcOrd="4" destOrd="0" presId="urn:microsoft.com/office/officeart/2018/2/layout/IconVerticalSolidList"/>
    <dgm:cxn modelId="{3D93481E-82AB-4CED-BFA4-A158393B9924}" type="presParOf" srcId="{97636D15-EB9A-430F-884A-952855138308}" destId="{F7A54B73-4ED5-4EF1-8565-EE6CC0DC1A9B}" srcOrd="0" destOrd="0" presId="urn:microsoft.com/office/officeart/2018/2/layout/IconVerticalSolidList"/>
    <dgm:cxn modelId="{45C1518D-E6E6-43C9-A126-B604CEEB3484}" type="presParOf" srcId="{97636D15-EB9A-430F-884A-952855138308}" destId="{319B2438-8032-40C5-A6BA-8F19C1C29A3A}" srcOrd="1" destOrd="0" presId="urn:microsoft.com/office/officeart/2018/2/layout/IconVerticalSolidList"/>
    <dgm:cxn modelId="{5F611932-60D2-4935-BFFB-A235C93FC93D}" type="presParOf" srcId="{97636D15-EB9A-430F-884A-952855138308}" destId="{80AC92E1-1421-4647-9A1F-0897C11EA784}" srcOrd="2" destOrd="0" presId="urn:microsoft.com/office/officeart/2018/2/layout/IconVerticalSolidList"/>
    <dgm:cxn modelId="{2665F147-BE13-4031-B183-A3BCAECE60A2}" type="presParOf" srcId="{97636D15-EB9A-430F-884A-952855138308}" destId="{DF1D2BEF-D3C0-4648-B618-719FC1772CC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4FACB1B-461A-417F-9B61-7DCD1C770BE8}"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US"/>
        </a:p>
      </dgm:t>
    </dgm:pt>
    <dgm:pt modelId="{C11765B2-A9C6-4D5F-BF6E-86B9A84BB96A}">
      <dgm:prSet/>
      <dgm:spPr/>
      <dgm:t>
        <a:bodyPr/>
        <a:lstStyle/>
        <a:p>
          <a:r>
            <a:rPr lang="en-US" dirty="0"/>
            <a:t>Safest and easiest way to buy Cryptocurrency in the UK is via a platform called Coinbase</a:t>
          </a:r>
        </a:p>
      </dgm:t>
    </dgm:pt>
    <dgm:pt modelId="{4B0E7F83-B4B3-47CE-8B6D-00DFC49A85F1}" type="parTrans" cxnId="{D9435EC6-A8CA-4B6C-9C72-0963EA5D2963}">
      <dgm:prSet/>
      <dgm:spPr/>
      <dgm:t>
        <a:bodyPr/>
        <a:lstStyle/>
        <a:p>
          <a:endParaRPr lang="en-US"/>
        </a:p>
      </dgm:t>
    </dgm:pt>
    <dgm:pt modelId="{EDEDEE11-E9D6-44C5-8D8F-9329490D58FE}" type="sibTrans" cxnId="{D9435EC6-A8CA-4B6C-9C72-0963EA5D2963}">
      <dgm:prSet/>
      <dgm:spPr/>
      <dgm:t>
        <a:bodyPr/>
        <a:lstStyle/>
        <a:p>
          <a:endParaRPr lang="en-US"/>
        </a:p>
      </dgm:t>
    </dgm:pt>
    <dgm:pt modelId="{7CDF63B8-DA79-4C5E-87B7-DE983F8AEE84}">
      <dgm:prSet/>
      <dgm:spPr/>
      <dgm:t>
        <a:bodyPr/>
        <a:lstStyle/>
        <a:p>
          <a:r>
            <a:rPr lang="en-US" dirty="0"/>
            <a:t>Also, if you wish you can convert your crypto currency back to UK sterling at a click of a button or vice versa and deposit back to your UK bank account</a:t>
          </a:r>
        </a:p>
      </dgm:t>
    </dgm:pt>
    <dgm:pt modelId="{5DE94132-1703-47B5-A0A5-9A93B51DC36B}" type="parTrans" cxnId="{6E0C7182-742D-438E-8CD5-90C5D047371A}">
      <dgm:prSet/>
      <dgm:spPr/>
      <dgm:t>
        <a:bodyPr/>
        <a:lstStyle/>
        <a:p>
          <a:endParaRPr lang="en-US"/>
        </a:p>
      </dgm:t>
    </dgm:pt>
    <dgm:pt modelId="{B119C70C-FA3C-45B7-A679-008A48DDC6C5}" type="sibTrans" cxnId="{6E0C7182-742D-438E-8CD5-90C5D047371A}">
      <dgm:prSet/>
      <dgm:spPr/>
      <dgm:t>
        <a:bodyPr/>
        <a:lstStyle/>
        <a:p>
          <a:endParaRPr lang="en-US"/>
        </a:p>
      </dgm:t>
    </dgm:pt>
    <dgm:pt modelId="{3B04DB21-B7C4-8640-BD33-F7391EE10450}" type="pres">
      <dgm:prSet presAssocID="{34FACB1B-461A-417F-9B61-7DCD1C770BE8}" presName="linear" presStyleCnt="0">
        <dgm:presLayoutVars>
          <dgm:animLvl val="lvl"/>
          <dgm:resizeHandles val="exact"/>
        </dgm:presLayoutVars>
      </dgm:prSet>
      <dgm:spPr/>
    </dgm:pt>
    <dgm:pt modelId="{3C859415-59AC-1B41-B1D7-EBE005D5E4E4}" type="pres">
      <dgm:prSet presAssocID="{C11765B2-A9C6-4D5F-BF6E-86B9A84BB96A}" presName="parentText" presStyleLbl="node1" presStyleIdx="0" presStyleCnt="2">
        <dgm:presLayoutVars>
          <dgm:chMax val="0"/>
          <dgm:bulletEnabled val="1"/>
        </dgm:presLayoutVars>
      </dgm:prSet>
      <dgm:spPr/>
    </dgm:pt>
    <dgm:pt modelId="{E5F84792-6BF2-474E-A169-6694EC871760}" type="pres">
      <dgm:prSet presAssocID="{EDEDEE11-E9D6-44C5-8D8F-9329490D58FE}" presName="spacer" presStyleCnt="0"/>
      <dgm:spPr/>
    </dgm:pt>
    <dgm:pt modelId="{7DCD04C3-0229-1F44-B259-B9DED55C7221}" type="pres">
      <dgm:prSet presAssocID="{7CDF63B8-DA79-4C5E-87B7-DE983F8AEE84}" presName="parentText" presStyleLbl="node1" presStyleIdx="1" presStyleCnt="2">
        <dgm:presLayoutVars>
          <dgm:chMax val="0"/>
          <dgm:bulletEnabled val="1"/>
        </dgm:presLayoutVars>
      </dgm:prSet>
      <dgm:spPr/>
    </dgm:pt>
  </dgm:ptLst>
  <dgm:cxnLst>
    <dgm:cxn modelId="{090F080B-E376-274B-9DD3-2C8093DD9E6C}" type="presOf" srcId="{C11765B2-A9C6-4D5F-BF6E-86B9A84BB96A}" destId="{3C859415-59AC-1B41-B1D7-EBE005D5E4E4}" srcOrd="0" destOrd="0" presId="urn:microsoft.com/office/officeart/2005/8/layout/vList2"/>
    <dgm:cxn modelId="{CA069B60-CB43-1647-87BE-37F3356D7088}" type="presOf" srcId="{34FACB1B-461A-417F-9B61-7DCD1C770BE8}" destId="{3B04DB21-B7C4-8640-BD33-F7391EE10450}" srcOrd="0" destOrd="0" presId="urn:microsoft.com/office/officeart/2005/8/layout/vList2"/>
    <dgm:cxn modelId="{6E0C7182-742D-438E-8CD5-90C5D047371A}" srcId="{34FACB1B-461A-417F-9B61-7DCD1C770BE8}" destId="{7CDF63B8-DA79-4C5E-87B7-DE983F8AEE84}" srcOrd="1" destOrd="0" parTransId="{5DE94132-1703-47B5-A0A5-9A93B51DC36B}" sibTransId="{B119C70C-FA3C-45B7-A679-008A48DDC6C5}"/>
    <dgm:cxn modelId="{CBBA8B93-88B2-8740-84CC-1106CA56A798}" type="presOf" srcId="{7CDF63B8-DA79-4C5E-87B7-DE983F8AEE84}" destId="{7DCD04C3-0229-1F44-B259-B9DED55C7221}" srcOrd="0" destOrd="0" presId="urn:microsoft.com/office/officeart/2005/8/layout/vList2"/>
    <dgm:cxn modelId="{D9435EC6-A8CA-4B6C-9C72-0963EA5D2963}" srcId="{34FACB1B-461A-417F-9B61-7DCD1C770BE8}" destId="{C11765B2-A9C6-4D5F-BF6E-86B9A84BB96A}" srcOrd="0" destOrd="0" parTransId="{4B0E7F83-B4B3-47CE-8B6D-00DFC49A85F1}" sibTransId="{EDEDEE11-E9D6-44C5-8D8F-9329490D58FE}"/>
    <dgm:cxn modelId="{3FC8F1F9-E309-BD44-922D-B2ED7F34A891}" type="presParOf" srcId="{3B04DB21-B7C4-8640-BD33-F7391EE10450}" destId="{3C859415-59AC-1B41-B1D7-EBE005D5E4E4}" srcOrd="0" destOrd="0" presId="urn:microsoft.com/office/officeart/2005/8/layout/vList2"/>
    <dgm:cxn modelId="{E3FC516B-02BA-9641-ACA2-0CBFBE69C96A}" type="presParOf" srcId="{3B04DB21-B7C4-8640-BD33-F7391EE10450}" destId="{E5F84792-6BF2-474E-A169-6694EC871760}" srcOrd="1" destOrd="0" presId="urn:microsoft.com/office/officeart/2005/8/layout/vList2"/>
    <dgm:cxn modelId="{1F26E70B-8B0E-174D-80F0-E897F5D27B01}" type="presParOf" srcId="{3B04DB21-B7C4-8640-BD33-F7391EE10450}" destId="{7DCD04C3-0229-1F44-B259-B9DED55C7221}" srcOrd="2"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C0A84EA-41C3-4ED9-994B-32EABC3212B5}"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89A98CFF-5C25-4A0D-BB09-0D7C0C7F7C67}">
      <dgm:prSet/>
      <dgm:spPr/>
      <dgm:t>
        <a:bodyPr/>
        <a:lstStyle/>
        <a:p>
          <a:r>
            <a:rPr lang="en-US" dirty="0"/>
            <a:t>Establish ourselves to be the leading blockchain website and latest news website attracting audience from around the world</a:t>
          </a:r>
        </a:p>
      </dgm:t>
    </dgm:pt>
    <dgm:pt modelId="{32796F71-E66B-496F-ADDA-6312D3C5EE46}" type="parTrans" cxnId="{364B6E8D-09EF-495C-B631-C57B05BC8E44}">
      <dgm:prSet/>
      <dgm:spPr/>
      <dgm:t>
        <a:bodyPr/>
        <a:lstStyle/>
        <a:p>
          <a:endParaRPr lang="en-US"/>
        </a:p>
      </dgm:t>
    </dgm:pt>
    <dgm:pt modelId="{E2627E92-685D-45C1-B862-EFFA8AC93D84}" type="sibTrans" cxnId="{364B6E8D-09EF-495C-B631-C57B05BC8E44}">
      <dgm:prSet phldrT="1" phldr="0"/>
      <dgm:spPr/>
      <dgm:t>
        <a:bodyPr/>
        <a:lstStyle/>
        <a:p>
          <a:r>
            <a:rPr lang="en-US" dirty="0"/>
            <a:t>1</a:t>
          </a:r>
        </a:p>
      </dgm:t>
    </dgm:pt>
    <dgm:pt modelId="{CC9004FF-6D7D-485E-BFE3-4F56B3054468}">
      <dgm:prSet/>
      <dgm:spPr/>
      <dgm:t>
        <a:bodyPr/>
        <a:lstStyle/>
        <a:p>
          <a:r>
            <a:rPr lang="en-US" dirty="0"/>
            <a:t>Generate Financial revenue from brand financial technology firms via advertisement</a:t>
          </a:r>
        </a:p>
      </dgm:t>
    </dgm:pt>
    <dgm:pt modelId="{FC99A7F5-9802-45DA-9DC0-E300D420607E}" type="parTrans" cxnId="{6B238A29-AFB5-4967-9AFC-47B63F82A7ED}">
      <dgm:prSet/>
      <dgm:spPr/>
      <dgm:t>
        <a:bodyPr/>
        <a:lstStyle/>
        <a:p>
          <a:endParaRPr lang="en-US"/>
        </a:p>
      </dgm:t>
    </dgm:pt>
    <dgm:pt modelId="{CED788FB-B9B3-4F78-8AB8-17771D656251}" type="sibTrans" cxnId="{6B238A29-AFB5-4967-9AFC-47B63F82A7ED}">
      <dgm:prSet phldrT="2" phldr="0"/>
      <dgm:spPr/>
      <dgm:t>
        <a:bodyPr/>
        <a:lstStyle/>
        <a:p>
          <a:r>
            <a:rPr lang="en-US" dirty="0"/>
            <a:t>2</a:t>
          </a:r>
        </a:p>
      </dgm:t>
    </dgm:pt>
    <dgm:pt modelId="{A33E6988-CC31-4889-A51D-E4F38F087953}">
      <dgm:prSet/>
      <dgm:spPr/>
      <dgm:t>
        <a:bodyPr/>
        <a:lstStyle/>
        <a:p>
          <a:r>
            <a:rPr lang="en-US" dirty="0"/>
            <a:t>Establish a reputable footing on YouTube large subscribers generating monthly income</a:t>
          </a:r>
        </a:p>
      </dgm:t>
    </dgm:pt>
    <dgm:pt modelId="{1AFDED2A-F259-4287-9435-E6139A2DE08D}" type="parTrans" cxnId="{83FD704B-D8DD-420C-BE6B-747CBD765901}">
      <dgm:prSet/>
      <dgm:spPr/>
      <dgm:t>
        <a:bodyPr/>
        <a:lstStyle/>
        <a:p>
          <a:endParaRPr lang="en-US"/>
        </a:p>
      </dgm:t>
    </dgm:pt>
    <dgm:pt modelId="{37503CBC-67BE-4F05-B2BD-553DE4BE79F6}" type="sibTrans" cxnId="{83FD704B-D8DD-420C-BE6B-747CBD765901}">
      <dgm:prSet phldrT="3" phldr="0"/>
      <dgm:spPr/>
      <dgm:t>
        <a:bodyPr/>
        <a:lstStyle/>
        <a:p>
          <a:r>
            <a:rPr lang="en-US" dirty="0"/>
            <a:t>3</a:t>
          </a:r>
        </a:p>
      </dgm:t>
    </dgm:pt>
    <dgm:pt modelId="{C2590940-52CE-CF4C-98B5-BB342FE778CB}" type="pres">
      <dgm:prSet presAssocID="{6C0A84EA-41C3-4ED9-994B-32EABC3212B5}" presName="Name0" presStyleCnt="0">
        <dgm:presLayoutVars>
          <dgm:animLvl val="lvl"/>
          <dgm:resizeHandles val="exact"/>
        </dgm:presLayoutVars>
      </dgm:prSet>
      <dgm:spPr/>
    </dgm:pt>
    <dgm:pt modelId="{5B5B3F12-DB46-FB45-8D2C-DA6B5FAA76EA}" type="pres">
      <dgm:prSet presAssocID="{89A98CFF-5C25-4A0D-BB09-0D7C0C7F7C67}" presName="compositeNode" presStyleCnt="0">
        <dgm:presLayoutVars>
          <dgm:bulletEnabled val="1"/>
        </dgm:presLayoutVars>
      </dgm:prSet>
      <dgm:spPr/>
    </dgm:pt>
    <dgm:pt modelId="{CEFB39B1-09C1-3544-B883-ADBB7DB2BF35}" type="pres">
      <dgm:prSet presAssocID="{89A98CFF-5C25-4A0D-BB09-0D7C0C7F7C67}" presName="bgRect" presStyleLbl="bgAccFollowNode1" presStyleIdx="0" presStyleCnt="3"/>
      <dgm:spPr/>
    </dgm:pt>
    <dgm:pt modelId="{1AD393EB-0BB6-8147-8205-A621DB1B21AA}" type="pres">
      <dgm:prSet presAssocID="{E2627E92-685D-45C1-B862-EFFA8AC93D84}" presName="sibTransNodeCircle" presStyleLbl="alignNode1" presStyleIdx="0" presStyleCnt="6">
        <dgm:presLayoutVars>
          <dgm:chMax val="0"/>
          <dgm:bulletEnabled/>
        </dgm:presLayoutVars>
      </dgm:prSet>
      <dgm:spPr/>
    </dgm:pt>
    <dgm:pt modelId="{F74990A9-1BDB-884C-9AE9-187445266C85}" type="pres">
      <dgm:prSet presAssocID="{89A98CFF-5C25-4A0D-BB09-0D7C0C7F7C67}" presName="bottomLine" presStyleLbl="alignNode1" presStyleIdx="1" presStyleCnt="6">
        <dgm:presLayoutVars/>
      </dgm:prSet>
      <dgm:spPr/>
    </dgm:pt>
    <dgm:pt modelId="{9C6D65DF-1F5D-0749-B58E-677524EAD28D}" type="pres">
      <dgm:prSet presAssocID="{89A98CFF-5C25-4A0D-BB09-0D7C0C7F7C67}" presName="nodeText" presStyleLbl="bgAccFollowNode1" presStyleIdx="0" presStyleCnt="3">
        <dgm:presLayoutVars>
          <dgm:bulletEnabled val="1"/>
        </dgm:presLayoutVars>
      </dgm:prSet>
      <dgm:spPr/>
    </dgm:pt>
    <dgm:pt modelId="{2591507A-E774-2D47-B164-837DFF1E16AE}" type="pres">
      <dgm:prSet presAssocID="{E2627E92-685D-45C1-B862-EFFA8AC93D84}" presName="sibTrans" presStyleCnt="0"/>
      <dgm:spPr/>
    </dgm:pt>
    <dgm:pt modelId="{42FA6586-702A-F74F-9213-E5ADED533B32}" type="pres">
      <dgm:prSet presAssocID="{CC9004FF-6D7D-485E-BFE3-4F56B3054468}" presName="compositeNode" presStyleCnt="0">
        <dgm:presLayoutVars>
          <dgm:bulletEnabled val="1"/>
        </dgm:presLayoutVars>
      </dgm:prSet>
      <dgm:spPr/>
    </dgm:pt>
    <dgm:pt modelId="{35F726C0-293A-C146-B8A0-A5189800B6B7}" type="pres">
      <dgm:prSet presAssocID="{CC9004FF-6D7D-485E-BFE3-4F56B3054468}" presName="bgRect" presStyleLbl="bgAccFollowNode1" presStyleIdx="1" presStyleCnt="3"/>
      <dgm:spPr/>
    </dgm:pt>
    <dgm:pt modelId="{C05B0EDC-0580-6745-A7B2-702FDD44B61C}" type="pres">
      <dgm:prSet presAssocID="{CED788FB-B9B3-4F78-8AB8-17771D656251}" presName="sibTransNodeCircle" presStyleLbl="alignNode1" presStyleIdx="2" presStyleCnt="6">
        <dgm:presLayoutVars>
          <dgm:chMax val="0"/>
          <dgm:bulletEnabled/>
        </dgm:presLayoutVars>
      </dgm:prSet>
      <dgm:spPr/>
    </dgm:pt>
    <dgm:pt modelId="{F3D902A9-3BBC-5A4B-AD60-205ED2AB84DE}" type="pres">
      <dgm:prSet presAssocID="{CC9004FF-6D7D-485E-BFE3-4F56B3054468}" presName="bottomLine" presStyleLbl="alignNode1" presStyleIdx="3" presStyleCnt="6">
        <dgm:presLayoutVars/>
      </dgm:prSet>
      <dgm:spPr/>
    </dgm:pt>
    <dgm:pt modelId="{4E3AEA75-C67D-1B41-94EA-6F7430139F8E}" type="pres">
      <dgm:prSet presAssocID="{CC9004FF-6D7D-485E-BFE3-4F56B3054468}" presName="nodeText" presStyleLbl="bgAccFollowNode1" presStyleIdx="1" presStyleCnt="3">
        <dgm:presLayoutVars>
          <dgm:bulletEnabled val="1"/>
        </dgm:presLayoutVars>
      </dgm:prSet>
      <dgm:spPr/>
    </dgm:pt>
    <dgm:pt modelId="{B218810C-9F7C-0E4B-BD5C-A8AD0013CEB0}" type="pres">
      <dgm:prSet presAssocID="{CED788FB-B9B3-4F78-8AB8-17771D656251}" presName="sibTrans" presStyleCnt="0"/>
      <dgm:spPr/>
    </dgm:pt>
    <dgm:pt modelId="{A9382971-3B19-054A-AE18-46550D4101FA}" type="pres">
      <dgm:prSet presAssocID="{A33E6988-CC31-4889-A51D-E4F38F087953}" presName="compositeNode" presStyleCnt="0">
        <dgm:presLayoutVars>
          <dgm:bulletEnabled val="1"/>
        </dgm:presLayoutVars>
      </dgm:prSet>
      <dgm:spPr/>
    </dgm:pt>
    <dgm:pt modelId="{83017655-FEFB-2C44-8790-37E4BD8A081F}" type="pres">
      <dgm:prSet presAssocID="{A33E6988-CC31-4889-A51D-E4F38F087953}" presName="bgRect" presStyleLbl="bgAccFollowNode1" presStyleIdx="2" presStyleCnt="3"/>
      <dgm:spPr/>
    </dgm:pt>
    <dgm:pt modelId="{417F24F7-A6CF-3247-8BB2-A4EC201B5B11}" type="pres">
      <dgm:prSet presAssocID="{37503CBC-67BE-4F05-B2BD-553DE4BE79F6}" presName="sibTransNodeCircle" presStyleLbl="alignNode1" presStyleIdx="4" presStyleCnt="6">
        <dgm:presLayoutVars>
          <dgm:chMax val="0"/>
          <dgm:bulletEnabled/>
        </dgm:presLayoutVars>
      </dgm:prSet>
      <dgm:spPr/>
    </dgm:pt>
    <dgm:pt modelId="{4DD99B96-217D-9A4B-9840-C6B5457C7FFC}" type="pres">
      <dgm:prSet presAssocID="{A33E6988-CC31-4889-A51D-E4F38F087953}" presName="bottomLine" presStyleLbl="alignNode1" presStyleIdx="5" presStyleCnt="6">
        <dgm:presLayoutVars/>
      </dgm:prSet>
      <dgm:spPr/>
    </dgm:pt>
    <dgm:pt modelId="{149E2966-578C-4B4F-991D-834CF6B95358}" type="pres">
      <dgm:prSet presAssocID="{A33E6988-CC31-4889-A51D-E4F38F087953}" presName="nodeText" presStyleLbl="bgAccFollowNode1" presStyleIdx="2" presStyleCnt="3">
        <dgm:presLayoutVars>
          <dgm:bulletEnabled val="1"/>
        </dgm:presLayoutVars>
      </dgm:prSet>
      <dgm:spPr/>
    </dgm:pt>
  </dgm:ptLst>
  <dgm:cxnLst>
    <dgm:cxn modelId="{8AE34F13-6D04-5149-BC14-73D4404F11BC}" type="presOf" srcId="{E2627E92-685D-45C1-B862-EFFA8AC93D84}" destId="{1AD393EB-0BB6-8147-8205-A621DB1B21AA}" srcOrd="0" destOrd="0" presId="urn:microsoft.com/office/officeart/2016/7/layout/BasicLinearProcessNumbered"/>
    <dgm:cxn modelId="{6B238A29-AFB5-4967-9AFC-47B63F82A7ED}" srcId="{6C0A84EA-41C3-4ED9-994B-32EABC3212B5}" destId="{CC9004FF-6D7D-485E-BFE3-4F56B3054468}" srcOrd="1" destOrd="0" parTransId="{FC99A7F5-9802-45DA-9DC0-E300D420607E}" sibTransId="{CED788FB-B9B3-4F78-8AB8-17771D656251}"/>
    <dgm:cxn modelId="{83FD704B-D8DD-420C-BE6B-747CBD765901}" srcId="{6C0A84EA-41C3-4ED9-994B-32EABC3212B5}" destId="{A33E6988-CC31-4889-A51D-E4F38F087953}" srcOrd="2" destOrd="0" parTransId="{1AFDED2A-F259-4287-9435-E6139A2DE08D}" sibTransId="{37503CBC-67BE-4F05-B2BD-553DE4BE79F6}"/>
    <dgm:cxn modelId="{CECEE550-D825-E240-968F-FFCAF3E784A1}" type="presOf" srcId="{A33E6988-CC31-4889-A51D-E4F38F087953}" destId="{149E2966-578C-4B4F-991D-834CF6B95358}" srcOrd="1" destOrd="0" presId="urn:microsoft.com/office/officeart/2016/7/layout/BasicLinearProcessNumbered"/>
    <dgm:cxn modelId="{4ED09279-23E7-874C-AC28-B78DCA4839CE}" type="presOf" srcId="{89A98CFF-5C25-4A0D-BB09-0D7C0C7F7C67}" destId="{9C6D65DF-1F5D-0749-B58E-677524EAD28D}" srcOrd="1" destOrd="0" presId="urn:microsoft.com/office/officeart/2016/7/layout/BasicLinearProcessNumbered"/>
    <dgm:cxn modelId="{364B6E8D-09EF-495C-B631-C57B05BC8E44}" srcId="{6C0A84EA-41C3-4ED9-994B-32EABC3212B5}" destId="{89A98CFF-5C25-4A0D-BB09-0D7C0C7F7C67}" srcOrd="0" destOrd="0" parTransId="{32796F71-E66B-496F-ADDA-6312D3C5EE46}" sibTransId="{E2627E92-685D-45C1-B862-EFFA8AC93D84}"/>
    <dgm:cxn modelId="{7EB59D91-1220-E94B-AB08-ECA9D0DD38AD}" type="presOf" srcId="{CC9004FF-6D7D-485E-BFE3-4F56B3054468}" destId="{4E3AEA75-C67D-1B41-94EA-6F7430139F8E}" srcOrd="1" destOrd="0" presId="urn:microsoft.com/office/officeart/2016/7/layout/BasicLinearProcessNumbered"/>
    <dgm:cxn modelId="{C249E5A5-1554-7541-AA6F-1316AAC7AEBB}" type="presOf" srcId="{6C0A84EA-41C3-4ED9-994B-32EABC3212B5}" destId="{C2590940-52CE-CF4C-98B5-BB342FE778CB}" srcOrd="0" destOrd="0" presId="urn:microsoft.com/office/officeart/2016/7/layout/BasicLinearProcessNumbered"/>
    <dgm:cxn modelId="{C3269EA9-A502-8A4E-B6E6-C0BD227DAB8A}" type="presOf" srcId="{89A98CFF-5C25-4A0D-BB09-0D7C0C7F7C67}" destId="{CEFB39B1-09C1-3544-B883-ADBB7DB2BF35}" srcOrd="0" destOrd="0" presId="urn:microsoft.com/office/officeart/2016/7/layout/BasicLinearProcessNumbered"/>
    <dgm:cxn modelId="{2FBA50B1-CA73-FA4C-A00A-4F7D978EC122}" type="presOf" srcId="{A33E6988-CC31-4889-A51D-E4F38F087953}" destId="{83017655-FEFB-2C44-8790-37E4BD8A081F}" srcOrd="0" destOrd="0" presId="urn:microsoft.com/office/officeart/2016/7/layout/BasicLinearProcessNumbered"/>
    <dgm:cxn modelId="{91DA1CE6-2910-984F-8F93-B04A6B9422D1}" type="presOf" srcId="{CC9004FF-6D7D-485E-BFE3-4F56B3054468}" destId="{35F726C0-293A-C146-B8A0-A5189800B6B7}" srcOrd="0" destOrd="0" presId="urn:microsoft.com/office/officeart/2016/7/layout/BasicLinearProcessNumbered"/>
    <dgm:cxn modelId="{04957EE8-522B-CE4A-9AB3-7C37B3C7F137}" type="presOf" srcId="{CED788FB-B9B3-4F78-8AB8-17771D656251}" destId="{C05B0EDC-0580-6745-A7B2-702FDD44B61C}" srcOrd="0" destOrd="0" presId="urn:microsoft.com/office/officeart/2016/7/layout/BasicLinearProcessNumbered"/>
    <dgm:cxn modelId="{917225FB-C333-1A44-BB9C-82F06D29BA16}" type="presOf" srcId="{37503CBC-67BE-4F05-B2BD-553DE4BE79F6}" destId="{417F24F7-A6CF-3247-8BB2-A4EC201B5B11}" srcOrd="0" destOrd="0" presId="urn:microsoft.com/office/officeart/2016/7/layout/BasicLinearProcessNumbered"/>
    <dgm:cxn modelId="{45DCC193-0E23-3A4F-9170-1C7B94140AED}" type="presParOf" srcId="{C2590940-52CE-CF4C-98B5-BB342FE778CB}" destId="{5B5B3F12-DB46-FB45-8D2C-DA6B5FAA76EA}" srcOrd="0" destOrd="0" presId="urn:microsoft.com/office/officeart/2016/7/layout/BasicLinearProcessNumbered"/>
    <dgm:cxn modelId="{DDA5925B-0274-664B-BB42-E08391F3AAB3}" type="presParOf" srcId="{5B5B3F12-DB46-FB45-8D2C-DA6B5FAA76EA}" destId="{CEFB39B1-09C1-3544-B883-ADBB7DB2BF35}" srcOrd="0" destOrd="0" presId="urn:microsoft.com/office/officeart/2016/7/layout/BasicLinearProcessNumbered"/>
    <dgm:cxn modelId="{9BCD3CCE-F468-E546-A0E9-337004E83BD5}" type="presParOf" srcId="{5B5B3F12-DB46-FB45-8D2C-DA6B5FAA76EA}" destId="{1AD393EB-0BB6-8147-8205-A621DB1B21AA}" srcOrd="1" destOrd="0" presId="urn:microsoft.com/office/officeart/2016/7/layout/BasicLinearProcessNumbered"/>
    <dgm:cxn modelId="{F92958D2-29CE-2540-A19A-0DCFDD239C8B}" type="presParOf" srcId="{5B5B3F12-DB46-FB45-8D2C-DA6B5FAA76EA}" destId="{F74990A9-1BDB-884C-9AE9-187445266C85}" srcOrd="2" destOrd="0" presId="urn:microsoft.com/office/officeart/2016/7/layout/BasicLinearProcessNumbered"/>
    <dgm:cxn modelId="{68A49C6C-4E78-C04C-8637-D2CE08D66608}" type="presParOf" srcId="{5B5B3F12-DB46-FB45-8D2C-DA6B5FAA76EA}" destId="{9C6D65DF-1F5D-0749-B58E-677524EAD28D}" srcOrd="3" destOrd="0" presId="urn:microsoft.com/office/officeart/2016/7/layout/BasicLinearProcessNumbered"/>
    <dgm:cxn modelId="{3C372318-2DBB-7440-8937-71E34438AAEB}" type="presParOf" srcId="{C2590940-52CE-CF4C-98B5-BB342FE778CB}" destId="{2591507A-E774-2D47-B164-837DFF1E16AE}" srcOrd="1" destOrd="0" presId="urn:microsoft.com/office/officeart/2016/7/layout/BasicLinearProcessNumbered"/>
    <dgm:cxn modelId="{2743F8EF-CFBE-E74E-A49E-A64FA439AE0A}" type="presParOf" srcId="{C2590940-52CE-CF4C-98B5-BB342FE778CB}" destId="{42FA6586-702A-F74F-9213-E5ADED533B32}" srcOrd="2" destOrd="0" presId="urn:microsoft.com/office/officeart/2016/7/layout/BasicLinearProcessNumbered"/>
    <dgm:cxn modelId="{98BA6266-C235-614F-8322-F7C2F188FCD2}" type="presParOf" srcId="{42FA6586-702A-F74F-9213-E5ADED533B32}" destId="{35F726C0-293A-C146-B8A0-A5189800B6B7}" srcOrd="0" destOrd="0" presId="urn:microsoft.com/office/officeart/2016/7/layout/BasicLinearProcessNumbered"/>
    <dgm:cxn modelId="{818B0986-859A-F64D-9F30-0E5E6CCE9518}" type="presParOf" srcId="{42FA6586-702A-F74F-9213-E5ADED533B32}" destId="{C05B0EDC-0580-6745-A7B2-702FDD44B61C}" srcOrd="1" destOrd="0" presId="urn:microsoft.com/office/officeart/2016/7/layout/BasicLinearProcessNumbered"/>
    <dgm:cxn modelId="{51467370-C613-1E41-B6F7-A21F53471C05}" type="presParOf" srcId="{42FA6586-702A-F74F-9213-E5ADED533B32}" destId="{F3D902A9-3BBC-5A4B-AD60-205ED2AB84DE}" srcOrd="2" destOrd="0" presId="urn:microsoft.com/office/officeart/2016/7/layout/BasicLinearProcessNumbered"/>
    <dgm:cxn modelId="{3013B452-1E3C-1344-818C-28A0A6BA5D2B}" type="presParOf" srcId="{42FA6586-702A-F74F-9213-E5ADED533B32}" destId="{4E3AEA75-C67D-1B41-94EA-6F7430139F8E}" srcOrd="3" destOrd="0" presId="urn:microsoft.com/office/officeart/2016/7/layout/BasicLinearProcessNumbered"/>
    <dgm:cxn modelId="{195314BD-D4C4-2841-8279-30BDE36A94A1}" type="presParOf" srcId="{C2590940-52CE-CF4C-98B5-BB342FE778CB}" destId="{B218810C-9F7C-0E4B-BD5C-A8AD0013CEB0}" srcOrd="3" destOrd="0" presId="urn:microsoft.com/office/officeart/2016/7/layout/BasicLinearProcessNumbered"/>
    <dgm:cxn modelId="{EF95D9F4-0A18-5247-BD92-11DBF4CEB422}" type="presParOf" srcId="{C2590940-52CE-CF4C-98B5-BB342FE778CB}" destId="{A9382971-3B19-054A-AE18-46550D4101FA}" srcOrd="4" destOrd="0" presId="urn:microsoft.com/office/officeart/2016/7/layout/BasicLinearProcessNumbered"/>
    <dgm:cxn modelId="{0D8DBCC3-3E68-994A-9FD6-359E65DBAAF4}" type="presParOf" srcId="{A9382971-3B19-054A-AE18-46550D4101FA}" destId="{83017655-FEFB-2C44-8790-37E4BD8A081F}" srcOrd="0" destOrd="0" presId="urn:microsoft.com/office/officeart/2016/7/layout/BasicLinearProcessNumbered"/>
    <dgm:cxn modelId="{D5F8A724-1A1B-1146-84BA-3C456978CA43}" type="presParOf" srcId="{A9382971-3B19-054A-AE18-46550D4101FA}" destId="{417F24F7-A6CF-3247-8BB2-A4EC201B5B11}" srcOrd="1" destOrd="0" presId="urn:microsoft.com/office/officeart/2016/7/layout/BasicLinearProcessNumbered"/>
    <dgm:cxn modelId="{738A6BFD-5B62-D748-AC9B-C4C1275AA312}" type="presParOf" srcId="{A9382971-3B19-054A-AE18-46550D4101FA}" destId="{4DD99B96-217D-9A4B-9840-C6B5457C7FFC}" srcOrd="2" destOrd="0" presId="urn:microsoft.com/office/officeart/2016/7/layout/BasicLinearProcessNumbered"/>
    <dgm:cxn modelId="{AEF4FF3D-105F-9541-9F1E-4D00D4C008E6}" type="presParOf" srcId="{A9382971-3B19-054A-AE18-46550D4101FA}" destId="{149E2966-578C-4B4F-991D-834CF6B95358}"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6A345EC-50FA-4612-B480-808B69BE0EDF}"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7197259B-504E-4D3F-A857-6163204ED995}">
      <dgm:prSet/>
      <dgm:spPr/>
      <dgm:t>
        <a:bodyPr/>
        <a:lstStyle/>
        <a:p>
          <a:r>
            <a:rPr lang="en-US" dirty="0"/>
            <a:t>We are Bitblock.co.uk do not give any financial advice or recommend any material presented regarding crypto currency, all material presented is our opinion.</a:t>
          </a:r>
        </a:p>
      </dgm:t>
    </dgm:pt>
    <dgm:pt modelId="{D7186219-5624-4F77-8A39-9396C88E705F}" type="parTrans" cxnId="{C5797457-6B87-4556-B747-E4D7C4D86015}">
      <dgm:prSet/>
      <dgm:spPr/>
      <dgm:t>
        <a:bodyPr/>
        <a:lstStyle/>
        <a:p>
          <a:endParaRPr lang="en-US"/>
        </a:p>
      </dgm:t>
    </dgm:pt>
    <dgm:pt modelId="{AF09073E-A6E5-48CE-A26D-1510901EF6D7}" type="sibTrans" cxnId="{C5797457-6B87-4556-B747-E4D7C4D86015}">
      <dgm:prSet/>
      <dgm:spPr/>
      <dgm:t>
        <a:bodyPr/>
        <a:lstStyle/>
        <a:p>
          <a:endParaRPr lang="en-US"/>
        </a:p>
      </dgm:t>
    </dgm:pt>
    <dgm:pt modelId="{885C82B6-85E1-46A4-BF59-0D4420E89FF3}">
      <dgm:prSet/>
      <dgm:spPr/>
      <dgm:t>
        <a:bodyPr/>
        <a:lstStyle/>
        <a:p>
          <a:r>
            <a:rPr lang="en-US" dirty="0"/>
            <a:t>Please do your own research before investing and consult your local regulated financial advisor.</a:t>
          </a:r>
        </a:p>
      </dgm:t>
    </dgm:pt>
    <dgm:pt modelId="{96502284-5E80-4FC1-B740-FADBF25A284D}" type="parTrans" cxnId="{6671B2B8-D218-4993-B253-0EFCFB00541A}">
      <dgm:prSet/>
      <dgm:spPr/>
      <dgm:t>
        <a:bodyPr/>
        <a:lstStyle/>
        <a:p>
          <a:endParaRPr lang="en-US"/>
        </a:p>
      </dgm:t>
    </dgm:pt>
    <dgm:pt modelId="{AEE53B4F-9853-4EBF-A967-6EDE3DC9A733}" type="sibTrans" cxnId="{6671B2B8-D218-4993-B253-0EFCFB00541A}">
      <dgm:prSet/>
      <dgm:spPr/>
      <dgm:t>
        <a:bodyPr/>
        <a:lstStyle/>
        <a:p>
          <a:endParaRPr lang="en-US"/>
        </a:p>
      </dgm:t>
    </dgm:pt>
    <dgm:pt modelId="{5268E7FF-7E61-4942-90EA-615BDFAD1934}">
      <dgm:prSet/>
      <dgm:spPr/>
      <dgm:t>
        <a:bodyPr/>
        <a:lstStyle/>
        <a:p>
          <a:r>
            <a:rPr lang="en-US" dirty="0"/>
            <a:t>Crypto currency is very volatile, and you may lose more than you invest.</a:t>
          </a:r>
        </a:p>
      </dgm:t>
    </dgm:pt>
    <dgm:pt modelId="{C88BBA92-7631-410B-B3C8-4E1EEC6D1519}" type="parTrans" cxnId="{472FD2EE-602D-4A03-9472-5BC501037865}">
      <dgm:prSet/>
      <dgm:spPr/>
      <dgm:t>
        <a:bodyPr/>
        <a:lstStyle/>
        <a:p>
          <a:endParaRPr lang="en-US"/>
        </a:p>
      </dgm:t>
    </dgm:pt>
    <dgm:pt modelId="{A2641A2A-DA06-4C33-9A9B-5A21C6DD4BE9}" type="sibTrans" cxnId="{472FD2EE-602D-4A03-9472-5BC501037865}">
      <dgm:prSet/>
      <dgm:spPr/>
      <dgm:t>
        <a:bodyPr/>
        <a:lstStyle/>
        <a:p>
          <a:endParaRPr lang="en-US"/>
        </a:p>
      </dgm:t>
    </dgm:pt>
    <dgm:pt modelId="{FB3B5B6A-E22B-F944-BC1B-7C201F86E5FA}" type="pres">
      <dgm:prSet presAssocID="{56A345EC-50FA-4612-B480-808B69BE0EDF}" presName="linear" presStyleCnt="0">
        <dgm:presLayoutVars>
          <dgm:animLvl val="lvl"/>
          <dgm:resizeHandles val="exact"/>
        </dgm:presLayoutVars>
      </dgm:prSet>
      <dgm:spPr/>
    </dgm:pt>
    <dgm:pt modelId="{93C4C797-946E-B948-AE0F-768024127289}" type="pres">
      <dgm:prSet presAssocID="{7197259B-504E-4D3F-A857-6163204ED995}" presName="parentText" presStyleLbl="node1" presStyleIdx="0" presStyleCnt="3">
        <dgm:presLayoutVars>
          <dgm:chMax val="0"/>
          <dgm:bulletEnabled val="1"/>
        </dgm:presLayoutVars>
      </dgm:prSet>
      <dgm:spPr/>
    </dgm:pt>
    <dgm:pt modelId="{19C51A1F-885B-684B-A3DF-C768157DF280}" type="pres">
      <dgm:prSet presAssocID="{AF09073E-A6E5-48CE-A26D-1510901EF6D7}" presName="spacer" presStyleCnt="0"/>
      <dgm:spPr/>
    </dgm:pt>
    <dgm:pt modelId="{DB236EBA-3E16-B141-A6FB-3AA3E5A8B3C5}" type="pres">
      <dgm:prSet presAssocID="{885C82B6-85E1-46A4-BF59-0D4420E89FF3}" presName="parentText" presStyleLbl="node1" presStyleIdx="1" presStyleCnt="3">
        <dgm:presLayoutVars>
          <dgm:chMax val="0"/>
          <dgm:bulletEnabled val="1"/>
        </dgm:presLayoutVars>
      </dgm:prSet>
      <dgm:spPr/>
    </dgm:pt>
    <dgm:pt modelId="{2655081B-EC3F-F44C-8F7C-D69CA6EBA52B}" type="pres">
      <dgm:prSet presAssocID="{AEE53B4F-9853-4EBF-A967-6EDE3DC9A733}" presName="spacer" presStyleCnt="0"/>
      <dgm:spPr/>
    </dgm:pt>
    <dgm:pt modelId="{CF1528E2-A6CD-D64B-9FC1-20A802635975}" type="pres">
      <dgm:prSet presAssocID="{5268E7FF-7E61-4942-90EA-615BDFAD1934}" presName="parentText" presStyleLbl="node1" presStyleIdx="2" presStyleCnt="3">
        <dgm:presLayoutVars>
          <dgm:chMax val="0"/>
          <dgm:bulletEnabled val="1"/>
        </dgm:presLayoutVars>
      </dgm:prSet>
      <dgm:spPr/>
    </dgm:pt>
  </dgm:ptLst>
  <dgm:cxnLst>
    <dgm:cxn modelId="{5D7BB041-2BD5-8F48-B141-00FBDB7F2A51}" type="presOf" srcId="{5268E7FF-7E61-4942-90EA-615BDFAD1934}" destId="{CF1528E2-A6CD-D64B-9FC1-20A802635975}" srcOrd="0" destOrd="0" presId="urn:microsoft.com/office/officeart/2005/8/layout/vList2"/>
    <dgm:cxn modelId="{C5797457-6B87-4556-B747-E4D7C4D86015}" srcId="{56A345EC-50FA-4612-B480-808B69BE0EDF}" destId="{7197259B-504E-4D3F-A857-6163204ED995}" srcOrd="0" destOrd="0" parTransId="{D7186219-5624-4F77-8A39-9396C88E705F}" sibTransId="{AF09073E-A6E5-48CE-A26D-1510901EF6D7}"/>
    <dgm:cxn modelId="{740B867E-5601-0D4F-AA8E-2A51138E1D86}" type="presOf" srcId="{56A345EC-50FA-4612-B480-808B69BE0EDF}" destId="{FB3B5B6A-E22B-F944-BC1B-7C201F86E5FA}" srcOrd="0" destOrd="0" presId="urn:microsoft.com/office/officeart/2005/8/layout/vList2"/>
    <dgm:cxn modelId="{5246E9A2-E0FD-6545-9929-25AF47A94D59}" type="presOf" srcId="{885C82B6-85E1-46A4-BF59-0D4420E89FF3}" destId="{DB236EBA-3E16-B141-A6FB-3AA3E5A8B3C5}" srcOrd="0" destOrd="0" presId="urn:microsoft.com/office/officeart/2005/8/layout/vList2"/>
    <dgm:cxn modelId="{6671B2B8-D218-4993-B253-0EFCFB00541A}" srcId="{56A345EC-50FA-4612-B480-808B69BE0EDF}" destId="{885C82B6-85E1-46A4-BF59-0D4420E89FF3}" srcOrd="1" destOrd="0" parTransId="{96502284-5E80-4FC1-B740-FADBF25A284D}" sibTransId="{AEE53B4F-9853-4EBF-A967-6EDE3DC9A733}"/>
    <dgm:cxn modelId="{400DC2C7-54CD-E642-BE17-3B42ED0A0CC4}" type="presOf" srcId="{7197259B-504E-4D3F-A857-6163204ED995}" destId="{93C4C797-946E-B948-AE0F-768024127289}" srcOrd="0" destOrd="0" presId="urn:microsoft.com/office/officeart/2005/8/layout/vList2"/>
    <dgm:cxn modelId="{472FD2EE-602D-4A03-9472-5BC501037865}" srcId="{56A345EC-50FA-4612-B480-808B69BE0EDF}" destId="{5268E7FF-7E61-4942-90EA-615BDFAD1934}" srcOrd="2" destOrd="0" parTransId="{C88BBA92-7631-410B-B3C8-4E1EEC6D1519}" sibTransId="{A2641A2A-DA06-4C33-9A9B-5A21C6DD4BE9}"/>
    <dgm:cxn modelId="{89D012C2-6D07-AF47-8030-BECDD2336B5C}" type="presParOf" srcId="{FB3B5B6A-E22B-F944-BC1B-7C201F86E5FA}" destId="{93C4C797-946E-B948-AE0F-768024127289}" srcOrd="0" destOrd="0" presId="urn:microsoft.com/office/officeart/2005/8/layout/vList2"/>
    <dgm:cxn modelId="{3ACBF778-2E30-2641-84BA-D449213088D6}" type="presParOf" srcId="{FB3B5B6A-E22B-F944-BC1B-7C201F86E5FA}" destId="{19C51A1F-885B-684B-A3DF-C768157DF280}" srcOrd="1" destOrd="0" presId="urn:microsoft.com/office/officeart/2005/8/layout/vList2"/>
    <dgm:cxn modelId="{733EE91B-BB61-4F43-93DA-CDD5814C6490}" type="presParOf" srcId="{FB3B5B6A-E22B-F944-BC1B-7C201F86E5FA}" destId="{DB236EBA-3E16-B141-A6FB-3AA3E5A8B3C5}" srcOrd="2" destOrd="0" presId="urn:microsoft.com/office/officeart/2005/8/layout/vList2"/>
    <dgm:cxn modelId="{DCBFE3E6-2A56-6845-ADE4-7CE086F637FA}" type="presParOf" srcId="{FB3B5B6A-E22B-F944-BC1B-7C201F86E5FA}" destId="{2655081B-EC3F-F44C-8F7C-D69CA6EBA52B}" srcOrd="3" destOrd="0" presId="urn:microsoft.com/office/officeart/2005/8/layout/vList2"/>
    <dgm:cxn modelId="{70BE8059-FFEF-554C-A4B2-306E9617739D}" type="presParOf" srcId="{FB3B5B6A-E22B-F944-BC1B-7C201F86E5FA}" destId="{CF1528E2-A6CD-D64B-9FC1-20A80263597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DFAB61-ED82-3645-828E-0CDA9A33CC1A}">
      <dsp:nvSpPr>
        <dsp:cNvPr id="0" name=""/>
        <dsp:cNvSpPr/>
      </dsp:nvSpPr>
      <dsp:spPr>
        <a:xfrm>
          <a:off x="344728" y="1870834"/>
          <a:ext cx="2757830" cy="3936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2010</a:t>
          </a:r>
        </a:p>
      </dsp:txBody>
      <dsp:txXfrm>
        <a:off x="344728" y="1870834"/>
        <a:ext cx="2757830" cy="393676"/>
      </dsp:txXfrm>
    </dsp:sp>
    <dsp:sp modelId="{DB87A992-99A2-7748-B820-929CBF009A9C}">
      <dsp:nvSpPr>
        <dsp:cNvPr id="0" name=""/>
        <dsp:cNvSpPr/>
      </dsp:nvSpPr>
      <dsp:spPr>
        <a:xfrm>
          <a:off x="0" y="1672254"/>
          <a:ext cx="6894576" cy="13935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F6EF1FE-0EAA-DE40-8A3D-92BBE5C58733}">
      <dsp:nvSpPr>
        <dsp:cNvPr id="0" name=""/>
        <dsp:cNvSpPr/>
      </dsp:nvSpPr>
      <dsp:spPr>
        <a:xfrm>
          <a:off x="206837" y="153562"/>
          <a:ext cx="3033613" cy="926435"/>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If you invested $100, in 2010 your bitcoin would be worth $48 million in 2021</a:t>
          </a:r>
        </a:p>
      </dsp:txBody>
      <dsp:txXfrm>
        <a:off x="206837" y="153562"/>
        <a:ext cx="3033613" cy="926435"/>
      </dsp:txXfrm>
    </dsp:sp>
    <dsp:sp modelId="{E5F7923F-AAFA-AD41-B4E6-EC96D00EF6F6}">
      <dsp:nvSpPr>
        <dsp:cNvPr id="0" name=""/>
        <dsp:cNvSpPr/>
      </dsp:nvSpPr>
      <dsp:spPr>
        <a:xfrm>
          <a:off x="1723643" y="1079997"/>
          <a:ext cx="0" cy="592256"/>
        </a:xfrm>
        <a:prstGeom prst="line">
          <a:avLst/>
        </a:prstGeom>
        <a:gradFill rotWithShape="0">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w="6350" cap="flat" cmpd="sng" algn="ctr">
          <a:solidFill>
            <a:schemeClr val="accent1">
              <a:hueOff val="0"/>
              <a:satOff val="0"/>
              <a:lumOff val="0"/>
              <a:alphaOff val="0"/>
            </a:schemeClr>
          </a:solidFill>
          <a:prstDash val="dash"/>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3D0AAB0-5A11-A34E-ABBF-BF91C7AF76BC}">
      <dsp:nvSpPr>
        <dsp:cNvPr id="0" name=""/>
        <dsp:cNvSpPr/>
      </dsp:nvSpPr>
      <dsp:spPr>
        <a:xfrm>
          <a:off x="3792016" y="1219352"/>
          <a:ext cx="2757830" cy="3936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2021</a:t>
          </a:r>
        </a:p>
      </dsp:txBody>
      <dsp:txXfrm>
        <a:off x="3792016" y="1219352"/>
        <a:ext cx="2757830" cy="393676"/>
      </dsp:txXfrm>
    </dsp:sp>
    <dsp:sp modelId="{69138CD4-0C75-2245-90C8-E649CF02F16E}">
      <dsp:nvSpPr>
        <dsp:cNvPr id="0" name=""/>
        <dsp:cNvSpPr/>
      </dsp:nvSpPr>
      <dsp:spPr>
        <a:xfrm>
          <a:off x="3654125" y="2403866"/>
          <a:ext cx="3033613" cy="501186"/>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“CNBC”</a:t>
          </a:r>
        </a:p>
      </dsp:txBody>
      <dsp:txXfrm>
        <a:off x="3654125" y="2403866"/>
        <a:ext cx="3033613" cy="501186"/>
      </dsp:txXfrm>
    </dsp:sp>
    <dsp:sp modelId="{B5FF6184-F499-CF4F-B605-EDC1A70E1D59}">
      <dsp:nvSpPr>
        <dsp:cNvPr id="0" name=""/>
        <dsp:cNvSpPr/>
      </dsp:nvSpPr>
      <dsp:spPr>
        <a:xfrm>
          <a:off x="5170932" y="1811609"/>
          <a:ext cx="0" cy="592256"/>
        </a:xfrm>
        <a:prstGeom prst="line">
          <a:avLst/>
        </a:prstGeom>
        <a:gradFill rotWithShape="0">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w="6350" cap="flat" cmpd="sng" algn="ctr">
          <a:solidFill>
            <a:schemeClr val="accent1">
              <a:hueOff val="0"/>
              <a:satOff val="0"/>
              <a:lumOff val="0"/>
              <a:alphaOff val="0"/>
            </a:schemeClr>
          </a:solidFill>
          <a:prstDash val="dash"/>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D42307E-25AF-A141-A32D-9B614701A7C9}">
      <dsp:nvSpPr>
        <dsp:cNvPr id="0" name=""/>
        <dsp:cNvSpPr/>
      </dsp:nvSpPr>
      <dsp:spPr>
        <a:xfrm>
          <a:off x="1680095" y="1698383"/>
          <a:ext cx="87096" cy="87096"/>
        </a:xfrm>
        <a:prstGeom prst="ellipse">
          <a:avLst/>
        </a:prstGeom>
        <a:solidFill>
          <a:schemeClr val="lt1">
            <a:alpha val="90000"/>
            <a:hueOff val="0"/>
            <a:satOff val="0"/>
            <a:lumOff val="0"/>
            <a:alphaOff val="0"/>
          </a:schemeClr>
        </a:solidFill>
        <a:ln w="6350" cap="flat" cmpd="sng" algn="ctr">
          <a:noFill/>
          <a:prstDash val="solid"/>
          <a:miter lim="800000"/>
        </a:ln>
        <a:effectLst/>
      </dsp:spPr>
      <dsp:style>
        <a:lnRef idx="1">
          <a:scrgbClr r="0" g="0" b="0"/>
        </a:lnRef>
        <a:fillRef idx="1">
          <a:scrgbClr r="0" g="0" b="0"/>
        </a:fillRef>
        <a:effectRef idx="2">
          <a:scrgbClr r="0" g="0" b="0"/>
        </a:effectRef>
        <a:fontRef idx="minor"/>
      </dsp:style>
    </dsp:sp>
    <dsp:sp modelId="{1F089523-B96A-9241-9E26-8F6CA2FA3214}">
      <dsp:nvSpPr>
        <dsp:cNvPr id="0" name=""/>
        <dsp:cNvSpPr/>
      </dsp:nvSpPr>
      <dsp:spPr>
        <a:xfrm>
          <a:off x="5127383" y="1698383"/>
          <a:ext cx="87096" cy="87096"/>
        </a:xfrm>
        <a:prstGeom prst="ellipse">
          <a:avLst/>
        </a:prstGeom>
        <a:solidFill>
          <a:schemeClr val="lt1">
            <a:alpha val="90000"/>
            <a:hueOff val="0"/>
            <a:satOff val="0"/>
            <a:lumOff val="0"/>
            <a:alphaOff val="0"/>
          </a:schemeClr>
        </a:solidFill>
        <a:ln w="6350" cap="flat" cmpd="sng" algn="ctr">
          <a:noFill/>
          <a:prstDash val="solid"/>
          <a:miter lim="800000"/>
        </a:ln>
        <a:effectLst/>
      </dsp:spPr>
      <dsp:style>
        <a:lnRef idx="1">
          <a:scrgbClr r="0" g="0" b="0"/>
        </a:lnRef>
        <a:fillRef idx="1">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F4C201-CF88-0D4D-9F32-8C982416278C}">
      <dsp:nvSpPr>
        <dsp:cNvPr id="0" name=""/>
        <dsp:cNvSpPr/>
      </dsp:nvSpPr>
      <dsp:spPr>
        <a:xfrm>
          <a:off x="0" y="490243"/>
          <a:ext cx="1685425" cy="101125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i="1" kern="1200" dirty="0"/>
            <a:t>Latest news and blogs </a:t>
          </a:r>
          <a:endParaRPr lang="en-US" sz="1500" kern="1200" dirty="0"/>
        </a:p>
      </dsp:txBody>
      <dsp:txXfrm>
        <a:off x="0" y="490243"/>
        <a:ext cx="1685425" cy="1011255"/>
      </dsp:txXfrm>
    </dsp:sp>
    <dsp:sp modelId="{9FBCFC1F-5517-3F44-A5A5-4D912A3496C5}">
      <dsp:nvSpPr>
        <dsp:cNvPr id="0" name=""/>
        <dsp:cNvSpPr/>
      </dsp:nvSpPr>
      <dsp:spPr>
        <a:xfrm>
          <a:off x="1853967" y="490243"/>
          <a:ext cx="1685425" cy="1011255"/>
        </a:xfrm>
        <a:prstGeom prst="rect">
          <a:avLst/>
        </a:prstGeom>
        <a:gradFill rotWithShape="0">
          <a:gsLst>
            <a:gs pos="0">
              <a:schemeClr val="accent2">
                <a:hueOff val="-181920"/>
                <a:satOff val="-10491"/>
                <a:lumOff val="1078"/>
                <a:alphaOff val="0"/>
                <a:satMod val="103000"/>
                <a:lumMod val="102000"/>
                <a:tint val="94000"/>
              </a:schemeClr>
            </a:gs>
            <a:gs pos="50000">
              <a:schemeClr val="accent2">
                <a:hueOff val="-181920"/>
                <a:satOff val="-10491"/>
                <a:lumOff val="1078"/>
                <a:alphaOff val="0"/>
                <a:satMod val="110000"/>
                <a:lumMod val="100000"/>
                <a:shade val="100000"/>
              </a:schemeClr>
            </a:gs>
            <a:gs pos="100000">
              <a:schemeClr val="accent2">
                <a:hueOff val="-181920"/>
                <a:satOff val="-10491"/>
                <a:lumOff val="107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i="1" kern="1200" dirty="0"/>
            <a:t>Basics of crypto currency</a:t>
          </a:r>
          <a:endParaRPr lang="en-US" sz="1500" kern="1200" dirty="0"/>
        </a:p>
      </dsp:txBody>
      <dsp:txXfrm>
        <a:off x="1853967" y="490243"/>
        <a:ext cx="1685425" cy="1011255"/>
      </dsp:txXfrm>
    </dsp:sp>
    <dsp:sp modelId="{E900F5BB-5BA7-454B-AABB-0399ECF344D3}">
      <dsp:nvSpPr>
        <dsp:cNvPr id="0" name=""/>
        <dsp:cNvSpPr/>
      </dsp:nvSpPr>
      <dsp:spPr>
        <a:xfrm>
          <a:off x="3707935" y="490243"/>
          <a:ext cx="1685425" cy="1011255"/>
        </a:xfrm>
        <a:prstGeom prst="rect">
          <a:avLst/>
        </a:prstGeom>
        <a:gradFill rotWithShape="0">
          <a:gsLst>
            <a:gs pos="0">
              <a:schemeClr val="accent2">
                <a:hueOff val="-363841"/>
                <a:satOff val="-20982"/>
                <a:lumOff val="2157"/>
                <a:alphaOff val="0"/>
                <a:satMod val="103000"/>
                <a:lumMod val="102000"/>
                <a:tint val="94000"/>
              </a:schemeClr>
            </a:gs>
            <a:gs pos="50000">
              <a:schemeClr val="accent2">
                <a:hueOff val="-363841"/>
                <a:satOff val="-20982"/>
                <a:lumOff val="2157"/>
                <a:alphaOff val="0"/>
                <a:satMod val="110000"/>
                <a:lumMod val="100000"/>
                <a:shade val="100000"/>
              </a:schemeClr>
            </a:gs>
            <a:gs pos="100000">
              <a:schemeClr val="accent2">
                <a:hueOff val="-363841"/>
                <a:satOff val="-20982"/>
                <a:lumOff val="215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i="1" kern="1200" dirty="0"/>
            <a:t>The differences between blockchains</a:t>
          </a:r>
          <a:endParaRPr lang="en-US" sz="1500" kern="1200" dirty="0"/>
        </a:p>
      </dsp:txBody>
      <dsp:txXfrm>
        <a:off x="3707935" y="490243"/>
        <a:ext cx="1685425" cy="1011255"/>
      </dsp:txXfrm>
    </dsp:sp>
    <dsp:sp modelId="{72A1744E-0035-E84B-9A9C-E3276C8F0C89}">
      <dsp:nvSpPr>
        <dsp:cNvPr id="0" name=""/>
        <dsp:cNvSpPr/>
      </dsp:nvSpPr>
      <dsp:spPr>
        <a:xfrm>
          <a:off x="0" y="1670041"/>
          <a:ext cx="1685425" cy="1011255"/>
        </a:xfrm>
        <a:prstGeom prst="rect">
          <a:avLst/>
        </a:prstGeom>
        <a:gradFill rotWithShape="0">
          <a:gsLst>
            <a:gs pos="0">
              <a:schemeClr val="accent2">
                <a:hueOff val="-545761"/>
                <a:satOff val="-31473"/>
                <a:lumOff val="3235"/>
                <a:alphaOff val="0"/>
                <a:satMod val="103000"/>
                <a:lumMod val="102000"/>
                <a:tint val="94000"/>
              </a:schemeClr>
            </a:gs>
            <a:gs pos="50000">
              <a:schemeClr val="accent2">
                <a:hueOff val="-545761"/>
                <a:satOff val="-31473"/>
                <a:lumOff val="3235"/>
                <a:alphaOff val="0"/>
                <a:satMod val="110000"/>
                <a:lumMod val="100000"/>
                <a:shade val="100000"/>
              </a:schemeClr>
            </a:gs>
            <a:gs pos="100000">
              <a:schemeClr val="accent2">
                <a:hueOff val="-545761"/>
                <a:satOff val="-31473"/>
                <a:lumOff val="323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i="1" kern="1200" dirty="0"/>
            <a:t>How to purchase crypto via exchanges</a:t>
          </a:r>
          <a:endParaRPr lang="en-US" sz="1500" kern="1200" dirty="0"/>
        </a:p>
      </dsp:txBody>
      <dsp:txXfrm>
        <a:off x="0" y="1670041"/>
        <a:ext cx="1685425" cy="1011255"/>
      </dsp:txXfrm>
    </dsp:sp>
    <dsp:sp modelId="{18443B5F-34AE-8C4E-8A97-39CADBFC7AA4}">
      <dsp:nvSpPr>
        <dsp:cNvPr id="0" name=""/>
        <dsp:cNvSpPr/>
      </dsp:nvSpPr>
      <dsp:spPr>
        <a:xfrm>
          <a:off x="1853967" y="1670041"/>
          <a:ext cx="1685425" cy="1011255"/>
        </a:xfrm>
        <a:prstGeom prst="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i="1" kern="1200" dirty="0"/>
            <a:t>How to store your crypto in your wallet</a:t>
          </a:r>
          <a:endParaRPr lang="en-US" sz="1500" kern="1200" dirty="0"/>
        </a:p>
      </dsp:txBody>
      <dsp:txXfrm>
        <a:off x="1853967" y="1670041"/>
        <a:ext cx="1685425" cy="1011255"/>
      </dsp:txXfrm>
    </dsp:sp>
    <dsp:sp modelId="{F2461954-2889-4248-A479-7BD4EB7098AF}">
      <dsp:nvSpPr>
        <dsp:cNvPr id="0" name=""/>
        <dsp:cNvSpPr/>
      </dsp:nvSpPr>
      <dsp:spPr>
        <a:xfrm>
          <a:off x="3707935" y="1670041"/>
          <a:ext cx="1685425" cy="1011255"/>
        </a:xfrm>
        <a:prstGeom prst="rect">
          <a:avLst/>
        </a:prstGeom>
        <a:gradFill rotWithShape="0">
          <a:gsLst>
            <a:gs pos="0">
              <a:schemeClr val="accent2">
                <a:hueOff val="-909602"/>
                <a:satOff val="-52455"/>
                <a:lumOff val="5392"/>
                <a:alphaOff val="0"/>
                <a:satMod val="103000"/>
                <a:lumMod val="102000"/>
                <a:tint val="94000"/>
              </a:schemeClr>
            </a:gs>
            <a:gs pos="50000">
              <a:schemeClr val="accent2">
                <a:hueOff val="-909602"/>
                <a:satOff val="-52455"/>
                <a:lumOff val="5392"/>
                <a:alphaOff val="0"/>
                <a:satMod val="110000"/>
                <a:lumMod val="100000"/>
                <a:shade val="100000"/>
              </a:schemeClr>
            </a:gs>
            <a:gs pos="100000">
              <a:schemeClr val="accent2">
                <a:hueOff val="-909602"/>
                <a:satOff val="-52455"/>
                <a:lumOff val="539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i="1" kern="1200" dirty="0"/>
            <a:t>Useful tutorials and tips video tutorials</a:t>
          </a:r>
          <a:endParaRPr lang="en-US" sz="1500" kern="1200" dirty="0"/>
        </a:p>
      </dsp:txBody>
      <dsp:txXfrm>
        <a:off x="3707935" y="1670041"/>
        <a:ext cx="1685425" cy="1011255"/>
      </dsp:txXfrm>
    </dsp:sp>
    <dsp:sp modelId="{224694CE-8F5C-CD4B-88CE-DB813BA82E45}">
      <dsp:nvSpPr>
        <dsp:cNvPr id="0" name=""/>
        <dsp:cNvSpPr/>
      </dsp:nvSpPr>
      <dsp:spPr>
        <a:xfrm>
          <a:off x="0" y="2849839"/>
          <a:ext cx="1685425" cy="1011255"/>
        </a:xfrm>
        <a:prstGeom prst="rect">
          <a:avLst/>
        </a:prstGeom>
        <a:gradFill rotWithShape="0">
          <a:gsLst>
            <a:gs pos="0">
              <a:schemeClr val="accent2">
                <a:hueOff val="-1091522"/>
                <a:satOff val="-62946"/>
                <a:lumOff val="6471"/>
                <a:alphaOff val="0"/>
                <a:satMod val="103000"/>
                <a:lumMod val="102000"/>
                <a:tint val="94000"/>
              </a:schemeClr>
            </a:gs>
            <a:gs pos="50000">
              <a:schemeClr val="accent2">
                <a:hueOff val="-1091522"/>
                <a:satOff val="-62946"/>
                <a:lumOff val="6471"/>
                <a:alphaOff val="0"/>
                <a:satMod val="110000"/>
                <a:lumMod val="100000"/>
                <a:shade val="100000"/>
              </a:schemeClr>
            </a:gs>
            <a:gs pos="100000">
              <a:schemeClr val="accent2">
                <a:hueOff val="-1091522"/>
                <a:satOff val="-62946"/>
                <a:lumOff val="647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i="1" kern="1200" dirty="0"/>
            <a:t>Start-up cost</a:t>
          </a:r>
          <a:endParaRPr lang="en-US" sz="1500" kern="1200" dirty="0"/>
        </a:p>
      </dsp:txBody>
      <dsp:txXfrm>
        <a:off x="0" y="2849839"/>
        <a:ext cx="1685425" cy="1011255"/>
      </dsp:txXfrm>
    </dsp:sp>
    <dsp:sp modelId="{3AC117D1-0BEF-3B45-A51F-24F51C88A747}">
      <dsp:nvSpPr>
        <dsp:cNvPr id="0" name=""/>
        <dsp:cNvSpPr/>
      </dsp:nvSpPr>
      <dsp:spPr>
        <a:xfrm>
          <a:off x="1853967" y="2849839"/>
          <a:ext cx="1685425" cy="1011255"/>
        </a:xfrm>
        <a:prstGeom prst="rect">
          <a:avLst/>
        </a:prstGeom>
        <a:gradFill rotWithShape="0">
          <a:gsLst>
            <a:gs pos="0">
              <a:schemeClr val="accent2">
                <a:hueOff val="-1273443"/>
                <a:satOff val="-73437"/>
                <a:lumOff val="7549"/>
                <a:alphaOff val="0"/>
                <a:satMod val="103000"/>
                <a:lumMod val="102000"/>
                <a:tint val="94000"/>
              </a:schemeClr>
            </a:gs>
            <a:gs pos="50000">
              <a:schemeClr val="accent2">
                <a:hueOff val="-1273443"/>
                <a:satOff val="-73437"/>
                <a:lumOff val="7549"/>
                <a:alphaOff val="0"/>
                <a:satMod val="110000"/>
                <a:lumMod val="100000"/>
                <a:shade val="100000"/>
              </a:schemeClr>
            </a:gs>
            <a:gs pos="100000">
              <a:schemeClr val="accent2">
                <a:hueOff val="-1273443"/>
                <a:satOff val="-73437"/>
                <a:lumOff val="754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i="1" kern="1200" dirty="0"/>
            <a:t>Two years financial forecast and income stream</a:t>
          </a:r>
          <a:endParaRPr lang="en-US" sz="1500" kern="1200" dirty="0"/>
        </a:p>
      </dsp:txBody>
      <dsp:txXfrm>
        <a:off x="1853967" y="2849839"/>
        <a:ext cx="1685425" cy="1011255"/>
      </dsp:txXfrm>
    </dsp:sp>
    <dsp:sp modelId="{934170ED-896F-2A41-BFA3-448A8F2F863C}">
      <dsp:nvSpPr>
        <dsp:cNvPr id="0" name=""/>
        <dsp:cNvSpPr/>
      </dsp:nvSpPr>
      <dsp:spPr>
        <a:xfrm>
          <a:off x="3707935" y="2849839"/>
          <a:ext cx="1685425" cy="1011255"/>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i="1" kern="1200" dirty="0"/>
            <a:t>Future 3 years to 5 years business objective</a:t>
          </a:r>
          <a:endParaRPr lang="en-US" sz="1500" kern="1200" dirty="0"/>
        </a:p>
      </dsp:txBody>
      <dsp:txXfrm>
        <a:off x="3707935" y="2849839"/>
        <a:ext cx="1685425" cy="10112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BA3FAC-BF34-45A5-9768-CEEE71F1080D}">
      <dsp:nvSpPr>
        <dsp:cNvPr id="0" name=""/>
        <dsp:cNvSpPr/>
      </dsp:nvSpPr>
      <dsp:spPr>
        <a:xfrm>
          <a:off x="0" y="553"/>
          <a:ext cx="10506456" cy="12955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531236-C885-41A8-B6DA-0EB08F72258B}">
      <dsp:nvSpPr>
        <dsp:cNvPr id="0" name=""/>
        <dsp:cNvSpPr/>
      </dsp:nvSpPr>
      <dsp:spPr>
        <a:xfrm>
          <a:off x="391894" y="292045"/>
          <a:ext cx="712535" cy="7125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456E9D-A934-4001-99E8-4B0F1023EB0A}">
      <dsp:nvSpPr>
        <dsp:cNvPr id="0" name=""/>
        <dsp:cNvSpPr/>
      </dsp:nvSpPr>
      <dsp:spPr>
        <a:xfrm>
          <a:off x="1496324" y="553"/>
          <a:ext cx="9010131" cy="1295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09" tIns="137109" rIns="137109" bIns="137109" numCol="1" spcCol="1270" anchor="ctr" anchorCtr="0">
          <a:noAutofit/>
        </a:bodyPr>
        <a:lstStyle/>
        <a:p>
          <a:pPr marL="0" lvl="0" indent="0" algn="l" defTabSz="1066800">
            <a:lnSpc>
              <a:spcPct val="90000"/>
            </a:lnSpc>
            <a:spcBef>
              <a:spcPct val="0"/>
            </a:spcBef>
            <a:spcAft>
              <a:spcPct val="35000"/>
            </a:spcAft>
            <a:buNone/>
          </a:pPr>
          <a:r>
            <a:rPr lang="en-US" sz="2400" kern="1200" dirty="0"/>
            <a:t>We Bring you the latest news and information and research and first-hand interviews from around the world</a:t>
          </a:r>
        </a:p>
      </dsp:txBody>
      <dsp:txXfrm>
        <a:off x="1496324" y="553"/>
        <a:ext cx="9010131" cy="1295519"/>
      </dsp:txXfrm>
    </dsp:sp>
    <dsp:sp modelId="{5E263B33-4D71-4469-B983-FBC16F77A079}">
      <dsp:nvSpPr>
        <dsp:cNvPr id="0" name=""/>
        <dsp:cNvSpPr/>
      </dsp:nvSpPr>
      <dsp:spPr>
        <a:xfrm>
          <a:off x="0" y="1619952"/>
          <a:ext cx="10506456" cy="12955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4BBA60-B4FF-472F-9724-969B25490864}">
      <dsp:nvSpPr>
        <dsp:cNvPr id="0" name=""/>
        <dsp:cNvSpPr/>
      </dsp:nvSpPr>
      <dsp:spPr>
        <a:xfrm>
          <a:off x="391894" y="1911444"/>
          <a:ext cx="712535" cy="7125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3D9088-AA7C-4F6D-ACCF-209218DF8709}">
      <dsp:nvSpPr>
        <dsp:cNvPr id="0" name=""/>
        <dsp:cNvSpPr/>
      </dsp:nvSpPr>
      <dsp:spPr>
        <a:xfrm>
          <a:off x="1496324" y="1619952"/>
          <a:ext cx="9010131" cy="1295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09" tIns="137109" rIns="137109" bIns="137109" numCol="1" spcCol="1270" anchor="ctr" anchorCtr="0">
          <a:noAutofit/>
        </a:bodyPr>
        <a:lstStyle/>
        <a:p>
          <a:pPr marL="0" lvl="0" indent="0" algn="l" defTabSz="1066800">
            <a:lnSpc>
              <a:spcPct val="90000"/>
            </a:lnSpc>
            <a:spcBef>
              <a:spcPct val="0"/>
            </a:spcBef>
            <a:spcAft>
              <a:spcPct val="35000"/>
            </a:spcAft>
            <a:buNone/>
          </a:pPr>
          <a:r>
            <a:rPr lang="en-US" sz="2400" kern="1200" dirty="0"/>
            <a:t>Attending the latest conferences to the latest insight into intuitive Technology and blockchain business with the latest upcoming businesses in incubation period</a:t>
          </a:r>
        </a:p>
      </dsp:txBody>
      <dsp:txXfrm>
        <a:off x="1496324" y="1619952"/>
        <a:ext cx="9010131" cy="1295519"/>
      </dsp:txXfrm>
    </dsp:sp>
    <dsp:sp modelId="{F7A54B73-4ED5-4EF1-8565-EE6CC0DC1A9B}">
      <dsp:nvSpPr>
        <dsp:cNvPr id="0" name=""/>
        <dsp:cNvSpPr/>
      </dsp:nvSpPr>
      <dsp:spPr>
        <a:xfrm>
          <a:off x="0" y="3239351"/>
          <a:ext cx="10506456" cy="12955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9B2438-8032-40C5-A6BA-8F19C1C29A3A}">
      <dsp:nvSpPr>
        <dsp:cNvPr id="0" name=""/>
        <dsp:cNvSpPr/>
      </dsp:nvSpPr>
      <dsp:spPr>
        <a:xfrm>
          <a:off x="391894" y="3530843"/>
          <a:ext cx="712535" cy="7125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1D2BEF-D3C0-4648-B618-719FC1772CC3}">
      <dsp:nvSpPr>
        <dsp:cNvPr id="0" name=""/>
        <dsp:cNvSpPr/>
      </dsp:nvSpPr>
      <dsp:spPr>
        <a:xfrm>
          <a:off x="1496324" y="3239351"/>
          <a:ext cx="9010131" cy="1295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09" tIns="137109" rIns="137109" bIns="137109" numCol="1" spcCol="1270" anchor="ctr" anchorCtr="0">
          <a:noAutofit/>
        </a:bodyPr>
        <a:lstStyle/>
        <a:p>
          <a:pPr marL="0" lvl="0" indent="0" algn="l" defTabSz="1066800">
            <a:lnSpc>
              <a:spcPct val="90000"/>
            </a:lnSpc>
            <a:spcBef>
              <a:spcPct val="0"/>
            </a:spcBef>
            <a:spcAft>
              <a:spcPct val="35000"/>
            </a:spcAft>
            <a:buNone/>
          </a:pPr>
          <a:r>
            <a:rPr lang="en-US" sz="2400" kern="1200" dirty="0"/>
            <a:t>Exclusive interviews and press releases</a:t>
          </a:r>
        </a:p>
      </dsp:txBody>
      <dsp:txXfrm>
        <a:off x="1496324" y="3239351"/>
        <a:ext cx="9010131" cy="12955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859415-59AC-1B41-B1D7-EBE005D5E4E4}">
      <dsp:nvSpPr>
        <dsp:cNvPr id="0" name=""/>
        <dsp:cNvSpPr/>
      </dsp:nvSpPr>
      <dsp:spPr>
        <a:xfrm>
          <a:off x="0" y="62449"/>
          <a:ext cx="6467866" cy="162973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Safest and easiest way to buy Cryptocurrency in the UK is via a platform called Coinbase</a:t>
          </a:r>
        </a:p>
      </dsp:txBody>
      <dsp:txXfrm>
        <a:off x="79557" y="142006"/>
        <a:ext cx="6308752" cy="1470622"/>
      </dsp:txXfrm>
    </dsp:sp>
    <dsp:sp modelId="{7DCD04C3-0229-1F44-B259-B9DED55C7221}">
      <dsp:nvSpPr>
        <dsp:cNvPr id="0" name=""/>
        <dsp:cNvSpPr/>
      </dsp:nvSpPr>
      <dsp:spPr>
        <a:xfrm>
          <a:off x="0" y="1758426"/>
          <a:ext cx="6467866" cy="162973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Also, if you wish you can convert your crypto currency back to UK sterling at a click of a button or vice versa and deposit back to your UK bank account</a:t>
          </a:r>
        </a:p>
      </dsp:txBody>
      <dsp:txXfrm>
        <a:off x="79557" y="1837983"/>
        <a:ext cx="6308752" cy="147062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FB39B1-09C1-3544-B883-ADBB7DB2BF35}">
      <dsp:nvSpPr>
        <dsp:cNvPr id="0" name=""/>
        <dsp:cNvSpPr/>
      </dsp:nvSpPr>
      <dsp:spPr>
        <a:xfrm>
          <a:off x="0" y="0"/>
          <a:ext cx="3283267" cy="453542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5976" tIns="330200" rIns="255976" bIns="330200" numCol="1" spcCol="1270" anchor="t" anchorCtr="0">
          <a:noAutofit/>
        </a:bodyPr>
        <a:lstStyle/>
        <a:p>
          <a:pPr marL="0" lvl="0" indent="0" algn="l" defTabSz="1022350">
            <a:lnSpc>
              <a:spcPct val="90000"/>
            </a:lnSpc>
            <a:spcBef>
              <a:spcPct val="0"/>
            </a:spcBef>
            <a:spcAft>
              <a:spcPct val="35000"/>
            </a:spcAft>
            <a:buNone/>
          </a:pPr>
          <a:r>
            <a:rPr lang="en-US" sz="2300" kern="1200" dirty="0"/>
            <a:t>Establish ourselves to be the leading blockchain website and latest news website attracting audience from around the world</a:t>
          </a:r>
        </a:p>
      </dsp:txBody>
      <dsp:txXfrm>
        <a:off x="0" y="1723461"/>
        <a:ext cx="3283267" cy="2721254"/>
      </dsp:txXfrm>
    </dsp:sp>
    <dsp:sp modelId="{1AD393EB-0BB6-8147-8205-A621DB1B21AA}">
      <dsp:nvSpPr>
        <dsp:cNvPr id="0" name=""/>
        <dsp:cNvSpPr/>
      </dsp:nvSpPr>
      <dsp:spPr>
        <a:xfrm>
          <a:off x="961320" y="453542"/>
          <a:ext cx="1360627" cy="1360627"/>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080" tIns="12700" rIns="106080" bIns="12700" numCol="1" spcCol="1270" anchor="ctr" anchorCtr="0">
          <a:noAutofit/>
        </a:bodyPr>
        <a:lstStyle/>
        <a:p>
          <a:pPr marL="0" lvl="0" indent="0" algn="ctr" defTabSz="2133600">
            <a:lnSpc>
              <a:spcPct val="90000"/>
            </a:lnSpc>
            <a:spcBef>
              <a:spcPct val="0"/>
            </a:spcBef>
            <a:spcAft>
              <a:spcPct val="35000"/>
            </a:spcAft>
            <a:buNone/>
          </a:pPr>
          <a:r>
            <a:rPr lang="en-US" sz="4800" kern="1200" dirty="0"/>
            <a:t>1</a:t>
          </a:r>
        </a:p>
      </dsp:txBody>
      <dsp:txXfrm>
        <a:off x="1160579" y="652801"/>
        <a:ext cx="962109" cy="962109"/>
      </dsp:txXfrm>
    </dsp:sp>
    <dsp:sp modelId="{F74990A9-1BDB-884C-9AE9-187445266C85}">
      <dsp:nvSpPr>
        <dsp:cNvPr id="0" name=""/>
        <dsp:cNvSpPr/>
      </dsp:nvSpPr>
      <dsp:spPr>
        <a:xfrm>
          <a:off x="0" y="4535352"/>
          <a:ext cx="3283267" cy="72"/>
        </a:xfrm>
        <a:prstGeom prst="rect">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F726C0-293A-C146-B8A0-A5189800B6B7}">
      <dsp:nvSpPr>
        <dsp:cNvPr id="0" name=""/>
        <dsp:cNvSpPr/>
      </dsp:nvSpPr>
      <dsp:spPr>
        <a:xfrm>
          <a:off x="3611594" y="0"/>
          <a:ext cx="3283267" cy="4535424"/>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5976" tIns="330200" rIns="255976" bIns="330200" numCol="1" spcCol="1270" anchor="t" anchorCtr="0">
          <a:noAutofit/>
        </a:bodyPr>
        <a:lstStyle/>
        <a:p>
          <a:pPr marL="0" lvl="0" indent="0" algn="l" defTabSz="1022350">
            <a:lnSpc>
              <a:spcPct val="90000"/>
            </a:lnSpc>
            <a:spcBef>
              <a:spcPct val="0"/>
            </a:spcBef>
            <a:spcAft>
              <a:spcPct val="35000"/>
            </a:spcAft>
            <a:buNone/>
          </a:pPr>
          <a:r>
            <a:rPr lang="en-US" sz="2300" kern="1200" dirty="0"/>
            <a:t>Generate Financial revenue from brand financial technology firms via advertisement</a:t>
          </a:r>
        </a:p>
      </dsp:txBody>
      <dsp:txXfrm>
        <a:off x="3611594" y="1723461"/>
        <a:ext cx="3283267" cy="2721254"/>
      </dsp:txXfrm>
    </dsp:sp>
    <dsp:sp modelId="{C05B0EDC-0580-6745-A7B2-702FDD44B61C}">
      <dsp:nvSpPr>
        <dsp:cNvPr id="0" name=""/>
        <dsp:cNvSpPr/>
      </dsp:nvSpPr>
      <dsp:spPr>
        <a:xfrm>
          <a:off x="4572914" y="453542"/>
          <a:ext cx="1360627" cy="1360627"/>
        </a:xfrm>
        <a:prstGeom prst="ellips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080" tIns="12700" rIns="106080" bIns="12700" numCol="1" spcCol="1270" anchor="ctr" anchorCtr="0">
          <a:noAutofit/>
        </a:bodyPr>
        <a:lstStyle/>
        <a:p>
          <a:pPr marL="0" lvl="0" indent="0" algn="ctr" defTabSz="2133600">
            <a:lnSpc>
              <a:spcPct val="90000"/>
            </a:lnSpc>
            <a:spcBef>
              <a:spcPct val="0"/>
            </a:spcBef>
            <a:spcAft>
              <a:spcPct val="35000"/>
            </a:spcAft>
            <a:buNone/>
          </a:pPr>
          <a:r>
            <a:rPr lang="en-US" sz="4800" kern="1200" dirty="0"/>
            <a:t>2</a:t>
          </a:r>
        </a:p>
      </dsp:txBody>
      <dsp:txXfrm>
        <a:off x="4772173" y="652801"/>
        <a:ext cx="962109" cy="962109"/>
      </dsp:txXfrm>
    </dsp:sp>
    <dsp:sp modelId="{F3D902A9-3BBC-5A4B-AD60-205ED2AB84DE}">
      <dsp:nvSpPr>
        <dsp:cNvPr id="0" name=""/>
        <dsp:cNvSpPr/>
      </dsp:nvSpPr>
      <dsp:spPr>
        <a:xfrm>
          <a:off x="3611594" y="4535352"/>
          <a:ext cx="3283267" cy="72"/>
        </a:xfrm>
        <a:prstGeom prst="rect">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017655-FEFB-2C44-8790-37E4BD8A081F}">
      <dsp:nvSpPr>
        <dsp:cNvPr id="0" name=""/>
        <dsp:cNvSpPr/>
      </dsp:nvSpPr>
      <dsp:spPr>
        <a:xfrm>
          <a:off x="7223188" y="0"/>
          <a:ext cx="3283267" cy="4535424"/>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5976" tIns="330200" rIns="255976" bIns="330200" numCol="1" spcCol="1270" anchor="t" anchorCtr="0">
          <a:noAutofit/>
        </a:bodyPr>
        <a:lstStyle/>
        <a:p>
          <a:pPr marL="0" lvl="0" indent="0" algn="l" defTabSz="1022350">
            <a:lnSpc>
              <a:spcPct val="90000"/>
            </a:lnSpc>
            <a:spcBef>
              <a:spcPct val="0"/>
            </a:spcBef>
            <a:spcAft>
              <a:spcPct val="35000"/>
            </a:spcAft>
            <a:buNone/>
          </a:pPr>
          <a:r>
            <a:rPr lang="en-US" sz="2300" kern="1200" dirty="0"/>
            <a:t>Establish a reputable footing on YouTube large subscribers generating monthly income</a:t>
          </a:r>
        </a:p>
      </dsp:txBody>
      <dsp:txXfrm>
        <a:off x="7223188" y="1723461"/>
        <a:ext cx="3283267" cy="2721254"/>
      </dsp:txXfrm>
    </dsp:sp>
    <dsp:sp modelId="{417F24F7-A6CF-3247-8BB2-A4EC201B5B11}">
      <dsp:nvSpPr>
        <dsp:cNvPr id="0" name=""/>
        <dsp:cNvSpPr/>
      </dsp:nvSpPr>
      <dsp:spPr>
        <a:xfrm>
          <a:off x="8184508" y="453542"/>
          <a:ext cx="1360627" cy="1360627"/>
        </a:xfrm>
        <a:prstGeom prst="ellips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080" tIns="12700" rIns="106080" bIns="12700" numCol="1" spcCol="1270" anchor="ctr" anchorCtr="0">
          <a:noAutofit/>
        </a:bodyPr>
        <a:lstStyle/>
        <a:p>
          <a:pPr marL="0" lvl="0" indent="0" algn="ctr" defTabSz="2133600">
            <a:lnSpc>
              <a:spcPct val="90000"/>
            </a:lnSpc>
            <a:spcBef>
              <a:spcPct val="0"/>
            </a:spcBef>
            <a:spcAft>
              <a:spcPct val="35000"/>
            </a:spcAft>
            <a:buNone/>
          </a:pPr>
          <a:r>
            <a:rPr lang="en-US" sz="4800" kern="1200" dirty="0"/>
            <a:t>3</a:t>
          </a:r>
        </a:p>
      </dsp:txBody>
      <dsp:txXfrm>
        <a:off x="8383767" y="652801"/>
        <a:ext cx="962109" cy="962109"/>
      </dsp:txXfrm>
    </dsp:sp>
    <dsp:sp modelId="{4DD99B96-217D-9A4B-9840-C6B5457C7FFC}">
      <dsp:nvSpPr>
        <dsp:cNvPr id="0" name=""/>
        <dsp:cNvSpPr/>
      </dsp:nvSpPr>
      <dsp:spPr>
        <a:xfrm>
          <a:off x="7223188" y="4535352"/>
          <a:ext cx="3283267" cy="72"/>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C4C797-946E-B948-AE0F-768024127289}">
      <dsp:nvSpPr>
        <dsp:cNvPr id="0" name=""/>
        <dsp:cNvSpPr/>
      </dsp:nvSpPr>
      <dsp:spPr>
        <a:xfrm>
          <a:off x="0" y="443708"/>
          <a:ext cx="5257800" cy="14987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We are Bitblock.co.uk do not give any financial advice or recommend any material presented regarding crypto currency, all material presented is our opinion.</a:t>
          </a:r>
        </a:p>
      </dsp:txBody>
      <dsp:txXfrm>
        <a:off x="73164" y="516872"/>
        <a:ext cx="5111472" cy="1352442"/>
      </dsp:txXfrm>
    </dsp:sp>
    <dsp:sp modelId="{DB236EBA-3E16-B141-A6FB-3AA3E5A8B3C5}">
      <dsp:nvSpPr>
        <dsp:cNvPr id="0" name=""/>
        <dsp:cNvSpPr/>
      </dsp:nvSpPr>
      <dsp:spPr>
        <a:xfrm>
          <a:off x="0" y="2002959"/>
          <a:ext cx="5257800" cy="149877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Please do your own research before investing and consult your local regulated financial advisor.</a:t>
          </a:r>
        </a:p>
      </dsp:txBody>
      <dsp:txXfrm>
        <a:off x="73164" y="2076123"/>
        <a:ext cx="5111472" cy="1352442"/>
      </dsp:txXfrm>
    </dsp:sp>
    <dsp:sp modelId="{CF1528E2-A6CD-D64B-9FC1-20A802635975}">
      <dsp:nvSpPr>
        <dsp:cNvPr id="0" name=""/>
        <dsp:cNvSpPr/>
      </dsp:nvSpPr>
      <dsp:spPr>
        <a:xfrm>
          <a:off x="0" y="3562209"/>
          <a:ext cx="5257800" cy="149877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Crypto currency is very volatile, and you may lose more than you invest.</a:t>
          </a:r>
        </a:p>
      </dsp:txBody>
      <dsp:txXfrm>
        <a:off x="73164" y="3635373"/>
        <a:ext cx="5111472" cy="1352442"/>
      </dsp:txXfrm>
    </dsp:sp>
  </dsp:spTree>
</dsp:drawing>
</file>

<file path=ppt/diagrams/layout1.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17.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368899-8730-8F40-9038-54EA1786E53E}" type="datetimeFigureOut">
              <a:rPr lang="en-US" smtClean="0"/>
              <a:t>3/17/21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4F84FA-1B47-7C47-9E09-8FD27235AA07}" type="slidenum">
              <a:rPr lang="en-US" smtClean="0"/>
              <a:t>‹#›</a:t>
            </a:fld>
            <a:endParaRPr lang="en-US"/>
          </a:p>
        </p:txBody>
      </p:sp>
    </p:spTree>
    <p:extLst>
      <p:ext uri="{BB962C8B-B14F-4D97-AF65-F5344CB8AC3E}">
        <p14:creationId xmlns:p14="http://schemas.microsoft.com/office/powerpoint/2010/main" val="6249980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cnbc.com/2021/02/12/how-much-youd-have-today-if-you-invested-100-in-bitcoin-in-2009.html.%20Last%20accessed%2010/03/2021"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cnbc.com/2021/02/12/how-much-youd-have-today-if-you-invested-100-in-bitcoin-in-2009.html.%20Last%20accessed%2010/03/2021"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Powerpiont</a:t>
            </a:r>
            <a:r>
              <a:rPr lang="en-GB" sz="1200" kern="1200" dirty="0">
                <a:solidFill>
                  <a:schemeClr val="tx1"/>
                </a:solidFill>
                <a:effectLst/>
                <a:latin typeface="+mn-lt"/>
                <a:ea typeface="+mn-ea"/>
                <a:cs typeface="+mn-cs"/>
              </a:rPr>
              <a:t> Notes </a:t>
            </a:r>
          </a:p>
          <a:p>
            <a:r>
              <a:rPr lang="en-GB" sz="1200" kern="1200" dirty="0">
                <a:solidFill>
                  <a:schemeClr val="tx1"/>
                </a:solidFill>
                <a:effectLst/>
                <a:latin typeface="+mn-lt"/>
                <a:ea typeface="+mn-ea"/>
                <a:cs typeface="+mn-cs"/>
              </a:rPr>
              <a:t>Managing Enterprise </a:t>
            </a:r>
          </a:p>
          <a:p>
            <a:r>
              <a:rPr lang="en-GB" sz="1200" kern="1200" dirty="0" err="1">
                <a:solidFill>
                  <a:schemeClr val="tx1"/>
                </a:solidFill>
                <a:effectLst/>
                <a:latin typeface="+mn-lt"/>
                <a:ea typeface="+mn-ea"/>
                <a:cs typeface="+mn-cs"/>
              </a:rPr>
              <a:t>Sanwar</a:t>
            </a:r>
            <a:r>
              <a:rPr lang="en-GB" sz="1200" kern="1200" dirty="0">
                <a:solidFill>
                  <a:schemeClr val="tx1"/>
                </a:solidFill>
                <a:effectLst/>
                <a:latin typeface="+mn-lt"/>
                <a:ea typeface="+mn-ea"/>
                <a:cs typeface="+mn-cs"/>
              </a:rPr>
              <a:t> Ali Ahmed </a:t>
            </a:r>
          </a:p>
          <a:p>
            <a:r>
              <a:rPr lang="en-GB" sz="1200" kern="1200" dirty="0">
                <a:solidFill>
                  <a:schemeClr val="tx1"/>
                </a:solidFill>
                <a:effectLst/>
                <a:latin typeface="+mn-lt"/>
                <a:ea typeface="+mn-ea"/>
                <a:cs typeface="+mn-cs"/>
              </a:rPr>
              <a:t>Student 1920465</a:t>
            </a:r>
          </a:p>
          <a:p>
            <a:r>
              <a:rPr lang="en-GB" sz="1200" kern="1200" dirty="0">
                <a:solidFill>
                  <a:schemeClr val="tx1"/>
                </a:solidFill>
                <a:effectLst/>
                <a:latin typeface="+mn-lt"/>
                <a:ea typeface="+mn-ea"/>
                <a:cs typeface="+mn-cs"/>
              </a:rPr>
              <a:t>Date submitted 17/03/2021</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Page 1</a:t>
            </a:r>
          </a:p>
          <a:p>
            <a:r>
              <a:rPr lang="en-GB" sz="1200" kern="1200" dirty="0">
                <a:solidFill>
                  <a:schemeClr val="tx1"/>
                </a:solidFill>
                <a:effectLst/>
                <a:latin typeface="+mn-lt"/>
                <a:ea typeface="+mn-ea"/>
                <a:cs typeface="+mn-cs"/>
              </a:rPr>
              <a:t> </a:t>
            </a:r>
          </a:p>
          <a:p>
            <a:r>
              <a:rPr lang="en-GB" sz="1200" kern="1200" dirty="0" err="1">
                <a:solidFill>
                  <a:schemeClr val="tx1"/>
                </a:solidFill>
                <a:effectLst/>
                <a:latin typeface="+mn-lt"/>
                <a:ea typeface="+mn-ea"/>
                <a:cs typeface="+mn-cs"/>
              </a:rPr>
              <a:t>Bitblock.co.uk</a:t>
            </a:r>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admin@bitblock.co.uk</a:t>
            </a:r>
            <a:endParaRPr lang="en-GB" sz="1200" kern="1200" dirty="0">
              <a:solidFill>
                <a:schemeClr val="tx1"/>
              </a:solidFill>
              <a:effectLst/>
              <a:latin typeface="+mn-lt"/>
              <a:ea typeface="+mn-ea"/>
              <a:cs typeface="+mn-cs"/>
            </a:endParaRPr>
          </a:p>
          <a:p>
            <a:r>
              <a:rPr lang="en-US" sz="1200" b="1" i="1" kern="1200" dirty="0">
                <a:solidFill>
                  <a:schemeClr val="tx1"/>
                </a:solidFill>
                <a:effectLst/>
                <a:latin typeface="+mn-lt"/>
                <a:ea typeface="+mn-ea"/>
                <a:cs typeface="+mn-cs"/>
              </a:rPr>
              <a:t>Your easy way to crypto currency And latest news</a:t>
            </a:r>
            <a:endParaRPr lang="en-GB" sz="1200" kern="1200" dirty="0">
              <a:solidFill>
                <a:schemeClr val="tx1"/>
              </a:solidFill>
              <a:effectLst/>
              <a:latin typeface="+mn-lt"/>
              <a:ea typeface="+mn-ea"/>
              <a:cs typeface="+mn-cs"/>
            </a:endParaRPr>
          </a:p>
          <a:p>
            <a:r>
              <a:rPr lang="en-US" sz="1200" b="1" i="1" kern="1200" dirty="0">
                <a:solidFill>
                  <a:schemeClr val="tx1"/>
                </a:solidFill>
                <a:effectLst/>
                <a:latin typeface="+mn-lt"/>
                <a:ea typeface="+mn-ea"/>
                <a:cs typeface="+mn-cs"/>
              </a:rPr>
              <a:t>Our legal entity is sole trader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Date presented 15/03/2021</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Presented by </a:t>
            </a:r>
            <a:r>
              <a:rPr lang="en-US" sz="1200" kern="1200" dirty="0" err="1">
                <a:solidFill>
                  <a:schemeClr val="tx1"/>
                </a:solidFill>
                <a:effectLst/>
                <a:latin typeface="+mn-lt"/>
                <a:ea typeface="+mn-ea"/>
                <a:cs typeface="+mn-cs"/>
              </a:rPr>
              <a:t>Sanwar</a:t>
            </a:r>
            <a:r>
              <a:rPr lang="en-US" sz="1200" kern="1200" dirty="0">
                <a:solidFill>
                  <a:schemeClr val="tx1"/>
                </a:solidFill>
                <a:effectLst/>
                <a:latin typeface="+mn-lt"/>
                <a:ea typeface="+mn-ea"/>
                <a:cs typeface="+mn-cs"/>
              </a:rPr>
              <a:t> Ahmed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Student 1920465</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Managing Enterprise requested by Melanie squire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Mark Zuckerberg famously said</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t>
            </a:r>
            <a:r>
              <a:rPr lang="en-US" sz="1200" b="1" kern="1200" dirty="0">
                <a:solidFill>
                  <a:schemeClr val="tx1"/>
                </a:solidFill>
                <a:effectLst/>
                <a:latin typeface="+mn-lt"/>
                <a:ea typeface="+mn-ea"/>
                <a:cs typeface="+mn-cs"/>
              </a:rPr>
              <a:t>The biggest risk is not taking any risk”</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Page 2</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Our solan. The easy way to crypto currency  </a:t>
            </a:r>
          </a:p>
          <a:p>
            <a:r>
              <a:rPr lang="en-US" sz="1200" kern="1200" dirty="0">
                <a:solidFill>
                  <a:schemeClr val="tx1"/>
                </a:solidFill>
                <a:effectLst/>
                <a:latin typeface="+mn-lt"/>
                <a:ea typeface="+mn-ea"/>
                <a:cs typeface="+mn-cs"/>
              </a:rPr>
              <a:t>We are a unique information tools to guide you to Cryptocurrency</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We guide you through the maze of the new revolution of crypto currency and show you the tools needed to obtain and store your new digital crypto.</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Page 2</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Fun facts </a:t>
            </a: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If you invested $100, in 2010 your bitcoin would be worth $48 million in 2021</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“CNBC”</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Page 4</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Our services </a:t>
            </a: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Our services is making awareness and information to the general public targeted at beginners looking to learn about crypto currency and blockchain together with easy step guides and tutorial with latest bite-size news and interviews, we do not charge for our content.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Page 5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Our income stream </a:t>
            </a:r>
          </a:p>
          <a:p>
            <a:r>
              <a:rPr lang="en-US" sz="1200" kern="1200" dirty="0">
                <a:solidFill>
                  <a:schemeClr val="tx1"/>
                </a:solidFill>
                <a:effectLst/>
                <a:latin typeface="+mn-lt"/>
                <a:ea typeface="+mn-ea"/>
                <a:cs typeface="+mn-cs"/>
              </a:rPr>
              <a:t>Our income stream valuable to me and revenues initially</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1 income stream is from selling advertise meant space on website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2 Will generated from YouTube videos tutorials news and interviews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Further income stream will be selling novelty branded items physical goods in the near future.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Page 6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Latest news and blogs </a:t>
            </a:r>
          </a:p>
          <a:p>
            <a:r>
              <a:rPr lang="en-GB" sz="1200" kern="1200" dirty="0">
                <a:solidFill>
                  <a:schemeClr val="tx1"/>
                </a:solidFill>
                <a:effectLst/>
                <a:latin typeface="+mn-lt"/>
                <a:ea typeface="+mn-ea"/>
                <a:cs typeface="+mn-cs"/>
              </a:rPr>
              <a:t>Basics of crypto currency</a:t>
            </a:r>
          </a:p>
          <a:p>
            <a:r>
              <a:rPr lang="en-GB" sz="1200" kern="1200" dirty="0">
                <a:solidFill>
                  <a:schemeClr val="tx1"/>
                </a:solidFill>
                <a:effectLst/>
                <a:latin typeface="+mn-lt"/>
                <a:ea typeface="+mn-ea"/>
                <a:cs typeface="+mn-cs"/>
              </a:rPr>
              <a:t>The differences between blockchains</a:t>
            </a:r>
          </a:p>
          <a:p>
            <a:r>
              <a:rPr lang="en-GB" sz="1200" kern="1200" dirty="0">
                <a:solidFill>
                  <a:schemeClr val="tx1"/>
                </a:solidFill>
                <a:effectLst/>
                <a:latin typeface="+mn-lt"/>
                <a:ea typeface="+mn-ea"/>
                <a:cs typeface="+mn-cs"/>
              </a:rPr>
              <a:t>How to purchase crypto via exchanges</a:t>
            </a:r>
          </a:p>
          <a:p>
            <a:r>
              <a:rPr lang="en-GB" sz="1200" kern="1200" dirty="0">
                <a:solidFill>
                  <a:schemeClr val="tx1"/>
                </a:solidFill>
                <a:effectLst/>
                <a:latin typeface="+mn-lt"/>
                <a:ea typeface="+mn-ea"/>
                <a:cs typeface="+mn-cs"/>
              </a:rPr>
              <a:t>How to store your crypto in your wallet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Page 7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Marketing Strategies </a:t>
            </a: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Our business is digital based and information we will be aggressively pursuing Facebook marketing campaign targeting our audience.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conjunction with presence on Twitter and Instagram with regular updates and news we are fun competitions and prizes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We will maintain regular dialogue with our audience via the application telegram</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Page 8</a:t>
            </a:r>
          </a:p>
          <a:p>
            <a:r>
              <a:rPr lang="en-GB"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Latest news and blogs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pPr lvl="0"/>
            <a:r>
              <a:rPr lang="en-US" sz="1200" kern="1200" dirty="0">
                <a:solidFill>
                  <a:schemeClr val="tx1"/>
                </a:solidFill>
                <a:effectLst/>
                <a:latin typeface="+mn-lt"/>
                <a:ea typeface="+mn-ea"/>
                <a:cs typeface="+mn-cs"/>
              </a:rPr>
              <a:t>We Bring you the latest news and information and research and first-hand interviews from around the world</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Attending the latest conferences to the latest insight into intuitive Technology and blockchain business with the latest upcoming businesses in incubation period</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Exclusive interviews and press releases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Page 9</a:t>
            </a:r>
          </a:p>
          <a:p>
            <a:r>
              <a:rPr lang="en-US" sz="1200" kern="1200" dirty="0">
                <a:solidFill>
                  <a:schemeClr val="tx1"/>
                </a:solidFill>
                <a:effectLst/>
                <a:latin typeface="+mn-lt"/>
                <a:ea typeface="+mn-ea"/>
                <a:cs typeface="+mn-cs"/>
              </a:rPr>
              <a:t>The easiest way to purchase Cryptocurrency in the UK</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pPr lvl="0"/>
            <a:r>
              <a:rPr lang="en-US" sz="1200" kern="1200" dirty="0">
                <a:solidFill>
                  <a:schemeClr val="tx1"/>
                </a:solidFill>
                <a:effectLst/>
                <a:latin typeface="+mn-lt"/>
                <a:ea typeface="+mn-ea"/>
                <a:cs typeface="+mn-cs"/>
              </a:rPr>
              <a:t>Safest and easiest way to buy Cryptocurrency in the UK is via a platform called Coinbase</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Also, if you wish you can convert your crypto currency back to UK sterling at a click of a button or vice versa and deposit back to your UK bank account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Page 10</a:t>
            </a:r>
          </a:p>
          <a:p>
            <a:r>
              <a:rPr lang="en-GB" sz="1200" kern="1200" dirty="0">
                <a:solidFill>
                  <a:schemeClr val="tx1"/>
                </a:solidFill>
                <a:effectLst/>
                <a:latin typeface="+mn-lt"/>
                <a:ea typeface="+mn-ea"/>
                <a:cs typeface="+mn-cs"/>
              </a:rPr>
              <a:t> </a:t>
            </a:r>
          </a:p>
          <a:p>
            <a:r>
              <a:rPr lang="en-US" sz="1200" i="1" kern="1200" dirty="0">
                <a:solidFill>
                  <a:schemeClr val="tx1"/>
                </a:solidFill>
                <a:effectLst/>
                <a:latin typeface="+mn-lt"/>
                <a:ea typeface="+mn-ea"/>
                <a:cs typeface="+mn-cs"/>
              </a:rPr>
              <a:t>Basics of crypto currency</a:t>
            </a:r>
            <a:endParaRPr lang="en-GB" sz="1200" kern="1200" dirty="0">
              <a:solidFill>
                <a:schemeClr val="tx1"/>
              </a:solidFill>
              <a:effectLst/>
              <a:latin typeface="+mn-lt"/>
              <a:ea typeface="+mn-ea"/>
              <a:cs typeface="+mn-cs"/>
            </a:endParaRPr>
          </a:p>
          <a:p>
            <a:r>
              <a:rPr lang="en-US"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Difference between major Block chain networks</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We look at the advantages and disadvantages between these namely</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the different technology incorporated </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Bitcoin vs Ethereum </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Potential use cases</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These digital assets merging into the real world such as conventional banking</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Page 11&amp;12</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SWOT </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Strengths:</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this will be a low start up low maintenance business activity due to not needed any premises can be done from desktop computer from home, I will personally write the news entries and reviews myself some in detail and some in brief conducting interviews myself all because this is by pastime hobby, hiring staff initially will not be needed. Running costs will be website maintenance/professional email cost/Internet data occasional conference exhibition attendance/travel an accommodation, Will be forecasted for three years funded with my personal savings are not indebted </a:t>
            </a:r>
          </a:p>
          <a:p>
            <a:pPr lvl="0"/>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Weaknesses:</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This sort of technology website will need 1-2 years to mature to attract website traffic and momentum; before this time costs associated will need to be funded myself personally or through savings. Contingency finance will be in place for three years in total which is needed to generate Internet traffic, a major weakness I may be taking too much workload in terms of managing all admin activity whilst trying to make a brand business my health could dramatically obstruct the continuity of business, also in 2021 covid is restricting travel to exhibitions this is restricting networking opportunities.</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Opportunities </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many opportunities exist for such platforms such as you are able to attract huge audience from around the world depending on amount of traffic you will be able to sell website space for advertisement, create tutorials via  YouTube on technical matters relating to crypto currency for the anticipation to be paid via YouTube Also try to arrange interviews with important people in the industry to make yourself relevant and fresh create networking opportunities by attending technology financial conferences around the world.</a:t>
            </a:r>
          </a:p>
          <a:p>
            <a:pPr lvl="0"/>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Threats:</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They are well established cryptocurrency technology websites, and it would be difficult to penetrate this market or will take certain amount of time,</a:t>
            </a:r>
          </a:p>
          <a:p>
            <a:pPr lvl="0"/>
            <a:r>
              <a:rPr lang="en-GB" sz="1200" kern="1200" dirty="0">
                <a:solidFill>
                  <a:schemeClr val="tx1"/>
                </a:solidFill>
                <a:effectLst/>
                <a:latin typeface="+mn-lt"/>
                <a:ea typeface="+mn-ea"/>
                <a:cs typeface="+mn-cs"/>
              </a:rPr>
              <a:t>also, we need to be very careful not to give financial advice regarding cryptocurrencies in turn this could lead to dangerous consequences only give opinions I'll brief reviews. This business model needs to start generating profits by end of the second year to be profitable. A wise we may need to consider winding down business activities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page 13</a:t>
            </a:r>
          </a:p>
          <a:p>
            <a:r>
              <a:rPr lang="en-US" sz="1200" i="1" kern="1200" dirty="0">
                <a:solidFill>
                  <a:schemeClr val="tx1"/>
                </a:solidFill>
                <a:effectLst/>
                <a:latin typeface="+mn-lt"/>
                <a:ea typeface="+mn-ea"/>
                <a:cs typeface="+mn-cs"/>
              </a:rPr>
              <a:t>Future 3 years to 5 years business objective</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Establish ourselves to be the leading blockchain website and latest news website attracting audience from around the world</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Generate Financial revenue from brand financial technology firms via advertisement</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Establish a reputable footing on YouTube large subscribers generating monthly income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Page 14 </a:t>
            </a:r>
          </a:p>
          <a:p>
            <a:r>
              <a:rPr lang="en-US" sz="1200" i="1" kern="1200" dirty="0">
                <a:solidFill>
                  <a:schemeClr val="tx1"/>
                </a:solidFill>
                <a:effectLst/>
                <a:latin typeface="+mn-lt"/>
                <a:ea typeface="+mn-ea"/>
                <a:cs typeface="+mn-cs"/>
              </a:rPr>
              <a:t>Two years financial forecast and income stream</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Detailed financial 2 year forecast spreadsheet available on request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Main snippets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After the initial investments any additional running costs will be incurred personally myself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First years income stream is forecasted to be £0</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Second years forecast would be approximately £10,000 to £15,000</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These income will be generated via paid advertisement on website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Income stream from YouTube for tutorials and latest interviews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Page 15</a:t>
            </a:r>
          </a:p>
          <a:p>
            <a:r>
              <a:rPr lang="en-US" sz="1200" kern="1200" dirty="0">
                <a:solidFill>
                  <a:schemeClr val="tx1"/>
                </a:solidFill>
                <a:effectLst/>
                <a:latin typeface="+mn-lt"/>
                <a:ea typeface="+mn-ea"/>
                <a:cs typeface="+mn-cs"/>
              </a:rPr>
              <a:t>Start-up cost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Laptop £1500</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Blogging equipment and camera £2000</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Professional Website purchase and development with two years maintenance professional email £2000</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Broadband Internet data for two years estimated £1000</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Printer stationery and other miscellaneous cost $1000</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Total £7500 initial investment required</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Page 16</a:t>
            </a: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We thank you and await your questions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Financial forecast available on request at </a:t>
            </a:r>
            <a:r>
              <a:rPr lang="en-US" sz="1200" kern="1200" dirty="0" err="1">
                <a:solidFill>
                  <a:schemeClr val="tx1"/>
                </a:solidFill>
                <a:effectLst/>
                <a:latin typeface="+mn-lt"/>
                <a:ea typeface="+mn-ea"/>
                <a:cs typeface="+mn-cs"/>
              </a:rPr>
              <a:t>admin@bitblock.co.uk</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Page 18</a:t>
            </a:r>
          </a:p>
          <a:p>
            <a:r>
              <a:rPr lang="en-US" sz="1200" kern="1200" dirty="0">
                <a:solidFill>
                  <a:schemeClr val="tx1"/>
                </a:solidFill>
                <a:effectLst/>
                <a:latin typeface="+mn-lt"/>
                <a:ea typeface="+mn-ea"/>
                <a:cs typeface="+mn-cs"/>
              </a:rPr>
              <a:t>Reference list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carmen-</a:t>
            </a:r>
            <a:r>
              <a:rPr lang="en-GB" sz="1200" kern="1200" dirty="0" err="1">
                <a:solidFill>
                  <a:schemeClr val="tx1"/>
                </a:solidFill>
                <a:effectLst/>
                <a:latin typeface="+mn-lt"/>
                <a:ea typeface="+mn-ea"/>
                <a:cs typeface="+mn-cs"/>
              </a:rPr>
              <a:t>reinicke</a:t>
            </a:r>
            <a:r>
              <a:rPr lang="en-GB" sz="1200" kern="1200" dirty="0">
                <a:solidFill>
                  <a:schemeClr val="tx1"/>
                </a:solidFill>
                <a:effectLst/>
                <a:latin typeface="+mn-lt"/>
                <a:ea typeface="+mn-ea"/>
                <a:cs typeface="+mn-cs"/>
              </a:rPr>
              <a:t>. (02021). </a:t>
            </a:r>
            <a:r>
              <a:rPr lang="en-GB" sz="1200" i="1" kern="1200" dirty="0">
                <a:solidFill>
                  <a:schemeClr val="tx1"/>
                </a:solidFill>
                <a:effectLst/>
                <a:latin typeface="+mn-lt"/>
                <a:ea typeface="+mn-ea"/>
                <a:cs typeface="+mn-cs"/>
              </a:rPr>
              <a:t>Bitcoin hits another record. Here’s how much you’d have if you invested $100 in 2009.</a:t>
            </a:r>
            <a:r>
              <a:rPr lang="en-GB" sz="1200" kern="1200" dirty="0">
                <a:solidFill>
                  <a:schemeClr val="tx1"/>
                </a:solidFill>
                <a:effectLst/>
                <a:latin typeface="+mn-lt"/>
                <a:ea typeface="+mn-ea"/>
                <a:cs typeface="+mn-cs"/>
              </a:rPr>
              <a:t> Available: </a:t>
            </a:r>
            <a:r>
              <a:rPr lang="en-GB" sz="1200" u="sng" kern="1200" dirty="0">
                <a:solidFill>
                  <a:schemeClr val="tx1"/>
                </a:solidFill>
                <a:effectLst/>
                <a:latin typeface="+mn-lt"/>
                <a:ea typeface="+mn-ea"/>
                <a:cs typeface="+mn-cs"/>
                <a:hlinkClick r:id="rId3"/>
              </a:rPr>
              <a:t>https://www.cnbc.com/2021/02/12/how-much-youd-have-today-if-you-invested-100-in-bitcoin-in-2009.html. Last accessed 10/03/2021</a:t>
            </a:r>
            <a:r>
              <a:rPr lang="en-GB" sz="1200" kern="1200" dirty="0">
                <a:solidFill>
                  <a:schemeClr val="tx1"/>
                </a:solidFill>
                <a:effectLst/>
                <a:latin typeface="+mn-lt"/>
                <a:ea typeface="+mn-ea"/>
                <a:cs typeface="+mn-cs"/>
              </a:rPr>
              <a:t>.</a:t>
            </a:r>
          </a:p>
          <a:p>
            <a:pPr lvl="0"/>
            <a:r>
              <a:rPr lang="en-GB" sz="1200" kern="1200" dirty="0" err="1">
                <a:solidFill>
                  <a:schemeClr val="tx1"/>
                </a:solidFill>
                <a:effectLst/>
                <a:latin typeface="+mn-lt"/>
                <a:ea typeface="+mn-ea"/>
                <a:cs typeface="+mn-cs"/>
              </a:rPr>
              <a:t>Mintlife</a:t>
            </a:r>
            <a:r>
              <a:rPr lang="en-GB" sz="1200" kern="1200" dirty="0">
                <a:solidFill>
                  <a:schemeClr val="tx1"/>
                </a:solidFill>
                <a:effectLst/>
                <a:latin typeface="+mn-lt"/>
                <a:ea typeface="+mn-ea"/>
                <a:cs typeface="+mn-cs"/>
              </a:rPr>
              <a:t>. (2021). </a:t>
            </a:r>
            <a:r>
              <a:rPr lang="en-GB" sz="1200" i="1" kern="1200" dirty="0">
                <a:solidFill>
                  <a:schemeClr val="tx1"/>
                </a:solidFill>
                <a:effectLst/>
                <a:latin typeface="+mn-lt"/>
                <a:ea typeface="+mn-ea"/>
                <a:cs typeface="+mn-cs"/>
              </a:rPr>
              <a:t>How Much Do Youtubers Make &amp; How to Become a Youtuber.</a:t>
            </a:r>
            <a:r>
              <a:rPr lang="en-GB" sz="1200" kern="1200" dirty="0">
                <a:solidFill>
                  <a:schemeClr val="tx1"/>
                </a:solidFill>
                <a:effectLst/>
                <a:latin typeface="+mn-lt"/>
                <a:ea typeface="+mn-ea"/>
                <a:cs typeface="+mn-cs"/>
              </a:rPr>
              <a:t> Available: https://</a:t>
            </a:r>
            <a:r>
              <a:rPr lang="en-GB" sz="1200" kern="1200" dirty="0" err="1">
                <a:solidFill>
                  <a:schemeClr val="tx1"/>
                </a:solidFill>
                <a:effectLst/>
                <a:latin typeface="+mn-lt"/>
                <a:ea typeface="+mn-ea"/>
                <a:cs typeface="+mn-cs"/>
              </a:rPr>
              <a:t>mint.intuit.com</a:t>
            </a:r>
            <a:r>
              <a:rPr lang="en-GB" sz="1200" kern="1200" dirty="0">
                <a:solidFill>
                  <a:schemeClr val="tx1"/>
                </a:solidFill>
                <a:effectLst/>
                <a:latin typeface="+mn-lt"/>
                <a:ea typeface="+mn-ea"/>
                <a:cs typeface="+mn-cs"/>
              </a:rPr>
              <a:t>/blog/relationships/how-much-do-youtubers-make-5035/. Last accessed 2021.</a:t>
            </a: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Disclaimer</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We are </a:t>
            </a:r>
            <a:r>
              <a:rPr lang="en-US" sz="1200" kern="1200" dirty="0" err="1">
                <a:solidFill>
                  <a:schemeClr val="tx1"/>
                </a:solidFill>
                <a:effectLst/>
                <a:latin typeface="+mn-lt"/>
                <a:ea typeface="+mn-ea"/>
                <a:cs typeface="+mn-cs"/>
              </a:rPr>
              <a:t>Bitblock.co.uk</a:t>
            </a:r>
            <a:r>
              <a:rPr lang="en-US" sz="1200" kern="1200" dirty="0">
                <a:solidFill>
                  <a:schemeClr val="tx1"/>
                </a:solidFill>
                <a:effectLst/>
                <a:latin typeface="+mn-lt"/>
                <a:ea typeface="+mn-ea"/>
                <a:cs typeface="+mn-cs"/>
              </a:rPr>
              <a:t> do not give any financial advice or recommend any material presented regarding crypto currency, all material presented is our opinion.</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Please do your own research before investing and consult your local regulated financial advisor.</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Crypto currency is very volatile, and you may lose more than you invest.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A4F84FA-1B47-7C47-9E09-8FD27235AA07}" type="slidenum">
              <a:rPr lang="en-US" smtClean="0"/>
              <a:t>1</a:t>
            </a:fld>
            <a:endParaRPr lang="en-US"/>
          </a:p>
        </p:txBody>
      </p:sp>
    </p:spTree>
    <p:extLst>
      <p:ext uri="{BB962C8B-B14F-4D97-AF65-F5344CB8AC3E}">
        <p14:creationId xmlns:p14="http://schemas.microsoft.com/office/powerpoint/2010/main" val="29842357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Powerpiont</a:t>
            </a:r>
            <a:r>
              <a:rPr lang="en-GB" sz="1200" kern="1200" dirty="0">
                <a:solidFill>
                  <a:schemeClr val="tx1"/>
                </a:solidFill>
                <a:effectLst/>
                <a:latin typeface="+mn-lt"/>
                <a:ea typeface="+mn-ea"/>
                <a:cs typeface="+mn-cs"/>
              </a:rPr>
              <a:t> Notes </a:t>
            </a:r>
          </a:p>
          <a:p>
            <a:r>
              <a:rPr lang="en-GB" sz="1200" kern="1200" dirty="0">
                <a:solidFill>
                  <a:schemeClr val="tx1"/>
                </a:solidFill>
                <a:effectLst/>
                <a:latin typeface="+mn-lt"/>
                <a:ea typeface="+mn-ea"/>
                <a:cs typeface="+mn-cs"/>
              </a:rPr>
              <a:t>Managing Enterprise </a:t>
            </a:r>
          </a:p>
          <a:p>
            <a:r>
              <a:rPr lang="en-GB" sz="1200" kern="1200" dirty="0" err="1">
                <a:solidFill>
                  <a:schemeClr val="tx1"/>
                </a:solidFill>
                <a:effectLst/>
                <a:latin typeface="+mn-lt"/>
                <a:ea typeface="+mn-ea"/>
                <a:cs typeface="+mn-cs"/>
              </a:rPr>
              <a:t>Sanwar</a:t>
            </a:r>
            <a:r>
              <a:rPr lang="en-GB" sz="1200" kern="1200" dirty="0">
                <a:solidFill>
                  <a:schemeClr val="tx1"/>
                </a:solidFill>
                <a:effectLst/>
                <a:latin typeface="+mn-lt"/>
                <a:ea typeface="+mn-ea"/>
                <a:cs typeface="+mn-cs"/>
              </a:rPr>
              <a:t> Ali Ahmed </a:t>
            </a:r>
          </a:p>
          <a:p>
            <a:r>
              <a:rPr lang="en-GB" sz="1200" kern="1200" dirty="0">
                <a:solidFill>
                  <a:schemeClr val="tx1"/>
                </a:solidFill>
                <a:effectLst/>
                <a:latin typeface="+mn-lt"/>
                <a:ea typeface="+mn-ea"/>
                <a:cs typeface="+mn-cs"/>
              </a:rPr>
              <a:t>Student 1920465</a:t>
            </a:r>
          </a:p>
          <a:p>
            <a:r>
              <a:rPr lang="en-GB" sz="1200" kern="1200" dirty="0">
                <a:solidFill>
                  <a:schemeClr val="tx1"/>
                </a:solidFill>
                <a:effectLst/>
                <a:latin typeface="+mn-lt"/>
                <a:ea typeface="+mn-ea"/>
                <a:cs typeface="+mn-cs"/>
              </a:rPr>
              <a:t>Date submitted 17/03/2021</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Page 1</a:t>
            </a:r>
          </a:p>
          <a:p>
            <a:r>
              <a:rPr lang="en-GB" sz="1200" kern="1200" dirty="0">
                <a:solidFill>
                  <a:schemeClr val="tx1"/>
                </a:solidFill>
                <a:effectLst/>
                <a:latin typeface="+mn-lt"/>
                <a:ea typeface="+mn-ea"/>
                <a:cs typeface="+mn-cs"/>
              </a:rPr>
              <a:t> </a:t>
            </a:r>
          </a:p>
          <a:p>
            <a:r>
              <a:rPr lang="en-GB" sz="1200" kern="1200" dirty="0" err="1">
                <a:solidFill>
                  <a:schemeClr val="tx1"/>
                </a:solidFill>
                <a:effectLst/>
                <a:latin typeface="+mn-lt"/>
                <a:ea typeface="+mn-ea"/>
                <a:cs typeface="+mn-cs"/>
              </a:rPr>
              <a:t>Bitblock.co.uk</a:t>
            </a:r>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admin@bitblock.co.uk</a:t>
            </a:r>
            <a:endParaRPr lang="en-GB" sz="1200" kern="1200" dirty="0">
              <a:solidFill>
                <a:schemeClr val="tx1"/>
              </a:solidFill>
              <a:effectLst/>
              <a:latin typeface="+mn-lt"/>
              <a:ea typeface="+mn-ea"/>
              <a:cs typeface="+mn-cs"/>
            </a:endParaRPr>
          </a:p>
          <a:p>
            <a:r>
              <a:rPr lang="en-US" sz="1200" b="1" i="1" kern="1200" dirty="0">
                <a:solidFill>
                  <a:schemeClr val="tx1"/>
                </a:solidFill>
                <a:effectLst/>
                <a:latin typeface="+mn-lt"/>
                <a:ea typeface="+mn-ea"/>
                <a:cs typeface="+mn-cs"/>
              </a:rPr>
              <a:t>Your easy way to crypto currency And latest news</a:t>
            </a:r>
            <a:endParaRPr lang="en-GB" sz="1200" kern="1200" dirty="0">
              <a:solidFill>
                <a:schemeClr val="tx1"/>
              </a:solidFill>
              <a:effectLst/>
              <a:latin typeface="+mn-lt"/>
              <a:ea typeface="+mn-ea"/>
              <a:cs typeface="+mn-cs"/>
            </a:endParaRPr>
          </a:p>
          <a:p>
            <a:r>
              <a:rPr lang="en-US" sz="1200" b="1" i="1" kern="1200" dirty="0">
                <a:solidFill>
                  <a:schemeClr val="tx1"/>
                </a:solidFill>
                <a:effectLst/>
                <a:latin typeface="+mn-lt"/>
                <a:ea typeface="+mn-ea"/>
                <a:cs typeface="+mn-cs"/>
              </a:rPr>
              <a:t>Our legal entity is sole trader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Date presented 15/03/2021</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Presented by </a:t>
            </a:r>
            <a:r>
              <a:rPr lang="en-US" sz="1200" kern="1200" dirty="0" err="1">
                <a:solidFill>
                  <a:schemeClr val="tx1"/>
                </a:solidFill>
                <a:effectLst/>
                <a:latin typeface="+mn-lt"/>
                <a:ea typeface="+mn-ea"/>
                <a:cs typeface="+mn-cs"/>
              </a:rPr>
              <a:t>Sanwar</a:t>
            </a:r>
            <a:r>
              <a:rPr lang="en-US" sz="1200" kern="1200" dirty="0">
                <a:solidFill>
                  <a:schemeClr val="tx1"/>
                </a:solidFill>
                <a:effectLst/>
                <a:latin typeface="+mn-lt"/>
                <a:ea typeface="+mn-ea"/>
                <a:cs typeface="+mn-cs"/>
              </a:rPr>
              <a:t> Ahmed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Student 1920465</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Managing Enterprise requested by Melanie squire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Mark Zuckerberg famously said</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t>
            </a:r>
            <a:r>
              <a:rPr lang="en-US" sz="1200" b="1" kern="1200" dirty="0">
                <a:solidFill>
                  <a:schemeClr val="tx1"/>
                </a:solidFill>
                <a:effectLst/>
                <a:latin typeface="+mn-lt"/>
                <a:ea typeface="+mn-ea"/>
                <a:cs typeface="+mn-cs"/>
              </a:rPr>
              <a:t>The biggest risk is not taking any risk”</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Page 2</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Our solan. The easy way to crypto currency  </a:t>
            </a:r>
          </a:p>
          <a:p>
            <a:r>
              <a:rPr lang="en-US" sz="1200" kern="1200" dirty="0">
                <a:solidFill>
                  <a:schemeClr val="tx1"/>
                </a:solidFill>
                <a:effectLst/>
                <a:latin typeface="+mn-lt"/>
                <a:ea typeface="+mn-ea"/>
                <a:cs typeface="+mn-cs"/>
              </a:rPr>
              <a:t>We are a unique information tools to guide you to Cryptocurrency</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We guide you through the maze of the new revolution of crypto currency and show you the tools needed to obtain and store your new digital crypto.</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Page 2</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Fun facts </a:t>
            </a: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If you invested $100, in 2010 your bitcoin would be worth $48 million in 2021</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“CNBC”</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Page 4</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Our services </a:t>
            </a: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Our services is making awareness and information to the general public targeted at beginners looking to learn about crypto currency and blockchain together with easy step guides and tutorial with latest bite-size news and interviews, we do not charge for our content.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Page 5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Our income stream </a:t>
            </a:r>
          </a:p>
          <a:p>
            <a:r>
              <a:rPr lang="en-US" sz="1200" kern="1200" dirty="0">
                <a:solidFill>
                  <a:schemeClr val="tx1"/>
                </a:solidFill>
                <a:effectLst/>
                <a:latin typeface="+mn-lt"/>
                <a:ea typeface="+mn-ea"/>
                <a:cs typeface="+mn-cs"/>
              </a:rPr>
              <a:t>Our income stream valuable to me and revenues initially</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1 income stream is from selling advertise meant space on website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2 Will generated from YouTube videos tutorials news and interviews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Further income stream will be selling novelty branded items physical goods in the near future.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Page 6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Latest news and blogs </a:t>
            </a:r>
          </a:p>
          <a:p>
            <a:r>
              <a:rPr lang="en-GB" sz="1200" kern="1200" dirty="0">
                <a:solidFill>
                  <a:schemeClr val="tx1"/>
                </a:solidFill>
                <a:effectLst/>
                <a:latin typeface="+mn-lt"/>
                <a:ea typeface="+mn-ea"/>
                <a:cs typeface="+mn-cs"/>
              </a:rPr>
              <a:t>Basics of crypto currency</a:t>
            </a:r>
          </a:p>
          <a:p>
            <a:r>
              <a:rPr lang="en-GB" sz="1200" kern="1200" dirty="0">
                <a:solidFill>
                  <a:schemeClr val="tx1"/>
                </a:solidFill>
                <a:effectLst/>
                <a:latin typeface="+mn-lt"/>
                <a:ea typeface="+mn-ea"/>
                <a:cs typeface="+mn-cs"/>
              </a:rPr>
              <a:t>The differences between blockchains</a:t>
            </a:r>
          </a:p>
          <a:p>
            <a:r>
              <a:rPr lang="en-GB" sz="1200" kern="1200" dirty="0">
                <a:solidFill>
                  <a:schemeClr val="tx1"/>
                </a:solidFill>
                <a:effectLst/>
                <a:latin typeface="+mn-lt"/>
                <a:ea typeface="+mn-ea"/>
                <a:cs typeface="+mn-cs"/>
              </a:rPr>
              <a:t>How to purchase crypto via exchanges</a:t>
            </a:r>
          </a:p>
          <a:p>
            <a:r>
              <a:rPr lang="en-GB" sz="1200" kern="1200" dirty="0">
                <a:solidFill>
                  <a:schemeClr val="tx1"/>
                </a:solidFill>
                <a:effectLst/>
                <a:latin typeface="+mn-lt"/>
                <a:ea typeface="+mn-ea"/>
                <a:cs typeface="+mn-cs"/>
              </a:rPr>
              <a:t>How to store your crypto in your wallet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Page 7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Marketing Strategies </a:t>
            </a: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Our business is digital based and information we will be aggressively pursuing Facebook marketing campaign targeting our audience.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conjunction with presence on Twitter and Instagram with regular updates and news we are fun competitions and prizes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We will maintain regular dialogue with our audience via the application telegram</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Page 8</a:t>
            </a:r>
          </a:p>
          <a:p>
            <a:r>
              <a:rPr lang="en-GB"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Latest news and blogs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pPr lvl="0"/>
            <a:r>
              <a:rPr lang="en-US" sz="1200" kern="1200" dirty="0">
                <a:solidFill>
                  <a:schemeClr val="tx1"/>
                </a:solidFill>
                <a:effectLst/>
                <a:latin typeface="+mn-lt"/>
                <a:ea typeface="+mn-ea"/>
                <a:cs typeface="+mn-cs"/>
              </a:rPr>
              <a:t>We Bring you the latest news and information and research and first-hand interviews from around the world</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Attending the latest conferences to the latest insight into intuitive Technology and blockchain business with the latest upcoming businesses in incubation period</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Exclusive interviews and press releases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Page 9</a:t>
            </a:r>
          </a:p>
          <a:p>
            <a:r>
              <a:rPr lang="en-US" sz="1200" kern="1200" dirty="0">
                <a:solidFill>
                  <a:schemeClr val="tx1"/>
                </a:solidFill>
                <a:effectLst/>
                <a:latin typeface="+mn-lt"/>
                <a:ea typeface="+mn-ea"/>
                <a:cs typeface="+mn-cs"/>
              </a:rPr>
              <a:t>The easiest way to purchase Cryptocurrency in the UK</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pPr lvl="0"/>
            <a:r>
              <a:rPr lang="en-US" sz="1200" kern="1200" dirty="0">
                <a:solidFill>
                  <a:schemeClr val="tx1"/>
                </a:solidFill>
                <a:effectLst/>
                <a:latin typeface="+mn-lt"/>
                <a:ea typeface="+mn-ea"/>
                <a:cs typeface="+mn-cs"/>
              </a:rPr>
              <a:t>Safest and easiest way to buy Cryptocurrency in the UK is via a platform called Coinbase</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Also, if you wish you can convert your crypto currency back to UK sterling at a click of a button or vice versa and deposit back to your UK bank account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Page 10</a:t>
            </a:r>
          </a:p>
          <a:p>
            <a:r>
              <a:rPr lang="en-GB" sz="1200" kern="1200" dirty="0">
                <a:solidFill>
                  <a:schemeClr val="tx1"/>
                </a:solidFill>
                <a:effectLst/>
                <a:latin typeface="+mn-lt"/>
                <a:ea typeface="+mn-ea"/>
                <a:cs typeface="+mn-cs"/>
              </a:rPr>
              <a:t> </a:t>
            </a:r>
          </a:p>
          <a:p>
            <a:r>
              <a:rPr lang="en-US" sz="1200" i="1" kern="1200" dirty="0">
                <a:solidFill>
                  <a:schemeClr val="tx1"/>
                </a:solidFill>
                <a:effectLst/>
                <a:latin typeface="+mn-lt"/>
                <a:ea typeface="+mn-ea"/>
                <a:cs typeface="+mn-cs"/>
              </a:rPr>
              <a:t>Basics of crypto currency</a:t>
            </a:r>
            <a:endParaRPr lang="en-GB" sz="1200" kern="1200" dirty="0">
              <a:solidFill>
                <a:schemeClr val="tx1"/>
              </a:solidFill>
              <a:effectLst/>
              <a:latin typeface="+mn-lt"/>
              <a:ea typeface="+mn-ea"/>
              <a:cs typeface="+mn-cs"/>
            </a:endParaRPr>
          </a:p>
          <a:p>
            <a:r>
              <a:rPr lang="en-US"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Difference between major Block chain networks</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We look at the advantages and disadvantages between these namely</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the different technology incorporated </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Bitcoin vs Ethereum </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Potential use cases</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These digital assets merging into the real world such as conventional banking</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Page 11&amp;12</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SWOT </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Strengths:</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this will be a low start up low maintenance business activity due to not needed any premises can be done from desktop computer from home, I will personally write the news entries and reviews myself some in detail and some in brief conducting interviews myself all because this is by pastime hobby, hiring staff initially will not be needed. Running costs will be website maintenance/professional email cost/Internet data occasional conference exhibition attendance/travel an accommodation, Will be forecasted for three years funded with my personal savings are not indebted </a:t>
            </a:r>
          </a:p>
          <a:p>
            <a:pPr lvl="0"/>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Weaknesses:</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This sort of technology website will need 1-2 years to mature to attract website traffic and momentum; before this time costs associated will need to be funded myself personally or through savings. Contingency finance will be in place for three years in total which is needed to generate Internet traffic, a major weakness I may be taking too much workload in terms of managing all admin activity whilst trying to make a brand business my health could dramatically obstruct the continuity of business, also in 2021 covid is restricting travel to exhibitions this is restricting networking opportunities.</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Opportunities </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many opportunities exist for such platforms such as you are able to attract huge audience from around the world depending on amount of traffic you will be able to sell website space for advertisement, create tutorials via  YouTube on technical matters relating to crypto currency for the anticipation to be paid via YouTube Also try to arrange interviews with important people in the industry to make yourself relevant and fresh create networking opportunities by attending technology financial conferences around the world.</a:t>
            </a:r>
          </a:p>
          <a:p>
            <a:pPr lvl="0"/>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Threats:</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They are well established cryptocurrency technology websites, and it would be difficult to penetrate this market or will take certain amount of time,</a:t>
            </a:r>
          </a:p>
          <a:p>
            <a:pPr lvl="0"/>
            <a:r>
              <a:rPr lang="en-GB" sz="1200" kern="1200" dirty="0">
                <a:solidFill>
                  <a:schemeClr val="tx1"/>
                </a:solidFill>
                <a:effectLst/>
                <a:latin typeface="+mn-lt"/>
                <a:ea typeface="+mn-ea"/>
                <a:cs typeface="+mn-cs"/>
              </a:rPr>
              <a:t>also, we need to be very careful not to give financial advice regarding cryptocurrencies in turn this could lead to dangerous consequences only give opinions I'll brief reviews. This business model needs to start generating profits by end of the second year to be profitable. A wise we may need to consider winding down business activities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page 13</a:t>
            </a:r>
          </a:p>
          <a:p>
            <a:r>
              <a:rPr lang="en-US" sz="1200" i="1" kern="1200" dirty="0">
                <a:solidFill>
                  <a:schemeClr val="tx1"/>
                </a:solidFill>
                <a:effectLst/>
                <a:latin typeface="+mn-lt"/>
                <a:ea typeface="+mn-ea"/>
                <a:cs typeface="+mn-cs"/>
              </a:rPr>
              <a:t>Future 3 years to 5 years business objective</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Establish ourselves to be the leading blockchain website and latest news website attracting audience from around the world</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Generate Financial revenue from brand financial technology firms via advertisement</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Establish a reputable footing on YouTube large subscribers generating monthly income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Page 14 </a:t>
            </a:r>
          </a:p>
          <a:p>
            <a:r>
              <a:rPr lang="en-US" sz="1200" i="1" kern="1200" dirty="0">
                <a:solidFill>
                  <a:schemeClr val="tx1"/>
                </a:solidFill>
                <a:effectLst/>
                <a:latin typeface="+mn-lt"/>
                <a:ea typeface="+mn-ea"/>
                <a:cs typeface="+mn-cs"/>
              </a:rPr>
              <a:t>Two years financial forecast and income stream</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Detailed financial 2 year forecast spreadsheet available on request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Main snippets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After the initial investments any additional running costs will be incurred personally myself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First years income stream is forecasted to be £0</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Second years forecast would be approximately £10,000 to £15,000</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These income will be generated via paid advertisement on website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Income stream from YouTube for tutorials and latest interviews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Page 15</a:t>
            </a:r>
          </a:p>
          <a:p>
            <a:r>
              <a:rPr lang="en-US" sz="1200" kern="1200" dirty="0">
                <a:solidFill>
                  <a:schemeClr val="tx1"/>
                </a:solidFill>
                <a:effectLst/>
                <a:latin typeface="+mn-lt"/>
                <a:ea typeface="+mn-ea"/>
                <a:cs typeface="+mn-cs"/>
              </a:rPr>
              <a:t>Start-up cost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Laptop £1500</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Blogging equipment and camera £2000</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Professional Website purchase and development with two years maintenance professional email £2000</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Broadband Internet data for two years estimated £1000</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Printer stationery and other miscellaneous cost $1000</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Total £7500 initial investment required</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Page 16</a:t>
            </a: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We thank you and await your questions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Financial forecast available on request at </a:t>
            </a:r>
            <a:r>
              <a:rPr lang="en-US" sz="1200" kern="1200" dirty="0" err="1">
                <a:solidFill>
                  <a:schemeClr val="tx1"/>
                </a:solidFill>
                <a:effectLst/>
                <a:latin typeface="+mn-lt"/>
                <a:ea typeface="+mn-ea"/>
                <a:cs typeface="+mn-cs"/>
              </a:rPr>
              <a:t>admin@bitblock.co.uk</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Page 18</a:t>
            </a:r>
          </a:p>
          <a:p>
            <a:r>
              <a:rPr lang="en-US" sz="1200" kern="1200" dirty="0">
                <a:solidFill>
                  <a:schemeClr val="tx1"/>
                </a:solidFill>
                <a:effectLst/>
                <a:latin typeface="+mn-lt"/>
                <a:ea typeface="+mn-ea"/>
                <a:cs typeface="+mn-cs"/>
              </a:rPr>
              <a:t>Reference list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carmen-</a:t>
            </a:r>
            <a:r>
              <a:rPr lang="en-GB" sz="1200" kern="1200" dirty="0" err="1">
                <a:solidFill>
                  <a:schemeClr val="tx1"/>
                </a:solidFill>
                <a:effectLst/>
                <a:latin typeface="+mn-lt"/>
                <a:ea typeface="+mn-ea"/>
                <a:cs typeface="+mn-cs"/>
              </a:rPr>
              <a:t>reinicke</a:t>
            </a:r>
            <a:r>
              <a:rPr lang="en-GB" sz="1200" kern="1200" dirty="0">
                <a:solidFill>
                  <a:schemeClr val="tx1"/>
                </a:solidFill>
                <a:effectLst/>
                <a:latin typeface="+mn-lt"/>
                <a:ea typeface="+mn-ea"/>
                <a:cs typeface="+mn-cs"/>
              </a:rPr>
              <a:t>. (02021). </a:t>
            </a:r>
            <a:r>
              <a:rPr lang="en-GB" sz="1200" i="1" kern="1200" dirty="0">
                <a:solidFill>
                  <a:schemeClr val="tx1"/>
                </a:solidFill>
                <a:effectLst/>
                <a:latin typeface="+mn-lt"/>
                <a:ea typeface="+mn-ea"/>
                <a:cs typeface="+mn-cs"/>
              </a:rPr>
              <a:t>Bitcoin hits another record. Here’s how much you’d have if you invested $100 in 2009.</a:t>
            </a:r>
            <a:r>
              <a:rPr lang="en-GB" sz="1200" kern="1200" dirty="0">
                <a:solidFill>
                  <a:schemeClr val="tx1"/>
                </a:solidFill>
                <a:effectLst/>
                <a:latin typeface="+mn-lt"/>
                <a:ea typeface="+mn-ea"/>
                <a:cs typeface="+mn-cs"/>
              </a:rPr>
              <a:t> Available: </a:t>
            </a:r>
            <a:r>
              <a:rPr lang="en-GB" sz="1200" u="sng" kern="1200" dirty="0">
                <a:solidFill>
                  <a:schemeClr val="tx1"/>
                </a:solidFill>
                <a:effectLst/>
                <a:latin typeface="+mn-lt"/>
                <a:ea typeface="+mn-ea"/>
                <a:cs typeface="+mn-cs"/>
                <a:hlinkClick r:id="rId3"/>
              </a:rPr>
              <a:t>https://www.cnbc.com/2021/02/12/how-much-youd-have-today-if-you-invested-100-in-bitcoin-in-2009.html. Last accessed 10/03/2021</a:t>
            </a:r>
            <a:r>
              <a:rPr lang="en-GB" sz="1200" kern="1200" dirty="0">
                <a:solidFill>
                  <a:schemeClr val="tx1"/>
                </a:solidFill>
                <a:effectLst/>
                <a:latin typeface="+mn-lt"/>
                <a:ea typeface="+mn-ea"/>
                <a:cs typeface="+mn-cs"/>
              </a:rPr>
              <a:t>.</a:t>
            </a:r>
          </a:p>
          <a:p>
            <a:pPr lvl="0"/>
            <a:r>
              <a:rPr lang="en-GB" sz="1200" kern="1200" dirty="0" err="1">
                <a:solidFill>
                  <a:schemeClr val="tx1"/>
                </a:solidFill>
                <a:effectLst/>
                <a:latin typeface="+mn-lt"/>
                <a:ea typeface="+mn-ea"/>
                <a:cs typeface="+mn-cs"/>
              </a:rPr>
              <a:t>Mintlife</a:t>
            </a:r>
            <a:r>
              <a:rPr lang="en-GB" sz="1200" kern="1200" dirty="0">
                <a:solidFill>
                  <a:schemeClr val="tx1"/>
                </a:solidFill>
                <a:effectLst/>
                <a:latin typeface="+mn-lt"/>
                <a:ea typeface="+mn-ea"/>
                <a:cs typeface="+mn-cs"/>
              </a:rPr>
              <a:t>. (2021). </a:t>
            </a:r>
            <a:r>
              <a:rPr lang="en-GB" sz="1200" i="1" kern="1200" dirty="0">
                <a:solidFill>
                  <a:schemeClr val="tx1"/>
                </a:solidFill>
                <a:effectLst/>
                <a:latin typeface="+mn-lt"/>
                <a:ea typeface="+mn-ea"/>
                <a:cs typeface="+mn-cs"/>
              </a:rPr>
              <a:t>How Much Do Youtubers Make &amp; How to Become a Youtuber.</a:t>
            </a:r>
            <a:r>
              <a:rPr lang="en-GB" sz="1200" kern="1200" dirty="0">
                <a:solidFill>
                  <a:schemeClr val="tx1"/>
                </a:solidFill>
                <a:effectLst/>
                <a:latin typeface="+mn-lt"/>
                <a:ea typeface="+mn-ea"/>
                <a:cs typeface="+mn-cs"/>
              </a:rPr>
              <a:t> Available: https://</a:t>
            </a:r>
            <a:r>
              <a:rPr lang="en-GB" sz="1200" kern="1200" dirty="0" err="1">
                <a:solidFill>
                  <a:schemeClr val="tx1"/>
                </a:solidFill>
                <a:effectLst/>
                <a:latin typeface="+mn-lt"/>
                <a:ea typeface="+mn-ea"/>
                <a:cs typeface="+mn-cs"/>
              </a:rPr>
              <a:t>mint.intuit.com</a:t>
            </a:r>
            <a:r>
              <a:rPr lang="en-GB" sz="1200" kern="1200" dirty="0">
                <a:solidFill>
                  <a:schemeClr val="tx1"/>
                </a:solidFill>
                <a:effectLst/>
                <a:latin typeface="+mn-lt"/>
                <a:ea typeface="+mn-ea"/>
                <a:cs typeface="+mn-cs"/>
              </a:rPr>
              <a:t>/blog/relationships/how-much-do-youtubers-make-5035/. Last accessed 2021.</a:t>
            </a: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Disclaimer</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We are </a:t>
            </a:r>
            <a:r>
              <a:rPr lang="en-US" sz="1200" kern="1200" dirty="0" err="1">
                <a:solidFill>
                  <a:schemeClr val="tx1"/>
                </a:solidFill>
                <a:effectLst/>
                <a:latin typeface="+mn-lt"/>
                <a:ea typeface="+mn-ea"/>
                <a:cs typeface="+mn-cs"/>
              </a:rPr>
              <a:t>Bitblock.co.uk</a:t>
            </a:r>
            <a:r>
              <a:rPr lang="en-US" sz="1200" kern="1200" dirty="0">
                <a:solidFill>
                  <a:schemeClr val="tx1"/>
                </a:solidFill>
                <a:effectLst/>
                <a:latin typeface="+mn-lt"/>
                <a:ea typeface="+mn-ea"/>
                <a:cs typeface="+mn-cs"/>
              </a:rPr>
              <a:t> do not give any financial advice or recommend any material presented regarding crypto currency, all material presented is our opinion.</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Please do your own research before investing and consult your local regulated financial advisor.</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Crypto currency is very volatile, and you may lose more than you invest.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A4F84FA-1B47-7C47-9E09-8FD27235AA07}" type="slidenum">
              <a:rPr lang="en-US" smtClean="0"/>
              <a:t>2</a:t>
            </a:fld>
            <a:endParaRPr lang="en-US"/>
          </a:p>
        </p:txBody>
      </p:sp>
    </p:spTree>
    <p:extLst>
      <p:ext uri="{BB962C8B-B14F-4D97-AF65-F5344CB8AC3E}">
        <p14:creationId xmlns:p14="http://schemas.microsoft.com/office/powerpoint/2010/main" val="11824342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4F84FA-1B47-7C47-9E09-8FD27235AA07}" type="slidenum">
              <a:rPr lang="en-US" smtClean="0"/>
              <a:t>9</a:t>
            </a:fld>
            <a:endParaRPr lang="en-US"/>
          </a:p>
        </p:txBody>
      </p:sp>
    </p:spTree>
    <p:extLst>
      <p:ext uri="{BB962C8B-B14F-4D97-AF65-F5344CB8AC3E}">
        <p14:creationId xmlns:p14="http://schemas.microsoft.com/office/powerpoint/2010/main" val="28941140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E6D4526-8133-DF4F-924E-606D79D4E05E}" type="datetimeFigureOut">
              <a:rPr lang="en-US" smtClean="0"/>
              <a:t>3/17/21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F781AB5-EF35-8545-9BD9-97B826C366F5}" type="slidenum">
              <a:rPr lang="en-US" smtClean="0"/>
              <a:t>‹#›</a:t>
            </a:fld>
            <a:endParaRPr lang="en-US" dirty="0"/>
          </a:p>
        </p:txBody>
      </p:sp>
    </p:spTree>
    <p:extLst>
      <p:ext uri="{BB962C8B-B14F-4D97-AF65-F5344CB8AC3E}">
        <p14:creationId xmlns:p14="http://schemas.microsoft.com/office/powerpoint/2010/main" val="17605531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E6D4526-8133-DF4F-924E-606D79D4E05E}" type="datetimeFigureOut">
              <a:rPr lang="en-US" smtClean="0"/>
              <a:t>3/17/21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F781AB5-EF35-8545-9BD9-97B826C366F5}" type="slidenum">
              <a:rPr lang="en-US" smtClean="0"/>
              <a:t>‹#›</a:t>
            </a:fld>
            <a:endParaRPr lang="en-US" dirty="0"/>
          </a:p>
        </p:txBody>
      </p:sp>
    </p:spTree>
    <p:extLst>
      <p:ext uri="{BB962C8B-B14F-4D97-AF65-F5344CB8AC3E}">
        <p14:creationId xmlns:p14="http://schemas.microsoft.com/office/powerpoint/2010/main" val="10615486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E6D4526-8133-DF4F-924E-606D79D4E05E}" type="datetimeFigureOut">
              <a:rPr lang="en-US" smtClean="0"/>
              <a:t>3/17/21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F781AB5-EF35-8545-9BD9-97B826C366F5}" type="slidenum">
              <a:rPr lang="en-US" smtClean="0"/>
              <a:t>‹#›</a:t>
            </a:fld>
            <a:endParaRPr lang="en-US" dirty="0"/>
          </a:p>
        </p:txBody>
      </p:sp>
    </p:spTree>
    <p:extLst>
      <p:ext uri="{BB962C8B-B14F-4D97-AF65-F5344CB8AC3E}">
        <p14:creationId xmlns:p14="http://schemas.microsoft.com/office/powerpoint/2010/main" val="2199481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E6D4526-8133-DF4F-924E-606D79D4E05E}" type="datetimeFigureOut">
              <a:rPr lang="en-US" smtClean="0"/>
              <a:t>3/17/21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F781AB5-EF35-8545-9BD9-97B826C366F5}" type="slidenum">
              <a:rPr lang="en-US" smtClean="0"/>
              <a:t>‹#›</a:t>
            </a:fld>
            <a:endParaRPr lang="en-US" dirty="0"/>
          </a:p>
        </p:txBody>
      </p:sp>
    </p:spTree>
    <p:extLst>
      <p:ext uri="{BB962C8B-B14F-4D97-AF65-F5344CB8AC3E}">
        <p14:creationId xmlns:p14="http://schemas.microsoft.com/office/powerpoint/2010/main" val="227798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E6D4526-8133-DF4F-924E-606D79D4E05E}" type="datetimeFigureOut">
              <a:rPr lang="en-US" smtClean="0"/>
              <a:t>3/17/21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F781AB5-EF35-8545-9BD9-97B826C366F5}" type="slidenum">
              <a:rPr lang="en-US" smtClean="0"/>
              <a:t>‹#›</a:t>
            </a:fld>
            <a:endParaRPr lang="en-US" dirty="0"/>
          </a:p>
        </p:txBody>
      </p:sp>
    </p:spTree>
    <p:extLst>
      <p:ext uri="{BB962C8B-B14F-4D97-AF65-F5344CB8AC3E}">
        <p14:creationId xmlns:p14="http://schemas.microsoft.com/office/powerpoint/2010/main" val="28174180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E6D4526-8133-DF4F-924E-606D79D4E05E}" type="datetimeFigureOut">
              <a:rPr lang="en-US" smtClean="0"/>
              <a:t>3/17/21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F781AB5-EF35-8545-9BD9-97B826C366F5}" type="slidenum">
              <a:rPr lang="en-US" smtClean="0"/>
              <a:t>‹#›</a:t>
            </a:fld>
            <a:endParaRPr lang="en-US" dirty="0"/>
          </a:p>
        </p:txBody>
      </p:sp>
    </p:spTree>
    <p:extLst>
      <p:ext uri="{BB962C8B-B14F-4D97-AF65-F5344CB8AC3E}">
        <p14:creationId xmlns:p14="http://schemas.microsoft.com/office/powerpoint/2010/main" val="3286697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6D4526-8133-DF4F-924E-606D79D4E05E}" type="datetimeFigureOut">
              <a:rPr lang="en-US" smtClean="0"/>
              <a:t>3/17/21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F781AB5-EF35-8545-9BD9-97B826C366F5}" type="slidenum">
              <a:rPr lang="en-US" smtClean="0"/>
              <a:t>‹#›</a:t>
            </a:fld>
            <a:endParaRPr lang="en-US" dirty="0"/>
          </a:p>
        </p:txBody>
      </p:sp>
    </p:spTree>
    <p:extLst>
      <p:ext uri="{BB962C8B-B14F-4D97-AF65-F5344CB8AC3E}">
        <p14:creationId xmlns:p14="http://schemas.microsoft.com/office/powerpoint/2010/main" val="15630684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E6D4526-8133-DF4F-924E-606D79D4E05E}" type="datetimeFigureOut">
              <a:rPr lang="en-US" smtClean="0"/>
              <a:t>3/17/21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F781AB5-EF35-8545-9BD9-97B826C366F5}" type="slidenum">
              <a:rPr lang="en-US" smtClean="0"/>
              <a:t>‹#›</a:t>
            </a:fld>
            <a:endParaRPr lang="en-US" dirty="0"/>
          </a:p>
        </p:txBody>
      </p:sp>
    </p:spTree>
    <p:extLst>
      <p:ext uri="{BB962C8B-B14F-4D97-AF65-F5344CB8AC3E}">
        <p14:creationId xmlns:p14="http://schemas.microsoft.com/office/powerpoint/2010/main" val="40145003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E6D4526-8133-DF4F-924E-606D79D4E05E}" type="datetimeFigureOut">
              <a:rPr lang="en-US" smtClean="0"/>
              <a:t>3/17/21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F781AB5-EF35-8545-9BD9-97B826C366F5}" type="slidenum">
              <a:rPr lang="en-US" smtClean="0"/>
              <a:t>‹#›</a:t>
            </a:fld>
            <a:endParaRPr lang="en-US" dirty="0"/>
          </a:p>
        </p:txBody>
      </p:sp>
    </p:spTree>
    <p:extLst>
      <p:ext uri="{BB962C8B-B14F-4D97-AF65-F5344CB8AC3E}">
        <p14:creationId xmlns:p14="http://schemas.microsoft.com/office/powerpoint/2010/main" val="22897674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E6D4526-8133-DF4F-924E-606D79D4E05E}" type="datetimeFigureOut">
              <a:rPr lang="en-US" smtClean="0"/>
              <a:t>3/17/21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F781AB5-EF35-8545-9BD9-97B826C366F5}" type="slidenum">
              <a:rPr lang="en-US" smtClean="0"/>
              <a:t>‹#›</a:t>
            </a:fld>
            <a:endParaRPr lang="en-US" dirty="0"/>
          </a:p>
        </p:txBody>
      </p:sp>
    </p:spTree>
    <p:extLst>
      <p:ext uri="{BB962C8B-B14F-4D97-AF65-F5344CB8AC3E}">
        <p14:creationId xmlns:p14="http://schemas.microsoft.com/office/powerpoint/2010/main" val="95195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E6D4526-8133-DF4F-924E-606D79D4E05E}" type="datetimeFigureOut">
              <a:rPr lang="en-US" smtClean="0"/>
              <a:t>3/17/21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F781AB5-EF35-8545-9BD9-97B826C366F5}" type="slidenum">
              <a:rPr lang="en-US" smtClean="0"/>
              <a:t>‹#›</a:t>
            </a:fld>
            <a:endParaRPr lang="en-US" dirty="0"/>
          </a:p>
        </p:txBody>
      </p:sp>
    </p:spTree>
    <p:extLst>
      <p:ext uri="{BB962C8B-B14F-4D97-AF65-F5344CB8AC3E}">
        <p14:creationId xmlns:p14="http://schemas.microsoft.com/office/powerpoint/2010/main" val="20624260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6D4526-8133-DF4F-924E-606D79D4E05E}" type="datetimeFigureOut">
              <a:rPr lang="en-US" smtClean="0"/>
              <a:t>3/17/21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781AB5-EF35-8545-9BD9-97B826C366F5}" type="slidenum">
              <a:rPr lang="en-US" smtClean="0"/>
              <a:t>‹#›</a:t>
            </a:fld>
            <a:endParaRPr lang="en-US" dirty="0"/>
          </a:p>
        </p:txBody>
      </p:sp>
    </p:spTree>
    <p:extLst>
      <p:ext uri="{BB962C8B-B14F-4D97-AF65-F5344CB8AC3E}">
        <p14:creationId xmlns:p14="http://schemas.microsoft.com/office/powerpoint/2010/main" val="3862323952"/>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quoteinspector.com/images/bitcoin/bitcoin-60845/" TargetMode="External"/><Relationship Id="rId3" Type="http://schemas.openxmlformats.org/officeDocument/2006/relationships/image" Target="../media/image1.png"/><Relationship Id="rId7"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quoteinspector.com/images/bitcoin/bitcoin-poker-chips/" TargetMode="External"/><Relationship Id="rId5" Type="http://schemas.openxmlformats.org/officeDocument/2006/relationships/image" Target="../media/image2.jpg"/><Relationship Id="rId10" Type="http://schemas.openxmlformats.org/officeDocument/2006/relationships/hyperlink" Target="https://creativecommons.org/licenses/by-sa/3.0/" TargetMode="External"/><Relationship Id="rId4" Type="http://schemas.openxmlformats.org/officeDocument/2006/relationships/hyperlink" Target="http://2bejammed.org/2011/12/" TargetMode="External"/><Relationship Id="rId9" Type="http://schemas.openxmlformats.org/officeDocument/2006/relationships/hyperlink" Target="https://creativecommons.org/licenses/by-nd/3.0/" TargetMode="Externa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hyperlink" Target="https://satisfyingretirement.blogspot.com/2016/11/retire-with-less-than-one-million.html" TargetMode="External"/><Relationship Id="rId7" Type="http://schemas.openxmlformats.org/officeDocument/2006/relationships/diagramQuickStyle" Target="../diagrams/quickStyle1.xml"/><Relationship Id="rId2" Type="http://schemas.openxmlformats.org/officeDocument/2006/relationships/image" Target="../media/image4.jp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hyperlink" Target="https://creativecommons.org/licenses/by-nd/3.0/" TargetMode="External"/><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commons.wikimedia.org/wiki/File:Youtube.svg" TargetMode="External"/><Relationship Id="rId7" Type="http://schemas.openxmlformats.org/officeDocument/2006/relationships/hyperlink" Target="https://creativecommons.org/licenses/by-nc-nd/3.0/" TargetMode="Externa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planetlollywood.blogspot.com/p/blog-page.html" TargetMode="External"/><Relationship Id="rId4" Type="http://schemas.openxmlformats.org/officeDocument/2006/relationships/image" Target="../media/image8.gif"/></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16.png"/><Relationship Id="rId7" Type="http://schemas.openxmlformats.org/officeDocument/2006/relationships/diagramQuickStyle" Target="../diagrams/quickStyle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hyperlink" Target="https://creativecommons.org/licenses/by-sa/3.0/" TargetMode="External"/><Relationship Id="rId4" Type="http://schemas.openxmlformats.org/officeDocument/2006/relationships/hyperlink" Target="https://en.wikipedia.org/wiki/Coinbase" TargetMode="External"/><Relationship Id="rId9" Type="http://schemas.microsoft.com/office/2007/relationships/diagramDrawing" Target="../diagrams/drawing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7.emf"/></Relationships>
</file>

<file path=ppt/slides/_rels/slide18.xml.rels><?xml version="1.0" encoding="UTF-8" standalone="yes"?>
<Relationships xmlns="http://schemas.openxmlformats.org/package/2006/relationships"><Relationship Id="rId2" Type="http://schemas.openxmlformats.org/officeDocument/2006/relationships/hyperlink" Target="https://www.cnbc.com/2021/02/12/how-much-youd-have-today-if-you-invested-100-in-bitcoin-in-2009.html.%20Last%20accessed%2010/03/2021"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3532F6-69A4-C041-85C0-666AC551856A}"/>
              </a:ext>
            </a:extLst>
          </p:cNvPr>
          <p:cNvSpPr>
            <a:spLocks noGrp="1"/>
          </p:cNvSpPr>
          <p:nvPr>
            <p:ph type="ctrTitle"/>
          </p:nvPr>
        </p:nvSpPr>
        <p:spPr>
          <a:xfrm>
            <a:off x="838200" y="365125"/>
            <a:ext cx="5558489" cy="1325563"/>
          </a:xfrm>
        </p:spPr>
        <p:txBody>
          <a:bodyPr vert="horz" lIns="91440" tIns="45720" rIns="91440" bIns="45720" rtlCol="0" anchor="ctr">
            <a:normAutofit/>
          </a:bodyPr>
          <a:lstStyle/>
          <a:p>
            <a:pPr algn="l"/>
            <a:r>
              <a:rPr lang="en-US" sz="4400" kern="1200" dirty="0" err="1">
                <a:solidFill>
                  <a:schemeClr val="tx1"/>
                </a:solidFill>
                <a:latin typeface="+mj-lt"/>
                <a:ea typeface="+mj-ea"/>
                <a:cs typeface="+mj-cs"/>
              </a:rPr>
              <a:t>Bitblock.co.uk</a:t>
            </a:r>
            <a:br>
              <a:rPr lang="en-US" sz="4400" kern="1200" dirty="0">
                <a:solidFill>
                  <a:schemeClr val="tx1"/>
                </a:solidFill>
                <a:latin typeface="+mj-lt"/>
                <a:ea typeface="+mj-ea"/>
                <a:cs typeface="+mj-cs"/>
              </a:rPr>
            </a:br>
            <a:r>
              <a:rPr lang="en-US" sz="4400" kern="1200" dirty="0" err="1">
                <a:solidFill>
                  <a:schemeClr val="tx1"/>
                </a:solidFill>
                <a:latin typeface="+mj-lt"/>
                <a:ea typeface="+mj-ea"/>
                <a:cs typeface="+mj-cs"/>
              </a:rPr>
              <a:t>admin@bitblock.co.uk</a:t>
            </a:r>
            <a:endParaRPr lang="en-US" sz="4400" kern="1200" dirty="0">
              <a:solidFill>
                <a:schemeClr val="tx1"/>
              </a:solidFill>
              <a:latin typeface="+mj-lt"/>
              <a:ea typeface="+mj-ea"/>
              <a:cs typeface="+mj-cs"/>
            </a:endParaRPr>
          </a:p>
        </p:txBody>
      </p:sp>
      <p:sp>
        <p:nvSpPr>
          <p:cNvPr id="47" name="Freeform: Shape 46">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7F08872A-38F4-3D4D-BD2E-74835716D588}"/>
              </a:ext>
            </a:extLst>
          </p:cNvPr>
          <p:cNvSpPr>
            <a:spLocks noGrp="1"/>
          </p:cNvSpPr>
          <p:nvPr>
            <p:ph type="subTitle" idx="1"/>
          </p:nvPr>
        </p:nvSpPr>
        <p:spPr>
          <a:xfrm>
            <a:off x="838200" y="1825625"/>
            <a:ext cx="5558489" cy="4351338"/>
          </a:xfrm>
        </p:spPr>
        <p:txBody>
          <a:bodyPr vert="horz" lIns="91440" tIns="45720" rIns="91440" bIns="45720" rtlCol="0">
            <a:normAutofit/>
          </a:bodyPr>
          <a:lstStyle/>
          <a:p>
            <a:pPr algn="l"/>
            <a:r>
              <a:rPr lang="en-US" sz="1700" b="1" i="1" dirty="0"/>
              <a:t>Your easy way to crypto currency And latest news</a:t>
            </a:r>
          </a:p>
          <a:p>
            <a:pPr algn="l"/>
            <a:endParaRPr lang="en-US" sz="1700" b="1" i="1" dirty="0"/>
          </a:p>
          <a:p>
            <a:pPr algn="l"/>
            <a:r>
              <a:rPr lang="en-US" sz="1700" b="1" i="1" dirty="0"/>
              <a:t>Our legal entity is sole trader  </a:t>
            </a:r>
          </a:p>
          <a:p>
            <a:pPr algn="l"/>
            <a:r>
              <a:rPr lang="en-US" sz="1700" b="1" dirty="0"/>
              <a:t>Date presented 15/03/2021</a:t>
            </a:r>
          </a:p>
          <a:p>
            <a:pPr algn="l"/>
            <a:endParaRPr lang="en-US" sz="1700" dirty="0"/>
          </a:p>
          <a:p>
            <a:pPr algn="l"/>
            <a:r>
              <a:rPr lang="en-US" sz="1700" dirty="0"/>
              <a:t>Presented by </a:t>
            </a:r>
            <a:r>
              <a:rPr lang="en-US" sz="1700" dirty="0" err="1"/>
              <a:t>Sanwar</a:t>
            </a:r>
            <a:r>
              <a:rPr lang="en-US" sz="1700" dirty="0"/>
              <a:t> Ahmed </a:t>
            </a:r>
          </a:p>
          <a:p>
            <a:pPr algn="l"/>
            <a:r>
              <a:rPr lang="en-US" sz="1700" dirty="0"/>
              <a:t>Student 1920465</a:t>
            </a:r>
          </a:p>
          <a:p>
            <a:pPr algn="l"/>
            <a:r>
              <a:rPr lang="en-US" sz="1700" dirty="0"/>
              <a:t>Managing Enterprise requested by Melanie squire</a:t>
            </a:r>
          </a:p>
          <a:p>
            <a:pPr algn="l"/>
            <a:endParaRPr lang="en-US" sz="1700" dirty="0"/>
          </a:p>
          <a:p>
            <a:pPr algn="l"/>
            <a:r>
              <a:rPr lang="en-US" sz="1700" dirty="0"/>
              <a:t>Mark Zuckerberg famously said</a:t>
            </a:r>
          </a:p>
          <a:p>
            <a:pPr algn="l"/>
            <a:r>
              <a:rPr lang="en-US" sz="1700" dirty="0"/>
              <a:t>"</a:t>
            </a:r>
            <a:r>
              <a:rPr lang="en-US" sz="1700" b="1" dirty="0"/>
              <a:t>The biggest risk is not taking any risk”</a:t>
            </a:r>
            <a:endParaRPr lang="en-US" sz="1700" dirty="0"/>
          </a:p>
        </p:txBody>
      </p:sp>
      <p:sp>
        <p:nvSpPr>
          <p:cNvPr id="49" name="Oval 48">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Block Arc 50">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3" name="Freeform: Shape 52">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55" name="Straight Connector 54">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57" name="Freeform: Shape 56">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9" name="Arc 58">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1" name="Freeform: Shape 60">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533196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7B91A17-A9AE-ED4F-ABBC-849276519791}"/>
              </a:ext>
            </a:extLst>
          </p:cNvPr>
          <p:cNvSpPr>
            <a:spLocks noGrp="1"/>
          </p:cNvSpPr>
          <p:nvPr>
            <p:ph type="title"/>
          </p:nvPr>
        </p:nvSpPr>
        <p:spPr>
          <a:xfrm>
            <a:off x="838201" y="345810"/>
            <a:ext cx="5120561" cy="1325563"/>
          </a:xfrm>
        </p:spPr>
        <p:txBody>
          <a:bodyPr>
            <a:normAutofit/>
          </a:bodyPr>
          <a:lstStyle/>
          <a:p>
            <a:r>
              <a:rPr lang="en-US" dirty="0"/>
              <a:t>The easy way to crypto currency</a:t>
            </a:r>
          </a:p>
        </p:txBody>
      </p:sp>
      <p:sp>
        <p:nvSpPr>
          <p:cNvPr id="3" name="Content Placeholder 2">
            <a:extLst>
              <a:ext uri="{FF2B5EF4-FFF2-40B4-BE49-F238E27FC236}">
                <a16:creationId xmlns:a16="http://schemas.microsoft.com/office/drawing/2014/main" id="{89F40927-9E03-B844-95C1-4CEF738F4F83}"/>
              </a:ext>
            </a:extLst>
          </p:cNvPr>
          <p:cNvSpPr>
            <a:spLocks noGrp="1"/>
          </p:cNvSpPr>
          <p:nvPr>
            <p:ph idx="1"/>
          </p:nvPr>
        </p:nvSpPr>
        <p:spPr>
          <a:xfrm>
            <a:off x="838201" y="1825625"/>
            <a:ext cx="5092194" cy="4351338"/>
          </a:xfrm>
        </p:spPr>
        <p:txBody>
          <a:bodyPr>
            <a:normAutofit/>
          </a:bodyPr>
          <a:lstStyle/>
          <a:p>
            <a:pPr marL="0" indent="0">
              <a:buNone/>
            </a:pPr>
            <a:endParaRPr lang="en-US" sz="2600" dirty="0"/>
          </a:p>
          <a:p>
            <a:pPr marL="0" indent="0">
              <a:buNone/>
            </a:pPr>
            <a:endParaRPr lang="en-US" sz="2600" dirty="0"/>
          </a:p>
          <a:p>
            <a:pPr marL="0" indent="0">
              <a:buNone/>
            </a:pPr>
            <a:r>
              <a:rPr lang="en-US" sz="2600" dirty="0"/>
              <a:t>We are a unique information tools to guide you to Cryptocurrency</a:t>
            </a:r>
          </a:p>
          <a:p>
            <a:pPr marL="0" indent="0">
              <a:buNone/>
            </a:pPr>
            <a:r>
              <a:rPr lang="en-US" sz="2600" dirty="0"/>
              <a:t>We guide you through the maze of the new revolution of crypto currency and show you the tools needed to obtain and store your new digital crypto.</a:t>
            </a:r>
          </a:p>
          <a:p>
            <a:pPr marL="0" indent="0">
              <a:buNone/>
            </a:pPr>
            <a:r>
              <a:rPr lang="en-US" sz="2600" dirty="0"/>
              <a:t> </a:t>
            </a:r>
          </a:p>
        </p:txBody>
      </p:sp>
      <p:sp>
        <p:nvSpPr>
          <p:cNvPr id="19" name="Oval 18">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pic>
        <p:nvPicPr>
          <p:cNvPr id="11" name="Picture 10" descr="Shape, circle&#10;&#10;Description automatically generated">
            <a:extLst>
              <a:ext uri="{FF2B5EF4-FFF2-40B4-BE49-F238E27FC236}">
                <a16:creationId xmlns:a16="http://schemas.microsoft.com/office/drawing/2014/main" id="{C00EBD16-9944-5C48-B097-9D6DB55DA6F0}"/>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1254" r="1" b="8714"/>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21" name="Arc 20">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8" name="Picture 7" descr="A stack of gold bars&#10;&#10;Description automatically generated with low confidence">
            <a:extLst>
              <a:ext uri="{FF2B5EF4-FFF2-40B4-BE49-F238E27FC236}">
                <a16:creationId xmlns:a16="http://schemas.microsoft.com/office/drawing/2014/main" id="{44C8CDE4-E7A6-BF4A-9699-000CA292E7CD}"/>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6771" r="15133" b="4"/>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pic>
        <p:nvPicPr>
          <p:cNvPr id="5" name="Picture 4" descr="A picture containing logo&#10;&#10;Description automatically generated">
            <a:extLst>
              <a:ext uri="{FF2B5EF4-FFF2-40B4-BE49-F238E27FC236}">
                <a16:creationId xmlns:a16="http://schemas.microsoft.com/office/drawing/2014/main" id="{BD100B08-E823-FC4F-8255-B693D4AF710F}"/>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rot="21407529" flipV="1">
            <a:off x="952499" y="-675691696"/>
            <a:ext cx="109472777" cy="675691695"/>
          </a:xfrm>
          <a:prstGeom prst="rect">
            <a:avLst/>
          </a:prstGeom>
        </p:spPr>
      </p:pic>
      <p:sp>
        <p:nvSpPr>
          <p:cNvPr id="9" name="TextBox 8">
            <a:extLst>
              <a:ext uri="{FF2B5EF4-FFF2-40B4-BE49-F238E27FC236}">
                <a16:creationId xmlns:a16="http://schemas.microsoft.com/office/drawing/2014/main" id="{1CDE78C0-7031-B24C-A30C-E3674E09C054}"/>
              </a:ext>
            </a:extLst>
          </p:cNvPr>
          <p:cNvSpPr txBox="1"/>
          <p:nvPr/>
        </p:nvSpPr>
        <p:spPr>
          <a:xfrm>
            <a:off x="9865722" y="6870700"/>
            <a:ext cx="2326278"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6" tooltip="https://www.quoteinspector.com/images/bitcoin/bitcoin-poker-chips/">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9" tooltip="https://creativecommons.org/licenses/by-nd/3.0/">
                  <a:extLst>
                    <a:ext uri="{A12FA001-AC4F-418D-AE19-62706E023703}">
                      <ahyp:hlinkClr xmlns:ahyp="http://schemas.microsoft.com/office/drawing/2018/hyperlinkcolor" val="tx"/>
                    </a:ext>
                  </a:extLst>
                </a:hlinkClick>
              </a:rPr>
              <a:t>CC BY-ND</a:t>
            </a:r>
            <a:endParaRPr lang="en-US" sz="700" dirty="0">
              <a:solidFill>
                <a:srgbClr val="FFFFFF"/>
              </a:solidFill>
            </a:endParaRPr>
          </a:p>
        </p:txBody>
      </p:sp>
      <p:sp>
        <p:nvSpPr>
          <p:cNvPr id="12" name="TextBox 11">
            <a:extLst>
              <a:ext uri="{FF2B5EF4-FFF2-40B4-BE49-F238E27FC236}">
                <a16:creationId xmlns:a16="http://schemas.microsoft.com/office/drawing/2014/main" id="{D2B31378-9C9D-214A-A75C-3E3019374C70}"/>
              </a:ext>
            </a:extLst>
          </p:cNvPr>
          <p:cNvSpPr txBox="1"/>
          <p:nvPr/>
        </p:nvSpPr>
        <p:spPr>
          <a:xfrm>
            <a:off x="7545980" y="6870700"/>
            <a:ext cx="2307042"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4" tooltip="http://2bejammed.org/2011/12/">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10" tooltip="https://creativecommons.org/licenses/by-sa/3.0/">
                  <a:extLst>
                    <a:ext uri="{A12FA001-AC4F-418D-AE19-62706E023703}">
                      <ahyp:hlinkClr xmlns:ahyp="http://schemas.microsoft.com/office/drawing/2018/hyperlinkcolor" val="tx"/>
                    </a:ext>
                  </a:extLst>
                </a:hlinkClick>
              </a:rPr>
              <a:t>CC BY-SA</a:t>
            </a:r>
            <a:endParaRPr lang="en-US" sz="700" dirty="0">
              <a:solidFill>
                <a:srgbClr val="FFFFFF"/>
              </a:solidFill>
            </a:endParaRPr>
          </a:p>
        </p:txBody>
      </p:sp>
    </p:spTree>
    <p:extLst>
      <p:ext uri="{BB962C8B-B14F-4D97-AF65-F5344CB8AC3E}">
        <p14:creationId xmlns:p14="http://schemas.microsoft.com/office/powerpoint/2010/main" val="3514854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linds(horizont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blinds(horizontal)">
                                      <p:cBhvr>
                                        <p:cTn id="1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6">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A1E41B-EFA9-984F-8E60-FCE3046972E3}"/>
              </a:ext>
            </a:extLst>
          </p:cNvPr>
          <p:cNvSpPr>
            <a:spLocks noGrp="1"/>
          </p:cNvSpPr>
          <p:nvPr>
            <p:ph type="title"/>
          </p:nvPr>
        </p:nvSpPr>
        <p:spPr>
          <a:xfrm>
            <a:off x="4654296" y="329184"/>
            <a:ext cx="6894576" cy="1783080"/>
          </a:xfrm>
        </p:spPr>
        <p:txBody>
          <a:bodyPr anchor="b">
            <a:normAutofit/>
          </a:bodyPr>
          <a:lstStyle/>
          <a:p>
            <a:r>
              <a:rPr lang="en-US" sz="5400"/>
              <a:t>Fun Fact</a:t>
            </a:r>
          </a:p>
        </p:txBody>
      </p:sp>
      <p:pic>
        <p:nvPicPr>
          <p:cNvPr id="8" name="Picture 7" descr="A picture containing text, newspaper&#10;&#10;Description automatically generated">
            <a:extLst>
              <a:ext uri="{FF2B5EF4-FFF2-40B4-BE49-F238E27FC236}">
                <a16:creationId xmlns:a16="http://schemas.microsoft.com/office/drawing/2014/main" id="{7DC06A24-A379-F549-B3D6-A49CB4207D6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3930" r="31232"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29"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16AE983C-13E8-794C-9399-B4E14F77CCFC}"/>
              </a:ext>
            </a:extLst>
          </p:cNvPr>
          <p:cNvSpPr txBox="1"/>
          <p:nvPr/>
        </p:nvSpPr>
        <p:spPr>
          <a:xfrm>
            <a:off x="9865722" y="6657945"/>
            <a:ext cx="2326278"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satisfyingretirement.blogspot.com/2016/11/retire-with-less-than-one-million.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US" sz="700">
              <a:solidFill>
                <a:srgbClr val="FFFFFF"/>
              </a:solidFill>
            </a:endParaRPr>
          </a:p>
        </p:txBody>
      </p:sp>
      <p:graphicFrame>
        <p:nvGraphicFramePr>
          <p:cNvPr id="31" name="Content Placeholder 2">
            <a:extLst>
              <a:ext uri="{FF2B5EF4-FFF2-40B4-BE49-F238E27FC236}">
                <a16:creationId xmlns:a16="http://schemas.microsoft.com/office/drawing/2014/main" id="{850CD86B-B572-40BA-8B76-71624F3DB39B}"/>
              </a:ext>
            </a:extLst>
          </p:cNvPr>
          <p:cNvGraphicFramePr/>
          <p:nvPr>
            <p:extLst>
              <p:ext uri="{D42A27DB-BD31-4B8C-83A1-F6EECF244321}">
                <p14:modId xmlns:p14="http://schemas.microsoft.com/office/powerpoint/2010/main" val="4028132496"/>
              </p:ext>
            </p:extLst>
          </p:nvPr>
        </p:nvGraphicFramePr>
        <p:xfrm>
          <a:off x="4654296" y="2706624"/>
          <a:ext cx="6894576" cy="348386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3809622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6832794-52EF-FD46-860A-1FF1CCA024C1}"/>
              </a:ext>
            </a:extLst>
          </p:cNvPr>
          <p:cNvSpPr>
            <a:spLocks noGrp="1"/>
          </p:cNvSpPr>
          <p:nvPr>
            <p:ph type="title"/>
          </p:nvPr>
        </p:nvSpPr>
        <p:spPr>
          <a:xfrm>
            <a:off x="965199" y="851517"/>
            <a:ext cx="5130795" cy="1461778"/>
          </a:xfrm>
        </p:spPr>
        <p:txBody>
          <a:bodyPr>
            <a:normAutofit/>
          </a:bodyPr>
          <a:lstStyle/>
          <a:p>
            <a:r>
              <a:rPr lang="en-US" sz="4000" dirty="0"/>
              <a:t>Our services</a:t>
            </a:r>
          </a:p>
        </p:txBody>
      </p:sp>
      <p:sp>
        <p:nvSpPr>
          <p:cNvPr id="3" name="Content Placeholder 2">
            <a:extLst>
              <a:ext uri="{FF2B5EF4-FFF2-40B4-BE49-F238E27FC236}">
                <a16:creationId xmlns:a16="http://schemas.microsoft.com/office/drawing/2014/main" id="{A8AC4296-A29C-DA4C-9221-3205B9EE548A}"/>
              </a:ext>
            </a:extLst>
          </p:cNvPr>
          <p:cNvSpPr>
            <a:spLocks noGrp="1"/>
          </p:cNvSpPr>
          <p:nvPr>
            <p:ph idx="1"/>
          </p:nvPr>
        </p:nvSpPr>
        <p:spPr>
          <a:xfrm>
            <a:off x="965200" y="2470248"/>
            <a:ext cx="4048344" cy="3536236"/>
          </a:xfrm>
        </p:spPr>
        <p:txBody>
          <a:bodyPr>
            <a:normAutofit/>
          </a:bodyPr>
          <a:lstStyle/>
          <a:p>
            <a:r>
              <a:rPr lang="en-US" sz="2200" dirty="0"/>
              <a:t>Our services is making awareness and information to the general public targeted at beginners looking to learn about crypto currency and blockchain together with easy step guides and tutorial with latest bite-size news and interviews, we do not charge for our content.</a:t>
            </a:r>
          </a:p>
          <a:p>
            <a:endParaRPr lang="en-US" sz="2200" dirty="0"/>
          </a:p>
        </p:txBody>
      </p:sp>
      <p:sp>
        <p:nvSpPr>
          <p:cNvPr id="19" name="Freeform: Shape 18">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7" name="Graphic 6" descr="Connections">
            <a:extLst>
              <a:ext uri="{FF2B5EF4-FFF2-40B4-BE49-F238E27FC236}">
                <a16:creationId xmlns:a16="http://schemas.microsoft.com/office/drawing/2014/main" id="{338DB336-49D1-4B2D-AAEA-EDDA303F5BC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5330" y="2105470"/>
            <a:ext cx="3217333" cy="3217333"/>
          </a:xfrm>
          <a:prstGeom prst="rect">
            <a:avLst/>
          </a:prstGeom>
        </p:spPr>
      </p:pic>
    </p:spTree>
    <p:extLst>
      <p:ext uri="{BB962C8B-B14F-4D97-AF65-F5344CB8AC3E}">
        <p14:creationId xmlns:p14="http://schemas.microsoft.com/office/powerpoint/2010/main" val="40411073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231598CC-E9D8-46F1-A31D-21527BFD6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5ED7C4-983F-C146-A8EF-A2E582F60806}"/>
              </a:ext>
            </a:extLst>
          </p:cNvPr>
          <p:cNvSpPr>
            <a:spLocks noGrp="1"/>
          </p:cNvSpPr>
          <p:nvPr>
            <p:ph type="title"/>
          </p:nvPr>
        </p:nvSpPr>
        <p:spPr>
          <a:xfrm>
            <a:off x="838201" y="365125"/>
            <a:ext cx="5393360" cy="1325563"/>
          </a:xfrm>
        </p:spPr>
        <p:txBody>
          <a:bodyPr>
            <a:normAutofit/>
          </a:bodyPr>
          <a:lstStyle/>
          <a:p>
            <a:r>
              <a:rPr lang="en-US"/>
              <a:t>Our income stream</a:t>
            </a:r>
          </a:p>
        </p:txBody>
      </p:sp>
      <p:sp>
        <p:nvSpPr>
          <p:cNvPr id="38" name="Freeform: Shape 37">
            <a:extLst>
              <a:ext uri="{FF2B5EF4-FFF2-40B4-BE49-F238E27FC236}">
                <a16:creationId xmlns:a16="http://schemas.microsoft.com/office/drawing/2014/main" id="{CB147A70-DC29-4DDF-A34C-2B82C6E229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9E5D359-66A0-3947-A3D1-33BFFE919913}"/>
              </a:ext>
            </a:extLst>
          </p:cNvPr>
          <p:cNvSpPr>
            <a:spLocks noGrp="1"/>
          </p:cNvSpPr>
          <p:nvPr>
            <p:ph idx="1"/>
          </p:nvPr>
        </p:nvSpPr>
        <p:spPr>
          <a:xfrm>
            <a:off x="838200" y="1825625"/>
            <a:ext cx="5393361" cy="4351338"/>
          </a:xfrm>
        </p:spPr>
        <p:txBody>
          <a:bodyPr>
            <a:normAutofit/>
          </a:bodyPr>
          <a:lstStyle/>
          <a:p>
            <a:r>
              <a:rPr lang="en-US" sz="2400" dirty="0"/>
              <a:t>Our income stream valuable to me and revenues initially</a:t>
            </a:r>
          </a:p>
          <a:p>
            <a:endParaRPr lang="en-US" sz="2400" dirty="0"/>
          </a:p>
          <a:p>
            <a:r>
              <a:rPr lang="en-US" sz="2400" dirty="0"/>
              <a:t>  1 income stream is from selling advertise meant space on website</a:t>
            </a:r>
          </a:p>
          <a:p>
            <a:r>
              <a:rPr lang="en-US" sz="2400" dirty="0"/>
              <a:t>2 Will generated from YouTube videos tutorials news and interviews</a:t>
            </a:r>
          </a:p>
          <a:p>
            <a:endParaRPr lang="en-US" sz="2400" dirty="0"/>
          </a:p>
          <a:p>
            <a:r>
              <a:rPr lang="en-US" sz="2400" dirty="0"/>
              <a:t>Further income stream will be selling novelty branded items physical goods in the near future.</a:t>
            </a:r>
          </a:p>
        </p:txBody>
      </p:sp>
      <p:sp>
        <p:nvSpPr>
          <p:cNvPr id="40" name="Oval 39">
            <a:extLst>
              <a:ext uri="{FF2B5EF4-FFF2-40B4-BE49-F238E27FC236}">
                <a16:creationId xmlns:a16="http://schemas.microsoft.com/office/drawing/2014/main" id="{3B438362-1E1E-4C62-A99E-4134CB163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631"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Icon&#10;&#10;Description automatically generated">
            <a:extLst>
              <a:ext uri="{FF2B5EF4-FFF2-40B4-BE49-F238E27FC236}">
                <a16:creationId xmlns:a16="http://schemas.microsoft.com/office/drawing/2014/main" id="{593F98FE-AED3-6643-8629-F983FD1C6A9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763835" y="2050332"/>
            <a:ext cx="2482114" cy="2482114"/>
          </a:xfrm>
          <a:custGeom>
            <a:avLst/>
            <a:gdLst/>
            <a:ahLst/>
            <a:cxnLst/>
            <a:rect l="l" t="t" r="r" b="b"/>
            <a:pathLst>
              <a:path w="1999274" h="2247255">
                <a:moveTo>
                  <a:pt x="108501" y="0"/>
                </a:moveTo>
                <a:lnTo>
                  <a:pt x="1890773" y="0"/>
                </a:lnTo>
                <a:cubicBezTo>
                  <a:pt x="1950696" y="0"/>
                  <a:pt x="1999274" y="48578"/>
                  <a:pt x="1999274" y="108501"/>
                </a:cubicBezTo>
                <a:lnTo>
                  <a:pt x="1999274" y="2138754"/>
                </a:lnTo>
                <a:cubicBezTo>
                  <a:pt x="1999274" y="2198677"/>
                  <a:pt x="1950696" y="2247255"/>
                  <a:pt x="1890773" y="2247255"/>
                </a:cubicBezTo>
                <a:lnTo>
                  <a:pt x="108501" y="2247255"/>
                </a:lnTo>
                <a:cubicBezTo>
                  <a:pt x="48578" y="2247255"/>
                  <a:pt x="0" y="2198677"/>
                  <a:pt x="0" y="2138754"/>
                </a:cubicBezTo>
                <a:lnTo>
                  <a:pt x="0" y="108501"/>
                </a:lnTo>
                <a:cubicBezTo>
                  <a:pt x="0" y="48578"/>
                  <a:pt x="48578" y="0"/>
                  <a:pt x="108501" y="0"/>
                </a:cubicBezTo>
                <a:close/>
              </a:path>
            </a:pathLst>
          </a:custGeom>
        </p:spPr>
      </p:pic>
      <p:sp>
        <p:nvSpPr>
          <p:cNvPr id="42" name="Freeform: Shape 41">
            <a:extLst>
              <a:ext uri="{FF2B5EF4-FFF2-40B4-BE49-F238E27FC236}">
                <a16:creationId xmlns:a16="http://schemas.microsoft.com/office/drawing/2014/main" id="{6C077334-5571-4B83-A83E-4CCCFA7B5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632" y="0"/>
            <a:ext cx="2093996" cy="1402773"/>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44" name="Straight Connector 43">
            <a:extLst>
              <a:ext uri="{FF2B5EF4-FFF2-40B4-BE49-F238E27FC236}">
                <a16:creationId xmlns:a16="http://schemas.microsoft.com/office/drawing/2014/main" id="{2F61ABFD-DE05-41FD-A6B7-6D40196C15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55865" y="1026771"/>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pic>
        <p:nvPicPr>
          <p:cNvPr id="17" name="Picture 16" descr="A picture containing text, sign&#10;&#10;Description automatically generated">
            <a:extLst>
              <a:ext uri="{FF2B5EF4-FFF2-40B4-BE49-F238E27FC236}">
                <a16:creationId xmlns:a16="http://schemas.microsoft.com/office/drawing/2014/main" id="{9D342679-F579-E34C-8EB0-A3AB28F9AC59}"/>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911331" y="5127176"/>
            <a:ext cx="2066062" cy="1064099"/>
          </a:xfrm>
          <a:custGeom>
            <a:avLst/>
            <a:gdLst/>
            <a:ahLst/>
            <a:cxnLst/>
            <a:rect l="l" t="t" r="r" b="b"/>
            <a:pathLst>
              <a:path w="1999274" h="2247255">
                <a:moveTo>
                  <a:pt x="108501" y="0"/>
                </a:moveTo>
                <a:lnTo>
                  <a:pt x="1890773" y="0"/>
                </a:lnTo>
                <a:cubicBezTo>
                  <a:pt x="1950696" y="0"/>
                  <a:pt x="1999274" y="48578"/>
                  <a:pt x="1999274" y="108501"/>
                </a:cubicBezTo>
                <a:lnTo>
                  <a:pt x="1999274" y="2138754"/>
                </a:lnTo>
                <a:cubicBezTo>
                  <a:pt x="1999274" y="2198677"/>
                  <a:pt x="1950696" y="2247255"/>
                  <a:pt x="1890773" y="2247255"/>
                </a:cubicBezTo>
                <a:lnTo>
                  <a:pt x="108501" y="2247255"/>
                </a:lnTo>
                <a:cubicBezTo>
                  <a:pt x="48578" y="2247255"/>
                  <a:pt x="0" y="2198677"/>
                  <a:pt x="0" y="2138754"/>
                </a:cubicBezTo>
                <a:lnTo>
                  <a:pt x="0" y="108501"/>
                </a:lnTo>
                <a:cubicBezTo>
                  <a:pt x="0" y="48578"/>
                  <a:pt x="48578" y="0"/>
                  <a:pt x="108501" y="0"/>
                </a:cubicBezTo>
                <a:close/>
              </a:path>
            </a:pathLst>
          </a:custGeom>
        </p:spPr>
      </p:pic>
      <p:sp>
        <p:nvSpPr>
          <p:cNvPr id="46" name="Freeform: Shape 45">
            <a:extLst>
              <a:ext uri="{FF2B5EF4-FFF2-40B4-BE49-F238E27FC236}">
                <a16:creationId xmlns:a16="http://schemas.microsoft.com/office/drawing/2014/main" id="{0F646DF8-223D-47DD-95B1-F2654229E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8" name="Arc 47">
            <a:extLst>
              <a:ext uri="{FF2B5EF4-FFF2-40B4-BE49-F238E27FC236}">
                <a16:creationId xmlns:a16="http://schemas.microsoft.com/office/drawing/2014/main" id="{4D3DC50D-CA0F-48F9-B17E-20D8669AA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97791" y="402001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2" name="TextBox 11">
            <a:extLst>
              <a:ext uri="{FF2B5EF4-FFF2-40B4-BE49-F238E27FC236}">
                <a16:creationId xmlns:a16="http://schemas.microsoft.com/office/drawing/2014/main" id="{E0F3A630-7BCD-F644-9BC1-F7FE42E53EF9}"/>
              </a:ext>
            </a:extLst>
          </p:cNvPr>
          <p:cNvSpPr txBox="1"/>
          <p:nvPr/>
        </p:nvSpPr>
        <p:spPr>
          <a:xfrm>
            <a:off x="7412931" y="6870700"/>
            <a:ext cx="230704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commons.wikimedia.org/wiki/File:Youtube.svg">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
        <p:nvSpPr>
          <p:cNvPr id="18" name="TextBox 17">
            <a:extLst>
              <a:ext uri="{FF2B5EF4-FFF2-40B4-BE49-F238E27FC236}">
                <a16:creationId xmlns:a16="http://schemas.microsoft.com/office/drawing/2014/main" id="{61B5D344-125E-364D-855D-A1F7BCED3518}"/>
              </a:ext>
            </a:extLst>
          </p:cNvPr>
          <p:cNvSpPr txBox="1"/>
          <p:nvPr/>
        </p:nvSpPr>
        <p:spPr>
          <a:xfrm>
            <a:off x="9732673" y="6870700"/>
            <a:ext cx="2459327"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5" tooltip="http://planetlollywood.blogspot.com/p/blog-page.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
        <p:nvSpPr>
          <p:cNvPr id="4" name="TextBox 3">
            <a:extLst>
              <a:ext uri="{FF2B5EF4-FFF2-40B4-BE49-F238E27FC236}">
                <a16:creationId xmlns:a16="http://schemas.microsoft.com/office/drawing/2014/main" id="{099F720F-243D-7E49-B4BE-B7F62C6E76DC}"/>
              </a:ext>
            </a:extLst>
          </p:cNvPr>
          <p:cNvSpPr txBox="1"/>
          <p:nvPr/>
        </p:nvSpPr>
        <p:spPr>
          <a:xfrm>
            <a:off x="6683753" y="1543833"/>
            <a:ext cx="4192596" cy="646331"/>
          </a:xfrm>
          <a:prstGeom prst="rect">
            <a:avLst/>
          </a:prstGeom>
          <a:noFill/>
        </p:spPr>
        <p:txBody>
          <a:bodyPr wrap="square" rtlCol="0">
            <a:spAutoFit/>
          </a:bodyPr>
          <a:lstStyle/>
          <a:p>
            <a:r>
              <a:rPr lang="en-GB" b="1" dirty="0"/>
              <a:t> “YouTubes pays $0.01 to $0.03 per     view” mint life 2021</a:t>
            </a:r>
            <a:endParaRPr lang="en-US" dirty="0"/>
          </a:p>
        </p:txBody>
      </p:sp>
    </p:spTree>
    <p:extLst>
      <p:ext uri="{BB962C8B-B14F-4D97-AF65-F5344CB8AC3E}">
        <p14:creationId xmlns:p14="http://schemas.microsoft.com/office/powerpoint/2010/main" val="42939570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D9C48F40-A569-3841-AA80-AA1CEF591B76}"/>
              </a:ext>
            </a:extLst>
          </p:cNvPr>
          <p:cNvSpPr>
            <a:spLocks noGrp="1"/>
          </p:cNvSpPr>
          <p:nvPr>
            <p:ph type="title"/>
          </p:nvPr>
        </p:nvSpPr>
        <p:spPr>
          <a:xfrm>
            <a:off x="838201" y="97537"/>
            <a:ext cx="5393360" cy="2084832"/>
          </a:xfrm>
        </p:spPr>
        <p:txBody>
          <a:bodyPr>
            <a:normAutofit/>
          </a:bodyPr>
          <a:lstStyle/>
          <a:p>
            <a:r>
              <a:rPr lang="en-US" dirty="0"/>
              <a:t>Our Business objectives &amp; Financial plans </a:t>
            </a:r>
          </a:p>
        </p:txBody>
      </p:sp>
      <p:sp>
        <p:nvSpPr>
          <p:cNvPr id="40" name="Freeform: Shape 39">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Oval 41">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a:extLst>
              <a:ext uri="{FF2B5EF4-FFF2-40B4-BE49-F238E27FC236}">
                <a16:creationId xmlns:a16="http://schemas.microsoft.com/office/drawing/2014/main" id="{536F25C8-E7A7-46E9-AB99-95BE74E6375D}"/>
              </a:ext>
            </a:extLst>
          </p:cNvPr>
          <p:cNvPicPr>
            <a:picLocks noChangeAspect="1"/>
          </p:cNvPicPr>
          <p:nvPr/>
        </p:nvPicPr>
        <p:blipFill rotWithShape="1">
          <a:blip r:embed="rId2"/>
          <a:srcRect l="32880" r="2618" b="-2"/>
          <a:stretch/>
        </p:blipFill>
        <p:spPr>
          <a:xfrm>
            <a:off x="7887184" y="1216506"/>
            <a:ext cx="3781051" cy="3781009"/>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44" name="Freeform: Shape 43">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dirty="0"/>
          </a:p>
        </p:txBody>
      </p:sp>
      <p:cxnSp>
        <p:nvCxnSpPr>
          <p:cNvPr id="46" name="Straight Connector 45">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48" name="Freeform: Shape 47">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2" name="Freeform: Shape 51">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dirty="0"/>
          </a:p>
        </p:txBody>
      </p:sp>
      <p:graphicFrame>
        <p:nvGraphicFramePr>
          <p:cNvPr id="5" name="Content Placeholder 2">
            <a:extLst>
              <a:ext uri="{FF2B5EF4-FFF2-40B4-BE49-F238E27FC236}">
                <a16:creationId xmlns:a16="http://schemas.microsoft.com/office/drawing/2014/main" id="{F3581F19-57CD-4B98-85C2-8A46EA3804BC}"/>
              </a:ext>
            </a:extLst>
          </p:cNvPr>
          <p:cNvGraphicFramePr>
            <a:graphicFrameLocks noGrp="1"/>
          </p:cNvGraphicFramePr>
          <p:nvPr>
            <p:ph idx="1"/>
            <p:extLst>
              <p:ext uri="{D42A27DB-BD31-4B8C-83A1-F6EECF244321}">
                <p14:modId xmlns:p14="http://schemas.microsoft.com/office/powerpoint/2010/main" val="4136027812"/>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12221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6AD7FD6-AC81-E64E-B2BB-1C8174D5F197}"/>
              </a:ext>
            </a:extLst>
          </p:cNvPr>
          <p:cNvSpPr>
            <a:spLocks noGrp="1"/>
          </p:cNvSpPr>
          <p:nvPr>
            <p:ph type="title"/>
          </p:nvPr>
        </p:nvSpPr>
        <p:spPr>
          <a:xfrm>
            <a:off x="841248" y="548640"/>
            <a:ext cx="3600860" cy="5431536"/>
          </a:xfrm>
        </p:spPr>
        <p:txBody>
          <a:bodyPr>
            <a:normAutofit/>
          </a:bodyPr>
          <a:lstStyle/>
          <a:p>
            <a:r>
              <a:rPr lang="en-US" sz="5400" dirty="0"/>
              <a:t>Marketing strategies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C485D0E-CDC2-D643-929A-78CF5051E397}"/>
              </a:ext>
            </a:extLst>
          </p:cNvPr>
          <p:cNvSpPr>
            <a:spLocks noGrp="1"/>
          </p:cNvSpPr>
          <p:nvPr>
            <p:ph idx="1"/>
          </p:nvPr>
        </p:nvSpPr>
        <p:spPr>
          <a:xfrm>
            <a:off x="5126418" y="552091"/>
            <a:ext cx="6224335" cy="5431536"/>
          </a:xfrm>
        </p:spPr>
        <p:txBody>
          <a:bodyPr anchor="ctr">
            <a:normAutofit/>
          </a:bodyPr>
          <a:lstStyle/>
          <a:p>
            <a:r>
              <a:rPr lang="en-US" sz="2200" dirty="0"/>
              <a:t>Our business is digital based and information we will be aggressively pursuing Facebook marketing campaign targeting our audience.</a:t>
            </a:r>
          </a:p>
          <a:p>
            <a:endParaRPr lang="en-US" sz="2200" dirty="0"/>
          </a:p>
          <a:p>
            <a:r>
              <a:rPr lang="en-US" sz="2200" dirty="0"/>
              <a:t>In conjunction with presence on Twitter and Instagram with regular updates and news we are fun competitions and prizes</a:t>
            </a:r>
          </a:p>
          <a:p>
            <a:pPr marL="0" indent="0">
              <a:buNone/>
            </a:pPr>
            <a:r>
              <a:rPr lang="en-US" sz="2200" dirty="0"/>
              <a:t> </a:t>
            </a:r>
          </a:p>
          <a:p>
            <a:pPr marL="0" indent="0">
              <a:buNone/>
            </a:pPr>
            <a:r>
              <a:rPr lang="en-US" sz="2200" dirty="0"/>
              <a:t>We will maintain regular dialogue with our audience via the application telegram</a:t>
            </a:r>
          </a:p>
        </p:txBody>
      </p:sp>
    </p:spTree>
    <p:extLst>
      <p:ext uri="{BB962C8B-B14F-4D97-AF65-F5344CB8AC3E}">
        <p14:creationId xmlns:p14="http://schemas.microsoft.com/office/powerpoint/2010/main" val="4017920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818B727-80E4-1544-A5BB-8DFB5979EE7F}"/>
              </a:ext>
            </a:extLst>
          </p:cNvPr>
          <p:cNvSpPr>
            <a:spLocks noGrp="1"/>
          </p:cNvSpPr>
          <p:nvPr>
            <p:ph type="title"/>
          </p:nvPr>
        </p:nvSpPr>
        <p:spPr>
          <a:xfrm>
            <a:off x="841248" y="334644"/>
            <a:ext cx="10509504" cy="1076914"/>
          </a:xfrm>
        </p:spPr>
        <p:txBody>
          <a:bodyPr anchor="ctr">
            <a:normAutofit/>
          </a:bodyPr>
          <a:lstStyle/>
          <a:p>
            <a:r>
              <a:rPr lang="en-US" sz="3400" b="1" dirty="0"/>
              <a:t>Latest news and blogs </a:t>
            </a:r>
            <a:br>
              <a:rPr lang="en-US" sz="3400" i="1" dirty="0"/>
            </a:br>
            <a:endParaRPr lang="en-US" sz="3400" dirty="0"/>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CF247EA0-8B45-4EB2-846C-2B29DAE9C0C6}"/>
              </a:ext>
            </a:extLst>
          </p:cNvPr>
          <p:cNvGraphicFramePr>
            <a:graphicFrameLocks noGrp="1"/>
          </p:cNvGraphicFramePr>
          <p:nvPr>
            <p:ph idx="1"/>
            <p:extLst>
              <p:ext uri="{D42A27DB-BD31-4B8C-83A1-F6EECF244321}">
                <p14:modId xmlns:p14="http://schemas.microsoft.com/office/powerpoint/2010/main" val="3596671703"/>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32841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46D7B-7E02-5941-9D7F-40B2F96EC398}"/>
              </a:ext>
            </a:extLst>
          </p:cNvPr>
          <p:cNvSpPr>
            <a:spLocks noGrp="1"/>
          </p:cNvSpPr>
          <p:nvPr>
            <p:ph type="title"/>
          </p:nvPr>
        </p:nvSpPr>
        <p:spPr>
          <a:xfrm>
            <a:off x="1136428" y="627564"/>
            <a:ext cx="7474172" cy="1325563"/>
          </a:xfrm>
        </p:spPr>
        <p:txBody>
          <a:bodyPr>
            <a:normAutofit/>
          </a:bodyPr>
          <a:lstStyle/>
          <a:p>
            <a:r>
              <a:rPr lang="en-US"/>
              <a:t>The easiest way to purchase Cryptocurrency in the UK</a:t>
            </a:r>
          </a:p>
        </p:txBody>
      </p:sp>
      <p:sp>
        <p:nvSpPr>
          <p:cNvPr id="27" name="Rectangle 22">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3343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4">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68D736B-F4FA-2048-B4FF-4194D04DD14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254442" y="3262484"/>
            <a:ext cx="1462088" cy="333031"/>
          </a:xfrm>
          <a:prstGeom prst="rect">
            <a:avLst/>
          </a:prstGeom>
        </p:spPr>
      </p:pic>
      <p:graphicFrame>
        <p:nvGraphicFramePr>
          <p:cNvPr id="5" name="Content Placeholder 2">
            <a:extLst>
              <a:ext uri="{FF2B5EF4-FFF2-40B4-BE49-F238E27FC236}">
                <a16:creationId xmlns:a16="http://schemas.microsoft.com/office/drawing/2014/main" id="{D6673A19-E9EB-4A2C-BFC6-782FEB29B0AB}"/>
              </a:ext>
            </a:extLst>
          </p:cNvPr>
          <p:cNvGraphicFramePr>
            <a:graphicFrameLocks noGrp="1"/>
          </p:cNvGraphicFramePr>
          <p:nvPr>
            <p:ph idx="1"/>
            <p:extLst>
              <p:ext uri="{D42A27DB-BD31-4B8C-83A1-F6EECF244321}">
                <p14:modId xmlns:p14="http://schemas.microsoft.com/office/powerpoint/2010/main" val="536397696"/>
              </p:ext>
            </p:extLst>
          </p:nvPr>
        </p:nvGraphicFramePr>
        <p:xfrm>
          <a:off x="1136429" y="2278173"/>
          <a:ext cx="6467867" cy="345061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6" name="TextBox 5">
            <a:extLst>
              <a:ext uri="{FF2B5EF4-FFF2-40B4-BE49-F238E27FC236}">
                <a16:creationId xmlns:a16="http://schemas.microsoft.com/office/drawing/2014/main" id="{7DF20AB0-7FBD-0046-8E99-05B4CF12C9E5}"/>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en.wikipedia.org/wiki/Coinbase">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0"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35791629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98BD15E-2CF8-3C48-874F-2FE5AD045ABA}"/>
              </a:ext>
            </a:extLst>
          </p:cNvPr>
          <p:cNvSpPr>
            <a:spLocks noGrp="1"/>
          </p:cNvSpPr>
          <p:nvPr>
            <p:ph type="title"/>
          </p:nvPr>
        </p:nvSpPr>
        <p:spPr>
          <a:xfrm>
            <a:off x="838200" y="365125"/>
            <a:ext cx="5558489" cy="1325563"/>
          </a:xfrm>
        </p:spPr>
        <p:txBody>
          <a:bodyPr>
            <a:normAutofit/>
          </a:bodyPr>
          <a:lstStyle/>
          <a:p>
            <a:r>
              <a:rPr lang="en-US" sz="4100" i="1" dirty="0"/>
              <a:t>Basics of crypto currency</a:t>
            </a:r>
            <a:br>
              <a:rPr lang="en-US" sz="4100" i="1" dirty="0"/>
            </a:br>
            <a:endParaRPr lang="en-US" sz="4100" dirty="0"/>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60569E31-8237-F04E-B442-07C2ECBF3A20}"/>
              </a:ext>
            </a:extLst>
          </p:cNvPr>
          <p:cNvSpPr>
            <a:spLocks noGrp="1"/>
          </p:cNvSpPr>
          <p:nvPr>
            <p:ph idx="1"/>
          </p:nvPr>
        </p:nvSpPr>
        <p:spPr>
          <a:xfrm>
            <a:off x="838200" y="1825625"/>
            <a:ext cx="5558489" cy="4351338"/>
          </a:xfrm>
        </p:spPr>
        <p:txBody>
          <a:bodyPr>
            <a:normAutofit/>
          </a:bodyPr>
          <a:lstStyle/>
          <a:p>
            <a:r>
              <a:rPr lang="en-US" sz="2400" dirty="0"/>
              <a:t>Difference between major Block chain networks</a:t>
            </a:r>
          </a:p>
          <a:p>
            <a:r>
              <a:rPr lang="en-US" sz="2400" dirty="0"/>
              <a:t>We look at the advantages and disadvantages between these namely</a:t>
            </a:r>
          </a:p>
          <a:p>
            <a:pPr marL="0" indent="0">
              <a:buNone/>
            </a:pPr>
            <a:r>
              <a:rPr lang="en-US" sz="2400" dirty="0"/>
              <a:t>   the different technology incorporated </a:t>
            </a:r>
          </a:p>
          <a:p>
            <a:endParaRPr lang="en-US" sz="2400" dirty="0"/>
          </a:p>
          <a:p>
            <a:r>
              <a:rPr lang="en-US" sz="2400" dirty="0"/>
              <a:t>Bitcoin vs Ethereum </a:t>
            </a:r>
          </a:p>
          <a:p>
            <a:r>
              <a:rPr lang="en-US" sz="2400" dirty="0"/>
              <a:t>Potential use cases</a:t>
            </a:r>
          </a:p>
          <a:p>
            <a:r>
              <a:rPr lang="en-US" sz="2400" dirty="0"/>
              <a:t>These digital assets merging into the real world such as conventional banking</a:t>
            </a:r>
          </a:p>
          <a:p>
            <a:endParaRPr lang="en-US" sz="2400"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dirty="0"/>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976204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59BB919-1FAB-9E4D-AC4E-698B130B36C8}"/>
              </a:ext>
            </a:extLst>
          </p:cNvPr>
          <p:cNvSpPr>
            <a:spLocks noGrp="1"/>
          </p:cNvSpPr>
          <p:nvPr>
            <p:ph type="title"/>
          </p:nvPr>
        </p:nvSpPr>
        <p:spPr>
          <a:xfrm>
            <a:off x="838200" y="365125"/>
            <a:ext cx="10515600" cy="849313"/>
          </a:xfrm>
        </p:spPr>
        <p:txBody>
          <a:bodyPr>
            <a:normAutofit/>
          </a:bodyPr>
          <a:lstStyle/>
          <a:p>
            <a:r>
              <a:rPr lang="en-US" dirty="0"/>
              <a:t>Swot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A72BD9A-12BA-304E-A2A5-9F2A3E2398D3}"/>
              </a:ext>
            </a:extLst>
          </p:cNvPr>
          <p:cNvSpPr>
            <a:spLocks noGrp="1"/>
          </p:cNvSpPr>
          <p:nvPr>
            <p:ph idx="1"/>
          </p:nvPr>
        </p:nvSpPr>
        <p:spPr>
          <a:xfrm>
            <a:off x="838200" y="1214438"/>
            <a:ext cx="10515600" cy="5429250"/>
          </a:xfrm>
        </p:spPr>
        <p:txBody>
          <a:bodyPr>
            <a:normAutofit/>
          </a:bodyPr>
          <a:lstStyle/>
          <a:p>
            <a:r>
              <a:rPr lang="en-GB" sz="1800" dirty="0"/>
              <a:t> </a:t>
            </a:r>
          </a:p>
          <a:p>
            <a:r>
              <a:rPr lang="en-GB" sz="1800" b="1" dirty="0"/>
              <a:t>Strengths:</a:t>
            </a:r>
            <a:endParaRPr lang="en-GB" sz="1800" dirty="0"/>
          </a:p>
          <a:p>
            <a:r>
              <a:rPr lang="en-GB" sz="1800" dirty="0"/>
              <a:t>this will be a low start up low maintenance business activity due to not needed any premises can be done from desktop computer from home, I will personally write the news entries and reviews myself some in detail and some in brief conducting interviews myself all because this is by pastime hobby, hiring staff initially will not be needed. Running costs will be website maintenance/professional email cost/Internet data occasional conference exhibition attendance/travel an accommodation, Will be forecasted for three years funded with my personal savings are not indebted </a:t>
            </a:r>
          </a:p>
          <a:p>
            <a:r>
              <a:rPr lang="en-GB" sz="1800" dirty="0"/>
              <a:t> </a:t>
            </a:r>
            <a:r>
              <a:rPr lang="en-GB" sz="1800" b="1" dirty="0"/>
              <a:t>Weaknesses:</a:t>
            </a:r>
            <a:endParaRPr lang="en-GB" sz="1800" dirty="0"/>
          </a:p>
          <a:p>
            <a:r>
              <a:rPr lang="en-GB" sz="1800" dirty="0"/>
              <a:t>This sort of technology website will need 1-2 years to mature to attract website traffic and momentum; before this time costs associated will need to be funded myself personally or through savings. Contingency finance will be in place for three years in total which is needed to generate Internet traffic, a major weakness I may be taking too much workload in terms of managing all admin activity whilst trying to make a brand business my health could dramatically obstruct the continuity of business, also in 2021 covid is restricting travel to exhibitions this is restricting networking opportunities.</a:t>
            </a:r>
          </a:p>
          <a:p>
            <a:endParaRPr lang="en-US" sz="1800" dirty="0"/>
          </a:p>
        </p:txBody>
      </p:sp>
    </p:spTree>
    <p:extLst>
      <p:ext uri="{BB962C8B-B14F-4D97-AF65-F5344CB8AC3E}">
        <p14:creationId xmlns:p14="http://schemas.microsoft.com/office/powerpoint/2010/main" val="73379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7674984-6217-E54C-96F6-C1BF9B149F6B}"/>
              </a:ext>
            </a:extLst>
          </p:cNvPr>
          <p:cNvSpPr>
            <a:spLocks noGrp="1"/>
          </p:cNvSpPr>
          <p:nvPr>
            <p:ph type="title"/>
          </p:nvPr>
        </p:nvSpPr>
        <p:spPr>
          <a:xfrm>
            <a:off x="838200" y="365126"/>
            <a:ext cx="10515600" cy="1009736"/>
          </a:xfrm>
        </p:spPr>
        <p:txBody>
          <a:bodyPr>
            <a:normAutofit/>
          </a:bodyPr>
          <a:lstStyle/>
          <a:p>
            <a:r>
              <a:rPr lang="en-US" dirty="0"/>
              <a:t>Swot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EA4C8CA-7B4F-8841-8CBA-C0A175B48213}"/>
              </a:ext>
            </a:extLst>
          </p:cNvPr>
          <p:cNvSpPr>
            <a:spLocks noGrp="1"/>
          </p:cNvSpPr>
          <p:nvPr>
            <p:ph idx="1"/>
          </p:nvPr>
        </p:nvSpPr>
        <p:spPr>
          <a:xfrm>
            <a:off x="838200" y="1286359"/>
            <a:ext cx="10515600" cy="4890604"/>
          </a:xfrm>
        </p:spPr>
        <p:txBody>
          <a:bodyPr>
            <a:normAutofit/>
          </a:bodyPr>
          <a:lstStyle/>
          <a:p>
            <a:r>
              <a:rPr lang="en-GB" sz="1800" b="1" dirty="0"/>
              <a:t>Opportunities </a:t>
            </a:r>
            <a:endParaRPr lang="en-GB" sz="1800" dirty="0"/>
          </a:p>
          <a:p>
            <a:r>
              <a:rPr lang="en-GB" sz="1800" dirty="0"/>
              <a:t>many opportunities exist for such platforms such as you are able to attract huge audience from around the world depending on amount of traffic you will be able to sell website space for advertisement, create tutorials via  YouTube on technical matters relating to crypto currency for the anticipation to be paid via YouTube Also try to arrange interviews with important people in the industry to make yourself relevant and fresh create networking opportunities by attending technology financial conferences around the world.</a:t>
            </a:r>
          </a:p>
          <a:p>
            <a:r>
              <a:rPr lang="en-GB" sz="1800" b="1" dirty="0"/>
              <a:t> </a:t>
            </a:r>
            <a:endParaRPr lang="en-GB" sz="1800" dirty="0"/>
          </a:p>
          <a:p>
            <a:r>
              <a:rPr lang="en-GB" sz="1800" b="1" dirty="0"/>
              <a:t>Threats:</a:t>
            </a:r>
            <a:endParaRPr lang="en-GB" sz="1800" dirty="0"/>
          </a:p>
          <a:p>
            <a:r>
              <a:rPr lang="en-GB" sz="1800" dirty="0"/>
              <a:t>They are well established cryptocurrency technology websites, and it would be difficult to penetrate this market or will take certain amount of time,</a:t>
            </a:r>
          </a:p>
          <a:p>
            <a:r>
              <a:rPr lang="en-GB" sz="1800" dirty="0"/>
              <a:t>also, we need to be very careful not to give financial advice regarding cryptocurrencies in turn this could lead to dangerous consequences only give opinions I'll brief reviews. This business model needs to start generating profits by end of the second year to be profitable. A wise we may need to consider winding down business activities </a:t>
            </a:r>
          </a:p>
          <a:p>
            <a:endParaRPr lang="en-US" sz="1800" dirty="0"/>
          </a:p>
        </p:txBody>
      </p:sp>
    </p:spTree>
    <p:extLst>
      <p:ext uri="{BB962C8B-B14F-4D97-AF65-F5344CB8AC3E}">
        <p14:creationId xmlns:p14="http://schemas.microsoft.com/office/powerpoint/2010/main" val="28519362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8033DC8-E765-8141-BEF7-63D77F1B131F}"/>
              </a:ext>
            </a:extLst>
          </p:cNvPr>
          <p:cNvSpPr>
            <a:spLocks noGrp="1"/>
          </p:cNvSpPr>
          <p:nvPr>
            <p:ph type="title"/>
          </p:nvPr>
        </p:nvSpPr>
        <p:spPr>
          <a:xfrm>
            <a:off x="841248" y="334644"/>
            <a:ext cx="10509504" cy="1076914"/>
          </a:xfrm>
        </p:spPr>
        <p:txBody>
          <a:bodyPr anchor="ctr">
            <a:normAutofit/>
          </a:bodyPr>
          <a:lstStyle/>
          <a:p>
            <a:r>
              <a:rPr lang="en-US" sz="3400" i="1" dirty="0"/>
              <a:t>Future 3 years to 5 years business objective</a:t>
            </a:r>
            <a:br>
              <a:rPr lang="en-US" sz="3400" i="1" dirty="0"/>
            </a:br>
            <a:endParaRPr lang="en-US" sz="3400" dirty="0"/>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1847B6FA-8054-44DC-95F4-C4C057CFF8EC}"/>
              </a:ext>
            </a:extLst>
          </p:cNvPr>
          <p:cNvGraphicFramePr>
            <a:graphicFrameLocks noGrp="1"/>
          </p:cNvGraphicFramePr>
          <p:nvPr>
            <p:ph idx="1"/>
            <p:extLst>
              <p:ext uri="{D42A27DB-BD31-4B8C-83A1-F6EECF244321}">
                <p14:modId xmlns:p14="http://schemas.microsoft.com/office/powerpoint/2010/main" val="3232711758"/>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1324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21562A-7257-6C4F-A3BC-6BDB65A8FD9D}"/>
              </a:ext>
            </a:extLst>
          </p:cNvPr>
          <p:cNvSpPr>
            <a:spLocks noGrp="1"/>
          </p:cNvSpPr>
          <p:nvPr>
            <p:ph type="title"/>
          </p:nvPr>
        </p:nvSpPr>
        <p:spPr>
          <a:xfrm>
            <a:off x="838200" y="365125"/>
            <a:ext cx="5558489" cy="1325563"/>
          </a:xfrm>
        </p:spPr>
        <p:txBody>
          <a:bodyPr>
            <a:normAutofit/>
          </a:bodyPr>
          <a:lstStyle/>
          <a:p>
            <a:r>
              <a:rPr lang="en-US" sz="2800" i="1" dirty="0"/>
              <a:t>Two years financial forecast and income stream</a:t>
            </a:r>
            <a:br>
              <a:rPr lang="en-US" sz="2800" i="1" dirty="0"/>
            </a:br>
            <a:endParaRPr lang="en-US" sz="2800" dirty="0"/>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28845FE4-3834-654D-939C-20321ED6C3F9}"/>
              </a:ext>
            </a:extLst>
          </p:cNvPr>
          <p:cNvSpPr>
            <a:spLocks noGrp="1"/>
          </p:cNvSpPr>
          <p:nvPr>
            <p:ph idx="1"/>
          </p:nvPr>
        </p:nvSpPr>
        <p:spPr>
          <a:xfrm>
            <a:off x="838200" y="1439650"/>
            <a:ext cx="5558489" cy="5261188"/>
          </a:xfrm>
        </p:spPr>
        <p:txBody>
          <a:bodyPr>
            <a:normAutofit/>
          </a:bodyPr>
          <a:lstStyle/>
          <a:p>
            <a:r>
              <a:rPr lang="en-US" sz="1800" dirty="0"/>
              <a:t>Detailed financial 2 year forecast spreadsheet available on request</a:t>
            </a:r>
          </a:p>
          <a:p>
            <a:endParaRPr lang="en-US" sz="1800" dirty="0"/>
          </a:p>
          <a:p>
            <a:r>
              <a:rPr lang="en-US" sz="1800" dirty="0"/>
              <a:t>Main snippets</a:t>
            </a:r>
          </a:p>
          <a:p>
            <a:r>
              <a:rPr lang="en-US" sz="1800" dirty="0"/>
              <a:t>After the initial investments any additional running costs will be incurred personally myself </a:t>
            </a:r>
          </a:p>
          <a:p>
            <a:r>
              <a:rPr lang="en-US" sz="1800" dirty="0"/>
              <a:t>First years income stream is forecasted to be £0</a:t>
            </a:r>
          </a:p>
          <a:p>
            <a:r>
              <a:rPr lang="en-US" sz="1800" dirty="0"/>
              <a:t>Second years forecast would be approximately £10,000 to £15,000</a:t>
            </a:r>
          </a:p>
          <a:p>
            <a:r>
              <a:rPr lang="en-US" sz="1800" dirty="0"/>
              <a:t>These income will be generated via paid advertisement on website</a:t>
            </a:r>
          </a:p>
          <a:p>
            <a:r>
              <a:rPr lang="en-US" sz="1800" dirty="0"/>
              <a:t>Income stream from YouTube for tutorials and latest interviews</a:t>
            </a:r>
          </a:p>
          <a:p>
            <a:endParaRPr lang="en-US" sz="1800"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dirty="0"/>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8729129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AB3801-597C-A146-97FF-2260CAA6AD21}"/>
              </a:ext>
            </a:extLst>
          </p:cNvPr>
          <p:cNvSpPr>
            <a:spLocks noGrp="1"/>
          </p:cNvSpPr>
          <p:nvPr>
            <p:ph type="title"/>
          </p:nvPr>
        </p:nvSpPr>
        <p:spPr>
          <a:xfrm>
            <a:off x="838200" y="365125"/>
            <a:ext cx="5558489" cy="1325563"/>
          </a:xfrm>
        </p:spPr>
        <p:txBody>
          <a:bodyPr>
            <a:normAutofit/>
          </a:bodyPr>
          <a:lstStyle/>
          <a:p>
            <a:r>
              <a:rPr lang="en-US" dirty="0"/>
              <a:t>Start-up cost</a:t>
            </a:r>
          </a:p>
        </p:txBody>
      </p:sp>
      <p:sp>
        <p:nvSpPr>
          <p:cNvPr id="35" name="Freeform: Shape 34">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2835C5F6-160A-D248-90F9-0F9CA3669CC6}"/>
              </a:ext>
            </a:extLst>
          </p:cNvPr>
          <p:cNvSpPr>
            <a:spLocks noGrp="1"/>
          </p:cNvSpPr>
          <p:nvPr>
            <p:ph idx="1"/>
          </p:nvPr>
        </p:nvSpPr>
        <p:spPr>
          <a:xfrm>
            <a:off x="838200" y="1825625"/>
            <a:ext cx="5558489" cy="4351338"/>
          </a:xfrm>
        </p:spPr>
        <p:txBody>
          <a:bodyPr>
            <a:normAutofit/>
          </a:bodyPr>
          <a:lstStyle/>
          <a:p>
            <a:r>
              <a:rPr lang="en-US" sz="2400" dirty="0"/>
              <a:t>Laptop £1500</a:t>
            </a:r>
          </a:p>
          <a:p>
            <a:r>
              <a:rPr lang="en-US" sz="2400" dirty="0"/>
              <a:t>Blogging equipment and camera £2000</a:t>
            </a:r>
          </a:p>
          <a:p>
            <a:r>
              <a:rPr lang="en-US" sz="2400" dirty="0"/>
              <a:t>Professional Website purchase and development with two years maintenance professional email £2000</a:t>
            </a:r>
          </a:p>
          <a:p>
            <a:r>
              <a:rPr lang="en-US" sz="2400" dirty="0"/>
              <a:t>Broadband Internet data for two years estimated £1000</a:t>
            </a:r>
          </a:p>
          <a:p>
            <a:r>
              <a:rPr lang="en-US" sz="2400" dirty="0"/>
              <a:t>Printer stationery and other miscellaneous cost $1000</a:t>
            </a:r>
          </a:p>
          <a:p>
            <a:r>
              <a:rPr lang="en-US" sz="2400" dirty="0"/>
              <a:t>Total £7500 initial investment required</a:t>
            </a:r>
          </a:p>
        </p:txBody>
      </p:sp>
      <p:sp>
        <p:nvSpPr>
          <p:cNvPr id="37" name="Oval 36">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Block Arc 38">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1" name="Freeform: Shape 40">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43" name="Straight Connector 42">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45" name="Freeform: Shape 44">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dirty="0"/>
          </a:p>
        </p:txBody>
      </p:sp>
      <p:sp>
        <p:nvSpPr>
          <p:cNvPr id="47" name="Arc 46">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9" name="Freeform: Shape 48">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9897904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1DB9E39-847F-F545-A619-064BCBE5A354}"/>
              </a:ext>
            </a:extLst>
          </p:cNvPr>
          <p:cNvSpPr>
            <a:spLocks noGrp="1"/>
          </p:cNvSpPr>
          <p:nvPr>
            <p:ph type="title"/>
          </p:nvPr>
        </p:nvSpPr>
        <p:spPr>
          <a:xfrm>
            <a:off x="838200" y="365125"/>
            <a:ext cx="5558489" cy="1325563"/>
          </a:xfrm>
        </p:spPr>
        <p:txBody>
          <a:bodyPr>
            <a:normAutofit/>
          </a:bodyPr>
          <a:lstStyle/>
          <a:p>
            <a:r>
              <a:rPr lang="en-US" dirty="0"/>
              <a:t>We thank you and await your questions?</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7FE6A3CC-29C4-084A-B525-070E4D3A5F63}"/>
              </a:ext>
            </a:extLst>
          </p:cNvPr>
          <p:cNvSpPr>
            <a:spLocks noGrp="1"/>
          </p:cNvSpPr>
          <p:nvPr>
            <p:ph idx="1"/>
          </p:nvPr>
        </p:nvSpPr>
        <p:spPr>
          <a:xfrm>
            <a:off x="838200" y="1825625"/>
            <a:ext cx="5558489" cy="4351338"/>
          </a:xfrm>
        </p:spPr>
        <p:txBody>
          <a:bodyPr>
            <a:normAutofit/>
          </a:bodyPr>
          <a:lstStyle/>
          <a:p>
            <a:endParaRPr lang="en-US" dirty="0"/>
          </a:p>
          <a:p>
            <a:pPr marL="0" indent="0">
              <a:buNone/>
            </a:pPr>
            <a:r>
              <a:rPr lang="en-US" dirty="0" err="1"/>
              <a:t>Bitblock.co.uk</a:t>
            </a:r>
            <a:endParaRPr lang="en-US" dirty="0"/>
          </a:p>
          <a:p>
            <a:pPr marL="0" indent="0">
              <a:buNone/>
            </a:pPr>
            <a:endParaRPr lang="en-US" dirty="0"/>
          </a:p>
          <a:p>
            <a:pPr marL="0" indent="0">
              <a:buNone/>
            </a:pPr>
            <a:r>
              <a:rPr lang="en-US" dirty="0"/>
              <a:t>Financial forecast available on request at </a:t>
            </a:r>
            <a:r>
              <a:rPr lang="en-US" dirty="0" err="1"/>
              <a:t>admin@bitblock.co.uk</a:t>
            </a:r>
            <a:endParaRPr lang="en-US" dirty="0"/>
          </a:p>
          <a:p>
            <a:endParaRPr lang="en-US" dirty="0"/>
          </a:p>
          <a:p>
            <a:endParaRPr lang="en-US"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dirty="0"/>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17080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02186-C59F-CB49-8257-F89F102F595A}"/>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A0B10B91-E7DE-5349-BF4A-BD0F14B45D6F}"/>
              </a:ext>
            </a:extLst>
          </p:cNvPr>
          <p:cNvSpPr>
            <a:spLocks noGrp="1"/>
          </p:cNvSpPr>
          <p:nvPr>
            <p:ph idx="1"/>
          </p:nvPr>
        </p:nvSpPr>
        <p:spPr/>
        <p:txBody>
          <a:bodyPr/>
          <a:lstStyle/>
          <a:p>
            <a:endParaRPr lang="en-US"/>
          </a:p>
        </p:txBody>
      </p:sp>
      <p:graphicFrame>
        <p:nvGraphicFramePr>
          <p:cNvPr id="4" name="Object 3">
            <a:extLst>
              <a:ext uri="{FF2B5EF4-FFF2-40B4-BE49-F238E27FC236}">
                <a16:creationId xmlns:a16="http://schemas.microsoft.com/office/drawing/2014/main" id="{B9CF69EC-C7EC-CD4E-A246-77CC9E93BBA8}"/>
              </a:ext>
            </a:extLst>
          </p:cNvPr>
          <p:cNvGraphicFramePr>
            <a:graphicFrameLocks noChangeAspect="1"/>
          </p:cNvGraphicFramePr>
          <p:nvPr>
            <p:extLst>
              <p:ext uri="{D42A27DB-BD31-4B8C-83A1-F6EECF244321}">
                <p14:modId xmlns:p14="http://schemas.microsoft.com/office/powerpoint/2010/main" val="3788460477"/>
              </p:ext>
            </p:extLst>
          </p:nvPr>
        </p:nvGraphicFramePr>
        <p:xfrm>
          <a:off x="415871" y="256902"/>
          <a:ext cx="11360258" cy="6344195"/>
        </p:xfrm>
        <a:graphic>
          <a:graphicData uri="http://schemas.openxmlformats.org/presentationml/2006/ole">
            <mc:AlternateContent xmlns:mc="http://schemas.openxmlformats.org/markup-compatibility/2006">
              <mc:Choice xmlns:v="urn:schemas-microsoft-com:vml" Requires="v">
                <p:oleObj spid="_x0000_s1032" name="Worksheet" r:id="rId3" imgW="22352000" imgH="14795500" progId="Excel.Sheet.12">
                  <p:embed/>
                </p:oleObj>
              </mc:Choice>
              <mc:Fallback>
                <p:oleObj name="Worksheet" r:id="rId3" imgW="22352000" imgH="14795500" progId="Excel.Sheet.12">
                  <p:embed/>
                  <p:pic>
                    <p:nvPicPr>
                      <p:cNvPr id="0" name=""/>
                      <p:cNvPicPr/>
                      <p:nvPr/>
                    </p:nvPicPr>
                    <p:blipFill>
                      <a:blip r:embed="rId4"/>
                      <a:stretch>
                        <a:fillRect/>
                      </a:stretch>
                    </p:blipFill>
                    <p:spPr>
                      <a:xfrm>
                        <a:off x="415871" y="256902"/>
                        <a:ext cx="11360258" cy="6344195"/>
                      </a:xfrm>
                      <a:prstGeom prst="rect">
                        <a:avLst/>
                      </a:prstGeom>
                    </p:spPr>
                  </p:pic>
                </p:oleObj>
              </mc:Fallback>
            </mc:AlternateContent>
          </a:graphicData>
        </a:graphic>
      </p:graphicFrame>
    </p:spTree>
    <p:extLst>
      <p:ext uri="{BB962C8B-B14F-4D97-AF65-F5344CB8AC3E}">
        <p14:creationId xmlns:p14="http://schemas.microsoft.com/office/powerpoint/2010/main" val="26765950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5A212-55A4-FF4E-B4E0-8D6410F4F1FD}"/>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360F4E8E-2C41-2541-8CF6-F01FDA270B97}"/>
              </a:ext>
            </a:extLst>
          </p:cNvPr>
          <p:cNvSpPr>
            <a:spLocks noGrp="1"/>
          </p:cNvSpPr>
          <p:nvPr>
            <p:ph idx="1"/>
          </p:nvPr>
        </p:nvSpPr>
        <p:spPr/>
        <p:txBody>
          <a:bodyPr>
            <a:normAutofit/>
          </a:bodyPr>
          <a:lstStyle/>
          <a:p>
            <a:r>
              <a:rPr lang="en-GB" sz="1400" dirty="0"/>
              <a:t>carmen-reinicke. (02021). </a:t>
            </a:r>
            <a:r>
              <a:rPr lang="en-GB" sz="1400" i="1" dirty="0"/>
              <a:t>Bitcoin hits another record. Here’s how much you’d have if you invested $100 in 2009.</a:t>
            </a:r>
            <a:r>
              <a:rPr lang="en-GB" sz="1400" dirty="0"/>
              <a:t> Available: </a:t>
            </a:r>
            <a:r>
              <a:rPr lang="en-GB" sz="1400" dirty="0">
                <a:hlinkClick r:id="rId2"/>
              </a:rPr>
              <a:t>https://www.cnbc.com/2021/02/12/how-much-youd-have-today-if-you-invested-100-in-bitcoin-in-2009.html. Last accessed 10/03/2021</a:t>
            </a:r>
            <a:r>
              <a:rPr lang="en-GB" sz="1400" dirty="0"/>
              <a:t>.</a:t>
            </a:r>
          </a:p>
          <a:p>
            <a:endParaRPr lang="en-GB" sz="1400" dirty="0"/>
          </a:p>
          <a:p>
            <a:r>
              <a:rPr lang="en-GB" sz="1400" dirty="0" err="1"/>
              <a:t>Mintlife</a:t>
            </a:r>
            <a:r>
              <a:rPr lang="en-GB" sz="1400" dirty="0"/>
              <a:t>. (2021). </a:t>
            </a:r>
            <a:r>
              <a:rPr lang="en-GB" sz="1400" i="1" dirty="0"/>
              <a:t>How Much Do Youtubers Make &amp; How to Become a Youtuber.</a:t>
            </a:r>
            <a:r>
              <a:rPr lang="en-GB" sz="1400" dirty="0"/>
              <a:t> Available: https://</a:t>
            </a:r>
            <a:r>
              <a:rPr lang="en-GB" sz="1400" dirty="0" err="1"/>
              <a:t>mint.intuit.com</a:t>
            </a:r>
            <a:r>
              <a:rPr lang="en-GB" sz="1400" dirty="0"/>
              <a:t>/blog/relationships/how-much-do-youtubers-make-5035/. Last accessed 2021.</a:t>
            </a:r>
          </a:p>
          <a:p>
            <a:br>
              <a:rPr lang="en-GB" sz="1600" dirty="0"/>
            </a:br>
            <a:endParaRPr lang="en-US" sz="1600" dirty="0"/>
          </a:p>
        </p:txBody>
      </p:sp>
    </p:spTree>
    <p:extLst>
      <p:ext uri="{BB962C8B-B14F-4D97-AF65-F5344CB8AC3E}">
        <p14:creationId xmlns:p14="http://schemas.microsoft.com/office/powerpoint/2010/main" val="26370321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28E5CB-913B-4378-97CE-18C9F6410C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5FDCA6B-3222-DE48-AA5A-891AFA723F51}"/>
              </a:ext>
            </a:extLst>
          </p:cNvPr>
          <p:cNvSpPr>
            <a:spLocks noGrp="1"/>
          </p:cNvSpPr>
          <p:nvPr>
            <p:ph type="title"/>
          </p:nvPr>
        </p:nvSpPr>
        <p:spPr>
          <a:xfrm>
            <a:off x="838200" y="557188"/>
            <a:ext cx="4862848" cy="5569291"/>
          </a:xfrm>
        </p:spPr>
        <p:txBody>
          <a:bodyPr>
            <a:normAutofit/>
          </a:bodyPr>
          <a:lstStyle/>
          <a:p>
            <a:r>
              <a:rPr lang="en-US" sz="5200" dirty="0"/>
              <a:t>Disclaimer</a:t>
            </a:r>
          </a:p>
        </p:txBody>
      </p:sp>
      <p:graphicFrame>
        <p:nvGraphicFramePr>
          <p:cNvPr id="5" name="Content Placeholder 2">
            <a:extLst>
              <a:ext uri="{FF2B5EF4-FFF2-40B4-BE49-F238E27FC236}">
                <a16:creationId xmlns:a16="http://schemas.microsoft.com/office/drawing/2014/main" id="{CAA6D37D-708E-4139-A0A4-4C7700D3932A}"/>
              </a:ext>
            </a:extLst>
          </p:cNvPr>
          <p:cNvGraphicFramePr>
            <a:graphicFrameLocks noGrp="1"/>
          </p:cNvGraphicFramePr>
          <p:nvPr>
            <p:ph idx="1"/>
            <p:extLst>
              <p:ext uri="{D42A27DB-BD31-4B8C-83A1-F6EECF244321}">
                <p14:modId xmlns:p14="http://schemas.microsoft.com/office/powerpoint/2010/main" val="1617172624"/>
              </p:ext>
            </p:extLst>
          </p:nvPr>
        </p:nvGraphicFramePr>
        <p:xfrm>
          <a:off x="6099048" y="621792"/>
          <a:ext cx="525780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66283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178</TotalTime>
  <Words>3790</Words>
  <Application>Microsoft Macintosh PowerPoint</Application>
  <PresentationFormat>Widescreen</PresentationFormat>
  <Paragraphs>451</Paragraphs>
  <Slides>19</Slides>
  <Notes>3</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19</vt:i4>
      </vt:variant>
    </vt:vector>
  </HeadingPairs>
  <TitlesOfParts>
    <vt:vector size="24" baseType="lpstr">
      <vt:lpstr>Arial</vt:lpstr>
      <vt:lpstr>Calibri</vt:lpstr>
      <vt:lpstr>Calibri Light</vt:lpstr>
      <vt:lpstr>Office Theme</vt:lpstr>
      <vt:lpstr>Worksheet</vt:lpstr>
      <vt:lpstr>Bitblock.co.uk admin@bitblock.co.uk</vt:lpstr>
      <vt:lpstr>The easy way to crypto currency</vt:lpstr>
      <vt:lpstr>Fun Fact</vt:lpstr>
      <vt:lpstr>Our services</vt:lpstr>
      <vt:lpstr>Our income stream</vt:lpstr>
      <vt:lpstr>Our Business objectives &amp; Financial plans </vt:lpstr>
      <vt:lpstr>Marketing strategies</vt:lpstr>
      <vt:lpstr>Latest news and blogs  </vt:lpstr>
      <vt:lpstr>The easiest way to purchase Cryptocurrency in the UK</vt:lpstr>
      <vt:lpstr>Basics of crypto currency </vt:lpstr>
      <vt:lpstr>Swot</vt:lpstr>
      <vt:lpstr>Swot </vt:lpstr>
      <vt:lpstr>Future 3 years to 5 years business objective </vt:lpstr>
      <vt:lpstr>Two years financial forecast and income stream </vt:lpstr>
      <vt:lpstr>Start-up cost</vt:lpstr>
      <vt:lpstr>We thank you and await your questions?</vt:lpstr>
      <vt:lpstr>PowerPoint Presentation</vt:lpstr>
      <vt:lpstr>Reference list </vt:lpstr>
      <vt:lpstr>Disclaimer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Bitblock.co.uk</dc:title>
  <dc:creator>Sanwar Ali Ahmed (1920465)</dc:creator>
  <cp:lastModifiedBy>Sanwar Ali Ahmed (1920465)</cp:lastModifiedBy>
  <cp:revision>33</cp:revision>
  <dcterms:created xsi:type="dcterms:W3CDTF">2021-03-03T11:55:28Z</dcterms:created>
  <dcterms:modified xsi:type="dcterms:W3CDTF">2021-03-17T13:56:35Z</dcterms:modified>
</cp:coreProperties>
</file>