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61" d="100"/>
          <a:sy n="61" d="100"/>
        </p:scale>
        <p:origin x="87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BC8861A-1A0E-4E56-915F-CD0198137062}"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135824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C8861A-1A0E-4E56-915F-CD0198137062}"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4289281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C8861A-1A0E-4E56-915F-CD0198137062}"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2141686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C8861A-1A0E-4E56-915F-CD0198137062}"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1990908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BC8861A-1A0E-4E56-915F-CD0198137062}"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443558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BC8861A-1A0E-4E56-915F-CD0198137062}"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447337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C8861A-1A0E-4E56-915F-CD0198137062}"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412987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EBC8861A-1A0E-4E56-915F-CD0198137062}"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636017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EBC8861A-1A0E-4E56-915F-CD0198137062}"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3638686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C8861A-1A0E-4E56-915F-CD0198137062}"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3623754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C8861A-1A0E-4E56-915F-CD0198137062}"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FE0B9-AA75-4588-98E9-E71D35A8909C}" type="slidenum">
              <a:rPr lang="en-GB" smtClean="0"/>
              <a:t>‹#›</a:t>
            </a:fld>
            <a:endParaRPr lang="en-GB"/>
          </a:p>
        </p:txBody>
      </p:sp>
    </p:spTree>
    <p:extLst>
      <p:ext uri="{BB962C8B-B14F-4D97-AF65-F5344CB8AC3E}">
        <p14:creationId xmlns:p14="http://schemas.microsoft.com/office/powerpoint/2010/main" val="152773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EBC8861A-1A0E-4E56-915F-CD0198137062}" type="datetimeFigureOut">
              <a:rPr lang="en-GB" smtClean="0"/>
              <a:t>12/02/2020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08CFE0B9-AA75-4588-98E9-E71D35A8909C}" type="slidenum">
              <a:rPr lang="en-GB" smtClean="0"/>
              <a:t>‹#›</a:t>
            </a:fld>
            <a:endParaRPr lang="en-GB"/>
          </a:p>
        </p:txBody>
      </p:sp>
    </p:spTree>
    <p:extLst>
      <p:ext uri="{BB962C8B-B14F-4D97-AF65-F5344CB8AC3E}">
        <p14:creationId xmlns:p14="http://schemas.microsoft.com/office/powerpoint/2010/main" val="26923187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www.statista.com/statistics/282994/pupil-teacher-ratio-in-the-united-kingdom-uk-y-on-y-by-school-type/" TargetMode="External"/><Relationship Id="rId1" Type="http://schemas.openxmlformats.org/officeDocument/2006/relationships/slideLayout" Target="../slideLayouts/slideLayout2.xml"/><Relationship Id="rId5" Type="http://schemas.openxmlformats.org/officeDocument/2006/relationships/hyperlink" Target="http://mylocalschool.gov.wales/School/6702211?lang=en" TargetMode="External"/><Relationship Id="rId4" Type="http://schemas.openxmlformats.org/officeDocument/2006/relationships/hyperlink" Target="https://www.estyn.gov.wales/sites/www.estyn.gov.wales/files/documents/Tre%20Uchaf%20Primary%20School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74000">
              <a:schemeClr val="accent2">
                <a:lumMod val="20000"/>
                <a:lumOff val="80000"/>
              </a:schemeClr>
            </a:gs>
            <a:gs pos="83000">
              <a:schemeClr val="accent2">
                <a:lumMod val="40000"/>
                <a:lumOff val="6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Rounded Rectangle 4"/>
          <p:cNvSpPr/>
          <p:nvPr/>
        </p:nvSpPr>
        <p:spPr>
          <a:xfrm>
            <a:off x="5100198" y="301985"/>
            <a:ext cx="2964840" cy="1557259"/>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smtClean="0"/>
              <a:t>Start at My Feet </a:t>
            </a:r>
          </a:p>
          <a:p>
            <a:pPr algn="ctr"/>
            <a:r>
              <a:rPr lang="en-GB" dirty="0" smtClean="0"/>
              <a:t>Danielle Evans </a:t>
            </a:r>
          </a:p>
          <a:p>
            <a:pPr algn="ctr"/>
            <a:r>
              <a:rPr lang="en-GB" dirty="0" smtClean="0"/>
              <a:t>Student number: 1900385</a:t>
            </a:r>
            <a:endParaRPr lang="en-GB" sz="2400" dirty="0"/>
          </a:p>
          <a:p>
            <a:pPr algn="ctr"/>
            <a:r>
              <a:rPr lang="en-GB" dirty="0" smtClean="0"/>
              <a:t>Module Code: ECAD4009</a:t>
            </a:r>
          </a:p>
        </p:txBody>
      </p:sp>
      <p:sp>
        <p:nvSpPr>
          <p:cNvPr id="2" name="Flowchart: Alternate Process 1"/>
          <p:cNvSpPr/>
          <p:nvPr/>
        </p:nvSpPr>
        <p:spPr>
          <a:xfrm>
            <a:off x="599685" y="301305"/>
            <a:ext cx="3918857" cy="5859646"/>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y-GB" b="1" u="sng" dirty="0" smtClean="0"/>
              <a:t>The community </a:t>
            </a:r>
          </a:p>
          <a:p>
            <a:pPr algn="ctr"/>
            <a:r>
              <a:rPr lang="en-GB" sz="1200" dirty="0" smtClean="0"/>
              <a:t>In my placement school I have seen that the school and the community work together by having a summer fate in the school yard that the parents and the local community are able to attend, this is to assist the school in collecting money to improve the setting for the children. The children are also able to visit the local nursing home to play games with them and to sing them songs. This is good because the children are able to go out into the community to connect with a wide variety of people so that children who are in low income families are able to go out in the community which they would not be able to do at home. </a:t>
            </a:r>
            <a:r>
              <a:rPr lang="en-GB" sz="1200" dirty="0" smtClean="0"/>
              <a:t>The school is able to help the children while they are in the school because when they go out on educational trips that they may not be able to go on at home they are having a good experience outside of school but is also educational for their learning within the school.  When </a:t>
            </a:r>
            <a:r>
              <a:rPr lang="en-GB" sz="1200" dirty="0" smtClean="0"/>
              <a:t>they get back to school there are a group of children called the </a:t>
            </a:r>
            <a:r>
              <a:rPr lang="en-GB" sz="1200" dirty="0" err="1" smtClean="0"/>
              <a:t>sustaina</a:t>
            </a:r>
            <a:r>
              <a:rPr lang="en-GB" sz="1200" dirty="0" smtClean="0"/>
              <a:t> bulls, these children then work together to talk about their experience on the trip and what they learnt on the trip and then they write a letter to the place that they have been to thank them for their experience and to let them know what they have learnt therefore strengthening their bond with the community. </a:t>
            </a:r>
          </a:p>
          <a:p>
            <a:pPr algn="ctr"/>
            <a:r>
              <a:rPr lang="en-GB" sz="1200" dirty="0" smtClean="0"/>
              <a:t>The children also visit the local church, they do this around Christmas time to do their school Christmas concert, this then allows them to see the different religions and beliefs for them </a:t>
            </a:r>
            <a:r>
              <a:rPr lang="en-GB" sz="1200" dirty="0" smtClean="0"/>
              <a:t>to understand other people’s beliefs and religions. </a:t>
            </a:r>
            <a:endParaRPr lang="en-GB" sz="1200" dirty="0" smtClean="0"/>
          </a:p>
        </p:txBody>
      </p:sp>
      <p:sp>
        <p:nvSpPr>
          <p:cNvPr id="3" name="Rectangle 2"/>
          <p:cNvSpPr/>
          <p:nvPr/>
        </p:nvSpPr>
        <p:spPr>
          <a:xfrm>
            <a:off x="4806433" y="2032543"/>
            <a:ext cx="3552371" cy="479497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y-GB" dirty="0" smtClean="0"/>
              <a:t>My local Schools</a:t>
            </a:r>
            <a:endParaRPr lang="cy-GB" dirty="0"/>
          </a:p>
          <a:p>
            <a:pPr algn="ctr"/>
            <a:r>
              <a:rPr lang="cy-GB" sz="1200" dirty="0" smtClean="0"/>
              <a:t>In my placement school there are around 226 pupils. 25.6% of the children in the school are on free school meals, this shows that in the community there are many low income families. The pupil to teacher ratio is 20.8. This is just over the average pupil to teacher ratio of the primary school of 20.5 which shows that my placement school has a sufficient amount of </a:t>
            </a:r>
            <a:r>
              <a:rPr lang="cy-GB" sz="1200" dirty="0" smtClean="0"/>
              <a:t>staff</a:t>
            </a:r>
            <a:r>
              <a:rPr lang="cy-GB" sz="1200" dirty="0"/>
              <a:t> </a:t>
            </a:r>
            <a:r>
              <a:rPr lang="cy-GB" sz="1200" dirty="0" smtClean="0"/>
              <a:t>(Clark,2020). </a:t>
            </a:r>
            <a:r>
              <a:rPr lang="cy-GB" sz="1200" dirty="0" smtClean="0"/>
              <a:t>The budget per child is £4810 per pupil, the average is 4700 so my schools budge for each child is over the average budget. This then shows that the school is sable for money and they are able to provide a higher quality experience for the pupils in the school. This is beneficial for the children because the school has money so if the child needs additional support they are able to buy additional resources that the child would be able to benefit from</a:t>
            </a:r>
            <a:r>
              <a:rPr lang="cy-GB" sz="1200" dirty="0" smtClean="0"/>
              <a:t>. (My Local School, 2019)</a:t>
            </a:r>
          </a:p>
          <a:p>
            <a:pPr algn="ctr"/>
            <a:endParaRPr lang="cy-GB" sz="1200" dirty="0"/>
          </a:p>
          <a:p>
            <a:pPr algn="ctr"/>
            <a:endParaRPr lang="cy-GB" sz="1200" dirty="0" smtClean="0"/>
          </a:p>
          <a:p>
            <a:pPr algn="ctr"/>
            <a:endParaRPr lang="cy-GB" sz="1200" dirty="0"/>
          </a:p>
          <a:p>
            <a:pPr algn="ctr"/>
            <a:r>
              <a:rPr lang="cy-GB" sz="1200" dirty="0" smtClean="0"/>
              <a:t> </a:t>
            </a:r>
            <a:endParaRPr lang="cy-GB" sz="1200" dirty="0" smtClean="0"/>
          </a:p>
        </p:txBody>
      </p:sp>
      <p:sp>
        <p:nvSpPr>
          <p:cNvPr id="6" name="Flowchart: Alternate Process 5"/>
          <p:cNvSpPr/>
          <p:nvPr/>
        </p:nvSpPr>
        <p:spPr>
          <a:xfrm>
            <a:off x="8646696" y="301305"/>
            <a:ext cx="3880583" cy="6867832"/>
          </a:xfrm>
          <a:prstGeom prst="flowChartAlternateProcess">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y-GB" dirty="0" smtClean="0"/>
              <a:t>The parents</a:t>
            </a:r>
          </a:p>
          <a:p>
            <a:pPr algn="ctr"/>
            <a:r>
              <a:rPr lang="cy-GB" sz="1200" dirty="0" smtClean="0"/>
              <a:t>The parents are included with the school by each child having a book bag that they are able to take home at the end of each day, the child is able to take a reading book home so that the parents are able to read with them at home. They also take homework </a:t>
            </a:r>
            <a:r>
              <a:rPr lang="cy-GB" sz="1200" dirty="0" smtClean="0"/>
              <a:t>home </a:t>
            </a:r>
            <a:r>
              <a:rPr lang="cy-GB" sz="1200" dirty="0" smtClean="0"/>
              <a:t>to further their education. The school sends newsletters home with the children at the end of the day, these are to allow the parents to see what is going on in the school, these are things such as events that are going on in the community and the school, any inset days that the school have coming up, school trips and their consent forms and also some of the achievements that the pupils have achieved. This then allows the parents to know what is going on within the school. There is a dojo system online that the teachers are able to give the children points for working well in school, the parents are able to access the dojo points from home. The teachers are able to message the parents one to one through the dojo to let them know any additional information about the children. Such as if the children get 50 dojo points they are able to wear their slippers to school. The teacher can also upload to all of the parents what the children have done throughout the day. Next to the exit they have a ‘What I Made’ peg board so that the parents are able to see the work that the children have done throughout the day. This is chosen randomly each day so that all of the children have an opportunity to show their work during the week</a:t>
            </a:r>
            <a:r>
              <a:rPr lang="cy-GB" sz="1200" dirty="0" smtClean="0"/>
              <a:t>.</a:t>
            </a:r>
          </a:p>
          <a:p>
            <a:pPr algn="ctr"/>
            <a:endParaRPr lang="cy-GB" sz="1100" dirty="0"/>
          </a:p>
          <a:p>
            <a:pPr algn="ctr"/>
            <a:endParaRPr lang="cy-GB" sz="1100" dirty="0" smtClean="0"/>
          </a:p>
          <a:p>
            <a:pPr algn="ctr"/>
            <a:endParaRPr lang="cy-GB" sz="1100" dirty="0"/>
          </a:p>
          <a:p>
            <a:pPr algn="ctr"/>
            <a:endParaRPr lang="cy-GB" dirty="0"/>
          </a:p>
        </p:txBody>
      </p:sp>
      <p:sp>
        <p:nvSpPr>
          <p:cNvPr id="7" name="Rectangle 6"/>
          <p:cNvSpPr/>
          <p:nvPr/>
        </p:nvSpPr>
        <p:spPr>
          <a:xfrm>
            <a:off x="495181" y="6380065"/>
            <a:ext cx="4023360" cy="297294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cy-GB" dirty="0" smtClean="0"/>
              <a:t>Estyn Reports</a:t>
            </a:r>
          </a:p>
          <a:p>
            <a:pPr algn="ctr"/>
            <a:r>
              <a:rPr lang="cy-GB" sz="1200" dirty="0" smtClean="0"/>
              <a:t>In the </a:t>
            </a:r>
            <a:r>
              <a:rPr lang="cy-GB" sz="1200" dirty="0" smtClean="0"/>
              <a:t>Estyn </a:t>
            </a:r>
            <a:r>
              <a:rPr lang="cy-GB" sz="1200" dirty="0" smtClean="0"/>
              <a:t>reports it states that the school is a community which is very caring and supportive. Some of the older children in the school run a cafe for the community every week. </a:t>
            </a:r>
            <a:r>
              <a:rPr lang="cy-GB" sz="1200" dirty="0" smtClean="0"/>
              <a:t>The staff make the school a supportive community, this enables the children to promote their moral social and cultural development. Special agencies such as the health visitors, the social services and also the police come into the school to help the children if they require them. This </a:t>
            </a:r>
            <a:r>
              <a:rPr lang="cy-GB" sz="1200" dirty="0" smtClean="0"/>
              <a:t>is important </a:t>
            </a:r>
            <a:r>
              <a:rPr lang="cy-GB" sz="1200" dirty="0" smtClean="0"/>
              <a:t>because the children are able to learn respect. The school shares a field with the community, they are then able to use this field as an extra-curricular activities and their healthy life style provision. </a:t>
            </a:r>
          </a:p>
          <a:p>
            <a:pPr algn="ctr"/>
            <a:r>
              <a:rPr lang="cy-GB" sz="1200" dirty="0" smtClean="0"/>
              <a:t> (Estyn, 2017) </a:t>
            </a:r>
            <a:endParaRPr lang="cy-GB" sz="2000" dirty="0"/>
          </a:p>
        </p:txBody>
      </p:sp>
      <p:sp>
        <p:nvSpPr>
          <p:cNvPr id="8" name="Round Same Side Corner Rectangle 7"/>
          <p:cNvSpPr/>
          <p:nvPr/>
        </p:nvSpPr>
        <p:spPr>
          <a:xfrm>
            <a:off x="5199017" y="7276298"/>
            <a:ext cx="7033439" cy="2076708"/>
          </a:xfrm>
          <a:prstGeom prst="round2Same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dirty="0" smtClean="0"/>
              <a:t>Curriculum</a:t>
            </a:r>
          </a:p>
          <a:p>
            <a:r>
              <a:rPr lang="cy-GB" sz="1200" dirty="0" smtClean="0"/>
              <a:t>The Foundation Phase Framework supports the idea that children learn about themselves, their relationships with other children and adults both within and beyond the family which includes their community. This is important because the children are able to learn about themselves and other people so that they know about other </a:t>
            </a:r>
            <a:r>
              <a:rPr lang="cy-GB" sz="1200" dirty="0" smtClean="0"/>
              <a:t>people’s </a:t>
            </a:r>
            <a:r>
              <a:rPr lang="cy-GB" sz="1200" dirty="0" smtClean="0"/>
              <a:t>beliefs and religions. This is beneficial so that all of the children know about the different beliefs and religions so that they are able to learn and respect other </a:t>
            </a:r>
            <a:r>
              <a:rPr lang="cy-GB" sz="1200" dirty="0" smtClean="0"/>
              <a:t>people’s </a:t>
            </a:r>
            <a:r>
              <a:rPr lang="cy-GB" sz="1200" dirty="0" smtClean="0"/>
              <a:t>cultures, beliefs and opinions</a:t>
            </a:r>
            <a:r>
              <a:rPr lang="cy-GB" sz="1200" dirty="0" smtClean="0"/>
              <a:t>. The children are able to learn about themselves and people in their community which is able to help them with their studies so that they have an understanding of what is going on in the community and also what they are able to do. (Foundation Phase Framework, 2015) </a:t>
            </a:r>
            <a:endParaRPr lang="cy-GB" sz="2000" dirty="0"/>
          </a:p>
        </p:txBody>
      </p:sp>
      <p:pic>
        <p:nvPicPr>
          <p:cNvPr id="4" name="Picture 3"/>
          <p:cNvPicPr>
            <a:picLocks noChangeAspect="1"/>
          </p:cNvPicPr>
          <p:nvPr/>
        </p:nvPicPr>
        <p:blipFill>
          <a:blip r:embed="rId2"/>
          <a:stretch>
            <a:fillRect/>
          </a:stretch>
        </p:blipFill>
        <p:spPr>
          <a:xfrm>
            <a:off x="5374251" y="5806103"/>
            <a:ext cx="1378268" cy="926528"/>
          </a:xfrm>
          <a:prstGeom prst="rect">
            <a:avLst/>
          </a:prstGeom>
        </p:spPr>
      </p:pic>
      <p:sp>
        <p:nvSpPr>
          <p:cNvPr id="10" name="TextBox 9"/>
          <p:cNvSpPr txBox="1"/>
          <p:nvPr/>
        </p:nvSpPr>
        <p:spPr>
          <a:xfrm>
            <a:off x="11247120" y="6365855"/>
            <a:ext cx="985336" cy="461665"/>
          </a:xfrm>
          <a:prstGeom prst="rect">
            <a:avLst/>
          </a:prstGeom>
          <a:noFill/>
        </p:spPr>
        <p:txBody>
          <a:bodyPr wrap="square" rtlCol="0">
            <a:spAutoFit/>
          </a:bodyPr>
          <a:lstStyle/>
          <a:p>
            <a:r>
              <a:rPr lang="en-GB" sz="1200" dirty="0" smtClean="0"/>
              <a:t>(Personal Image)</a:t>
            </a:r>
            <a:endParaRPr lang="en-GB" sz="1200" dirty="0"/>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t="23077" b="23077"/>
          <a:stretch/>
        </p:blipFill>
        <p:spPr>
          <a:xfrm>
            <a:off x="9293069" y="6258694"/>
            <a:ext cx="1954051" cy="789136"/>
          </a:xfrm>
          <a:prstGeom prst="rect">
            <a:avLst/>
          </a:prstGeom>
        </p:spPr>
      </p:pic>
      <p:sp>
        <p:nvSpPr>
          <p:cNvPr id="12" name="TextBox 11"/>
          <p:cNvSpPr txBox="1"/>
          <p:nvPr/>
        </p:nvSpPr>
        <p:spPr>
          <a:xfrm>
            <a:off x="6782633" y="6088856"/>
            <a:ext cx="1325491" cy="276999"/>
          </a:xfrm>
          <a:prstGeom prst="rect">
            <a:avLst/>
          </a:prstGeom>
          <a:noFill/>
        </p:spPr>
        <p:txBody>
          <a:bodyPr wrap="none" rtlCol="0">
            <a:spAutoFit/>
          </a:bodyPr>
          <a:lstStyle/>
          <a:p>
            <a:r>
              <a:rPr lang="en-GB" sz="1200" dirty="0" smtClean="0"/>
              <a:t>(Blackboard,2020)</a:t>
            </a:r>
            <a:endParaRPr lang="en-GB" sz="1200" dirty="0"/>
          </a:p>
        </p:txBody>
      </p:sp>
    </p:spTree>
    <p:extLst>
      <p:ext uri="{BB962C8B-B14F-4D97-AF65-F5344CB8AC3E}">
        <p14:creationId xmlns:p14="http://schemas.microsoft.com/office/powerpoint/2010/main" val="4434157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dirty="0" smtClean="0"/>
              <a:t>References </a:t>
            </a:r>
            <a:endParaRPr lang="en-GB" sz="6000" dirty="0"/>
          </a:p>
        </p:txBody>
      </p:sp>
      <p:sp>
        <p:nvSpPr>
          <p:cNvPr id="3" name="Content Placeholder 2"/>
          <p:cNvSpPr>
            <a:spLocks noGrp="1"/>
          </p:cNvSpPr>
          <p:nvPr>
            <p:ph idx="1"/>
          </p:nvPr>
        </p:nvSpPr>
        <p:spPr>
          <a:xfrm>
            <a:off x="1210405" y="7991606"/>
            <a:ext cx="11041380" cy="1340284"/>
          </a:xfrm>
        </p:spPr>
        <p:txBody>
          <a:bodyPr>
            <a:normAutofit/>
          </a:bodyPr>
          <a:lstStyle/>
          <a:p>
            <a:pPr marL="0" indent="0">
              <a:buNone/>
            </a:pPr>
            <a:endParaRPr lang="en-GB" sz="2800" dirty="0" smtClean="0">
              <a:hlinkClick r:id="rId2"/>
            </a:endParaRPr>
          </a:p>
          <a:p>
            <a:pPr marL="0" indent="0">
              <a:buNone/>
            </a:pPr>
            <a:endParaRPr lang="en-GB" dirty="0" smtClean="0"/>
          </a:p>
          <a:p>
            <a:pPr marL="0" indent="0">
              <a:buNone/>
            </a:pPr>
            <a:endParaRPr lang="en-GB" dirty="0" smtClean="0"/>
          </a:p>
          <a:p>
            <a:pPr marL="0" indent="0">
              <a:buNone/>
            </a:pPr>
            <a:endParaRPr lang="en-GB" dirty="0"/>
          </a:p>
        </p:txBody>
      </p:sp>
      <p:sp>
        <p:nvSpPr>
          <p:cNvPr id="5" name="TextBox 4"/>
          <p:cNvSpPr txBox="1"/>
          <p:nvPr/>
        </p:nvSpPr>
        <p:spPr>
          <a:xfrm>
            <a:off x="1114816" y="2780778"/>
            <a:ext cx="10806674" cy="4401205"/>
          </a:xfrm>
          <a:prstGeom prst="rect">
            <a:avLst/>
          </a:prstGeom>
          <a:noFill/>
        </p:spPr>
        <p:txBody>
          <a:bodyPr wrap="square" rtlCol="0">
            <a:spAutoFit/>
          </a:bodyPr>
          <a:lstStyle/>
          <a:p>
            <a:r>
              <a:rPr lang="en-GB" sz="2000" dirty="0"/>
              <a:t>Clark, D. (2020) Pupil to teacher ratio in the United Kingdom from 2010/11 to 2018/19, by school type [Online] Available at: </a:t>
            </a:r>
            <a:r>
              <a:rPr lang="en-GB" sz="2000" dirty="0">
                <a:hlinkClick r:id="rId2"/>
              </a:rPr>
              <a:t>https://www.statista.com/statistics/282994/pupil-teacher-ratio-in-the-united-kingdom-uk-y-on-y-by-school-type</a:t>
            </a:r>
            <a:r>
              <a:rPr lang="en-GB" sz="2000" dirty="0" smtClean="0">
                <a:hlinkClick r:id="rId2"/>
              </a:rPr>
              <a:t>/</a:t>
            </a:r>
            <a:r>
              <a:rPr lang="en-GB" sz="2000" dirty="0" smtClean="0"/>
              <a:t>  </a:t>
            </a:r>
            <a:r>
              <a:rPr lang="en-GB" sz="2000" dirty="0"/>
              <a:t>(Accessed: February 9th) </a:t>
            </a:r>
            <a:endParaRPr lang="en-GB" sz="2000" dirty="0" smtClean="0"/>
          </a:p>
          <a:p>
            <a:endParaRPr lang="en-GB" sz="2000" dirty="0"/>
          </a:p>
          <a:p>
            <a:r>
              <a:rPr lang="en-GB" sz="2000" dirty="0"/>
              <a:t>Curriculum for Wales (2015) Foundation Phase Framework [Online] Available at: </a:t>
            </a:r>
            <a:r>
              <a:rPr lang="en-GB" sz="2000" dirty="0">
                <a:hlinkClick r:id="rId3"/>
              </a:rPr>
              <a:t>https://</a:t>
            </a:r>
            <a:r>
              <a:rPr lang="en-GB" sz="2000" dirty="0" smtClean="0">
                <a:hlinkClick r:id="rId3"/>
              </a:rPr>
              <a:t>gov.wales/sites/default/files/publications/2018-02/foundation-phase-framework-revised-2015.pdf</a:t>
            </a:r>
            <a:r>
              <a:rPr lang="en-GB" sz="2000" dirty="0" smtClean="0"/>
              <a:t>  </a:t>
            </a:r>
            <a:r>
              <a:rPr lang="en-GB" sz="2000" dirty="0"/>
              <a:t>(Accessed: </a:t>
            </a:r>
            <a:r>
              <a:rPr lang="en-GB" sz="2000" dirty="0" err="1"/>
              <a:t>Febraury</a:t>
            </a:r>
            <a:r>
              <a:rPr lang="en-GB" sz="2000" dirty="0"/>
              <a:t> 10th) </a:t>
            </a:r>
            <a:endParaRPr lang="en-GB" sz="2000" dirty="0" smtClean="0"/>
          </a:p>
          <a:p>
            <a:endParaRPr lang="en-GB" sz="2000" dirty="0"/>
          </a:p>
          <a:p>
            <a:r>
              <a:rPr lang="en-GB" sz="2000" dirty="0" err="1"/>
              <a:t>Estyn</a:t>
            </a:r>
            <a:r>
              <a:rPr lang="en-GB" sz="2000" dirty="0"/>
              <a:t> (2017) </a:t>
            </a:r>
            <a:r>
              <a:rPr lang="en-GB" sz="2000" dirty="0" err="1"/>
              <a:t>Estyn</a:t>
            </a:r>
            <a:r>
              <a:rPr lang="en-GB" sz="2000" dirty="0"/>
              <a:t> Report [Online] Available at: </a:t>
            </a:r>
            <a:r>
              <a:rPr lang="en-GB" sz="2000" dirty="0">
                <a:hlinkClick r:id="rId4"/>
              </a:rPr>
              <a:t>https://</a:t>
            </a:r>
            <a:r>
              <a:rPr lang="en-GB" sz="2000" dirty="0" smtClean="0">
                <a:hlinkClick r:id="rId4"/>
              </a:rPr>
              <a:t>www.estyn.gov.wales/sites/www.estyn.gov.wales/files/documents/Tre%20Uchaf%20Primary%20School_1.pdf</a:t>
            </a:r>
            <a:r>
              <a:rPr lang="en-GB" sz="2000" dirty="0" smtClean="0"/>
              <a:t>  </a:t>
            </a:r>
            <a:r>
              <a:rPr lang="en-GB" sz="2000" dirty="0"/>
              <a:t>(Accessed: February 9th) </a:t>
            </a:r>
            <a:endParaRPr lang="en-GB" sz="2000" dirty="0" smtClean="0"/>
          </a:p>
          <a:p>
            <a:endParaRPr lang="en-GB" sz="2000" dirty="0"/>
          </a:p>
          <a:p>
            <a:r>
              <a:rPr lang="en-GB" sz="2000" dirty="0"/>
              <a:t>My Local School (2019) Tre </a:t>
            </a:r>
            <a:r>
              <a:rPr lang="en-GB" sz="2000" dirty="0" err="1"/>
              <a:t>Uchaf</a:t>
            </a:r>
            <a:r>
              <a:rPr lang="en-GB" sz="2000" dirty="0"/>
              <a:t> Primary School [Online] Available at: </a:t>
            </a:r>
            <a:r>
              <a:rPr lang="en-GB" sz="2000" dirty="0">
                <a:hlinkClick r:id="rId5"/>
              </a:rPr>
              <a:t>http://</a:t>
            </a:r>
            <a:r>
              <a:rPr lang="en-GB" sz="2000" dirty="0" smtClean="0">
                <a:hlinkClick r:id="rId5"/>
              </a:rPr>
              <a:t>mylocalschool.gov.wales/School/6702211?lang=en</a:t>
            </a:r>
            <a:r>
              <a:rPr lang="en-GB" sz="2000" dirty="0" smtClean="0"/>
              <a:t>  </a:t>
            </a:r>
            <a:r>
              <a:rPr lang="en-GB" sz="2000" dirty="0"/>
              <a:t>(Accessed: February 11th)</a:t>
            </a:r>
          </a:p>
        </p:txBody>
      </p:sp>
    </p:spTree>
    <p:extLst>
      <p:ext uri="{BB962C8B-B14F-4D97-AF65-F5344CB8AC3E}">
        <p14:creationId xmlns:p14="http://schemas.microsoft.com/office/powerpoint/2010/main" val="24023095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1578</TotalTime>
  <Words>1186</Words>
  <Application>Microsoft Office PowerPoint</Application>
  <PresentationFormat>A3 Paper (297x420 mm)</PresentationFormat>
  <Paragraphs>34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Lonwen Bowen</dc:creator>
  <cp:lastModifiedBy>Lonwen Bowen</cp:lastModifiedBy>
  <cp:revision>72</cp:revision>
  <dcterms:created xsi:type="dcterms:W3CDTF">2020-01-29T13:11:39Z</dcterms:created>
  <dcterms:modified xsi:type="dcterms:W3CDTF">2020-02-12T18:09:24Z</dcterms:modified>
</cp:coreProperties>
</file>