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11.svg" ContentType="image/svg+xml"/>
  <Override PartName="/ppt/media/image13.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83" r:id="rId5"/>
    <p:sldId id="272" r:id="rId6"/>
    <p:sldId id="263" r:id="rId7"/>
    <p:sldId id="268" r:id="rId8"/>
    <p:sldId id="280" r:id="rId9"/>
    <p:sldId id="302" r:id="rId10"/>
    <p:sldId id="319" r:id="rId11"/>
    <p:sldId id="321" r:id="rId12"/>
    <p:sldId id="270" r:id="rId13"/>
    <p:sldId id="281" r:id="rId14"/>
    <p:sldId id="284" r:id="rId15"/>
    <p:sldId id="303" r:id="rId16"/>
    <p:sldId id="271" r:id="rId17"/>
    <p:sldId id="329" r:id="rId18"/>
    <p:sldId id="331" r:id="rId19"/>
    <p:sldId id="261" r:id="rId20"/>
  </p:sldIdLst>
  <p:sldSz cx="22860000" cy="12801600"/>
  <p:notesSz cx="6858000" cy="9144000"/>
  <p:custDataLst>
    <p:tags r:id="rId2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124" userDrawn="1">
          <p15:clr>
            <a:srgbClr val="A4A3A4"/>
          </p15:clr>
        </p15:guide>
        <p15:guide id="2" pos="7170" userDrawn="1">
          <p15:clr>
            <a:srgbClr val="A4A3A4"/>
          </p15:clr>
        </p15:guide>
        <p15:guide id="3" orient="horz" pos="1184" userDrawn="1">
          <p15:clr>
            <a:srgbClr val="A4A3A4"/>
          </p15:clr>
        </p15:guide>
        <p15:guide id="4" orient="horz" pos="4696" userDrawn="1">
          <p15:clr>
            <a:srgbClr val="A4A3A4"/>
          </p15:clr>
        </p15:guide>
        <p15:guide id="5" pos="80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3F1"/>
    <a:srgbClr val="0F85F1"/>
    <a:srgbClr val="323B43"/>
    <a:srgbClr val="32589A"/>
    <a:srgbClr val="86BACC"/>
    <a:srgbClr val="64ADD3"/>
    <a:srgbClr val="3D9DE0"/>
    <a:srgbClr val="667F99"/>
    <a:srgbClr val="287ED7"/>
    <a:srgbClr val="1B7E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314" autoAdjust="0"/>
  </p:normalViewPr>
  <p:slideViewPr>
    <p:cSldViewPr snapToGrid="0" showGuides="1">
      <p:cViewPr varScale="1">
        <p:scale>
          <a:sx n="56" d="100"/>
          <a:sy n="56" d="100"/>
        </p:scale>
        <p:origin x="144" y="348"/>
      </p:cViewPr>
      <p:guideLst>
        <p:guide orient="horz" pos="4124"/>
        <p:guide pos="7170"/>
        <p:guide orient="horz" pos="1184"/>
        <p:guide orient="horz" pos="4696"/>
        <p:guide pos="802"/>
      </p:guideLst>
    </p:cSldViewPr>
  </p:slideViewPr>
  <p:notesTextViewPr>
    <p:cViewPr>
      <p:scale>
        <a:sx n="1" d="1"/>
        <a:sy n="1" d="1"/>
      </p:scale>
      <p:origin x="0" y="0"/>
    </p:cViewPr>
  </p:notesTextViewPr>
  <p:sorterViewPr>
    <p:cViewPr>
      <p:scale>
        <a:sx n="50" d="100"/>
        <a:sy n="50" d="100"/>
      </p:scale>
      <p:origin x="0" y="-504"/>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4" Type="http://schemas.openxmlformats.org/officeDocument/2006/relationships/tags" Target="tags/tag75.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22AFE2-3667-4B54-B87B-39862DF1A0DE}"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74688" y="1143000"/>
            <a:ext cx="5508625"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2C665-9F71-4DC9-9A20-342EB435BBD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3_空白">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2" name="标题 1"/>
          <p:cNvSpPr>
            <a:spLocks noGrp="1"/>
          </p:cNvSpPr>
          <p:nvPr>
            <p:ph type="title"/>
          </p:nvPr>
        </p:nvSpPr>
        <p:spPr>
          <a:xfrm>
            <a:off x="1143000" y="512763"/>
            <a:ext cx="20574000" cy="2133600"/>
          </a:xfrm>
          <a:prstGeom prst="rect">
            <a:avLst/>
          </a:prstGeom>
        </p:spPr>
        <p:txBody>
          <a:bodyPr/>
          <a:lstStyle/>
          <a:p>
            <a:r>
              <a:rPr lang="zh-CN" altLang="en-US" smtClean="0"/>
              <a:t>单击此处编辑母版标题样式</a:t>
            </a:r>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algn="l" defTabSz="1706880" rtl="0" eaLnBrk="1" latinLnBrk="0" hangingPunct="1">
        <a:lnSpc>
          <a:spcPct val="90000"/>
        </a:lnSpc>
        <a:spcBef>
          <a:spcPct val="0"/>
        </a:spcBef>
        <a:buNone/>
        <a:defRPr sz="8215" kern="1200">
          <a:solidFill>
            <a:schemeClr val="tx1"/>
          </a:solidFill>
          <a:latin typeface="+mj-lt"/>
          <a:ea typeface="+mj-ea"/>
          <a:cs typeface="+mj-cs"/>
        </a:defRPr>
      </a:lvl1pPr>
    </p:titleStyle>
    <p:bodyStyle>
      <a:lvl1pPr marL="426720" indent="-426720" algn="l" defTabSz="1706880" rtl="0" eaLnBrk="1" latinLnBrk="0" hangingPunct="1">
        <a:lnSpc>
          <a:spcPct val="90000"/>
        </a:lnSpc>
        <a:spcBef>
          <a:spcPts val="1865"/>
        </a:spcBef>
        <a:buFont typeface="Arial" panose="020B0604020202020204" pitchFamily="34" charset="0"/>
        <a:buChar char="•"/>
        <a:defRPr sz="5225" kern="1200">
          <a:solidFill>
            <a:schemeClr val="tx1"/>
          </a:solidFill>
          <a:latin typeface="+mn-lt"/>
          <a:ea typeface="+mn-ea"/>
          <a:cs typeface="+mn-cs"/>
        </a:defRPr>
      </a:lvl1pPr>
      <a:lvl2pPr marL="1280160" indent="-426720" algn="l" defTabSz="1706880" rtl="0" eaLnBrk="1" latinLnBrk="0" hangingPunct="1">
        <a:lnSpc>
          <a:spcPct val="90000"/>
        </a:lnSpc>
        <a:spcBef>
          <a:spcPts val="935"/>
        </a:spcBef>
        <a:buFont typeface="Arial" panose="020B0604020202020204" pitchFamily="34" charset="0"/>
        <a:buChar char="•"/>
        <a:defRPr sz="4480" kern="1200">
          <a:solidFill>
            <a:schemeClr val="tx1"/>
          </a:solidFill>
          <a:latin typeface="+mn-lt"/>
          <a:ea typeface="+mn-ea"/>
          <a:cs typeface="+mn-cs"/>
        </a:defRPr>
      </a:lvl2pPr>
      <a:lvl3pPr marL="2133600" indent="-426720" algn="l" defTabSz="1706880" rtl="0" eaLnBrk="1" latinLnBrk="0" hangingPunct="1">
        <a:lnSpc>
          <a:spcPct val="90000"/>
        </a:lnSpc>
        <a:spcBef>
          <a:spcPts val="935"/>
        </a:spcBef>
        <a:buFont typeface="Arial" panose="020B0604020202020204" pitchFamily="34" charset="0"/>
        <a:buChar char="•"/>
        <a:defRPr sz="3735" kern="1200">
          <a:solidFill>
            <a:schemeClr val="tx1"/>
          </a:solidFill>
          <a:latin typeface="+mn-lt"/>
          <a:ea typeface="+mn-ea"/>
          <a:cs typeface="+mn-cs"/>
        </a:defRPr>
      </a:lvl3pPr>
      <a:lvl4pPr marL="298704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4pPr>
      <a:lvl5pPr marL="384048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5pPr>
      <a:lvl6pPr marL="469392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6pPr>
      <a:lvl7pPr marL="554736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7pPr>
      <a:lvl8pPr marL="640080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8pPr>
      <a:lvl9pPr marL="7254240" indent="-426720" algn="l" defTabSz="1706880" rtl="0" eaLnBrk="1" latinLnBrk="0" hangingPunct="1">
        <a:lnSpc>
          <a:spcPct val="90000"/>
        </a:lnSpc>
        <a:spcBef>
          <a:spcPts val="935"/>
        </a:spcBef>
        <a:buFont typeface="Arial" panose="020B0604020202020204" pitchFamily="34" charset="0"/>
        <a:buChar char="•"/>
        <a:defRPr sz="3360" kern="1200">
          <a:solidFill>
            <a:schemeClr val="tx1"/>
          </a:solidFill>
          <a:latin typeface="+mn-lt"/>
          <a:ea typeface="+mn-ea"/>
          <a:cs typeface="+mn-cs"/>
        </a:defRPr>
      </a:lvl9pPr>
    </p:bodyStyle>
    <p:otherStyle>
      <a:defPPr>
        <a:defRPr lang="en-US"/>
      </a:defPPr>
      <a:lvl1pPr marL="0" algn="l" defTabSz="1706880" rtl="0" eaLnBrk="1" latinLnBrk="0" hangingPunct="1">
        <a:defRPr sz="3360" kern="1200">
          <a:solidFill>
            <a:schemeClr val="tx1"/>
          </a:solidFill>
          <a:latin typeface="+mn-lt"/>
          <a:ea typeface="+mn-ea"/>
          <a:cs typeface="+mn-cs"/>
        </a:defRPr>
      </a:lvl1pPr>
      <a:lvl2pPr marL="853440" algn="l" defTabSz="1706880" rtl="0" eaLnBrk="1" latinLnBrk="0" hangingPunct="1">
        <a:defRPr sz="3360" kern="1200">
          <a:solidFill>
            <a:schemeClr val="tx1"/>
          </a:solidFill>
          <a:latin typeface="+mn-lt"/>
          <a:ea typeface="+mn-ea"/>
          <a:cs typeface="+mn-cs"/>
        </a:defRPr>
      </a:lvl2pPr>
      <a:lvl3pPr marL="1706880" algn="l" defTabSz="1706880" rtl="0" eaLnBrk="1" latinLnBrk="0" hangingPunct="1">
        <a:defRPr sz="3360" kern="1200">
          <a:solidFill>
            <a:schemeClr val="tx1"/>
          </a:solidFill>
          <a:latin typeface="+mn-lt"/>
          <a:ea typeface="+mn-ea"/>
          <a:cs typeface="+mn-cs"/>
        </a:defRPr>
      </a:lvl3pPr>
      <a:lvl4pPr marL="2560320" algn="l" defTabSz="1706880" rtl="0" eaLnBrk="1" latinLnBrk="0" hangingPunct="1">
        <a:defRPr sz="3360" kern="1200">
          <a:solidFill>
            <a:schemeClr val="tx1"/>
          </a:solidFill>
          <a:latin typeface="+mn-lt"/>
          <a:ea typeface="+mn-ea"/>
          <a:cs typeface="+mn-cs"/>
        </a:defRPr>
      </a:lvl4pPr>
      <a:lvl5pPr marL="3413760" algn="l" defTabSz="1706880" rtl="0" eaLnBrk="1" latinLnBrk="0" hangingPunct="1">
        <a:defRPr sz="3360" kern="1200">
          <a:solidFill>
            <a:schemeClr val="tx1"/>
          </a:solidFill>
          <a:latin typeface="+mn-lt"/>
          <a:ea typeface="+mn-ea"/>
          <a:cs typeface="+mn-cs"/>
        </a:defRPr>
      </a:lvl5pPr>
      <a:lvl6pPr marL="4267200" algn="l" defTabSz="1706880" rtl="0" eaLnBrk="1" latinLnBrk="0" hangingPunct="1">
        <a:defRPr sz="3360" kern="1200">
          <a:solidFill>
            <a:schemeClr val="tx1"/>
          </a:solidFill>
          <a:latin typeface="+mn-lt"/>
          <a:ea typeface="+mn-ea"/>
          <a:cs typeface="+mn-cs"/>
        </a:defRPr>
      </a:lvl6pPr>
      <a:lvl7pPr marL="5120640" algn="l" defTabSz="1706880" rtl="0" eaLnBrk="1" latinLnBrk="0" hangingPunct="1">
        <a:defRPr sz="3360" kern="1200">
          <a:solidFill>
            <a:schemeClr val="tx1"/>
          </a:solidFill>
          <a:latin typeface="+mn-lt"/>
          <a:ea typeface="+mn-ea"/>
          <a:cs typeface="+mn-cs"/>
        </a:defRPr>
      </a:lvl7pPr>
      <a:lvl8pPr marL="5974080" algn="l" defTabSz="1706880" rtl="0" eaLnBrk="1" latinLnBrk="0" hangingPunct="1">
        <a:defRPr sz="3360" kern="1200">
          <a:solidFill>
            <a:schemeClr val="tx1"/>
          </a:solidFill>
          <a:latin typeface="+mn-lt"/>
          <a:ea typeface="+mn-ea"/>
          <a:cs typeface="+mn-cs"/>
        </a:defRPr>
      </a:lvl8pPr>
      <a:lvl9pPr marL="6827520" algn="l" defTabSz="1706880" rtl="0" eaLnBrk="1" latinLnBrk="0" hangingPunct="1">
        <a:defRPr sz="33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2.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2.jpeg"/><Relationship Id="rId2" Type="http://schemas.openxmlformats.org/officeDocument/2006/relationships/tags" Target="../tags/tag6.xml"/><Relationship Id="rId1" Type="http://schemas.openxmlformats.org/officeDocument/2006/relationships/slide" Target="slide2.xml"/></Relationships>
</file>

<file path=ppt/slides/_rels/slide3.xml.rels><?xml version="1.0" encoding="UTF-8" standalone="yes"?>
<Relationships xmlns="http://schemas.openxmlformats.org/package/2006/relationships"><Relationship Id="rId9" Type="http://schemas.openxmlformats.org/officeDocument/2006/relationships/tags" Target="../tags/tag11.xml"/><Relationship Id="rId8" Type="http://schemas.openxmlformats.org/officeDocument/2006/relationships/image" Target="../media/image6.png"/><Relationship Id="rId7" Type="http://schemas.openxmlformats.org/officeDocument/2006/relationships/tags" Target="../tags/tag10.xml"/><Relationship Id="rId6" Type="http://schemas.openxmlformats.org/officeDocument/2006/relationships/image" Target="../media/image5.png"/><Relationship Id="rId5" Type="http://schemas.openxmlformats.org/officeDocument/2006/relationships/tags" Target="../tags/tag9.xml"/><Relationship Id="rId4" Type="http://schemas.openxmlformats.org/officeDocument/2006/relationships/image" Target="../media/image4.png"/><Relationship Id="rId3" Type="http://schemas.openxmlformats.org/officeDocument/2006/relationships/tags" Target="../tags/tag8.xml"/><Relationship Id="rId2" Type="http://schemas.openxmlformats.org/officeDocument/2006/relationships/image" Target="../media/image3.png"/><Relationship Id="rId14" Type="http://schemas.openxmlformats.org/officeDocument/2006/relationships/notesSlide" Target="../notesSlides/notesSlide2.xml"/><Relationship Id="rId13" Type="http://schemas.openxmlformats.org/officeDocument/2006/relationships/slideLayout" Target="../slideLayouts/slideLayout3.xml"/><Relationship Id="rId12" Type="http://schemas.openxmlformats.org/officeDocument/2006/relationships/image" Target="../media/image8.png"/><Relationship Id="rId11" Type="http://schemas.openxmlformats.org/officeDocument/2006/relationships/tags" Target="../tags/tag12.xml"/><Relationship Id="rId10" Type="http://schemas.openxmlformats.org/officeDocument/2006/relationships/image" Target="../media/image7.png"/><Relationship Id="rId1" Type="http://schemas.openxmlformats.org/officeDocument/2006/relationships/tags" Target="../tags/tag7.xml"/></Relationships>
</file>

<file path=ppt/slides/_rels/slide4.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tags" Target="../tags/tag16.xml"/><Relationship Id="rId4" Type="http://schemas.openxmlformats.org/officeDocument/2006/relationships/tags" Target="../tags/tag15.xml"/><Relationship Id="rId3" Type="http://schemas.openxmlformats.org/officeDocument/2006/relationships/tags" Target="../tags/tag14.xml"/><Relationship Id="rId23" Type="http://schemas.openxmlformats.org/officeDocument/2006/relationships/slideLayout" Target="../slideLayouts/slideLayout3.xml"/><Relationship Id="rId22" Type="http://schemas.openxmlformats.org/officeDocument/2006/relationships/image" Target="../media/image13.svg"/><Relationship Id="rId21" Type="http://schemas.openxmlformats.org/officeDocument/2006/relationships/image" Target="../media/image12.png"/><Relationship Id="rId20" Type="http://schemas.openxmlformats.org/officeDocument/2006/relationships/image" Target="../media/image11.svg"/><Relationship Id="rId2" Type="http://schemas.openxmlformats.org/officeDocument/2006/relationships/image" Target="../media/image9.png"/><Relationship Id="rId19" Type="http://schemas.openxmlformats.org/officeDocument/2006/relationships/image" Target="../media/image10.png"/><Relationship Id="rId18" Type="http://schemas.openxmlformats.org/officeDocument/2006/relationships/tags" Target="../tags/tag29.xml"/><Relationship Id="rId17" Type="http://schemas.openxmlformats.org/officeDocument/2006/relationships/tags" Target="../tags/tag28.xml"/><Relationship Id="rId16" Type="http://schemas.openxmlformats.org/officeDocument/2006/relationships/tags" Target="../tags/tag27.xml"/><Relationship Id="rId15" Type="http://schemas.openxmlformats.org/officeDocument/2006/relationships/tags" Target="../tags/tag26.xml"/><Relationship Id="rId14" Type="http://schemas.openxmlformats.org/officeDocument/2006/relationships/tags" Target="../tags/tag25.xml"/><Relationship Id="rId13" Type="http://schemas.openxmlformats.org/officeDocument/2006/relationships/tags" Target="../tags/tag24.xml"/><Relationship Id="rId12" Type="http://schemas.openxmlformats.org/officeDocument/2006/relationships/tags" Target="../tags/tag23.xml"/><Relationship Id="rId11" Type="http://schemas.openxmlformats.org/officeDocument/2006/relationships/tags" Target="../tags/tag22.xml"/><Relationship Id="rId10" Type="http://schemas.openxmlformats.org/officeDocument/2006/relationships/tags" Target="../tags/tag21.xml"/><Relationship Id="rId1" Type="http://schemas.openxmlformats.org/officeDocument/2006/relationships/tags" Target="../tags/tag13.xml"/></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31.xml"/><Relationship Id="rId2" Type="http://schemas.openxmlformats.org/officeDocument/2006/relationships/image" Target="../media/image14.png"/><Relationship Id="rId1" Type="http://schemas.openxmlformats.org/officeDocument/2006/relationships/tags" Target="../tags/tag30.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15.jpeg"/><Relationship Id="rId2" Type="http://schemas.openxmlformats.org/officeDocument/2006/relationships/tags" Target="../tags/tag32.xml"/><Relationship Id="rId1" Type="http://schemas.openxmlformats.org/officeDocument/2006/relationships/slide" Target="slide2.xml"/></Relationships>
</file>

<file path=ppt/slides/_rels/slide7.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image" Target="../media/image18.jpeg"/><Relationship Id="rId5" Type="http://schemas.openxmlformats.org/officeDocument/2006/relationships/tags" Target="../tags/tag35.xml"/><Relationship Id="rId4" Type="http://schemas.openxmlformats.org/officeDocument/2006/relationships/image" Target="../media/image17.png"/><Relationship Id="rId3" Type="http://schemas.openxmlformats.org/officeDocument/2006/relationships/tags" Target="../tags/tag34.xml"/><Relationship Id="rId2" Type="http://schemas.openxmlformats.org/officeDocument/2006/relationships/image" Target="../media/image16.png"/><Relationship Id="rId11" Type="http://schemas.openxmlformats.org/officeDocument/2006/relationships/slideLayout" Target="../slideLayouts/slideLayout3.xml"/><Relationship Id="rId10" Type="http://schemas.openxmlformats.org/officeDocument/2006/relationships/tags" Target="../tags/tag39.xml"/><Relationship Id="rId1" Type="http://schemas.openxmlformats.org/officeDocument/2006/relationships/tags" Target="../tags/tag33.xml"/></Relationships>
</file>

<file path=ppt/slides/_rels/slide8.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41.xml"/><Relationship Id="rId2" Type="http://schemas.openxmlformats.org/officeDocument/2006/relationships/tags" Target="../tags/tag40.xml"/><Relationship Id="rId1" Type="http://schemas.openxmlformats.org/officeDocument/2006/relationships/image" Target="../media/image19.jpe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image" Target="../media/image21.jpeg"/><Relationship Id="rId3" Type="http://schemas.openxmlformats.org/officeDocument/2006/relationships/image" Target="../media/image20.jpeg"/><Relationship Id="rId2" Type="http://schemas.openxmlformats.org/officeDocument/2006/relationships/tags" Target="../tags/tag43.xml"/><Relationship Id="rId1" Type="http://schemas.openxmlformats.org/officeDocument/2006/relationships/tags" Target="../tags/tag42.xml"/></Relationships>
</file>

<file path=ppt/slides/_rels/slide10.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44.xml"/><Relationship Id="rId2" Type="http://schemas.openxmlformats.org/officeDocument/2006/relationships/slide" Target="slide2.xml"/><Relationship Id="rId1" Type="http://schemas.openxmlformats.org/officeDocument/2006/relationships/image" Target="../media/image22.png"/></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microsoft.com/office/2007/relationships/hdphoto" Target="../media/image24.wdp"/><Relationship Id="rId3" Type="http://schemas.openxmlformats.org/officeDocument/2006/relationships/image" Target="../media/image23.png"/><Relationship Id="rId2" Type="http://schemas.openxmlformats.org/officeDocument/2006/relationships/tags" Target="../tags/tag45.xml"/><Relationship Id="rId1" Type="http://schemas.openxmlformats.org/officeDocument/2006/relationships/slide" Target="slide2.xml"/></Relationships>
</file>

<file path=ppt/slides/_rels/slide12.xml.rels><?xml version="1.0" encoding="UTF-8" standalone="yes"?>
<Relationships xmlns="http://schemas.openxmlformats.org/package/2006/relationships"><Relationship Id="rId6" Type="http://schemas.openxmlformats.org/officeDocument/2006/relationships/slideLayout" Target="../slideLayouts/slideLayout3.xml"/><Relationship Id="rId5" Type="http://schemas.openxmlformats.org/officeDocument/2006/relationships/image" Target="../media/image26.png"/><Relationship Id="rId4" Type="http://schemas.openxmlformats.org/officeDocument/2006/relationships/image" Target="../media/image25.png"/><Relationship Id="rId3" Type="http://schemas.openxmlformats.org/officeDocument/2006/relationships/tags" Target="../tags/tag48.xml"/><Relationship Id="rId2" Type="http://schemas.openxmlformats.org/officeDocument/2006/relationships/tags" Target="../tags/tag47.xml"/><Relationship Id="rId1" Type="http://schemas.openxmlformats.org/officeDocument/2006/relationships/tags" Target="../tags/tag46.xml"/></Relationships>
</file>

<file path=ppt/slides/_rels/slide13.xml.rels><?xml version="1.0" encoding="UTF-8" standalone="yes"?>
<Relationships xmlns="http://schemas.openxmlformats.org/package/2006/relationships"><Relationship Id="rId9" Type="http://schemas.openxmlformats.org/officeDocument/2006/relationships/tags" Target="../tags/tag57.xml"/><Relationship Id="rId8" Type="http://schemas.openxmlformats.org/officeDocument/2006/relationships/tags" Target="../tags/tag56.xml"/><Relationship Id="rId7" Type="http://schemas.openxmlformats.org/officeDocument/2006/relationships/tags" Target="../tags/tag55.xml"/><Relationship Id="rId6" Type="http://schemas.openxmlformats.org/officeDocument/2006/relationships/tags" Target="../tags/tag54.xml"/><Relationship Id="rId5" Type="http://schemas.openxmlformats.org/officeDocument/2006/relationships/tags" Target="../tags/tag53.xml"/><Relationship Id="rId4" Type="http://schemas.openxmlformats.org/officeDocument/2006/relationships/tags" Target="../tags/tag52.xml"/><Relationship Id="rId3" Type="http://schemas.openxmlformats.org/officeDocument/2006/relationships/tags" Target="../tags/tag51.xml"/><Relationship Id="rId21" Type="http://schemas.openxmlformats.org/officeDocument/2006/relationships/slideLayout" Target="../slideLayouts/slideLayout3.xml"/><Relationship Id="rId20" Type="http://schemas.openxmlformats.org/officeDocument/2006/relationships/tags" Target="../tags/tag68.xml"/><Relationship Id="rId2" Type="http://schemas.openxmlformats.org/officeDocument/2006/relationships/tags" Target="../tags/tag50.xml"/><Relationship Id="rId19" Type="http://schemas.openxmlformats.org/officeDocument/2006/relationships/tags" Target="../tags/tag67.xml"/><Relationship Id="rId18" Type="http://schemas.openxmlformats.org/officeDocument/2006/relationships/tags" Target="../tags/tag66.xml"/><Relationship Id="rId17" Type="http://schemas.openxmlformats.org/officeDocument/2006/relationships/tags" Target="../tags/tag65.xml"/><Relationship Id="rId16" Type="http://schemas.openxmlformats.org/officeDocument/2006/relationships/tags" Target="../tags/tag64.xml"/><Relationship Id="rId15" Type="http://schemas.openxmlformats.org/officeDocument/2006/relationships/tags" Target="../tags/tag63.xml"/><Relationship Id="rId14" Type="http://schemas.openxmlformats.org/officeDocument/2006/relationships/tags" Target="../tags/tag62.xml"/><Relationship Id="rId13" Type="http://schemas.openxmlformats.org/officeDocument/2006/relationships/tags" Target="../tags/tag61.xml"/><Relationship Id="rId12" Type="http://schemas.openxmlformats.org/officeDocument/2006/relationships/tags" Target="../tags/tag60.xml"/><Relationship Id="rId11" Type="http://schemas.openxmlformats.org/officeDocument/2006/relationships/tags" Target="../tags/tag59.xml"/><Relationship Id="rId10" Type="http://schemas.openxmlformats.org/officeDocument/2006/relationships/tags" Target="../tags/tag58.xml"/><Relationship Id="rId1" Type="http://schemas.openxmlformats.org/officeDocument/2006/relationships/tags" Target="../tags/tag4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69.xml"/><Relationship Id="rId1" Type="http://schemas.openxmlformats.org/officeDocument/2006/relationships/image" Target="../media/image2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openxmlformats.org/officeDocument/2006/relationships/tags" Target="../tags/tag74.xml"/><Relationship Id="rId5" Type="http://schemas.openxmlformats.org/officeDocument/2006/relationships/tags" Target="../tags/tag73.xml"/><Relationship Id="rId4" Type="http://schemas.openxmlformats.org/officeDocument/2006/relationships/tags" Target="../tags/tag72.xml"/><Relationship Id="rId3" Type="http://schemas.openxmlformats.org/officeDocument/2006/relationships/tags" Target="../tags/tag71.xml"/><Relationship Id="rId2" Type="http://schemas.openxmlformats.org/officeDocument/2006/relationships/image" Target="../media/image28.png"/><Relationship Id="rId1" Type="http://schemas.openxmlformats.org/officeDocument/2006/relationships/tags" Target="../tags/tag7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8" name="矩形 7"/>
          <p:cNvSpPr/>
          <p:nvPr>
            <p:custDataLst>
              <p:tags r:id="rId2"/>
            </p:custDataLst>
          </p:nvPr>
        </p:nvSpPr>
        <p:spPr>
          <a:xfrm rot="2299722">
            <a:off x="-4191510" y="165492"/>
            <a:ext cx="18130457" cy="13384849"/>
          </a:xfrm>
          <a:prstGeom prst="rect">
            <a:avLst/>
          </a:prstGeom>
          <a:gradFill>
            <a:gsLst>
              <a:gs pos="0">
                <a:schemeClr val="tx1">
                  <a:alpha val="30000"/>
                </a:schemeClr>
              </a:gs>
              <a:gs pos="100000">
                <a:schemeClr val="tx1">
                  <a:alpha val="5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20"/>
          </a:p>
        </p:txBody>
      </p:sp>
      <p:sp>
        <p:nvSpPr>
          <p:cNvPr id="10" name="矩形 9"/>
          <p:cNvSpPr/>
          <p:nvPr>
            <p:custDataLst>
              <p:tags r:id="rId3"/>
            </p:custDataLst>
          </p:nvPr>
        </p:nvSpPr>
        <p:spPr>
          <a:xfrm>
            <a:off x="-703580" y="7455535"/>
            <a:ext cx="16515715" cy="1557655"/>
          </a:xfrm>
          <a:prstGeom prst="rect">
            <a:avLst/>
          </a:prstGeom>
          <a:effectLst>
            <a:outerShdw blurRad="63500" sx="102000" sy="102000" algn="ctr" rotWithShape="0">
              <a:prstClr val="black">
                <a:alpha val="40000"/>
              </a:prstClr>
            </a:outerShdw>
          </a:effectLst>
        </p:spPr>
        <p:txBody>
          <a:bodyPr wrap="square">
            <a:noAutofit/>
          </a:bodyPr>
          <a:p>
            <a:pPr algn="ctr">
              <a:lnSpc>
                <a:spcPct val="150000"/>
              </a:lnSpc>
            </a:pPr>
            <a:r>
              <a:rPr lang="en-US" altLang="zh-CN" sz="5700" b="1" dirty="0">
                <a:solidFill>
                  <a:srgbClr val="41A3F9"/>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rPr>
              <a:t>The Development and Reform of ByteDance</a:t>
            </a:r>
            <a:endParaRPr lang="en-US" altLang="zh-CN" sz="5700" b="1" dirty="0">
              <a:solidFill>
                <a:srgbClr val="41A3F9"/>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endParaRPr>
          </a:p>
        </p:txBody>
      </p:sp>
      <p:cxnSp>
        <p:nvCxnSpPr>
          <p:cNvPr id="11" name="直接连接符 10"/>
          <p:cNvCxnSpPr/>
          <p:nvPr>
            <p:custDataLst>
              <p:tags r:id="rId4"/>
            </p:custDataLst>
          </p:nvPr>
        </p:nvCxnSpPr>
        <p:spPr>
          <a:xfrm>
            <a:off x="93135" y="9021118"/>
            <a:ext cx="14497050" cy="0"/>
          </a:xfrm>
          <a:prstGeom prst="line">
            <a:avLst/>
          </a:prstGeom>
          <a:ln w="19050">
            <a:solidFill>
              <a:schemeClr val="bg1"/>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2" name="文本框 11"/>
          <p:cNvSpPr txBox="1"/>
          <p:nvPr>
            <p:custDataLst>
              <p:tags r:id="rId5"/>
            </p:custDataLst>
          </p:nvPr>
        </p:nvSpPr>
        <p:spPr>
          <a:xfrm>
            <a:off x="1839595" y="9377680"/>
            <a:ext cx="9987280" cy="829945"/>
          </a:xfrm>
          <a:prstGeom prst="rect">
            <a:avLst/>
          </a:prstGeom>
          <a:noFill/>
        </p:spPr>
        <p:txBody>
          <a:bodyPr wrap="square" lIns="0" rIns="0" rtlCol="0">
            <a:spAutoFit/>
          </a:bodyPr>
          <a:p>
            <a:pPr algn="dist"/>
            <a:r>
              <a:rPr lang="en-US" altLang="zh-CN" sz="4800" b="1" dirty="0" smtClean="0">
                <a:solidFill>
                  <a:schemeClr val="bg1"/>
                </a:solidFill>
                <a:latin typeface="Arial" panose="020B0604020202020204" pitchFamily="34" charset="0"/>
                <a:ea typeface="微软雅黑 Light" panose="020B0502040204020203" pitchFamily="34" charset="-122"/>
                <a:cs typeface="Arial" panose="020B0604020202020204" pitchFamily="34" charset="0"/>
              </a:rPr>
              <a:t>Inspire Creativity, Enrich Life</a:t>
            </a:r>
            <a:endParaRPr lang="en-US" altLang="zh-CN" sz="4800" b="1" dirty="0" smtClean="0">
              <a:solidFill>
                <a:schemeClr val="bg1"/>
              </a:solidFill>
              <a:latin typeface="Arial" panose="020B0604020202020204" pitchFamily="34" charset="0"/>
              <a:ea typeface="微软雅黑 Light" panose="020B0502040204020203" pitchFamily="34" charset="-122"/>
              <a:cs typeface="Arial" panose="020B0604020202020204" pitchFamily="34" charset="0"/>
            </a:endParaRPr>
          </a:p>
        </p:txBody>
      </p:sp>
      <p:sp>
        <p:nvSpPr>
          <p:cNvPr id="13" name="文本框 12"/>
          <p:cNvSpPr txBox="1"/>
          <p:nvPr>
            <p:custDataLst>
              <p:tags r:id="rId6"/>
            </p:custDataLst>
          </p:nvPr>
        </p:nvSpPr>
        <p:spPr>
          <a:xfrm>
            <a:off x="4023360" y="10690225"/>
            <a:ext cx="5619750" cy="889000"/>
          </a:xfrm>
          <a:prstGeom prst="rect">
            <a:avLst/>
          </a:prstGeom>
          <a:noFill/>
        </p:spPr>
        <p:txBody>
          <a:bodyPr wrap="square" rtlCol="0">
            <a:noAutofit/>
          </a:bodyPr>
          <a:p>
            <a:pPr algn="ctr"/>
            <a:r>
              <a:rPr lang="en-US" altLang="zh-CN" sz="4000" b="1">
                <a:solidFill>
                  <a:schemeClr val="bg1"/>
                </a:solidFill>
                <a:latin typeface="Arial" panose="020B0604020202020204" pitchFamily="34" charset="0"/>
                <a:cs typeface="Arial" panose="020B0604020202020204" pitchFamily="34" charset="0"/>
              </a:rPr>
              <a:t>Luyao Feng (2227096)</a:t>
            </a:r>
            <a:endParaRPr lang="en-US" altLang="zh-CN" sz="4000" b="1">
              <a:solidFill>
                <a:schemeClr val="bg1"/>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MH_Entry_1">
            <a:hlinkClick r:id="rId1" action="ppaction://hlinksldjump"/>
          </p:cNvPr>
          <p:cNvSpPr>
            <a:spLocks noChangeArrowheads="1"/>
          </p:cNvSpPr>
          <p:nvPr>
            <p:custDataLst>
              <p:tags r:id="rId2"/>
            </p:custDataLst>
          </p:nvPr>
        </p:nvSpPr>
        <p:spPr bwMode="auto">
          <a:xfrm>
            <a:off x="12920581" y="5588411"/>
            <a:ext cx="9572761" cy="1140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r">
              <a:lnSpc>
                <a:spcPct val="130000"/>
              </a:lnSpc>
              <a:spcBef>
                <a:spcPct val="0"/>
              </a:spcBef>
              <a:buNone/>
            </a:pPr>
            <a:r>
              <a:rPr lang="en-US" altLang="zh-CN" sz="7200" dirty="0">
                <a:solidFill>
                  <a:srgbClr val="0F85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rPr>
              <a:t>Enterprise  Introduction</a:t>
            </a:r>
            <a:endParaRPr lang="en-US" altLang="zh-CN" sz="7200" dirty="0">
              <a:solidFill>
                <a:srgbClr val="0F85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endParaRPr>
          </a:p>
        </p:txBody>
      </p:sp>
      <p:grpSp>
        <p:nvGrpSpPr>
          <p:cNvPr id="2" name="组合 1"/>
          <p:cNvGrpSpPr/>
          <p:nvPr/>
        </p:nvGrpSpPr>
        <p:grpSpPr>
          <a:xfrm>
            <a:off x="-1043372" y="713398"/>
            <a:ext cx="12555855" cy="12088495"/>
            <a:chOff x="-1630747" y="713398"/>
            <a:chExt cx="12555855" cy="12088495"/>
          </a:xfrm>
        </p:grpSpPr>
        <p:pic>
          <p:nvPicPr>
            <p:cNvPr id="26" name="图片 25" descr="C:\Users\Administrator\Desktop\cod-812b8e96a232cda309a0786e4f2356e3.jpegcod-812b8e96a232cda309a0786e4f2356e3"/>
            <p:cNvPicPr>
              <a:picLocks noChangeAspect="1"/>
            </p:cNvPicPr>
            <p:nvPr/>
          </p:nvPicPr>
          <p:blipFill rotWithShape="1">
            <a:blip r:embed="rId3">
              <a:duotone>
                <a:prstClr val="black"/>
                <a:schemeClr val="accent3">
                  <a:tint val="45000"/>
                  <a:satMod val="400000"/>
                </a:schemeClr>
              </a:duotone>
            </a:blip>
            <a:srcRect/>
            <a:stretch>
              <a:fillRect/>
            </a:stretch>
          </p:blipFill>
          <p:spPr>
            <a:xfrm>
              <a:off x="-1630747" y="713398"/>
              <a:ext cx="12555855" cy="12088495"/>
            </a:xfrm>
            <a:custGeom>
              <a:avLst/>
              <a:gdLst>
                <a:gd name="connsiteX0" fmla="*/ 4831323 w 10942542"/>
                <a:gd name="connsiteY0" fmla="*/ 0 h 10884521"/>
                <a:gd name="connsiteX1" fmla="*/ 10942542 w 10942542"/>
                <a:gd name="connsiteY1" fmla="*/ 4831323 h 10884521"/>
                <a:gd name="connsiteX2" fmla="*/ 6157090 w 10942542"/>
                <a:gd name="connsiteY2" fmla="*/ 10884521 h 10884521"/>
                <a:gd name="connsiteX3" fmla="*/ 6037828 w 10942542"/>
                <a:gd name="connsiteY3" fmla="*/ 10884521 h 10884521"/>
                <a:gd name="connsiteX4" fmla="*/ 0 w 10942542"/>
                <a:gd name="connsiteY4" fmla="*/ 6111220 h 10884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42542" h="10884521">
                  <a:moveTo>
                    <a:pt x="4831323" y="0"/>
                  </a:moveTo>
                  <a:lnTo>
                    <a:pt x="10942542" y="4831323"/>
                  </a:lnTo>
                  <a:lnTo>
                    <a:pt x="6157090" y="10884521"/>
                  </a:lnTo>
                  <a:lnTo>
                    <a:pt x="6037828" y="10884521"/>
                  </a:lnTo>
                  <a:lnTo>
                    <a:pt x="0" y="6111220"/>
                  </a:lnTo>
                  <a:close/>
                </a:path>
              </a:pathLst>
            </a:custGeom>
          </p:spPr>
        </p:pic>
        <p:sp>
          <p:nvSpPr>
            <p:cNvPr id="28" name="矩形 27"/>
            <p:cNvSpPr/>
            <p:nvPr/>
          </p:nvSpPr>
          <p:spPr>
            <a:xfrm rot="2299722">
              <a:off x="3083817" y="2642528"/>
              <a:ext cx="7594747" cy="7594746"/>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11" name="文本框 10"/>
            <p:cNvSpPr txBox="1"/>
            <p:nvPr/>
          </p:nvSpPr>
          <p:spPr>
            <a:xfrm>
              <a:off x="5257800" y="4095133"/>
              <a:ext cx="4724400" cy="4508927"/>
            </a:xfrm>
            <a:prstGeom prst="rect">
              <a:avLst/>
            </a:prstGeom>
            <a:noFill/>
          </p:spPr>
          <p:txBody>
            <a:bodyPr wrap="square" rtlCol="0">
              <a:spAutoFit/>
            </a:bodyPr>
            <a:lstStyle/>
            <a:p>
              <a:pPr algn="ctr"/>
              <a:r>
                <a:rPr lang="en-US" altLang="zh-CN" sz="28700" dirty="0">
                  <a:solidFill>
                    <a:schemeClr val="bg1"/>
                  </a:solidFill>
                  <a:effectLst>
                    <a:outerShdw blurRad="38100" dist="38100" dir="2700000" algn="tl">
                      <a:srgbClr val="000000">
                        <a:alpha val="43137"/>
                      </a:srgbClr>
                    </a:outerShdw>
                  </a:effectLst>
                  <a:latin typeface="Impact" panose="020B0806030902050204" pitchFamily="34" charset="0"/>
                </a:rPr>
                <a:t>01</a:t>
              </a:r>
              <a:endParaRPr lang="zh-CN" altLang="en-US" sz="28700"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699247" y="0"/>
            <a:ext cx="21461506" cy="971774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p:cNvSpPr/>
          <p:nvPr/>
        </p:nvSpPr>
        <p:spPr>
          <a:xfrm>
            <a:off x="941293" y="-197223"/>
            <a:ext cx="20977413" cy="9681882"/>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1917065" y="2815590"/>
            <a:ext cx="19025235" cy="4554220"/>
          </a:xfrm>
          <a:prstGeom prst="rect">
            <a:avLst/>
          </a:prstGeom>
        </p:spPr>
        <p:txBody>
          <a:bodyPr wrap="square">
            <a:noAutofit/>
          </a:bodyPr>
          <a:lstStyle/>
          <a:p>
            <a:pPr indent="533400" algn="just">
              <a:lnSpc>
                <a:spcPct val="130000"/>
              </a:lnSpc>
            </a:pPr>
            <a:r>
              <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rPr>
              <a:t>Beijing ByteDance Technology Co., Ltd. (now renamed: Beijing Douyin Information Service Co., Ltd.), founded in March 2012, is an information technology company in Beijing. The annual operating revenue in 2021 is about </a:t>
            </a:r>
            <a:r>
              <a:rPr sz="3200" dirty="0">
                <a:solidFill>
                  <a:schemeClr val="bg1"/>
                </a:solidFill>
                <a:latin typeface="Arial" panose="020B0604020202020204" pitchFamily="34" charset="0"/>
                <a:ea typeface="微软雅黑" panose="020B0503020204020204" pitchFamily="34" charset="-122"/>
                <a:cs typeface="Arial" panose="020B0604020202020204" pitchFamily="34" charset="0"/>
                <a:sym typeface="+mn-ea"/>
              </a:rPr>
              <a:t>$</a:t>
            </a:r>
            <a:r>
              <a:rPr lang="en-US" sz="3200" dirty="0">
                <a:solidFill>
                  <a:schemeClr val="bg1"/>
                </a:solidFill>
                <a:latin typeface="Arial" panose="020B0604020202020204" pitchFamily="34" charset="0"/>
                <a:ea typeface="微软雅黑" panose="020B0503020204020204" pitchFamily="34" charset="-122"/>
                <a:cs typeface="Arial" panose="020B0604020202020204" pitchFamily="34" charset="0"/>
                <a:sym typeface="+mn-ea"/>
              </a:rPr>
              <a:t> </a:t>
            </a:r>
            <a:r>
              <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rPr>
              <a:t>58 billion, and the address is located at No. 48, Zhichun Road, Haidian District, Beijing. </a:t>
            </a:r>
            <a:endPar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endParaRPr>
          </a:p>
          <a:p>
            <a:pPr indent="533400" algn="just">
              <a:lnSpc>
                <a:spcPct val="130000"/>
              </a:lnSpc>
            </a:pPr>
            <a:r>
              <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rPr>
              <a:t>The company's vision is to build a "global creation and communication platform". The global layout of ByteDance began in 2015. "Technology to the Sea" is the core strategy of ByteDance's global development. Its products include Toutiao, Xigua Video, Douyin</a:t>
            </a:r>
            <a:r>
              <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sym typeface="+mn-ea"/>
              </a:rPr>
              <a:t>, </a:t>
            </a:r>
            <a:r>
              <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rPr>
              <a:t>Tiktok, DCar, Wukong Q&amp;A, etc.</a:t>
            </a:r>
            <a:endParaRPr lang="en-US" altLang="zh-CN" sz="3200" dirty="0">
              <a:solidFill>
                <a:schemeClr val="bg1"/>
              </a:solidFill>
              <a:latin typeface="Arial" panose="020B0604020202020204" pitchFamily="34" charset="0"/>
              <a:ea typeface="微软雅黑" panose="020B0503020204020204" pitchFamily="34" charset="-122"/>
              <a:cs typeface="Arial" panose="020B0604020202020204" pitchFamily="34" charset="0"/>
            </a:endParaRPr>
          </a:p>
        </p:txBody>
      </p:sp>
      <p:sp>
        <p:nvSpPr>
          <p:cNvPr id="5" name="文本框 4"/>
          <p:cNvSpPr txBox="1"/>
          <p:nvPr/>
        </p:nvSpPr>
        <p:spPr>
          <a:xfrm>
            <a:off x="799485" y="1386535"/>
            <a:ext cx="2235610" cy="2215991"/>
          </a:xfrm>
          <a:prstGeom prst="rect">
            <a:avLst/>
          </a:prstGeom>
          <a:noFill/>
        </p:spPr>
        <p:txBody>
          <a:bodyPr wrap="square" rtlCol="0">
            <a:spAutoFit/>
          </a:bodyPr>
          <a:lstStyle/>
          <a:p>
            <a:r>
              <a:rPr lang="zh-CN" altLang="en-US" sz="13800" dirty="0">
                <a:solidFill>
                  <a:schemeClr val="bg1">
                    <a:lumMod val="85000"/>
                  </a:schemeClr>
                </a:solidFill>
                <a:latin typeface="Impact" panose="020B0806030902050204" pitchFamily="34" charset="0"/>
              </a:rPr>
              <a:t>“</a:t>
            </a:r>
            <a:endParaRPr lang="zh-CN" altLang="en-US" sz="13800" dirty="0">
              <a:solidFill>
                <a:schemeClr val="bg1">
                  <a:lumMod val="85000"/>
                </a:schemeClr>
              </a:solidFill>
              <a:latin typeface="Impact" panose="020B0806030902050204" pitchFamily="34" charset="0"/>
            </a:endParaRPr>
          </a:p>
        </p:txBody>
      </p:sp>
      <p:sp>
        <p:nvSpPr>
          <p:cNvPr id="11" name="矩形 10"/>
          <p:cNvSpPr/>
          <p:nvPr/>
        </p:nvSpPr>
        <p:spPr>
          <a:xfrm>
            <a:off x="1649937" y="10869246"/>
            <a:ext cx="19560540" cy="737235"/>
          </a:xfrm>
          <a:prstGeom prst="rect">
            <a:avLst/>
          </a:prstGeom>
        </p:spPr>
        <p:txBody>
          <a:bodyPr wrap="none">
            <a:spAutoFit/>
          </a:bodyPr>
          <a:lstStyle/>
          <a:p>
            <a:pPr algn="ctr">
              <a:lnSpc>
                <a:spcPct val="150000"/>
              </a:lnSpc>
            </a:pPr>
            <a:r>
              <a:rPr lang="en-US" altLang="zh-CN" sz="28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Culture</a:t>
            </a:r>
            <a:r>
              <a:rPr lang="zh-CN" altLang="en-US" sz="28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：ByteStyle is fundamental to corporate cultureat ByteDance and represents the principles weuphold as employees.</a:t>
            </a:r>
            <a:endParaRPr lang="zh-CN" altLang="en-US" sz="28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endParaRPr>
          </a:p>
        </p:txBody>
      </p:sp>
      <p:pic>
        <p:nvPicPr>
          <p:cNvPr id="6" name="图片 5"/>
          <p:cNvPicPr>
            <a:picLocks noChangeAspect="1"/>
          </p:cNvPicPr>
          <p:nvPr>
            <p:custDataLst>
              <p:tags r:id="rId1"/>
            </p:custDataLst>
          </p:nvPr>
        </p:nvPicPr>
        <p:blipFill>
          <a:blip r:embed="rId2"/>
          <a:stretch>
            <a:fillRect/>
          </a:stretch>
        </p:blipFill>
        <p:spPr>
          <a:xfrm>
            <a:off x="5403850" y="7795260"/>
            <a:ext cx="1238250" cy="1257300"/>
          </a:xfrm>
          <a:prstGeom prst="rect">
            <a:avLst/>
          </a:prstGeom>
        </p:spPr>
      </p:pic>
      <p:pic>
        <p:nvPicPr>
          <p:cNvPr id="10" name="图片 9"/>
          <p:cNvPicPr>
            <a:picLocks noChangeAspect="1"/>
          </p:cNvPicPr>
          <p:nvPr>
            <p:custDataLst>
              <p:tags r:id="rId3"/>
            </p:custDataLst>
          </p:nvPr>
        </p:nvPicPr>
        <p:blipFill>
          <a:blip r:embed="rId4"/>
          <a:stretch>
            <a:fillRect/>
          </a:stretch>
        </p:blipFill>
        <p:spPr>
          <a:xfrm>
            <a:off x="7357745" y="7795260"/>
            <a:ext cx="1346835" cy="1313180"/>
          </a:xfrm>
          <a:prstGeom prst="rect">
            <a:avLst/>
          </a:prstGeom>
        </p:spPr>
      </p:pic>
      <p:pic>
        <p:nvPicPr>
          <p:cNvPr id="12" name="图片 11"/>
          <p:cNvPicPr>
            <a:picLocks noChangeAspect="1"/>
          </p:cNvPicPr>
          <p:nvPr>
            <p:custDataLst>
              <p:tags r:id="rId5"/>
            </p:custDataLst>
          </p:nvPr>
        </p:nvPicPr>
        <p:blipFill>
          <a:blip r:embed="rId6"/>
          <a:stretch>
            <a:fillRect/>
          </a:stretch>
        </p:blipFill>
        <p:spPr>
          <a:xfrm>
            <a:off x="9420225" y="7795260"/>
            <a:ext cx="1247775" cy="1266825"/>
          </a:xfrm>
          <a:prstGeom prst="rect">
            <a:avLst/>
          </a:prstGeom>
        </p:spPr>
      </p:pic>
      <p:pic>
        <p:nvPicPr>
          <p:cNvPr id="13" name="图片 12"/>
          <p:cNvPicPr>
            <a:picLocks noChangeAspect="1"/>
          </p:cNvPicPr>
          <p:nvPr>
            <p:custDataLst>
              <p:tags r:id="rId7"/>
            </p:custDataLst>
          </p:nvPr>
        </p:nvPicPr>
        <p:blipFill>
          <a:blip r:embed="rId8"/>
          <a:stretch>
            <a:fillRect/>
          </a:stretch>
        </p:blipFill>
        <p:spPr>
          <a:xfrm>
            <a:off x="11383645" y="7795260"/>
            <a:ext cx="1333500" cy="1228725"/>
          </a:xfrm>
          <a:prstGeom prst="rect">
            <a:avLst/>
          </a:prstGeom>
        </p:spPr>
      </p:pic>
      <p:pic>
        <p:nvPicPr>
          <p:cNvPr id="14" name="图片 13"/>
          <p:cNvPicPr>
            <a:picLocks noChangeAspect="1"/>
          </p:cNvPicPr>
          <p:nvPr>
            <p:custDataLst>
              <p:tags r:id="rId9"/>
            </p:custDataLst>
          </p:nvPr>
        </p:nvPicPr>
        <p:blipFill>
          <a:blip r:embed="rId10"/>
          <a:stretch>
            <a:fillRect/>
          </a:stretch>
        </p:blipFill>
        <p:spPr>
          <a:xfrm>
            <a:off x="13432790" y="7668260"/>
            <a:ext cx="1510030" cy="1498600"/>
          </a:xfrm>
          <a:prstGeom prst="rect">
            <a:avLst/>
          </a:prstGeom>
        </p:spPr>
      </p:pic>
      <p:pic>
        <p:nvPicPr>
          <p:cNvPr id="15" name="图片 14"/>
          <p:cNvPicPr>
            <a:picLocks noChangeAspect="1"/>
          </p:cNvPicPr>
          <p:nvPr>
            <p:custDataLst>
              <p:tags r:id="rId11"/>
            </p:custDataLst>
          </p:nvPr>
        </p:nvPicPr>
        <p:blipFill>
          <a:blip r:embed="rId12"/>
          <a:stretch>
            <a:fillRect/>
          </a:stretch>
        </p:blipFill>
        <p:spPr>
          <a:xfrm>
            <a:off x="15658465" y="7795260"/>
            <a:ext cx="1276350" cy="115252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iterate type="lt">
                                    <p:tmPct val="10000"/>
                                  </p:iterate>
                                  <p:childTnLst>
                                    <p:set>
                                      <p:cBhvr>
                                        <p:cTn id="6" dur="1" fill="hold">
                                          <p:stCondLst>
                                            <p:cond delay="0"/>
                                          </p:stCondLst>
                                        </p:cTn>
                                        <p:tgtEl>
                                          <p:spTgt spid="11"/>
                                        </p:tgtEl>
                                        <p:attrNameLst>
                                          <p:attrName>style.visibility</p:attrName>
                                        </p:attrNameLst>
                                      </p:cBhvr>
                                      <p:to>
                                        <p:strVal val="visible"/>
                                      </p:to>
                                    </p:set>
                                    <p:anim calcmode="lin" valueType="num">
                                      <p:cBhvr>
                                        <p:cTn id="7" dur="250" fill="hold"/>
                                        <p:tgtEl>
                                          <p:spTgt spid="11"/>
                                        </p:tgtEl>
                                        <p:attrNameLst>
                                          <p:attrName>ppt_w</p:attrName>
                                        </p:attrNameLst>
                                      </p:cBhvr>
                                      <p:tavLst>
                                        <p:tav tm="0">
                                          <p:val>
                                            <p:fltVal val="0"/>
                                          </p:val>
                                        </p:tav>
                                        <p:tav tm="100000">
                                          <p:val>
                                            <p:strVal val="#ppt_w"/>
                                          </p:val>
                                        </p:tav>
                                      </p:tavLst>
                                    </p:anim>
                                    <p:anim calcmode="lin" valueType="num">
                                      <p:cBhvr>
                                        <p:cTn id="8" dur="250" fill="hold"/>
                                        <p:tgtEl>
                                          <p:spTgt spid="11"/>
                                        </p:tgtEl>
                                        <p:attrNameLst>
                                          <p:attrName>ppt_h</p:attrName>
                                        </p:attrNameLst>
                                      </p:cBhvr>
                                      <p:tavLst>
                                        <p:tav tm="0">
                                          <p:val>
                                            <p:fltVal val="0"/>
                                          </p:val>
                                        </p:tav>
                                        <p:tav tm="100000">
                                          <p:val>
                                            <p:strVal val="#ppt_h"/>
                                          </p:val>
                                        </p:tav>
                                      </p:tavLst>
                                    </p:anim>
                                    <p:animEffect transition="in" filter="fade">
                                      <p:cBhvr>
                                        <p:cTn id="9" dur="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TextBox 13"/>
          <p:cNvSpPr txBox="1"/>
          <p:nvPr/>
        </p:nvSpPr>
        <p:spPr>
          <a:xfrm>
            <a:off x="1276752" y="382901"/>
            <a:ext cx="8667795" cy="1106805"/>
          </a:xfrm>
          <a:prstGeom prst="rect">
            <a:avLst/>
          </a:prstGeom>
          <a:noFill/>
        </p:spPr>
        <p:txBody>
          <a:bodyPr wrap="square" rtlCol="0">
            <a:spAutoFit/>
          </a:bodyPr>
          <a:lstStyle/>
          <a:p>
            <a:pPr defTabSz="1765935">
              <a:lnSpc>
                <a:spcPct val="150000"/>
              </a:lnSpc>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Enterprise Milestones</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204" name="矩形 203"/>
          <p:cNvSpPr/>
          <p:nvPr/>
        </p:nvSpPr>
        <p:spPr>
          <a:xfrm>
            <a:off x="702945" y="9674860"/>
            <a:ext cx="3300095" cy="1382395"/>
          </a:xfrm>
          <a:prstGeom prst="rect">
            <a:avLst/>
          </a:prstGeom>
        </p:spPr>
        <p:txBody>
          <a:bodyPr wrap="square">
            <a:noAutofit/>
          </a:bodyPr>
          <a:lstStyle/>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March 2012</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buClrTx/>
              <a:buSzTx/>
              <a:buFontTx/>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ByteDance founded in a four-bedroom apartment</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pic>
        <p:nvPicPr>
          <p:cNvPr id="3" name="图片 2"/>
          <p:cNvPicPr>
            <a:picLocks noChangeAspect="1"/>
          </p:cNvPicPr>
          <p:nvPr>
            <p:custDataLst>
              <p:tags r:id="rId1"/>
            </p:custDataLst>
          </p:nvPr>
        </p:nvPicPr>
        <p:blipFill>
          <a:blip r:embed="rId2"/>
          <a:srcRect l="1699" r="1432"/>
          <a:stretch>
            <a:fillRect/>
          </a:stretch>
        </p:blipFill>
        <p:spPr>
          <a:xfrm>
            <a:off x="19050" y="7712075"/>
            <a:ext cx="22553295" cy="1268730"/>
          </a:xfrm>
          <a:prstGeom prst="rect">
            <a:avLst/>
          </a:prstGeom>
        </p:spPr>
      </p:pic>
      <p:cxnSp>
        <p:nvCxnSpPr>
          <p:cNvPr id="4" name="直接连接符 3"/>
          <p:cNvCxnSpPr/>
          <p:nvPr/>
        </p:nvCxnSpPr>
        <p:spPr>
          <a:xfrm>
            <a:off x="695325" y="8636000"/>
            <a:ext cx="6350" cy="1523365"/>
          </a:xfrm>
          <a:prstGeom prst="line">
            <a:avLst/>
          </a:prstGeom>
        </p:spPr>
        <p:style>
          <a:lnRef idx="1">
            <a:schemeClr val="accent1"/>
          </a:lnRef>
          <a:fillRef idx="0">
            <a:schemeClr val="accent1"/>
          </a:fillRef>
          <a:effectRef idx="0">
            <a:schemeClr val="accent1"/>
          </a:effectRef>
          <a:fontRef idx="minor">
            <a:schemeClr val="tx1"/>
          </a:fontRef>
        </p:style>
      </p:cxnSp>
      <p:sp>
        <p:nvSpPr>
          <p:cNvPr id="5" name="矩形 4"/>
          <p:cNvSpPr/>
          <p:nvPr>
            <p:custDataLst>
              <p:tags r:id="rId3"/>
            </p:custDataLst>
          </p:nvPr>
        </p:nvSpPr>
        <p:spPr>
          <a:xfrm>
            <a:off x="3248025" y="5577205"/>
            <a:ext cx="3300095" cy="138239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August 2012</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Toutiao launches as one of</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ByteDance's first products</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6" name="直接连接符 5"/>
          <p:cNvCxnSpPr/>
          <p:nvPr>
            <p:custDataLst>
              <p:tags r:id="rId4"/>
            </p:custDataLst>
          </p:nvPr>
        </p:nvCxnSpPr>
        <p:spPr>
          <a:xfrm>
            <a:off x="3187065" y="5760085"/>
            <a:ext cx="15240" cy="2335530"/>
          </a:xfrm>
          <a:prstGeom prst="line">
            <a:avLst/>
          </a:prstGeom>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5"/>
            </p:custDataLst>
          </p:nvPr>
        </p:nvSpPr>
        <p:spPr>
          <a:xfrm>
            <a:off x="5584825" y="9679940"/>
            <a:ext cx="3497580" cy="189547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September 2016</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Douyin launches in China and</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quickly becomes a popularshort-video sharing platform</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8" name="直接连接符 7"/>
          <p:cNvCxnSpPr/>
          <p:nvPr>
            <p:custDataLst>
              <p:tags r:id="rId6"/>
            </p:custDataLst>
          </p:nvPr>
        </p:nvCxnSpPr>
        <p:spPr>
          <a:xfrm>
            <a:off x="5577205" y="8641080"/>
            <a:ext cx="6350" cy="1523365"/>
          </a:xfrm>
          <a:prstGeom prst="line">
            <a:avLst/>
          </a:prstGeom>
        </p:spPr>
        <p:style>
          <a:lnRef idx="1">
            <a:schemeClr val="accent1"/>
          </a:lnRef>
          <a:fillRef idx="0">
            <a:schemeClr val="accent1"/>
          </a:fillRef>
          <a:effectRef idx="0">
            <a:schemeClr val="accent1"/>
          </a:effectRef>
          <a:fontRef idx="minor">
            <a:schemeClr val="tx1"/>
          </a:fontRef>
        </p:style>
      </p:cxnSp>
      <p:sp>
        <p:nvSpPr>
          <p:cNvPr id="9" name="矩形 8"/>
          <p:cNvSpPr/>
          <p:nvPr>
            <p:custDataLst>
              <p:tags r:id="rId7"/>
            </p:custDataLst>
          </p:nvPr>
        </p:nvSpPr>
        <p:spPr>
          <a:xfrm>
            <a:off x="8145145" y="5582285"/>
            <a:ext cx="3362325" cy="182562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December 2016</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ByteDance becomes the</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controlling stakeholder of</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Indonesian news app BABE</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10" name="直接连接符 9"/>
          <p:cNvCxnSpPr/>
          <p:nvPr>
            <p:custDataLst>
              <p:tags r:id="rId8"/>
            </p:custDataLst>
          </p:nvPr>
        </p:nvCxnSpPr>
        <p:spPr>
          <a:xfrm>
            <a:off x="8084185" y="5765165"/>
            <a:ext cx="15240" cy="2335530"/>
          </a:xfrm>
          <a:prstGeom prst="line">
            <a:avLst/>
          </a:prstGeom>
        </p:spPr>
        <p:style>
          <a:lnRef idx="1">
            <a:schemeClr val="accent1"/>
          </a:lnRef>
          <a:fillRef idx="0">
            <a:schemeClr val="accent1"/>
          </a:fillRef>
          <a:effectRef idx="0">
            <a:schemeClr val="accent1"/>
          </a:effectRef>
          <a:fontRef idx="minor">
            <a:schemeClr val="tx1"/>
          </a:fontRef>
        </p:style>
      </p:cxnSp>
      <p:sp>
        <p:nvSpPr>
          <p:cNvPr id="11" name="矩形 10"/>
          <p:cNvSpPr/>
          <p:nvPr>
            <p:custDataLst>
              <p:tags r:id="rId9"/>
            </p:custDataLst>
          </p:nvPr>
        </p:nvSpPr>
        <p:spPr>
          <a:xfrm>
            <a:off x="10476865" y="9679940"/>
            <a:ext cx="3300095" cy="138239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May 2017</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TikTok launches outside of</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mainland China</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12" name="直接连接符 11"/>
          <p:cNvCxnSpPr/>
          <p:nvPr>
            <p:custDataLst>
              <p:tags r:id="rId10"/>
            </p:custDataLst>
          </p:nvPr>
        </p:nvCxnSpPr>
        <p:spPr>
          <a:xfrm>
            <a:off x="10469245" y="8641080"/>
            <a:ext cx="6350" cy="1523365"/>
          </a:xfrm>
          <a:prstGeom prst="line">
            <a:avLst/>
          </a:prstGeom>
        </p:spPr>
        <p:style>
          <a:lnRef idx="1">
            <a:schemeClr val="accent1"/>
          </a:lnRef>
          <a:fillRef idx="0">
            <a:schemeClr val="accent1"/>
          </a:fillRef>
          <a:effectRef idx="0">
            <a:schemeClr val="accent1"/>
          </a:effectRef>
          <a:fontRef idx="minor">
            <a:schemeClr val="tx1"/>
          </a:fontRef>
        </p:style>
      </p:cxnSp>
      <p:sp>
        <p:nvSpPr>
          <p:cNvPr id="13" name="矩形 12"/>
          <p:cNvSpPr/>
          <p:nvPr>
            <p:custDataLst>
              <p:tags r:id="rId11"/>
            </p:custDataLst>
          </p:nvPr>
        </p:nvSpPr>
        <p:spPr>
          <a:xfrm>
            <a:off x="15429865" y="9801860"/>
            <a:ext cx="2898140" cy="1382395"/>
          </a:xfrm>
          <a:prstGeom prst="rect">
            <a:avLst/>
          </a:prstGeom>
        </p:spPr>
        <p:txBody>
          <a:bodyPr wrap="square">
            <a:noAutofit/>
          </a:bodyPr>
          <a:lstStyle/>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June 2018</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Helo launches in India as a</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social media platform</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14" name="直接连接符 13"/>
          <p:cNvCxnSpPr/>
          <p:nvPr>
            <p:custDataLst>
              <p:tags r:id="rId12"/>
            </p:custDataLst>
          </p:nvPr>
        </p:nvCxnSpPr>
        <p:spPr>
          <a:xfrm>
            <a:off x="15422245" y="8763000"/>
            <a:ext cx="6350" cy="1523365"/>
          </a:xfrm>
          <a:prstGeom prst="line">
            <a:avLst/>
          </a:prstGeom>
        </p:spPr>
        <p:style>
          <a:lnRef idx="1">
            <a:schemeClr val="accent1"/>
          </a:lnRef>
          <a:fillRef idx="0">
            <a:schemeClr val="accent1"/>
          </a:fillRef>
          <a:effectRef idx="0">
            <a:schemeClr val="accent1"/>
          </a:effectRef>
          <a:fontRef idx="minor">
            <a:schemeClr val="tx1"/>
          </a:fontRef>
        </p:style>
      </p:cxnSp>
      <p:sp>
        <p:nvSpPr>
          <p:cNvPr id="15" name="矩形 14"/>
          <p:cNvSpPr/>
          <p:nvPr>
            <p:custDataLst>
              <p:tags r:id="rId13"/>
            </p:custDataLst>
          </p:nvPr>
        </p:nvSpPr>
        <p:spPr>
          <a:xfrm>
            <a:off x="20413345" y="9679940"/>
            <a:ext cx="2396490" cy="2321560"/>
          </a:xfrm>
          <a:prstGeom prst="rect">
            <a:avLst/>
          </a:prstGeom>
        </p:spPr>
        <p:txBody>
          <a:bodyPr wrap="square">
            <a:noAutofit/>
          </a:bodyPr>
          <a:lstStyle/>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March 2019</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Lark launches in Japan and</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Singapore as ByteDance's first</a:t>
            </a:r>
            <a:r>
              <a:rPr lang="en-US" altLang="zh-CN"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enterprise product</a:t>
            </a:r>
            <a:endParaRPr lang="zh-CN" alt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16" name="直接连接符 15"/>
          <p:cNvCxnSpPr/>
          <p:nvPr>
            <p:custDataLst>
              <p:tags r:id="rId14"/>
            </p:custDataLst>
          </p:nvPr>
        </p:nvCxnSpPr>
        <p:spPr>
          <a:xfrm>
            <a:off x="20405725" y="8641080"/>
            <a:ext cx="6350" cy="1523365"/>
          </a:xfrm>
          <a:prstGeom prst="line">
            <a:avLst/>
          </a:prstGeom>
        </p:spPr>
        <p:style>
          <a:lnRef idx="1">
            <a:schemeClr val="accent1"/>
          </a:lnRef>
          <a:fillRef idx="0">
            <a:schemeClr val="accent1"/>
          </a:fillRef>
          <a:effectRef idx="0">
            <a:schemeClr val="accent1"/>
          </a:effectRef>
          <a:fontRef idx="minor">
            <a:schemeClr val="tx1"/>
          </a:fontRef>
        </p:style>
      </p:cxnSp>
      <p:sp>
        <p:nvSpPr>
          <p:cNvPr id="17" name="矩形 16"/>
          <p:cNvSpPr/>
          <p:nvPr>
            <p:custDataLst>
              <p:tags r:id="rId15"/>
            </p:custDataLst>
          </p:nvPr>
        </p:nvSpPr>
        <p:spPr>
          <a:xfrm>
            <a:off x="13050520" y="5563235"/>
            <a:ext cx="3300095" cy="138239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November 2017</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ByteDance acquires popular</a:t>
            </a:r>
            <a:r>
              <a:rPr 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short-video platform</a:t>
            </a:r>
            <a:r>
              <a:rPr 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musical.ly</a:t>
            </a:r>
            <a:endPar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18" name="直接连接符 17"/>
          <p:cNvCxnSpPr/>
          <p:nvPr>
            <p:custDataLst>
              <p:tags r:id="rId16"/>
            </p:custDataLst>
          </p:nvPr>
        </p:nvCxnSpPr>
        <p:spPr>
          <a:xfrm>
            <a:off x="12943840" y="5765165"/>
            <a:ext cx="15240" cy="2335530"/>
          </a:xfrm>
          <a:prstGeom prst="line">
            <a:avLst/>
          </a:prstGeom>
        </p:spPr>
        <p:style>
          <a:lnRef idx="1">
            <a:schemeClr val="accent1"/>
          </a:lnRef>
          <a:fillRef idx="0">
            <a:schemeClr val="accent1"/>
          </a:fillRef>
          <a:effectRef idx="0">
            <a:schemeClr val="accent1"/>
          </a:effectRef>
          <a:fontRef idx="minor">
            <a:schemeClr val="tx1"/>
          </a:fontRef>
        </p:style>
      </p:cxnSp>
      <p:sp>
        <p:nvSpPr>
          <p:cNvPr id="19" name="矩形 18"/>
          <p:cNvSpPr/>
          <p:nvPr>
            <p:custDataLst>
              <p:tags r:id="rId17"/>
            </p:custDataLst>
          </p:nvPr>
        </p:nvSpPr>
        <p:spPr>
          <a:xfrm>
            <a:off x="17954625" y="5531485"/>
            <a:ext cx="3300095" cy="1382395"/>
          </a:xfrm>
          <a:prstGeom prst="rect">
            <a:avLst/>
          </a:prstGeom>
        </p:spPr>
        <p:txBody>
          <a:bodyPr wrap="square">
            <a:noAutofit/>
          </a:bodyPr>
          <a:p>
            <a:pPr algn="l">
              <a:lnSpc>
                <a:spcPct val="150000"/>
              </a:lnSpc>
            </a:pPr>
            <a:r>
              <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rPr>
              <a:t>August 2018</a:t>
            </a:r>
            <a:endParaRPr lang="en-US" altLang="zh-CN" sz="2400" dirty="0">
              <a:solidFill>
                <a:srgbClr val="0F85F1"/>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musical.ly merges with TikTok</a:t>
            </a:r>
            <a:r>
              <a:rPr lang="en-US"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 </a:t>
            </a:r>
            <a:r>
              <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rPr>
              <a:t>to unify the two platforms</a:t>
            </a:r>
            <a:endParaRPr sz="1800" dirty="0">
              <a:solidFill>
                <a:schemeClr val="tx1">
                  <a:lumMod val="65000"/>
                  <a:lumOff val="35000"/>
                </a:schemeClr>
              </a:solidFill>
              <a:latin typeface="Arial" panose="020B0604020202020204" pitchFamily="34" charset="0"/>
              <a:ea typeface="微软雅黑" panose="020B0503020204020204" pitchFamily="34" charset="-122"/>
              <a:cs typeface="Arial" panose="020B0604020202020204" pitchFamily="34" charset="0"/>
            </a:endParaRPr>
          </a:p>
        </p:txBody>
      </p:sp>
      <p:cxnSp>
        <p:nvCxnSpPr>
          <p:cNvPr id="20" name="直接连接符 19"/>
          <p:cNvCxnSpPr/>
          <p:nvPr>
            <p:custDataLst>
              <p:tags r:id="rId18"/>
            </p:custDataLst>
          </p:nvPr>
        </p:nvCxnSpPr>
        <p:spPr>
          <a:xfrm>
            <a:off x="17893665" y="5714365"/>
            <a:ext cx="15240" cy="2335530"/>
          </a:xfrm>
          <a:prstGeom prst="line">
            <a:avLst/>
          </a:prstGeom>
        </p:spPr>
        <p:style>
          <a:lnRef idx="1">
            <a:schemeClr val="accent1"/>
          </a:lnRef>
          <a:fillRef idx="0">
            <a:schemeClr val="accent1"/>
          </a:fillRef>
          <a:effectRef idx="0">
            <a:schemeClr val="accent1"/>
          </a:effectRef>
          <a:fontRef idx="minor">
            <a:schemeClr val="tx1"/>
          </a:fontRef>
        </p:style>
      </p:cxnSp>
      <p:grpSp>
        <p:nvGrpSpPr>
          <p:cNvPr id="24" name="组合 23"/>
          <p:cNvGrpSpPr/>
          <p:nvPr/>
        </p:nvGrpSpPr>
        <p:grpSpPr>
          <a:xfrm>
            <a:off x="2767330" y="2017395"/>
            <a:ext cx="17325340" cy="2750820"/>
            <a:chOff x="5115" y="3027"/>
            <a:chExt cx="27284" cy="4332"/>
          </a:xfrm>
        </p:grpSpPr>
        <p:grpSp>
          <p:nvGrpSpPr>
            <p:cNvPr id="2" name="组合 1"/>
            <p:cNvGrpSpPr/>
            <p:nvPr/>
          </p:nvGrpSpPr>
          <p:grpSpPr>
            <a:xfrm>
              <a:off x="5115" y="3027"/>
              <a:ext cx="27285" cy="4332"/>
              <a:chOff x="2257435" y="3287778"/>
              <a:chExt cx="18316268" cy="3113022"/>
            </a:xfrm>
          </p:grpSpPr>
          <p:sp>
            <p:nvSpPr>
              <p:cNvPr id="161" name="圆角矩形 160"/>
              <p:cNvSpPr/>
              <p:nvPr/>
            </p:nvSpPr>
            <p:spPr>
              <a:xfrm>
                <a:off x="2257435" y="3287778"/>
                <a:ext cx="18316268" cy="3113022"/>
              </a:xfrm>
              <a:prstGeom prst="roundRect">
                <a:avLst>
                  <a:gd name="adj" fmla="val 50000"/>
                </a:avLst>
              </a:prstGeom>
              <a:noFill/>
              <a:ln w="31750">
                <a:solidFill>
                  <a:srgbClr val="323B43"/>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4000" b="0" i="0" u="none" strike="noStrike" kern="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Arial" panose="020B0604020202020204" pitchFamily="34" charset="0"/>
                </a:endParaRPr>
              </a:p>
            </p:txBody>
          </p:sp>
          <p:sp>
            <p:nvSpPr>
              <p:cNvPr id="162" name="圆角矩形 161"/>
              <p:cNvSpPr/>
              <p:nvPr/>
            </p:nvSpPr>
            <p:spPr>
              <a:xfrm>
                <a:off x="2509377" y="3535678"/>
                <a:ext cx="17812387" cy="2617218"/>
              </a:xfrm>
              <a:prstGeom prst="roundRect">
                <a:avLst>
                  <a:gd name="adj" fmla="val 50000"/>
                </a:avLst>
              </a:prstGeom>
              <a:noFill/>
              <a:ln w="50800">
                <a:solidFill>
                  <a:srgbClr val="0F85F1"/>
                </a:solidFill>
              </a:ln>
              <a:effectLst/>
              <a:scene3d>
                <a:camera prst="orthographicFront"/>
                <a:lightRig rig="threePt" dir="t"/>
              </a:scene3d>
              <a:sp3d prstMaterial="softEdge">
                <a:bevelT w="57150" h="1270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4000" b="0" i="0" u="none" strike="noStrike" kern="1200" cap="none" spc="0" normalizeH="0" baseline="0" noProof="0">
                  <a:ln>
                    <a:noFill/>
                  </a:ln>
                  <a:solidFill>
                    <a:srgbClr val="FFFFFF"/>
                  </a:solidFill>
                  <a:effectLst/>
                  <a:uLnTx/>
                  <a:uFillTx/>
                  <a:latin typeface="Arial" panose="020B0604020202020204" pitchFamily="34" charset="0"/>
                  <a:ea typeface="宋体" panose="02010600030101010101" pitchFamily="2" charset="-122"/>
                  <a:cs typeface="Arial" panose="020B0604020202020204" pitchFamily="34" charset="0"/>
                </a:endParaRPr>
              </a:p>
            </p:txBody>
          </p:sp>
          <p:sp>
            <p:nvSpPr>
              <p:cNvPr id="165" name="文本框 164"/>
              <p:cNvSpPr txBox="1"/>
              <p:nvPr/>
            </p:nvSpPr>
            <p:spPr>
              <a:xfrm>
                <a:off x="2971701" y="5165508"/>
                <a:ext cx="2926844" cy="520993"/>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Enrich cultural life</a:t>
                </a:r>
                <a:endPar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endParaRPr>
              </a:p>
            </p:txBody>
          </p:sp>
          <p:sp>
            <p:nvSpPr>
              <p:cNvPr id="168" name="文本框 167"/>
              <p:cNvSpPr txBox="1"/>
              <p:nvPr/>
            </p:nvSpPr>
            <p:spPr>
              <a:xfrm>
                <a:off x="6322806" y="5165508"/>
                <a:ext cx="3588069" cy="520993"/>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Improve social welfare</a:t>
                </a:r>
                <a:endPar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endParaRPr>
              </a:p>
            </p:txBody>
          </p:sp>
          <p:sp>
            <p:nvSpPr>
              <p:cNvPr id="171" name="文本框 170"/>
              <p:cNvSpPr txBox="1"/>
              <p:nvPr/>
            </p:nvSpPr>
            <p:spPr>
              <a:xfrm>
                <a:off x="10435827" y="5165508"/>
                <a:ext cx="4718528" cy="520993"/>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rPr>
                  <a:t>Create a green future together</a:t>
                </a:r>
                <a:endParaRPr kumimoji="0" lang="en-US" altLang="zh-CN" sz="2400" i="0" u="none" strike="noStrike" kern="0" cap="none" spc="0" normalizeH="0" baseline="0" noProof="0" dirty="0">
                  <a:ln>
                    <a:noFill/>
                  </a:ln>
                  <a:solidFill>
                    <a:schemeClr val="accent1">
                      <a:lumMod val="75000"/>
                    </a:schemeClr>
                  </a:solidFill>
                  <a:effectLst/>
                  <a:uLnTx/>
                  <a:uFillTx/>
                  <a:latin typeface="Arial" panose="020B0604020202020204" pitchFamily="34" charset="0"/>
                  <a:cs typeface="Arial" panose="020B0604020202020204" pitchFamily="34" charset="0"/>
                </a:endParaRPr>
              </a:p>
            </p:txBody>
          </p:sp>
          <p:sp>
            <p:nvSpPr>
              <p:cNvPr id="174" name="文本框 173"/>
              <p:cNvSpPr txBox="1"/>
              <p:nvPr/>
            </p:nvSpPr>
            <p:spPr>
              <a:xfrm>
                <a:off x="15514167" y="5165508"/>
                <a:ext cx="4443969" cy="520993"/>
              </a:xfrm>
              <a:prstGeom prst="rect">
                <a:avLst/>
              </a:prstGeom>
              <a:noFill/>
            </p:spPr>
            <p:txBody>
              <a:bodyPr wrap="square" rtlCol="0">
                <a:spAutoFit/>
              </a:bodyPr>
              <a:lstStyle/>
              <a:p>
                <a:pPr marL="0" marR="0" lvl="0" indent="0" algn="dist" defTabSz="914400" eaLnBrk="1" fontAlgn="auto" latinLnBrk="0" hangingPunct="1">
                  <a:lnSpc>
                    <a:spcPct val="100000"/>
                  </a:lnSpc>
                  <a:spcBef>
                    <a:spcPts val="0"/>
                  </a:spcBef>
                  <a:spcAft>
                    <a:spcPts val="0"/>
                  </a:spcAft>
                  <a:buClrTx/>
                  <a:buSzTx/>
                  <a:buFontTx/>
                  <a:buNone/>
                  <a:defRPr/>
                </a:pPr>
                <a:r>
                  <a:rPr lang="en-US" altLang="zh-CN" sz="2400" kern="0" noProof="0" dirty="0">
                    <a:ln>
                      <a:noFill/>
                    </a:ln>
                    <a:solidFill>
                      <a:schemeClr val="accent1">
                        <a:lumMod val="75000"/>
                      </a:schemeClr>
                    </a:solidFill>
                    <a:effectLst/>
                    <a:uLnTx/>
                    <a:uFillTx/>
                    <a:latin typeface="Arial" panose="020B0604020202020204" pitchFamily="34" charset="0"/>
                    <a:cs typeface="Arial" panose="020B0604020202020204" pitchFamily="34" charset="0"/>
                    <a:sym typeface="+mn-ea"/>
                  </a:rPr>
                  <a:t>Promote technology inclusion</a:t>
                </a:r>
                <a:endParaRPr lang="en-US" altLang="zh-CN" sz="2400" kern="0" noProof="0" dirty="0">
                  <a:ln>
                    <a:noFill/>
                  </a:ln>
                  <a:solidFill>
                    <a:schemeClr val="accent1">
                      <a:lumMod val="75000"/>
                    </a:schemeClr>
                  </a:solidFill>
                  <a:effectLst/>
                  <a:uLnTx/>
                  <a:uFillTx/>
                  <a:latin typeface="Arial" panose="020B0604020202020204" pitchFamily="34" charset="0"/>
                  <a:cs typeface="Arial" panose="020B0604020202020204" pitchFamily="34" charset="0"/>
                  <a:sym typeface="+mn-ea"/>
                </a:endParaRPr>
              </a:p>
            </p:txBody>
          </p:sp>
          <p:cxnSp>
            <p:nvCxnSpPr>
              <p:cNvPr id="175" name="直接连接符 174"/>
              <p:cNvCxnSpPr/>
              <p:nvPr/>
            </p:nvCxnSpPr>
            <p:spPr>
              <a:xfrm>
                <a:off x="6065675" y="4026432"/>
                <a:ext cx="0" cy="1505913"/>
              </a:xfrm>
              <a:prstGeom prst="line">
                <a:avLst/>
              </a:prstGeom>
              <a:ln w="95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6" name="直接连接符 175"/>
              <p:cNvCxnSpPr/>
              <p:nvPr/>
            </p:nvCxnSpPr>
            <p:spPr>
              <a:xfrm>
                <a:off x="10232758" y="4024276"/>
                <a:ext cx="0" cy="1505913"/>
              </a:xfrm>
              <a:prstGeom prst="line">
                <a:avLst/>
              </a:prstGeom>
              <a:ln w="95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7" name="直接连接符 176"/>
              <p:cNvCxnSpPr/>
              <p:nvPr/>
            </p:nvCxnSpPr>
            <p:spPr>
              <a:xfrm>
                <a:off x="15334287" y="4026432"/>
                <a:ext cx="0" cy="1505913"/>
              </a:xfrm>
              <a:prstGeom prst="line">
                <a:avLst/>
              </a:prstGeom>
              <a:ln w="952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99" name="Shape 2485"/>
              <p:cNvSpPr/>
              <p:nvPr/>
            </p:nvSpPr>
            <p:spPr>
              <a:xfrm>
                <a:off x="17310562" y="4359832"/>
                <a:ext cx="729178" cy="662840"/>
              </a:xfrm>
              <a:custGeom>
                <a:avLst/>
                <a:gdLst/>
                <a:ahLst/>
                <a:cxnLst>
                  <a:cxn ang="0">
                    <a:pos x="wd2" y="hd2"/>
                  </a:cxn>
                  <a:cxn ang="5400000">
                    <a:pos x="wd2" y="hd2"/>
                  </a:cxn>
                  <a:cxn ang="10800000">
                    <a:pos x="wd2" y="hd2"/>
                  </a:cxn>
                  <a:cxn ang="16200000">
                    <a:pos x="wd2" y="hd2"/>
                  </a:cxn>
                </a:cxnLst>
                <a:rect l="0" t="0" r="r" b="b"/>
                <a:pathLst>
                  <a:path w="21600" h="21600" extrusionOk="0">
                    <a:moveTo>
                      <a:pt x="6382" y="10800"/>
                    </a:moveTo>
                    <a:cubicBezTo>
                      <a:pt x="6653" y="10800"/>
                      <a:pt x="6873" y="10559"/>
                      <a:pt x="6873" y="10260"/>
                    </a:cubicBezTo>
                    <a:cubicBezTo>
                      <a:pt x="6873" y="9962"/>
                      <a:pt x="6653" y="9720"/>
                      <a:pt x="6382" y="9720"/>
                    </a:cubicBezTo>
                    <a:cubicBezTo>
                      <a:pt x="6110" y="9720"/>
                      <a:pt x="5891" y="9962"/>
                      <a:pt x="5891" y="10260"/>
                    </a:cubicBezTo>
                    <a:cubicBezTo>
                      <a:pt x="5891" y="10559"/>
                      <a:pt x="6110" y="10800"/>
                      <a:pt x="6382" y="10800"/>
                    </a:cubicBezTo>
                    <a:moveTo>
                      <a:pt x="3436" y="10800"/>
                    </a:moveTo>
                    <a:cubicBezTo>
                      <a:pt x="3708" y="10800"/>
                      <a:pt x="3927" y="11042"/>
                      <a:pt x="3927" y="11340"/>
                    </a:cubicBezTo>
                    <a:cubicBezTo>
                      <a:pt x="3927" y="11639"/>
                      <a:pt x="3708" y="11880"/>
                      <a:pt x="3436" y="11880"/>
                    </a:cubicBezTo>
                    <a:cubicBezTo>
                      <a:pt x="3165" y="11880"/>
                      <a:pt x="2945" y="11639"/>
                      <a:pt x="2945" y="11340"/>
                    </a:cubicBezTo>
                    <a:cubicBezTo>
                      <a:pt x="2945" y="11042"/>
                      <a:pt x="3165" y="10800"/>
                      <a:pt x="3436" y="10800"/>
                    </a:cubicBezTo>
                    <a:moveTo>
                      <a:pt x="3436" y="12960"/>
                    </a:moveTo>
                    <a:cubicBezTo>
                      <a:pt x="4249" y="12960"/>
                      <a:pt x="4909" y="12235"/>
                      <a:pt x="4909" y="11340"/>
                    </a:cubicBezTo>
                    <a:cubicBezTo>
                      <a:pt x="4909" y="10446"/>
                      <a:pt x="4249" y="9720"/>
                      <a:pt x="3436" y="9720"/>
                    </a:cubicBezTo>
                    <a:cubicBezTo>
                      <a:pt x="2623" y="9720"/>
                      <a:pt x="1964" y="10446"/>
                      <a:pt x="1964" y="11340"/>
                    </a:cubicBezTo>
                    <a:cubicBezTo>
                      <a:pt x="1964" y="12235"/>
                      <a:pt x="2623" y="12960"/>
                      <a:pt x="3436" y="12960"/>
                    </a:cubicBezTo>
                    <a:moveTo>
                      <a:pt x="14236" y="18360"/>
                    </a:moveTo>
                    <a:lnTo>
                      <a:pt x="2455" y="18360"/>
                    </a:lnTo>
                    <a:cubicBezTo>
                      <a:pt x="2183" y="18360"/>
                      <a:pt x="1964" y="18602"/>
                      <a:pt x="1964" y="18900"/>
                    </a:cubicBezTo>
                    <a:cubicBezTo>
                      <a:pt x="1964" y="19199"/>
                      <a:pt x="2183" y="19440"/>
                      <a:pt x="2455" y="19440"/>
                    </a:cubicBezTo>
                    <a:lnTo>
                      <a:pt x="14236" y="19440"/>
                    </a:lnTo>
                    <a:cubicBezTo>
                      <a:pt x="14508" y="19440"/>
                      <a:pt x="14727" y="19199"/>
                      <a:pt x="14727" y="18900"/>
                    </a:cubicBezTo>
                    <a:cubicBezTo>
                      <a:pt x="14727" y="18602"/>
                      <a:pt x="14508" y="18360"/>
                      <a:pt x="14236" y="18360"/>
                    </a:cubicBezTo>
                    <a:moveTo>
                      <a:pt x="20618" y="18105"/>
                    </a:moveTo>
                    <a:lnTo>
                      <a:pt x="16691" y="16377"/>
                    </a:lnTo>
                    <a:lnTo>
                      <a:pt x="16691" y="12784"/>
                    </a:lnTo>
                    <a:lnTo>
                      <a:pt x="20618" y="11056"/>
                    </a:lnTo>
                    <a:cubicBezTo>
                      <a:pt x="20618" y="11056"/>
                      <a:pt x="20618" y="18105"/>
                      <a:pt x="20618" y="18105"/>
                    </a:cubicBezTo>
                    <a:close/>
                    <a:moveTo>
                      <a:pt x="15709" y="19440"/>
                    </a:moveTo>
                    <a:cubicBezTo>
                      <a:pt x="15709" y="20037"/>
                      <a:pt x="15269" y="20520"/>
                      <a:pt x="14727" y="20520"/>
                    </a:cubicBezTo>
                    <a:lnTo>
                      <a:pt x="1964" y="20520"/>
                    </a:lnTo>
                    <a:cubicBezTo>
                      <a:pt x="1422" y="20520"/>
                      <a:pt x="982" y="20037"/>
                      <a:pt x="982" y="19440"/>
                    </a:cubicBezTo>
                    <a:lnTo>
                      <a:pt x="982" y="9720"/>
                    </a:lnTo>
                    <a:cubicBezTo>
                      <a:pt x="982" y="9124"/>
                      <a:pt x="1422" y="8640"/>
                      <a:pt x="1964" y="8640"/>
                    </a:cubicBezTo>
                    <a:lnTo>
                      <a:pt x="14727" y="8640"/>
                    </a:lnTo>
                    <a:cubicBezTo>
                      <a:pt x="15269" y="8640"/>
                      <a:pt x="15709" y="9124"/>
                      <a:pt x="15709" y="9720"/>
                    </a:cubicBezTo>
                    <a:cubicBezTo>
                      <a:pt x="15709" y="9720"/>
                      <a:pt x="15709" y="19440"/>
                      <a:pt x="15709" y="19440"/>
                    </a:cubicBezTo>
                    <a:close/>
                    <a:moveTo>
                      <a:pt x="1964" y="4320"/>
                    </a:moveTo>
                    <a:cubicBezTo>
                      <a:pt x="1964" y="2531"/>
                      <a:pt x="3282" y="1080"/>
                      <a:pt x="4909" y="1080"/>
                    </a:cubicBezTo>
                    <a:cubicBezTo>
                      <a:pt x="6536" y="1080"/>
                      <a:pt x="7855" y="2531"/>
                      <a:pt x="7855" y="4320"/>
                    </a:cubicBezTo>
                    <a:cubicBezTo>
                      <a:pt x="7855" y="6110"/>
                      <a:pt x="6536" y="7560"/>
                      <a:pt x="4909" y="7560"/>
                    </a:cubicBezTo>
                    <a:cubicBezTo>
                      <a:pt x="3282" y="7560"/>
                      <a:pt x="1964" y="6110"/>
                      <a:pt x="1964" y="4320"/>
                    </a:cubicBezTo>
                    <a:moveTo>
                      <a:pt x="9190" y="7560"/>
                    </a:moveTo>
                    <a:lnTo>
                      <a:pt x="7501" y="7560"/>
                    </a:lnTo>
                    <a:cubicBezTo>
                      <a:pt x="7839" y="7233"/>
                      <a:pt x="8122" y="6840"/>
                      <a:pt x="8342" y="6404"/>
                    </a:cubicBezTo>
                    <a:cubicBezTo>
                      <a:pt x="8562" y="6842"/>
                      <a:pt x="8851" y="7232"/>
                      <a:pt x="9190" y="7560"/>
                    </a:cubicBezTo>
                    <a:moveTo>
                      <a:pt x="11782" y="1080"/>
                    </a:moveTo>
                    <a:cubicBezTo>
                      <a:pt x="13409" y="1080"/>
                      <a:pt x="14727" y="2531"/>
                      <a:pt x="14727" y="4320"/>
                    </a:cubicBezTo>
                    <a:cubicBezTo>
                      <a:pt x="14727" y="6110"/>
                      <a:pt x="13409" y="7560"/>
                      <a:pt x="11782" y="7560"/>
                    </a:cubicBezTo>
                    <a:cubicBezTo>
                      <a:pt x="10155" y="7560"/>
                      <a:pt x="8836" y="6110"/>
                      <a:pt x="8836" y="4320"/>
                    </a:cubicBezTo>
                    <a:cubicBezTo>
                      <a:pt x="8836" y="2531"/>
                      <a:pt x="10155" y="1080"/>
                      <a:pt x="11782" y="1080"/>
                    </a:cubicBezTo>
                    <a:moveTo>
                      <a:pt x="21109" y="9720"/>
                    </a:moveTo>
                    <a:cubicBezTo>
                      <a:pt x="21030" y="9720"/>
                      <a:pt x="20958" y="9745"/>
                      <a:pt x="20892" y="9782"/>
                    </a:cubicBezTo>
                    <a:lnTo>
                      <a:pt x="20890" y="9777"/>
                    </a:lnTo>
                    <a:lnTo>
                      <a:pt x="16691" y="11625"/>
                    </a:lnTo>
                    <a:lnTo>
                      <a:pt x="16691" y="9720"/>
                    </a:lnTo>
                    <a:cubicBezTo>
                      <a:pt x="16691" y="8527"/>
                      <a:pt x="15812" y="7560"/>
                      <a:pt x="14727" y="7560"/>
                    </a:cubicBezTo>
                    <a:lnTo>
                      <a:pt x="14373" y="7560"/>
                    </a:lnTo>
                    <a:cubicBezTo>
                      <a:pt x="15191" y="6768"/>
                      <a:pt x="15709" y="5612"/>
                      <a:pt x="15709" y="4320"/>
                    </a:cubicBezTo>
                    <a:cubicBezTo>
                      <a:pt x="15709" y="1934"/>
                      <a:pt x="13951" y="0"/>
                      <a:pt x="11782" y="0"/>
                    </a:cubicBezTo>
                    <a:cubicBezTo>
                      <a:pt x="10302" y="0"/>
                      <a:pt x="9015" y="901"/>
                      <a:pt x="8345" y="2231"/>
                    </a:cubicBezTo>
                    <a:cubicBezTo>
                      <a:pt x="7676" y="901"/>
                      <a:pt x="6389" y="0"/>
                      <a:pt x="4909" y="0"/>
                    </a:cubicBezTo>
                    <a:cubicBezTo>
                      <a:pt x="2740" y="0"/>
                      <a:pt x="982" y="1934"/>
                      <a:pt x="982" y="4320"/>
                    </a:cubicBezTo>
                    <a:cubicBezTo>
                      <a:pt x="982" y="5612"/>
                      <a:pt x="1501" y="6768"/>
                      <a:pt x="2317" y="7560"/>
                    </a:cubicBezTo>
                    <a:lnTo>
                      <a:pt x="1964" y="7560"/>
                    </a:lnTo>
                    <a:cubicBezTo>
                      <a:pt x="879" y="7560"/>
                      <a:pt x="0" y="8527"/>
                      <a:pt x="0" y="9720"/>
                    </a:cubicBezTo>
                    <a:lnTo>
                      <a:pt x="0" y="19440"/>
                    </a:lnTo>
                    <a:cubicBezTo>
                      <a:pt x="0" y="20633"/>
                      <a:pt x="879" y="21600"/>
                      <a:pt x="1964" y="21600"/>
                    </a:cubicBezTo>
                    <a:lnTo>
                      <a:pt x="14727" y="21600"/>
                    </a:lnTo>
                    <a:cubicBezTo>
                      <a:pt x="15812" y="21600"/>
                      <a:pt x="16691" y="20633"/>
                      <a:pt x="16691" y="19440"/>
                    </a:cubicBezTo>
                    <a:lnTo>
                      <a:pt x="16691" y="17536"/>
                    </a:lnTo>
                    <a:lnTo>
                      <a:pt x="20890" y="19383"/>
                    </a:lnTo>
                    <a:lnTo>
                      <a:pt x="20891" y="19379"/>
                    </a:lnTo>
                    <a:cubicBezTo>
                      <a:pt x="20958" y="19415"/>
                      <a:pt x="21030" y="19440"/>
                      <a:pt x="21109" y="19440"/>
                    </a:cubicBezTo>
                    <a:cubicBezTo>
                      <a:pt x="21380" y="19440"/>
                      <a:pt x="21600" y="19199"/>
                      <a:pt x="21600" y="18900"/>
                    </a:cubicBezTo>
                    <a:lnTo>
                      <a:pt x="21600" y="10260"/>
                    </a:lnTo>
                    <a:cubicBezTo>
                      <a:pt x="21600" y="9962"/>
                      <a:pt x="21380" y="9720"/>
                      <a:pt x="21109" y="9720"/>
                    </a:cubicBezTo>
                    <a:moveTo>
                      <a:pt x="11782" y="5400"/>
                    </a:moveTo>
                    <a:cubicBezTo>
                      <a:pt x="12324" y="5400"/>
                      <a:pt x="12764" y="4916"/>
                      <a:pt x="12764" y="4320"/>
                    </a:cubicBezTo>
                    <a:cubicBezTo>
                      <a:pt x="12764" y="3724"/>
                      <a:pt x="12324" y="3240"/>
                      <a:pt x="11782" y="3240"/>
                    </a:cubicBezTo>
                    <a:cubicBezTo>
                      <a:pt x="11240" y="3240"/>
                      <a:pt x="10800" y="3724"/>
                      <a:pt x="10800" y="4320"/>
                    </a:cubicBezTo>
                    <a:cubicBezTo>
                      <a:pt x="10800" y="4916"/>
                      <a:pt x="11240" y="5400"/>
                      <a:pt x="11782" y="5400"/>
                    </a:cubicBezTo>
                    <a:moveTo>
                      <a:pt x="4909" y="5400"/>
                    </a:moveTo>
                    <a:cubicBezTo>
                      <a:pt x="5451" y="5400"/>
                      <a:pt x="5891" y="4916"/>
                      <a:pt x="5891" y="4320"/>
                    </a:cubicBezTo>
                    <a:cubicBezTo>
                      <a:pt x="5891" y="3724"/>
                      <a:pt x="5451" y="3240"/>
                      <a:pt x="4909" y="3240"/>
                    </a:cubicBezTo>
                    <a:cubicBezTo>
                      <a:pt x="4367" y="3240"/>
                      <a:pt x="3927" y="3724"/>
                      <a:pt x="3927" y="4320"/>
                    </a:cubicBezTo>
                    <a:cubicBezTo>
                      <a:pt x="3927" y="4916"/>
                      <a:pt x="4367" y="5400"/>
                      <a:pt x="4909" y="5400"/>
                    </a:cubicBezTo>
                  </a:path>
                </a:pathLst>
              </a:custGeom>
              <a:solidFill>
                <a:srgbClr val="323B43"/>
              </a:solidFill>
              <a:ln w="12700">
                <a:miter lim="400000"/>
              </a:ln>
            </p:spPr>
            <p:txBody>
              <a:bodyPr lIns="36576" tIns="36576" rIns="36576" bIns="36576" anchor="ctr"/>
              <a:lstStyle/>
              <a:p>
                <a:pPr marL="0" marR="0" lvl="0" indent="0" algn="ctr" defTabSz="438785"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0" cap="none" spc="0" normalizeH="0" baseline="0" noProof="0">
                  <a:ln>
                    <a:noFill/>
                  </a:ln>
                  <a:solidFill>
                    <a:schemeClr val="bg1"/>
                  </a:solidFill>
                  <a:effectLst>
                    <a:outerShdw blurRad="38100" dist="12700" dir="5400000" rotWithShape="0">
                      <a:srgbClr val="000000">
                        <a:alpha val="50000"/>
                      </a:srgbClr>
                    </a:outerShdw>
                  </a:effectLst>
                  <a:uLnTx/>
                  <a:uFillTx/>
                  <a:latin typeface="Arial" panose="020B0604020202020204" pitchFamily="34" charset="0"/>
                  <a:ea typeface="Arial" panose="020B0604020202020204"/>
                  <a:cs typeface="Arial" panose="020B0604020202020204" pitchFamily="34" charset="0"/>
                  <a:sym typeface="Gill Sans"/>
                </a:endParaRPr>
              </a:p>
            </p:txBody>
          </p:sp>
          <p:sp>
            <p:nvSpPr>
              <p:cNvPr id="200" name="Shape 2498"/>
              <p:cNvSpPr/>
              <p:nvPr/>
            </p:nvSpPr>
            <p:spPr>
              <a:xfrm>
                <a:off x="4020090" y="4360063"/>
                <a:ext cx="729178" cy="596556"/>
              </a:xfrm>
              <a:custGeom>
                <a:avLst/>
                <a:gdLst/>
                <a:ahLst/>
                <a:cxnLst>
                  <a:cxn ang="0">
                    <a:pos x="wd2" y="hd2"/>
                  </a:cxn>
                  <a:cxn ang="5400000">
                    <a:pos x="wd2" y="hd2"/>
                  </a:cxn>
                  <a:cxn ang="10800000">
                    <a:pos x="wd2" y="hd2"/>
                  </a:cxn>
                  <a:cxn ang="16200000">
                    <a:pos x="wd2" y="hd2"/>
                  </a:cxn>
                </a:cxnLst>
                <a:rect l="0" t="0" r="r" b="b"/>
                <a:pathLst>
                  <a:path w="21600" h="21600" extrusionOk="0">
                    <a:moveTo>
                      <a:pt x="20618" y="14400"/>
                    </a:moveTo>
                    <a:lnTo>
                      <a:pt x="16349" y="14400"/>
                    </a:lnTo>
                    <a:cubicBezTo>
                      <a:pt x="16227" y="14820"/>
                      <a:pt x="16076" y="15221"/>
                      <a:pt x="15897" y="15600"/>
                    </a:cubicBezTo>
                    <a:lnTo>
                      <a:pt x="20618" y="15600"/>
                    </a:lnTo>
                    <a:lnTo>
                      <a:pt x="20618" y="19200"/>
                    </a:lnTo>
                    <a:cubicBezTo>
                      <a:pt x="20618" y="19862"/>
                      <a:pt x="20178" y="20400"/>
                      <a:pt x="19636" y="20400"/>
                    </a:cubicBezTo>
                    <a:lnTo>
                      <a:pt x="1964" y="20400"/>
                    </a:lnTo>
                    <a:cubicBezTo>
                      <a:pt x="1422" y="20400"/>
                      <a:pt x="982" y="19862"/>
                      <a:pt x="982" y="19200"/>
                    </a:cubicBezTo>
                    <a:lnTo>
                      <a:pt x="982" y="15600"/>
                    </a:lnTo>
                    <a:lnTo>
                      <a:pt x="5704" y="15600"/>
                    </a:lnTo>
                    <a:cubicBezTo>
                      <a:pt x="5524" y="15221"/>
                      <a:pt x="5373" y="14820"/>
                      <a:pt x="5251" y="14400"/>
                    </a:cubicBezTo>
                    <a:lnTo>
                      <a:pt x="982" y="14400"/>
                    </a:lnTo>
                    <a:lnTo>
                      <a:pt x="982" y="4800"/>
                    </a:lnTo>
                    <a:cubicBezTo>
                      <a:pt x="982" y="4138"/>
                      <a:pt x="1422" y="3600"/>
                      <a:pt x="1964" y="3600"/>
                    </a:cubicBezTo>
                    <a:lnTo>
                      <a:pt x="3927" y="3600"/>
                    </a:lnTo>
                    <a:cubicBezTo>
                      <a:pt x="5891" y="3600"/>
                      <a:pt x="5891" y="1200"/>
                      <a:pt x="7364" y="1200"/>
                    </a:cubicBezTo>
                    <a:lnTo>
                      <a:pt x="10800" y="1200"/>
                    </a:lnTo>
                    <a:lnTo>
                      <a:pt x="14236" y="1200"/>
                    </a:lnTo>
                    <a:cubicBezTo>
                      <a:pt x="15709" y="1200"/>
                      <a:pt x="15709" y="3600"/>
                      <a:pt x="17673" y="3600"/>
                    </a:cubicBezTo>
                    <a:lnTo>
                      <a:pt x="19636" y="3600"/>
                    </a:lnTo>
                    <a:cubicBezTo>
                      <a:pt x="20178" y="3600"/>
                      <a:pt x="20618" y="4138"/>
                      <a:pt x="20618" y="4800"/>
                    </a:cubicBezTo>
                    <a:cubicBezTo>
                      <a:pt x="20618" y="4800"/>
                      <a:pt x="20618" y="14400"/>
                      <a:pt x="20618" y="14400"/>
                    </a:cubicBezTo>
                    <a:close/>
                    <a:moveTo>
                      <a:pt x="19636" y="2400"/>
                    </a:moveTo>
                    <a:lnTo>
                      <a:pt x="17673" y="2400"/>
                    </a:lnTo>
                    <a:cubicBezTo>
                      <a:pt x="16200" y="2400"/>
                      <a:pt x="16200" y="0"/>
                      <a:pt x="14236" y="0"/>
                    </a:cubicBezTo>
                    <a:lnTo>
                      <a:pt x="10800" y="0"/>
                    </a:lnTo>
                    <a:lnTo>
                      <a:pt x="7364" y="0"/>
                    </a:lnTo>
                    <a:cubicBezTo>
                      <a:pt x="5400" y="0"/>
                      <a:pt x="5400" y="2400"/>
                      <a:pt x="3927" y="2400"/>
                    </a:cubicBezTo>
                    <a:lnTo>
                      <a:pt x="1964" y="2400"/>
                    </a:lnTo>
                    <a:cubicBezTo>
                      <a:pt x="879" y="2400"/>
                      <a:pt x="0" y="3475"/>
                      <a:pt x="0" y="4800"/>
                    </a:cubicBezTo>
                    <a:lnTo>
                      <a:pt x="0" y="19200"/>
                    </a:lnTo>
                    <a:cubicBezTo>
                      <a:pt x="0" y="20525"/>
                      <a:pt x="879" y="21600"/>
                      <a:pt x="1964" y="21600"/>
                    </a:cubicBezTo>
                    <a:lnTo>
                      <a:pt x="19636" y="21600"/>
                    </a:lnTo>
                    <a:cubicBezTo>
                      <a:pt x="20721" y="21600"/>
                      <a:pt x="21600" y="20525"/>
                      <a:pt x="21600" y="19200"/>
                    </a:cubicBezTo>
                    <a:lnTo>
                      <a:pt x="21600" y="4800"/>
                    </a:lnTo>
                    <a:cubicBezTo>
                      <a:pt x="21600" y="3475"/>
                      <a:pt x="20721" y="2400"/>
                      <a:pt x="19636" y="2400"/>
                    </a:cubicBezTo>
                    <a:moveTo>
                      <a:pt x="18164" y="7200"/>
                    </a:moveTo>
                    <a:cubicBezTo>
                      <a:pt x="17892" y="7200"/>
                      <a:pt x="17673" y="6932"/>
                      <a:pt x="17673" y="6600"/>
                    </a:cubicBezTo>
                    <a:cubicBezTo>
                      <a:pt x="17673" y="6269"/>
                      <a:pt x="17892" y="6000"/>
                      <a:pt x="18164" y="6000"/>
                    </a:cubicBezTo>
                    <a:cubicBezTo>
                      <a:pt x="18435" y="6000"/>
                      <a:pt x="18655" y="6269"/>
                      <a:pt x="18655" y="6600"/>
                    </a:cubicBezTo>
                    <a:cubicBezTo>
                      <a:pt x="18655" y="6932"/>
                      <a:pt x="18435" y="7200"/>
                      <a:pt x="18164" y="7200"/>
                    </a:cubicBezTo>
                    <a:moveTo>
                      <a:pt x="18164" y="4800"/>
                    </a:moveTo>
                    <a:cubicBezTo>
                      <a:pt x="17351" y="4800"/>
                      <a:pt x="16691" y="5607"/>
                      <a:pt x="16691" y="6600"/>
                    </a:cubicBezTo>
                    <a:cubicBezTo>
                      <a:pt x="16691" y="7594"/>
                      <a:pt x="17351" y="8400"/>
                      <a:pt x="18164" y="8400"/>
                    </a:cubicBezTo>
                    <a:cubicBezTo>
                      <a:pt x="18977" y="8400"/>
                      <a:pt x="19636" y="7594"/>
                      <a:pt x="19636" y="6600"/>
                    </a:cubicBezTo>
                    <a:cubicBezTo>
                      <a:pt x="19636" y="5607"/>
                      <a:pt x="18977" y="4800"/>
                      <a:pt x="18164" y="4800"/>
                    </a:cubicBezTo>
                    <a:moveTo>
                      <a:pt x="18164" y="9600"/>
                    </a:moveTo>
                    <a:cubicBezTo>
                      <a:pt x="17892" y="9600"/>
                      <a:pt x="17673" y="9869"/>
                      <a:pt x="17673" y="10200"/>
                    </a:cubicBezTo>
                    <a:cubicBezTo>
                      <a:pt x="17673" y="10532"/>
                      <a:pt x="17892" y="10800"/>
                      <a:pt x="18164" y="10800"/>
                    </a:cubicBezTo>
                    <a:cubicBezTo>
                      <a:pt x="18435" y="10800"/>
                      <a:pt x="18655" y="10532"/>
                      <a:pt x="18655" y="10200"/>
                    </a:cubicBezTo>
                    <a:cubicBezTo>
                      <a:pt x="18655" y="9869"/>
                      <a:pt x="18435" y="9600"/>
                      <a:pt x="18164" y="9600"/>
                    </a:cubicBezTo>
                    <a:moveTo>
                      <a:pt x="10800" y="16800"/>
                    </a:moveTo>
                    <a:cubicBezTo>
                      <a:pt x="8631" y="16800"/>
                      <a:pt x="6873" y="14651"/>
                      <a:pt x="6873" y="12000"/>
                    </a:cubicBezTo>
                    <a:cubicBezTo>
                      <a:pt x="6873" y="9349"/>
                      <a:pt x="8631" y="7200"/>
                      <a:pt x="10800" y="7200"/>
                    </a:cubicBezTo>
                    <a:cubicBezTo>
                      <a:pt x="12969" y="7200"/>
                      <a:pt x="14727" y="9349"/>
                      <a:pt x="14727" y="12000"/>
                    </a:cubicBezTo>
                    <a:cubicBezTo>
                      <a:pt x="14727" y="14651"/>
                      <a:pt x="12969" y="16800"/>
                      <a:pt x="10800" y="16800"/>
                    </a:cubicBezTo>
                    <a:moveTo>
                      <a:pt x="10800" y="6000"/>
                    </a:moveTo>
                    <a:cubicBezTo>
                      <a:pt x="8088" y="6000"/>
                      <a:pt x="5891" y="8687"/>
                      <a:pt x="5891" y="12000"/>
                    </a:cubicBezTo>
                    <a:cubicBezTo>
                      <a:pt x="5891" y="15314"/>
                      <a:pt x="8088" y="18000"/>
                      <a:pt x="10800" y="18000"/>
                    </a:cubicBezTo>
                    <a:cubicBezTo>
                      <a:pt x="13512" y="18000"/>
                      <a:pt x="15709" y="15314"/>
                      <a:pt x="15709" y="12000"/>
                    </a:cubicBezTo>
                    <a:cubicBezTo>
                      <a:pt x="15709" y="8687"/>
                      <a:pt x="13512" y="6000"/>
                      <a:pt x="10800" y="6000"/>
                    </a:cubicBezTo>
                    <a:moveTo>
                      <a:pt x="10800" y="14400"/>
                    </a:moveTo>
                    <a:cubicBezTo>
                      <a:pt x="9716" y="14400"/>
                      <a:pt x="8836" y="13325"/>
                      <a:pt x="8836" y="12000"/>
                    </a:cubicBezTo>
                    <a:cubicBezTo>
                      <a:pt x="8836" y="10675"/>
                      <a:pt x="9716" y="9600"/>
                      <a:pt x="10800" y="9600"/>
                    </a:cubicBezTo>
                    <a:cubicBezTo>
                      <a:pt x="11884" y="9600"/>
                      <a:pt x="12764" y="10675"/>
                      <a:pt x="12764" y="12000"/>
                    </a:cubicBezTo>
                    <a:cubicBezTo>
                      <a:pt x="12764" y="13325"/>
                      <a:pt x="11884" y="14400"/>
                      <a:pt x="10800" y="14400"/>
                    </a:cubicBezTo>
                    <a:moveTo>
                      <a:pt x="10800" y="8400"/>
                    </a:moveTo>
                    <a:cubicBezTo>
                      <a:pt x="9173" y="8400"/>
                      <a:pt x="7855" y="10012"/>
                      <a:pt x="7855" y="12000"/>
                    </a:cubicBezTo>
                    <a:cubicBezTo>
                      <a:pt x="7855" y="13988"/>
                      <a:pt x="9173" y="15600"/>
                      <a:pt x="10800" y="15600"/>
                    </a:cubicBezTo>
                    <a:cubicBezTo>
                      <a:pt x="12426" y="15600"/>
                      <a:pt x="13745" y="13988"/>
                      <a:pt x="13745" y="12000"/>
                    </a:cubicBezTo>
                    <a:cubicBezTo>
                      <a:pt x="13745" y="10012"/>
                      <a:pt x="12426" y="8400"/>
                      <a:pt x="10800" y="8400"/>
                    </a:cubicBezTo>
                    <a:moveTo>
                      <a:pt x="8345" y="3600"/>
                    </a:moveTo>
                    <a:lnTo>
                      <a:pt x="13255" y="3600"/>
                    </a:lnTo>
                    <a:cubicBezTo>
                      <a:pt x="13526" y="3600"/>
                      <a:pt x="13745" y="3332"/>
                      <a:pt x="13745" y="3000"/>
                    </a:cubicBezTo>
                    <a:cubicBezTo>
                      <a:pt x="13745" y="2669"/>
                      <a:pt x="13526" y="2400"/>
                      <a:pt x="13255" y="2400"/>
                    </a:cubicBezTo>
                    <a:lnTo>
                      <a:pt x="8345" y="2400"/>
                    </a:lnTo>
                    <a:cubicBezTo>
                      <a:pt x="8074" y="2400"/>
                      <a:pt x="7855" y="2669"/>
                      <a:pt x="7855" y="3000"/>
                    </a:cubicBezTo>
                    <a:cubicBezTo>
                      <a:pt x="7855" y="3332"/>
                      <a:pt x="8074" y="3600"/>
                      <a:pt x="8345" y="3600"/>
                    </a:cubicBezTo>
                  </a:path>
                </a:pathLst>
              </a:custGeom>
              <a:solidFill>
                <a:srgbClr val="323B43"/>
              </a:solidFill>
              <a:ln w="12700">
                <a:miter lim="400000"/>
              </a:ln>
            </p:spPr>
            <p:txBody>
              <a:bodyPr lIns="36576" tIns="36576" rIns="36576" bIns="36576" anchor="ctr"/>
              <a:lstStyle/>
              <a:p>
                <a:pPr marL="0" marR="0" lvl="0" indent="0" algn="ctr" defTabSz="438785" eaLnBrk="1" fontAlgn="auto" latinLnBrk="0" hangingPunct="1">
                  <a:lnSpc>
                    <a:spcPct val="100000"/>
                  </a:lnSpc>
                  <a:spcBef>
                    <a:spcPts val="0"/>
                  </a:spcBef>
                  <a:spcAft>
                    <a:spcPts val="0"/>
                  </a:spcAft>
                  <a:buClrTx/>
                  <a:buSzTx/>
                  <a:buFontTx/>
                  <a:buNone/>
                  <a:defRPr sz="3000">
                    <a:solidFill>
                      <a:srgbClr val="FFFFFF"/>
                    </a:solidFill>
                    <a:effectLst>
                      <a:outerShdw blurRad="38100" dist="12700" dir="5400000" rotWithShape="0">
                        <a:srgbClr val="000000">
                          <a:alpha val="50000"/>
                        </a:srgbClr>
                      </a:outerShdw>
                    </a:effectLst>
                    <a:latin typeface="Gill Sans"/>
                    <a:ea typeface="Gill Sans"/>
                    <a:cs typeface="Gill Sans"/>
                    <a:sym typeface="Gill Sans"/>
                  </a:defRPr>
                </a:pPr>
                <a:endParaRPr kumimoji="0" sz="3000" b="0" i="0" u="none" strike="noStrike" kern="0" cap="none" spc="0" normalizeH="0" baseline="0" noProof="0">
                  <a:ln>
                    <a:noFill/>
                  </a:ln>
                  <a:solidFill>
                    <a:schemeClr val="bg1"/>
                  </a:solidFill>
                  <a:effectLst>
                    <a:outerShdw blurRad="38100" dist="12700" dir="5400000" rotWithShape="0">
                      <a:srgbClr val="000000">
                        <a:alpha val="50000"/>
                      </a:srgbClr>
                    </a:outerShdw>
                  </a:effectLst>
                  <a:uLnTx/>
                  <a:uFillTx/>
                  <a:latin typeface="Arial" panose="020B0604020202020204" pitchFamily="34" charset="0"/>
                  <a:ea typeface="Arial" panose="020B0604020202020204"/>
                  <a:cs typeface="Arial" panose="020B0604020202020204" pitchFamily="34" charset="0"/>
                  <a:sym typeface="Gill Sans"/>
                </a:endParaRPr>
              </a:p>
            </p:txBody>
          </p:sp>
        </p:grpSp>
        <p:grpSp>
          <p:nvGrpSpPr>
            <p:cNvPr id="23" name="组合 22"/>
            <p:cNvGrpSpPr/>
            <p:nvPr/>
          </p:nvGrpSpPr>
          <p:grpSpPr>
            <a:xfrm>
              <a:off x="13145" y="4214"/>
              <a:ext cx="7817" cy="1256"/>
              <a:chOff x="13145" y="4214"/>
              <a:chExt cx="7817" cy="1256"/>
            </a:xfrm>
          </p:grpSpPr>
          <p:pic>
            <p:nvPicPr>
              <p:cNvPr id="21" name="图片 20" descr="公司"/>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13145" y="4214"/>
                <a:ext cx="1204" cy="1204"/>
              </a:xfrm>
              <a:prstGeom prst="rect">
                <a:avLst/>
              </a:prstGeom>
            </p:spPr>
          </p:pic>
          <p:pic>
            <p:nvPicPr>
              <p:cNvPr id="22" name="图片 21" descr="环保"/>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19830" y="4338"/>
                <a:ext cx="1132" cy="1132"/>
              </a:xfrm>
              <a:prstGeom prst="rect">
                <a:avLst/>
              </a:prstGeom>
            </p:spPr>
          </p:pic>
        </p:grpSp>
      </p:grpSp>
    </p:spTree>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3"/>
          <p:cNvSpPr txBox="1"/>
          <p:nvPr/>
        </p:nvSpPr>
        <p:spPr>
          <a:xfrm>
            <a:off x="1070377" y="525776"/>
            <a:ext cx="8667795" cy="1106805"/>
          </a:xfrm>
          <a:prstGeom prst="rect">
            <a:avLst/>
          </a:prstGeom>
          <a:noFill/>
        </p:spPr>
        <p:txBody>
          <a:bodyPr wrap="square" rtlCol="0">
            <a:spAutoFit/>
          </a:bodyPr>
          <a:lstStyle/>
          <a:p>
            <a:pPr defTabSz="1765935">
              <a:lnSpc>
                <a:spcPct val="150000"/>
              </a:lnSpc>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Investors</a:t>
            </a:r>
            <a:endParaRPr lang="en-US" sz="4400" b="1" dirty="0">
              <a:solidFill>
                <a:prstClr val="black">
                  <a:lumMod val="65000"/>
                  <a:lumOff val="35000"/>
                </a:prstClr>
              </a:solidFill>
              <a:latin typeface="+mj-ea"/>
              <a:ea typeface="+mj-ea"/>
            </a:endParaRPr>
          </a:p>
        </p:txBody>
      </p:sp>
      <p:pic>
        <p:nvPicPr>
          <p:cNvPr id="2" name="图片 1"/>
          <p:cNvPicPr>
            <a:picLocks noChangeAspect="1"/>
          </p:cNvPicPr>
          <p:nvPr>
            <p:custDataLst>
              <p:tags r:id="rId1"/>
            </p:custDataLst>
          </p:nvPr>
        </p:nvPicPr>
        <p:blipFill>
          <a:blip r:embed="rId2"/>
          <a:stretch>
            <a:fillRect/>
          </a:stretch>
        </p:blipFill>
        <p:spPr>
          <a:xfrm>
            <a:off x="842010" y="2582545"/>
            <a:ext cx="21118195" cy="6337300"/>
          </a:xfrm>
          <a:prstGeom prst="rect">
            <a:avLst/>
          </a:prstGeom>
        </p:spPr>
      </p:pic>
      <p:sp>
        <p:nvSpPr>
          <p:cNvPr id="11" name="矩形 10"/>
          <p:cNvSpPr/>
          <p:nvPr>
            <p:custDataLst>
              <p:tags r:id="rId3"/>
            </p:custDataLst>
          </p:nvPr>
        </p:nvSpPr>
        <p:spPr>
          <a:xfrm>
            <a:off x="3467100" y="9959975"/>
            <a:ext cx="15181580" cy="1443990"/>
          </a:xfrm>
          <a:prstGeom prst="rect">
            <a:avLst/>
          </a:prstGeom>
        </p:spPr>
        <p:txBody>
          <a:bodyPr wrap="none">
            <a:noAutofit/>
          </a:bodyPr>
          <a:p>
            <a:pPr algn="l">
              <a:lnSpc>
                <a:spcPct val="150000"/>
              </a:lnSpc>
            </a:pPr>
            <a:r>
              <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ByteDance: At present, the financing level is strategic financing,and the accumulated financing </a:t>
            </a:r>
            <a:endPar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endParaRPr>
          </a:p>
          <a:p>
            <a:pPr algn="l">
              <a:lnSpc>
                <a:spcPct val="150000"/>
              </a:lnSpc>
            </a:pPr>
            <a:r>
              <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 </a:t>
            </a:r>
            <a:r>
              <a:rPr lang="en-US"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                  </a:t>
            </a:r>
            <a:r>
              <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amount in six years has exceeded </a:t>
            </a:r>
            <a:r>
              <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sym typeface="+mn-ea"/>
              </a:rPr>
              <a:t>$</a:t>
            </a:r>
            <a:r>
              <a:rPr lang="en-US"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sym typeface="+mn-ea"/>
              </a:rPr>
              <a:t> </a:t>
            </a:r>
            <a:r>
              <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20 million!</a:t>
            </a:r>
            <a:endParaRPr sz="3200"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iterate type="lt">
                                    <p:tmPct val="10000"/>
                                  </p:iterate>
                                  <p:childTnLst>
                                    <p:set>
                                      <p:cBhvr>
                                        <p:cTn id="6" dur="1" fill="hold">
                                          <p:stCondLst>
                                            <p:cond delay="0"/>
                                          </p:stCondLst>
                                        </p:cTn>
                                        <p:tgtEl>
                                          <p:spTgt spid="11"/>
                                        </p:tgtEl>
                                        <p:attrNameLst>
                                          <p:attrName>style.visibility</p:attrName>
                                        </p:attrNameLst>
                                      </p:cBhvr>
                                      <p:to>
                                        <p:strVal val="visible"/>
                                      </p:to>
                                    </p:set>
                                    <p:anim calcmode="lin" valueType="num">
                                      <p:cBhvr>
                                        <p:cTn id="7" dur="250" fill="hold"/>
                                        <p:tgtEl>
                                          <p:spTgt spid="11"/>
                                        </p:tgtEl>
                                        <p:attrNameLst>
                                          <p:attrName>ppt_w</p:attrName>
                                        </p:attrNameLst>
                                      </p:cBhvr>
                                      <p:tavLst>
                                        <p:tav tm="0">
                                          <p:val>
                                            <p:fltVal val="0"/>
                                          </p:val>
                                        </p:tav>
                                        <p:tav tm="100000">
                                          <p:val>
                                            <p:strVal val="#ppt_w"/>
                                          </p:val>
                                        </p:tav>
                                      </p:tavLst>
                                    </p:anim>
                                    <p:anim calcmode="lin" valueType="num">
                                      <p:cBhvr>
                                        <p:cTn id="8" dur="250" fill="hold"/>
                                        <p:tgtEl>
                                          <p:spTgt spid="11"/>
                                        </p:tgtEl>
                                        <p:attrNameLst>
                                          <p:attrName>ppt_h</p:attrName>
                                        </p:attrNameLst>
                                      </p:cBhvr>
                                      <p:tavLst>
                                        <p:tav tm="0">
                                          <p:val>
                                            <p:fltVal val="0"/>
                                          </p:val>
                                        </p:tav>
                                        <p:tav tm="100000">
                                          <p:val>
                                            <p:strVal val="#ppt_h"/>
                                          </p:val>
                                        </p:tav>
                                      </p:tavLst>
                                    </p:anim>
                                    <p:animEffect transition="in" filter="fade">
                                      <p:cBhvr>
                                        <p:cTn id="9" dur="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MH_Entry_1">
            <a:hlinkClick r:id="rId1" action="ppaction://hlinksldjump"/>
          </p:cNvPr>
          <p:cNvSpPr>
            <a:spLocks noChangeArrowheads="1"/>
          </p:cNvSpPr>
          <p:nvPr>
            <p:custDataLst>
              <p:tags r:id="rId2"/>
            </p:custDataLst>
          </p:nvPr>
        </p:nvSpPr>
        <p:spPr bwMode="auto">
          <a:xfrm>
            <a:off x="12676505" y="5085715"/>
            <a:ext cx="8622030" cy="1915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r">
              <a:lnSpc>
                <a:spcPct val="130000"/>
              </a:lnSpc>
              <a:buClrTx/>
              <a:buSzTx/>
              <a:buNone/>
            </a:pPr>
            <a:r>
              <a:rPr lang="en-US" altLang="zh-CN" sz="7200" dirty="0">
                <a:solidFill>
                  <a:srgbClr val="0F85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rPr>
              <a:t>Enterprise  Reform</a:t>
            </a:r>
            <a:endParaRPr lang="en-US" altLang="zh-CN" sz="7200" dirty="0">
              <a:solidFill>
                <a:srgbClr val="0F85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endParaRPr>
          </a:p>
        </p:txBody>
      </p:sp>
      <p:grpSp>
        <p:nvGrpSpPr>
          <p:cNvPr id="2" name="组合 1"/>
          <p:cNvGrpSpPr/>
          <p:nvPr/>
        </p:nvGrpSpPr>
        <p:grpSpPr>
          <a:xfrm>
            <a:off x="-1176722" y="-110490"/>
            <a:ext cx="13206095" cy="12912090"/>
            <a:chOff x="-1176722" y="-110490"/>
            <a:chExt cx="13206095" cy="12912090"/>
          </a:xfrm>
        </p:grpSpPr>
        <p:pic>
          <p:nvPicPr>
            <p:cNvPr id="26" name="图片 25" descr="C:\Users\13291\Desktop\u.jpgu"/>
            <p:cNvPicPr>
              <a:picLocks noChangeAspect="1"/>
            </p:cNvPicPr>
            <p:nvPr/>
          </p:nvPicPr>
          <p:blipFill rotWithShape="1">
            <a:blip r:embed="rId3">
              <a:duotone>
                <a:prstClr val="black"/>
                <a:schemeClr val="accent3">
                  <a:tint val="45000"/>
                  <a:satMod val="400000"/>
                </a:schemeClr>
              </a:duotone>
            </a:blip>
            <a:srcRect/>
            <a:stretch>
              <a:fillRect/>
            </a:stretch>
          </p:blipFill>
          <p:spPr>
            <a:xfrm>
              <a:off x="-1176722" y="-110490"/>
              <a:ext cx="13206095" cy="12912090"/>
            </a:xfrm>
            <a:custGeom>
              <a:avLst/>
              <a:gdLst>
                <a:gd name="connsiteX0" fmla="*/ 4831323 w 10942542"/>
                <a:gd name="connsiteY0" fmla="*/ 0 h 10884521"/>
                <a:gd name="connsiteX1" fmla="*/ 10942542 w 10942542"/>
                <a:gd name="connsiteY1" fmla="*/ 4831323 h 10884521"/>
                <a:gd name="connsiteX2" fmla="*/ 6157090 w 10942542"/>
                <a:gd name="connsiteY2" fmla="*/ 10884521 h 10884521"/>
                <a:gd name="connsiteX3" fmla="*/ 6037828 w 10942542"/>
                <a:gd name="connsiteY3" fmla="*/ 10884521 h 10884521"/>
                <a:gd name="connsiteX4" fmla="*/ 0 w 10942542"/>
                <a:gd name="connsiteY4" fmla="*/ 6111220 h 10884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42542" h="10884521">
                  <a:moveTo>
                    <a:pt x="4831323" y="0"/>
                  </a:moveTo>
                  <a:lnTo>
                    <a:pt x="10942542" y="4831323"/>
                  </a:lnTo>
                  <a:lnTo>
                    <a:pt x="6157090" y="10884521"/>
                  </a:lnTo>
                  <a:lnTo>
                    <a:pt x="6037828" y="10884521"/>
                  </a:lnTo>
                  <a:lnTo>
                    <a:pt x="0" y="6111220"/>
                  </a:lnTo>
                  <a:close/>
                </a:path>
              </a:pathLst>
            </a:custGeom>
          </p:spPr>
        </p:pic>
        <p:sp>
          <p:nvSpPr>
            <p:cNvPr id="28" name="矩形 27"/>
            <p:cNvSpPr/>
            <p:nvPr/>
          </p:nvSpPr>
          <p:spPr>
            <a:xfrm rot="2299722">
              <a:off x="4053462" y="2376463"/>
              <a:ext cx="7594747" cy="7594746"/>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11" name="文本框 10"/>
            <p:cNvSpPr txBox="1"/>
            <p:nvPr/>
          </p:nvSpPr>
          <p:spPr>
            <a:xfrm>
              <a:off x="6169660" y="3550938"/>
              <a:ext cx="4724400" cy="4508927"/>
            </a:xfrm>
            <a:prstGeom prst="rect">
              <a:avLst/>
            </a:prstGeom>
            <a:noFill/>
          </p:spPr>
          <p:txBody>
            <a:bodyPr wrap="square" rtlCol="0">
              <a:spAutoFit/>
            </a:bodyPr>
            <a:lstStyle/>
            <a:p>
              <a:pPr algn="ctr"/>
              <a:r>
                <a:rPr lang="en-US" altLang="zh-CN" sz="28700" dirty="0">
                  <a:solidFill>
                    <a:schemeClr val="bg1"/>
                  </a:solidFill>
                  <a:effectLst>
                    <a:outerShdw blurRad="38100" dist="38100" dir="2700000" algn="tl">
                      <a:srgbClr val="000000">
                        <a:alpha val="43137"/>
                      </a:srgbClr>
                    </a:outerShdw>
                  </a:effectLst>
                  <a:latin typeface="Impact" panose="020B0806030902050204" pitchFamily="34" charset="0"/>
                </a:rPr>
                <a:t>02</a:t>
              </a:r>
              <a:endParaRPr lang="zh-CN" altLang="en-US" sz="28700"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3"/>
          <p:cNvSpPr txBox="1"/>
          <p:nvPr/>
        </p:nvSpPr>
        <p:spPr>
          <a:xfrm>
            <a:off x="687070" y="541655"/>
            <a:ext cx="15560675" cy="1106805"/>
          </a:xfrm>
          <a:prstGeom prst="rect">
            <a:avLst/>
          </a:prstGeom>
          <a:noFill/>
        </p:spPr>
        <p:txBody>
          <a:bodyPr wrap="square" rtlCol="0">
            <a:spAutoFit/>
          </a:bodyPr>
          <a:lstStyle/>
          <a:p>
            <a:pPr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Great changes in China's e-commerce model</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pic>
        <p:nvPicPr>
          <p:cNvPr id="3" name="图片 2"/>
          <p:cNvPicPr>
            <a:picLocks noChangeAspect="1"/>
          </p:cNvPicPr>
          <p:nvPr>
            <p:custDataLst>
              <p:tags r:id="rId1"/>
            </p:custDataLst>
          </p:nvPr>
        </p:nvPicPr>
        <p:blipFill>
          <a:blip r:embed="rId2"/>
          <a:stretch>
            <a:fillRect/>
          </a:stretch>
        </p:blipFill>
        <p:spPr>
          <a:xfrm>
            <a:off x="1597660" y="5440680"/>
            <a:ext cx="5044440" cy="3128010"/>
          </a:xfrm>
          <a:prstGeom prst="rect">
            <a:avLst/>
          </a:prstGeom>
        </p:spPr>
      </p:pic>
      <p:pic>
        <p:nvPicPr>
          <p:cNvPr id="10" name="图片 9"/>
          <p:cNvPicPr>
            <a:picLocks noChangeAspect="1"/>
          </p:cNvPicPr>
          <p:nvPr>
            <p:custDataLst>
              <p:tags r:id="rId3"/>
            </p:custDataLst>
          </p:nvPr>
        </p:nvPicPr>
        <p:blipFill>
          <a:blip r:embed="rId4"/>
          <a:srcRect t="10824"/>
          <a:stretch>
            <a:fillRect/>
          </a:stretch>
        </p:blipFill>
        <p:spPr>
          <a:xfrm>
            <a:off x="1597660" y="8986520"/>
            <a:ext cx="5061585" cy="3185795"/>
          </a:xfrm>
          <a:prstGeom prst="rect">
            <a:avLst/>
          </a:prstGeom>
        </p:spPr>
      </p:pic>
      <p:pic>
        <p:nvPicPr>
          <p:cNvPr id="100" name="图片 99"/>
          <p:cNvPicPr/>
          <p:nvPr>
            <p:custDataLst>
              <p:tags r:id="rId5"/>
            </p:custDataLst>
          </p:nvPr>
        </p:nvPicPr>
        <p:blipFill>
          <a:blip r:embed="rId6"/>
          <a:stretch>
            <a:fillRect/>
          </a:stretch>
        </p:blipFill>
        <p:spPr>
          <a:xfrm>
            <a:off x="1616710" y="1829435"/>
            <a:ext cx="5044440" cy="3181985"/>
          </a:xfrm>
          <a:prstGeom prst="rect">
            <a:avLst/>
          </a:prstGeom>
          <a:noFill/>
          <a:ln w="9525">
            <a:noFill/>
          </a:ln>
        </p:spPr>
      </p:pic>
      <p:sp>
        <p:nvSpPr>
          <p:cNvPr id="8" name="矩形 7"/>
          <p:cNvSpPr/>
          <p:nvPr/>
        </p:nvSpPr>
        <p:spPr>
          <a:xfrm>
            <a:off x="1616710" y="1828800"/>
            <a:ext cx="19740880" cy="3229610"/>
          </a:xfrm>
          <a:prstGeom prst="rect">
            <a:avLst/>
          </a:prstGeom>
          <a:gradFill>
            <a:gsLst>
              <a:gs pos="74000">
                <a:srgbClr val="F9FCFE">
                  <a:alpha val="100000"/>
                </a:srgbClr>
              </a:gs>
              <a:gs pos="43000">
                <a:srgbClr val="FBFDFE">
                  <a:alpha val="100000"/>
                </a:srgbClr>
              </a:gs>
              <a:gs pos="100000">
                <a:schemeClr val="accent1">
                  <a:lumMod val="5000"/>
                  <a:lumOff val="95000"/>
                  <a:alpha val="0"/>
                </a:schemeClr>
              </a:gs>
              <a:gs pos="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just"/>
            <a:endParaRPr lang="zh-CN" altLang="en-US"/>
          </a:p>
        </p:txBody>
      </p:sp>
      <p:sp>
        <p:nvSpPr>
          <p:cNvPr id="4" name="矩形 3"/>
          <p:cNvSpPr/>
          <p:nvPr>
            <p:custDataLst>
              <p:tags r:id="rId7"/>
            </p:custDataLst>
          </p:nvPr>
        </p:nvSpPr>
        <p:spPr>
          <a:xfrm>
            <a:off x="8101330" y="2136140"/>
            <a:ext cx="13256260" cy="2301875"/>
          </a:xfrm>
          <a:prstGeom prst="rect">
            <a:avLst/>
          </a:prstGeom>
          <a:ln>
            <a:noFill/>
          </a:ln>
        </p:spPr>
        <p:txBody>
          <a:bodyPr wrap="square">
            <a:noAutofit/>
          </a:bodyPr>
          <a:p>
            <a:pPr algn="just">
              <a:lnSpc>
                <a:spcPct val="150000"/>
              </a:lnSpc>
              <a:buClrTx/>
              <a:buSzTx/>
              <a:buFontTx/>
            </a:pPr>
            <a:r>
              <a:rPr sz="3200" dirty="0">
                <a:solidFill>
                  <a:schemeClr val="accent1">
                    <a:lumMod val="75000"/>
                  </a:schemeClr>
                </a:solidFill>
                <a:latin typeface="Arial" panose="020B0604020202020204" pitchFamily="34" charset="0"/>
                <a:cs typeface="Arial" panose="020B0604020202020204" pitchFamily="34" charset="0"/>
              </a:rPr>
              <a:t>Jack Ma founded Alibaba website to develop e-commerce applications, especially B2B business</a:t>
            </a:r>
            <a:r>
              <a:rPr lang="en-US" sz="3200" dirty="0">
                <a:solidFill>
                  <a:schemeClr val="accent1">
                    <a:lumMod val="75000"/>
                  </a:schemeClr>
                </a:solidFill>
                <a:latin typeface="Arial" panose="020B0604020202020204" pitchFamily="34" charset="0"/>
                <a:cs typeface="Arial" panose="020B0604020202020204" pitchFamily="34" charset="0"/>
              </a:rPr>
              <a:t>.</a:t>
            </a:r>
            <a:r>
              <a:rPr sz="3200" dirty="0">
                <a:solidFill>
                  <a:schemeClr val="accent1">
                    <a:lumMod val="75000"/>
                  </a:schemeClr>
                </a:solidFill>
                <a:latin typeface="Arial" panose="020B0604020202020204" pitchFamily="34" charset="0"/>
                <a:cs typeface="Arial" panose="020B0604020202020204" pitchFamily="34" charset="0"/>
              </a:rPr>
              <a:t> On May 10, 2003, he invested in the establishment of personal online trading platform Taobao.</a:t>
            </a:r>
            <a:endParaRPr sz="3200" dirty="0">
              <a:solidFill>
                <a:schemeClr val="accent1">
                  <a:lumMod val="75000"/>
                </a:schemeClr>
              </a:solidFill>
              <a:latin typeface="Arial" panose="020B0604020202020204" pitchFamily="34" charset="0"/>
              <a:cs typeface="Arial" panose="020B0604020202020204" pitchFamily="34" charset="0"/>
            </a:endParaRPr>
          </a:p>
        </p:txBody>
      </p:sp>
      <p:sp>
        <p:nvSpPr>
          <p:cNvPr id="14" name="矩形 13"/>
          <p:cNvSpPr/>
          <p:nvPr>
            <p:custDataLst>
              <p:tags r:id="rId8"/>
            </p:custDataLst>
          </p:nvPr>
        </p:nvSpPr>
        <p:spPr>
          <a:xfrm>
            <a:off x="1597660" y="5436870"/>
            <a:ext cx="20173950" cy="3171825"/>
          </a:xfrm>
          <a:prstGeom prst="rect">
            <a:avLst/>
          </a:prstGeom>
          <a:gradFill>
            <a:gsLst>
              <a:gs pos="74000">
                <a:srgbClr val="F9FCFE">
                  <a:alpha val="100000"/>
                </a:srgbClr>
              </a:gs>
              <a:gs pos="43000">
                <a:srgbClr val="FBFDFE">
                  <a:alpha val="100000"/>
                </a:srgbClr>
              </a:gs>
              <a:gs pos="100000">
                <a:schemeClr val="accent1">
                  <a:lumMod val="5000"/>
                  <a:lumOff val="95000"/>
                  <a:alpha val="0"/>
                </a:schemeClr>
              </a:gs>
              <a:gs pos="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just"/>
            <a:endParaRPr lang="zh-CN" altLang="en-US"/>
          </a:p>
        </p:txBody>
      </p:sp>
      <p:sp>
        <p:nvSpPr>
          <p:cNvPr id="6" name="矩形 5"/>
          <p:cNvSpPr/>
          <p:nvPr/>
        </p:nvSpPr>
        <p:spPr>
          <a:xfrm>
            <a:off x="8101330" y="5634990"/>
            <a:ext cx="13256260" cy="2460625"/>
          </a:xfrm>
          <a:prstGeom prst="rect">
            <a:avLst/>
          </a:prstGeom>
          <a:ln>
            <a:noFill/>
          </a:ln>
        </p:spPr>
        <p:txBody>
          <a:bodyPr wrap="square">
            <a:noAutofit/>
          </a:bodyPr>
          <a:lstStyle/>
          <a:p>
            <a:pPr algn="just">
              <a:lnSpc>
                <a:spcPct val="150000"/>
              </a:lnSpc>
              <a:buClrTx/>
              <a:buSzTx/>
              <a:buFontTx/>
            </a:pPr>
            <a:r>
              <a:rPr sz="3200" dirty="0">
                <a:solidFill>
                  <a:schemeClr val="accent1">
                    <a:lumMod val="75000"/>
                  </a:schemeClr>
                </a:solidFill>
                <a:latin typeface="Arial" panose="020B0604020202020204" pitchFamily="34" charset="0"/>
                <a:cs typeface="Arial" panose="020B0604020202020204" pitchFamily="34" charset="0"/>
              </a:rPr>
              <a:t>On April 8, 2021, </a:t>
            </a:r>
            <a:r>
              <a:rPr sz="3200" dirty="0">
                <a:solidFill>
                  <a:schemeClr val="accent1">
                    <a:lumMod val="75000"/>
                  </a:schemeClr>
                </a:solidFill>
                <a:latin typeface="Arial" panose="020B0604020202020204" pitchFamily="34" charset="0"/>
                <a:cs typeface="Arial" panose="020B0604020202020204" pitchFamily="34" charset="0"/>
                <a:sym typeface="+mn-ea"/>
              </a:rPr>
              <a:t>Zeyu</a:t>
            </a:r>
            <a:r>
              <a:rPr lang="en-US" sz="3200" dirty="0">
                <a:solidFill>
                  <a:schemeClr val="accent1">
                    <a:lumMod val="75000"/>
                  </a:schemeClr>
                </a:solidFill>
                <a:latin typeface="Arial" panose="020B0604020202020204" pitchFamily="34" charset="0"/>
                <a:cs typeface="Arial" panose="020B0604020202020204" pitchFamily="34" charset="0"/>
                <a:sym typeface="+mn-ea"/>
              </a:rPr>
              <a:t> </a:t>
            </a:r>
            <a:r>
              <a:rPr sz="3200" dirty="0">
                <a:solidFill>
                  <a:schemeClr val="accent1">
                    <a:lumMod val="75000"/>
                  </a:schemeClr>
                </a:solidFill>
                <a:latin typeface="Arial" panose="020B0604020202020204" pitchFamily="34" charset="0"/>
                <a:cs typeface="Arial" panose="020B0604020202020204" pitchFamily="34" charset="0"/>
              </a:rPr>
              <a:t>Kang, president of Douyin E-commerce, explained the concept of "interest in E-commerce" for the first time in his speech at the first ecological conference of Douyin E-commerce.</a:t>
            </a:r>
            <a:endParaRPr sz="3200" dirty="0">
              <a:solidFill>
                <a:schemeClr val="accent1">
                  <a:lumMod val="75000"/>
                </a:schemeClr>
              </a:solidFill>
              <a:latin typeface="Arial" panose="020B0604020202020204" pitchFamily="34" charset="0"/>
              <a:cs typeface="Arial" panose="020B0604020202020204" pitchFamily="34" charset="0"/>
            </a:endParaRPr>
          </a:p>
        </p:txBody>
      </p:sp>
      <p:sp>
        <p:nvSpPr>
          <p:cNvPr id="15" name="矩形 14"/>
          <p:cNvSpPr/>
          <p:nvPr>
            <p:custDataLst>
              <p:tags r:id="rId9"/>
            </p:custDataLst>
          </p:nvPr>
        </p:nvSpPr>
        <p:spPr>
          <a:xfrm>
            <a:off x="1597660" y="8986520"/>
            <a:ext cx="20173950" cy="3315335"/>
          </a:xfrm>
          <a:prstGeom prst="rect">
            <a:avLst/>
          </a:prstGeom>
          <a:gradFill>
            <a:gsLst>
              <a:gs pos="74000">
                <a:srgbClr val="F9FCFE">
                  <a:alpha val="100000"/>
                </a:srgbClr>
              </a:gs>
              <a:gs pos="43000">
                <a:srgbClr val="FBFDFE">
                  <a:alpha val="100000"/>
                </a:srgbClr>
              </a:gs>
              <a:gs pos="100000">
                <a:schemeClr val="accent1">
                  <a:lumMod val="5000"/>
                  <a:lumOff val="95000"/>
                  <a:alpha val="0"/>
                </a:schemeClr>
              </a:gs>
              <a:gs pos="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just"/>
            <a:endParaRPr lang="zh-CN" altLang="en-US"/>
          </a:p>
        </p:txBody>
      </p:sp>
      <p:sp>
        <p:nvSpPr>
          <p:cNvPr id="9" name="矩形 8"/>
          <p:cNvSpPr/>
          <p:nvPr>
            <p:custDataLst>
              <p:tags r:id="rId10"/>
            </p:custDataLst>
          </p:nvPr>
        </p:nvSpPr>
        <p:spPr>
          <a:xfrm>
            <a:off x="8305165" y="9293225"/>
            <a:ext cx="13063855" cy="2371725"/>
          </a:xfrm>
          <a:prstGeom prst="rect">
            <a:avLst/>
          </a:prstGeom>
          <a:ln>
            <a:noFill/>
          </a:ln>
        </p:spPr>
        <p:txBody>
          <a:bodyPr wrap="square">
            <a:noAutofit/>
          </a:bodyPr>
          <a:p>
            <a:pPr algn="just">
              <a:lnSpc>
                <a:spcPct val="150000"/>
              </a:lnSpc>
              <a:buClrTx/>
              <a:buSzTx/>
              <a:buFontTx/>
            </a:pPr>
            <a:r>
              <a:rPr sz="3200" dirty="0">
                <a:solidFill>
                  <a:schemeClr val="accent1">
                    <a:lumMod val="75000"/>
                  </a:schemeClr>
                </a:solidFill>
                <a:latin typeface="Arial" panose="020B0604020202020204" pitchFamily="34" charset="0"/>
                <a:cs typeface="Arial" panose="020B0604020202020204" pitchFamily="34" charset="0"/>
              </a:rPr>
              <a:t>On May 31, 2022, Wenwen Wei, president of Douyin E-Commerce, announced that she would upgrade the E-commerce of interest to a Whole-domain interest E-commerce.</a:t>
            </a:r>
            <a:endParaRPr sz="3200" dirty="0">
              <a:solidFill>
                <a:schemeClr val="accent1">
                  <a:lumMod val="75000"/>
                </a:schemeClr>
              </a:solidFill>
              <a:latin typeface="Arial" panose="020B0604020202020204" pitchFamily="34" charset="0"/>
              <a:cs typeface="Arial" panose="020B0604020202020204" pitchFamily="34" charset="0"/>
            </a:endParaRPr>
          </a:p>
        </p:txBody>
      </p:sp>
      <p:sp>
        <p:nvSpPr>
          <p:cNvPr id="11" name="下箭头 10"/>
          <p:cNvSpPr/>
          <p:nvPr/>
        </p:nvSpPr>
        <p:spPr>
          <a:xfrm>
            <a:off x="6883400" y="3308350"/>
            <a:ext cx="1199515" cy="8172450"/>
          </a:xfrm>
          <a:prstGeom prst="downArrow">
            <a:avLst/>
          </a:prstGeom>
          <a:gradFill>
            <a:gsLst>
              <a:gs pos="100000">
                <a:srgbClr val="0F85F1"/>
              </a:gs>
              <a:gs pos="0">
                <a:schemeClr val="bg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just"/>
            <a:endParaRPr lang="en-US" altLang="zh-CN"/>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p15:prstTrans prst="pageCurlDouble"/>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3"/>
          <p:cNvSpPr txBox="1"/>
          <p:nvPr/>
        </p:nvSpPr>
        <p:spPr>
          <a:xfrm>
            <a:off x="1276985" y="525780"/>
            <a:ext cx="10624820" cy="1106805"/>
          </a:xfrm>
          <a:prstGeom prst="rect">
            <a:avLst/>
          </a:prstGeom>
          <a:noFill/>
        </p:spPr>
        <p:txBody>
          <a:bodyPr wrap="square" rtlCol="0">
            <a:spAutoFit/>
          </a:bodyPr>
          <a:lstStyle/>
          <a:p>
            <a:pPr defTabSz="1765935">
              <a:lnSpc>
                <a:spcPct val="150000"/>
              </a:lnSpc>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Differences between the two modes</a:t>
            </a:r>
            <a:endParaRPr lang="en-US" sz="4400" b="1" dirty="0">
              <a:solidFill>
                <a:prstClr val="black">
                  <a:lumMod val="65000"/>
                  <a:lumOff val="35000"/>
                </a:prstClr>
              </a:solidFill>
              <a:latin typeface="+mj-ea"/>
              <a:ea typeface="+mj-ea"/>
            </a:endParaRPr>
          </a:p>
        </p:txBody>
      </p:sp>
      <p:pic>
        <p:nvPicPr>
          <p:cNvPr id="2" name="图片 1" descr="传统电商与兴趣电商"/>
          <p:cNvPicPr>
            <a:picLocks noChangeAspect="1"/>
          </p:cNvPicPr>
          <p:nvPr/>
        </p:nvPicPr>
        <p:blipFill>
          <a:blip r:embed="rId1"/>
          <a:stretch>
            <a:fillRect/>
          </a:stretch>
        </p:blipFill>
        <p:spPr>
          <a:xfrm>
            <a:off x="2785110" y="1401445"/>
            <a:ext cx="18164810" cy="9299575"/>
          </a:xfrm>
          <a:prstGeom prst="rect">
            <a:avLst/>
          </a:prstGeom>
        </p:spPr>
      </p:pic>
      <p:sp>
        <p:nvSpPr>
          <p:cNvPr id="9" name="Rectangle 14"/>
          <p:cNvSpPr/>
          <p:nvPr>
            <p:custDataLst>
              <p:tags r:id="rId2"/>
            </p:custDataLst>
          </p:nvPr>
        </p:nvSpPr>
        <p:spPr>
          <a:xfrm>
            <a:off x="3355340" y="10745470"/>
            <a:ext cx="7496175" cy="783590"/>
          </a:xfrm>
          <a:prstGeom prst="rect">
            <a:avLst/>
          </a:prstGeom>
        </p:spPr>
        <p:txBody>
          <a:bodyPr wrap="square">
            <a:spAutoFit/>
          </a:bodyPr>
          <a:p>
            <a:pPr defTabSz="1765935">
              <a:lnSpc>
                <a:spcPct val="150000"/>
              </a:lnSpc>
            </a:pPr>
            <a:r>
              <a:rPr lang="en-US" altLang="zh-CN" sz="3000" b="1" dirty="0">
                <a:solidFill>
                  <a:schemeClr val="accent1">
                    <a:lumMod val="75000"/>
                  </a:schemeClr>
                </a:solidFill>
                <a:latin typeface="Arial" panose="020B0604020202020204" pitchFamily="34" charset="0"/>
                <a:ea typeface="+mj-ea"/>
                <a:cs typeface="Arial" panose="020B0604020202020204" pitchFamily="34" charset="0"/>
              </a:rPr>
              <a:t>Funnel logic of traditional E-commerce</a:t>
            </a:r>
            <a:endParaRPr lang="en-US" altLang="zh-CN" sz="3000" b="1" dirty="0">
              <a:solidFill>
                <a:schemeClr val="accent1">
                  <a:lumMod val="75000"/>
                </a:schemeClr>
              </a:solidFill>
              <a:latin typeface="Arial" panose="020B0604020202020204" pitchFamily="34" charset="0"/>
              <a:ea typeface="+mj-ea"/>
              <a:cs typeface="Arial" panose="020B0604020202020204" pitchFamily="34" charset="0"/>
            </a:endParaRPr>
          </a:p>
        </p:txBody>
      </p:sp>
      <p:sp>
        <p:nvSpPr>
          <p:cNvPr id="10" name="Rectangle 14"/>
          <p:cNvSpPr/>
          <p:nvPr>
            <p:custDataLst>
              <p:tags r:id="rId3"/>
            </p:custDataLst>
          </p:nvPr>
        </p:nvSpPr>
        <p:spPr>
          <a:xfrm>
            <a:off x="11296015" y="10745470"/>
            <a:ext cx="10072370" cy="783590"/>
          </a:xfrm>
          <a:prstGeom prst="rect">
            <a:avLst/>
          </a:prstGeom>
        </p:spPr>
        <p:txBody>
          <a:bodyPr wrap="square">
            <a:spAutoFit/>
          </a:bodyPr>
          <a:p>
            <a:pPr defTabSz="1765935">
              <a:lnSpc>
                <a:spcPct val="150000"/>
              </a:lnSpc>
            </a:pPr>
            <a:r>
              <a:rPr lang="en-US" altLang="zh-CN" sz="3000" b="1" dirty="0">
                <a:solidFill>
                  <a:schemeClr val="accent1">
                    <a:lumMod val="75000"/>
                  </a:schemeClr>
                </a:solidFill>
                <a:latin typeface="Arial" panose="020B0604020202020204" pitchFamily="34" charset="0"/>
                <a:ea typeface="+mj-ea"/>
                <a:cs typeface="Arial" panose="020B0604020202020204" pitchFamily="34" charset="0"/>
              </a:rPr>
              <a:t>The snowball growth logic of interested E-commerce</a:t>
            </a:r>
            <a:endParaRPr lang="en-US" altLang="zh-CN" sz="3000" b="1" dirty="0">
              <a:solidFill>
                <a:schemeClr val="accent1">
                  <a:lumMod val="75000"/>
                </a:schemeClr>
              </a:solidFill>
              <a:latin typeface="Arial" panose="020B0604020202020204" pitchFamily="34" charset="0"/>
              <a:ea typeface="+mj-ea"/>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13"/>
          <p:cNvSpPr txBox="1"/>
          <p:nvPr/>
        </p:nvSpPr>
        <p:spPr>
          <a:xfrm>
            <a:off x="547370" y="433070"/>
            <a:ext cx="11810365" cy="1106805"/>
          </a:xfrm>
          <a:prstGeom prst="rect">
            <a:avLst/>
          </a:prstGeom>
          <a:noFill/>
        </p:spPr>
        <p:txBody>
          <a:bodyPr wrap="square" rtlCol="0">
            <a:spAutoFit/>
          </a:bodyPr>
          <a:lstStyle/>
          <a:p>
            <a:pPr algn="l" defTabSz="1765935">
              <a:lnSpc>
                <a:spcPct val="150000"/>
              </a:lnSpc>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Whole-domain interest E-commerce logic</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12" name="矩形 11"/>
          <p:cNvSpPr/>
          <p:nvPr/>
        </p:nvSpPr>
        <p:spPr>
          <a:xfrm>
            <a:off x="11350625" y="1967865"/>
            <a:ext cx="161290" cy="10352405"/>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765935"/>
            <a:endParaRPr lang="zh-CN" altLang="en-US" sz="3475"/>
          </a:p>
        </p:txBody>
      </p:sp>
      <p:sp>
        <p:nvSpPr>
          <p:cNvPr id="14" name="Rectangle 14"/>
          <p:cNvSpPr/>
          <p:nvPr>
            <p:custDataLst>
              <p:tags r:id="rId1"/>
            </p:custDataLst>
          </p:nvPr>
        </p:nvSpPr>
        <p:spPr>
          <a:xfrm>
            <a:off x="680276" y="10129422"/>
            <a:ext cx="9878927" cy="783590"/>
          </a:xfrm>
          <a:prstGeom prst="rect">
            <a:avLst/>
          </a:prstGeom>
        </p:spPr>
        <p:txBody>
          <a:bodyPr wrap="square">
            <a:spAutoFit/>
          </a:bodyPr>
          <a:p>
            <a:pPr algn="ctr" defTabSz="1765935">
              <a:lnSpc>
                <a:spcPct val="150000"/>
              </a:lnSpc>
            </a:pPr>
            <a:r>
              <a:rPr lang="en-US" altLang="zh-CN" sz="3000" b="1" dirty="0">
                <a:solidFill>
                  <a:schemeClr val="accent1">
                    <a:lumMod val="75000"/>
                  </a:schemeClr>
                </a:solidFill>
                <a:latin typeface="Arial" panose="020B0604020202020204" pitchFamily="34" charset="0"/>
                <a:ea typeface="+mj-ea"/>
                <a:cs typeface="Arial" panose="020B0604020202020204" pitchFamily="34" charset="0"/>
              </a:rPr>
              <a:t>FACT  Content Field</a:t>
            </a:r>
            <a:endParaRPr lang="en-US" altLang="zh-CN" sz="3000" b="1" dirty="0">
              <a:solidFill>
                <a:schemeClr val="accent1">
                  <a:lumMod val="75000"/>
                </a:schemeClr>
              </a:solidFill>
              <a:latin typeface="Arial" panose="020B0604020202020204" pitchFamily="34" charset="0"/>
              <a:ea typeface="+mj-ea"/>
              <a:cs typeface="Arial" panose="020B0604020202020204" pitchFamily="34" charset="0"/>
            </a:endParaRPr>
          </a:p>
        </p:txBody>
      </p:sp>
      <p:sp>
        <p:nvSpPr>
          <p:cNvPr id="15" name="Rectangle 14"/>
          <p:cNvSpPr/>
          <p:nvPr>
            <p:custDataLst>
              <p:tags r:id="rId2"/>
            </p:custDataLst>
          </p:nvPr>
        </p:nvSpPr>
        <p:spPr>
          <a:xfrm>
            <a:off x="12303316" y="9806207"/>
            <a:ext cx="9878927" cy="1476375"/>
          </a:xfrm>
          <a:prstGeom prst="rect">
            <a:avLst/>
          </a:prstGeom>
        </p:spPr>
        <p:txBody>
          <a:bodyPr wrap="square">
            <a:spAutoFit/>
          </a:bodyPr>
          <a:p>
            <a:pPr algn="ctr" defTabSz="1765935">
              <a:lnSpc>
                <a:spcPct val="150000"/>
              </a:lnSpc>
            </a:pPr>
            <a:r>
              <a:rPr lang="en-US" altLang="zh-CN" sz="3000" b="1" dirty="0">
                <a:solidFill>
                  <a:schemeClr val="accent1">
                    <a:lumMod val="75000"/>
                  </a:schemeClr>
                </a:solidFill>
                <a:latin typeface="Arial" panose="020B0604020202020204" pitchFamily="34" charset="0"/>
                <a:ea typeface="+mj-ea"/>
                <a:cs typeface="Arial" panose="020B0604020202020204" pitchFamily="34" charset="0"/>
              </a:rPr>
              <a:t>Whole-domain interest E-commerce=User looking for goods+</a:t>
            </a:r>
            <a:r>
              <a:rPr lang="en-US" altLang="zh-CN" sz="3000" b="1" dirty="0">
                <a:solidFill>
                  <a:schemeClr val="accent1">
                    <a:lumMod val="75000"/>
                  </a:schemeClr>
                </a:solidFill>
                <a:latin typeface="Arial" panose="020B0604020202020204" pitchFamily="34" charset="0"/>
                <a:ea typeface="+mj-ea"/>
                <a:cs typeface="Arial" panose="020B0604020202020204" pitchFamily="34" charset="0"/>
                <a:sym typeface="+mn-ea"/>
              </a:rPr>
              <a:t>Goods looking for User</a:t>
            </a:r>
            <a:endParaRPr lang="en-US" altLang="zh-CN" sz="3000" b="1" dirty="0">
              <a:solidFill>
                <a:schemeClr val="accent1">
                  <a:lumMod val="75000"/>
                </a:schemeClr>
              </a:solidFill>
              <a:latin typeface="Arial" panose="020B0604020202020204" pitchFamily="34" charset="0"/>
              <a:ea typeface="+mj-ea"/>
              <a:cs typeface="Arial" panose="020B0604020202020204" pitchFamily="34" charset="0"/>
              <a:sym typeface="+mn-ea"/>
            </a:endParaRPr>
          </a:p>
        </p:txBody>
      </p:sp>
      <p:pic>
        <p:nvPicPr>
          <p:cNvPr id="5" name="图片 4" descr="FACT 内容场"/>
          <p:cNvPicPr>
            <a:picLocks noChangeAspect="1"/>
          </p:cNvPicPr>
          <p:nvPr/>
        </p:nvPicPr>
        <p:blipFill>
          <a:blip r:embed="rId3"/>
          <a:stretch>
            <a:fillRect/>
          </a:stretch>
        </p:blipFill>
        <p:spPr>
          <a:xfrm>
            <a:off x="222885" y="2884170"/>
            <a:ext cx="10838815" cy="6186805"/>
          </a:xfrm>
          <a:prstGeom prst="rect">
            <a:avLst/>
          </a:prstGeom>
        </p:spPr>
      </p:pic>
      <p:pic>
        <p:nvPicPr>
          <p:cNvPr id="7" name="图片 6" descr="微信图片_20230223191932"/>
          <p:cNvPicPr>
            <a:picLocks noChangeAspect="1"/>
          </p:cNvPicPr>
          <p:nvPr/>
        </p:nvPicPr>
        <p:blipFill>
          <a:blip r:embed="rId4"/>
          <a:stretch>
            <a:fillRect/>
          </a:stretch>
        </p:blipFill>
        <p:spPr>
          <a:xfrm>
            <a:off x="11581130" y="3083560"/>
            <a:ext cx="11193145" cy="5742940"/>
          </a:xfrm>
          <a:prstGeom prst="rect">
            <a:avLst/>
          </a:prstGeom>
        </p:spPr>
      </p:pic>
    </p:spTree>
  </p:cSld>
  <p:clrMapOvr>
    <a:masterClrMapping/>
  </p:clrMapOvr>
  <p:transition spd="slow">
    <p:push/>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a:stretch>
            <a:fillRect/>
          </a:stretch>
        </p:blipFill>
        <p:spPr>
          <a:xfrm>
            <a:off x="381000" y="1877695"/>
            <a:ext cx="22098635" cy="9807575"/>
          </a:xfrm>
          <a:prstGeom prst="rect">
            <a:avLst/>
          </a:prstGeom>
        </p:spPr>
      </p:pic>
      <p:sp>
        <p:nvSpPr>
          <p:cNvPr id="9" name="MH_Entry_1">
            <a:hlinkClick r:id="rId2" action="ppaction://hlinksldjump"/>
          </p:cNvPr>
          <p:cNvSpPr>
            <a:spLocks noChangeArrowheads="1"/>
          </p:cNvSpPr>
          <p:nvPr>
            <p:custDataLst>
              <p:tags r:id="rId3"/>
            </p:custDataLst>
          </p:nvPr>
        </p:nvSpPr>
        <p:spPr bwMode="auto">
          <a:xfrm>
            <a:off x="244242" y="336512"/>
            <a:ext cx="9572761" cy="1140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l" defTabSz="1765935">
              <a:lnSpc>
                <a:spcPct val="150000"/>
              </a:lnSpc>
              <a:buClrTx/>
              <a:buSzTx/>
              <a:buFontTx/>
              <a:buNone/>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Scene simulation experience</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Tree>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MH_Entry_1">
            <a:hlinkClick r:id="rId1" action="ppaction://hlinksldjump"/>
          </p:cNvPr>
          <p:cNvSpPr>
            <a:spLocks noChangeArrowheads="1"/>
          </p:cNvSpPr>
          <p:nvPr>
            <p:custDataLst>
              <p:tags r:id="rId2"/>
            </p:custDataLst>
          </p:nvPr>
        </p:nvSpPr>
        <p:spPr bwMode="auto">
          <a:xfrm>
            <a:off x="12087225" y="4915535"/>
            <a:ext cx="9622155" cy="1141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7200" tIns="0" rIns="0" bIns="0" anchor="ctr" anchorCtr="0">
            <a:no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l">
              <a:lnSpc>
                <a:spcPct val="130000"/>
              </a:lnSpc>
              <a:spcBef>
                <a:spcPct val="0"/>
              </a:spcBef>
              <a:buNone/>
            </a:pPr>
            <a:r>
              <a:rPr lang="en-US" altLang="zh-CN" sz="7200" dirty="0">
                <a:solidFill>
                  <a:srgbClr val="0F85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rPr>
              <a:t>Analysis and Summary</a:t>
            </a:r>
            <a:r>
              <a:rPr lang="en-US" altLang="zh-CN" sz="4800" dirty="0">
                <a:solidFill>
                  <a:srgbClr val="0F85F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a:t>
            </a:r>
            <a:endParaRPr lang="en-US" altLang="zh-CN" sz="4800" dirty="0">
              <a:solidFill>
                <a:srgbClr val="0F85F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grpSp>
        <p:nvGrpSpPr>
          <p:cNvPr id="2" name="组合 1"/>
          <p:cNvGrpSpPr/>
          <p:nvPr/>
        </p:nvGrpSpPr>
        <p:grpSpPr>
          <a:xfrm>
            <a:off x="-2534987" y="-1"/>
            <a:ext cx="12869842" cy="12801601"/>
            <a:chOff x="-2534987" y="-1"/>
            <a:chExt cx="12869842" cy="12801601"/>
          </a:xfrm>
        </p:grpSpPr>
        <p:pic>
          <p:nvPicPr>
            <p:cNvPr id="26" name="图片 25"/>
            <p:cNvPicPr>
              <a:picLocks noChangeAspect="1"/>
            </p:cNvPicPr>
            <p:nvPr/>
          </p:nvPicPr>
          <p:blipFill rotWithShape="1">
            <a:blip r:embed="rId3" cstate="email">
              <a:duotone>
                <a:prstClr val="black"/>
                <a:schemeClr val="accent3">
                  <a:tint val="45000"/>
                  <a:satMod val="400000"/>
                </a:schemeClr>
              </a:duotone>
              <a:extLst>
                <a:ext uri="{BEBA8EAE-BF5A-486C-A8C5-ECC9F3942E4B}">
                  <a14:imgProps xmlns:a14="http://schemas.microsoft.com/office/drawing/2010/main">
                    <a14:imgLayer r:embed="rId4">
                      <a14:imgEffect>
                        <a14:colorTemperature colorTemp="11200"/>
                      </a14:imgEffect>
                    </a14:imgLayer>
                  </a14:imgProps>
                </a:ext>
              </a:extLst>
            </a:blip>
            <a:srcRect/>
            <a:stretch>
              <a:fillRect/>
            </a:stretch>
          </p:blipFill>
          <p:spPr>
            <a:xfrm>
              <a:off x="-2534987" y="-1"/>
              <a:ext cx="12869842" cy="12801601"/>
            </a:xfrm>
            <a:custGeom>
              <a:avLst/>
              <a:gdLst>
                <a:gd name="connsiteX0" fmla="*/ 4831323 w 10942542"/>
                <a:gd name="connsiteY0" fmla="*/ 0 h 10884521"/>
                <a:gd name="connsiteX1" fmla="*/ 10942542 w 10942542"/>
                <a:gd name="connsiteY1" fmla="*/ 4831323 h 10884521"/>
                <a:gd name="connsiteX2" fmla="*/ 6157090 w 10942542"/>
                <a:gd name="connsiteY2" fmla="*/ 10884521 h 10884521"/>
                <a:gd name="connsiteX3" fmla="*/ 6037828 w 10942542"/>
                <a:gd name="connsiteY3" fmla="*/ 10884521 h 10884521"/>
                <a:gd name="connsiteX4" fmla="*/ 0 w 10942542"/>
                <a:gd name="connsiteY4" fmla="*/ 6111220 h 108845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42542" h="10884521">
                  <a:moveTo>
                    <a:pt x="4831323" y="0"/>
                  </a:moveTo>
                  <a:lnTo>
                    <a:pt x="10942542" y="4831323"/>
                  </a:lnTo>
                  <a:lnTo>
                    <a:pt x="6157090" y="10884521"/>
                  </a:lnTo>
                  <a:lnTo>
                    <a:pt x="6037828" y="10884521"/>
                  </a:lnTo>
                  <a:lnTo>
                    <a:pt x="0" y="6111220"/>
                  </a:lnTo>
                  <a:close/>
                </a:path>
              </a:pathLst>
            </a:custGeom>
          </p:spPr>
        </p:pic>
        <p:sp>
          <p:nvSpPr>
            <p:cNvPr id="28" name="矩形 27"/>
            <p:cNvSpPr/>
            <p:nvPr/>
          </p:nvSpPr>
          <p:spPr>
            <a:xfrm rot="2299722">
              <a:off x="2398017" y="2249463"/>
              <a:ext cx="7594747" cy="7594746"/>
            </a:xfrm>
            <a:prstGeom prst="rect">
              <a:avLst/>
            </a:prstGeom>
            <a:noFill/>
            <a:ln>
              <a:solidFill>
                <a:srgbClr val="0F85F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520"/>
            </a:p>
          </p:txBody>
        </p:sp>
        <p:sp>
          <p:nvSpPr>
            <p:cNvPr id="11" name="文本框 10"/>
            <p:cNvSpPr txBox="1"/>
            <p:nvPr/>
          </p:nvSpPr>
          <p:spPr>
            <a:xfrm>
              <a:off x="3276600" y="3904633"/>
              <a:ext cx="4724400" cy="4508927"/>
            </a:xfrm>
            <a:prstGeom prst="rect">
              <a:avLst/>
            </a:prstGeom>
            <a:noFill/>
          </p:spPr>
          <p:txBody>
            <a:bodyPr wrap="square" rtlCol="0">
              <a:spAutoFit/>
            </a:bodyPr>
            <a:lstStyle/>
            <a:p>
              <a:pPr algn="ctr"/>
              <a:r>
                <a:rPr lang="en-US" altLang="zh-CN" sz="28700" dirty="0">
                  <a:solidFill>
                    <a:schemeClr val="bg1"/>
                  </a:solidFill>
                  <a:effectLst>
                    <a:outerShdw blurRad="38100" dist="38100" dir="2700000" algn="tl">
                      <a:srgbClr val="000000">
                        <a:alpha val="43137"/>
                      </a:srgbClr>
                    </a:outerShdw>
                  </a:effectLst>
                  <a:latin typeface="Impact" panose="020B0806030902050204" pitchFamily="34" charset="0"/>
                </a:rPr>
                <a:t>03</a:t>
              </a:r>
              <a:endParaRPr lang="zh-CN" altLang="en-US" sz="28700" dirty="0">
                <a:solidFill>
                  <a:schemeClr val="bg1"/>
                </a:solidFill>
                <a:effectLst>
                  <a:outerShdw blurRad="38100" dist="38100" dir="2700000" algn="tl">
                    <a:srgbClr val="000000">
                      <a:alpha val="43137"/>
                    </a:srgbClr>
                  </a:outerShdw>
                </a:effectLst>
                <a:latin typeface="Impact" panose="020B080603090205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矩形 20"/>
          <p:cNvSpPr/>
          <p:nvPr/>
        </p:nvSpPr>
        <p:spPr>
          <a:xfrm>
            <a:off x="11578590" y="2296160"/>
            <a:ext cx="206375" cy="7835900"/>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765935"/>
            <a:endParaRPr lang="zh-CN" altLang="en-US" sz="3475"/>
          </a:p>
        </p:txBody>
      </p:sp>
      <p:sp>
        <p:nvSpPr>
          <p:cNvPr id="6" name="TextBox 13"/>
          <p:cNvSpPr txBox="1"/>
          <p:nvPr>
            <p:custDataLst>
              <p:tags r:id="rId1"/>
            </p:custDataLst>
          </p:nvPr>
        </p:nvSpPr>
        <p:spPr>
          <a:xfrm>
            <a:off x="375920" y="678815"/>
            <a:ext cx="12216130" cy="1106805"/>
          </a:xfrm>
          <a:prstGeom prst="rect">
            <a:avLst/>
          </a:prstGeom>
          <a:noFill/>
        </p:spPr>
        <p:txBody>
          <a:bodyPr wrap="square" rtlCol="0">
            <a:spAutoFit/>
          </a:bodyPr>
          <a:p>
            <a:pPr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Valuation change of ByteDance</a:t>
            </a:r>
            <a:r>
              <a:rPr lang="zh-CN" altLang="en-US" sz="4400" b="1" dirty="0">
                <a:solidFill>
                  <a:prstClr val="black">
                    <a:lumMod val="65000"/>
                    <a:lumOff val="35000"/>
                  </a:prstClr>
                </a:solidFill>
                <a:latin typeface="Arial" panose="020B0604020202020204" pitchFamily="34" charset="0"/>
                <a:ea typeface="+mj-ea"/>
                <a:cs typeface="Arial" panose="020B0604020202020204" pitchFamily="34" charset="0"/>
              </a:rPr>
              <a:t>（</a:t>
            </a:r>
            <a:r>
              <a:rPr lang="en-US" altLang="zh-CN" sz="4400" b="1" dirty="0">
                <a:solidFill>
                  <a:prstClr val="black">
                    <a:lumMod val="65000"/>
                    <a:lumOff val="35000"/>
                  </a:prstClr>
                </a:solidFill>
                <a:latin typeface="Arial" panose="020B0604020202020204" pitchFamily="34" charset="0"/>
                <a:ea typeface="+mj-ea"/>
                <a:cs typeface="Arial" panose="020B0604020202020204" pitchFamily="34" charset="0"/>
              </a:rPr>
              <a:t>2021-2022</a:t>
            </a:r>
            <a:r>
              <a:rPr lang="zh-CN" altLang="en-US" sz="4400" b="1" dirty="0">
                <a:solidFill>
                  <a:prstClr val="black">
                    <a:lumMod val="65000"/>
                    <a:lumOff val="35000"/>
                  </a:prstClr>
                </a:solidFill>
                <a:latin typeface="Arial" panose="020B0604020202020204" pitchFamily="34" charset="0"/>
                <a:ea typeface="+mj-ea"/>
                <a:cs typeface="Arial" panose="020B0604020202020204" pitchFamily="34" charset="0"/>
              </a:rPr>
              <a:t>）</a:t>
            </a:r>
            <a:endParaRPr lang="zh-CN" alt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8" name="矩形 7"/>
          <p:cNvSpPr/>
          <p:nvPr>
            <p:custDataLst>
              <p:tags r:id="rId2"/>
            </p:custDataLst>
          </p:nvPr>
        </p:nvSpPr>
        <p:spPr>
          <a:xfrm>
            <a:off x="1236980" y="10426700"/>
            <a:ext cx="20888960" cy="2030095"/>
          </a:xfrm>
          <a:prstGeom prst="rect">
            <a:avLst/>
          </a:prstGeom>
        </p:spPr>
        <p:txBody>
          <a:bodyPr wrap="square">
            <a:spAutoFit/>
          </a:bodyPr>
          <a:p>
            <a:pPr algn="just">
              <a:lnSpc>
                <a:spcPct val="150000"/>
              </a:lnSpc>
              <a:buClrTx/>
              <a:buSzTx/>
              <a:buFontTx/>
            </a:pPr>
            <a:r>
              <a:rPr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In the e-commerce revenue of ByteDance in 2022, the total </a:t>
            </a:r>
            <a:r>
              <a:rPr lang="en-US"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E</a:t>
            </a:r>
            <a:r>
              <a:rPr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-commerce transaction volume (GMV) of Tiktok platform reached 208 billion dollars, an increase of 76% over 2021. The GMV of TikTok platform in Southeast Asia has more than tripled to  $</a:t>
            </a:r>
            <a:r>
              <a:rPr lang="en-US"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 </a:t>
            </a:r>
            <a:r>
              <a:rPr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rPr>
              <a:t>4.4 billion.</a:t>
            </a:r>
            <a:endParaRPr sz="2800" b="1" dirty="0">
              <a:solidFill>
                <a:schemeClr val="accent1">
                  <a:lumMod val="75000"/>
                </a:schemeClr>
              </a:solidFill>
              <a:latin typeface="Arial" panose="020B0604020202020204" pitchFamily="34" charset="0"/>
              <a:ea typeface="微软雅黑" panose="020B0503020204020204" pitchFamily="34" charset="-122"/>
              <a:cs typeface="Arial" panose="020B0604020202020204" pitchFamily="34" charset="0"/>
            </a:endParaRPr>
          </a:p>
        </p:txBody>
      </p:sp>
      <p:pic>
        <p:nvPicPr>
          <p:cNvPr id="2" name="图片 1"/>
          <p:cNvPicPr>
            <a:picLocks noChangeAspect="1"/>
          </p:cNvPicPr>
          <p:nvPr>
            <p:custDataLst>
              <p:tags r:id="rId3"/>
            </p:custDataLst>
          </p:nvPr>
        </p:nvPicPr>
        <p:blipFill>
          <a:blip r:embed="rId4"/>
          <a:stretch>
            <a:fillRect/>
          </a:stretch>
        </p:blipFill>
        <p:spPr>
          <a:xfrm>
            <a:off x="1274445" y="2495550"/>
            <a:ext cx="10292080" cy="7636510"/>
          </a:xfrm>
          <a:prstGeom prst="rect">
            <a:avLst/>
          </a:prstGeom>
        </p:spPr>
      </p:pic>
      <p:pic>
        <p:nvPicPr>
          <p:cNvPr id="4" name="图片 3" descr="胡润top10"/>
          <p:cNvPicPr>
            <a:picLocks noChangeAspect="1"/>
          </p:cNvPicPr>
          <p:nvPr/>
        </p:nvPicPr>
        <p:blipFill>
          <a:blip r:embed="rId5"/>
          <a:stretch>
            <a:fillRect/>
          </a:stretch>
        </p:blipFill>
        <p:spPr>
          <a:xfrm>
            <a:off x="12321540" y="2511425"/>
            <a:ext cx="9091930" cy="7620635"/>
          </a:xfrm>
          <a:prstGeom prst="rect">
            <a:avLst/>
          </a:prstGeom>
        </p:spPr>
      </p:pic>
    </p:spTree>
  </p:cSld>
  <p:clrMapOvr>
    <a:masterClrMapping/>
  </p:clrMapOvr>
  <p:transition spd="slow">
    <p:push/>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3"/>
          <p:cNvSpPr txBox="1"/>
          <p:nvPr/>
        </p:nvSpPr>
        <p:spPr>
          <a:xfrm>
            <a:off x="1276985" y="525780"/>
            <a:ext cx="13841095" cy="1325245"/>
          </a:xfrm>
          <a:prstGeom prst="rect">
            <a:avLst/>
          </a:prstGeom>
          <a:noFill/>
        </p:spPr>
        <p:txBody>
          <a:bodyPr wrap="square" rtlCol="0">
            <a:noAutofit/>
          </a:bodyPr>
          <a:lstStyle/>
          <a:p>
            <a:pPr algn="l"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Force Field Analysis of ByteDance’s E-commerce</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3" name="文本框 2"/>
          <p:cNvSpPr txBox="1"/>
          <p:nvPr/>
        </p:nvSpPr>
        <p:spPr>
          <a:xfrm>
            <a:off x="8279765" y="11095990"/>
            <a:ext cx="6009005" cy="1198880"/>
          </a:xfrm>
          <a:prstGeom prst="rect">
            <a:avLst/>
          </a:prstGeom>
          <a:noFill/>
        </p:spPr>
        <p:txBody>
          <a:bodyPr wrap="square" rtlCol="0" anchor="t">
            <a:spAutoFit/>
          </a:bodyPr>
          <a:p>
            <a:pPr algn="ctr"/>
            <a:r>
              <a:rPr sz="3600" b="1" dirty="0">
                <a:solidFill>
                  <a:schemeClr val="accent1">
                    <a:lumMod val="75000"/>
                  </a:schemeClr>
                </a:solidFill>
                <a:latin typeface="Arial" panose="020B0604020202020204" pitchFamily="34" charset="0"/>
                <a:cs typeface="Arial" panose="020B0604020202020204" pitchFamily="34" charset="0"/>
                <a:sym typeface="+mn-ea"/>
              </a:rPr>
              <a:t>The status quo</a:t>
            </a:r>
            <a:endParaRPr sz="3600" b="1" dirty="0">
              <a:solidFill>
                <a:schemeClr val="accent1">
                  <a:lumMod val="75000"/>
                </a:schemeClr>
              </a:solidFill>
              <a:latin typeface="Arial" panose="020B0604020202020204" pitchFamily="34" charset="0"/>
              <a:cs typeface="Arial" panose="020B0604020202020204" pitchFamily="34" charset="0"/>
              <a:sym typeface="+mn-ea"/>
            </a:endParaRPr>
          </a:p>
          <a:p>
            <a:pPr algn="ctr"/>
            <a:r>
              <a:rPr sz="3600" b="1" dirty="0">
                <a:solidFill>
                  <a:schemeClr val="accent1">
                    <a:lumMod val="75000"/>
                  </a:schemeClr>
                </a:solidFill>
                <a:latin typeface="Arial" panose="020B0604020202020204" pitchFamily="34" charset="0"/>
                <a:cs typeface="Arial" panose="020B0604020202020204" pitchFamily="34" charset="0"/>
                <a:sym typeface="+mn-ea"/>
              </a:rPr>
              <a:t>(current way of working)</a:t>
            </a:r>
            <a:endParaRPr sz="3600" b="1"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4" name="矩形 3"/>
          <p:cNvSpPr/>
          <p:nvPr>
            <p:custDataLst>
              <p:tags r:id="rId1"/>
            </p:custDataLst>
          </p:nvPr>
        </p:nvSpPr>
        <p:spPr>
          <a:xfrm>
            <a:off x="10106660" y="3156585"/>
            <a:ext cx="2526665" cy="7788910"/>
          </a:xfrm>
          <a:prstGeom prst="rect">
            <a:avLst/>
          </a:prstGeom>
          <a:solidFill>
            <a:srgbClr val="3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defTabSz="1765935"/>
            <a:r>
              <a:rPr lang="en-US" altLang="zh-CN" sz="3475" b="1" dirty="0">
                <a:solidFill>
                  <a:schemeClr val="bg1"/>
                </a:solidFill>
                <a:latin typeface="Arial" panose="020B0604020202020204" pitchFamily="34" charset="0"/>
                <a:ea typeface="+mj-ea"/>
                <a:cs typeface="Arial" panose="020B0604020202020204" pitchFamily="34" charset="0"/>
                <a:sym typeface="+mn-ea"/>
              </a:rPr>
              <a:t>Whole-domain interest E-commerce</a:t>
            </a:r>
            <a:endParaRPr lang="en-US" altLang="zh-CN" sz="3475" b="1" dirty="0">
              <a:solidFill>
                <a:schemeClr val="bg1"/>
              </a:solidFill>
              <a:latin typeface="Arial" panose="020B0604020202020204" pitchFamily="34" charset="0"/>
              <a:ea typeface="+mj-ea"/>
              <a:cs typeface="Arial" panose="020B0604020202020204" pitchFamily="34" charset="0"/>
              <a:sym typeface="+mn-ea"/>
            </a:endParaRPr>
          </a:p>
        </p:txBody>
      </p:sp>
      <p:sp>
        <p:nvSpPr>
          <p:cNvPr id="7" name="文本框 6"/>
          <p:cNvSpPr txBox="1"/>
          <p:nvPr>
            <p:custDataLst>
              <p:tags r:id="rId2"/>
            </p:custDataLst>
          </p:nvPr>
        </p:nvSpPr>
        <p:spPr>
          <a:xfrm>
            <a:off x="3854450" y="2193925"/>
            <a:ext cx="3784600" cy="645160"/>
          </a:xfrm>
          <a:prstGeom prst="rect">
            <a:avLst/>
          </a:prstGeom>
          <a:noFill/>
        </p:spPr>
        <p:txBody>
          <a:bodyPr wrap="square" rtlCol="0" anchor="t">
            <a:spAutoFit/>
          </a:bodyPr>
          <a:p>
            <a:r>
              <a:rPr sz="3600" b="1" dirty="0">
                <a:solidFill>
                  <a:schemeClr val="accent1">
                    <a:lumMod val="75000"/>
                  </a:schemeClr>
                </a:solidFill>
                <a:latin typeface="Arial" panose="020B0604020202020204" pitchFamily="34" charset="0"/>
                <a:cs typeface="Arial" panose="020B0604020202020204" pitchFamily="34" charset="0"/>
                <a:sym typeface="+mn-ea"/>
              </a:rPr>
              <a:t>Driving</a:t>
            </a:r>
            <a:r>
              <a:rPr lang="en-US" sz="3600" b="1" dirty="0">
                <a:solidFill>
                  <a:schemeClr val="accent1">
                    <a:lumMod val="75000"/>
                  </a:schemeClr>
                </a:solidFill>
                <a:latin typeface="Arial" panose="020B0604020202020204" pitchFamily="34" charset="0"/>
                <a:cs typeface="Arial" panose="020B0604020202020204" pitchFamily="34" charset="0"/>
                <a:sym typeface="+mn-ea"/>
              </a:rPr>
              <a:t> </a:t>
            </a:r>
            <a:r>
              <a:rPr sz="3600" b="1" dirty="0">
                <a:solidFill>
                  <a:schemeClr val="accent1">
                    <a:lumMod val="75000"/>
                  </a:schemeClr>
                </a:solidFill>
                <a:latin typeface="Arial" panose="020B0604020202020204" pitchFamily="34" charset="0"/>
                <a:cs typeface="Arial" panose="020B0604020202020204" pitchFamily="34" charset="0"/>
                <a:sym typeface="+mn-ea"/>
              </a:rPr>
              <a:t>Forces</a:t>
            </a:r>
            <a:endParaRPr sz="3600" b="1"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8" name="文本框 7"/>
          <p:cNvSpPr txBox="1"/>
          <p:nvPr>
            <p:custDataLst>
              <p:tags r:id="rId3"/>
            </p:custDataLst>
          </p:nvPr>
        </p:nvSpPr>
        <p:spPr>
          <a:xfrm>
            <a:off x="15426055" y="2193925"/>
            <a:ext cx="4593590" cy="645160"/>
          </a:xfrm>
          <a:prstGeom prst="rect">
            <a:avLst/>
          </a:prstGeom>
          <a:noFill/>
        </p:spPr>
        <p:txBody>
          <a:bodyPr wrap="square" rtlCol="0" anchor="t">
            <a:spAutoFit/>
          </a:bodyPr>
          <a:p>
            <a:r>
              <a:rPr sz="3600" b="1" dirty="0">
                <a:solidFill>
                  <a:schemeClr val="accent1">
                    <a:lumMod val="75000"/>
                  </a:schemeClr>
                </a:solidFill>
                <a:latin typeface="Arial" panose="020B0604020202020204" pitchFamily="34" charset="0"/>
                <a:cs typeface="Arial" panose="020B0604020202020204" pitchFamily="34" charset="0"/>
                <a:sym typeface="+mn-ea"/>
              </a:rPr>
              <a:t>Restraining Forces</a:t>
            </a:r>
            <a:endParaRPr sz="3600" b="1" dirty="0">
              <a:solidFill>
                <a:schemeClr val="accent1">
                  <a:lumMod val="75000"/>
                </a:schemeClr>
              </a:solidFill>
              <a:latin typeface="Arial" panose="020B0604020202020204" pitchFamily="34" charset="0"/>
              <a:cs typeface="Arial" panose="020B0604020202020204" pitchFamily="34" charset="0"/>
              <a:sym typeface="+mn-ea"/>
            </a:endParaRPr>
          </a:p>
        </p:txBody>
      </p:sp>
      <p:cxnSp>
        <p:nvCxnSpPr>
          <p:cNvPr id="9" name="直接箭头连接符 8"/>
          <p:cNvCxnSpPr/>
          <p:nvPr/>
        </p:nvCxnSpPr>
        <p:spPr>
          <a:xfrm>
            <a:off x="8747760" y="4351655"/>
            <a:ext cx="1338580"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p:nvPr>
            <p:custDataLst>
              <p:tags r:id="rId4"/>
            </p:custDataLst>
          </p:nvPr>
        </p:nvCxnSpPr>
        <p:spPr>
          <a:xfrm>
            <a:off x="8747760" y="7005955"/>
            <a:ext cx="1433830"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cxnSp>
        <p:nvCxnSpPr>
          <p:cNvPr id="12" name="直接箭头连接符 11"/>
          <p:cNvCxnSpPr/>
          <p:nvPr>
            <p:custDataLst>
              <p:tags r:id="rId5"/>
            </p:custDataLst>
          </p:nvPr>
        </p:nvCxnSpPr>
        <p:spPr>
          <a:xfrm>
            <a:off x="8728075" y="9928225"/>
            <a:ext cx="1378585"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cxnSp>
        <p:nvCxnSpPr>
          <p:cNvPr id="15" name="直接箭头连接符 14"/>
          <p:cNvCxnSpPr/>
          <p:nvPr>
            <p:custDataLst>
              <p:tags r:id="rId6"/>
            </p:custDataLst>
          </p:nvPr>
        </p:nvCxnSpPr>
        <p:spPr>
          <a:xfrm flipH="1">
            <a:off x="12640310" y="4351655"/>
            <a:ext cx="1376045"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cxnSp>
        <p:nvCxnSpPr>
          <p:cNvPr id="16" name="直接箭头连接符 15"/>
          <p:cNvCxnSpPr/>
          <p:nvPr>
            <p:custDataLst>
              <p:tags r:id="rId7"/>
            </p:custDataLst>
          </p:nvPr>
        </p:nvCxnSpPr>
        <p:spPr>
          <a:xfrm flipH="1">
            <a:off x="12687935" y="9932035"/>
            <a:ext cx="1452245"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cxnSp>
        <p:nvCxnSpPr>
          <p:cNvPr id="17" name="直接箭头连接符 16"/>
          <p:cNvCxnSpPr/>
          <p:nvPr>
            <p:custDataLst>
              <p:tags r:id="rId8"/>
            </p:custDataLst>
          </p:nvPr>
        </p:nvCxnSpPr>
        <p:spPr>
          <a:xfrm flipH="1">
            <a:off x="12653645" y="7005955"/>
            <a:ext cx="1470660" cy="0"/>
          </a:xfrm>
          <a:prstGeom prst="straightConnector1">
            <a:avLst/>
          </a:prstGeom>
          <a:ln w="28575" cmpd="sng">
            <a:solidFill>
              <a:srgbClr val="1B7EE4"/>
            </a:solidFill>
            <a:prstDash val="solid"/>
            <a:tailEnd type="arrow" w="lg" len="lg"/>
          </a:ln>
        </p:spPr>
        <p:style>
          <a:lnRef idx="1">
            <a:schemeClr val="accent1"/>
          </a:lnRef>
          <a:fillRef idx="0">
            <a:schemeClr val="accent1"/>
          </a:fillRef>
          <a:effectRef idx="0">
            <a:schemeClr val="accent1"/>
          </a:effectRef>
          <a:fontRef idx="minor">
            <a:schemeClr val="tx1"/>
          </a:fontRef>
        </p:style>
      </p:cxnSp>
      <p:sp>
        <p:nvSpPr>
          <p:cNvPr id="18" name="文本框 17"/>
          <p:cNvSpPr txBox="1"/>
          <p:nvPr>
            <p:custDataLst>
              <p:tags r:id="rId9"/>
            </p:custDataLst>
          </p:nvPr>
        </p:nvSpPr>
        <p:spPr>
          <a:xfrm>
            <a:off x="14232255" y="3474720"/>
            <a:ext cx="5758180" cy="1568450"/>
          </a:xfrm>
          <a:prstGeom prst="rect">
            <a:avLst/>
          </a:prstGeom>
          <a:noFill/>
        </p:spPr>
        <p:txBody>
          <a:bodyPr wrap="square" rtlCol="0" anchor="t">
            <a:spAutoFit/>
          </a:bodyPr>
          <a:p>
            <a:pPr algn="l">
              <a:buClrTx/>
              <a:buSzTx/>
              <a:buFontTx/>
            </a:pPr>
            <a:r>
              <a:rPr sz="3200" dirty="0">
                <a:solidFill>
                  <a:schemeClr val="accent1">
                    <a:lumMod val="75000"/>
                  </a:schemeClr>
                </a:solidFill>
                <a:latin typeface="Arial" panose="020B0604020202020204" pitchFamily="34" charset="0"/>
                <a:cs typeface="Arial" panose="020B0604020202020204" pitchFamily="34" charset="0"/>
                <a:sym typeface="+mn-ea"/>
              </a:rPr>
              <a:t>Traditional </a:t>
            </a:r>
            <a:r>
              <a:rPr lang="en-US" sz="3200" dirty="0">
                <a:solidFill>
                  <a:schemeClr val="accent1">
                    <a:lumMod val="75000"/>
                  </a:schemeClr>
                </a:solidFill>
                <a:latin typeface="Arial" panose="020B0604020202020204" pitchFamily="34" charset="0"/>
                <a:cs typeface="Arial" panose="020B0604020202020204" pitchFamily="34" charset="0"/>
                <a:sym typeface="+mn-ea"/>
              </a:rPr>
              <a:t>E</a:t>
            </a:r>
            <a:r>
              <a:rPr sz="3200" dirty="0">
                <a:solidFill>
                  <a:schemeClr val="accent1">
                    <a:lumMod val="75000"/>
                  </a:schemeClr>
                </a:solidFill>
                <a:latin typeface="Arial" panose="020B0604020202020204" pitchFamily="34" charset="0"/>
                <a:cs typeface="Arial" panose="020B0604020202020204" pitchFamily="34" charset="0"/>
                <a:sym typeface="+mn-ea"/>
              </a:rPr>
              <a:t>-commerce enterprises have a large market share</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19" name="文本框 18"/>
          <p:cNvSpPr txBox="1"/>
          <p:nvPr>
            <p:custDataLst>
              <p:tags r:id="rId10"/>
            </p:custDataLst>
          </p:nvPr>
        </p:nvSpPr>
        <p:spPr>
          <a:xfrm>
            <a:off x="2284730" y="3498850"/>
            <a:ext cx="6223000" cy="1857375"/>
          </a:xfrm>
          <a:prstGeom prst="rect">
            <a:avLst/>
          </a:prstGeom>
          <a:noFill/>
        </p:spPr>
        <p:txBody>
          <a:bodyPr wrap="square" rtlCol="0" anchor="t">
            <a:noAutofit/>
          </a:bodyPr>
          <a:p>
            <a:r>
              <a:rPr sz="3200" dirty="0">
                <a:solidFill>
                  <a:schemeClr val="accent1">
                    <a:lumMod val="75000"/>
                  </a:schemeClr>
                </a:solidFill>
                <a:latin typeface="Arial" panose="020B0604020202020204" pitchFamily="34" charset="0"/>
                <a:cs typeface="Arial" panose="020B0604020202020204" pitchFamily="34" charset="0"/>
                <a:sym typeface="+mn-ea"/>
              </a:rPr>
              <a:t>Algorithms and data are the core competitive advantages of</a:t>
            </a:r>
            <a:r>
              <a:rPr lang="en-US" sz="3200" dirty="0">
                <a:solidFill>
                  <a:schemeClr val="accent1">
                    <a:lumMod val="75000"/>
                  </a:schemeClr>
                </a:solidFill>
                <a:latin typeface="Arial" panose="020B0604020202020204" pitchFamily="34" charset="0"/>
                <a:cs typeface="Arial" panose="020B0604020202020204" pitchFamily="34" charset="0"/>
                <a:sym typeface="+mn-ea"/>
              </a:rPr>
              <a:t> </a:t>
            </a:r>
            <a:r>
              <a:rPr sz="3200" dirty="0">
                <a:solidFill>
                  <a:schemeClr val="accent1">
                    <a:lumMod val="75000"/>
                  </a:schemeClr>
                </a:solidFill>
                <a:latin typeface="Arial" panose="020B0604020202020204" pitchFamily="34" charset="0"/>
                <a:cs typeface="Arial" panose="020B0604020202020204" pitchFamily="34" charset="0"/>
                <a:sym typeface="+mn-ea"/>
              </a:rPr>
              <a:t>ByteDance</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22" name="文本框 21"/>
          <p:cNvSpPr txBox="1"/>
          <p:nvPr>
            <p:custDataLst>
              <p:tags r:id="rId11"/>
            </p:custDataLst>
          </p:nvPr>
        </p:nvSpPr>
        <p:spPr>
          <a:xfrm>
            <a:off x="14232255" y="8655685"/>
            <a:ext cx="6311265" cy="2553335"/>
          </a:xfrm>
          <a:prstGeom prst="rect">
            <a:avLst/>
          </a:prstGeom>
          <a:noFill/>
        </p:spPr>
        <p:txBody>
          <a:bodyPr wrap="square" rtlCol="0" anchor="t">
            <a:spAutoFit/>
          </a:bodyPr>
          <a:p>
            <a:r>
              <a:rPr sz="3200" dirty="0">
                <a:solidFill>
                  <a:schemeClr val="accent1">
                    <a:lumMod val="75000"/>
                  </a:schemeClr>
                </a:solidFill>
                <a:latin typeface="Arial" panose="020B0604020202020204" pitchFamily="34" charset="0"/>
                <a:cs typeface="Arial" panose="020B0604020202020204" pitchFamily="34" charset="0"/>
                <a:sym typeface="+mn-ea"/>
              </a:rPr>
              <a:t>Only short video marketing can be used to obtain customers, and the requirements for content creativity and real person appearance are particularly high</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23" name="文本框 22"/>
          <p:cNvSpPr txBox="1"/>
          <p:nvPr>
            <p:custDataLst>
              <p:tags r:id="rId12"/>
            </p:custDataLst>
          </p:nvPr>
        </p:nvSpPr>
        <p:spPr>
          <a:xfrm>
            <a:off x="14232255" y="5851525"/>
            <a:ext cx="6310630" cy="2061210"/>
          </a:xfrm>
          <a:prstGeom prst="rect">
            <a:avLst/>
          </a:prstGeom>
          <a:noFill/>
        </p:spPr>
        <p:txBody>
          <a:bodyPr wrap="square" rtlCol="0" anchor="t">
            <a:spAutoFit/>
          </a:bodyPr>
          <a:p>
            <a:r>
              <a:rPr sz="3200" dirty="0">
                <a:solidFill>
                  <a:schemeClr val="accent1">
                    <a:lumMod val="75000"/>
                  </a:schemeClr>
                </a:solidFill>
                <a:latin typeface="Arial" panose="020B0604020202020204" pitchFamily="34" charset="0"/>
                <a:cs typeface="Arial" panose="020B0604020202020204" pitchFamily="34" charset="0"/>
                <a:sym typeface="+mn-ea"/>
              </a:rPr>
              <a:t>Independent logistics closed-loop has not yet been established, relying on the mainstream express enterprises in the market</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24" name="文本框 23"/>
          <p:cNvSpPr txBox="1"/>
          <p:nvPr>
            <p:custDataLst>
              <p:tags r:id="rId13"/>
            </p:custDataLst>
          </p:nvPr>
        </p:nvSpPr>
        <p:spPr>
          <a:xfrm>
            <a:off x="2295525" y="8655685"/>
            <a:ext cx="6433185" cy="2553335"/>
          </a:xfrm>
          <a:prstGeom prst="rect">
            <a:avLst/>
          </a:prstGeom>
          <a:noFill/>
        </p:spPr>
        <p:txBody>
          <a:bodyPr wrap="square" rtlCol="0" anchor="t">
            <a:spAutoFit/>
          </a:bodyPr>
          <a:p>
            <a:pPr algn="l">
              <a:buClrTx/>
              <a:buSzTx/>
              <a:buFontTx/>
            </a:pPr>
            <a:r>
              <a:rPr sz="3200" dirty="0">
                <a:solidFill>
                  <a:schemeClr val="accent1">
                    <a:lumMod val="75000"/>
                  </a:schemeClr>
                </a:solidFill>
                <a:latin typeface="Arial" panose="020B0604020202020204" pitchFamily="34" charset="0"/>
                <a:cs typeface="Arial" panose="020B0604020202020204" pitchFamily="34" charset="0"/>
                <a:sym typeface="+mn-ea"/>
              </a:rPr>
              <a:t>ByteDance has completed the largest business organization optimization by the end of 2021, realizing the company's business unitization</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25" name="文本框 24"/>
          <p:cNvSpPr txBox="1"/>
          <p:nvPr>
            <p:custDataLst>
              <p:tags r:id="rId14"/>
            </p:custDataLst>
          </p:nvPr>
        </p:nvSpPr>
        <p:spPr>
          <a:xfrm>
            <a:off x="2284095" y="6229985"/>
            <a:ext cx="6223635" cy="1901825"/>
          </a:xfrm>
          <a:prstGeom prst="rect">
            <a:avLst/>
          </a:prstGeom>
          <a:noFill/>
        </p:spPr>
        <p:txBody>
          <a:bodyPr wrap="square" rtlCol="0" anchor="t">
            <a:noAutofit/>
          </a:bodyPr>
          <a:p>
            <a:pPr algn="l">
              <a:buClrTx/>
              <a:buSzTx/>
              <a:buFontTx/>
            </a:pPr>
            <a:r>
              <a:rPr sz="3200" dirty="0">
                <a:solidFill>
                  <a:schemeClr val="accent1">
                    <a:lumMod val="75000"/>
                  </a:schemeClr>
                </a:solidFill>
                <a:latin typeface="Arial" panose="020B0604020202020204" pitchFamily="34" charset="0"/>
                <a:cs typeface="Arial" panose="020B0604020202020204" pitchFamily="34" charset="0"/>
                <a:sym typeface="+mn-ea"/>
              </a:rPr>
              <a:t>The number of global monthly active users with ByteDance exceeds 2.5 billion</a:t>
            </a:r>
            <a:endParaRPr sz="3200" dirty="0">
              <a:solidFill>
                <a:schemeClr val="accent1">
                  <a:lumMod val="75000"/>
                </a:schemeClr>
              </a:solidFill>
              <a:latin typeface="Arial" panose="020B0604020202020204" pitchFamily="34" charset="0"/>
              <a:cs typeface="Arial" panose="020B0604020202020204" pitchFamily="34" charset="0"/>
              <a:sym typeface="+mn-ea"/>
            </a:endParaRPr>
          </a:p>
        </p:txBody>
      </p:sp>
      <p:sp>
        <p:nvSpPr>
          <p:cNvPr id="26" name="椭圆 25"/>
          <p:cNvSpPr/>
          <p:nvPr/>
        </p:nvSpPr>
        <p:spPr>
          <a:xfrm>
            <a:off x="20567650" y="369570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5</a:t>
            </a:r>
            <a:endParaRPr lang="en-US" altLang="zh-CN" sz="3600" b="1">
              <a:latin typeface="Arial" panose="020B0604020202020204" pitchFamily="34" charset="0"/>
              <a:cs typeface="Arial" panose="020B0604020202020204" pitchFamily="34" charset="0"/>
            </a:endParaRPr>
          </a:p>
        </p:txBody>
      </p:sp>
      <p:sp>
        <p:nvSpPr>
          <p:cNvPr id="27" name="椭圆 26"/>
          <p:cNvSpPr/>
          <p:nvPr>
            <p:custDataLst>
              <p:tags r:id="rId15"/>
            </p:custDataLst>
          </p:nvPr>
        </p:nvSpPr>
        <p:spPr>
          <a:xfrm>
            <a:off x="20567650" y="653288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2</a:t>
            </a:r>
            <a:endParaRPr lang="en-US" altLang="zh-CN" sz="3600" b="1">
              <a:latin typeface="Arial" panose="020B0604020202020204" pitchFamily="34" charset="0"/>
              <a:cs typeface="Arial" panose="020B0604020202020204" pitchFamily="34" charset="0"/>
            </a:endParaRPr>
          </a:p>
        </p:txBody>
      </p:sp>
      <p:sp>
        <p:nvSpPr>
          <p:cNvPr id="28" name="椭圆 27"/>
          <p:cNvSpPr/>
          <p:nvPr>
            <p:custDataLst>
              <p:tags r:id="rId16"/>
            </p:custDataLst>
          </p:nvPr>
        </p:nvSpPr>
        <p:spPr>
          <a:xfrm>
            <a:off x="550545" y="653288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5</a:t>
            </a:r>
            <a:endParaRPr lang="en-US" altLang="zh-CN" sz="3600" b="1">
              <a:latin typeface="Arial" panose="020B0604020202020204" pitchFamily="34" charset="0"/>
              <a:cs typeface="Arial" panose="020B0604020202020204" pitchFamily="34" charset="0"/>
            </a:endParaRPr>
          </a:p>
        </p:txBody>
      </p:sp>
      <p:sp>
        <p:nvSpPr>
          <p:cNvPr id="29" name="椭圆 28"/>
          <p:cNvSpPr/>
          <p:nvPr>
            <p:custDataLst>
              <p:tags r:id="rId17"/>
            </p:custDataLst>
          </p:nvPr>
        </p:nvSpPr>
        <p:spPr>
          <a:xfrm>
            <a:off x="550545" y="369570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5</a:t>
            </a:r>
            <a:endParaRPr lang="en-US" altLang="zh-CN" sz="3600" b="1">
              <a:latin typeface="Arial" panose="020B0604020202020204" pitchFamily="34" charset="0"/>
              <a:cs typeface="Arial" panose="020B0604020202020204" pitchFamily="34" charset="0"/>
            </a:endParaRPr>
          </a:p>
        </p:txBody>
      </p:sp>
      <p:sp>
        <p:nvSpPr>
          <p:cNvPr id="30" name="椭圆 29"/>
          <p:cNvSpPr/>
          <p:nvPr>
            <p:custDataLst>
              <p:tags r:id="rId18"/>
            </p:custDataLst>
          </p:nvPr>
        </p:nvSpPr>
        <p:spPr>
          <a:xfrm>
            <a:off x="20567650" y="937006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3</a:t>
            </a:r>
            <a:endParaRPr lang="en-US" altLang="zh-CN" sz="3600" b="1">
              <a:latin typeface="Arial" panose="020B0604020202020204" pitchFamily="34" charset="0"/>
              <a:cs typeface="Arial" panose="020B0604020202020204" pitchFamily="34" charset="0"/>
            </a:endParaRPr>
          </a:p>
        </p:txBody>
      </p:sp>
      <p:sp>
        <p:nvSpPr>
          <p:cNvPr id="31" name="椭圆 30"/>
          <p:cNvSpPr/>
          <p:nvPr>
            <p:custDataLst>
              <p:tags r:id="rId19"/>
            </p:custDataLst>
          </p:nvPr>
        </p:nvSpPr>
        <p:spPr>
          <a:xfrm>
            <a:off x="551180" y="9264650"/>
            <a:ext cx="1733550" cy="1066800"/>
          </a:xfrm>
          <a:prstGeom prst="ellipse">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3600" b="1">
                <a:latin typeface="Arial" panose="020B0604020202020204" pitchFamily="34" charset="0"/>
                <a:cs typeface="Arial" panose="020B0604020202020204" pitchFamily="34" charset="0"/>
              </a:rPr>
              <a:t>3</a:t>
            </a:r>
            <a:endParaRPr lang="en-US" altLang="zh-CN" sz="3600" b="1">
              <a:latin typeface="Arial" panose="020B0604020202020204" pitchFamily="34" charset="0"/>
              <a:cs typeface="Arial" panose="020B0604020202020204" pitchFamily="34" charset="0"/>
            </a:endParaRPr>
          </a:p>
        </p:txBody>
      </p:sp>
      <p:sp>
        <p:nvSpPr>
          <p:cNvPr id="38" name="矩形 37"/>
          <p:cNvSpPr/>
          <p:nvPr/>
        </p:nvSpPr>
        <p:spPr>
          <a:xfrm>
            <a:off x="474345" y="11209020"/>
            <a:ext cx="1877060" cy="857250"/>
          </a:xfrm>
          <a:prstGeom prst="rect">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b="1" dirty="0">
                <a:latin typeface="Arial" panose="020B0604020202020204" pitchFamily="34" charset="0"/>
                <a:cs typeface="Arial" panose="020B0604020202020204" pitchFamily="34" charset="0"/>
                <a:sym typeface="+mn-ea"/>
              </a:rPr>
              <a:t>Total = 1</a:t>
            </a:r>
            <a:r>
              <a:rPr lang="en-US" altLang="en-GB" sz="2800" b="1" dirty="0">
                <a:latin typeface="Arial" panose="020B0604020202020204" pitchFamily="34" charset="0"/>
                <a:cs typeface="Arial" panose="020B0604020202020204" pitchFamily="34" charset="0"/>
                <a:sym typeface="+mn-ea"/>
              </a:rPr>
              <a:t>3</a:t>
            </a:r>
            <a:endParaRPr lang="en-US" altLang="en-GB" sz="2800" b="1" dirty="0">
              <a:latin typeface="Arial" panose="020B0604020202020204" pitchFamily="34" charset="0"/>
              <a:cs typeface="Arial" panose="020B0604020202020204" pitchFamily="34" charset="0"/>
              <a:sym typeface="+mn-ea"/>
            </a:endParaRPr>
          </a:p>
        </p:txBody>
      </p:sp>
      <p:sp>
        <p:nvSpPr>
          <p:cNvPr id="39" name="矩形 38"/>
          <p:cNvSpPr/>
          <p:nvPr>
            <p:custDataLst>
              <p:tags r:id="rId20"/>
            </p:custDataLst>
          </p:nvPr>
        </p:nvSpPr>
        <p:spPr>
          <a:xfrm>
            <a:off x="20491450" y="11316970"/>
            <a:ext cx="1877060" cy="857250"/>
          </a:xfrm>
          <a:prstGeom prst="rect">
            <a:avLst/>
          </a:prstGeom>
          <a:solidFill>
            <a:srgbClr val="0F85F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b="1" dirty="0">
                <a:latin typeface="Arial" panose="020B0604020202020204" pitchFamily="34" charset="0"/>
                <a:cs typeface="Arial" panose="020B0604020202020204" pitchFamily="34" charset="0"/>
                <a:sym typeface="+mn-ea"/>
              </a:rPr>
              <a:t>Total = 1</a:t>
            </a:r>
            <a:r>
              <a:rPr lang="en-US" altLang="en-GB" sz="2800" b="1" dirty="0">
                <a:latin typeface="Arial" panose="020B0604020202020204" pitchFamily="34" charset="0"/>
                <a:cs typeface="Arial" panose="020B0604020202020204" pitchFamily="34" charset="0"/>
                <a:sym typeface="+mn-ea"/>
              </a:rPr>
              <a:t>0</a:t>
            </a:r>
            <a:endParaRPr lang="en-US" altLang="en-GB" sz="2800" b="1" dirty="0">
              <a:latin typeface="Arial" panose="020B0604020202020204" pitchFamily="34" charset="0"/>
              <a:cs typeface="Arial" panose="020B0604020202020204" pitchFamily="34"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a:srcRect b="9245"/>
          <a:stretch>
            <a:fillRect/>
          </a:stretch>
        </p:blipFill>
        <p:spPr>
          <a:xfrm>
            <a:off x="0" y="1270000"/>
            <a:ext cx="22859365" cy="11407140"/>
          </a:xfrm>
          <a:prstGeom prst="rect">
            <a:avLst/>
          </a:prstGeom>
        </p:spPr>
      </p:pic>
      <p:sp>
        <p:nvSpPr>
          <p:cNvPr id="4" name="TextBox 13"/>
          <p:cNvSpPr txBox="1"/>
          <p:nvPr>
            <p:custDataLst>
              <p:tags r:id="rId2"/>
            </p:custDataLst>
          </p:nvPr>
        </p:nvSpPr>
        <p:spPr>
          <a:xfrm>
            <a:off x="324485" y="297180"/>
            <a:ext cx="16108045" cy="1325245"/>
          </a:xfrm>
          <a:prstGeom prst="rect">
            <a:avLst/>
          </a:prstGeom>
          <a:noFill/>
        </p:spPr>
        <p:txBody>
          <a:bodyPr wrap="square" rtlCol="0">
            <a:noAutofit/>
          </a:bodyPr>
          <a:p>
            <a:pPr algn="l"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Current situation and future development of ByteDance</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3"/>
          <p:cNvSpPr txBox="1"/>
          <p:nvPr/>
        </p:nvSpPr>
        <p:spPr>
          <a:xfrm>
            <a:off x="958617" y="266696"/>
            <a:ext cx="8667795" cy="1106805"/>
          </a:xfrm>
          <a:prstGeom prst="rect">
            <a:avLst/>
          </a:prstGeom>
          <a:noFill/>
        </p:spPr>
        <p:txBody>
          <a:bodyPr wrap="square" rtlCol="0">
            <a:spAutoFit/>
          </a:bodyPr>
          <a:lstStyle/>
          <a:p>
            <a:pPr algn="l"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Reference(Part 1)</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19" name="Rectangle 14"/>
          <p:cNvSpPr/>
          <p:nvPr/>
        </p:nvSpPr>
        <p:spPr>
          <a:xfrm>
            <a:off x="1130300" y="1494155"/>
            <a:ext cx="21170900" cy="10864215"/>
          </a:xfrm>
          <a:prstGeom prst="rect">
            <a:avLst/>
          </a:prstGeom>
        </p:spPr>
        <p:txBody>
          <a:bodyPr wrap="square">
            <a:noAutofit/>
          </a:bodyPr>
          <a:lstStyle/>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Ma, J. and Yu, S., 2021, October. The Future Development of E-commerce in Tiktok. </a:t>
            </a:r>
            <a:r>
              <a:rPr lang="en-US" sz="2000" i="1" dirty="0">
                <a:solidFill>
                  <a:schemeClr val="accent1">
                    <a:lumMod val="75000"/>
                  </a:schemeClr>
                </a:solidFill>
                <a:latin typeface="Arial" panose="020B0604020202020204" pitchFamily="34" charset="0"/>
                <a:cs typeface="Arial" panose="020B0604020202020204" pitchFamily="34" charset="0"/>
              </a:rPr>
              <a:t>In 2021 International Conference on Public Relations and Social Sciences (ICPRSS 2021) </a:t>
            </a:r>
            <a:r>
              <a:rPr lang="en-US" sz="2000" dirty="0">
                <a:solidFill>
                  <a:schemeClr val="accent1">
                    <a:lumMod val="75000"/>
                  </a:schemeClr>
                </a:solidFill>
                <a:latin typeface="Arial" panose="020B0604020202020204" pitchFamily="34" charset="0"/>
                <a:cs typeface="Arial" panose="020B0604020202020204" pitchFamily="34" charset="0"/>
              </a:rPr>
              <a:t>(pp. 241-246). Atlantis Press.</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Zhou, G.J., 2022. Analysis and Application of TikTok E-commerce" FACT" Operation Matrix under the New Format of Interest E-commerce. </a:t>
            </a:r>
            <a:r>
              <a:rPr lang="en-US" sz="2000" i="1" dirty="0">
                <a:solidFill>
                  <a:schemeClr val="accent1">
                    <a:lumMod val="75000"/>
                  </a:schemeClr>
                </a:solidFill>
                <a:latin typeface="Arial" panose="020B0604020202020204" pitchFamily="34" charset="0"/>
                <a:cs typeface="Arial" panose="020B0604020202020204" pitchFamily="34" charset="0"/>
              </a:rPr>
              <a:t>Asian Journal of Economics, Business and Accounting</a:t>
            </a:r>
            <a:r>
              <a:rPr lang="en-US" sz="2000" dirty="0">
                <a:solidFill>
                  <a:schemeClr val="accent1">
                    <a:lumMod val="75000"/>
                  </a:schemeClr>
                </a:solidFill>
                <a:latin typeface="Arial" panose="020B0604020202020204" pitchFamily="34" charset="0"/>
                <a:cs typeface="Arial" panose="020B0604020202020204" pitchFamily="34" charset="0"/>
              </a:rPr>
              <a:t>, 22(12), pp.51-62.</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Rosiyana, R.N., Agustin, M., Iskandar, I.K. and Luckyardi, S., 2021. a New Digital Marketing Area for E-Commerce Business. </a:t>
            </a:r>
            <a:r>
              <a:rPr lang="en-US" sz="2000" i="1" dirty="0">
                <a:solidFill>
                  <a:schemeClr val="accent1">
                    <a:lumMod val="75000"/>
                  </a:schemeClr>
                </a:solidFill>
                <a:latin typeface="Arial" panose="020B0604020202020204" pitchFamily="34" charset="0"/>
                <a:cs typeface="Arial" panose="020B0604020202020204" pitchFamily="34" charset="0"/>
              </a:rPr>
              <a:t>International Journal of Research and Applied Technology (INJURATECH)</a:t>
            </a:r>
            <a:r>
              <a:rPr lang="en-US" sz="2000" dirty="0">
                <a:solidFill>
                  <a:schemeClr val="accent1">
                    <a:lumMod val="75000"/>
                  </a:schemeClr>
                </a:solidFill>
                <a:latin typeface="Arial" panose="020B0604020202020204" pitchFamily="34" charset="0"/>
                <a:cs typeface="Arial" panose="020B0604020202020204" pitchFamily="34" charset="0"/>
              </a:rPr>
              <a:t>, 1(2), pp.370-381.</a:t>
            </a:r>
            <a:endParaRPr lang="en-US" sz="2000" dirty="0">
              <a:solidFill>
                <a:schemeClr val="accent1">
                  <a:lumMod val="75000"/>
                </a:schemeClr>
              </a:solidFill>
              <a:latin typeface="Arial" panose="020B0604020202020204" pitchFamily="34" charset="0"/>
              <a:cs typeface="Arial" panose="020B0604020202020204" pitchFamily="34" charset="0"/>
            </a:endParaRPr>
          </a:p>
          <a:p>
            <a:pPr defTabSz="1765935">
              <a:lnSpc>
                <a:spcPct val="100000"/>
              </a:lnSpc>
            </a:pPr>
            <a:endParaRPr lang="en-US" altLang="zh-CN" sz="2000" dirty="0">
              <a:solidFill>
                <a:prstClr val="black">
                  <a:lumMod val="65000"/>
                  <a:lumOff val="35000"/>
                </a:prstClr>
              </a:solidFill>
              <a:latin typeface="+mj-ea"/>
              <a:ea typeface="+mj-ea"/>
              <a:cs typeface="Open Sans Light" panose="020B0306030504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Indarwati, T.A., Dhenabayu, R., Pradana, R.M. and Dewi, H.S.C.P., 2023. Perceived Ease of use on Purchasing Decisions in E-Commerce: a case study of TikTok social media. </a:t>
            </a:r>
            <a:r>
              <a:rPr lang="en-US" sz="2000" i="1" dirty="0">
                <a:solidFill>
                  <a:schemeClr val="accent1">
                    <a:lumMod val="75000"/>
                  </a:schemeClr>
                </a:solidFill>
                <a:latin typeface="Arial" panose="020B0604020202020204" pitchFamily="34" charset="0"/>
                <a:cs typeface="Arial" panose="020B0604020202020204" pitchFamily="34" charset="0"/>
              </a:rPr>
              <a:t>INTERNATIONAL JOURNAL OF ECONOMICS, MANAGEMENT, BUSINESS, AND SOCIAL SCIENCE (IJEMBIS)</a:t>
            </a:r>
            <a:r>
              <a:rPr lang="en-US" sz="2000" dirty="0">
                <a:solidFill>
                  <a:schemeClr val="accent1">
                    <a:lumMod val="75000"/>
                  </a:schemeClr>
                </a:solidFill>
                <a:latin typeface="Arial" panose="020B0604020202020204" pitchFamily="34" charset="0"/>
                <a:cs typeface="Arial" panose="020B0604020202020204" pitchFamily="34" charset="0"/>
              </a:rPr>
              <a:t>, 3(1), pp.24-35.</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Wu, Q., Sang, Y., Wang, D. and Lu, Z., 2022. Malicious Selling Strategies in Livestream E-Commerce: A Case Study of Alibaba’s Taobao and ByteDance’s TikTok. </a:t>
            </a:r>
            <a:r>
              <a:rPr lang="en-US" sz="2000" i="1" dirty="0">
                <a:solidFill>
                  <a:schemeClr val="accent1">
                    <a:lumMod val="75000"/>
                  </a:schemeClr>
                </a:solidFill>
                <a:latin typeface="Arial" panose="020B0604020202020204" pitchFamily="34" charset="0"/>
                <a:cs typeface="Arial" panose="020B0604020202020204" pitchFamily="34" charset="0"/>
              </a:rPr>
              <a:t>ACM Transactions on Computer-Human Interaction.</a:t>
            </a:r>
            <a:endParaRPr lang="en-US" sz="2000" i="1"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i="1"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Feng, Y., 2022. Research on Live E-commerce Based on Digital Marketing: Tiktok E-commerce Live Streaming as an Example.</a:t>
            </a:r>
            <a:r>
              <a:rPr lang="en-US" sz="2000" i="1" dirty="0">
                <a:solidFill>
                  <a:schemeClr val="accent1">
                    <a:lumMod val="75000"/>
                  </a:schemeClr>
                </a:solidFill>
                <a:latin typeface="Arial" panose="020B0604020202020204" pitchFamily="34" charset="0"/>
                <a:cs typeface="Arial" panose="020B0604020202020204" pitchFamily="34" charset="0"/>
              </a:rPr>
              <a:t> Highlights in Business, Economics and Management</a:t>
            </a:r>
            <a:r>
              <a:rPr lang="en-US" sz="2000" dirty="0">
                <a:solidFill>
                  <a:schemeClr val="accent1">
                    <a:lumMod val="75000"/>
                  </a:schemeClr>
                </a:solidFill>
                <a:latin typeface="Arial" panose="020B0604020202020204" pitchFamily="34" charset="0"/>
                <a:cs typeface="Arial" panose="020B0604020202020204" pitchFamily="34" charset="0"/>
              </a:rPr>
              <a:t>, 2, pp.125-130.</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Lova, A.N. and Budaya, I., 2023. Behavioral of Customer Loyalty on E-Commerce: The Mediating Effect of E-Satisfaction in Tiktok Shop.</a:t>
            </a:r>
            <a:r>
              <a:rPr lang="en-US" sz="2000" i="1" dirty="0">
                <a:solidFill>
                  <a:schemeClr val="accent1">
                    <a:lumMod val="75000"/>
                  </a:schemeClr>
                </a:solidFill>
                <a:latin typeface="Arial" panose="020B0604020202020204" pitchFamily="34" charset="0"/>
                <a:cs typeface="Arial" panose="020B0604020202020204" pitchFamily="34" charset="0"/>
              </a:rPr>
              <a:t> Journal of Scientific Research, Education, and Technology (JSRET)</a:t>
            </a:r>
            <a:r>
              <a:rPr lang="en-US" sz="2000" dirty="0">
                <a:solidFill>
                  <a:schemeClr val="accent1">
                    <a:lumMod val="75000"/>
                  </a:schemeClr>
                </a:solidFill>
                <a:latin typeface="Arial" panose="020B0604020202020204" pitchFamily="34" charset="0"/>
                <a:cs typeface="Arial" panose="020B0604020202020204" pitchFamily="34" charset="0"/>
              </a:rPr>
              <a:t>, 2(1), pp.61-73.</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Sari, D.I., 2022. The Role Of Influencers And Lifestyles In Influence Purchase Intention Of Shoppe And Tik–Tok Shop Users. JURNAL EKONOMI DAN BISNIS DIGITAL (EKOBIL), 1(2), pp.60-67.</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Rahmawati, W., Yuniarta, A. and Rahmawati, E.D., 2023. Minat Konsumen Membeli Produk Online Melalui Tik Tok Shop Ditinjau Dari Kepercayaan, Kualitas Dan Pengiriman Barang. Journal of Student Research, 1(3), pp.39-47.</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Hua, T., Ma, Q. and Zeng, S., 2022, November. What are Factors Affecting Consumer Behavior. In 2022 International Conference on Science Education and Art Appreciation (SEAA 2022) (pp. 935-947). Atlantis Press.</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Rachmad, Y.E., 2022, June. PERCEPTION OF SOCIAL MEDIA MARKETING BY USERS OF E-COMMERCE MARKETPLACE AND ONLINE FOOD DELIVERY. </a:t>
            </a:r>
            <a:r>
              <a:rPr lang="en-US" sz="2000" i="1" dirty="0">
                <a:solidFill>
                  <a:schemeClr val="accent1">
                    <a:lumMod val="75000"/>
                  </a:schemeClr>
                </a:solidFill>
                <a:latin typeface="Arial" panose="020B0604020202020204" pitchFamily="34" charset="0"/>
                <a:cs typeface="Arial" panose="020B0604020202020204" pitchFamily="34" charset="0"/>
              </a:rPr>
              <a:t>In Proceeding of The International Conference on Economics and Business</a:t>
            </a:r>
            <a:r>
              <a:rPr lang="en-US" sz="2000" dirty="0">
                <a:solidFill>
                  <a:schemeClr val="accent1">
                    <a:lumMod val="75000"/>
                  </a:schemeClr>
                </a:solidFill>
                <a:latin typeface="Arial" panose="020B0604020202020204" pitchFamily="34" charset="0"/>
                <a:cs typeface="Arial" panose="020B0604020202020204" pitchFamily="34" charset="0"/>
              </a:rPr>
              <a:t> (Vol. 1, No. 1, pp. 121-134).</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Kirilchuk, S., Nalivaychenko, E. and Kaminskaya, A., 2023, February. Market Capitalization Research of Companies. </a:t>
            </a:r>
            <a:r>
              <a:rPr lang="en-US" sz="2000" i="1" dirty="0">
                <a:solidFill>
                  <a:schemeClr val="accent1">
                    <a:lumMod val="75000"/>
                  </a:schemeClr>
                </a:solidFill>
                <a:latin typeface="Arial" panose="020B0604020202020204" pitchFamily="34" charset="0"/>
                <a:cs typeface="Arial" panose="020B0604020202020204" pitchFamily="34" charset="0"/>
              </a:rPr>
              <a:t>In XV International Scientific Conference “INTERAGROMASH 2022” Global Precision Ag Innovation 2022, Volume 1</a:t>
            </a:r>
            <a:r>
              <a:rPr lang="en-US" sz="2000" dirty="0">
                <a:solidFill>
                  <a:schemeClr val="accent1">
                    <a:lumMod val="75000"/>
                  </a:schemeClr>
                </a:solidFill>
                <a:latin typeface="Arial" panose="020B0604020202020204" pitchFamily="34" charset="0"/>
                <a:cs typeface="Arial" panose="020B0604020202020204" pitchFamily="34" charset="0"/>
              </a:rPr>
              <a:t> (pp. 1485-1494). Cham: Springer International Publishing.</a:t>
            </a:r>
            <a:endParaRPr lang="en-US" sz="20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3"/>
          <p:cNvSpPr txBox="1"/>
          <p:nvPr/>
        </p:nvSpPr>
        <p:spPr>
          <a:xfrm>
            <a:off x="958617" y="266696"/>
            <a:ext cx="8667795" cy="1106805"/>
          </a:xfrm>
          <a:prstGeom prst="rect">
            <a:avLst/>
          </a:prstGeom>
          <a:noFill/>
        </p:spPr>
        <p:txBody>
          <a:bodyPr wrap="square" rtlCol="0">
            <a:spAutoFit/>
          </a:bodyPr>
          <a:lstStyle/>
          <a:p>
            <a:pPr algn="l" defTabSz="1765935">
              <a:lnSpc>
                <a:spcPct val="150000"/>
              </a:lnSpc>
              <a:buClrTx/>
              <a:buSzTx/>
              <a:buFontTx/>
            </a:pPr>
            <a:r>
              <a:rPr lang="en-US" sz="4400" b="1" dirty="0">
                <a:solidFill>
                  <a:prstClr val="black">
                    <a:lumMod val="65000"/>
                    <a:lumOff val="35000"/>
                  </a:prstClr>
                </a:solidFill>
                <a:latin typeface="Arial" panose="020B0604020202020204" pitchFamily="34" charset="0"/>
                <a:ea typeface="+mj-ea"/>
                <a:cs typeface="Arial" panose="020B0604020202020204" pitchFamily="34" charset="0"/>
              </a:rPr>
              <a:t>Reference</a:t>
            </a:r>
            <a:r>
              <a:rPr lang="en-US" sz="4400" b="1" dirty="0">
                <a:solidFill>
                  <a:prstClr val="black">
                    <a:lumMod val="65000"/>
                    <a:lumOff val="35000"/>
                  </a:prstClr>
                </a:solidFill>
                <a:latin typeface="Arial" panose="020B0604020202020204" pitchFamily="34" charset="0"/>
                <a:ea typeface="+mj-ea"/>
                <a:cs typeface="Arial" panose="020B0604020202020204" pitchFamily="34" charset="0"/>
                <a:sym typeface="+mn-ea"/>
              </a:rPr>
              <a:t>(Part 2)</a:t>
            </a:r>
            <a:endParaRPr lang="en-US" sz="4400" b="1" dirty="0">
              <a:solidFill>
                <a:prstClr val="black">
                  <a:lumMod val="65000"/>
                  <a:lumOff val="35000"/>
                </a:prstClr>
              </a:solidFill>
              <a:latin typeface="Arial" panose="020B0604020202020204" pitchFamily="34" charset="0"/>
              <a:ea typeface="+mj-ea"/>
              <a:cs typeface="Arial" panose="020B0604020202020204" pitchFamily="34" charset="0"/>
            </a:endParaRPr>
          </a:p>
        </p:txBody>
      </p:sp>
      <p:sp>
        <p:nvSpPr>
          <p:cNvPr id="19" name="Rectangle 14"/>
          <p:cNvSpPr/>
          <p:nvPr/>
        </p:nvSpPr>
        <p:spPr>
          <a:xfrm>
            <a:off x="1130300" y="1494155"/>
            <a:ext cx="21170900" cy="10864215"/>
          </a:xfrm>
          <a:prstGeom prst="rect">
            <a:avLst/>
          </a:prstGeom>
        </p:spPr>
        <p:txBody>
          <a:bodyPr wrap="square">
            <a:noAutofit/>
          </a:bodyPr>
          <a:lstStyle/>
          <a:p>
            <a:pPr algn="l" defTabSz="457200">
              <a:lnSpc>
                <a:spcPct val="100000"/>
              </a:lnSpc>
              <a:buClrTx/>
              <a:buSzTx/>
              <a:buFontTx/>
            </a:pPr>
            <a:r>
              <a:rPr sz="2000" dirty="0">
                <a:solidFill>
                  <a:schemeClr val="accent1">
                    <a:lumMod val="75000"/>
                  </a:schemeClr>
                </a:solidFill>
                <a:latin typeface="Arial" panose="020B0604020202020204" pitchFamily="34" charset="0"/>
                <a:cs typeface="Arial" panose="020B0604020202020204" pitchFamily="34" charset="0"/>
              </a:rPr>
              <a:t>Wang, Y., Lu, Z., Cao, P., Chu, J., Wang, H. and Wattenhofer, R., 2022. How live streaming changes shopping decisions in E-commerce: A study of live streaming commerce. </a:t>
            </a:r>
            <a:r>
              <a:rPr sz="2000" i="1" dirty="0">
                <a:solidFill>
                  <a:schemeClr val="accent1">
                    <a:lumMod val="75000"/>
                  </a:schemeClr>
                </a:solidFill>
                <a:latin typeface="Arial" panose="020B0604020202020204" pitchFamily="34" charset="0"/>
                <a:cs typeface="Arial" panose="020B0604020202020204" pitchFamily="34" charset="0"/>
              </a:rPr>
              <a:t>Computer Supported Cooperative Work (CSCW)</a:t>
            </a:r>
            <a:r>
              <a:rPr sz="2000" dirty="0">
                <a:solidFill>
                  <a:schemeClr val="accent1">
                    <a:lumMod val="75000"/>
                  </a:schemeClr>
                </a:solidFill>
                <a:latin typeface="Arial" panose="020B0604020202020204" pitchFamily="34" charset="0"/>
                <a:cs typeface="Arial" panose="020B0604020202020204" pitchFamily="34" charset="0"/>
              </a:rPr>
              <a:t>, pp.1-29.</a:t>
            </a: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sz="2000" dirty="0">
                <a:solidFill>
                  <a:schemeClr val="accent1">
                    <a:lumMod val="75000"/>
                  </a:schemeClr>
                </a:solidFill>
                <a:latin typeface="Arial" panose="020B0604020202020204" pitchFamily="34" charset="0"/>
                <a:cs typeface="Arial" panose="020B0604020202020204" pitchFamily="34" charset="0"/>
              </a:rPr>
              <a:t>Liu, W.J., 2022, December. Research on the Relationship Between Recommenda-Tion Mechanism of Short Video Platform and Users’ Purchase Intention Under the Background of Interest E-Commerce.</a:t>
            </a:r>
            <a:r>
              <a:rPr sz="2000" i="1" dirty="0">
                <a:solidFill>
                  <a:schemeClr val="accent1">
                    <a:lumMod val="75000"/>
                  </a:schemeClr>
                </a:solidFill>
                <a:latin typeface="Arial" panose="020B0604020202020204" pitchFamily="34" charset="0"/>
                <a:cs typeface="Arial" panose="020B0604020202020204" pitchFamily="34" charset="0"/>
              </a:rPr>
              <a:t> In 2022 2nd International Conference on Economic Development and Business Culture (ICEDBC 2022)</a:t>
            </a:r>
            <a:r>
              <a:rPr sz="2000" dirty="0">
                <a:solidFill>
                  <a:schemeClr val="accent1">
                    <a:lumMod val="75000"/>
                  </a:schemeClr>
                </a:solidFill>
                <a:latin typeface="Arial" panose="020B0604020202020204" pitchFamily="34" charset="0"/>
                <a:cs typeface="Arial" panose="020B0604020202020204" pitchFamily="34" charset="0"/>
              </a:rPr>
              <a:t> (pp. 1477-1482). Atlantis Press.</a:t>
            </a: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sz="2000" dirty="0">
                <a:solidFill>
                  <a:schemeClr val="accent1">
                    <a:lumMod val="75000"/>
                  </a:schemeClr>
                </a:solidFill>
                <a:latin typeface="Arial" panose="020B0604020202020204" pitchFamily="34" charset="0"/>
                <a:cs typeface="Arial" panose="020B0604020202020204" pitchFamily="34" charset="0"/>
              </a:rPr>
              <a:t>Hung, K., Tse, D.K. and Chan, T.H., 2022. E-Commerce influencers in China: Dual-route model on likes, shares, and sales. </a:t>
            </a:r>
            <a:r>
              <a:rPr sz="2000" i="1" dirty="0">
                <a:solidFill>
                  <a:schemeClr val="accent1">
                    <a:lumMod val="75000"/>
                  </a:schemeClr>
                </a:solidFill>
                <a:latin typeface="Arial" panose="020B0604020202020204" pitchFamily="34" charset="0"/>
                <a:cs typeface="Arial" panose="020B0604020202020204" pitchFamily="34" charset="0"/>
              </a:rPr>
              <a:t>Journal of Advertising</a:t>
            </a:r>
            <a:r>
              <a:rPr sz="2000" dirty="0">
                <a:solidFill>
                  <a:schemeClr val="accent1">
                    <a:lumMod val="75000"/>
                  </a:schemeClr>
                </a:solidFill>
                <a:latin typeface="Arial" panose="020B0604020202020204" pitchFamily="34" charset="0"/>
                <a:cs typeface="Arial" panose="020B0604020202020204" pitchFamily="34" charset="0"/>
              </a:rPr>
              <a:t>, 51(4), pp.486-501.</a:t>
            </a: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sz="2000" dirty="0">
                <a:solidFill>
                  <a:schemeClr val="accent1">
                    <a:lumMod val="75000"/>
                  </a:schemeClr>
                </a:solidFill>
                <a:latin typeface="Arial" panose="020B0604020202020204" pitchFamily="34" charset="0"/>
                <a:cs typeface="Arial" panose="020B0604020202020204" pitchFamily="34" charset="0"/>
              </a:rPr>
              <a:t>Ahmadi, F. and Hudrasyah, H., 2022. FACTORS INFLUENCING PRODUCT PURCHASE INTENTION IN TIKTOK LIVE STREAMING SHOPPING. </a:t>
            </a:r>
            <a:r>
              <a:rPr sz="2000" i="1" dirty="0">
                <a:solidFill>
                  <a:schemeClr val="accent1">
                    <a:lumMod val="75000"/>
                  </a:schemeClr>
                </a:solidFill>
                <a:latin typeface="Arial" panose="020B0604020202020204" pitchFamily="34" charset="0"/>
                <a:cs typeface="Arial" panose="020B0604020202020204" pitchFamily="34" charset="0"/>
              </a:rPr>
              <a:t>International Journal of Accounting,</a:t>
            </a:r>
            <a:r>
              <a:rPr sz="2000" dirty="0">
                <a:solidFill>
                  <a:schemeClr val="accent1">
                    <a:lumMod val="75000"/>
                  </a:schemeClr>
                </a:solidFill>
                <a:latin typeface="Arial" panose="020B0604020202020204" pitchFamily="34" charset="0"/>
                <a:cs typeface="Arial" panose="020B0604020202020204" pitchFamily="34" charset="0"/>
              </a:rPr>
              <a:t> 7(43), pp.571-586.</a:t>
            </a:r>
            <a:endParaRPr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Liu, X. and Zhang, K., 2022, December. Web Celebrity Economy under the Background of E-commerce Live Streaming with Goods Marketing Model. </a:t>
            </a:r>
            <a:r>
              <a:rPr lang="en-US" sz="2000" i="1" dirty="0">
                <a:solidFill>
                  <a:schemeClr val="accent1">
                    <a:lumMod val="75000"/>
                  </a:schemeClr>
                </a:solidFill>
                <a:latin typeface="Arial" panose="020B0604020202020204" pitchFamily="34" charset="0"/>
                <a:cs typeface="Arial" panose="020B0604020202020204" pitchFamily="34" charset="0"/>
              </a:rPr>
              <a:t>In 2022 4th International Conference on Economic Management and Cultural Industry (ICEMCI 2022) </a:t>
            </a:r>
            <a:r>
              <a:rPr lang="en-US" sz="2000" dirty="0">
                <a:solidFill>
                  <a:schemeClr val="accent1">
                    <a:lumMod val="75000"/>
                  </a:schemeClr>
                </a:solidFill>
                <a:latin typeface="Arial" panose="020B0604020202020204" pitchFamily="34" charset="0"/>
                <a:cs typeface="Arial" panose="020B0604020202020204" pitchFamily="34" charset="0"/>
              </a:rPr>
              <a:t>(pp. 2127-2136). Atlantis Press.</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Zhao, J. and Li, H., The rising of livestream business model: Insights fromthe case study of TikTok in the UK. </a:t>
            </a:r>
            <a:r>
              <a:rPr lang="en-US" sz="2000" i="1" dirty="0">
                <a:solidFill>
                  <a:schemeClr val="accent1">
                    <a:lumMod val="75000"/>
                  </a:schemeClr>
                </a:solidFill>
                <a:latin typeface="Arial" panose="020B0604020202020204" pitchFamily="34" charset="0"/>
                <a:cs typeface="Arial" panose="020B0604020202020204" pitchFamily="34" charset="0"/>
              </a:rPr>
              <a:t>In Conference on Electronic Business</a:t>
            </a:r>
            <a:r>
              <a:rPr lang="en-US" sz="2000" dirty="0">
                <a:solidFill>
                  <a:schemeClr val="accent1">
                    <a:lumMod val="75000"/>
                  </a:schemeClr>
                </a:solidFill>
                <a:latin typeface="Arial" panose="020B0604020202020204" pitchFamily="34" charset="0"/>
                <a:cs typeface="Arial" panose="020B0604020202020204" pitchFamily="34" charset="0"/>
              </a:rPr>
              <a:t> (Vol. 22, pp. 535-543).</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Pun, B.L. and Fung, A.Y., 2023. Live Streaming as an Interactive Marketing Media: Examining Douyin and Its Constructed Value and Cultural Preference of Consumption in E-commerce. </a:t>
            </a:r>
            <a:r>
              <a:rPr lang="en-US" sz="2000" i="1" dirty="0">
                <a:solidFill>
                  <a:schemeClr val="accent1">
                    <a:lumMod val="75000"/>
                  </a:schemeClr>
                </a:solidFill>
                <a:latin typeface="Arial" panose="020B0604020202020204" pitchFamily="34" charset="0"/>
                <a:cs typeface="Arial" panose="020B0604020202020204" pitchFamily="34" charset="0"/>
              </a:rPr>
              <a:t>In The Palgrave Handbook of Interactive Marketing</a:t>
            </a:r>
            <a:r>
              <a:rPr lang="en-US" sz="2000" dirty="0">
                <a:solidFill>
                  <a:schemeClr val="accent1">
                    <a:lumMod val="75000"/>
                  </a:schemeClr>
                </a:solidFill>
                <a:latin typeface="Arial" panose="020B0604020202020204" pitchFamily="34" charset="0"/>
                <a:cs typeface="Arial" panose="020B0604020202020204" pitchFamily="34" charset="0"/>
              </a:rPr>
              <a:t> (pp. 499-517). Cham: Springer International Publishing.</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Yu, P., Pan, Y. and Bobik, M., 2023. How to Improve the Brand Equity of the Beauty Industry Through Effective E-Commerce Live Streaming Strategies: A Case Study of Douyin Live Broadcasting in China. </a:t>
            </a:r>
            <a:r>
              <a:rPr lang="en-US" sz="2000" i="1" dirty="0">
                <a:solidFill>
                  <a:schemeClr val="accent1">
                    <a:lumMod val="75000"/>
                  </a:schemeClr>
                </a:solidFill>
                <a:latin typeface="Arial" panose="020B0604020202020204" pitchFamily="34" charset="0"/>
                <a:cs typeface="Arial" panose="020B0604020202020204" pitchFamily="34" charset="0"/>
              </a:rPr>
              <a:t>In Strengthening SME Performance Through Social Media Adoption and Usage</a:t>
            </a:r>
            <a:r>
              <a:rPr lang="en-US" sz="2000" dirty="0">
                <a:solidFill>
                  <a:schemeClr val="accent1">
                    <a:lumMod val="75000"/>
                  </a:schemeClr>
                </a:solidFill>
                <a:latin typeface="Arial" panose="020B0604020202020204" pitchFamily="34" charset="0"/>
                <a:cs typeface="Arial" panose="020B0604020202020204" pitchFamily="34" charset="0"/>
              </a:rPr>
              <a:t> (pp. 73-95). IGI Global.</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Liu, H., 2022, March. Rapid Development of Douyin Will Have a Great Threat to Taobao and Subvert the Industry Pattern. </a:t>
            </a:r>
            <a:r>
              <a:rPr lang="en-US" sz="2000" i="1" dirty="0">
                <a:solidFill>
                  <a:schemeClr val="accent1">
                    <a:lumMod val="75000"/>
                  </a:schemeClr>
                </a:solidFill>
                <a:latin typeface="Arial" panose="020B0604020202020204" pitchFamily="34" charset="0"/>
                <a:cs typeface="Arial" panose="020B0604020202020204" pitchFamily="34" charset="0"/>
              </a:rPr>
              <a:t>In 2022 7th International Conference on Financial Innovation and Economic Development (ICFIED 2022)</a:t>
            </a:r>
            <a:r>
              <a:rPr lang="en-US" sz="2000" dirty="0">
                <a:solidFill>
                  <a:schemeClr val="accent1">
                    <a:lumMod val="75000"/>
                  </a:schemeClr>
                </a:solidFill>
                <a:latin typeface="Arial" panose="020B0604020202020204" pitchFamily="34" charset="0"/>
                <a:cs typeface="Arial" panose="020B0604020202020204" pitchFamily="34" charset="0"/>
              </a:rPr>
              <a:t> (pp. 2562-2568). Atlantis Press.</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Li, M., Wang, Q. and Cao, Y., 2022. Understanding consumer online impulse buying in live streaming e-commerce: a stimulus-organism-response framework. </a:t>
            </a:r>
            <a:r>
              <a:rPr lang="en-US" sz="2000" i="1" dirty="0">
                <a:solidFill>
                  <a:schemeClr val="accent1">
                    <a:lumMod val="75000"/>
                  </a:schemeClr>
                </a:solidFill>
                <a:latin typeface="Arial" panose="020B0604020202020204" pitchFamily="34" charset="0"/>
                <a:cs typeface="Arial" panose="020B0604020202020204" pitchFamily="34" charset="0"/>
              </a:rPr>
              <a:t>International journal of environmental research and public health</a:t>
            </a:r>
            <a:r>
              <a:rPr lang="en-US" sz="2000" dirty="0">
                <a:solidFill>
                  <a:schemeClr val="accent1">
                    <a:lumMod val="75000"/>
                  </a:schemeClr>
                </a:solidFill>
                <a:latin typeface="Arial" panose="020B0604020202020204" pitchFamily="34" charset="0"/>
                <a:cs typeface="Arial" panose="020B0604020202020204" pitchFamily="34" charset="0"/>
              </a:rPr>
              <a:t>, 19(7), p.4378.</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Yang, Q. and Lee, Y.C., 2022. What Drives the Digital Customer Experience and Customer Loyalty in Mobile Short-Form Video Shopping? Evidence from Douyin (TikTok). </a:t>
            </a:r>
            <a:r>
              <a:rPr lang="en-US" sz="2000" i="1" dirty="0">
                <a:solidFill>
                  <a:schemeClr val="accent1">
                    <a:lumMod val="75000"/>
                  </a:schemeClr>
                </a:solidFill>
                <a:latin typeface="Arial" panose="020B0604020202020204" pitchFamily="34" charset="0"/>
                <a:cs typeface="Arial" panose="020B0604020202020204" pitchFamily="34" charset="0"/>
              </a:rPr>
              <a:t>Sustainability</a:t>
            </a:r>
            <a:r>
              <a:rPr lang="en-US" sz="2000" dirty="0">
                <a:solidFill>
                  <a:schemeClr val="accent1">
                    <a:lumMod val="75000"/>
                  </a:schemeClr>
                </a:solidFill>
                <a:latin typeface="Arial" panose="020B0604020202020204" pitchFamily="34" charset="0"/>
                <a:cs typeface="Arial" panose="020B0604020202020204" pitchFamily="34" charset="0"/>
              </a:rPr>
              <a:t>, 14(17), p.10890.</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Liu, K., 2022. Research on the core competitiveness of short video industry in the context of big data—a case study of tiktok of bytedance company. </a:t>
            </a:r>
            <a:r>
              <a:rPr lang="en-US" sz="2000" i="1" dirty="0">
                <a:solidFill>
                  <a:schemeClr val="accent1">
                    <a:lumMod val="75000"/>
                  </a:schemeClr>
                </a:solidFill>
                <a:latin typeface="Arial" panose="020B0604020202020204" pitchFamily="34" charset="0"/>
                <a:cs typeface="Arial" panose="020B0604020202020204" pitchFamily="34" charset="0"/>
              </a:rPr>
              <a:t>American Journal of Industrial and Business Management</a:t>
            </a:r>
            <a:r>
              <a:rPr lang="en-US" sz="2000" dirty="0">
                <a:solidFill>
                  <a:schemeClr val="accent1">
                    <a:lumMod val="75000"/>
                  </a:schemeClr>
                </a:solidFill>
                <a:latin typeface="Arial" panose="020B0604020202020204" pitchFamily="34" charset="0"/>
                <a:cs typeface="Arial" panose="020B0604020202020204" pitchFamily="34" charset="0"/>
              </a:rPr>
              <a:t>, 12(4), pp.699-730.</a:t>
            </a: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endParaRPr lang="en-US" sz="2000" dirty="0">
              <a:solidFill>
                <a:schemeClr val="accent1">
                  <a:lumMod val="75000"/>
                </a:schemeClr>
              </a:solidFill>
              <a:latin typeface="Arial" panose="020B0604020202020204" pitchFamily="34" charset="0"/>
              <a:cs typeface="Arial" panose="020B0604020202020204" pitchFamily="34" charset="0"/>
            </a:endParaRPr>
          </a:p>
          <a:p>
            <a:pPr algn="l" defTabSz="457200">
              <a:lnSpc>
                <a:spcPct val="100000"/>
              </a:lnSpc>
              <a:buClrTx/>
              <a:buSzTx/>
              <a:buFontTx/>
            </a:pPr>
            <a:r>
              <a:rPr lang="en-US" sz="2000" dirty="0">
                <a:solidFill>
                  <a:schemeClr val="accent1">
                    <a:lumMod val="75000"/>
                  </a:schemeClr>
                </a:solidFill>
                <a:latin typeface="Arial" panose="020B0604020202020204" pitchFamily="34" charset="0"/>
                <a:cs typeface="Arial" panose="020B0604020202020204" pitchFamily="34" charset="0"/>
              </a:rPr>
              <a:t>Cristofaro, M., Giannetti, F. and Abatecola, G., 2023. The initial survival of the Unicorns: a behavioral perspective of Snapchat. </a:t>
            </a:r>
            <a:r>
              <a:rPr lang="en-US" sz="2000" i="1" dirty="0">
                <a:solidFill>
                  <a:schemeClr val="accent1">
                    <a:lumMod val="75000"/>
                  </a:schemeClr>
                </a:solidFill>
                <a:latin typeface="Arial" panose="020B0604020202020204" pitchFamily="34" charset="0"/>
                <a:cs typeface="Arial" panose="020B0604020202020204" pitchFamily="34" charset="0"/>
              </a:rPr>
              <a:t>Journal of Management History</a:t>
            </a:r>
            <a:r>
              <a:rPr lang="en-US" sz="2000" dirty="0">
                <a:solidFill>
                  <a:schemeClr val="accent1">
                    <a:lumMod val="75000"/>
                  </a:schemeClr>
                </a:solidFill>
                <a:latin typeface="Arial" panose="020B0604020202020204" pitchFamily="34" charset="0"/>
                <a:cs typeface="Arial" panose="020B0604020202020204" pitchFamily="34" charset="0"/>
              </a:rPr>
              <a:t>.</a:t>
            </a:r>
            <a:endParaRPr lang="en-US" sz="20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 name="图片 99" descr="C:\Users\13291\Desktop\字节-1.jpg字节-1"/>
          <p:cNvPicPr/>
          <p:nvPr>
            <p:custDataLst>
              <p:tags r:id="rId1"/>
            </p:custDataLst>
          </p:nvPr>
        </p:nvPicPr>
        <p:blipFill>
          <a:blip r:embed="rId2"/>
          <a:srcRect/>
          <a:stretch>
            <a:fillRect/>
          </a:stretch>
        </p:blipFill>
        <p:spPr>
          <a:xfrm>
            <a:off x="-1908175" y="-1612900"/>
            <a:ext cx="24743410" cy="16702405"/>
          </a:xfrm>
          <a:prstGeom prst="rect">
            <a:avLst/>
          </a:prstGeom>
          <a:noFill/>
          <a:ln w="9525">
            <a:noFill/>
          </a:ln>
        </p:spPr>
      </p:pic>
      <p:sp>
        <p:nvSpPr>
          <p:cNvPr id="3" name="矩形 2"/>
          <p:cNvSpPr/>
          <p:nvPr>
            <p:custDataLst>
              <p:tags r:id="rId3"/>
            </p:custDataLst>
          </p:nvPr>
        </p:nvSpPr>
        <p:spPr>
          <a:xfrm rot="3054131">
            <a:off x="9046290" y="7382634"/>
            <a:ext cx="4381869" cy="4381869"/>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20"/>
          </a:p>
        </p:txBody>
      </p:sp>
      <p:sp>
        <p:nvSpPr>
          <p:cNvPr id="5" name="矩形 4"/>
          <p:cNvSpPr/>
          <p:nvPr>
            <p:custDataLst>
              <p:tags r:id="rId4"/>
            </p:custDataLst>
          </p:nvPr>
        </p:nvSpPr>
        <p:spPr>
          <a:xfrm rot="19300278" flipH="1">
            <a:off x="11099596" y="2185428"/>
            <a:ext cx="18130457" cy="13384849"/>
          </a:xfrm>
          <a:prstGeom prst="rect">
            <a:avLst/>
          </a:prstGeom>
          <a:gradFill>
            <a:gsLst>
              <a:gs pos="0">
                <a:schemeClr val="bg1">
                  <a:alpha val="5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2520"/>
          </a:p>
        </p:txBody>
      </p:sp>
      <p:sp>
        <p:nvSpPr>
          <p:cNvPr id="6" name="矩形 5"/>
          <p:cNvSpPr/>
          <p:nvPr>
            <p:custDataLst>
              <p:tags r:id="rId5"/>
            </p:custDataLst>
          </p:nvPr>
        </p:nvSpPr>
        <p:spPr>
          <a:xfrm>
            <a:off x="10224081" y="6712775"/>
            <a:ext cx="12635656" cy="2306955"/>
          </a:xfrm>
          <a:prstGeom prst="rect">
            <a:avLst/>
          </a:prstGeom>
          <a:effectLst>
            <a:outerShdw blurRad="63500" sx="102000" sy="102000" algn="ctr" rotWithShape="0">
              <a:prstClr val="black">
                <a:alpha val="40000"/>
              </a:prstClr>
            </a:outerShdw>
          </a:effectLst>
        </p:spPr>
        <p:txBody>
          <a:bodyPr wrap="square">
            <a:spAutoFit/>
          </a:bodyPr>
          <a:p>
            <a:pPr algn="ctr">
              <a:lnSpc>
                <a:spcPct val="150000"/>
              </a:lnSpc>
            </a:pPr>
            <a:r>
              <a:rPr lang="en-US" altLang="zh-CN" sz="8800" dirty="0">
                <a:solidFill>
                  <a:srgbClr val="4BA3F1"/>
                </a:solidFill>
                <a:effectLst>
                  <a:outerShdw blurRad="38100" dist="38100" dir="2700000" algn="tl">
                    <a:srgbClr val="000000">
                      <a:alpha val="43137"/>
                    </a:srgbClr>
                  </a:outerShdw>
                </a:effectLst>
                <a:latin typeface="Arial" panose="020B0604020202020204" pitchFamily="34" charset="0"/>
                <a:ea typeface="微软雅黑" panose="020B0503020204020204" pitchFamily="34" charset="-122"/>
                <a:cs typeface="Arial" panose="020B0604020202020204" pitchFamily="34" charset="0"/>
              </a:rPr>
              <a:t>THANK YOU</a:t>
            </a:r>
            <a:r>
              <a:rPr lang="en-US" altLang="zh-CN" sz="9600" dirty="0">
                <a:solidFill>
                  <a:srgbClr val="4BA3F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rPr>
              <a:t> </a:t>
            </a:r>
            <a:endParaRPr lang="en-US" altLang="zh-CN" sz="9600" dirty="0">
              <a:solidFill>
                <a:srgbClr val="4BA3F1"/>
              </a:solidFill>
              <a:effectLst>
                <a:outerShdw blurRad="38100" dist="38100" dir="2700000" algn="tl">
                  <a:srgbClr val="000000">
                    <a:alpha val="43137"/>
                  </a:srgbClr>
                </a:outerShdw>
              </a:effectLst>
              <a:latin typeface="Helvetica" panose="020B0604020202030204" pitchFamily="34" charset="0"/>
              <a:ea typeface="微软雅黑" panose="020B0503020204020204" pitchFamily="34" charset="-122"/>
            </a:endParaRPr>
          </a:p>
        </p:txBody>
      </p:sp>
      <p:cxnSp>
        <p:nvCxnSpPr>
          <p:cNvPr id="8" name="直接连接符 7"/>
          <p:cNvCxnSpPr/>
          <p:nvPr>
            <p:custDataLst>
              <p:tags r:id="rId6"/>
            </p:custDataLst>
          </p:nvPr>
        </p:nvCxnSpPr>
        <p:spPr>
          <a:xfrm>
            <a:off x="9567494" y="9211618"/>
            <a:ext cx="12635653" cy="0"/>
          </a:xfrm>
          <a:prstGeom prst="line">
            <a:avLst/>
          </a:prstGeom>
          <a:ln w="19050">
            <a:solidFill>
              <a:srgbClr val="41A3F9"/>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par>
    </p:tnLst>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MH" val="20160403161633"/>
  <p:tag name="MH_LIBRARY" val="CONTENTS"/>
  <p:tag name="MH_TYPE" val="ENTRY"/>
  <p:tag name="ID" val="547141"/>
  <p:tag name="MH_ORDER" val="1"/>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MH" val="20160403161633"/>
  <p:tag name="MH_LIBRARY" val="CONTENTS"/>
  <p:tag name="MH_TYPE" val="ENTRY"/>
  <p:tag name="ID" val="547141"/>
  <p:tag name="MH_ORDER" val="1"/>
</p:tagLst>
</file>

<file path=ppt/tags/tag33.xml><?xml version="1.0" encoding="utf-8"?>
<p:tagLst xmlns:p="http://schemas.openxmlformats.org/presentationml/2006/main">
  <p:tag name="KSO_WM_UNIT_PLACING_PICTURE_USER_VIEWPORT" val="{&quot;height&quot;:7419,&quot;width&quot;:11965}"/>
</p:tagLst>
</file>

<file path=ppt/tags/tag34.xml><?xml version="1.0" encoding="utf-8"?>
<p:tagLst xmlns:p="http://schemas.openxmlformats.org/presentationml/2006/main">
  <p:tag name="KSO_WM_UNIT_PLACING_PICTURE_USER_VIEWPORT" val="{&quot;height&quot;:7418,&quot;width&quot;:10511}"/>
</p:tagLst>
</file>

<file path=ppt/tags/tag35.xml><?xml version="1.0" encoding="utf-8"?>
<p:tagLst xmlns:p="http://schemas.openxmlformats.org/presentationml/2006/main">
  <p:tag name="KSO_WM_BEAUTIFY_FLAG" val=""/>
  <p:tag name="KSO_WM_UNIT_PLACING_PICTURE_USER_VIEWPORT" val="{&quot;height&quot;:7419,&quot;width&quot;:11157}"/>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MH" val="20160403161633"/>
  <p:tag name="MH_LIBRARY" val="CONTENTS"/>
  <p:tag name="MH_TYPE" val="ENTRY"/>
  <p:tag name="ID" val="547141"/>
  <p:tag name="MH_ORDER" val="1"/>
</p:tagLst>
</file>

<file path=ppt/tags/tag45.xml><?xml version="1.0" encoding="utf-8"?>
<p:tagLst xmlns:p="http://schemas.openxmlformats.org/presentationml/2006/main">
  <p:tag name="MH" val="20160403161633"/>
  <p:tag name="MH_LIBRARY" val="CONTENTS"/>
  <p:tag name="MH_TYPE" val="ENTRY"/>
  <p:tag name="ID" val="547141"/>
  <p:tag name="MH_ORDER" val="1"/>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MH_CONTENTSID" val="259"/>
  <p:tag name="MH_SECTIONID" val="260,261,262,263,"/>
  <p:tag name="KSO_WPP_MARK_KEY" val="905191de-a827-40ce-bc36-d413abbd9be8"/>
  <p:tag name="COMMONDATA" val="eyJoZGlkIjoiNWRlZTJmYjIzNDliMzhlNTJmMjkyNTQxZDM3YzdhZTgifQ=="/>
</p:tagLst>
</file>

<file path=ppt/theme/theme1.xml><?xml version="1.0" encoding="utf-8"?>
<a:theme xmlns:a="http://schemas.openxmlformats.org/drawingml/2006/main" name="office">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微软雅黑"/>
        <a:ea typeface="微软雅黑"/>
        <a:cs typeface=""/>
      </a:majorFont>
      <a:minorFont>
        <a:latin typeface="微软雅黑"/>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0F85F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9407</Words>
  <Application>WPS 演示</Application>
  <PresentationFormat>自定义</PresentationFormat>
  <Paragraphs>190</Paragraphs>
  <Slides>17</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17</vt:i4>
      </vt:variant>
    </vt:vector>
  </HeadingPairs>
  <TitlesOfParts>
    <vt:vector size="31" baseType="lpstr">
      <vt:lpstr>Arial</vt:lpstr>
      <vt:lpstr>宋体</vt:lpstr>
      <vt:lpstr>Wingdings</vt:lpstr>
      <vt:lpstr>微软雅黑</vt:lpstr>
      <vt:lpstr>微软雅黑 Light</vt:lpstr>
      <vt:lpstr>Calibri</vt:lpstr>
      <vt:lpstr>Impact</vt:lpstr>
      <vt:lpstr>Gill Sans</vt:lpstr>
      <vt:lpstr>Arial</vt:lpstr>
      <vt:lpstr>Open Sans Light</vt:lpstr>
      <vt:lpstr>Helvetica</vt:lpstr>
      <vt:lpstr>Arial Unicode MS</vt:lpstr>
      <vt:lpstr>Times New Roman</vt:lpstr>
      <vt:lpstr>office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Company>
  <LinksUpToDate>false</LinksUpToDate>
  <SharedDoc>false</SharedDoc>
  <HyperlinksChanged>false</HyperlinksChanged>
  <AppVersion>14.0000</AppVersion>
  <Manager>——</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c:title>
  <dc:creator/>
  <cp:keywords>——</cp:keywords>
  <dc:description>——</dc:description>
  <cp:lastModifiedBy>南巷清风</cp:lastModifiedBy>
  <cp:revision>140</cp:revision>
  <dcterms:created xsi:type="dcterms:W3CDTF">2016-04-01T16:17:00Z</dcterms:created>
  <dcterms:modified xsi:type="dcterms:W3CDTF">2023-02-26T08:29:10Z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A2D6F3EF6C614B629F1B12F08359F3F4</vt:lpwstr>
  </property>
  <property fmtid="{D5CDD505-2E9C-101B-9397-08002B2CF9AE}" pid="3" name="KSOProductBuildVer">
    <vt:lpwstr>2052-11.1.0.13703</vt:lpwstr>
  </property>
</Properties>
</file>