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53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2125DB-BFCC-48F0-B639-AC166F556456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9FD7C1-07B4-4E3C-9CF9-2379E3B245EE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Me</a:t>
          </a:r>
          <a:endParaRPr lang="en-GB" dirty="0">
            <a:solidFill>
              <a:schemeClr val="tx1"/>
            </a:solidFill>
          </a:endParaRPr>
        </a:p>
      </dgm:t>
    </dgm:pt>
    <dgm:pt modelId="{11FBC639-2928-4FA0-91C5-C9B5F11A114D}" type="parTrans" cxnId="{D70AA98E-0130-46B9-B7F8-DF4C6B54054B}">
      <dgm:prSet/>
      <dgm:spPr/>
      <dgm:t>
        <a:bodyPr/>
        <a:lstStyle/>
        <a:p>
          <a:endParaRPr lang="en-GB"/>
        </a:p>
      </dgm:t>
    </dgm:pt>
    <dgm:pt modelId="{710366B5-4E72-4492-A50C-6EE7DAD72C29}" type="sibTrans" cxnId="{D70AA98E-0130-46B9-B7F8-DF4C6B54054B}">
      <dgm:prSet/>
      <dgm:spPr/>
      <dgm:t>
        <a:bodyPr/>
        <a:lstStyle/>
        <a:p>
          <a:endParaRPr lang="en-GB"/>
        </a:p>
      </dgm:t>
    </dgm:pt>
    <dgm:pt modelId="{E3C00160-151B-4CF7-9F3E-B61AB8213DE9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Experience</a:t>
          </a:r>
          <a:endParaRPr lang="en-GB" b="1" dirty="0">
            <a:solidFill>
              <a:schemeClr val="tx1"/>
            </a:solidFill>
          </a:endParaRPr>
        </a:p>
      </dgm:t>
    </dgm:pt>
    <dgm:pt modelId="{C15C3FEF-8878-4A80-B96B-E66F29333D06}" type="parTrans" cxnId="{0FD17011-1EBA-43B4-8F9E-EFF082E0E8EF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CFD8A0BF-EA1D-44B6-BC16-F5A57E1D48FD}" type="sibTrans" cxnId="{0FD17011-1EBA-43B4-8F9E-EFF082E0E8EF}">
      <dgm:prSet/>
      <dgm:spPr/>
      <dgm:t>
        <a:bodyPr/>
        <a:lstStyle/>
        <a:p>
          <a:endParaRPr lang="en-GB"/>
        </a:p>
      </dgm:t>
    </dgm:pt>
    <dgm:pt modelId="{A83B0CA8-EE8C-4E3E-BBCA-D84B015C5190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Skills</a:t>
          </a:r>
          <a:endParaRPr lang="en-GB" b="1" dirty="0">
            <a:solidFill>
              <a:schemeClr val="tx1"/>
            </a:solidFill>
          </a:endParaRPr>
        </a:p>
      </dgm:t>
    </dgm:pt>
    <dgm:pt modelId="{D829E3B9-6629-4EF5-B5C0-0B811B6AF8D7}" type="parTrans" cxnId="{C5853B76-BBB5-49AF-848B-56DE464CF424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669BBCD2-2630-4663-ADB3-B547EAABB4B5}" type="sibTrans" cxnId="{C5853B76-BBB5-49AF-848B-56DE464CF424}">
      <dgm:prSet/>
      <dgm:spPr/>
      <dgm:t>
        <a:bodyPr/>
        <a:lstStyle/>
        <a:p>
          <a:endParaRPr lang="en-GB"/>
        </a:p>
      </dgm:t>
    </dgm:pt>
    <dgm:pt modelId="{21B58CA6-E061-457D-828A-7009F18565A0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Qualifications</a:t>
          </a:r>
          <a:endParaRPr lang="en-GB" b="1" dirty="0">
            <a:solidFill>
              <a:schemeClr val="tx1"/>
            </a:solidFill>
          </a:endParaRPr>
        </a:p>
      </dgm:t>
    </dgm:pt>
    <dgm:pt modelId="{FEDD5E80-99F5-4C5A-AA04-47C8EC330D6A}" type="parTrans" cxnId="{3048D07B-36B1-49B8-A1A9-6AD24BFECEB2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7D82063A-129C-4C9E-A502-57052965FD81}" type="sibTrans" cxnId="{3048D07B-36B1-49B8-A1A9-6AD24BFECEB2}">
      <dgm:prSet/>
      <dgm:spPr/>
      <dgm:t>
        <a:bodyPr/>
        <a:lstStyle/>
        <a:p>
          <a:endParaRPr lang="en-GB"/>
        </a:p>
      </dgm:t>
    </dgm:pt>
    <dgm:pt modelId="{45CD53CE-01EB-454A-8FFD-185F70809CD7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Personal attributes</a:t>
          </a:r>
          <a:endParaRPr lang="en-GB" b="1" dirty="0">
            <a:solidFill>
              <a:schemeClr val="tx1"/>
            </a:solidFill>
          </a:endParaRPr>
        </a:p>
      </dgm:t>
    </dgm:pt>
    <dgm:pt modelId="{FDB3E1EF-1EC8-4843-8C12-4B1F9DE05515}" type="parTrans" cxnId="{7D1BD409-EEEF-47AA-8E6E-714AB33E134E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ADA798EF-BAD1-4797-B263-E43684A989FF}" type="sibTrans" cxnId="{7D1BD409-EEEF-47AA-8E6E-714AB33E134E}">
      <dgm:prSet/>
      <dgm:spPr/>
      <dgm:t>
        <a:bodyPr/>
        <a:lstStyle/>
        <a:p>
          <a:endParaRPr lang="en-GB"/>
        </a:p>
      </dgm:t>
    </dgm:pt>
    <dgm:pt modelId="{37E45511-C3EA-48E3-88C4-4C759B7D8AA9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Knowledge</a:t>
          </a:r>
          <a:endParaRPr lang="en-GB" b="1" dirty="0">
            <a:solidFill>
              <a:schemeClr val="tx1"/>
            </a:solidFill>
          </a:endParaRPr>
        </a:p>
      </dgm:t>
    </dgm:pt>
    <dgm:pt modelId="{D67EBA81-127A-4585-A362-AE72074056A5}" type="parTrans" cxnId="{0D986D7A-44F5-4C1A-871F-EA737423977A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55152842-F9CB-43D3-B984-9C0CB208F5FC}" type="sibTrans" cxnId="{0D986D7A-44F5-4C1A-871F-EA737423977A}">
      <dgm:prSet/>
      <dgm:spPr/>
      <dgm:t>
        <a:bodyPr/>
        <a:lstStyle/>
        <a:p>
          <a:endParaRPr lang="en-GB"/>
        </a:p>
      </dgm:t>
    </dgm:pt>
    <dgm:pt modelId="{EF791DC8-B357-4E59-96D0-2BE4061B43DC}">
      <dgm:prSet phldrT="[Текст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solidFill>
                <a:schemeClr val="tx1"/>
              </a:solidFill>
            </a:rPr>
            <a:t>Attitude </a:t>
          </a:r>
          <a:r>
            <a:rPr lang="en-GB" b="1" dirty="0" err="1" smtClean="0">
              <a:solidFill>
                <a:schemeClr val="tx1"/>
              </a:solidFill>
            </a:rPr>
            <a:t>Behavior</a:t>
          </a:r>
          <a:endParaRPr lang="en-GB" b="1" dirty="0">
            <a:solidFill>
              <a:schemeClr val="tx1"/>
            </a:solidFill>
          </a:endParaRPr>
        </a:p>
      </dgm:t>
    </dgm:pt>
    <dgm:pt modelId="{6F7C84CD-4ED5-4E4D-B33A-789122F69D77}" type="parTrans" cxnId="{C39ADBEC-2AAA-4330-87EE-15A5A2A005C5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B9E7500E-D5E0-4954-AC7C-8BCB57C39C16}" type="sibTrans" cxnId="{C39ADBEC-2AAA-4330-87EE-15A5A2A005C5}">
      <dgm:prSet/>
      <dgm:spPr/>
      <dgm:t>
        <a:bodyPr/>
        <a:lstStyle/>
        <a:p>
          <a:endParaRPr lang="en-GB"/>
        </a:p>
      </dgm:t>
    </dgm:pt>
    <dgm:pt modelId="{82091CB9-3337-47C5-B6E5-54E99F04D3EA}" type="pres">
      <dgm:prSet presAssocID="{BA2125DB-BFCC-48F0-B639-AC166F55645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B3CFB4C-9D71-470E-8121-B5017B65B5A7}" type="pres">
      <dgm:prSet presAssocID="{029FD7C1-07B4-4E3C-9CF9-2379E3B245EE}" presName="centerShape" presStyleLbl="node0" presStyleIdx="0" presStyleCnt="1"/>
      <dgm:spPr/>
    </dgm:pt>
    <dgm:pt modelId="{A00D0B2F-CA1A-4CA9-B8CE-F9FEA123A6DD}" type="pres">
      <dgm:prSet presAssocID="{C15C3FEF-8878-4A80-B96B-E66F29333D06}" presName="parTrans" presStyleLbl="sibTrans2D1" presStyleIdx="0" presStyleCnt="6"/>
      <dgm:spPr/>
    </dgm:pt>
    <dgm:pt modelId="{E6C01D80-74DC-4952-B155-58C4450D3117}" type="pres">
      <dgm:prSet presAssocID="{C15C3FEF-8878-4A80-B96B-E66F29333D06}" presName="connectorText" presStyleLbl="sibTrans2D1" presStyleIdx="0" presStyleCnt="6"/>
      <dgm:spPr/>
    </dgm:pt>
    <dgm:pt modelId="{8065A959-BF76-4975-A9AB-97722309F24A}" type="pres">
      <dgm:prSet presAssocID="{E3C00160-151B-4CF7-9F3E-B61AB8213DE9}" presName="node" presStyleLbl="node1" presStyleIdx="0" presStyleCnt="6">
        <dgm:presLayoutVars>
          <dgm:bulletEnabled val="1"/>
        </dgm:presLayoutVars>
      </dgm:prSet>
      <dgm:spPr/>
    </dgm:pt>
    <dgm:pt modelId="{4DE73BB7-5E96-425E-A575-A18B33367B4C}" type="pres">
      <dgm:prSet presAssocID="{D829E3B9-6629-4EF5-B5C0-0B811B6AF8D7}" presName="parTrans" presStyleLbl="sibTrans2D1" presStyleIdx="1" presStyleCnt="6"/>
      <dgm:spPr/>
    </dgm:pt>
    <dgm:pt modelId="{0C2AF016-52F5-4660-8B4B-AA7C9726FD86}" type="pres">
      <dgm:prSet presAssocID="{D829E3B9-6629-4EF5-B5C0-0B811B6AF8D7}" presName="connectorText" presStyleLbl="sibTrans2D1" presStyleIdx="1" presStyleCnt="6"/>
      <dgm:spPr/>
    </dgm:pt>
    <dgm:pt modelId="{8BC508C3-6355-4BD1-A0A4-76CEFEF2A310}" type="pres">
      <dgm:prSet presAssocID="{A83B0CA8-EE8C-4E3E-BBCA-D84B015C5190}" presName="node" presStyleLbl="node1" presStyleIdx="1" presStyleCnt="6" custRadScaleRad="109320" custRadScaleInc="9455">
        <dgm:presLayoutVars>
          <dgm:bulletEnabled val="1"/>
        </dgm:presLayoutVars>
      </dgm:prSet>
      <dgm:spPr/>
    </dgm:pt>
    <dgm:pt modelId="{16827326-BF30-4EB7-92F7-2558F90D4908}" type="pres">
      <dgm:prSet presAssocID="{FEDD5E80-99F5-4C5A-AA04-47C8EC330D6A}" presName="parTrans" presStyleLbl="sibTrans2D1" presStyleIdx="2" presStyleCnt="6"/>
      <dgm:spPr/>
    </dgm:pt>
    <dgm:pt modelId="{0F2C3E02-3BF5-4522-8433-6BE64EC31D24}" type="pres">
      <dgm:prSet presAssocID="{FEDD5E80-99F5-4C5A-AA04-47C8EC330D6A}" presName="connectorText" presStyleLbl="sibTrans2D1" presStyleIdx="2" presStyleCnt="6"/>
      <dgm:spPr/>
    </dgm:pt>
    <dgm:pt modelId="{E6549A94-4652-497F-A0CE-71A9603A3FD1}" type="pres">
      <dgm:prSet presAssocID="{21B58CA6-E061-457D-828A-7009F18565A0}" presName="node" presStyleLbl="node1" presStyleIdx="2" presStyleCnt="6" custRadScaleRad="104380" custRadScaleInc="-29063">
        <dgm:presLayoutVars>
          <dgm:bulletEnabled val="1"/>
        </dgm:presLayoutVars>
      </dgm:prSet>
      <dgm:spPr/>
    </dgm:pt>
    <dgm:pt modelId="{949EE0BC-75A5-4ABB-ACF0-E2311E501267}" type="pres">
      <dgm:prSet presAssocID="{FDB3E1EF-1EC8-4843-8C12-4B1F9DE05515}" presName="parTrans" presStyleLbl="sibTrans2D1" presStyleIdx="3" presStyleCnt="6"/>
      <dgm:spPr/>
    </dgm:pt>
    <dgm:pt modelId="{96E0D0BA-CE6D-447D-9067-17AF38AADB1A}" type="pres">
      <dgm:prSet presAssocID="{FDB3E1EF-1EC8-4843-8C12-4B1F9DE05515}" presName="connectorText" presStyleLbl="sibTrans2D1" presStyleIdx="3" presStyleCnt="6"/>
      <dgm:spPr/>
    </dgm:pt>
    <dgm:pt modelId="{47845555-4A12-4473-B76C-9427C2254072}" type="pres">
      <dgm:prSet presAssocID="{45CD53CE-01EB-454A-8FFD-185F70809CD7}" presName="node" presStyleLbl="node1" presStyleIdx="3" presStyleCnt="6">
        <dgm:presLayoutVars>
          <dgm:bulletEnabled val="1"/>
        </dgm:presLayoutVars>
      </dgm:prSet>
      <dgm:spPr/>
    </dgm:pt>
    <dgm:pt modelId="{11E86738-8C1C-4075-941D-60DB1624C873}" type="pres">
      <dgm:prSet presAssocID="{6F7C84CD-4ED5-4E4D-B33A-789122F69D77}" presName="parTrans" presStyleLbl="sibTrans2D1" presStyleIdx="4" presStyleCnt="6"/>
      <dgm:spPr/>
    </dgm:pt>
    <dgm:pt modelId="{C7BA3F16-E6C8-439B-B502-3801485F1A24}" type="pres">
      <dgm:prSet presAssocID="{6F7C84CD-4ED5-4E4D-B33A-789122F69D77}" presName="connectorText" presStyleLbl="sibTrans2D1" presStyleIdx="4" presStyleCnt="6"/>
      <dgm:spPr/>
    </dgm:pt>
    <dgm:pt modelId="{36CAB271-ADFD-4C57-859A-7063D4B5B9B6}" type="pres">
      <dgm:prSet presAssocID="{EF791DC8-B357-4E59-96D0-2BE4061B43DC}" presName="node" presStyleLbl="node1" presStyleIdx="4" presStyleCnt="6" custRadScaleRad="104359" custRadScaleInc="18477">
        <dgm:presLayoutVars>
          <dgm:bulletEnabled val="1"/>
        </dgm:presLayoutVars>
      </dgm:prSet>
      <dgm:spPr/>
    </dgm:pt>
    <dgm:pt modelId="{9FCFD180-5DF7-4632-9A3D-42742BA32F96}" type="pres">
      <dgm:prSet presAssocID="{D67EBA81-127A-4585-A362-AE72074056A5}" presName="parTrans" presStyleLbl="sibTrans2D1" presStyleIdx="5" presStyleCnt="6"/>
      <dgm:spPr/>
    </dgm:pt>
    <dgm:pt modelId="{480321E1-8515-40A2-AA96-1483351B7FA8}" type="pres">
      <dgm:prSet presAssocID="{D67EBA81-127A-4585-A362-AE72074056A5}" presName="connectorText" presStyleLbl="sibTrans2D1" presStyleIdx="5" presStyleCnt="6"/>
      <dgm:spPr/>
    </dgm:pt>
    <dgm:pt modelId="{BDEDC003-B40C-4FA1-A89E-8EAD5348E019}" type="pres">
      <dgm:prSet presAssocID="{37E45511-C3EA-48E3-88C4-4C759B7D8AA9}" presName="node" presStyleLbl="node1" presStyleIdx="5" presStyleCnt="6" custRadScaleRad="107308" custRadScaleInc="-7612">
        <dgm:presLayoutVars>
          <dgm:bulletEnabled val="1"/>
        </dgm:presLayoutVars>
      </dgm:prSet>
      <dgm:spPr/>
    </dgm:pt>
  </dgm:ptLst>
  <dgm:cxnLst>
    <dgm:cxn modelId="{CDF1631C-823C-417B-92C8-99D49B6EE9EF}" type="presOf" srcId="{FDB3E1EF-1EC8-4843-8C12-4B1F9DE05515}" destId="{96E0D0BA-CE6D-447D-9067-17AF38AADB1A}" srcOrd="1" destOrd="0" presId="urn:microsoft.com/office/officeart/2005/8/layout/radial5"/>
    <dgm:cxn modelId="{FAD69831-13D4-4083-A8F2-79AFB8B3F30C}" type="presOf" srcId="{D67EBA81-127A-4585-A362-AE72074056A5}" destId="{480321E1-8515-40A2-AA96-1483351B7FA8}" srcOrd="1" destOrd="0" presId="urn:microsoft.com/office/officeart/2005/8/layout/radial5"/>
    <dgm:cxn modelId="{0FD17011-1EBA-43B4-8F9E-EFF082E0E8EF}" srcId="{029FD7C1-07B4-4E3C-9CF9-2379E3B245EE}" destId="{E3C00160-151B-4CF7-9F3E-B61AB8213DE9}" srcOrd="0" destOrd="0" parTransId="{C15C3FEF-8878-4A80-B96B-E66F29333D06}" sibTransId="{CFD8A0BF-EA1D-44B6-BC16-F5A57E1D48FD}"/>
    <dgm:cxn modelId="{6439CAC2-8A42-40BD-9CDD-C799763ADF37}" type="presOf" srcId="{6F7C84CD-4ED5-4E4D-B33A-789122F69D77}" destId="{11E86738-8C1C-4075-941D-60DB1624C873}" srcOrd="0" destOrd="0" presId="urn:microsoft.com/office/officeart/2005/8/layout/radial5"/>
    <dgm:cxn modelId="{F36C61F2-D3B6-4123-937B-76C6E478646F}" type="presOf" srcId="{45CD53CE-01EB-454A-8FFD-185F70809CD7}" destId="{47845555-4A12-4473-B76C-9427C2254072}" srcOrd="0" destOrd="0" presId="urn:microsoft.com/office/officeart/2005/8/layout/radial5"/>
    <dgm:cxn modelId="{241A9140-AD45-49D8-9956-BFAB8F0C66F1}" type="presOf" srcId="{C15C3FEF-8878-4A80-B96B-E66F29333D06}" destId="{A00D0B2F-CA1A-4CA9-B8CE-F9FEA123A6DD}" srcOrd="0" destOrd="0" presId="urn:microsoft.com/office/officeart/2005/8/layout/radial5"/>
    <dgm:cxn modelId="{34C40ED5-2D44-47F5-B415-CABF44428C12}" type="presOf" srcId="{E3C00160-151B-4CF7-9F3E-B61AB8213DE9}" destId="{8065A959-BF76-4975-A9AB-97722309F24A}" srcOrd="0" destOrd="0" presId="urn:microsoft.com/office/officeart/2005/8/layout/radial5"/>
    <dgm:cxn modelId="{CA7CB215-F3E9-4B8D-9C71-07D043597B29}" type="presOf" srcId="{029FD7C1-07B4-4E3C-9CF9-2379E3B245EE}" destId="{AB3CFB4C-9D71-470E-8121-B5017B65B5A7}" srcOrd="0" destOrd="0" presId="urn:microsoft.com/office/officeart/2005/8/layout/radial5"/>
    <dgm:cxn modelId="{16452C81-25D8-437A-9A18-2B0B76DDCCF5}" type="presOf" srcId="{6F7C84CD-4ED5-4E4D-B33A-789122F69D77}" destId="{C7BA3F16-E6C8-439B-B502-3801485F1A24}" srcOrd="1" destOrd="0" presId="urn:microsoft.com/office/officeart/2005/8/layout/radial5"/>
    <dgm:cxn modelId="{D70AA98E-0130-46B9-B7F8-DF4C6B54054B}" srcId="{BA2125DB-BFCC-48F0-B639-AC166F556456}" destId="{029FD7C1-07B4-4E3C-9CF9-2379E3B245EE}" srcOrd="0" destOrd="0" parTransId="{11FBC639-2928-4FA0-91C5-C9B5F11A114D}" sibTransId="{710366B5-4E72-4492-A50C-6EE7DAD72C29}"/>
    <dgm:cxn modelId="{F77292AF-7504-4D5A-BB89-8506C498E850}" type="presOf" srcId="{A83B0CA8-EE8C-4E3E-BBCA-D84B015C5190}" destId="{8BC508C3-6355-4BD1-A0A4-76CEFEF2A310}" srcOrd="0" destOrd="0" presId="urn:microsoft.com/office/officeart/2005/8/layout/radial5"/>
    <dgm:cxn modelId="{53D2F212-4271-4E91-8350-E3B27E8C4BC9}" type="presOf" srcId="{BA2125DB-BFCC-48F0-B639-AC166F556456}" destId="{82091CB9-3337-47C5-B6E5-54E99F04D3EA}" srcOrd="0" destOrd="0" presId="urn:microsoft.com/office/officeart/2005/8/layout/radial5"/>
    <dgm:cxn modelId="{E8D32D80-77F0-4A61-A746-46E863665423}" type="presOf" srcId="{D829E3B9-6629-4EF5-B5C0-0B811B6AF8D7}" destId="{4DE73BB7-5E96-425E-A575-A18B33367B4C}" srcOrd="0" destOrd="0" presId="urn:microsoft.com/office/officeart/2005/8/layout/radial5"/>
    <dgm:cxn modelId="{4F688A49-1467-4F25-9AB8-B8D29A305049}" type="presOf" srcId="{21B58CA6-E061-457D-828A-7009F18565A0}" destId="{E6549A94-4652-497F-A0CE-71A9603A3FD1}" srcOrd="0" destOrd="0" presId="urn:microsoft.com/office/officeart/2005/8/layout/radial5"/>
    <dgm:cxn modelId="{886506B6-8829-4893-A1DE-CFD5D65A0DCF}" type="presOf" srcId="{FDB3E1EF-1EC8-4843-8C12-4B1F9DE05515}" destId="{949EE0BC-75A5-4ABB-ACF0-E2311E501267}" srcOrd="0" destOrd="0" presId="urn:microsoft.com/office/officeart/2005/8/layout/radial5"/>
    <dgm:cxn modelId="{7DCAC149-5877-41A5-AE2F-ECFBB1D39649}" type="presOf" srcId="{FEDD5E80-99F5-4C5A-AA04-47C8EC330D6A}" destId="{0F2C3E02-3BF5-4522-8433-6BE64EC31D24}" srcOrd="1" destOrd="0" presId="urn:microsoft.com/office/officeart/2005/8/layout/radial5"/>
    <dgm:cxn modelId="{877A0C43-4F1A-4525-9AC8-6B56B0FE5904}" type="presOf" srcId="{EF791DC8-B357-4E59-96D0-2BE4061B43DC}" destId="{36CAB271-ADFD-4C57-859A-7063D4B5B9B6}" srcOrd="0" destOrd="0" presId="urn:microsoft.com/office/officeart/2005/8/layout/radial5"/>
    <dgm:cxn modelId="{A85146BB-243A-4D54-9026-F8834DB2F77E}" type="presOf" srcId="{C15C3FEF-8878-4A80-B96B-E66F29333D06}" destId="{E6C01D80-74DC-4952-B155-58C4450D3117}" srcOrd="1" destOrd="0" presId="urn:microsoft.com/office/officeart/2005/8/layout/radial5"/>
    <dgm:cxn modelId="{C39ADBEC-2AAA-4330-87EE-15A5A2A005C5}" srcId="{029FD7C1-07B4-4E3C-9CF9-2379E3B245EE}" destId="{EF791DC8-B357-4E59-96D0-2BE4061B43DC}" srcOrd="4" destOrd="0" parTransId="{6F7C84CD-4ED5-4E4D-B33A-789122F69D77}" sibTransId="{B9E7500E-D5E0-4954-AC7C-8BCB57C39C16}"/>
    <dgm:cxn modelId="{0D986D7A-44F5-4C1A-871F-EA737423977A}" srcId="{029FD7C1-07B4-4E3C-9CF9-2379E3B245EE}" destId="{37E45511-C3EA-48E3-88C4-4C759B7D8AA9}" srcOrd="5" destOrd="0" parTransId="{D67EBA81-127A-4585-A362-AE72074056A5}" sibTransId="{55152842-F9CB-43D3-B984-9C0CB208F5FC}"/>
    <dgm:cxn modelId="{7D1BD409-EEEF-47AA-8E6E-714AB33E134E}" srcId="{029FD7C1-07B4-4E3C-9CF9-2379E3B245EE}" destId="{45CD53CE-01EB-454A-8FFD-185F70809CD7}" srcOrd="3" destOrd="0" parTransId="{FDB3E1EF-1EC8-4843-8C12-4B1F9DE05515}" sibTransId="{ADA798EF-BAD1-4797-B263-E43684A989FF}"/>
    <dgm:cxn modelId="{E3F8E7D6-20CC-487E-823E-4DA88AC30160}" type="presOf" srcId="{D67EBA81-127A-4585-A362-AE72074056A5}" destId="{9FCFD180-5DF7-4632-9A3D-42742BA32F96}" srcOrd="0" destOrd="0" presId="urn:microsoft.com/office/officeart/2005/8/layout/radial5"/>
    <dgm:cxn modelId="{07A69042-9F2D-49F3-84F7-141ACBA9F7C1}" type="presOf" srcId="{37E45511-C3EA-48E3-88C4-4C759B7D8AA9}" destId="{BDEDC003-B40C-4FA1-A89E-8EAD5348E019}" srcOrd="0" destOrd="0" presId="urn:microsoft.com/office/officeart/2005/8/layout/radial5"/>
    <dgm:cxn modelId="{F2C2D1AD-C7A0-46B2-97C6-8356F7948729}" type="presOf" srcId="{D829E3B9-6629-4EF5-B5C0-0B811B6AF8D7}" destId="{0C2AF016-52F5-4660-8B4B-AA7C9726FD86}" srcOrd="1" destOrd="0" presId="urn:microsoft.com/office/officeart/2005/8/layout/radial5"/>
    <dgm:cxn modelId="{EB06A2B7-C46F-48C4-986F-CA2C6F6ADA3F}" type="presOf" srcId="{FEDD5E80-99F5-4C5A-AA04-47C8EC330D6A}" destId="{16827326-BF30-4EB7-92F7-2558F90D4908}" srcOrd="0" destOrd="0" presId="urn:microsoft.com/office/officeart/2005/8/layout/radial5"/>
    <dgm:cxn modelId="{C5853B76-BBB5-49AF-848B-56DE464CF424}" srcId="{029FD7C1-07B4-4E3C-9CF9-2379E3B245EE}" destId="{A83B0CA8-EE8C-4E3E-BBCA-D84B015C5190}" srcOrd="1" destOrd="0" parTransId="{D829E3B9-6629-4EF5-B5C0-0B811B6AF8D7}" sibTransId="{669BBCD2-2630-4663-ADB3-B547EAABB4B5}"/>
    <dgm:cxn modelId="{3048D07B-36B1-49B8-A1A9-6AD24BFECEB2}" srcId="{029FD7C1-07B4-4E3C-9CF9-2379E3B245EE}" destId="{21B58CA6-E061-457D-828A-7009F18565A0}" srcOrd="2" destOrd="0" parTransId="{FEDD5E80-99F5-4C5A-AA04-47C8EC330D6A}" sibTransId="{7D82063A-129C-4C9E-A502-57052965FD81}"/>
    <dgm:cxn modelId="{93069FE2-B954-4015-A80C-9ADD9BBB044B}" type="presParOf" srcId="{82091CB9-3337-47C5-B6E5-54E99F04D3EA}" destId="{AB3CFB4C-9D71-470E-8121-B5017B65B5A7}" srcOrd="0" destOrd="0" presId="urn:microsoft.com/office/officeart/2005/8/layout/radial5"/>
    <dgm:cxn modelId="{C8D2E5D3-452C-4A40-9EDD-D733702B8376}" type="presParOf" srcId="{82091CB9-3337-47C5-B6E5-54E99F04D3EA}" destId="{A00D0B2F-CA1A-4CA9-B8CE-F9FEA123A6DD}" srcOrd="1" destOrd="0" presId="urn:microsoft.com/office/officeart/2005/8/layout/radial5"/>
    <dgm:cxn modelId="{706E9761-4A91-40B5-A370-12EF3358A05E}" type="presParOf" srcId="{A00D0B2F-CA1A-4CA9-B8CE-F9FEA123A6DD}" destId="{E6C01D80-74DC-4952-B155-58C4450D3117}" srcOrd="0" destOrd="0" presId="urn:microsoft.com/office/officeart/2005/8/layout/radial5"/>
    <dgm:cxn modelId="{763A9969-F635-4FD6-9440-1C2F04905E20}" type="presParOf" srcId="{82091CB9-3337-47C5-B6E5-54E99F04D3EA}" destId="{8065A959-BF76-4975-A9AB-97722309F24A}" srcOrd="2" destOrd="0" presId="urn:microsoft.com/office/officeart/2005/8/layout/radial5"/>
    <dgm:cxn modelId="{4DFEBB13-EFE2-4E8E-B96F-9A3620BCE8E7}" type="presParOf" srcId="{82091CB9-3337-47C5-B6E5-54E99F04D3EA}" destId="{4DE73BB7-5E96-425E-A575-A18B33367B4C}" srcOrd="3" destOrd="0" presId="urn:microsoft.com/office/officeart/2005/8/layout/radial5"/>
    <dgm:cxn modelId="{1C95B30A-986E-4371-86D9-12D0388E84C5}" type="presParOf" srcId="{4DE73BB7-5E96-425E-A575-A18B33367B4C}" destId="{0C2AF016-52F5-4660-8B4B-AA7C9726FD86}" srcOrd="0" destOrd="0" presId="urn:microsoft.com/office/officeart/2005/8/layout/radial5"/>
    <dgm:cxn modelId="{A345FC23-C6E6-42EB-915A-A8D8599EA620}" type="presParOf" srcId="{82091CB9-3337-47C5-B6E5-54E99F04D3EA}" destId="{8BC508C3-6355-4BD1-A0A4-76CEFEF2A310}" srcOrd="4" destOrd="0" presId="urn:microsoft.com/office/officeart/2005/8/layout/radial5"/>
    <dgm:cxn modelId="{040165F7-7160-449C-AB21-DEF2C8AB9E30}" type="presParOf" srcId="{82091CB9-3337-47C5-B6E5-54E99F04D3EA}" destId="{16827326-BF30-4EB7-92F7-2558F90D4908}" srcOrd="5" destOrd="0" presId="urn:microsoft.com/office/officeart/2005/8/layout/radial5"/>
    <dgm:cxn modelId="{0B3868FA-1D73-46D5-8682-F92FE97D56E9}" type="presParOf" srcId="{16827326-BF30-4EB7-92F7-2558F90D4908}" destId="{0F2C3E02-3BF5-4522-8433-6BE64EC31D24}" srcOrd="0" destOrd="0" presId="urn:microsoft.com/office/officeart/2005/8/layout/radial5"/>
    <dgm:cxn modelId="{BA0BEA44-24C9-4CE3-96C6-6A06D860E253}" type="presParOf" srcId="{82091CB9-3337-47C5-B6E5-54E99F04D3EA}" destId="{E6549A94-4652-497F-A0CE-71A9603A3FD1}" srcOrd="6" destOrd="0" presId="urn:microsoft.com/office/officeart/2005/8/layout/radial5"/>
    <dgm:cxn modelId="{8A840B40-9383-4444-A1D0-093458C87E82}" type="presParOf" srcId="{82091CB9-3337-47C5-B6E5-54E99F04D3EA}" destId="{949EE0BC-75A5-4ABB-ACF0-E2311E501267}" srcOrd="7" destOrd="0" presId="urn:microsoft.com/office/officeart/2005/8/layout/radial5"/>
    <dgm:cxn modelId="{C1B2F10E-0B4A-445E-BD2B-4E2C4AD54DA9}" type="presParOf" srcId="{949EE0BC-75A5-4ABB-ACF0-E2311E501267}" destId="{96E0D0BA-CE6D-447D-9067-17AF38AADB1A}" srcOrd="0" destOrd="0" presId="urn:microsoft.com/office/officeart/2005/8/layout/radial5"/>
    <dgm:cxn modelId="{A060CBCA-36C4-4AE7-A6F9-88D990982935}" type="presParOf" srcId="{82091CB9-3337-47C5-B6E5-54E99F04D3EA}" destId="{47845555-4A12-4473-B76C-9427C2254072}" srcOrd="8" destOrd="0" presId="urn:microsoft.com/office/officeart/2005/8/layout/radial5"/>
    <dgm:cxn modelId="{185F81A7-C10A-41D1-ABD2-E52627609786}" type="presParOf" srcId="{82091CB9-3337-47C5-B6E5-54E99F04D3EA}" destId="{11E86738-8C1C-4075-941D-60DB1624C873}" srcOrd="9" destOrd="0" presId="urn:microsoft.com/office/officeart/2005/8/layout/radial5"/>
    <dgm:cxn modelId="{C89BDD3E-AE77-440E-8393-335E9C85B277}" type="presParOf" srcId="{11E86738-8C1C-4075-941D-60DB1624C873}" destId="{C7BA3F16-E6C8-439B-B502-3801485F1A24}" srcOrd="0" destOrd="0" presId="urn:microsoft.com/office/officeart/2005/8/layout/radial5"/>
    <dgm:cxn modelId="{CA7A4F68-00FC-44B3-992F-AE8B335F26C0}" type="presParOf" srcId="{82091CB9-3337-47C5-B6E5-54E99F04D3EA}" destId="{36CAB271-ADFD-4C57-859A-7063D4B5B9B6}" srcOrd="10" destOrd="0" presId="urn:microsoft.com/office/officeart/2005/8/layout/radial5"/>
    <dgm:cxn modelId="{999B9AE6-D3B7-4B55-83A5-A05A33316ABA}" type="presParOf" srcId="{82091CB9-3337-47C5-B6E5-54E99F04D3EA}" destId="{9FCFD180-5DF7-4632-9A3D-42742BA32F96}" srcOrd="11" destOrd="0" presId="urn:microsoft.com/office/officeart/2005/8/layout/radial5"/>
    <dgm:cxn modelId="{E02AC72C-C860-4147-B71D-5D3D403108B5}" type="presParOf" srcId="{9FCFD180-5DF7-4632-9A3D-42742BA32F96}" destId="{480321E1-8515-40A2-AA96-1483351B7FA8}" srcOrd="0" destOrd="0" presId="urn:microsoft.com/office/officeart/2005/8/layout/radial5"/>
    <dgm:cxn modelId="{BFAE94E4-9057-4AD0-9B10-F939EE5BC651}" type="presParOf" srcId="{82091CB9-3337-47C5-B6E5-54E99F04D3EA}" destId="{BDEDC003-B40C-4FA1-A89E-8EAD5348E019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3CFB4C-9D71-470E-8121-B5017B65B5A7}">
      <dsp:nvSpPr>
        <dsp:cNvPr id="0" name=""/>
        <dsp:cNvSpPr/>
      </dsp:nvSpPr>
      <dsp:spPr>
        <a:xfrm>
          <a:off x="3351609" y="1996942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>
              <a:solidFill>
                <a:schemeClr val="tx1"/>
              </a:solidFill>
            </a:rPr>
            <a:t>Me</a:t>
          </a:r>
          <a:endParaRPr lang="en-GB" sz="5400" kern="1200" dirty="0">
            <a:solidFill>
              <a:schemeClr val="tx1"/>
            </a:solidFill>
          </a:endParaRPr>
        </a:p>
      </dsp:txBody>
      <dsp:txXfrm>
        <a:off x="3560263" y="2205596"/>
        <a:ext cx="1007473" cy="1007473"/>
      </dsp:txXfrm>
    </dsp:sp>
    <dsp:sp modelId="{A00D0B2F-CA1A-4CA9-B8CE-F9FEA123A6DD}">
      <dsp:nvSpPr>
        <dsp:cNvPr id="0" name=""/>
        <dsp:cNvSpPr/>
      </dsp:nvSpPr>
      <dsp:spPr>
        <a:xfrm rot="16200000">
          <a:off x="3913169" y="1478682"/>
          <a:ext cx="301660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3958418" y="1620816"/>
        <a:ext cx="211162" cy="290655"/>
      </dsp:txXfrm>
    </dsp:sp>
    <dsp:sp modelId="{8065A959-BF76-4975-A9AB-97722309F24A}">
      <dsp:nvSpPr>
        <dsp:cNvPr id="0" name=""/>
        <dsp:cNvSpPr/>
      </dsp:nvSpPr>
      <dsp:spPr>
        <a:xfrm>
          <a:off x="3351609" y="2990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Experience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3560263" y="211644"/>
        <a:ext cx="1007473" cy="1007473"/>
      </dsp:txXfrm>
    </dsp:sp>
    <dsp:sp modelId="{4DE73BB7-5E96-425E-A575-A18B33367B4C}">
      <dsp:nvSpPr>
        <dsp:cNvPr id="0" name=""/>
        <dsp:cNvSpPr/>
      </dsp:nvSpPr>
      <dsp:spPr>
        <a:xfrm rot="19970190">
          <a:off x="4823533" y="1974720"/>
          <a:ext cx="400153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4830153" y="2099007"/>
        <a:ext cx="280107" cy="290655"/>
      </dsp:txXfrm>
    </dsp:sp>
    <dsp:sp modelId="{8BC508C3-6355-4BD1-A0A4-76CEFEF2A310}">
      <dsp:nvSpPr>
        <dsp:cNvPr id="0" name=""/>
        <dsp:cNvSpPr/>
      </dsp:nvSpPr>
      <dsp:spPr>
        <a:xfrm>
          <a:off x="5290983" y="1001801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Skills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5499637" y="1210455"/>
        <a:ext cx="1007473" cy="1007473"/>
      </dsp:txXfrm>
    </dsp:sp>
    <dsp:sp modelId="{16827326-BF30-4EB7-92F7-2558F90D4908}">
      <dsp:nvSpPr>
        <dsp:cNvPr id="0" name=""/>
        <dsp:cNvSpPr/>
      </dsp:nvSpPr>
      <dsp:spPr>
        <a:xfrm rot="1276866">
          <a:off x="4850532" y="2841241"/>
          <a:ext cx="347948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4854091" y="2919183"/>
        <a:ext cx="243564" cy="290655"/>
      </dsp:txXfrm>
    </dsp:sp>
    <dsp:sp modelId="{E6549A94-4652-497F-A0CE-71A9603A3FD1}">
      <dsp:nvSpPr>
        <dsp:cNvPr id="0" name=""/>
        <dsp:cNvSpPr/>
      </dsp:nvSpPr>
      <dsp:spPr>
        <a:xfrm>
          <a:off x="5290975" y="2752333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Qualifications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5499629" y="2960987"/>
        <a:ext cx="1007473" cy="1007473"/>
      </dsp:txXfrm>
    </dsp:sp>
    <dsp:sp modelId="{949EE0BC-75A5-4ABB-ACF0-E2311E501267}">
      <dsp:nvSpPr>
        <dsp:cNvPr id="0" name=""/>
        <dsp:cNvSpPr/>
      </dsp:nvSpPr>
      <dsp:spPr>
        <a:xfrm rot="5400000">
          <a:off x="3913169" y="3455559"/>
          <a:ext cx="301660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3958418" y="3507195"/>
        <a:ext cx="211162" cy="290655"/>
      </dsp:txXfrm>
    </dsp:sp>
    <dsp:sp modelId="{47845555-4A12-4473-B76C-9427C2254072}">
      <dsp:nvSpPr>
        <dsp:cNvPr id="0" name=""/>
        <dsp:cNvSpPr/>
      </dsp:nvSpPr>
      <dsp:spPr>
        <a:xfrm>
          <a:off x="3351609" y="3990894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Personal attributes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3560263" y="4199548"/>
        <a:ext cx="1007473" cy="1007473"/>
      </dsp:txXfrm>
    </dsp:sp>
    <dsp:sp modelId="{11E86738-8C1C-4075-941D-60DB1624C873}">
      <dsp:nvSpPr>
        <dsp:cNvPr id="0" name=""/>
        <dsp:cNvSpPr/>
      </dsp:nvSpPr>
      <dsp:spPr>
        <a:xfrm rot="9332586">
          <a:off x="2952016" y="2893795"/>
          <a:ext cx="347726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10800000">
        <a:off x="3051654" y="2969086"/>
        <a:ext cx="243408" cy="290655"/>
      </dsp:txXfrm>
    </dsp:sp>
    <dsp:sp modelId="{36CAB271-ADFD-4C57-859A-7063D4B5B9B6}">
      <dsp:nvSpPr>
        <dsp:cNvPr id="0" name=""/>
        <dsp:cNvSpPr/>
      </dsp:nvSpPr>
      <dsp:spPr>
        <a:xfrm>
          <a:off x="1457451" y="2858440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Attitude </a:t>
          </a:r>
          <a:r>
            <a:rPr lang="en-GB" sz="1200" b="1" kern="1200" dirty="0" err="1" smtClean="0">
              <a:solidFill>
                <a:schemeClr val="tx1"/>
              </a:solidFill>
            </a:rPr>
            <a:t>Behavior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1666105" y="3067094"/>
        <a:ext cx="1007473" cy="1007473"/>
      </dsp:txXfrm>
    </dsp:sp>
    <dsp:sp modelId="{9FCFD180-5DF7-4632-9A3D-42742BA32F96}">
      <dsp:nvSpPr>
        <dsp:cNvPr id="0" name=""/>
        <dsp:cNvSpPr/>
      </dsp:nvSpPr>
      <dsp:spPr>
        <a:xfrm rot="12462984">
          <a:off x="2936964" y="1974532"/>
          <a:ext cx="378891" cy="4844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 rot="10800000">
        <a:off x="3044110" y="2097850"/>
        <a:ext cx="265224" cy="290655"/>
      </dsp:txXfrm>
    </dsp:sp>
    <dsp:sp modelId="{BDEDC003-B40C-4FA1-A89E-8EAD5348E019}">
      <dsp:nvSpPr>
        <dsp:cNvPr id="0" name=""/>
        <dsp:cNvSpPr/>
      </dsp:nvSpPr>
      <dsp:spPr>
        <a:xfrm>
          <a:off x="1457443" y="1001792"/>
          <a:ext cx="1424781" cy="1424781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>
              <a:solidFill>
                <a:schemeClr val="tx1"/>
              </a:solidFill>
            </a:rPr>
            <a:t>Knowledge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1666097" y="1210446"/>
        <a:ext cx="1007473" cy="10074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27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14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724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683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923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627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628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885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399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215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5959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054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259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7951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50954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911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9398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8C79CB2-BA04-44A1-9363-026E8DCCB107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0F01DB-C336-4624-BEA2-FF2EA38C5B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49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oodle.uwtsd.ac.uk/pluginfile.php/379089/mod_label/intro/EMPLOYABILITY%20%20-%20chart%20by%20Sylvia%20Hoffmann.jpg" TargetMode="External"/><Relationship Id="rId2" Type="http://schemas.openxmlformats.org/officeDocument/2006/relationships/hyperlink" Target="https://www.bizzabo.com/blog/event-type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reshbooks.com/hub/productivity/prioritizing-work?fb_dn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692397" y="2802465"/>
            <a:ext cx="6815669" cy="1515533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Academic </a:t>
            </a:r>
            <a:r>
              <a:rPr lang="en-GB" sz="3600" dirty="0"/>
              <a:t>and employability skills</a:t>
            </a:r>
            <a:r>
              <a:rPr lang="en-GB" sz="3600" dirty="0" smtClean="0"/>
              <a:t>.</a:t>
            </a:r>
            <a:br>
              <a:rPr lang="en-GB" sz="3600" dirty="0" smtClean="0"/>
            </a:br>
            <a:r>
              <a:rPr lang="en-GB" sz="3600" dirty="0"/>
              <a:t>BMSW4001</a:t>
            </a:r>
            <a:br>
              <a:rPr lang="en-GB" sz="3600" dirty="0"/>
            </a:br>
            <a:r>
              <a:rPr lang="en-GB" sz="3600" dirty="0" smtClean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Student: </a:t>
            </a:r>
            <a:r>
              <a:rPr lang="en-GB" dirty="0"/>
              <a:t>Valentin Jora (2131038 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Lecturer: Joanna </a:t>
            </a:r>
            <a:r>
              <a:rPr lang="en-GB" dirty="0" err="1" smtClean="0"/>
              <a:t>Walsch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70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1590065"/>
            <a:ext cx="8675254" cy="3556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9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04080" y="1351280"/>
            <a:ext cx="2247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Extra skills: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874700" y="2661920"/>
            <a:ext cx="365875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Mild </a:t>
            </a:r>
            <a:r>
              <a:rPr lang="en-GB" dirty="0"/>
              <a:t>marketing and </a:t>
            </a:r>
            <a:r>
              <a:rPr lang="en-GB" dirty="0" smtClean="0"/>
              <a:t>communication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Project </a:t>
            </a:r>
            <a:r>
              <a:rPr lang="en-GB" dirty="0" smtClean="0"/>
              <a:t>management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Sales and negotiating skills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Public </a:t>
            </a:r>
            <a:r>
              <a:rPr lang="en-GB" dirty="0" smtClean="0"/>
              <a:t>speaking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Delivering </a:t>
            </a:r>
            <a:r>
              <a:rPr lang="en-GB" dirty="0"/>
              <a:t>and facilitating trainings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Mild </a:t>
            </a:r>
            <a:r>
              <a:rPr lang="en-GB" dirty="0" smtClean="0"/>
              <a:t>event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Рисунок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373" y="4779619"/>
            <a:ext cx="1394224" cy="664264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4546" y="2546700"/>
            <a:ext cx="991879" cy="623231"/>
          </a:xfrm>
          <a:prstGeom prst="rect">
            <a:avLst/>
          </a:prstGeom>
        </p:spPr>
      </p:pic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168" y="3163469"/>
            <a:ext cx="1082916" cy="565894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670" y="4149047"/>
            <a:ext cx="1464666" cy="519912"/>
          </a:xfrm>
          <a:prstGeom prst="rect">
            <a:avLst/>
          </a:prstGeom>
        </p:spPr>
      </p:pic>
      <p:pic>
        <p:nvPicPr>
          <p:cNvPr id="8" name="Рисунок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3300" y="3560178"/>
            <a:ext cx="809753" cy="54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0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252102" y="1600354"/>
            <a:ext cx="5983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Event Management</a:t>
            </a:r>
            <a:endParaRPr lang="ru-RU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72509" y="3472872"/>
            <a:ext cx="273414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Seminars and webinars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Trainings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Conferences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Shows and Expos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Field Marketing events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Sport events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Trips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Retreats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 smtClean="0"/>
              <a:t>Concerts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954982" y="3565204"/>
            <a:ext cx="231313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b="1" dirty="0" smtClean="0"/>
              <a:t>Weddings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b="1" dirty="0" smtClean="0"/>
              <a:t>Baptisms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b="1" dirty="0" smtClean="0"/>
              <a:t>Birthdays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b="1" dirty="0" smtClean="0"/>
              <a:t>Graduation parties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b="1" dirty="0"/>
          </a:p>
        </p:txBody>
      </p:sp>
      <p:sp>
        <p:nvSpPr>
          <p:cNvPr id="5" name="Прямоугольник 4"/>
          <p:cNvSpPr/>
          <p:nvPr/>
        </p:nvSpPr>
        <p:spPr>
          <a:xfrm>
            <a:off x="2996590" y="2703431"/>
            <a:ext cx="115576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Yes!</a:t>
            </a:r>
            <a:endParaRPr lang="ru-RU" sz="4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7296903" y="2764985"/>
            <a:ext cx="81464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No</a:t>
            </a:r>
            <a:endParaRPr lang="ru-RU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35471" y="5781196"/>
            <a:ext cx="20629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/>
              <a:t>Bizzabo</a:t>
            </a:r>
            <a:r>
              <a:rPr lang="en-GB" sz="1200" dirty="0"/>
              <a:t> Blog </a:t>
            </a:r>
            <a:r>
              <a:rPr lang="en-GB" sz="1200" dirty="0" smtClean="0"/>
              <a:t>Staff: </a:t>
            </a:r>
            <a:r>
              <a:rPr lang="en-GB" sz="1200" dirty="0"/>
              <a:t>2 May 2022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677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307857"/>
              </p:ext>
            </p:extLst>
          </p:nvPr>
        </p:nvGraphicFramePr>
        <p:xfrm>
          <a:off x="2124364" y="1046592"/>
          <a:ext cx="7924800" cy="50571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2400"/>
                <a:gridCol w="3962400"/>
              </a:tblGrid>
              <a:tr h="1026824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 smtClean="0">
                          <a:solidFill>
                            <a:srgbClr val="002060"/>
                          </a:solidFill>
                        </a:rPr>
                        <a:t>Strengths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Weaknesses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  <a:tr h="149939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- Strategic</a:t>
                      </a:r>
                      <a:r>
                        <a:rPr lang="en-GB" baseline="0" dirty="0" smtClean="0"/>
                        <a:t> thinking   - Improvising</a:t>
                      </a:r>
                      <a:br>
                        <a:rPr lang="en-GB" baseline="0" dirty="0" smtClean="0"/>
                      </a:br>
                      <a:r>
                        <a:rPr lang="en-GB" baseline="0" dirty="0" smtClean="0"/>
                        <a:t>- Anticipating problems </a:t>
                      </a:r>
                      <a:r>
                        <a:rPr lang="en-GB" baseline="0" dirty="0" smtClean="0"/>
                        <a:t>- Creativity</a:t>
                      </a:r>
                      <a:endParaRPr lang="en-GB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Leadership skills – People Oriented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Attention to details and perfectionism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“Can Do” attitude – Dedication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Solution oriented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Lack of experience in the U.K.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Different country</a:t>
                      </a:r>
                      <a:r>
                        <a:rPr lang="en-GB" baseline="0" dirty="0" smtClean="0"/>
                        <a:t> regulations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Language barrier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en-GB" baseline="0" dirty="0" smtClean="0"/>
                        <a:t>Small personal database of </a:t>
                      </a:r>
                      <a:r>
                        <a:rPr lang="en-GB" baseline="0" dirty="0" smtClean="0"/>
                        <a:t>known </a:t>
                      </a:r>
                      <a:r>
                        <a:rPr lang="en-GB" baseline="0" dirty="0" smtClean="0"/>
                        <a:t> people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Bigger business prices</a:t>
                      </a:r>
                      <a:endParaRPr lang="en-GB" dirty="0"/>
                    </a:p>
                  </a:txBody>
                  <a:tcPr/>
                </a:tc>
              </a:tr>
              <a:tr h="555633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>
                          <a:solidFill>
                            <a:srgbClr val="002060"/>
                          </a:solidFill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Threats</a:t>
                      </a:r>
                      <a:endParaRPr lang="en-GB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49939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- </a:t>
                      </a:r>
                      <a:r>
                        <a:rPr lang="en-GB" baseline="0" dirty="0" smtClean="0"/>
                        <a:t>Strongest Diaspora of Moldovans and Romanians is it in the U.K.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- More national And international opportunities in the U.K.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Local competitor</a:t>
                      </a:r>
                      <a:r>
                        <a:rPr lang="en-GB" baseline="0" dirty="0" smtClean="0"/>
                        <a:t>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aseline="0" dirty="0" smtClean="0"/>
                        <a:t>Slow start due to the budget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 smtClean="0"/>
                        <a:t>Lack of a well prepared team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 dirty="0" smtClean="0"/>
                        <a:t>Brexit regulations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 dirty="0" smtClean="0"/>
                        <a:t>Legal</a:t>
                      </a:r>
                      <a:r>
                        <a:rPr lang="en-GB" b="0" baseline="0" dirty="0" smtClean="0"/>
                        <a:t> changes in the country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b="0" dirty="0" err="1" smtClean="0"/>
                        <a:t>Discrimation</a:t>
                      </a:r>
                      <a:endParaRPr lang="en-GB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493491" y="461817"/>
            <a:ext cx="3186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SWOT analysis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9072880" y="6499244"/>
            <a:ext cx="289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SWOT analysis, is credit to </a:t>
            </a:r>
            <a:r>
              <a:rPr lang="en-GB" sz="1200" dirty="0"/>
              <a:t>Albert Humphrey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2794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Схема 5"/>
          <p:cNvGraphicFramePr/>
          <p:nvPr>
            <p:extLst>
              <p:ext uri="{D42A27DB-BD31-4B8C-83A1-F6EECF244321}">
                <p14:modId xmlns:p14="http://schemas.microsoft.com/office/powerpoint/2010/main" val="4120295833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646158" y="1674673"/>
            <a:ext cx="25978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Mild </a:t>
            </a:r>
            <a:r>
              <a:rPr lang="en-GB" sz="1200" dirty="0"/>
              <a:t>marketing and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Project </a:t>
            </a:r>
            <a:r>
              <a:rPr lang="en-GB" sz="1200" dirty="0"/>
              <a:t>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Sales </a:t>
            </a:r>
            <a:r>
              <a:rPr lang="en-GB" sz="1200" dirty="0"/>
              <a:t>and negotiating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Public </a:t>
            </a:r>
            <a:r>
              <a:rPr lang="en-GB" sz="1200" dirty="0"/>
              <a:t>speaking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Delivering and facilitating </a:t>
            </a:r>
            <a:r>
              <a:rPr lang="en-GB" sz="1200" dirty="0"/>
              <a:t>trainings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Mild </a:t>
            </a:r>
            <a:r>
              <a:rPr lang="en-GB" sz="1200" dirty="0"/>
              <a:t>event </a:t>
            </a:r>
            <a:r>
              <a:rPr lang="en-GB" sz="1200" dirty="0" smtClean="0"/>
              <a:t>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Leadership </a:t>
            </a:r>
            <a:r>
              <a:rPr lang="en-GB" sz="1200" dirty="0"/>
              <a:t>skills 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032000" y="3881120"/>
            <a:ext cx="14574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“Can Do” </a:t>
            </a:r>
            <a:r>
              <a:rPr lang="en-GB" sz="1200" dirty="0" smtClean="0"/>
              <a:t>attitude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People </a:t>
            </a:r>
            <a:r>
              <a:rPr lang="en-GB" sz="1200" dirty="0" smtClean="0"/>
              <a:t>Oriented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Dedication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6892101" y="4896783"/>
            <a:ext cx="26597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Strategic thinking   </a:t>
            </a:r>
            <a:endParaRPr lang="en-GB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Improvising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</a:t>
            </a:r>
            <a:r>
              <a:rPr lang="en-GB" sz="1200" dirty="0"/>
              <a:t>Anticipating problems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Creativity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Solution oriented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Attention </a:t>
            </a:r>
            <a:r>
              <a:rPr lang="en-GB" sz="1200" dirty="0"/>
              <a:t>to details and perfectionism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8747759" y="3881120"/>
            <a:ext cx="2394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International trainer diploma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Business and Administration degree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6712004" y="798175"/>
            <a:ext cx="17002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Events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Project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Photography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Social Advertising</a:t>
            </a:r>
            <a:endParaRPr lang="en-GB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587245" y="1700229"/>
            <a:ext cx="29022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Knowledge based on the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Study of the similar activities/businesses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Communication and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Entrepreneurship and economics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Photography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4347" y="5773946"/>
            <a:ext cx="17799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Concept: Sylvia Hoffmann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65393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>
                                            <p:graphicEl>
                                              <a:dgm id="{AB3CFB4C-9D71-470E-8121-B5017B65B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B3CFB4C-9D71-470E-8121-B5017B65B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B3CFB4C-9D71-470E-8121-B5017B65B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graphicEl>
                                              <a:dgm id="{AB3CFB4C-9D71-470E-8121-B5017B65B5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A00D0B2F-CA1A-4CA9-B8CE-F9FEA123A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A00D0B2F-CA1A-4CA9-B8CE-F9FEA123A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00D0B2F-CA1A-4CA9-B8CE-F9FEA123A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00D0B2F-CA1A-4CA9-B8CE-F9FEA123A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6">
                                            <p:graphicEl>
                                              <a:dgm id="{8065A959-BF76-4975-A9AB-97722309F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8065A959-BF76-4975-A9AB-97722309F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8065A959-BF76-4975-A9AB-97722309F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8065A959-BF76-4975-A9AB-97722309F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4DE73BB7-5E96-425E-A575-A18B3336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4DE73BB7-5E96-425E-A575-A18B3336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4DE73BB7-5E96-425E-A575-A18B3336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4DE73BB7-5E96-425E-A575-A18B3336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8BC508C3-6355-4BD1-A0A4-76CEFEF2A3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8BC508C3-6355-4BD1-A0A4-76CEFEF2A3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8BC508C3-6355-4BD1-A0A4-76CEFEF2A3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8BC508C3-6355-4BD1-A0A4-76CEFEF2A3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16827326-BF30-4EB7-92F7-2558F90D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16827326-BF30-4EB7-92F7-2558F90D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16827326-BF30-4EB7-92F7-2558F90D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16827326-BF30-4EB7-92F7-2558F90D4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6">
                                            <p:graphicEl>
                                              <a:dgm id="{E6549A94-4652-497F-A0CE-71A9603A3F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E6549A94-4652-497F-A0CE-71A9603A3F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E6549A94-4652-497F-A0CE-71A9603A3F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graphicEl>
                                              <a:dgm id="{E6549A94-4652-497F-A0CE-71A9603A3F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949EE0BC-75A5-4ABB-ACF0-E2311E50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949EE0BC-75A5-4ABB-ACF0-E2311E50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949EE0BC-75A5-4ABB-ACF0-E2311E50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949EE0BC-75A5-4ABB-ACF0-E2311E50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6">
                                            <p:graphicEl>
                                              <a:dgm id="{47845555-4A12-4473-B76C-9427C22540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47845555-4A12-4473-B76C-9427C22540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47845555-4A12-4473-B76C-9427C22540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47845555-4A12-4473-B76C-9427C22540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6">
                                            <p:graphicEl>
                                              <a:dgm id="{11E86738-8C1C-4075-941D-60DB1624C8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graphicEl>
                                              <a:dgm id="{11E86738-8C1C-4075-941D-60DB1624C8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11E86738-8C1C-4075-941D-60DB1624C8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11E86738-8C1C-4075-941D-60DB1624C8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" dur="500" fill="hold"/>
                                        <p:tgtEl>
                                          <p:spTgt spid="6">
                                            <p:graphicEl>
                                              <a:dgm id="{36CAB271-ADFD-4C57-859A-7063D4B5B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36CAB271-ADFD-4C57-859A-7063D4B5B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36CAB271-ADFD-4C57-859A-7063D4B5B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6">
                                            <p:graphicEl>
                                              <a:dgm id="{36CAB271-ADFD-4C57-859A-7063D4B5B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6">
                                            <p:graphicEl>
                                              <a:dgm id="{9FCFD180-5DF7-4632-9A3D-42742BA32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graphicEl>
                                              <a:dgm id="{9FCFD180-5DF7-4632-9A3D-42742BA32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9FCFD180-5DF7-4632-9A3D-42742BA32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9FCFD180-5DF7-4632-9A3D-42742BA32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6">
                                            <p:graphicEl>
                                              <a:dgm id="{BDEDC003-B40C-4FA1-A89E-8EAD5348E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BDEDC003-B40C-4FA1-A89E-8EAD5348E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BDEDC003-B40C-4FA1-A89E-8EAD5348E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graphicEl>
                                              <a:dgm id="{BDEDC003-B40C-4FA1-A89E-8EAD5348E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/>
        </p:bldSub>
      </p:bldGraphic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Прямоугольник 1"/>
          <p:cNvSpPr/>
          <p:nvPr/>
        </p:nvSpPr>
        <p:spPr>
          <a:xfrm>
            <a:off x="3310336" y="1097895"/>
            <a:ext cx="5794856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Time management</a:t>
            </a:r>
          </a:p>
          <a:p>
            <a:pPr algn="ctr"/>
            <a:r>
              <a:rPr lang="en-GB" sz="48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personal tools</a:t>
            </a:r>
            <a:endParaRPr lang="ru-RU" sz="480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10336" y="3139440"/>
            <a:ext cx="599875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 smtClean="0"/>
              <a:t>Goal setting and prioritizing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 smtClean="0"/>
              <a:t>Phone planner and calendar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 smtClean="0"/>
              <a:t>Diary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 smtClean="0"/>
              <a:t>Gantt chart</a:t>
            </a:r>
            <a:endParaRPr lang="en-GB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20800" y="5673427"/>
            <a:ext cx="26009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FreshBook</a:t>
            </a:r>
            <a:r>
              <a:rPr lang="en-GB" sz="1200" dirty="0" smtClean="0"/>
              <a:t>, </a:t>
            </a:r>
            <a:r>
              <a:rPr lang="en-GB" sz="1200" dirty="0"/>
              <a:t>March 28, 2019</a:t>
            </a: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8148320" y="5673426"/>
            <a:ext cx="26304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Henry </a:t>
            </a:r>
            <a:r>
              <a:rPr lang="en-GB" sz="1200" dirty="0" smtClean="0"/>
              <a:t>Gantt, </a:t>
            </a:r>
            <a:r>
              <a:rPr lang="en-GB" sz="1200" dirty="0"/>
              <a:t>somewhere in </a:t>
            </a:r>
            <a:r>
              <a:rPr lang="en-GB" sz="1200" b="1" dirty="0"/>
              <a:t>1910 to 1915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4447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56480" y="782320"/>
            <a:ext cx="27061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References: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58240" y="2184400"/>
            <a:ext cx="10342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 err="1"/>
              <a:t>Bizzabo</a:t>
            </a:r>
            <a:r>
              <a:rPr lang="en-GB" sz="1400" dirty="0"/>
              <a:t> Blog Staff: 2 May </a:t>
            </a:r>
            <a:r>
              <a:rPr lang="en-GB" sz="1400" dirty="0" smtClean="0"/>
              <a:t>2022 - </a:t>
            </a:r>
            <a:r>
              <a:rPr lang="en-GB" sz="1400" dirty="0"/>
              <a:t>Event </a:t>
            </a:r>
            <a:r>
              <a:rPr lang="en-GB" sz="1400" dirty="0"/>
              <a:t>Orchestration – Types of Events, </a:t>
            </a:r>
            <a:r>
              <a:rPr lang="en-GB" sz="1400" dirty="0">
                <a:hlinkClick r:id="rId2"/>
              </a:rPr>
              <a:t>https://www.bizzabo.com/blog/event-types</a:t>
            </a:r>
            <a:r>
              <a:rPr lang="en-GB" sz="1400" dirty="0" smtClean="0">
                <a:hlinkClick r:id="rId2"/>
              </a:rPr>
              <a:t>/</a:t>
            </a:r>
            <a:endParaRPr lang="en-GB" sz="1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SWOT analysis, is credit to Albert </a:t>
            </a:r>
            <a:r>
              <a:rPr lang="en-GB" sz="1400" dirty="0" smtClean="0"/>
              <a:t>Humphrey - </a:t>
            </a:r>
            <a:r>
              <a:rPr lang="en-GB" sz="1400" dirty="0"/>
              <a:t>The SWOT framework is credit to </a:t>
            </a:r>
            <a:r>
              <a:rPr lang="en-GB" sz="1400" b="1" dirty="0"/>
              <a:t>Albert Humphrey</a:t>
            </a:r>
            <a:r>
              <a:rPr lang="en-GB" sz="1400" dirty="0"/>
              <a:t>, </a:t>
            </a:r>
            <a:r>
              <a:rPr lang="en-GB" sz="1400" dirty="0" smtClean="0"/>
              <a:t>who </a:t>
            </a:r>
            <a:r>
              <a:rPr lang="en-GB" sz="1400" dirty="0"/>
              <a:t>developed the approach at the Stanford Research Institute (SRI) back in the 1960s and early 1970s</a:t>
            </a:r>
            <a:r>
              <a:rPr lang="en-GB" sz="1400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 smtClean="0"/>
              <a:t>Employability Skills Chart – Concept by </a:t>
            </a:r>
            <a:r>
              <a:rPr lang="en-GB" sz="1400" dirty="0"/>
              <a:t>Sylvia </a:t>
            </a:r>
            <a:r>
              <a:rPr lang="en-GB" sz="1400" dirty="0" smtClean="0"/>
              <a:t>Hoffmann </a:t>
            </a:r>
            <a:r>
              <a:rPr lang="en-GB" sz="1400" dirty="0" smtClean="0">
                <a:hlinkClick r:id="rId3" action="ppaction://hlinkfile"/>
              </a:rPr>
              <a:t>moodle.uwtsd.ac.uk/</a:t>
            </a:r>
            <a:r>
              <a:rPr lang="en-GB" sz="1400" dirty="0" err="1" smtClean="0">
                <a:hlinkClick r:id="rId3" action="ppaction://hlinkfile"/>
              </a:rPr>
              <a:t>pluginfile.php</a:t>
            </a:r>
            <a:r>
              <a:rPr lang="en-GB" sz="1400" dirty="0" smtClean="0">
                <a:hlinkClick r:id="rId3" action="ppaction://hlinkfile"/>
              </a:rPr>
              <a:t>/379089/</a:t>
            </a:r>
            <a:r>
              <a:rPr lang="en-GB" sz="1400" dirty="0" err="1" smtClean="0">
                <a:hlinkClick r:id="rId3" action="ppaction://hlinkfile"/>
              </a:rPr>
              <a:t>mod_label</a:t>
            </a:r>
            <a:r>
              <a:rPr lang="en-GB" sz="1400" dirty="0" smtClean="0">
                <a:hlinkClick r:id="rId3" action="ppaction://hlinkfile"/>
              </a:rPr>
              <a:t>/intro/EMPLOYABILITY%20%20-%20chart%20by%20Sylvia%20Hoffmann.jpg</a:t>
            </a:r>
            <a:endParaRPr lang="en-GB" sz="1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 err="1"/>
              <a:t>FreshBook</a:t>
            </a:r>
            <a:r>
              <a:rPr lang="en-GB" sz="1400" dirty="0"/>
              <a:t>, March 28, </a:t>
            </a:r>
            <a:r>
              <a:rPr lang="en-GB" sz="1400" dirty="0" smtClean="0"/>
              <a:t>2019 - </a:t>
            </a:r>
            <a:r>
              <a:rPr lang="en-GB" sz="1400" dirty="0"/>
              <a:t>How to Prioritize Work Effectively and Focus on Your </a:t>
            </a:r>
            <a:r>
              <a:rPr lang="en-GB" sz="1400" dirty="0" smtClean="0"/>
              <a:t>Goals, </a:t>
            </a:r>
            <a:r>
              <a:rPr lang="en-GB" sz="1400" dirty="0" smtClean="0">
                <a:hlinkClick r:id="rId4"/>
              </a:rPr>
              <a:t>https://www.freshbooks.com/hub/productivity/prioritizing-work?fb_dnt=1</a:t>
            </a:r>
            <a:endParaRPr lang="en-GB" sz="1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It was somewhere in </a:t>
            </a:r>
            <a:r>
              <a:rPr lang="en-GB" sz="1400" b="1" dirty="0"/>
              <a:t>1910 to 1915</a:t>
            </a:r>
            <a:r>
              <a:rPr lang="en-GB" sz="1400" dirty="0"/>
              <a:t> when </a:t>
            </a:r>
            <a:r>
              <a:rPr lang="en-GB" sz="1400" b="1" dirty="0"/>
              <a:t>Henry Gantt </a:t>
            </a:r>
            <a:r>
              <a:rPr lang="en-GB" sz="1400" dirty="0"/>
              <a:t>created the first bar charts to show a project schedule. It was the beginning of Gantt charts, but it definitely wasn't the end. The first precursor to these charts was actually back in 1896, with Karol </a:t>
            </a:r>
            <a:r>
              <a:rPr lang="en-GB" sz="1400" dirty="0" err="1"/>
              <a:t>Adamiecki</a:t>
            </a:r>
            <a:r>
              <a:rPr lang="en-GB" sz="1400" dirty="0"/>
              <a:t>, who called them </a:t>
            </a:r>
            <a:r>
              <a:rPr lang="en-GB" sz="1400" dirty="0" err="1"/>
              <a:t>harmonograms</a:t>
            </a:r>
            <a:r>
              <a:rPr lang="en-GB" sz="1400" dirty="0"/>
              <a:t>.</a:t>
            </a:r>
            <a:endParaRPr lang="en-GB" sz="1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844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атуральные материалы">
  <a:themeElements>
    <a:clrScheme name="Натуральные материалы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Натуральные материалы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Натуральные материалы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TM02900743[[fn=Натуральные материалы]]</Template>
  <TotalTime>198</TotalTime>
  <Words>300</Words>
  <Application>Microsoft Office PowerPoint</Application>
  <PresentationFormat>Широкоэкранный</PresentationFormat>
  <Paragraphs>105</Paragraphs>
  <Slides>8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13" baseType="lpstr">
      <vt:lpstr>Arial</vt:lpstr>
      <vt:lpstr>Courier New</vt:lpstr>
      <vt:lpstr>Garamond</vt:lpstr>
      <vt:lpstr>Wingdings</vt:lpstr>
      <vt:lpstr>Натуральные материалы</vt:lpstr>
      <vt:lpstr>                                               Academic and employability skills. BMSW4001   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Учетная запись Майкрософт</dc:creator>
  <cp:lastModifiedBy>Учетная запись Майкрософт</cp:lastModifiedBy>
  <cp:revision>22</cp:revision>
  <dcterms:created xsi:type="dcterms:W3CDTF">2022-08-10T20:19:40Z</dcterms:created>
  <dcterms:modified xsi:type="dcterms:W3CDTF">2022-08-12T19:47:02Z</dcterms:modified>
</cp:coreProperties>
</file>