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6" r:id="rId5"/>
    <p:sldId id="262" r:id="rId6"/>
    <p:sldId id="258" r:id="rId7"/>
    <p:sldId id="259" r:id="rId8"/>
    <p:sldId id="282" r:id="rId9"/>
    <p:sldId id="269" r:id="rId10"/>
    <p:sldId id="265" r:id="rId11"/>
    <p:sldId id="275" r:id="rId12"/>
    <p:sldId id="270" r:id="rId13"/>
    <p:sldId id="271" r:id="rId14"/>
    <p:sldId id="272" r:id="rId15"/>
    <p:sldId id="261" r:id="rId16"/>
    <p:sldId id="283" r:id="rId17"/>
    <p:sldId id="263" r:id="rId18"/>
    <p:sldId id="281" r:id="rId19"/>
    <p:sldId id="284" r:id="rId20"/>
    <p:sldId id="285" r:id="rId21"/>
    <p:sldId id="26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114" d="100"/>
          <a:sy n="114" d="100"/>
        </p:scale>
        <p:origin x="224" y="1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a:t>
            </a:r>
            <a:r>
              <a:rPr lang="en-US">
                <a:cs typeface="Calibri"/>
              </a:rPr>
              <a:t>them</a:t>
            </a:r>
            <a:r>
              <a:rPr lang="en-US" dirty="0">
                <a:cs typeface="Calibri"/>
              </a:rPr>
              <a:t>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448592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9869281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Randall_Munroe"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uwtsd.ac.uk/library/"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mentimeter.com/s/2b074d328028df7fe5ee76149035d3d2/c5a0477c0193/edit"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mailto:evans@uwtsd.ac.uk" TargetMode="External"/><Relationship Id="rId7"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https://www.uwtsd.ac.uk/library/" TargetMode="External"/><Relationship Id="rId5" Type="http://schemas.openxmlformats.org/officeDocument/2006/relationships/hyperlink" Target="https://eur01.safelinks.protection.outlook.com/?url=https%3A%2F%2Fmoodle.uwtsd.ac.uk%2Fcourse%2Fview.php%3Fid%3D9500&amp;data=04%7C01%7C%7C9727ca0858af4e30e3db08d8a34f3995%7C4e0f11f9046e45059cb8db2152311e21%7C0%7C0%7C637438907944452289%7CUnknown%7CTWFpbGZsb3d8eyJWIjoiMC4wLjAwMDAiLCJQIjoiV2luMzIiLCJBTiI6Ik1haWwiLCJXVCI6Mn0%3D%7C1000&amp;sdata=QcaoICi5MIWEjdQImLl98Dtd%2F21%2B637iwQT4l%2F5GBfA%3D&amp;reserved=0" TargetMode="External"/><Relationship Id="rId4" Type="http://schemas.openxmlformats.org/officeDocument/2006/relationships/hyperlink" Target="mailto:Infoskills@uwtsd.ac.uk"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dirty="0"/>
              <a:t>Emily Hywel</a:t>
            </a:r>
          </a:p>
          <a:p>
            <a:r>
              <a:rPr lang="en-GB" dirty="0"/>
              <a:t>Academic Liaison Librarian</a:t>
            </a:r>
          </a:p>
        </p:txBody>
      </p:sp>
      <p:sp>
        <p:nvSpPr>
          <p:cNvPr id="4" name="Title 3"/>
          <p:cNvSpPr>
            <a:spLocks noGrp="1"/>
          </p:cNvSpPr>
          <p:nvPr>
            <p:ph type="title"/>
          </p:nvPr>
        </p:nvSpPr>
        <p:spPr/>
        <p:txBody>
          <a:bodyPr/>
          <a:lstStyle/>
          <a:p>
            <a:r>
              <a:rPr lang="en-GB" dirty="0"/>
              <a:t>Referencing &amp; Plagiarism</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we’ll look at today..</a:t>
            </a:r>
          </a:p>
        </p:txBody>
      </p:sp>
      <p:sp>
        <p:nvSpPr>
          <p:cNvPr id="3" name="Text Placeholder 2"/>
          <p:cNvSpPr>
            <a:spLocks noGrp="1"/>
          </p:cNvSpPr>
          <p:nvPr>
            <p:ph type="body" sz="half" idx="2"/>
          </p:nvPr>
        </p:nvSpPr>
        <p:spPr>
          <a:xfrm>
            <a:off x="1580972" y="2007978"/>
            <a:ext cx="9575858" cy="685717"/>
          </a:xfrm>
        </p:spPr>
        <p:txBody>
          <a:bodyPr/>
          <a:lstStyle/>
          <a:p>
            <a:r>
              <a:rPr lang="en-GB" dirty="0">
                <a:cs typeface="Calibri" panose="020F0502020204030204" pitchFamily="34" charset="0"/>
              </a:rPr>
              <a:t>Why</a:t>
            </a:r>
            <a:r>
              <a:rPr lang="en-GB" dirty="0"/>
              <a:t> referencing is important</a:t>
            </a:r>
          </a:p>
        </p:txBody>
      </p:sp>
      <p:sp>
        <p:nvSpPr>
          <p:cNvPr id="4" name="Text Placeholder 3"/>
          <p:cNvSpPr>
            <a:spLocks noGrp="1"/>
          </p:cNvSpPr>
          <p:nvPr>
            <p:ph type="body" sz="quarter" idx="20"/>
          </p:nvPr>
        </p:nvSpPr>
        <p:spPr/>
        <p:txBody>
          <a:bodyPr/>
          <a:lstStyle/>
          <a:p>
            <a:r>
              <a:rPr lang="en-GB" dirty="0"/>
              <a:t>1</a:t>
            </a:r>
          </a:p>
        </p:txBody>
      </p:sp>
      <p:sp>
        <p:nvSpPr>
          <p:cNvPr id="5" name="Text Placeholder 4"/>
          <p:cNvSpPr>
            <a:spLocks noGrp="1"/>
          </p:cNvSpPr>
          <p:nvPr>
            <p:ph type="body" sz="half" idx="21"/>
          </p:nvPr>
        </p:nvSpPr>
        <p:spPr>
          <a:xfrm>
            <a:off x="1580972" y="2958614"/>
            <a:ext cx="9575857" cy="685717"/>
          </a:xfrm>
        </p:spPr>
        <p:txBody>
          <a:bodyPr/>
          <a:lstStyle/>
          <a:p>
            <a:r>
              <a:rPr lang="en-GB" dirty="0"/>
              <a:t>When you need to reference</a:t>
            </a:r>
          </a:p>
        </p:txBody>
      </p:sp>
      <p:sp>
        <p:nvSpPr>
          <p:cNvPr id="6" name="Text Placeholder 5"/>
          <p:cNvSpPr>
            <a:spLocks noGrp="1"/>
          </p:cNvSpPr>
          <p:nvPr>
            <p:ph type="body" sz="quarter" idx="22"/>
          </p:nvPr>
        </p:nvSpPr>
        <p:spPr/>
        <p:txBody>
          <a:bodyPr/>
          <a:lstStyle/>
          <a:p>
            <a:r>
              <a:rPr lang="en-GB" dirty="0"/>
              <a:t>2</a:t>
            </a:r>
          </a:p>
        </p:txBody>
      </p:sp>
      <p:sp>
        <p:nvSpPr>
          <p:cNvPr id="7" name="Text Placeholder 6"/>
          <p:cNvSpPr>
            <a:spLocks noGrp="1"/>
          </p:cNvSpPr>
          <p:nvPr>
            <p:ph type="body" sz="half" idx="23"/>
          </p:nvPr>
        </p:nvSpPr>
        <p:spPr>
          <a:xfrm>
            <a:off x="1580973" y="3896216"/>
            <a:ext cx="9575856" cy="685717"/>
          </a:xfrm>
        </p:spPr>
        <p:txBody>
          <a:bodyPr/>
          <a:lstStyle/>
          <a:p>
            <a:r>
              <a:rPr lang="en-GB" dirty="0"/>
              <a:t>How to construct references</a:t>
            </a:r>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3" y="4846852"/>
            <a:ext cx="9575856" cy="685717"/>
          </a:xfrm>
        </p:spPr>
        <p:txBody>
          <a:bodyPr/>
          <a:lstStyle/>
          <a:p>
            <a:r>
              <a:rPr lang="en-GB" dirty="0"/>
              <a:t>How to avoid plagiarism</a:t>
            </a:r>
          </a:p>
        </p:txBody>
      </p:sp>
      <p:sp>
        <p:nvSpPr>
          <p:cNvPr id="10" name="Text Placeholder 9"/>
          <p:cNvSpPr>
            <a:spLocks noGrp="1"/>
          </p:cNvSpPr>
          <p:nvPr>
            <p:ph type="body" sz="quarter" idx="26"/>
          </p:nvPr>
        </p:nvSpPr>
        <p:spPr/>
        <p:txBody>
          <a:bodyPr/>
          <a:lstStyle/>
          <a:p>
            <a:r>
              <a:rPr lang="en-GB" dirty="0"/>
              <a:t>4</a:t>
            </a:r>
          </a:p>
        </p:txBody>
      </p:sp>
    </p:spTree>
    <p:extLst>
      <p:ext uri="{BB962C8B-B14F-4D97-AF65-F5344CB8AC3E}">
        <p14:creationId xmlns:p14="http://schemas.microsoft.com/office/powerpoint/2010/main" val="3605629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referencing important?</a:t>
            </a:r>
          </a:p>
        </p:txBody>
      </p:sp>
      <p:sp>
        <p:nvSpPr>
          <p:cNvPr id="3" name="Content Placeholder 2"/>
          <p:cNvSpPr>
            <a:spLocks noGrp="1"/>
          </p:cNvSpPr>
          <p:nvPr>
            <p:ph sz="quarter" idx="10"/>
          </p:nvPr>
        </p:nvSpPr>
        <p:spPr/>
        <p:txBody>
          <a:bodyPr>
            <a:normAutofit fontScale="85000" lnSpcReduction="20000"/>
          </a:bodyPr>
          <a:lstStyle/>
          <a:p>
            <a:r>
              <a:rPr lang="en-GB" dirty="0"/>
              <a:t>Your references show you have read around the subject, and demonstrates your interest and the depth of your knowledge in your subject area</a:t>
            </a:r>
          </a:p>
          <a:p>
            <a:endParaRPr lang="en-GB" dirty="0"/>
          </a:p>
          <a:p>
            <a:r>
              <a:rPr lang="en-GB" dirty="0"/>
              <a:t>It signals when other people’s work has played a role in your assignments</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It allows your readers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169768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do you need to reference?</a:t>
            </a:r>
          </a:p>
        </p:txBody>
      </p:sp>
      <p:sp>
        <p:nvSpPr>
          <p:cNvPr id="3" name="Content Placeholder 2"/>
          <p:cNvSpPr>
            <a:spLocks noGrp="1"/>
          </p:cNvSpPr>
          <p:nvPr>
            <p:ph sz="quarter" idx="10"/>
          </p:nvPr>
        </p:nvSpPr>
        <p:spPr/>
        <p:txBody>
          <a:bodyPr>
            <a:normAutofit lnSpcReduction="10000"/>
          </a:bodyPr>
          <a:lstStyle/>
          <a:p>
            <a:pPr marL="0" indent="0">
              <a:buNone/>
            </a:pPr>
            <a:r>
              <a:rPr lang="en-GB" sz="2400" dirty="0"/>
              <a:t>Reference </a:t>
            </a:r>
            <a:r>
              <a:rPr lang="en-GB" sz="2400" b="1" dirty="0"/>
              <a:t>every time </a:t>
            </a:r>
            <a:r>
              <a:rPr lang="en-GB" sz="2400" dirty="0"/>
              <a:t> you quote, paraphrase or summarise somebody else’s ideas in your work.</a:t>
            </a:r>
          </a:p>
          <a:p>
            <a:pPr marL="0" indent="0">
              <a:buNone/>
            </a:pPr>
            <a:endParaRPr lang="en-GB" sz="2400" dirty="0"/>
          </a:p>
          <a:p>
            <a:pPr marL="0" indent="0">
              <a:buNone/>
            </a:pPr>
            <a:r>
              <a:rPr lang="en-GB" sz="2400" dirty="0"/>
              <a:t>You should also give credit whenever you include images or data – for example photographs, illustrations, diagrams, graphs and tables.</a:t>
            </a:r>
          </a:p>
          <a:p>
            <a:pPr marL="0" indent="0">
              <a:buNone/>
            </a:pPr>
            <a:endParaRPr lang="en-GB" sz="2400" b="1" dirty="0"/>
          </a:p>
          <a:p>
            <a:pPr marL="0" indent="0">
              <a:buNone/>
            </a:pPr>
            <a:r>
              <a:rPr lang="en-GB" sz="2400" b="1" dirty="0"/>
              <a:t>This is except for ‘Common Knowledge’ which includes:</a:t>
            </a:r>
            <a:endParaRPr lang="en-GB" sz="2400" dirty="0"/>
          </a:p>
          <a:p>
            <a:pPr marL="331788" lvl="1"/>
            <a:endParaRPr lang="en-GB" dirty="0"/>
          </a:p>
          <a:p>
            <a:pPr marL="103188" lvl="1" indent="0">
              <a:buNone/>
            </a:pPr>
            <a:r>
              <a:rPr lang="en-GB" dirty="0"/>
              <a:t>“Facts, dates, events and information widely known by the general public or someone studying or working in a particular subject field” </a:t>
            </a:r>
          </a:p>
          <a:p>
            <a:pPr marL="331788" lvl="1"/>
            <a:endParaRPr lang="en-GB" dirty="0"/>
          </a:p>
          <a:p>
            <a:pPr marL="103188" lvl="1" indent="0">
              <a:buNone/>
            </a:pPr>
            <a:r>
              <a:rPr lang="en-GB" dirty="0"/>
              <a:t>(Pears and Shields, 2016)</a:t>
            </a:r>
          </a:p>
        </p:txBody>
      </p:sp>
    </p:spTree>
    <p:extLst>
      <p:ext uri="{BB962C8B-B14F-4D97-AF65-F5344CB8AC3E}">
        <p14:creationId xmlns:p14="http://schemas.microsoft.com/office/powerpoint/2010/main" val="1602033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can you reference?</a:t>
            </a:r>
          </a:p>
        </p:txBody>
      </p:sp>
      <p:sp>
        <p:nvSpPr>
          <p:cNvPr id="3" name="Content Placeholder 2"/>
          <p:cNvSpPr>
            <a:spLocks noGrp="1"/>
          </p:cNvSpPr>
          <p:nvPr>
            <p:ph sz="quarter" idx="10"/>
          </p:nvPr>
        </p:nvSpPr>
        <p:spPr>
          <a:xfrm>
            <a:off x="698242" y="1592263"/>
            <a:ext cx="10981924" cy="4574040"/>
          </a:xfrm>
        </p:spPr>
        <p:txBody>
          <a:bodyPr>
            <a:normAutofit/>
          </a:bodyPr>
          <a:lstStyle/>
          <a:p>
            <a:pPr marL="0" indent="0">
              <a:buNone/>
            </a:pPr>
            <a:r>
              <a:rPr lang="en-GB" dirty="0"/>
              <a:t>As well as books and journal articles you can reference anything that informs your work, these can include:</a:t>
            </a:r>
          </a:p>
          <a:p>
            <a:pPr marL="0" indent="0">
              <a:buNone/>
            </a:pPr>
            <a:endParaRPr lang="en-GB" dirty="0"/>
          </a:p>
          <a:p>
            <a:pPr marL="0" indent="0">
              <a:buNone/>
            </a:pPr>
            <a:r>
              <a:rPr lang="en-GB" dirty="0"/>
              <a:t>Images, exhibitions, photographs</a:t>
            </a:r>
          </a:p>
          <a:p>
            <a:pPr marL="0" indent="0">
              <a:buNone/>
            </a:pPr>
            <a:r>
              <a:rPr lang="en-GB" dirty="0"/>
              <a:t>Dance performances, theatre shows</a:t>
            </a:r>
          </a:p>
          <a:p>
            <a:pPr marL="0" indent="0">
              <a:buNone/>
            </a:pPr>
            <a:r>
              <a:rPr lang="en-GB" dirty="0"/>
              <a:t>Video games, computer programs, mobile apps</a:t>
            </a:r>
          </a:p>
          <a:p>
            <a:pPr marL="0" indent="0">
              <a:buNone/>
            </a:pPr>
            <a:r>
              <a:rPr lang="en-GB" dirty="0"/>
              <a:t>Lectures, personal communications, emails, conversations</a:t>
            </a:r>
            <a:r>
              <a:rPr lang="en-GB"/>
              <a:t>… etc.</a:t>
            </a:r>
            <a:endParaRPr lang="en-GB" dirty="0"/>
          </a:p>
          <a:p>
            <a:pPr marL="0" indent="0">
              <a:buNone/>
            </a:pPr>
            <a:endParaRPr lang="en-GB" dirty="0"/>
          </a:p>
          <a:p>
            <a:pPr marL="0" indent="0">
              <a:buNone/>
            </a:pPr>
            <a:r>
              <a:rPr lang="en-GB" dirty="0"/>
              <a:t>Check ‘Cite them right’ or the </a:t>
            </a:r>
            <a:r>
              <a:rPr lang="en-GB" dirty="0">
                <a:hlinkClick r:id="rId2"/>
              </a:rPr>
              <a:t>UWTSD Referencing Guide </a:t>
            </a:r>
            <a:r>
              <a:rPr lang="en-GB" dirty="0"/>
              <a:t>for more guidance</a:t>
            </a:r>
          </a:p>
        </p:txBody>
      </p:sp>
    </p:spTree>
    <p:extLst>
      <p:ext uri="{BB962C8B-B14F-4D97-AF65-F5344CB8AC3E}">
        <p14:creationId xmlns:p14="http://schemas.microsoft.com/office/powerpoint/2010/main" val="1384228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332" y="529086"/>
            <a:ext cx="11455879" cy="727113"/>
          </a:xfrm>
        </p:spPr>
        <p:txBody>
          <a:bodyPr>
            <a:noAutofit/>
          </a:bodyPr>
          <a:lstStyle/>
          <a:p>
            <a:r>
              <a:rPr lang="en-GB" sz="4000" dirty="0"/>
              <a:t>What makes a good academic assignment?</a:t>
            </a:r>
          </a:p>
        </p:txBody>
      </p:sp>
      <p:sp>
        <p:nvSpPr>
          <p:cNvPr id="3" name="Text Placeholder 2"/>
          <p:cNvSpPr>
            <a:spLocks noGrp="1"/>
          </p:cNvSpPr>
          <p:nvPr>
            <p:ph type="body" sz="half" idx="2"/>
          </p:nvPr>
        </p:nvSpPr>
        <p:spPr>
          <a:xfrm>
            <a:off x="1580972" y="2007978"/>
            <a:ext cx="4710560" cy="685717"/>
          </a:xfrm>
        </p:spPr>
        <p:txBody>
          <a:bodyPr>
            <a:noAutofit/>
          </a:bodyPr>
          <a:lstStyle/>
          <a:p>
            <a:r>
              <a:rPr lang="en-US" sz="2000" dirty="0">
                <a:cs typeface="Calibri"/>
              </a:rPr>
              <a:t>Independent student research - lectures alone are not enough</a:t>
            </a:r>
          </a:p>
        </p:txBody>
      </p:sp>
      <p:sp>
        <p:nvSpPr>
          <p:cNvPr id="4" name="Text Placeholder 3"/>
          <p:cNvSpPr>
            <a:spLocks noGrp="1"/>
          </p:cNvSpPr>
          <p:nvPr>
            <p:ph type="body" sz="quarter" idx="20"/>
          </p:nvPr>
        </p:nvSpPr>
        <p:spPr/>
        <p:txBody>
          <a:bodyPr/>
          <a:lstStyle/>
          <a:p>
            <a:r>
              <a:rPr lang="en-GB" dirty="0"/>
              <a:t>1</a:t>
            </a:r>
          </a:p>
        </p:txBody>
      </p:sp>
      <p:sp>
        <p:nvSpPr>
          <p:cNvPr id="5" name="Text Placeholder 4"/>
          <p:cNvSpPr>
            <a:spLocks noGrp="1"/>
          </p:cNvSpPr>
          <p:nvPr>
            <p:ph type="body" sz="half" idx="21"/>
          </p:nvPr>
        </p:nvSpPr>
        <p:spPr>
          <a:xfrm>
            <a:off x="1580972" y="2871473"/>
            <a:ext cx="4710560" cy="929129"/>
          </a:xfrm>
        </p:spPr>
        <p:txBody>
          <a:bodyPr>
            <a:noAutofit/>
          </a:bodyPr>
          <a:lstStyle/>
          <a:p>
            <a:r>
              <a:rPr lang="en-US" sz="2000" dirty="0">
                <a:cs typeface="Calibri"/>
              </a:rPr>
              <a:t>Engagement with academic sources - using peer-reviewed journal articles/books</a:t>
            </a:r>
            <a:endParaRPr lang="en-GB" sz="2000" dirty="0"/>
          </a:p>
        </p:txBody>
      </p:sp>
      <p:sp>
        <p:nvSpPr>
          <p:cNvPr id="6" name="Text Placeholder 5"/>
          <p:cNvSpPr>
            <a:spLocks noGrp="1"/>
          </p:cNvSpPr>
          <p:nvPr>
            <p:ph type="body" sz="quarter" idx="22"/>
          </p:nvPr>
        </p:nvSpPr>
        <p:spPr/>
        <p:txBody>
          <a:bodyPr/>
          <a:lstStyle/>
          <a:p>
            <a:r>
              <a:rPr lang="en-GB" dirty="0"/>
              <a:t>2</a:t>
            </a:r>
          </a:p>
        </p:txBody>
      </p:sp>
      <p:sp>
        <p:nvSpPr>
          <p:cNvPr id="7" name="Text Placeholder 6"/>
          <p:cNvSpPr>
            <a:spLocks noGrp="1"/>
          </p:cNvSpPr>
          <p:nvPr>
            <p:ph type="body" sz="half" idx="23"/>
          </p:nvPr>
        </p:nvSpPr>
        <p:spPr>
          <a:xfrm>
            <a:off x="1580973" y="3896216"/>
            <a:ext cx="4750815" cy="685717"/>
          </a:xfrm>
        </p:spPr>
        <p:txBody>
          <a:bodyPr>
            <a:normAutofit/>
          </a:bodyPr>
          <a:lstStyle/>
          <a:p>
            <a:r>
              <a:rPr lang="en-US" sz="2000" dirty="0">
                <a:cs typeface="Calibri"/>
              </a:rPr>
              <a:t>Reading a range of opinions on a subject - don't be reliant on any one source</a:t>
            </a:r>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2" y="4838462"/>
            <a:ext cx="4710559" cy="771506"/>
          </a:xfrm>
        </p:spPr>
        <p:txBody>
          <a:bodyPr>
            <a:noAutofit/>
          </a:bodyPr>
          <a:lstStyle/>
          <a:p>
            <a:r>
              <a:rPr lang="en-US" sz="2000" dirty="0">
                <a:cs typeface="Calibri"/>
              </a:rPr>
              <a:t>Supporting your own views by reference to academic material - do your research before you form your opinions</a:t>
            </a:r>
          </a:p>
        </p:txBody>
      </p:sp>
      <p:sp>
        <p:nvSpPr>
          <p:cNvPr id="10" name="Text Placeholder 9"/>
          <p:cNvSpPr>
            <a:spLocks noGrp="1"/>
          </p:cNvSpPr>
          <p:nvPr>
            <p:ph type="body" sz="quarter" idx="26"/>
          </p:nvPr>
        </p:nvSpPr>
        <p:spPr/>
        <p:txBody>
          <a:bodyPr/>
          <a:lstStyle/>
          <a:p>
            <a:r>
              <a:rPr lang="en-GB" dirty="0"/>
              <a:t>4</a:t>
            </a:r>
          </a:p>
        </p:txBody>
      </p:sp>
      <p:pic>
        <p:nvPicPr>
          <p:cNvPr id="11" name="Picture 6" descr="A picture containing indoor, sitting&#10;&#10;Description generated with high confidence">
            <a:extLst>
              <a:ext uri="{FF2B5EF4-FFF2-40B4-BE49-F238E27FC236}">
                <a16:creationId xmlns:a16="http://schemas.microsoft.com/office/drawing/2014/main" id="{38A545ED-6895-4A9D-8AF8-39E219CD40B2}"/>
              </a:ext>
            </a:extLst>
          </p:cNvPr>
          <p:cNvPicPr>
            <a:picLocks noChangeAspect="1"/>
          </p:cNvPicPr>
          <p:nvPr/>
        </p:nvPicPr>
        <p:blipFill>
          <a:blip r:embed="rId2"/>
          <a:stretch>
            <a:fillRect/>
          </a:stretch>
        </p:blipFill>
        <p:spPr>
          <a:xfrm>
            <a:off x="6291531" y="2516177"/>
            <a:ext cx="5544474" cy="2239528"/>
          </a:xfrm>
          <a:prstGeom prst="rect">
            <a:avLst/>
          </a:prstGeom>
        </p:spPr>
      </p:pic>
      <p:sp>
        <p:nvSpPr>
          <p:cNvPr id="12" name="TextBox 11"/>
          <p:cNvSpPr txBox="1"/>
          <p:nvPr/>
        </p:nvSpPr>
        <p:spPr>
          <a:xfrm>
            <a:off x="7568243" y="4966012"/>
            <a:ext cx="5586400" cy="276999"/>
          </a:xfrm>
          <a:prstGeom prst="rect">
            <a:avLst/>
          </a:prstGeom>
          <a:noFill/>
        </p:spPr>
        <p:txBody>
          <a:bodyPr wrap="square" rtlCol="0">
            <a:spAutoFit/>
          </a:bodyPr>
          <a:lstStyle/>
          <a:p>
            <a:r>
              <a:rPr lang="en-US" sz="1200" dirty="0">
                <a:cs typeface="Calibri"/>
              </a:rPr>
              <a:t>https://pixabay.com/en/books-study-literature-learn-stack-2158737</a:t>
            </a:r>
            <a:endParaRPr lang="en-GB" sz="1200" dirty="0"/>
          </a:p>
        </p:txBody>
      </p:sp>
    </p:spTree>
    <p:extLst>
      <p:ext uri="{BB962C8B-B14F-4D97-AF65-F5344CB8AC3E}">
        <p14:creationId xmlns:p14="http://schemas.microsoft.com/office/powerpoint/2010/main" val="13764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242" y="494270"/>
            <a:ext cx="11010679" cy="613648"/>
          </a:xfrm>
        </p:spPr>
        <p:txBody>
          <a:bodyPr>
            <a:normAutofit/>
          </a:bodyPr>
          <a:lstStyle/>
          <a:p>
            <a:r>
              <a:rPr lang="en-US" sz="2800" dirty="0">
                <a:solidFill>
                  <a:srgbClr val="FFFFFF"/>
                </a:solidFill>
              </a:rPr>
              <a:t>How to use source material in your assignments</a:t>
            </a:r>
            <a:endParaRPr lang="en-GB" sz="2800" dirty="0"/>
          </a:p>
        </p:txBody>
      </p:sp>
      <p:sp>
        <p:nvSpPr>
          <p:cNvPr id="3" name="Content Placeholder 2"/>
          <p:cNvSpPr>
            <a:spLocks noGrp="1"/>
          </p:cNvSpPr>
          <p:nvPr>
            <p:ph sz="quarter" idx="10"/>
          </p:nvPr>
        </p:nvSpPr>
        <p:spPr>
          <a:xfrm>
            <a:off x="299049" y="1592263"/>
            <a:ext cx="5382883" cy="4676265"/>
          </a:xfrm>
        </p:spPr>
        <p:txBody>
          <a:bodyPr>
            <a:normAutofit fontScale="77500" lnSpcReduction="20000"/>
          </a:bodyPr>
          <a:lstStyle/>
          <a:p>
            <a:pPr marL="285750" indent="-285750">
              <a:buFont typeface="Arial"/>
              <a:buChar char="•"/>
            </a:pPr>
            <a:r>
              <a:rPr lang="en-US" dirty="0">
                <a:cs typeface="Calibri"/>
              </a:rPr>
              <a:t>Read a range of opinions and views, and demonstrate that you understand these views by paraphrasing or summarising ideas within your text.</a:t>
            </a:r>
          </a:p>
          <a:p>
            <a:pPr marL="285750" indent="-285750">
              <a:buFont typeface="Arial"/>
              <a:buChar char="•"/>
            </a:pPr>
            <a:endParaRPr lang="en-US" dirty="0">
              <a:cs typeface="Calibri"/>
            </a:endParaRPr>
          </a:p>
          <a:p>
            <a:pPr marL="285750" indent="-285750">
              <a:buFont typeface="Arial"/>
              <a:buChar char="•"/>
            </a:pPr>
            <a:r>
              <a:rPr lang="en-US" dirty="0">
                <a:cs typeface="Calibri"/>
              </a:rPr>
              <a:t>Show that you can think critically and evaluate different opinions.</a:t>
            </a:r>
          </a:p>
          <a:p>
            <a:pPr marL="285750" indent="-285750">
              <a:buFont typeface="Arial"/>
              <a:buChar char="•"/>
            </a:pPr>
            <a:endParaRPr lang="en-US" dirty="0">
              <a:cs typeface="Calibri"/>
            </a:endParaRPr>
          </a:p>
          <a:p>
            <a:pPr marL="285750" indent="-285750">
              <a:buFont typeface="Arial"/>
              <a:buChar char="•"/>
            </a:pPr>
            <a:r>
              <a:rPr lang="en-US" dirty="0">
                <a:cs typeface="Calibri"/>
              </a:rPr>
              <a:t>Use your evaluation of different opinions to support your own views and conclusions  - your own opinion is easy to disagree with, however an informed opinion is harder to destroy.</a:t>
            </a:r>
          </a:p>
          <a:p>
            <a:pPr marL="285750" indent="-285750">
              <a:buFont typeface="Arial"/>
              <a:buChar char="•"/>
            </a:pPr>
            <a:endParaRPr lang="en-US" dirty="0">
              <a:cs typeface="Calibri"/>
            </a:endParaRPr>
          </a:p>
          <a:p>
            <a:pPr marL="285750" indent="-285750">
              <a:buFont typeface="Arial"/>
              <a:buChar char="•"/>
            </a:pPr>
            <a:r>
              <a:rPr lang="en-US" dirty="0">
                <a:cs typeface="Calibri"/>
              </a:rPr>
              <a:t>Demonstrate your reading through your referencing.</a:t>
            </a:r>
          </a:p>
          <a:p>
            <a:pPr marL="285750" indent="-285750">
              <a:buFont typeface="Arial"/>
              <a:buChar char="•"/>
            </a:pPr>
            <a:endParaRPr lang="en-US" dirty="0">
              <a:cs typeface="Calibri"/>
            </a:endParaRPr>
          </a:p>
          <a:p>
            <a:pPr marL="285750" indent="-285750">
              <a:buFont typeface="Arial"/>
              <a:buChar char="•"/>
            </a:pPr>
            <a:endParaRPr lang="en-US" dirty="0">
              <a:cs typeface="Calibri"/>
            </a:endParaRPr>
          </a:p>
        </p:txBody>
      </p:sp>
      <p:pic>
        <p:nvPicPr>
          <p:cNvPr id="4" name="Picture 6" descr="A drawing of a person&#10;&#10;Description generated with high confidence">
            <a:extLst>
              <a:ext uri="{FF2B5EF4-FFF2-40B4-BE49-F238E27FC236}">
                <a16:creationId xmlns:a16="http://schemas.microsoft.com/office/drawing/2014/main" id="{6265465F-C586-4046-BF99-092A7DAA7B72}"/>
              </a:ext>
            </a:extLst>
          </p:cNvPr>
          <p:cNvPicPr>
            <a:picLocks noChangeAspect="1"/>
          </p:cNvPicPr>
          <p:nvPr/>
        </p:nvPicPr>
        <p:blipFill>
          <a:blip r:embed="rId2"/>
          <a:stretch>
            <a:fillRect/>
          </a:stretch>
        </p:blipFill>
        <p:spPr>
          <a:xfrm>
            <a:off x="5777971" y="1749862"/>
            <a:ext cx="6255177" cy="3217554"/>
          </a:xfrm>
          <a:prstGeom prst="rect">
            <a:avLst/>
          </a:prstGeom>
        </p:spPr>
      </p:pic>
      <p:sp>
        <p:nvSpPr>
          <p:cNvPr id="5" name="TextBox 4">
            <a:extLst>
              <a:ext uri="{FF2B5EF4-FFF2-40B4-BE49-F238E27FC236}">
                <a16:creationId xmlns:a16="http://schemas.microsoft.com/office/drawing/2014/main" id="{476A396B-1965-4FA4-8117-B35670F3D966}"/>
              </a:ext>
            </a:extLst>
          </p:cNvPr>
          <p:cNvSpPr txBox="1"/>
          <p:nvPr/>
        </p:nvSpPr>
        <p:spPr>
          <a:xfrm>
            <a:off x="5777971" y="5125015"/>
            <a:ext cx="5553857"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dirty="0" err="1"/>
              <a:t>Wikipedian</a:t>
            </a:r>
            <a:r>
              <a:rPr lang="en-US" sz="1100" i="1" dirty="0"/>
              <a:t> protester" by </a:t>
            </a:r>
            <a:r>
              <a:rPr lang="en-US" sz="1100" i="1" dirty="0">
                <a:hlinkClick r:id="rId3"/>
              </a:rPr>
              <a:t>Randall Munroe</a:t>
            </a:r>
            <a:r>
              <a:rPr lang="en-US" sz="1100" dirty="0"/>
              <a:t>    https://creativecommons.org/licenses/by/2.5</a:t>
            </a:r>
            <a:endParaRPr lang="en-US" sz="1100" dirty="0">
              <a:cs typeface="Calibri"/>
            </a:endParaRPr>
          </a:p>
        </p:txBody>
      </p:sp>
    </p:spTree>
    <p:extLst>
      <p:ext uri="{BB962C8B-B14F-4D97-AF65-F5344CB8AC3E}">
        <p14:creationId xmlns:p14="http://schemas.microsoft.com/office/powerpoint/2010/main" val="1804651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Bibliographies and reference lists</a:t>
            </a:r>
          </a:p>
        </p:txBody>
      </p:sp>
      <p:sp>
        <p:nvSpPr>
          <p:cNvPr id="3" name="Text Placeholder 2"/>
          <p:cNvSpPr>
            <a:spLocks noGrp="1"/>
          </p:cNvSpPr>
          <p:nvPr>
            <p:ph type="body" sz="quarter" idx="10"/>
          </p:nvPr>
        </p:nvSpPr>
        <p:spPr/>
        <p:txBody>
          <a:bodyPr>
            <a:normAutofit lnSpcReduction="10000"/>
          </a:bodyPr>
          <a:lstStyle/>
          <a:p>
            <a:pPr marL="0" indent="0">
              <a:buNone/>
            </a:pPr>
            <a:r>
              <a:rPr lang="en-US" sz="2400" b="1" dirty="0"/>
              <a:t>Reference lists</a:t>
            </a:r>
          </a:p>
          <a:p>
            <a:pPr marL="0" indent="0">
              <a:buNone/>
            </a:pPr>
            <a:r>
              <a:rPr lang="en-US" sz="2100" dirty="0">
                <a:cs typeface="Calibri"/>
              </a:rPr>
              <a:t>This contains the full bibliographical record of the references cited in your text.  It should enable any reader to locate your original source. A reference list is arranged in alphabetical order by the author’s family name or, if there is no author, by title, e.g. </a:t>
            </a:r>
          </a:p>
          <a:p>
            <a:pPr marL="0" indent="0">
              <a:buNone/>
            </a:pPr>
            <a:r>
              <a:rPr lang="en-US" sz="2100" dirty="0">
                <a:cs typeface="Calibri"/>
              </a:rPr>
              <a:t>Pears, R. and Shields, G. (2016) </a:t>
            </a:r>
            <a:r>
              <a:rPr lang="en-US" sz="2100" i="1" dirty="0">
                <a:cs typeface="Calibri"/>
              </a:rPr>
              <a:t>Cite them right: the essential referencing guide</a:t>
            </a:r>
            <a:r>
              <a:rPr lang="en-US" sz="2100" dirty="0">
                <a:cs typeface="Calibri"/>
              </a:rPr>
              <a:t>. 10th rev. </a:t>
            </a:r>
            <a:r>
              <a:rPr lang="en-US" sz="2100" dirty="0" err="1">
                <a:cs typeface="Calibri"/>
              </a:rPr>
              <a:t>edn</a:t>
            </a:r>
            <a:r>
              <a:rPr lang="en-US" sz="2100" dirty="0">
                <a:cs typeface="Calibri"/>
              </a:rPr>
              <a:t>. Basingstoke: Palgrave</a:t>
            </a:r>
            <a:r>
              <a:rPr lang="en-US" dirty="0">
                <a:cs typeface="Calibri"/>
              </a:rPr>
              <a:t>. </a:t>
            </a:r>
          </a:p>
          <a:p>
            <a:pPr marL="0" indent="0">
              <a:buNone/>
            </a:pPr>
            <a:r>
              <a:rPr lang="en-US" sz="2400" b="1" dirty="0"/>
              <a:t>Bibliographies</a:t>
            </a:r>
            <a:endParaRPr lang="en-US" sz="2400" b="1" dirty="0">
              <a:cs typeface="Calibri"/>
            </a:endParaRPr>
          </a:p>
          <a:p>
            <a:pPr marL="0" indent="0">
              <a:buNone/>
            </a:pPr>
            <a:r>
              <a:rPr lang="en-US" sz="1900" dirty="0">
                <a:cs typeface="Calibri"/>
              </a:rPr>
              <a:t>A bibliography is a list of all the sources you have read for your assignment, whether or not you have cited them in your text. </a:t>
            </a:r>
          </a:p>
          <a:p>
            <a:endParaRPr lang="en-GB" dirty="0"/>
          </a:p>
        </p:txBody>
      </p:sp>
      <p:sp>
        <p:nvSpPr>
          <p:cNvPr id="4" name="Text Placeholder 3"/>
          <p:cNvSpPr>
            <a:spLocks noGrp="1"/>
          </p:cNvSpPr>
          <p:nvPr>
            <p:ph type="body" sz="quarter" idx="11"/>
          </p:nvPr>
        </p:nvSpPr>
        <p:spPr>
          <a:xfrm>
            <a:off x="6349042" y="5710687"/>
            <a:ext cx="5144457" cy="322053"/>
          </a:xfrm>
        </p:spPr>
        <p:txBody>
          <a:bodyPr>
            <a:normAutofit fontScale="55000" lnSpcReduction="20000"/>
          </a:bodyPr>
          <a:lstStyle/>
          <a:p>
            <a:pPr marL="0" indent="0">
              <a:buNone/>
            </a:pPr>
            <a:r>
              <a:rPr lang="en-US" dirty="0"/>
              <a:t>https://pixabay.com/en/frog-figure-files-stack-1339892</a:t>
            </a:r>
            <a:endParaRPr lang="en-GB" dirty="0"/>
          </a:p>
          <a:p>
            <a:endParaRPr lang="en-GB" dirty="0"/>
          </a:p>
        </p:txBody>
      </p:sp>
      <p:pic>
        <p:nvPicPr>
          <p:cNvPr id="5" name="Picture 8" descr="A frog holding a toy&#10;&#10;Description generated with high confidence">
            <a:extLst>
              <a:ext uri="{FF2B5EF4-FFF2-40B4-BE49-F238E27FC236}">
                <a16:creationId xmlns:a16="http://schemas.microsoft.com/office/drawing/2014/main" id="{D82417A6-3EEB-436C-84B1-767B0AC0BDC6}"/>
              </a:ext>
            </a:extLst>
          </p:cNvPr>
          <p:cNvPicPr>
            <a:picLocks noChangeAspect="1"/>
          </p:cNvPicPr>
          <p:nvPr/>
        </p:nvPicPr>
        <p:blipFill>
          <a:blip r:embed="rId2"/>
          <a:stretch>
            <a:fillRect/>
          </a:stretch>
        </p:blipFill>
        <p:spPr>
          <a:xfrm>
            <a:off x="6292231" y="1670732"/>
            <a:ext cx="5338118" cy="3563327"/>
          </a:xfrm>
          <a:prstGeom prst="rect">
            <a:avLst/>
          </a:prstGeom>
        </p:spPr>
      </p:pic>
    </p:spTree>
    <p:extLst>
      <p:ext uri="{BB962C8B-B14F-4D97-AF65-F5344CB8AC3E}">
        <p14:creationId xmlns:p14="http://schemas.microsoft.com/office/powerpoint/2010/main" val="790083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book (with two authors)</a:t>
            </a:r>
          </a:p>
        </p:txBody>
      </p:sp>
      <p:sp>
        <p:nvSpPr>
          <p:cNvPr id="3" name="Content Placeholder 2"/>
          <p:cNvSpPr>
            <a:spLocks noGrp="1"/>
          </p:cNvSpPr>
          <p:nvPr>
            <p:ph sz="quarter" idx="10"/>
          </p:nvPr>
        </p:nvSpPr>
        <p:spPr>
          <a:xfrm>
            <a:off x="698242" y="1592263"/>
            <a:ext cx="10795518" cy="823133"/>
          </a:xfrm>
        </p:spPr>
        <p:txBody>
          <a:bodyPr>
            <a:normAutofit lnSpcReduction="10000"/>
          </a:bodyPr>
          <a:lstStyle/>
          <a:p>
            <a:pPr marL="0" indent="0">
              <a:buNone/>
            </a:pPr>
            <a:r>
              <a:rPr lang="en-US" dirty="0">
                <a:solidFill>
                  <a:schemeClr val="tx2"/>
                </a:solidFill>
              </a:rPr>
              <a:t>Pears, R. and Shield, G. J. (2010). </a:t>
            </a:r>
            <a:r>
              <a:rPr lang="en-US" i="1" dirty="0">
                <a:solidFill>
                  <a:schemeClr val="tx2"/>
                </a:solidFill>
              </a:rPr>
              <a:t>Cite them right: the essential referencing guide</a:t>
            </a:r>
            <a:r>
              <a:rPr lang="en-US" dirty="0">
                <a:solidFill>
                  <a:schemeClr val="tx2"/>
                </a:solidFill>
              </a:rPr>
              <a:t>. Basingstoke: Palgrave Macmillan. </a:t>
            </a:r>
            <a:endParaRPr lang="en-GB" dirty="0">
              <a:solidFill>
                <a:srgbClr val="000099"/>
              </a:solidFill>
            </a:endParaRPr>
          </a:p>
          <a:p>
            <a:endParaRPr lang="en-GB" dirty="0"/>
          </a:p>
        </p:txBody>
      </p:sp>
      <p:sp>
        <p:nvSpPr>
          <p:cNvPr id="4" name="TextBox 3"/>
          <p:cNvSpPr txBox="1"/>
          <p:nvPr/>
        </p:nvSpPr>
        <p:spPr>
          <a:xfrm>
            <a:off x="698242" y="3404092"/>
            <a:ext cx="10604739" cy="1938992"/>
          </a:xfrm>
          <a:prstGeom prst="rect">
            <a:avLst/>
          </a:prstGeom>
          <a:noFill/>
          <a:ln>
            <a:solidFill>
              <a:srgbClr val="FF0000"/>
            </a:solidFill>
          </a:ln>
        </p:spPr>
        <p:txBody>
          <a:bodyPr wrap="square" rtlCol="0">
            <a:spAutoFit/>
          </a:bodyPr>
          <a:lstStyle/>
          <a:p>
            <a:r>
              <a:rPr lang="en-US" sz="4000" dirty="0">
                <a:solidFill>
                  <a:srgbClr val="FF0000"/>
                </a:solidFill>
              </a:rPr>
              <a:t>Pears, R., and Shields, G. J. </a:t>
            </a:r>
            <a:r>
              <a:rPr lang="en-US" sz="4000" dirty="0">
                <a:solidFill>
                  <a:srgbClr val="00B050"/>
                </a:solidFill>
              </a:rPr>
              <a:t>(2010). </a:t>
            </a:r>
            <a:r>
              <a:rPr lang="en-US" sz="4000" i="1" dirty="0">
                <a:solidFill>
                  <a:srgbClr val="0070C0"/>
                </a:solidFill>
              </a:rPr>
              <a:t>Cite them right: the essential referencing guide</a:t>
            </a:r>
            <a:r>
              <a:rPr lang="en-US" sz="4000" dirty="0">
                <a:solidFill>
                  <a:srgbClr val="0070C0"/>
                </a:solidFill>
              </a:rPr>
              <a:t>.</a:t>
            </a:r>
            <a:r>
              <a:rPr lang="en-US" sz="4000" dirty="0">
                <a:solidFill>
                  <a:schemeClr val="tx2"/>
                </a:solidFill>
              </a:rPr>
              <a:t> </a:t>
            </a:r>
            <a:r>
              <a:rPr lang="en-US" sz="4000" dirty="0">
                <a:solidFill>
                  <a:srgbClr val="FFC000"/>
                </a:solidFill>
              </a:rPr>
              <a:t>Basingstoke:</a:t>
            </a:r>
            <a:r>
              <a:rPr lang="en-US" sz="4000" dirty="0">
                <a:solidFill>
                  <a:schemeClr val="tx2"/>
                </a:solidFill>
              </a:rPr>
              <a:t> </a:t>
            </a:r>
            <a:r>
              <a:rPr lang="en-US" sz="4000" dirty="0">
                <a:solidFill>
                  <a:srgbClr val="7030A0"/>
                </a:solidFill>
              </a:rPr>
              <a:t>Palgrave Macmillan. </a:t>
            </a:r>
            <a:endParaRPr lang="en-GB" sz="4000" dirty="0">
              <a:solidFill>
                <a:srgbClr val="7030A0"/>
              </a:solidFill>
            </a:endParaRPr>
          </a:p>
        </p:txBody>
      </p:sp>
      <p:sp>
        <p:nvSpPr>
          <p:cNvPr id="7" name="TextBox 6"/>
          <p:cNvSpPr txBox="1"/>
          <p:nvPr/>
        </p:nvSpPr>
        <p:spPr>
          <a:xfrm>
            <a:off x="698242" y="2507291"/>
            <a:ext cx="1293963" cy="461665"/>
          </a:xfrm>
          <a:prstGeom prst="rect">
            <a:avLst/>
          </a:prstGeom>
          <a:noFill/>
        </p:spPr>
        <p:txBody>
          <a:bodyPr wrap="square" rtlCol="0">
            <a:spAutoFit/>
          </a:bodyPr>
          <a:lstStyle/>
          <a:p>
            <a:r>
              <a:rPr lang="en-GB" sz="2400" dirty="0">
                <a:solidFill>
                  <a:srgbClr val="FF0000"/>
                </a:solidFill>
              </a:rPr>
              <a:t>Authors</a:t>
            </a:r>
          </a:p>
        </p:txBody>
      </p:sp>
      <p:cxnSp>
        <p:nvCxnSpPr>
          <p:cNvPr id="9" name="Straight Arrow Connector 8"/>
          <p:cNvCxnSpPr/>
          <p:nvPr/>
        </p:nvCxnSpPr>
        <p:spPr>
          <a:xfrm>
            <a:off x="1823049" y="2780227"/>
            <a:ext cx="690113" cy="7508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p:cNvSpPr txBox="1"/>
          <p:nvPr/>
        </p:nvSpPr>
        <p:spPr>
          <a:xfrm>
            <a:off x="5201229" y="2366979"/>
            <a:ext cx="2579797"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5" name="Straight Arrow Connector 14"/>
          <p:cNvCxnSpPr/>
          <p:nvPr/>
        </p:nvCxnSpPr>
        <p:spPr>
          <a:xfrm>
            <a:off x="6878128" y="2861327"/>
            <a:ext cx="34506" cy="6697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9466053" y="2448078"/>
            <a:ext cx="1886309" cy="461665"/>
          </a:xfrm>
          <a:prstGeom prst="rect">
            <a:avLst/>
          </a:prstGeom>
          <a:noFill/>
        </p:spPr>
        <p:txBody>
          <a:bodyPr wrap="square" rtlCol="0">
            <a:spAutoFit/>
          </a:bodyPr>
          <a:lstStyle/>
          <a:p>
            <a:r>
              <a:rPr lang="en-GB" sz="2400" dirty="0">
                <a:solidFill>
                  <a:srgbClr val="0070C0"/>
                </a:solidFill>
              </a:rPr>
              <a:t>Title in </a:t>
            </a:r>
            <a:r>
              <a:rPr lang="en-GB" sz="2400" i="1" dirty="0">
                <a:solidFill>
                  <a:srgbClr val="0070C0"/>
                </a:solidFill>
              </a:rPr>
              <a:t>italics</a:t>
            </a:r>
          </a:p>
        </p:txBody>
      </p:sp>
      <p:cxnSp>
        <p:nvCxnSpPr>
          <p:cNvPr id="20" name="Straight Arrow Connector 19"/>
          <p:cNvCxnSpPr>
            <a:stCxn id="18" idx="2"/>
          </p:cNvCxnSpPr>
          <p:nvPr/>
        </p:nvCxnSpPr>
        <p:spPr>
          <a:xfrm flipH="1">
            <a:off x="9793857" y="2909743"/>
            <a:ext cx="615351" cy="67309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p:cNvSpPr txBox="1"/>
          <p:nvPr/>
        </p:nvSpPr>
        <p:spPr>
          <a:xfrm>
            <a:off x="833888" y="5722189"/>
            <a:ext cx="1477992" cy="461665"/>
          </a:xfrm>
          <a:prstGeom prst="rect">
            <a:avLst/>
          </a:prstGeom>
          <a:noFill/>
        </p:spPr>
        <p:txBody>
          <a:bodyPr wrap="square" rtlCol="0">
            <a:spAutoFit/>
          </a:bodyPr>
          <a:lstStyle/>
          <a:p>
            <a:r>
              <a:rPr lang="en-GB" sz="2400" dirty="0">
                <a:solidFill>
                  <a:srgbClr val="7030A0"/>
                </a:solidFill>
              </a:rPr>
              <a:t>Publisher</a:t>
            </a:r>
          </a:p>
        </p:txBody>
      </p:sp>
      <p:cxnSp>
        <p:nvCxnSpPr>
          <p:cNvPr id="23" name="Straight Arrow Connector 22"/>
          <p:cNvCxnSpPr/>
          <p:nvPr/>
        </p:nvCxnSpPr>
        <p:spPr>
          <a:xfrm flipV="1">
            <a:off x="2191109" y="5244860"/>
            <a:ext cx="322053" cy="7188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p:cNvSpPr txBox="1"/>
          <p:nvPr/>
        </p:nvSpPr>
        <p:spPr>
          <a:xfrm>
            <a:off x="6625086" y="5722189"/>
            <a:ext cx="3341299" cy="461665"/>
          </a:xfrm>
          <a:prstGeom prst="rect">
            <a:avLst/>
          </a:prstGeom>
          <a:noFill/>
        </p:spPr>
        <p:txBody>
          <a:bodyPr wrap="square" rtlCol="0">
            <a:spAutoFit/>
          </a:bodyPr>
          <a:lstStyle/>
          <a:p>
            <a:r>
              <a:rPr lang="en-GB" sz="2400" dirty="0">
                <a:solidFill>
                  <a:srgbClr val="FFC000"/>
                </a:solidFill>
              </a:rPr>
              <a:t>Place of publication</a:t>
            </a:r>
          </a:p>
        </p:txBody>
      </p:sp>
      <p:cxnSp>
        <p:nvCxnSpPr>
          <p:cNvPr id="26" name="Straight Arrow Connector 25"/>
          <p:cNvCxnSpPr/>
          <p:nvPr/>
        </p:nvCxnSpPr>
        <p:spPr>
          <a:xfrm flipH="1" flipV="1">
            <a:off x="8160589" y="4623758"/>
            <a:ext cx="764875" cy="109843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69529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journal article</a:t>
            </a:r>
          </a:p>
        </p:txBody>
      </p:sp>
      <p:sp>
        <p:nvSpPr>
          <p:cNvPr id="3" name="Content Placeholder 2"/>
          <p:cNvSpPr>
            <a:spLocks noGrp="1"/>
          </p:cNvSpPr>
          <p:nvPr>
            <p:ph sz="quarter" idx="10"/>
          </p:nvPr>
        </p:nvSpPr>
        <p:spPr>
          <a:xfrm>
            <a:off x="698242" y="1592263"/>
            <a:ext cx="10795518" cy="961156"/>
          </a:xfrm>
        </p:spPr>
        <p:txBody>
          <a:bodyPr/>
          <a:lstStyle/>
          <a:p>
            <a:pPr marL="0" indent="0">
              <a:buNone/>
            </a:pPr>
            <a:r>
              <a:rPr lang="en-GB" dirty="0"/>
              <a:t>Fletcher, Richard. (2019). Public libraries, arts and cultural policy in the UK. </a:t>
            </a:r>
            <a:r>
              <a:rPr lang="en-GB" i="1" dirty="0"/>
              <a:t>Library Management</a:t>
            </a:r>
            <a:r>
              <a:rPr lang="en-GB" dirty="0"/>
              <a:t>, </a:t>
            </a:r>
            <a:r>
              <a:rPr lang="en-GB" i="1" dirty="0"/>
              <a:t>40</a:t>
            </a:r>
            <a:r>
              <a:rPr lang="en-GB" dirty="0"/>
              <a:t>(8/9), 570–582.</a:t>
            </a:r>
          </a:p>
        </p:txBody>
      </p:sp>
      <p:sp>
        <p:nvSpPr>
          <p:cNvPr id="4" name="TextBox 3"/>
          <p:cNvSpPr txBox="1"/>
          <p:nvPr/>
        </p:nvSpPr>
        <p:spPr>
          <a:xfrm>
            <a:off x="540589" y="3490823"/>
            <a:ext cx="11565147" cy="1938992"/>
          </a:xfrm>
          <a:prstGeom prst="rect">
            <a:avLst/>
          </a:prstGeom>
          <a:noFill/>
        </p:spPr>
        <p:txBody>
          <a:bodyPr wrap="square" rtlCol="0">
            <a:spAutoFit/>
          </a:bodyPr>
          <a:lstStyle/>
          <a:p>
            <a:r>
              <a:rPr lang="en-GB" sz="4000" dirty="0">
                <a:solidFill>
                  <a:srgbClr val="FF0000"/>
                </a:solidFill>
              </a:rPr>
              <a:t>Fletcher, Richard. </a:t>
            </a:r>
            <a:r>
              <a:rPr lang="en-GB" sz="4000" dirty="0">
                <a:solidFill>
                  <a:srgbClr val="00B050"/>
                </a:solidFill>
              </a:rPr>
              <a:t>(2019). </a:t>
            </a:r>
            <a:r>
              <a:rPr lang="en-GB" sz="4000" dirty="0">
                <a:solidFill>
                  <a:srgbClr val="0070C0"/>
                </a:solidFill>
              </a:rPr>
              <a:t>Public libraries, arts and cultural policy in the UK.</a:t>
            </a:r>
            <a:r>
              <a:rPr lang="en-GB" sz="4000" dirty="0"/>
              <a:t> </a:t>
            </a:r>
            <a:r>
              <a:rPr lang="en-GB" sz="4000" i="1" dirty="0">
                <a:solidFill>
                  <a:srgbClr val="FFC000"/>
                </a:solidFill>
              </a:rPr>
              <a:t>Library Management</a:t>
            </a:r>
            <a:r>
              <a:rPr lang="en-GB" sz="4000" dirty="0">
                <a:solidFill>
                  <a:srgbClr val="FFC000"/>
                </a:solidFill>
              </a:rPr>
              <a:t>,</a:t>
            </a:r>
            <a:r>
              <a:rPr lang="en-GB" sz="4000" dirty="0"/>
              <a:t> </a:t>
            </a:r>
            <a:r>
              <a:rPr lang="en-GB" sz="4000" i="1" dirty="0">
                <a:solidFill>
                  <a:srgbClr val="7030A0"/>
                </a:solidFill>
              </a:rPr>
              <a:t>40</a:t>
            </a:r>
            <a:r>
              <a:rPr lang="en-GB" sz="4000" dirty="0">
                <a:solidFill>
                  <a:srgbClr val="7030A0"/>
                </a:solidFill>
              </a:rPr>
              <a:t>(8/9), </a:t>
            </a:r>
            <a:r>
              <a:rPr lang="en-GB" sz="4000" dirty="0">
                <a:solidFill>
                  <a:srgbClr val="002060"/>
                </a:solidFill>
              </a:rPr>
              <a:t>570–582.</a:t>
            </a:r>
          </a:p>
        </p:txBody>
      </p:sp>
      <p:sp>
        <p:nvSpPr>
          <p:cNvPr id="5" name="TextBox 4"/>
          <p:cNvSpPr txBox="1"/>
          <p:nvPr/>
        </p:nvSpPr>
        <p:spPr>
          <a:xfrm>
            <a:off x="782127" y="2658649"/>
            <a:ext cx="1322717" cy="461665"/>
          </a:xfrm>
          <a:prstGeom prst="rect">
            <a:avLst/>
          </a:prstGeom>
          <a:noFill/>
        </p:spPr>
        <p:txBody>
          <a:bodyPr wrap="square" rtlCol="0">
            <a:spAutoFit/>
          </a:bodyPr>
          <a:lstStyle/>
          <a:p>
            <a:r>
              <a:rPr lang="en-GB" sz="2400" dirty="0">
                <a:solidFill>
                  <a:srgbClr val="FF0000"/>
                </a:solidFill>
              </a:rPr>
              <a:t>Author</a:t>
            </a:r>
          </a:p>
        </p:txBody>
      </p:sp>
      <p:cxnSp>
        <p:nvCxnSpPr>
          <p:cNvPr id="7" name="Straight Arrow Connector 6"/>
          <p:cNvCxnSpPr/>
          <p:nvPr/>
        </p:nvCxnSpPr>
        <p:spPr>
          <a:xfrm>
            <a:off x="1765540" y="2990491"/>
            <a:ext cx="575094" cy="661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8" name="TextBox 7"/>
          <p:cNvSpPr txBox="1"/>
          <p:nvPr/>
        </p:nvSpPr>
        <p:spPr>
          <a:xfrm>
            <a:off x="3847381" y="2658649"/>
            <a:ext cx="2541917"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0" name="Straight Arrow Connector 9"/>
          <p:cNvCxnSpPr/>
          <p:nvPr/>
        </p:nvCxnSpPr>
        <p:spPr>
          <a:xfrm>
            <a:off x="4928558" y="3053751"/>
            <a:ext cx="143774" cy="59809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TextBox 10"/>
          <p:cNvSpPr txBox="1"/>
          <p:nvPr/>
        </p:nvSpPr>
        <p:spPr>
          <a:xfrm>
            <a:off x="7689012" y="2553419"/>
            <a:ext cx="1995578" cy="461665"/>
          </a:xfrm>
          <a:prstGeom prst="rect">
            <a:avLst/>
          </a:prstGeom>
          <a:noFill/>
        </p:spPr>
        <p:txBody>
          <a:bodyPr wrap="square" rtlCol="0">
            <a:spAutoFit/>
          </a:bodyPr>
          <a:lstStyle/>
          <a:p>
            <a:r>
              <a:rPr lang="en-GB" sz="2400" dirty="0">
                <a:solidFill>
                  <a:srgbClr val="0070C0"/>
                </a:solidFill>
              </a:rPr>
              <a:t>Title of article</a:t>
            </a:r>
          </a:p>
        </p:txBody>
      </p:sp>
      <p:cxnSp>
        <p:nvCxnSpPr>
          <p:cNvPr id="13" name="Straight Arrow Connector 12"/>
          <p:cNvCxnSpPr>
            <a:stCxn id="11" idx="2"/>
          </p:cNvCxnSpPr>
          <p:nvPr/>
        </p:nvCxnSpPr>
        <p:spPr>
          <a:xfrm flipH="1">
            <a:off x="8442386" y="3015084"/>
            <a:ext cx="244415" cy="63676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TextBox 14"/>
          <p:cNvSpPr txBox="1"/>
          <p:nvPr/>
        </p:nvSpPr>
        <p:spPr>
          <a:xfrm>
            <a:off x="5089586" y="5280175"/>
            <a:ext cx="1748286" cy="461665"/>
          </a:xfrm>
          <a:prstGeom prst="rect">
            <a:avLst/>
          </a:prstGeom>
          <a:noFill/>
        </p:spPr>
        <p:txBody>
          <a:bodyPr wrap="square" rtlCol="0">
            <a:spAutoFit/>
          </a:bodyPr>
          <a:lstStyle/>
          <a:p>
            <a:r>
              <a:rPr lang="en-GB" sz="2400" dirty="0">
                <a:solidFill>
                  <a:srgbClr val="FFC000"/>
                </a:solidFill>
              </a:rPr>
              <a:t>Journal title</a:t>
            </a:r>
          </a:p>
        </p:txBody>
      </p:sp>
      <p:cxnSp>
        <p:nvCxnSpPr>
          <p:cNvPr id="17" name="Straight Arrow Connector 16"/>
          <p:cNvCxnSpPr/>
          <p:nvPr/>
        </p:nvCxnSpPr>
        <p:spPr>
          <a:xfrm flipV="1">
            <a:off x="6636589" y="4704273"/>
            <a:ext cx="580845" cy="72554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p:cNvSpPr txBox="1"/>
          <p:nvPr/>
        </p:nvSpPr>
        <p:spPr>
          <a:xfrm>
            <a:off x="8934090" y="5511007"/>
            <a:ext cx="1716657" cy="369332"/>
          </a:xfrm>
          <a:prstGeom prst="rect">
            <a:avLst/>
          </a:prstGeom>
          <a:noFill/>
        </p:spPr>
        <p:txBody>
          <a:bodyPr wrap="square" rtlCol="0">
            <a:spAutoFit/>
          </a:bodyPr>
          <a:lstStyle/>
          <a:p>
            <a:r>
              <a:rPr lang="en-GB" dirty="0">
                <a:solidFill>
                  <a:srgbClr val="7030A0"/>
                </a:solidFill>
              </a:rPr>
              <a:t>Volume(Issue)</a:t>
            </a:r>
          </a:p>
        </p:txBody>
      </p:sp>
      <p:cxnSp>
        <p:nvCxnSpPr>
          <p:cNvPr id="21" name="Straight Arrow Connector 20"/>
          <p:cNvCxnSpPr/>
          <p:nvPr/>
        </p:nvCxnSpPr>
        <p:spPr>
          <a:xfrm flipV="1">
            <a:off x="10018145" y="4704273"/>
            <a:ext cx="632603" cy="8580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p:cNvSpPr txBox="1"/>
          <p:nvPr/>
        </p:nvSpPr>
        <p:spPr>
          <a:xfrm>
            <a:off x="782127" y="5716438"/>
            <a:ext cx="2800711" cy="461665"/>
          </a:xfrm>
          <a:prstGeom prst="rect">
            <a:avLst/>
          </a:prstGeom>
          <a:noFill/>
        </p:spPr>
        <p:txBody>
          <a:bodyPr wrap="square" rtlCol="0">
            <a:spAutoFit/>
          </a:bodyPr>
          <a:lstStyle/>
          <a:p>
            <a:r>
              <a:rPr lang="en-GB" sz="2400" dirty="0">
                <a:solidFill>
                  <a:srgbClr val="002060"/>
                </a:solidFill>
              </a:rPr>
              <a:t>Page numbers</a:t>
            </a:r>
          </a:p>
        </p:txBody>
      </p:sp>
      <p:cxnSp>
        <p:nvCxnSpPr>
          <p:cNvPr id="26" name="Straight Arrow Connector 25"/>
          <p:cNvCxnSpPr/>
          <p:nvPr/>
        </p:nvCxnSpPr>
        <p:spPr>
          <a:xfrm flipH="1" flipV="1">
            <a:off x="1765540" y="5308121"/>
            <a:ext cx="143773" cy="50848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01446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website</a:t>
            </a:r>
          </a:p>
        </p:txBody>
      </p:sp>
      <p:sp>
        <p:nvSpPr>
          <p:cNvPr id="3" name="Content Placeholder 2"/>
          <p:cNvSpPr>
            <a:spLocks noGrp="1"/>
          </p:cNvSpPr>
          <p:nvPr>
            <p:ph sz="quarter" idx="10"/>
          </p:nvPr>
        </p:nvSpPr>
        <p:spPr>
          <a:xfrm>
            <a:off x="698242" y="1592263"/>
            <a:ext cx="11016430" cy="1145186"/>
          </a:xfrm>
        </p:spPr>
        <p:txBody>
          <a:bodyPr>
            <a:noAutofit/>
          </a:bodyPr>
          <a:lstStyle/>
          <a:p>
            <a:pPr marL="0" indent="0">
              <a:buNone/>
            </a:pPr>
            <a:r>
              <a:rPr lang="en-GB" dirty="0"/>
              <a:t>UWTSD (2021) </a:t>
            </a:r>
            <a:r>
              <a:rPr lang="en-GB" i="1" dirty="0"/>
              <a:t>Library and Learning Resources</a:t>
            </a:r>
            <a:r>
              <a:rPr lang="en-GB" dirty="0"/>
              <a:t>. </a:t>
            </a:r>
          </a:p>
          <a:p>
            <a:pPr marL="0" indent="0">
              <a:buNone/>
            </a:pPr>
            <a:r>
              <a:rPr lang="en-GB" dirty="0"/>
              <a:t>Available at: </a:t>
            </a:r>
            <a:r>
              <a:rPr lang="en-GB" dirty="0">
                <a:hlinkClick r:id="rId2"/>
              </a:rPr>
              <a:t>https://www.uwtsd.ac.uk/library/</a:t>
            </a:r>
            <a:r>
              <a:rPr lang="en-GB" dirty="0"/>
              <a:t> (Accessed: 8 February 2021)</a:t>
            </a:r>
          </a:p>
        </p:txBody>
      </p:sp>
      <p:sp>
        <p:nvSpPr>
          <p:cNvPr id="4" name="TextBox 3"/>
          <p:cNvSpPr txBox="1"/>
          <p:nvPr/>
        </p:nvSpPr>
        <p:spPr>
          <a:xfrm>
            <a:off x="1060552" y="3640347"/>
            <a:ext cx="9848988" cy="1938992"/>
          </a:xfrm>
          <a:prstGeom prst="rect">
            <a:avLst/>
          </a:prstGeom>
          <a:noFill/>
        </p:spPr>
        <p:txBody>
          <a:bodyPr wrap="square" rtlCol="0">
            <a:spAutoFit/>
          </a:bodyPr>
          <a:lstStyle/>
          <a:p>
            <a:r>
              <a:rPr lang="en-GB" sz="4000" dirty="0">
                <a:solidFill>
                  <a:srgbClr val="FF0000"/>
                </a:solidFill>
              </a:rPr>
              <a:t>UWTSD </a:t>
            </a:r>
            <a:r>
              <a:rPr lang="en-GB" sz="4000" dirty="0">
                <a:solidFill>
                  <a:srgbClr val="00B050"/>
                </a:solidFill>
              </a:rPr>
              <a:t>(2021) </a:t>
            </a:r>
            <a:r>
              <a:rPr lang="en-GB" sz="4000" i="1" dirty="0">
                <a:solidFill>
                  <a:srgbClr val="FFC000"/>
                </a:solidFill>
              </a:rPr>
              <a:t>Library and Learning Resources</a:t>
            </a:r>
            <a:r>
              <a:rPr lang="en-GB" sz="4000" dirty="0">
                <a:solidFill>
                  <a:srgbClr val="7030A0"/>
                </a:solidFill>
              </a:rPr>
              <a:t>. </a:t>
            </a:r>
          </a:p>
          <a:p>
            <a:r>
              <a:rPr lang="en-GB" sz="4000" dirty="0">
                <a:solidFill>
                  <a:srgbClr val="0070C0"/>
                </a:solidFill>
              </a:rPr>
              <a:t>Available at: </a:t>
            </a:r>
            <a:r>
              <a:rPr lang="en-GB" sz="4000" dirty="0">
                <a:solidFill>
                  <a:srgbClr val="0070C0"/>
                </a:solidFill>
                <a:hlinkClick r:id="rId2"/>
              </a:rPr>
              <a:t>https://www.uwtsd.ac.uk/library/</a:t>
            </a:r>
            <a:r>
              <a:rPr lang="en-GB" sz="4000" dirty="0">
                <a:solidFill>
                  <a:srgbClr val="0070C0"/>
                </a:solidFill>
              </a:rPr>
              <a:t> </a:t>
            </a:r>
            <a:r>
              <a:rPr lang="en-GB" sz="4000" dirty="0">
                <a:solidFill>
                  <a:srgbClr val="7030A0"/>
                </a:solidFill>
              </a:rPr>
              <a:t>(Accessed: 8 February 2021)</a:t>
            </a:r>
          </a:p>
        </p:txBody>
      </p:sp>
      <p:sp>
        <p:nvSpPr>
          <p:cNvPr id="5" name="TextBox 4"/>
          <p:cNvSpPr txBox="1"/>
          <p:nvPr/>
        </p:nvSpPr>
        <p:spPr>
          <a:xfrm>
            <a:off x="370439" y="2842679"/>
            <a:ext cx="2821335" cy="461665"/>
          </a:xfrm>
          <a:prstGeom prst="rect">
            <a:avLst/>
          </a:prstGeom>
          <a:noFill/>
        </p:spPr>
        <p:txBody>
          <a:bodyPr wrap="square" rtlCol="0">
            <a:spAutoFit/>
          </a:bodyPr>
          <a:lstStyle/>
          <a:p>
            <a:r>
              <a:rPr lang="en-GB" sz="2400" dirty="0">
                <a:solidFill>
                  <a:srgbClr val="FF0000"/>
                </a:solidFill>
              </a:rPr>
              <a:t>Author/organisation</a:t>
            </a:r>
          </a:p>
        </p:txBody>
      </p:sp>
      <p:cxnSp>
        <p:nvCxnSpPr>
          <p:cNvPr id="7" name="Straight Arrow Connector 6"/>
          <p:cNvCxnSpPr/>
          <p:nvPr/>
        </p:nvCxnSpPr>
        <p:spPr>
          <a:xfrm>
            <a:off x="1529751" y="3255034"/>
            <a:ext cx="442823" cy="54058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TextBox 9"/>
          <p:cNvSpPr txBox="1"/>
          <p:nvPr/>
        </p:nvSpPr>
        <p:spPr>
          <a:xfrm>
            <a:off x="3536830" y="2812702"/>
            <a:ext cx="3128514" cy="461665"/>
          </a:xfrm>
          <a:prstGeom prst="rect">
            <a:avLst/>
          </a:prstGeom>
          <a:noFill/>
        </p:spPr>
        <p:txBody>
          <a:bodyPr wrap="square" rtlCol="0">
            <a:spAutoFit/>
          </a:bodyPr>
          <a:lstStyle/>
          <a:p>
            <a:r>
              <a:rPr lang="en-GB" sz="2400" dirty="0">
                <a:solidFill>
                  <a:srgbClr val="00B050"/>
                </a:solidFill>
              </a:rPr>
              <a:t>Year of publication</a:t>
            </a:r>
          </a:p>
        </p:txBody>
      </p:sp>
      <p:cxnSp>
        <p:nvCxnSpPr>
          <p:cNvPr id="12" name="Straight Arrow Connector 11"/>
          <p:cNvCxnSpPr/>
          <p:nvPr/>
        </p:nvCxnSpPr>
        <p:spPr>
          <a:xfrm flipH="1">
            <a:off x="3847381" y="3274367"/>
            <a:ext cx="736121" cy="52125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4" name="TextBox 13"/>
          <p:cNvSpPr txBox="1"/>
          <p:nvPr/>
        </p:nvSpPr>
        <p:spPr>
          <a:xfrm>
            <a:off x="7073661" y="2812702"/>
            <a:ext cx="3559834" cy="461665"/>
          </a:xfrm>
          <a:prstGeom prst="rect">
            <a:avLst/>
          </a:prstGeom>
          <a:noFill/>
        </p:spPr>
        <p:txBody>
          <a:bodyPr wrap="square" rtlCol="0">
            <a:spAutoFit/>
          </a:bodyPr>
          <a:lstStyle/>
          <a:p>
            <a:r>
              <a:rPr lang="en-GB" sz="2400" dirty="0">
                <a:solidFill>
                  <a:srgbClr val="FFC000"/>
                </a:solidFill>
              </a:rPr>
              <a:t>Website title in </a:t>
            </a:r>
            <a:r>
              <a:rPr lang="en-GB" sz="2400" i="1" dirty="0">
                <a:solidFill>
                  <a:srgbClr val="FFC000"/>
                </a:solidFill>
              </a:rPr>
              <a:t>italics</a:t>
            </a:r>
          </a:p>
        </p:txBody>
      </p:sp>
      <p:cxnSp>
        <p:nvCxnSpPr>
          <p:cNvPr id="16" name="Straight Arrow Connector 15"/>
          <p:cNvCxnSpPr/>
          <p:nvPr/>
        </p:nvCxnSpPr>
        <p:spPr>
          <a:xfrm flipH="1">
            <a:off x="8177842" y="3255034"/>
            <a:ext cx="419818" cy="59234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7" name="TextBox 16"/>
          <p:cNvSpPr txBox="1"/>
          <p:nvPr/>
        </p:nvSpPr>
        <p:spPr>
          <a:xfrm>
            <a:off x="8853578" y="5579339"/>
            <a:ext cx="3030747" cy="461665"/>
          </a:xfrm>
          <a:prstGeom prst="rect">
            <a:avLst/>
          </a:prstGeom>
          <a:noFill/>
        </p:spPr>
        <p:txBody>
          <a:bodyPr wrap="square" rtlCol="0">
            <a:spAutoFit/>
          </a:bodyPr>
          <a:lstStyle/>
          <a:p>
            <a:r>
              <a:rPr lang="en-GB" sz="2400" dirty="0">
                <a:solidFill>
                  <a:srgbClr val="0070C0"/>
                </a:solidFill>
              </a:rPr>
              <a:t>Available at: URL</a:t>
            </a:r>
          </a:p>
        </p:txBody>
      </p:sp>
      <p:cxnSp>
        <p:nvCxnSpPr>
          <p:cNvPr id="19" name="Straight Arrow Connector 18"/>
          <p:cNvCxnSpPr/>
          <p:nvPr/>
        </p:nvCxnSpPr>
        <p:spPr>
          <a:xfrm flipH="1" flipV="1">
            <a:off x="9149751" y="4957313"/>
            <a:ext cx="1023668" cy="55209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0" name="TextBox 19"/>
          <p:cNvSpPr txBox="1"/>
          <p:nvPr/>
        </p:nvSpPr>
        <p:spPr>
          <a:xfrm>
            <a:off x="1201947" y="5714486"/>
            <a:ext cx="3381555" cy="461665"/>
          </a:xfrm>
          <a:prstGeom prst="rect">
            <a:avLst/>
          </a:prstGeom>
          <a:noFill/>
        </p:spPr>
        <p:txBody>
          <a:bodyPr wrap="square" rtlCol="0">
            <a:spAutoFit/>
          </a:bodyPr>
          <a:lstStyle/>
          <a:p>
            <a:r>
              <a:rPr lang="en-GB" sz="2400" dirty="0">
                <a:solidFill>
                  <a:srgbClr val="7030A0"/>
                </a:solidFill>
              </a:rPr>
              <a:t>Accessed: date</a:t>
            </a:r>
          </a:p>
        </p:txBody>
      </p:sp>
      <p:cxnSp>
        <p:nvCxnSpPr>
          <p:cNvPr id="22" name="Straight Arrow Connector 21"/>
          <p:cNvCxnSpPr/>
          <p:nvPr/>
        </p:nvCxnSpPr>
        <p:spPr>
          <a:xfrm flipV="1">
            <a:off x="3145766" y="5509404"/>
            <a:ext cx="534839" cy="43591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82035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in-text citations</a:t>
            </a:r>
          </a:p>
        </p:txBody>
      </p:sp>
      <p:sp>
        <p:nvSpPr>
          <p:cNvPr id="3" name="Text Placeholder 2"/>
          <p:cNvSpPr>
            <a:spLocks noGrp="1"/>
          </p:cNvSpPr>
          <p:nvPr>
            <p:ph type="body" sz="quarter" idx="10"/>
          </p:nvPr>
        </p:nvSpPr>
        <p:spPr>
          <a:xfrm>
            <a:off x="423848" y="1265900"/>
            <a:ext cx="5666401" cy="1414040"/>
          </a:xfrm>
        </p:spPr>
        <p:txBody>
          <a:bodyPr>
            <a:noAutofit/>
          </a:bodyPr>
          <a:lstStyle/>
          <a:p>
            <a:pPr marL="0" indent="0">
              <a:buNone/>
            </a:pPr>
            <a:r>
              <a:rPr lang="en-GB" sz="1600" b="1" dirty="0"/>
              <a:t>Quoting</a:t>
            </a:r>
          </a:p>
          <a:p>
            <a:pPr marL="0" indent="0">
              <a:buNone/>
            </a:pPr>
            <a:r>
              <a:rPr lang="en-GB" sz="1600" dirty="0"/>
              <a:t>This means that you take the </a:t>
            </a:r>
            <a:r>
              <a:rPr lang="en-GB" sz="1600" b="1" dirty="0"/>
              <a:t>exact wording</a:t>
            </a:r>
            <a:r>
              <a:rPr lang="en-GB" sz="1600" dirty="0"/>
              <a:t> as used by another author and insert it into your work</a:t>
            </a:r>
          </a:p>
          <a:p>
            <a:pPr marL="0" indent="0">
              <a:buNone/>
            </a:pPr>
            <a:r>
              <a:rPr lang="en-GB" sz="1600" dirty="0"/>
              <a:t>Use quotations sparingly and only when they are relevant to the argument you are making in your work</a:t>
            </a:r>
          </a:p>
          <a:p>
            <a:pPr marL="0" indent="0">
              <a:buNone/>
            </a:pPr>
            <a:r>
              <a:rPr lang="en-GB" sz="2000" dirty="0"/>
              <a:t> </a:t>
            </a:r>
            <a:endParaRPr lang="en-US" sz="2000" dirty="0">
              <a:cs typeface="Calibri"/>
            </a:endParaRPr>
          </a:p>
        </p:txBody>
      </p:sp>
      <p:sp>
        <p:nvSpPr>
          <p:cNvPr id="4" name="Text Placeholder 3"/>
          <p:cNvSpPr>
            <a:spLocks noGrp="1"/>
          </p:cNvSpPr>
          <p:nvPr>
            <p:ph type="body" sz="quarter" idx="11"/>
          </p:nvPr>
        </p:nvSpPr>
        <p:spPr>
          <a:xfrm>
            <a:off x="416704" y="2806637"/>
            <a:ext cx="5758416" cy="994737"/>
          </a:xfrm>
        </p:spPr>
        <p:txBody>
          <a:bodyPr>
            <a:normAutofit/>
          </a:bodyPr>
          <a:lstStyle/>
          <a:p>
            <a:pPr marL="0" indent="0">
              <a:buNone/>
            </a:pPr>
            <a:r>
              <a:rPr lang="en-US" sz="1600" b="1" dirty="0">
                <a:cs typeface="Calibri"/>
              </a:rPr>
              <a:t>Paraphrasing</a:t>
            </a:r>
          </a:p>
          <a:p>
            <a:pPr marL="0" indent="0">
              <a:buNone/>
            </a:pPr>
            <a:r>
              <a:rPr lang="en-US" sz="1600" dirty="0">
                <a:cs typeface="Calibri"/>
              </a:rPr>
              <a:t>This is when you take the authors idea and put it into your own words, but make sure you don’t change the original meaning </a:t>
            </a:r>
          </a:p>
        </p:txBody>
      </p:sp>
      <p:sp>
        <p:nvSpPr>
          <p:cNvPr id="7" name="TextBox 6"/>
          <p:cNvSpPr txBox="1"/>
          <p:nvPr/>
        </p:nvSpPr>
        <p:spPr>
          <a:xfrm>
            <a:off x="420275" y="3801374"/>
            <a:ext cx="5673545" cy="1107996"/>
          </a:xfrm>
          <a:prstGeom prst="rect">
            <a:avLst/>
          </a:prstGeom>
          <a:noFill/>
        </p:spPr>
        <p:txBody>
          <a:bodyPr wrap="square" rtlCol="0">
            <a:spAutoFit/>
          </a:bodyPr>
          <a:lstStyle/>
          <a:p>
            <a:r>
              <a:rPr lang="en-GB" sz="1600" b="1" dirty="0"/>
              <a:t>Summarising</a:t>
            </a:r>
          </a:p>
          <a:p>
            <a:r>
              <a:rPr lang="en-GB" sz="1600" dirty="0"/>
              <a:t>This is when you provide a brief overview of an authors work</a:t>
            </a:r>
          </a:p>
          <a:p>
            <a:r>
              <a:rPr lang="en-GB" sz="1600" dirty="0"/>
              <a:t>You should use your own words and only present the most important information </a:t>
            </a:r>
          </a:p>
        </p:txBody>
      </p:sp>
      <p:pic>
        <p:nvPicPr>
          <p:cNvPr id="8" name="Picture 7" descr="A picture containing person, text&#10;&#10;Description generated with high confidence">
            <a:extLst>
              <a:ext uri="{FF2B5EF4-FFF2-40B4-BE49-F238E27FC236}">
                <a16:creationId xmlns:a16="http://schemas.microsoft.com/office/drawing/2014/main" id="{0A075C0A-12DE-4913-86E6-5D6556F1D3F8}"/>
              </a:ext>
            </a:extLst>
          </p:cNvPr>
          <p:cNvPicPr>
            <a:picLocks noChangeAspect="1"/>
          </p:cNvPicPr>
          <p:nvPr/>
        </p:nvPicPr>
        <p:blipFill>
          <a:blip r:embed="rId2"/>
          <a:stretch>
            <a:fillRect/>
          </a:stretch>
        </p:blipFill>
        <p:spPr>
          <a:xfrm>
            <a:off x="6468290" y="1490116"/>
            <a:ext cx="5025470" cy="3346391"/>
          </a:xfrm>
          <a:prstGeom prst="rect">
            <a:avLst/>
          </a:prstGeom>
        </p:spPr>
      </p:pic>
      <p:sp>
        <p:nvSpPr>
          <p:cNvPr id="9" name="Rectangle 8"/>
          <p:cNvSpPr/>
          <p:nvPr/>
        </p:nvSpPr>
        <p:spPr>
          <a:xfrm>
            <a:off x="6389298" y="4836507"/>
            <a:ext cx="6096000" cy="276999"/>
          </a:xfrm>
          <a:prstGeom prst="rect">
            <a:avLst/>
          </a:prstGeom>
        </p:spPr>
        <p:txBody>
          <a:bodyPr>
            <a:spAutoFit/>
          </a:bodyPr>
          <a:lstStyle/>
          <a:p>
            <a:r>
              <a:rPr lang="en-US" sz="1200" dirty="0"/>
              <a:t>https://pixabay.com/en/nelson-mandela-quote-mural-belfast-539834</a:t>
            </a:r>
            <a:endParaRPr lang="en-GB" sz="1200" dirty="0"/>
          </a:p>
        </p:txBody>
      </p:sp>
      <p:sp>
        <p:nvSpPr>
          <p:cNvPr id="5" name="TextBox 4"/>
          <p:cNvSpPr txBox="1"/>
          <p:nvPr/>
        </p:nvSpPr>
        <p:spPr>
          <a:xfrm>
            <a:off x="416704" y="5183029"/>
            <a:ext cx="9851368" cy="1077218"/>
          </a:xfrm>
          <a:prstGeom prst="rect">
            <a:avLst/>
          </a:prstGeom>
          <a:noFill/>
        </p:spPr>
        <p:txBody>
          <a:bodyPr wrap="square" rtlCol="0">
            <a:spAutoFit/>
          </a:bodyPr>
          <a:lstStyle/>
          <a:p>
            <a:r>
              <a:rPr lang="en-GB" sz="1600" dirty="0"/>
              <a:t>You should include the </a:t>
            </a:r>
            <a:r>
              <a:rPr lang="en-GB" sz="1600"/>
              <a:t>author surname and </a:t>
            </a:r>
            <a:r>
              <a:rPr lang="en-GB" sz="1600" dirty="0"/>
              <a:t>date of publication, and  sometimes pages numbers:</a:t>
            </a:r>
          </a:p>
          <a:p>
            <a:r>
              <a:rPr lang="en-GB" sz="1600" dirty="0">
                <a:solidFill>
                  <a:schemeClr val="accent1"/>
                </a:solidFill>
              </a:rPr>
              <a:t>	Brown (2007) states</a:t>
            </a:r>
            <a:br>
              <a:rPr lang="en-GB" sz="1600" dirty="0">
                <a:solidFill>
                  <a:schemeClr val="accent1"/>
                </a:solidFill>
              </a:rPr>
            </a:br>
            <a:r>
              <a:rPr lang="en-GB" sz="1600" dirty="0">
                <a:solidFill>
                  <a:schemeClr val="accent1"/>
                </a:solidFill>
              </a:rPr>
              <a:t>	(Brown and Smith, 2016)</a:t>
            </a:r>
            <a:br>
              <a:rPr lang="en-GB" sz="1600" dirty="0">
                <a:solidFill>
                  <a:schemeClr val="accent1"/>
                </a:solidFill>
              </a:rPr>
            </a:br>
            <a:r>
              <a:rPr lang="en-GB" sz="1600" dirty="0">
                <a:solidFill>
                  <a:schemeClr val="accent1"/>
                </a:solidFill>
              </a:rPr>
              <a:t>	(Brown et al., 2006)</a:t>
            </a:r>
          </a:p>
        </p:txBody>
      </p:sp>
    </p:spTree>
    <p:extLst>
      <p:ext uri="{BB962C8B-B14F-4D97-AF65-F5344CB8AC3E}">
        <p14:creationId xmlns:p14="http://schemas.microsoft.com/office/powerpoint/2010/main" val="2503986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referencing</a:t>
            </a:r>
          </a:p>
        </p:txBody>
      </p:sp>
      <p:sp>
        <p:nvSpPr>
          <p:cNvPr id="3" name="Text Placeholder 2"/>
          <p:cNvSpPr>
            <a:spLocks noGrp="1"/>
          </p:cNvSpPr>
          <p:nvPr>
            <p:ph type="body" sz="quarter" idx="10"/>
          </p:nvPr>
        </p:nvSpPr>
        <p:spPr/>
        <p:txBody>
          <a:bodyPr>
            <a:normAutofit/>
          </a:bodyPr>
          <a:lstStyle/>
          <a:p>
            <a:pPr marL="0" indent="0">
              <a:buNone/>
            </a:pPr>
            <a:r>
              <a:rPr lang="en-GB" sz="2400" dirty="0"/>
              <a:t>What is it?</a:t>
            </a:r>
          </a:p>
          <a:p>
            <a:pPr marL="0" indent="0">
              <a:buNone/>
            </a:pPr>
            <a:endParaRPr lang="en-GB" sz="2400" dirty="0"/>
          </a:p>
          <a:p>
            <a:r>
              <a:rPr lang="en-GB" sz="2400" dirty="0"/>
              <a:t>You may want to use a quotation or an idea from a source referenced in a work you have read</a:t>
            </a:r>
          </a:p>
          <a:p>
            <a:r>
              <a:rPr lang="en-GB" sz="2400" dirty="0"/>
              <a:t>You haven’t read the original, but have discovered it through a secondary source</a:t>
            </a:r>
          </a:p>
          <a:p>
            <a:r>
              <a:rPr lang="en-GB" sz="2400" dirty="0"/>
              <a:t>This is known as ‘secondary referencing’</a:t>
            </a:r>
          </a:p>
        </p:txBody>
      </p:sp>
      <p:sp>
        <p:nvSpPr>
          <p:cNvPr id="4" name="Text Placeholder 3"/>
          <p:cNvSpPr>
            <a:spLocks noGrp="1"/>
          </p:cNvSpPr>
          <p:nvPr>
            <p:ph type="body" sz="quarter" idx="11"/>
          </p:nvPr>
        </p:nvSpPr>
        <p:spPr/>
        <p:txBody>
          <a:bodyPr>
            <a:normAutofit/>
          </a:bodyPr>
          <a:lstStyle/>
          <a:p>
            <a:pPr marL="0" indent="0">
              <a:buNone/>
            </a:pPr>
            <a:r>
              <a:rPr lang="en-GB" sz="2400" dirty="0"/>
              <a:t>How do I do it?</a:t>
            </a:r>
          </a:p>
          <a:p>
            <a:pPr marL="0" indent="0">
              <a:buNone/>
            </a:pPr>
            <a:endParaRPr lang="en-GB" sz="2400" dirty="0"/>
          </a:p>
          <a:p>
            <a:r>
              <a:rPr lang="en-GB" sz="2400" dirty="0"/>
              <a:t>In-text citation: </a:t>
            </a:r>
            <a:r>
              <a:rPr lang="en-GB" sz="2400" dirty="0" err="1"/>
              <a:t>Bloggs</a:t>
            </a:r>
            <a:r>
              <a:rPr lang="en-GB" sz="2400" dirty="0"/>
              <a:t> (2004), cited in Smith (2007), loves chocolate.</a:t>
            </a:r>
          </a:p>
          <a:p>
            <a:endParaRPr lang="en-GB" sz="2400" dirty="0"/>
          </a:p>
          <a:p>
            <a:r>
              <a:rPr lang="en-GB" sz="2400" dirty="0"/>
              <a:t>Full reference: Smith, J. (2007). </a:t>
            </a:r>
            <a:r>
              <a:rPr lang="en-GB" sz="2400" i="1" dirty="0"/>
              <a:t>Musings from Chocolate Lovers.</a:t>
            </a:r>
            <a:r>
              <a:rPr lang="en-GB" sz="2400" dirty="0"/>
              <a:t> Bicester: JFJ Press.</a:t>
            </a:r>
          </a:p>
        </p:txBody>
      </p:sp>
    </p:spTree>
    <p:extLst>
      <p:ext uri="{BB962C8B-B14F-4D97-AF65-F5344CB8AC3E}">
        <p14:creationId xmlns:p14="http://schemas.microsoft.com/office/powerpoint/2010/main" val="1374417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Plagiarism and how to avoid it </a:t>
            </a:r>
          </a:p>
        </p:txBody>
      </p:sp>
      <p:sp>
        <p:nvSpPr>
          <p:cNvPr id="3" name="Content Placeholder 2"/>
          <p:cNvSpPr>
            <a:spLocks noGrp="1"/>
          </p:cNvSpPr>
          <p:nvPr>
            <p:ph sz="quarter" idx="10"/>
          </p:nvPr>
        </p:nvSpPr>
        <p:spPr>
          <a:xfrm>
            <a:off x="698241" y="1592264"/>
            <a:ext cx="11141789" cy="1023304"/>
          </a:xfrm>
        </p:spPr>
        <p:txBody>
          <a:bodyPr>
            <a:normAutofit/>
          </a:bodyPr>
          <a:lstStyle/>
          <a:p>
            <a:pPr marL="0" indent="0">
              <a:buNone/>
            </a:pPr>
            <a:r>
              <a:rPr lang="en-US" sz="1900" dirty="0"/>
              <a:t>Stated in the University Regulations Undergraduate Student Guide;  "Plagiarism is passing off, or attempting to pass off, another’s work as your own. It includes copying the words, ideas, images or research results of another without acknowledgement, whether those words etc. are published or unpublished."</a:t>
            </a:r>
          </a:p>
          <a:p>
            <a:endParaRPr lang="en-GB" b="1" dirty="0"/>
          </a:p>
        </p:txBody>
      </p:sp>
      <p:sp>
        <p:nvSpPr>
          <p:cNvPr id="4" name="TextBox 3">
            <a:extLst>
              <a:ext uri="{FF2B5EF4-FFF2-40B4-BE49-F238E27FC236}">
                <a16:creationId xmlns:a16="http://schemas.microsoft.com/office/drawing/2014/main" id="{1D0BB72F-2692-4275-9067-9929B0F057EE}"/>
              </a:ext>
            </a:extLst>
          </p:cNvPr>
          <p:cNvSpPr txBox="1"/>
          <p:nvPr/>
        </p:nvSpPr>
        <p:spPr>
          <a:xfrm>
            <a:off x="512891" y="2563970"/>
            <a:ext cx="4025881" cy="2862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You can be penalised if you allow your work to be plagiarised by someone else.</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t>You can also self-</a:t>
            </a:r>
            <a:r>
              <a:rPr lang="en-US" dirty="0" err="1"/>
              <a:t>plagiarise</a:t>
            </a:r>
            <a:r>
              <a:rPr lang="en-US" dirty="0"/>
              <a:t>, this means submitting work that has already been marked for a previous assignment.</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cs typeface="Calibri"/>
              </a:rPr>
              <a:t>You can also accidentally </a:t>
            </a:r>
            <a:r>
              <a:rPr lang="en-US" dirty="0" err="1">
                <a:cs typeface="Calibri"/>
              </a:rPr>
              <a:t>plagiarise</a:t>
            </a:r>
            <a:r>
              <a:rPr lang="en-US" dirty="0">
                <a:cs typeface="Calibri"/>
              </a:rPr>
              <a:t> if you don’t reference properly.</a:t>
            </a:r>
          </a:p>
        </p:txBody>
      </p:sp>
      <p:pic>
        <p:nvPicPr>
          <p:cNvPr id="5" name="Picture 7" descr="A close up of a logo&#10;&#10;Description generated with very high confidence">
            <a:extLst>
              <a:ext uri="{FF2B5EF4-FFF2-40B4-BE49-F238E27FC236}">
                <a16:creationId xmlns:a16="http://schemas.microsoft.com/office/drawing/2014/main" id="{1A383D35-96CF-4FB4-9264-4E82F1569C83}"/>
              </a:ext>
            </a:extLst>
          </p:cNvPr>
          <p:cNvPicPr>
            <a:picLocks noChangeAspect="1"/>
          </p:cNvPicPr>
          <p:nvPr/>
        </p:nvPicPr>
        <p:blipFill>
          <a:blip r:embed="rId2"/>
          <a:stretch>
            <a:fillRect/>
          </a:stretch>
        </p:blipFill>
        <p:spPr>
          <a:xfrm>
            <a:off x="4724123" y="2926437"/>
            <a:ext cx="7115908" cy="2213698"/>
          </a:xfrm>
          <a:prstGeom prst="rect">
            <a:avLst/>
          </a:prstGeom>
        </p:spPr>
      </p:pic>
      <p:sp>
        <p:nvSpPr>
          <p:cNvPr id="6" name="Rectangle 5"/>
          <p:cNvSpPr/>
          <p:nvPr/>
        </p:nvSpPr>
        <p:spPr>
          <a:xfrm>
            <a:off x="4724123" y="5093801"/>
            <a:ext cx="7115908" cy="307777"/>
          </a:xfrm>
          <a:prstGeom prst="rect">
            <a:avLst/>
          </a:prstGeom>
        </p:spPr>
        <p:txBody>
          <a:bodyPr wrap="square">
            <a:spAutoFit/>
          </a:bodyPr>
          <a:lstStyle/>
          <a:p>
            <a:r>
              <a:rPr lang="en-US" sz="1400" dirty="0"/>
              <a:t>http://ninapaley.com/mimiandeunice/wp-content/uploads/2010/07/ME_109_Thief.png</a:t>
            </a:r>
            <a:endParaRPr lang="en-US" sz="1400" dirty="0">
              <a:cs typeface="Calibri"/>
            </a:endParaRPr>
          </a:p>
        </p:txBody>
      </p:sp>
      <p:sp>
        <p:nvSpPr>
          <p:cNvPr id="7" name="Rectangle 6"/>
          <p:cNvSpPr/>
          <p:nvPr/>
        </p:nvSpPr>
        <p:spPr>
          <a:xfrm>
            <a:off x="698241" y="5537503"/>
            <a:ext cx="10111946" cy="646331"/>
          </a:xfrm>
          <a:prstGeom prst="rect">
            <a:avLst/>
          </a:prstGeom>
        </p:spPr>
        <p:txBody>
          <a:bodyPr wrap="square">
            <a:spAutoFit/>
          </a:bodyPr>
          <a:lstStyle/>
          <a:p>
            <a:r>
              <a:rPr lang="en-US" dirty="0"/>
              <a:t>To avoid plagiarism make sure you reference all your sources; use quotation marks if you are quoting; if you are paraphrasing or summarising, use your own words, but still reference the source. </a:t>
            </a:r>
            <a:endParaRPr lang="en-GB" dirty="0"/>
          </a:p>
        </p:txBody>
      </p:sp>
    </p:spTree>
    <p:extLst>
      <p:ext uri="{BB962C8B-B14F-4D97-AF65-F5344CB8AC3E}">
        <p14:creationId xmlns:p14="http://schemas.microsoft.com/office/powerpoint/2010/main" val="1254101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quiz</a:t>
            </a:r>
          </a:p>
        </p:txBody>
      </p:sp>
      <p:sp>
        <p:nvSpPr>
          <p:cNvPr id="3" name="Content Placeholder 2"/>
          <p:cNvSpPr>
            <a:spLocks noGrp="1"/>
          </p:cNvSpPr>
          <p:nvPr>
            <p:ph sz="quarter" idx="10"/>
          </p:nvPr>
        </p:nvSpPr>
        <p:spPr>
          <a:xfrm>
            <a:off x="698242" y="1592263"/>
            <a:ext cx="10441335" cy="3365050"/>
          </a:xfrm>
        </p:spPr>
        <p:txBody>
          <a:bodyPr/>
          <a:lstStyle/>
          <a:p>
            <a:pPr marL="0" indent="0">
              <a:buNone/>
            </a:pPr>
            <a:endParaRPr lang="en-GB" dirty="0"/>
          </a:p>
          <a:p>
            <a:pPr marL="0" indent="0">
              <a:buNone/>
            </a:pPr>
            <a:r>
              <a:rPr lang="en-GB" dirty="0"/>
              <a:t>Now here’s a short quiz just to recap!</a:t>
            </a:r>
          </a:p>
          <a:p>
            <a:pPr marL="0" indent="0">
              <a:buNone/>
            </a:pPr>
            <a:r>
              <a:rPr lang="en-GB" dirty="0"/>
              <a:t>Go to the website menti.com and put in the 5 digit code shown on the screen</a:t>
            </a:r>
          </a:p>
          <a:p>
            <a:pPr marL="0" indent="0">
              <a:buNone/>
            </a:pPr>
            <a:endParaRPr lang="en-GB" dirty="0"/>
          </a:p>
          <a:p>
            <a:pPr marL="0" indent="0">
              <a:buNone/>
            </a:pPr>
            <a:r>
              <a:rPr lang="en-GB" dirty="0">
                <a:hlinkClick r:id="rId2"/>
              </a:rPr>
              <a:t>Menti.com</a:t>
            </a:r>
            <a:endParaRPr lang="en-GB" dirty="0"/>
          </a:p>
          <a:p>
            <a:pPr marL="0" indent="0">
              <a:buNone/>
            </a:pPr>
            <a:endParaRPr lang="en-GB" dirty="0"/>
          </a:p>
        </p:txBody>
      </p:sp>
    </p:spTree>
    <p:extLst>
      <p:ext uri="{BB962C8B-B14F-4D97-AF65-F5344CB8AC3E}">
        <p14:creationId xmlns:p14="http://schemas.microsoft.com/office/powerpoint/2010/main" val="1185749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6193798" cy="4092287"/>
          </a:xfrm>
        </p:spPr>
        <p:txBody>
          <a:bodyPr vert="horz" lIns="91440" tIns="45720" rIns="91440" bIns="45720" rtlCol="0" anchor="t">
            <a:noAutofit/>
          </a:bodyPr>
          <a:lstStyle/>
          <a:p>
            <a:pPr marL="0" indent="0">
              <a:lnSpc>
                <a:spcPct val="107000"/>
              </a:lnSpc>
              <a:spcBef>
                <a:spcPts val="0"/>
              </a:spcBef>
              <a:buNone/>
            </a:pPr>
            <a:endParaRPr lang="en-GB" sz="2400" dirty="0">
              <a:latin typeface="Calibri"/>
              <a:cs typeface="Calibri"/>
            </a:endParaRPr>
          </a:p>
          <a:p>
            <a:pPr marL="342900" indent="-342900">
              <a:lnSpc>
                <a:spcPct val="107000"/>
              </a:lnSpc>
              <a:spcBef>
                <a:spcPts val="0"/>
              </a:spcBef>
              <a:buFont typeface="Arial" panose="05000000000000000000" pitchFamily="2" charset="2"/>
              <a:buChar char="•"/>
            </a:pPr>
            <a:r>
              <a:rPr lang="en-GB" sz="2400" dirty="0">
                <a:latin typeface="Calibri"/>
                <a:cs typeface="Arial"/>
              </a:rPr>
              <a:t>Understand the basics before you begin</a:t>
            </a:r>
            <a:endParaRPr lang="en-GB" sz="2400" dirty="0">
              <a:latin typeface="Calibri"/>
              <a:ea typeface="+mn-lt"/>
              <a:cs typeface="Arial"/>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Keep a record of all sources as you use them</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Be consistent in the records you keep and in the way you reference </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Check your references before submitting your assignment</a:t>
            </a: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Calibri"/>
            </a:endParaRPr>
          </a:p>
          <a:p>
            <a:pPr marL="0" indent="0">
              <a:lnSpc>
                <a:spcPct val="107000"/>
              </a:lnSpc>
              <a:spcBef>
                <a:spcPts val="0"/>
              </a:spcBef>
              <a:buNone/>
            </a:pPr>
            <a:endParaRPr lang="en-GB" sz="1800" dirty="0">
              <a:latin typeface="Calibri"/>
              <a:ea typeface="+mn-lt"/>
              <a:cs typeface="Calibri Light"/>
            </a:endParaRPr>
          </a:p>
          <a:p>
            <a:pPr marL="0" indent="0">
              <a:buNone/>
            </a:pPr>
            <a:endParaRPr lang="en-GB" dirty="0">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403821" y="2890"/>
            <a:ext cx="7595118" cy="1003916"/>
          </a:xfrm>
        </p:spPr>
        <p:txBody>
          <a:bodyPr>
            <a:normAutofit/>
          </a:bodyPr>
          <a:lstStyle/>
          <a:p>
            <a:r>
              <a:rPr lang="en-GB" dirty="0">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6650734" y="2117689"/>
            <a:ext cx="5243801" cy="3194195"/>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a:rPr>
              <a:t>Ask for help </a:t>
            </a:r>
            <a:r>
              <a:rPr lang="en-GB" sz="2400" dirty="0">
                <a:latin typeface="Calibri"/>
                <a:cs typeface="Calibri"/>
              </a:rPr>
              <a:t>if you </a:t>
            </a:r>
            <a:r>
              <a:rPr lang="en-GB" sz="2400">
                <a:latin typeface="Calibri"/>
                <a:cs typeface="Calibri"/>
              </a:rPr>
              <a:t>need it – your librarian, course tutor or student services can advise</a:t>
            </a:r>
            <a:endParaRPr lang="en-US" sz="240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38214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99165" y="41018"/>
            <a:ext cx="10795518" cy="1003916"/>
          </a:xfrm>
        </p:spPr>
        <p:txBody>
          <a:bodyPr/>
          <a:lstStyle/>
          <a:p>
            <a:pPr algn="ctr"/>
            <a:r>
              <a:rPr lang="en-GB">
                <a:latin typeface="Calibri"/>
                <a:cs typeface="Calibri"/>
              </a:rPr>
              <a:t>Help is always available</a:t>
            </a:r>
            <a:endParaRPr lang="en-US"/>
          </a:p>
        </p:txBody>
      </p:sp>
      <p:sp>
        <p:nvSpPr>
          <p:cNvPr id="10" name="TextBox 9">
            <a:extLst>
              <a:ext uri="{FF2B5EF4-FFF2-40B4-BE49-F238E27FC236}">
                <a16:creationId xmlns:a16="http://schemas.microsoft.com/office/drawing/2014/main" id="{7D58A4BF-3DC1-4590-BE98-17229B6091CB}"/>
              </a:ext>
            </a:extLst>
          </p:cNvPr>
          <p:cNvSpPr txBox="1"/>
          <p:nvPr/>
        </p:nvSpPr>
        <p:spPr>
          <a:xfrm>
            <a:off x="4880264" y="4010611"/>
            <a:ext cx="7157930"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For personal reference and subject related help:</a:t>
            </a:r>
            <a:endParaRPr lang="en-GB" sz="2600" dirty="0">
              <a:ea typeface="+mn-lt"/>
              <a:cs typeface="+mn-lt"/>
            </a:endParaRPr>
          </a:p>
          <a:p>
            <a:endParaRPr lang="en-GB" sz="2600" b="1" dirty="0">
              <a:latin typeface="Calibri"/>
              <a:cs typeface="Calibri"/>
            </a:endParaRPr>
          </a:p>
          <a:p>
            <a:pPr marL="457200" indent="-457200">
              <a:buFont typeface="Arial"/>
              <a:buChar char="•"/>
            </a:pPr>
            <a:r>
              <a:rPr lang="en-GB" sz="2600" b="1" dirty="0">
                <a:latin typeface="Calibri"/>
                <a:cs typeface="Calibri"/>
              </a:rPr>
              <a:t>Emily Hywel  </a:t>
            </a:r>
            <a:r>
              <a:rPr lang="en-GB" sz="2600" dirty="0">
                <a:latin typeface="Calibri"/>
                <a:cs typeface="Calibri"/>
              </a:rPr>
              <a:t>Academic Liaison Librarian</a:t>
            </a:r>
            <a:endParaRPr lang="en-GB" sz="2600" dirty="0">
              <a:ea typeface="+mn-lt"/>
              <a:cs typeface="+mn-lt"/>
            </a:endParaRPr>
          </a:p>
          <a:p>
            <a:r>
              <a:rPr lang="en-GB" sz="2600" dirty="0">
                <a:latin typeface="Calibri"/>
                <a:ea typeface="+mn-lt"/>
                <a:cs typeface="Calibri"/>
              </a:rPr>
              <a:t>      </a:t>
            </a:r>
            <a:r>
              <a:rPr lang="en-GB" sz="2600" dirty="0" err="1">
                <a:latin typeface="Calibri"/>
                <a:ea typeface="+mn-lt"/>
                <a:cs typeface="Calibri"/>
                <a:hlinkClick r:id="rId3"/>
              </a:rPr>
              <a:t>emily</a:t>
            </a:r>
            <a:r>
              <a:rPr lang="en-GB" sz="2600" dirty="0">
                <a:latin typeface="Calibri"/>
                <a:ea typeface="+mn-lt"/>
                <a:cs typeface="Calibri"/>
                <a:hlinkClick r:id="rId3"/>
              </a:rPr>
              <a:t>,.hywel@uwtsd.ac.uk</a:t>
            </a:r>
            <a:r>
              <a:rPr lang="en-GB" sz="2600" dirty="0">
                <a:latin typeface="Calibri"/>
                <a:ea typeface="+mn-lt"/>
                <a:cs typeface="Calibri"/>
              </a:rPr>
              <a:t> </a:t>
            </a:r>
          </a:p>
          <a:p>
            <a:pPr marL="457200" indent="-457200">
              <a:buFont typeface="Arial"/>
              <a:buChar char="•"/>
            </a:pPr>
            <a:r>
              <a:rPr lang="en-GB" sz="2600" dirty="0">
                <a:latin typeface="Calibri"/>
                <a:ea typeface="+mn-lt"/>
                <a:cs typeface="Calibri"/>
                <a:hlinkClick r:id="rId4"/>
              </a:rPr>
              <a:t>infoskills@uwtsd.ac.uk</a:t>
            </a:r>
            <a:endParaRPr lang="en-GB" sz="2600" dirty="0">
              <a:latin typeface="Calibri"/>
              <a:ea typeface="+mn-lt"/>
              <a:cs typeface="Calibri"/>
            </a:endParaRPr>
          </a:p>
          <a:p>
            <a:endParaRPr lang="en-GB" sz="2600" dirty="0">
              <a:latin typeface="Calibri"/>
              <a:ea typeface="+mn-lt"/>
              <a:cs typeface="Calibri"/>
            </a:endParaRPr>
          </a:p>
        </p:txBody>
      </p:sp>
      <p:sp>
        <p:nvSpPr>
          <p:cNvPr id="4" name="TextBox 3">
            <a:extLst>
              <a:ext uri="{FF2B5EF4-FFF2-40B4-BE49-F238E27FC236}">
                <a16:creationId xmlns:a16="http://schemas.microsoft.com/office/drawing/2014/main" id="{134578A5-024E-4685-8863-6C722C43D67B}"/>
              </a:ext>
            </a:extLst>
          </p:cNvPr>
          <p:cNvSpPr txBox="1"/>
          <p:nvPr/>
        </p:nvSpPr>
        <p:spPr>
          <a:xfrm>
            <a:off x="4880264" y="1376218"/>
            <a:ext cx="7159335"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Light"/>
              </a:rPr>
              <a:t>For online help with Harvard referencing:</a:t>
            </a:r>
          </a:p>
          <a:p>
            <a:endParaRPr lang="en-GB" sz="2600" dirty="0">
              <a:latin typeface="Calibri"/>
              <a:cs typeface="Calibri Light"/>
            </a:endParaRPr>
          </a:p>
          <a:p>
            <a:pPr marL="285750" indent="-285750">
              <a:buFont typeface="Arial"/>
              <a:buChar char="•"/>
            </a:pPr>
            <a:r>
              <a:rPr lang="en-GB" sz="2600" b="1" dirty="0">
                <a:latin typeface="Calibri"/>
                <a:cs typeface="Calibri"/>
              </a:rPr>
              <a:t>Moodle</a:t>
            </a:r>
            <a:r>
              <a:rPr lang="en-GB" sz="2600" dirty="0">
                <a:latin typeface="Calibri"/>
                <a:cs typeface="Calibri"/>
              </a:rPr>
              <a:t> – </a:t>
            </a:r>
            <a:r>
              <a:rPr lang="en-GB" sz="2600" dirty="0" err="1">
                <a:latin typeface="Calibri"/>
                <a:cs typeface="Calibri"/>
              </a:rPr>
              <a:t>Infoskills</a:t>
            </a:r>
            <a:r>
              <a:rPr lang="en-GB" sz="2600" dirty="0">
                <a:latin typeface="Calibri"/>
                <a:cs typeface="Calibri"/>
              </a:rPr>
              <a:t> Programme -  </a:t>
            </a:r>
            <a:r>
              <a:rPr lang="en-GB" sz="2600" dirty="0">
                <a:latin typeface="Calibri"/>
                <a:cs typeface="Calibri"/>
                <a:hlinkClick r:id="rId5"/>
              </a:rPr>
              <a:t>Online session</a:t>
            </a:r>
            <a:r>
              <a:rPr lang="en-GB" sz="2600" dirty="0">
                <a:latin typeface="Calibri Light"/>
                <a:cs typeface="Calibri Light"/>
              </a:rPr>
              <a:t> </a:t>
            </a:r>
            <a:endParaRPr lang="en-US" sz="2600" dirty="0">
              <a:ea typeface="+mn-lt"/>
              <a:cs typeface="+mn-lt"/>
            </a:endParaRPr>
          </a:p>
          <a:p>
            <a:endParaRPr lang="en-GB" sz="2600" dirty="0">
              <a:latin typeface="Calibri Light"/>
              <a:cs typeface="Calibri Light"/>
            </a:endParaRPr>
          </a:p>
          <a:p>
            <a:pPr marL="285750" indent="-285750">
              <a:buFont typeface="Arial"/>
              <a:buChar char="•"/>
            </a:pPr>
            <a:r>
              <a:rPr lang="en-GB" sz="2600" b="1" dirty="0">
                <a:latin typeface="Calibri"/>
                <a:cs typeface="Calibri Light"/>
                <a:hlinkClick r:id="rId6"/>
              </a:rPr>
              <a:t>Library web pages</a:t>
            </a:r>
            <a:r>
              <a:rPr lang="en-GB" sz="2600" dirty="0">
                <a:latin typeface="Calibri"/>
                <a:cs typeface="Calibri Light"/>
              </a:rPr>
              <a:t> - Student Essentials - Harvard Handbook and RefWorks</a:t>
            </a:r>
          </a:p>
        </p:txBody>
      </p:sp>
      <p:pic>
        <p:nvPicPr>
          <p:cNvPr id="8" name="Picture 8" descr="A picture containing table, person, indoor, computer&#10;&#10;Description automatically generated">
            <a:extLst>
              <a:ext uri="{FF2B5EF4-FFF2-40B4-BE49-F238E27FC236}">
                <a16:creationId xmlns:a16="http://schemas.microsoft.com/office/drawing/2014/main" id="{39BBB1BB-6561-4D49-9C7E-8EF682255B9B}"/>
              </a:ext>
            </a:extLst>
          </p:cNvPr>
          <p:cNvPicPr>
            <a:picLocks noGrp="1" noChangeAspect="1"/>
          </p:cNvPicPr>
          <p:nvPr>
            <p:ph type="pic" sz="quarter" idx="13"/>
          </p:nvPr>
        </p:nvPicPr>
        <p:blipFill rotWithShape="1">
          <a:blip r:embed="rId7"/>
          <a:srcRect l="11526" r="11526"/>
          <a:stretch/>
        </p:blipFill>
        <p:spPr>
          <a:xfrm>
            <a:off x="274204" y="1432792"/>
            <a:ext cx="4303829" cy="3751695"/>
          </a:xfrm>
        </p:spPr>
      </p:pic>
    </p:spTree>
    <p:extLst>
      <p:ext uri="{BB962C8B-B14F-4D97-AF65-F5344CB8AC3E}">
        <p14:creationId xmlns:p14="http://schemas.microsoft.com/office/powerpoint/2010/main" val="218956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Thanks for listening</a:t>
            </a:r>
          </a:p>
        </p:txBody>
      </p:sp>
      <p:sp>
        <p:nvSpPr>
          <p:cNvPr id="3" name="Content Placeholder 2"/>
          <p:cNvSpPr>
            <a:spLocks noGrp="1"/>
          </p:cNvSpPr>
          <p:nvPr>
            <p:ph sz="quarter" idx="10"/>
          </p:nvPr>
        </p:nvSpPr>
        <p:spPr/>
        <p:txBody>
          <a:bodyPr/>
          <a:lstStyle/>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r>
              <a:rPr lang="en-GB" altLang="en-US" dirty="0">
                <a:latin typeface="Segoe UI" panose="020B0502040204020203" pitchFamily="34" charset="0"/>
                <a:ea typeface="Segoe UI" panose="020B0502040204020203" pitchFamily="34" charset="0"/>
                <a:cs typeface="Segoe UI" panose="020B0502040204020203" pitchFamily="34" charset="0"/>
              </a:rPr>
              <a:t>Emily Hywel</a:t>
            </a:r>
          </a:p>
          <a:p>
            <a:pPr marL="0" indent="0" fontAlgn="base">
              <a:spcBef>
                <a:spcPct val="0"/>
              </a:spcBef>
              <a:spcAft>
                <a:spcPct val="0"/>
              </a:spcAft>
              <a:buNone/>
            </a:pPr>
            <a:r>
              <a:rPr lang="en-GB" altLang="en-US" dirty="0">
                <a:latin typeface="Segoe UI" panose="020B0502040204020203" pitchFamily="34" charset="0"/>
                <a:ea typeface="Segoe UI" panose="020B0502040204020203" pitchFamily="34" charset="0"/>
                <a:cs typeface="Segoe UI" panose="020B0502040204020203" pitchFamily="34" charset="0"/>
              </a:rPr>
              <a:t>Academic Liaison Librarian</a:t>
            </a: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r>
              <a:rPr lang="en-GB" altLang="en-US" dirty="0">
                <a:latin typeface="Segoe UI" panose="020B0502040204020203" pitchFamily="34" charset="0"/>
                <a:ea typeface="Segoe UI" panose="020B0502040204020203" pitchFamily="34" charset="0"/>
                <a:cs typeface="Segoe UI" panose="020B0502040204020203" pitchFamily="34" charset="0"/>
              </a:rPr>
              <a:t>emily.hywel@uwtsd.ac.uk</a:t>
            </a:r>
          </a:p>
          <a:p>
            <a:pPr marL="0" indent="0">
              <a:buNone/>
            </a:pPr>
            <a:endParaRPr lang="en-GB" dirty="0"/>
          </a:p>
        </p:txBody>
      </p:sp>
    </p:spTree>
    <p:extLst>
      <p:ext uri="{BB962C8B-B14F-4D97-AF65-F5344CB8AC3E}">
        <p14:creationId xmlns:p14="http://schemas.microsoft.com/office/powerpoint/2010/main" val="2935416734"/>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0230C648-7CD5-45BF-BA1B-1B7A9E342E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d6763200-d287-43bd-9663-450c381dd6d6"/>
    <ds:schemaRef ds:uri="http://purl.org/dc/terms/"/>
    <ds:schemaRef ds:uri="http://schemas.openxmlformats.org/package/2006/metadata/core-properties"/>
    <ds:schemaRef ds:uri="http://schemas.microsoft.com/office/2006/documentManagement/types"/>
    <ds:schemaRef ds:uri="9c361958-d63d-4444-9986-5debd40b8faa"/>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916</TotalTime>
  <Words>1429</Words>
  <Application>Microsoft Macintosh PowerPoint</Application>
  <PresentationFormat>Widescreen</PresentationFormat>
  <Paragraphs>167</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Lucida Sans</vt:lpstr>
      <vt:lpstr>Segoe UI</vt:lpstr>
      <vt:lpstr>Wingdings</vt:lpstr>
      <vt:lpstr>Office Theme</vt:lpstr>
      <vt:lpstr>Referencing &amp; Plagiarism</vt:lpstr>
      <vt:lpstr>What we’ll look at today..</vt:lpstr>
      <vt:lpstr>Why is referencing important?</vt:lpstr>
      <vt:lpstr>When do you need to reference?</vt:lpstr>
      <vt:lpstr>What can you reference?</vt:lpstr>
      <vt:lpstr>What makes a good academic assignment?</vt:lpstr>
      <vt:lpstr>How to use source material in your assignments</vt:lpstr>
      <vt:lpstr>Bibliographies and reference lists</vt:lpstr>
      <vt:lpstr>Example of a book (with two authors)</vt:lpstr>
      <vt:lpstr>Example of a journal article</vt:lpstr>
      <vt:lpstr>Example of a website</vt:lpstr>
      <vt:lpstr>What are in-text citations</vt:lpstr>
      <vt:lpstr>Secondary referencing</vt:lpstr>
      <vt:lpstr>Plagiarism and how to avoid it </vt:lpstr>
      <vt:lpstr>Quick quiz</vt:lpstr>
      <vt:lpstr>Tips to improve your referencing</vt:lpstr>
      <vt:lpstr>Help is always available</vt:lpstr>
      <vt:lpstr>Thanks for listening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&amp; Plagiarism</dc:title>
  <dc:creator>Emily Hywel</dc:creator>
  <cp:lastModifiedBy>Lynne Seymour</cp:lastModifiedBy>
  <cp:revision>59</cp:revision>
  <dcterms:created xsi:type="dcterms:W3CDTF">2019-09-25T08:28:06Z</dcterms:created>
  <dcterms:modified xsi:type="dcterms:W3CDTF">2021-02-11T14:05:20Z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