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ms-powerpoint.presentation.macroEnabled.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83" r:id="rId1"/>
  </p:sldMasterIdLst>
  <p:notesMasterIdLst>
    <p:notesMasterId r:id="rId30"/>
  </p:notesMasterIdLst>
  <p:handoutMasterIdLst>
    <p:handoutMasterId r:id="rId31"/>
  </p:handoutMasterIdLst>
  <p:sldIdLst>
    <p:sldId id="341" r:id="rId2"/>
    <p:sldId id="342" r:id="rId3"/>
    <p:sldId id="273" r:id="rId4"/>
    <p:sldId id="312" r:id="rId5"/>
    <p:sldId id="338" r:id="rId6"/>
    <p:sldId id="339" r:id="rId7"/>
    <p:sldId id="300" r:id="rId8"/>
    <p:sldId id="305" r:id="rId9"/>
    <p:sldId id="306" r:id="rId10"/>
    <p:sldId id="301" r:id="rId11"/>
    <p:sldId id="302" r:id="rId12"/>
    <p:sldId id="340" r:id="rId13"/>
    <p:sldId id="308" r:id="rId14"/>
    <p:sldId id="337" r:id="rId15"/>
    <p:sldId id="309" r:id="rId16"/>
    <p:sldId id="310" r:id="rId17"/>
    <p:sldId id="328" r:id="rId18"/>
    <p:sldId id="315" r:id="rId19"/>
    <p:sldId id="307" r:id="rId20"/>
    <p:sldId id="311" r:id="rId21"/>
    <p:sldId id="317" r:id="rId22"/>
    <p:sldId id="316" r:id="rId23"/>
    <p:sldId id="320" r:id="rId24"/>
    <p:sldId id="327" r:id="rId25"/>
    <p:sldId id="324" r:id="rId26"/>
    <p:sldId id="325" r:id="rId27"/>
    <p:sldId id="322" r:id="rId28"/>
    <p:sldId id="323" r:id="rId29"/>
  </p:sldIdLst>
  <p:sldSz cx="9144000" cy="6858000" type="screen4x3"/>
  <p:notesSz cx="6877050" cy="10001250"/>
  <p:embeddedFontLst>
    <p:embeddedFont>
      <p:font typeface="Tahoma" pitchFamily="34" charset="0"/>
      <p:regular r:id="rId32"/>
      <p:bold r:id="rId33"/>
    </p:embeddedFont>
    <p:embeddedFont>
      <p:font typeface="Comic Sans MS" pitchFamily="66" charset="0"/>
      <p:regular r:id="rId34"/>
      <p:bold r:id="rId35"/>
    </p:embeddedFont>
  </p:embeddedFontLst>
  <p:defaultTextStyle>
    <a:defPPr>
      <a:defRPr lang="en-GB"/>
    </a:defPPr>
    <a:lvl1pPr algn="l" rtl="0" fontAlgn="base">
      <a:spcBef>
        <a:spcPct val="0"/>
      </a:spcBef>
      <a:spcAft>
        <a:spcPct val="0"/>
      </a:spcAft>
      <a:defRPr kern="1200">
        <a:solidFill>
          <a:schemeClr val="tx1"/>
        </a:solidFill>
        <a:latin typeface="Tahoma" pitchFamily="34" charset="0"/>
        <a:ea typeface="+mn-ea"/>
        <a:cs typeface="Arial" charset="0"/>
      </a:defRPr>
    </a:lvl1pPr>
    <a:lvl2pPr marL="457200" algn="l" rtl="0" fontAlgn="base">
      <a:spcBef>
        <a:spcPct val="0"/>
      </a:spcBef>
      <a:spcAft>
        <a:spcPct val="0"/>
      </a:spcAft>
      <a:defRPr kern="1200">
        <a:solidFill>
          <a:schemeClr val="tx1"/>
        </a:solidFill>
        <a:latin typeface="Tahoma" pitchFamily="34" charset="0"/>
        <a:ea typeface="+mn-ea"/>
        <a:cs typeface="Arial" charset="0"/>
      </a:defRPr>
    </a:lvl2pPr>
    <a:lvl3pPr marL="914400" algn="l" rtl="0" fontAlgn="base">
      <a:spcBef>
        <a:spcPct val="0"/>
      </a:spcBef>
      <a:spcAft>
        <a:spcPct val="0"/>
      </a:spcAft>
      <a:defRPr kern="1200">
        <a:solidFill>
          <a:schemeClr val="tx1"/>
        </a:solidFill>
        <a:latin typeface="Tahoma" pitchFamily="34" charset="0"/>
        <a:ea typeface="+mn-ea"/>
        <a:cs typeface="Arial" charset="0"/>
      </a:defRPr>
    </a:lvl3pPr>
    <a:lvl4pPr marL="1371600" algn="l" rtl="0" fontAlgn="base">
      <a:spcBef>
        <a:spcPct val="0"/>
      </a:spcBef>
      <a:spcAft>
        <a:spcPct val="0"/>
      </a:spcAft>
      <a:defRPr kern="1200">
        <a:solidFill>
          <a:schemeClr val="tx1"/>
        </a:solidFill>
        <a:latin typeface="Tahoma" pitchFamily="34" charset="0"/>
        <a:ea typeface="+mn-ea"/>
        <a:cs typeface="Arial" charset="0"/>
      </a:defRPr>
    </a:lvl4pPr>
    <a:lvl5pPr marL="1828800" algn="l" rtl="0" fontAlgn="base">
      <a:spcBef>
        <a:spcPct val="0"/>
      </a:spcBef>
      <a:spcAft>
        <a:spcPct val="0"/>
      </a:spcAft>
      <a:defRPr kern="1200">
        <a:solidFill>
          <a:schemeClr val="tx1"/>
        </a:solidFill>
        <a:latin typeface="Tahoma" pitchFamily="34" charset="0"/>
        <a:ea typeface="+mn-ea"/>
        <a:cs typeface="Arial" charset="0"/>
      </a:defRPr>
    </a:lvl5pPr>
    <a:lvl6pPr marL="2286000" algn="l" defTabSz="914400" rtl="0" eaLnBrk="1" latinLnBrk="0" hangingPunct="1">
      <a:defRPr kern="1200">
        <a:solidFill>
          <a:schemeClr val="tx1"/>
        </a:solidFill>
        <a:latin typeface="Tahoma" pitchFamily="34" charset="0"/>
        <a:ea typeface="+mn-ea"/>
        <a:cs typeface="Arial" charset="0"/>
      </a:defRPr>
    </a:lvl6pPr>
    <a:lvl7pPr marL="2743200" algn="l" defTabSz="914400" rtl="0" eaLnBrk="1" latinLnBrk="0" hangingPunct="1">
      <a:defRPr kern="1200">
        <a:solidFill>
          <a:schemeClr val="tx1"/>
        </a:solidFill>
        <a:latin typeface="Tahoma" pitchFamily="34" charset="0"/>
        <a:ea typeface="+mn-ea"/>
        <a:cs typeface="Arial" charset="0"/>
      </a:defRPr>
    </a:lvl7pPr>
    <a:lvl8pPr marL="3200400" algn="l" defTabSz="914400" rtl="0" eaLnBrk="1" latinLnBrk="0" hangingPunct="1">
      <a:defRPr kern="1200">
        <a:solidFill>
          <a:schemeClr val="tx1"/>
        </a:solidFill>
        <a:latin typeface="Tahoma" pitchFamily="34" charset="0"/>
        <a:ea typeface="+mn-ea"/>
        <a:cs typeface="Arial" charset="0"/>
      </a:defRPr>
    </a:lvl8pPr>
    <a:lvl9pPr marL="3657600" algn="l" defTabSz="914400" rtl="0" eaLnBrk="1" latinLnBrk="0" hangingPunct="1">
      <a:defRPr kern="1200">
        <a:solidFill>
          <a:schemeClr val="tx1"/>
        </a:solidFill>
        <a:latin typeface="Tahom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6600"/>
    <a:srgbClr val="A01E04"/>
    <a:srgbClr val="FFFF00"/>
    <a:srgbClr val="CC6600"/>
    <a:srgbClr val="FF9933"/>
    <a:srgbClr val="FF505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autoAdjust="0"/>
    <p:restoredTop sz="94643" autoAdjust="0"/>
  </p:normalViewPr>
  <p:slideViewPr>
    <p:cSldViewPr>
      <p:cViewPr varScale="1">
        <p:scale>
          <a:sx n="80" d="100"/>
          <a:sy n="80" d="100"/>
        </p:scale>
        <p:origin x="-34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font" Target="fonts/font4.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79738" cy="500063"/>
          </a:xfrm>
          <a:prstGeom prst="rect">
            <a:avLst/>
          </a:prstGeom>
          <a:noFill/>
          <a:ln w="9525">
            <a:noFill/>
            <a:miter lim="800000"/>
            <a:headEnd/>
            <a:tailEnd/>
          </a:ln>
        </p:spPr>
        <p:txBody>
          <a:bodyPr vert="horz" wrap="square" lIns="96442" tIns="48221" rIns="96442" bIns="48221" numCol="1" anchor="t" anchorCtr="0" compatLnSpc="1">
            <a:prstTxWarp prst="textNoShape">
              <a:avLst/>
            </a:prstTxWarp>
          </a:bodyPr>
          <a:lstStyle>
            <a:lvl1pPr defTabSz="965200" eaLnBrk="0" hangingPunct="0">
              <a:defRPr sz="1300">
                <a:latin typeface="Times New Roman" pitchFamily="18" charset="0"/>
              </a:defRPr>
            </a:lvl1pPr>
          </a:lstStyle>
          <a:p>
            <a:endParaRPr lang="en-US"/>
          </a:p>
        </p:txBody>
      </p:sp>
      <p:sp>
        <p:nvSpPr>
          <p:cNvPr id="21507" name="Rectangle 3"/>
          <p:cNvSpPr>
            <a:spLocks noGrp="1" noChangeArrowheads="1"/>
          </p:cNvSpPr>
          <p:nvPr>
            <p:ph type="dt" sz="quarter" idx="1"/>
          </p:nvPr>
        </p:nvSpPr>
        <p:spPr bwMode="auto">
          <a:xfrm>
            <a:off x="3897313" y="0"/>
            <a:ext cx="2979737" cy="500063"/>
          </a:xfrm>
          <a:prstGeom prst="rect">
            <a:avLst/>
          </a:prstGeom>
          <a:noFill/>
          <a:ln w="9525">
            <a:noFill/>
            <a:miter lim="800000"/>
            <a:headEnd/>
            <a:tailEnd/>
          </a:ln>
        </p:spPr>
        <p:txBody>
          <a:bodyPr vert="horz" wrap="square" lIns="96442" tIns="48221" rIns="96442" bIns="48221" numCol="1" anchor="t" anchorCtr="0" compatLnSpc="1">
            <a:prstTxWarp prst="textNoShape">
              <a:avLst/>
            </a:prstTxWarp>
          </a:bodyPr>
          <a:lstStyle>
            <a:lvl1pPr algn="r" defTabSz="965200" eaLnBrk="0" hangingPunct="0">
              <a:defRPr sz="1300">
                <a:latin typeface="Times New Roman" pitchFamily="18" charset="0"/>
              </a:defRPr>
            </a:lvl1pPr>
          </a:lstStyle>
          <a:p>
            <a:endParaRPr lang="en-US"/>
          </a:p>
        </p:txBody>
      </p:sp>
      <p:sp>
        <p:nvSpPr>
          <p:cNvPr id="21508" name="Rectangle 4"/>
          <p:cNvSpPr>
            <a:spLocks noGrp="1" noChangeArrowheads="1"/>
          </p:cNvSpPr>
          <p:nvPr>
            <p:ph type="ftr" sz="quarter" idx="2"/>
          </p:nvPr>
        </p:nvSpPr>
        <p:spPr bwMode="auto">
          <a:xfrm>
            <a:off x="0" y="9501188"/>
            <a:ext cx="2979738" cy="500062"/>
          </a:xfrm>
          <a:prstGeom prst="rect">
            <a:avLst/>
          </a:prstGeom>
          <a:noFill/>
          <a:ln w="9525">
            <a:noFill/>
            <a:miter lim="800000"/>
            <a:headEnd/>
            <a:tailEnd/>
          </a:ln>
        </p:spPr>
        <p:txBody>
          <a:bodyPr vert="horz" wrap="square" lIns="96442" tIns="48221" rIns="96442" bIns="48221" numCol="1" anchor="b" anchorCtr="0" compatLnSpc="1">
            <a:prstTxWarp prst="textNoShape">
              <a:avLst/>
            </a:prstTxWarp>
          </a:bodyPr>
          <a:lstStyle>
            <a:lvl1pPr defTabSz="965200" eaLnBrk="0" hangingPunct="0">
              <a:defRPr sz="1300">
                <a:latin typeface="Times New Roman" pitchFamily="18" charset="0"/>
              </a:defRPr>
            </a:lvl1pPr>
          </a:lstStyle>
          <a:p>
            <a:endParaRPr lang="en-US"/>
          </a:p>
        </p:txBody>
      </p:sp>
      <p:sp>
        <p:nvSpPr>
          <p:cNvPr id="21509" name="Rectangle 5"/>
          <p:cNvSpPr>
            <a:spLocks noGrp="1" noChangeArrowheads="1"/>
          </p:cNvSpPr>
          <p:nvPr>
            <p:ph type="sldNum" sz="quarter" idx="3"/>
          </p:nvPr>
        </p:nvSpPr>
        <p:spPr bwMode="auto">
          <a:xfrm>
            <a:off x="3897313" y="9501188"/>
            <a:ext cx="2979737" cy="500062"/>
          </a:xfrm>
          <a:prstGeom prst="rect">
            <a:avLst/>
          </a:prstGeom>
          <a:noFill/>
          <a:ln w="9525">
            <a:noFill/>
            <a:miter lim="800000"/>
            <a:headEnd/>
            <a:tailEnd/>
          </a:ln>
        </p:spPr>
        <p:txBody>
          <a:bodyPr vert="horz" wrap="square" lIns="96442" tIns="48221" rIns="96442" bIns="48221" numCol="1" anchor="b" anchorCtr="0" compatLnSpc="1">
            <a:prstTxWarp prst="textNoShape">
              <a:avLst/>
            </a:prstTxWarp>
          </a:bodyPr>
          <a:lstStyle>
            <a:lvl1pPr algn="r" defTabSz="965200" eaLnBrk="0" hangingPunct="0">
              <a:defRPr sz="1300">
                <a:latin typeface="Times New Roman" pitchFamily="18" charset="0"/>
              </a:defRPr>
            </a:lvl1pPr>
          </a:lstStyle>
          <a:p>
            <a:fld id="{8587D95C-5AE7-47BE-99D2-AF9CA7E5C135}"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466" name="Rectangle 2"/>
          <p:cNvSpPr>
            <a:spLocks noGrp="1" noChangeArrowheads="1"/>
          </p:cNvSpPr>
          <p:nvPr>
            <p:ph type="hdr" sz="quarter"/>
          </p:nvPr>
        </p:nvSpPr>
        <p:spPr bwMode="auto">
          <a:xfrm>
            <a:off x="0" y="0"/>
            <a:ext cx="2979738" cy="500063"/>
          </a:xfrm>
          <a:prstGeom prst="rect">
            <a:avLst/>
          </a:prstGeom>
          <a:noFill/>
          <a:ln w="9525">
            <a:noFill/>
            <a:miter lim="800000"/>
            <a:headEnd/>
            <a:tailEnd/>
          </a:ln>
        </p:spPr>
        <p:txBody>
          <a:bodyPr vert="horz" wrap="square" lIns="96442" tIns="48221" rIns="96442" bIns="48221" numCol="1" anchor="t" anchorCtr="0" compatLnSpc="1">
            <a:prstTxWarp prst="textNoShape">
              <a:avLst/>
            </a:prstTxWarp>
          </a:bodyPr>
          <a:lstStyle>
            <a:lvl1pPr defTabSz="965200" eaLnBrk="0" hangingPunct="0">
              <a:defRPr sz="1300">
                <a:latin typeface="Times New Roman" pitchFamily="18" charset="0"/>
              </a:defRPr>
            </a:lvl1pPr>
          </a:lstStyle>
          <a:p>
            <a:endParaRPr lang="en-US"/>
          </a:p>
        </p:txBody>
      </p:sp>
      <p:sp>
        <p:nvSpPr>
          <p:cNvPr id="62467" name="Rectangle 3"/>
          <p:cNvSpPr>
            <a:spLocks noGrp="1" noChangeArrowheads="1"/>
          </p:cNvSpPr>
          <p:nvPr>
            <p:ph type="dt" idx="1"/>
          </p:nvPr>
        </p:nvSpPr>
        <p:spPr bwMode="auto">
          <a:xfrm>
            <a:off x="3897313" y="0"/>
            <a:ext cx="2979737" cy="500063"/>
          </a:xfrm>
          <a:prstGeom prst="rect">
            <a:avLst/>
          </a:prstGeom>
          <a:noFill/>
          <a:ln w="9525">
            <a:noFill/>
            <a:miter lim="800000"/>
            <a:headEnd/>
            <a:tailEnd/>
          </a:ln>
        </p:spPr>
        <p:txBody>
          <a:bodyPr vert="horz" wrap="square" lIns="96442" tIns="48221" rIns="96442" bIns="48221" numCol="1" anchor="t" anchorCtr="0" compatLnSpc="1">
            <a:prstTxWarp prst="textNoShape">
              <a:avLst/>
            </a:prstTxWarp>
          </a:bodyPr>
          <a:lstStyle>
            <a:lvl1pPr algn="r" defTabSz="965200" eaLnBrk="0" hangingPunct="0">
              <a:defRPr sz="1300">
                <a:latin typeface="Times New Roman" pitchFamily="18" charset="0"/>
              </a:defRPr>
            </a:lvl1pPr>
          </a:lstStyle>
          <a:p>
            <a:endParaRPr lang="en-US"/>
          </a:p>
        </p:txBody>
      </p:sp>
      <p:sp>
        <p:nvSpPr>
          <p:cNvPr id="14340"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p:spPr>
      </p:sp>
      <p:sp>
        <p:nvSpPr>
          <p:cNvPr id="62469" name="Rectangle 5"/>
          <p:cNvSpPr>
            <a:spLocks noGrp="1" noChangeArrowheads="1"/>
          </p:cNvSpPr>
          <p:nvPr>
            <p:ph type="body" sz="quarter" idx="3"/>
          </p:nvPr>
        </p:nvSpPr>
        <p:spPr bwMode="auto">
          <a:xfrm>
            <a:off x="917575" y="4751388"/>
            <a:ext cx="5041900" cy="4500562"/>
          </a:xfrm>
          <a:prstGeom prst="rect">
            <a:avLst/>
          </a:prstGeom>
          <a:noFill/>
          <a:ln w="9525">
            <a:noFill/>
            <a:miter lim="800000"/>
            <a:headEnd/>
            <a:tailEnd/>
          </a:ln>
        </p:spPr>
        <p:txBody>
          <a:bodyPr vert="horz" wrap="square" lIns="96442" tIns="48221" rIns="96442" bIns="48221"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2470" name="Rectangle 6"/>
          <p:cNvSpPr>
            <a:spLocks noGrp="1" noChangeArrowheads="1"/>
          </p:cNvSpPr>
          <p:nvPr>
            <p:ph type="ftr" sz="quarter" idx="4"/>
          </p:nvPr>
        </p:nvSpPr>
        <p:spPr bwMode="auto">
          <a:xfrm>
            <a:off x="0" y="9501188"/>
            <a:ext cx="2979738" cy="500062"/>
          </a:xfrm>
          <a:prstGeom prst="rect">
            <a:avLst/>
          </a:prstGeom>
          <a:noFill/>
          <a:ln w="9525">
            <a:noFill/>
            <a:miter lim="800000"/>
            <a:headEnd/>
            <a:tailEnd/>
          </a:ln>
        </p:spPr>
        <p:txBody>
          <a:bodyPr vert="horz" wrap="square" lIns="96442" tIns="48221" rIns="96442" bIns="48221" numCol="1" anchor="b" anchorCtr="0" compatLnSpc="1">
            <a:prstTxWarp prst="textNoShape">
              <a:avLst/>
            </a:prstTxWarp>
          </a:bodyPr>
          <a:lstStyle>
            <a:lvl1pPr defTabSz="965200" eaLnBrk="0" hangingPunct="0">
              <a:defRPr sz="1300">
                <a:latin typeface="Times New Roman" pitchFamily="18" charset="0"/>
              </a:defRPr>
            </a:lvl1pPr>
          </a:lstStyle>
          <a:p>
            <a:endParaRPr lang="en-US"/>
          </a:p>
        </p:txBody>
      </p:sp>
      <p:sp>
        <p:nvSpPr>
          <p:cNvPr id="62471" name="Rectangle 7"/>
          <p:cNvSpPr>
            <a:spLocks noGrp="1" noChangeArrowheads="1"/>
          </p:cNvSpPr>
          <p:nvPr>
            <p:ph type="sldNum" sz="quarter" idx="5"/>
          </p:nvPr>
        </p:nvSpPr>
        <p:spPr bwMode="auto">
          <a:xfrm>
            <a:off x="3897313" y="9501188"/>
            <a:ext cx="2979737" cy="500062"/>
          </a:xfrm>
          <a:prstGeom prst="rect">
            <a:avLst/>
          </a:prstGeom>
          <a:noFill/>
          <a:ln w="9525">
            <a:noFill/>
            <a:miter lim="800000"/>
            <a:headEnd/>
            <a:tailEnd/>
          </a:ln>
        </p:spPr>
        <p:txBody>
          <a:bodyPr vert="horz" wrap="square" lIns="96442" tIns="48221" rIns="96442" bIns="48221" numCol="1" anchor="b" anchorCtr="0" compatLnSpc="1">
            <a:prstTxWarp prst="textNoShape">
              <a:avLst/>
            </a:prstTxWarp>
          </a:bodyPr>
          <a:lstStyle>
            <a:lvl1pPr algn="r" defTabSz="965200" eaLnBrk="0" hangingPunct="0">
              <a:defRPr sz="1300">
                <a:latin typeface="Times New Roman" pitchFamily="18" charset="0"/>
              </a:defRPr>
            </a:lvl1pPr>
          </a:lstStyle>
          <a:p>
            <a:fld id="{B6B64408-C9E5-4E9D-B132-1E5563E496FB}" type="slidenum">
              <a:rPr lang="en-GB"/>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Arial" charset="0"/>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Arial" charset="0"/>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Arial" charset="0"/>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Arial" charset="0"/>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a:noFill/>
        </p:spPr>
        <p:txBody>
          <a:bodyPr/>
          <a:lstStyle/>
          <a:p>
            <a:fld id="{2035B8AF-2F61-4244-B10B-9C28C234C3C5}" type="slidenum">
              <a:rPr lang="en-GB"/>
              <a:pPr/>
              <a:t>3</a:t>
            </a:fld>
            <a:endParaRPr lang="en-GB"/>
          </a:p>
        </p:txBody>
      </p:sp>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p:spPr>
        <p:txBody>
          <a:bodyPr/>
          <a:lstStyle/>
          <a:p>
            <a:fld id="{195C8084-B916-4C66-9327-1F183463328A}" type="slidenum">
              <a:rPr lang="en-GB"/>
              <a:pPr/>
              <a:t>7</a:t>
            </a:fld>
            <a:endParaRPr lang="en-GB"/>
          </a:p>
        </p:txBody>
      </p:sp>
      <p:sp>
        <p:nvSpPr>
          <p:cNvPr id="24578" name="Rectangle 1026"/>
          <p:cNvSpPr>
            <a:spLocks noGrp="1" noRot="1" noChangeAspect="1" noChangeArrowheads="1" noTextEdit="1"/>
          </p:cNvSpPr>
          <p:nvPr>
            <p:ph type="sldImg"/>
          </p:nvPr>
        </p:nvSpPr>
        <p:spPr>
          <a:ln/>
        </p:spPr>
      </p:sp>
      <p:sp>
        <p:nvSpPr>
          <p:cNvPr id="24579" name="Rectangle 1027"/>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p:spPr>
        <p:txBody>
          <a:bodyPr/>
          <a:lstStyle/>
          <a:p>
            <a:fld id="{6ABA5C85-0AE0-438C-B517-789DBA217602}" type="slidenum">
              <a:rPr lang="en-GB"/>
              <a:pPr/>
              <a:t>8</a:t>
            </a:fld>
            <a:endParaRPr lang="en-GB"/>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p:cNvSpPr>
            <a:spLocks noGrp="1" noChangeArrowheads="1"/>
          </p:cNvSpPr>
          <p:nvPr>
            <p:ph type="sldNum" sz="quarter" idx="5"/>
          </p:nvPr>
        </p:nvSpPr>
        <p:spPr>
          <a:noFill/>
        </p:spPr>
        <p:txBody>
          <a:bodyPr/>
          <a:lstStyle/>
          <a:p>
            <a:fld id="{7013FFE3-D7DA-4E21-A255-E62D7330E651}" type="slidenum">
              <a:rPr lang="en-GB"/>
              <a:pPr/>
              <a:t>9</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p:cNvSpPr>
            <a:spLocks noGrp="1" noChangeArrowheads="1"/>
          </p:cNvSpPr>
          <p:nvPr>
            <p:ph type="sldNum" sz="quarter" idx="5"/>
          </p:nvPr>
        </p:nvSpPr>
        <p:spPr>
          <a:noFill/>
        </p:spPr>
        <p:txBody>
          <a:bodyPr/>
          <a:lstStyle/>
          <a:p>
            <a:fld id="{CE3C88F6-0617-4215-8853-24A9E5A00675}" type="slidenum">
              <a:rPr lang="en-GB"/>
              <a:pPr/>
              <a:t>11</a:t>
            </a:fld>
            <a:endParaRPr lang="en-GB"/>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p:spPr>
        <p:txBody>
          <a:bodyPr/>
          <a:lstStyle/>
          <a:p>
            <a:fld id="{D9B3B4B1-0722-49DE-8C0E-6C9875D5EDAB}" type="slidenum">
              <a:rPr lang="en-GB"/>
              <a:pPr/>
              <a:t>13</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p>
            <a:fld id="{0616407C-27C8-4946-AB65-3A009B850183}" type="slidenum">
              <a:rPr lang="en-GB"/>
              <a:pPr/>
              <a:t>14</a:t>
            </a:fld>
            <a:endParaRPr lang="en-GB"/>
          </a:p>
        </p:txBody>
      </p:sp>
      <p:sp>
        <p:nvSpPr>
          <p:cNvPr id="36866" name="Rectangle 2"/>
          <p:cNvSpPr>
            <a:spLocks noGrp="1" noRot="1" noChangeAspect="1" noChangeArrowheads="1" noTextEdit="1"/>
          </p:cNvSpPr>
          <p:nvPr>
            <p:ph type="sldImg"/>
          </p:nvPr>
        </p:nvSpPr>
        <p:spPr>
          <a:solidFill>
            <a:srgbClr val="FFFFFF"/>
          </a:solidFill>
          <a:ln/>
        </p:spPr>
      </p:sp>
      <p:sp>
        <p:nvSpPr>
          <p:cNvPr id="36867"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p:spPr>
        <p:txBody>
          <a:bodyPr/>
          <a:lstStyle/>
          <a:p>
            <a:fld id="{B624A75E-C212-46D4-A0BC-72517FFA3975}" type="slidenum">
              <a:rPr lang="en-GB"/>
              <a:pPr/>
              <a:t>15</a:t>
            </a:fld>
            <a:endParaRPr lang="en-GB"/>
          </a:p>
        </p:txBody>
      </p:sp>
      <p:sp>
        <p:nvSpPr>
          <p:cNvPr id="38914" name="Rectangle 2"/>
          <p:cNvSpPr>
            <a:spLocks noGrp="1" noRot="1" noChangeAspect="1" noChangeArrowheads="1" noTextEdit="1"/>
          </p:cNvSpPr>
          <p:nvPr>
            <p:ph type="sldImg"/>
          </p:nvPr>
        </p:nvSpPr>
        <p:spPr>
          <a:solidFill>
            <a:srgbClr val="FFFFFF"/>
          </a:solidFill>
          <a:ln/>
        </p:spPr>
      </p:sp>
      <p:sp>
        <p:nvSpPr>
          <p:cNvPr id="38915"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p:spPr>
        <p:txBody>
          <a:bodyPr/>
          <a:lstStyle/>
          <a:p>
            <a:fld id="{071EE244-C6BB-4665-A0F5-33C30746A9EF}" type="slidenum">
              <a:rPr lang="en-GB"/>
              <a:pPr/>
              <a:t>16</a:t>
            </a:fld>
            <a:endParaRPr lang="en-GB"/>
          </a:p>
        </p:txBody>
      </p:sp>
      <p:sp>
        <p:nvSpPr>
          <p:cNvPr id="40962" name="Rectangle 2"/>
          <p:cNvSpPr>
            <a:spLocks noGrp="1" noRot="1" noChangeAspect="1" noChangeArrowheads="1" noTextEdit="1"/>
          </p:cNvSpPr>
          <p:nvPr>
            <p:ph type="sldImg"/>
          </p:nvPr>
        </p:nvSpPr>
        <p:spPr>
          <a:solidFill>
            <a:srgbClr val="FFFFFF"/>
          </a:solidFill>
          <a:ln/>
        </p:spPr>
      </p:sp>
      <p:sp>
        <p:nvSpPr>
          <p:cNvPr id="40963"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p:spPr>
        <p:txBody>
          <a:bodyPr/>
          <a:lstStyle/>
          <a:p>
            <a:fld id="{EE34BC09-C746-4164-95DA-826175AD201B}" type="slidenum">
              <a:rPr lang="en-GB"/>
              <a:pPr/>
              <a:t>17</a:t>
            </a:fld>
            <a:endParaRPr lang="en-GB"/>
          </a:p>
        </p:txBody>
      </p:sp>
      <p:sp>
        <p:nvSpPr>
          <p:cNvPr id="43010" name="Rectangle 2"/>
          <p:cNvSpPr>
            <a:spLocks noGrp="1" noRot="1" noChangeAspect="1" noChangeArrowheads="1" noTextEdit="1"/>
          </p:cNvSpPr>
          <p:nvPr>
            <p:ph type="sldImg"/>
          </p:nvPr>
        </p:nvSpPr>
        <p:spPr>
          <a:solidFill>
            <a:srgbClr val="FFFFFF"/>
          </a:solidFill>
          <a:ln/>
        </p:spPr>
      </p:sp>
      <p:sp>
        <p:nvSpPr>
          <p:cNvPr id="43011"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p:spPr>
        <p:txBody>
          <a:bodyPr/>
          <a:lstStyle/>
          <a:p>
            <a:fld id="{F73B6819-7280-4657-A594-D047F8BD62B5}" type="slidenum">
              <a:rPr lang="en-GB"/>
              <a:pPr/>
              <a:t>18</a:t>
            </a:fld>
            <a:endParaRPr lang="en-GB"/>
          </a:p>
        </p:txBody>
      </p:sp>
      <p:sp>
        <p:nvSpPr>
          <p:cNvPr id="45058" name="Rectangle 2"/>
          <p:cNvSpPr>
            <a:spLocks noGrp="1" noRot="1" noChangeAspect="1" noChangeArrowheads="1" noTextEdit="1"/>
          </p:cNvSpPr>
          <p:nvPr>
            <p:ph type="sldImg"/>
          </p:nvPr>
        </p:nvSpPr>
        <p:spPr>
          <a:solidFill>
            <a:srgbClr val="FFFFFF"/>
          </a:solidFill>
          <a:ln/>
        </p:spPr>
      </p:sp>
      <p:sp>
        <p:nvSpPr>
          <p:cNvPr id="45059"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7"/>
          <p:cNvSpPr>
            <a:spLocks noGrp="1" noChangeArrowheads="1"/>
          </p:cNvSpPr>
          <p:nvPr>
            <p:ph type="sldNum" sz="quarter" idx="5"/>
          </p:nvPr>
        </p:nvSpPr>
        <p:spPr>
          <a:noFill/>
        </p:spPr>
        <p:txBody>
          <a:bodyPr/>
          <a:lstStyle/>
          <a:p>
            <a:fld id="{27D2C82C-B1C6-47C4-AEE3-88B4717F2D92}" type="slidenum">
              <a:rPr lang="en-GB"/>
              <a:pPr/>
              <a:t>19</a:t>
            </a:fld>
            <a:endParaRPr lang="en-GB"/>
          </a:p>
        </p:txBody>
      </p:sp>
      <p:sp>
        <p:nvSpPr>
          <p:cNvPr id="47106" name="Rectangle 2"/>
          <p:cNvSpPr>
            <a:spLocks noGrp="1" noRot="1" noChangeAspect="1" noChangeArrowheads="1" noTextEdit="1"/>
          </p:cNvSpPr>
          <p:nvPr>
            <p:ph type="sldImg"/>
          </p:nvPr>
        </p:nvSpPr>
        <p:spPr>
          <a:solidFill>
            <a:srgbClr val="FFFFFF"/>
          </a:solidFill>
          <a:ln/>
        </p:spPr>
      </p:sp>
      <p:sp>
        <p:nvSpPr>
          <p:cNvPr id="47107"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p:cNvSpPr>
            <a:spLocks noGrp="1" noChangeArrowheads="1"/>
          </p:cNvSpPr>
          <p:nvPr>
            <p:ph type="sldNum" sz="quarter" idx="5"/>
          </p:nvPr>
        </p:nvSpPr>
        <p:spPr>
          <a:noFill/>
        </p:spPr>
        <p:txBody>
          <a:bodyPr/>
          <a:lstStyle/>
          <a:p>
            <a:fld id="{1A7CA60E-28C2-4E0C-807E-6BBF524227E1}" type="slidenum">
              <a:rPr lang="en-GB"/>
              <a:pPr/>
              <a:t>20</a:t>
            </a:fld>
            <a:endParaRPr lang="en-GB"/>
          </a:p>
        </p:txBody>
      </p:sp>
      <p:sp>
        <p:nvSpPr>
          <p:cNvPr id="49154" name="Rectangle 2"/>
          <p:cNvSpPr>
            <a:spLocks noGrp="1" noRot="1" noChangeAspect="1" noChangeArrowheads="1" noTextEdit="1"/>
          </p:cNvSpPr>
          <p:nvPr>
            <p:ph type="sldImg"/>
          </p:nvPr>
        </p:nvSpPr>
        <p:spPr>
          <a:solidFill>
            <a:srgbClr val="FFFFFF"/>
          </a:solidFill>
          <a:ln/>
        </p:spPr>
      </p:sp>
      <p:sp>
        <p:nvSpPr>
          <p:cNvPr id="49155"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7"/>
          <p:cNvSpPr>
            <a:spLocks noGrp="1" noChangeArrowheads="1"/>
          </p:cNvSpPr>
          <p:nvPr>
            <p:ph type="sldNum" sz="quarter" idx="5"/>
          </p:nvPr>
        </p:nvSpPr>
        <p:spPr>
          <a:noFill/>
        </p:spPr>
        <p:txBody>
          <a:bodyPr/>
          <a:lstStyle/>
          <a:p>
            <a:fld id="{2FC95297-F545-4BDE-9254-682859858E20}" type="slidenum">
              <a:rPr lang="en-GB"/>
              <a:pPr/>
              <a:t>21</a:t>
            </a:fld>
            <a:endParaRPr lang="en-GB"/>
          </a:p>
        </p:txBody>
      </p:sp>
      <p:sp>
        <p:nvSpPr>
          <p:cNvPr id="51202" name="Rectangle 2"/>
          <p:cNvSpPr>
            <a:spLocks noGrp="1" noRot="1" noChangeAspect="1" noChangeArrowheads="1" noTextEdit="1"/>
          </p:cNvSpPr>
          <p:nvPr>
            <p:ph type="sldImg"/>
          </p:nvPr>
        </p:nvSpPr>
        <p:spPr>
          <a:solidFill>
            <a:srgbClr val="FFFFFF"/>
          </a:solidFill>
          <a:ln/>
        </p:spPr>
      </p:sp>
      <p:sp>
        <p:nvSpPr>
          <p:cNvPr id="51203"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p:spPr>
        <p:txBody>
          <a:bodyPr/>
          <a:lstStyle/>
          <a:p>
            <a:fld id="{DC947826-4E32-497A-9D46-0C9724E4133A}" type="slidenum">
              <a:rPr lang="en-GB"/>
              <a:pPr/>
              <a:t>22</a:t>
            </a:fld>
            <a:endParaRPr lang="en-GB"/>
          </a:p>
        </p:txBody>
      </p:sp>
      <p:sp>
        <p:nvSpPr>
          <p:cNvPr id="53250" name="Rectangle 2"/>
          <p:cNvSpPr>
            <a:spLocks noGrp="1" noRot="1" noChangeAspect="1" noChangeArrowheads="1" noTextEdit="1"/>
          </p:cNvSpPr>
          <p:nvPr>
            <p:ph type="sldImg"/>
          </p:nvPr>
        </p:nvSpPr>
        <p:spPr>
          <a:solidFill>
            <a:srgbClr val="FFFFFF"/>
          </a:solidFill>
          <a:ln/>
        </p:spPr>
      </p:sp>
      <p:sp>
        <p:nvSpPr>
          <p:cNvPr id="53251"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7"/>
          <p:cNvSpPr>
            <a:spLocks noGrp="1" noChangeArrowheads="1"/>
          </p:cNvSpPr>
          <p:nvPr>
            <p:ph type="sldNum" sz="quarter" idx="5"/>
          </p:nvPr>
        </p:nvSpPr>
        <p:spPr>
          <a:noFill/>
        </p:spPr>
        <p:txBody>
          <a:bodyPr/>
          <a:lstStyle/>
          <a:p>
            <a:fld id="{4AC7F66B-B18B-492E-98D2-305F70AFD938}" type="slidenum">
              <a:rPr lang="en-GB"/>
              <a:pPr/>
              <a:t>23</a:t>
            </a:fld>
            <a:endParaRPr lang="en-GB"/>
          </a:p>
        </p:txBody>
      </p:sp>
      <p:sp>
        <p:nvSpPr>
          <p:cNvPr id="55298" name="Rectangle 2"/>
          <p:cNvSpPr>
            <a:spLocks noGrp="1" noRot="1" noChangeAspect="1" noChangeArrowheads="1" noTextEdit="1"/>
          </p:cNvSpPr>
          <p:nvPr>
            <p:ph type="sldImg"/>
          </p:nvPr>
        </p:nvSpPr>
        <p:spPr>
          <a:solidFill>
            <a:srgbClr val="FFFFFF"/>
          </a:solidFill>
          <a:ln/>
        </p:spPr>
      </p:sp>
      <p:sp>
        <p:nvSpPr>
          <p:cNvPr id="55299"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p:spPr>
        <p:txBody>
          <a:bodyPr/>
          <a:lstStyle/>
          <a:p>
            <a:fld id="{D34E9379-305F-4685-AC9F-ED94EB95FD8A}" type="slidenum">
              <a:rPr lang="en-GB"/>
              <a:pPr/>
              <a:t>24</a:t>
            </a:fld>
            <a:endParaRPr lang="en-GB"/>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7"/>
          <p:cNvSpPr>
            <a:spLocks noGrp="1" noChangeArrowheads="1"/>
          </p:cNvSpPr>
          <p:nvPr>
            <p:ph type="sldNum" sz="quarter" idx="5"/>
          </p:nvPr>
        </p:nvSpPr>
        <p:spPr>
          <a:noFill/>
        </p:spPr>
        <p:txBody>
          <a:bodyPr/>
          <a:lstStyle/>
          <a:p>
            <a:fld id="{4AB82503-EC54-4018-9D5C-F88FA2BC6ED3}" type="slidenum">
              <a:rPr lang="en-GB"/>
              <a:pPr/>
              <a:t>26</a:t>
            </a:fld>
            <a:endParaRPr lang="en-GB"/>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p:txBody>
          <a:bodyPr/>
          <a:lstStyle/>
          <a:p>
            <a:pPr eaLnBrk="1" hangingPunct="1"/>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a:noFill/>
        </p:spPr>
        <p:txBody>
          <a:bodyPr/>
          <a:lstStyle/>
          <a:p>
            <a:fld id="{597E098D-439E-4E39-9D15-C9FE776AB80D}" type="slidenum">
              <a:rPr lang="en-GB"/>
              <a:pPr/>
              <a:t>28</a:t>
            </a:fld>
            <a:endParaRPr lang="en-GB"/>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p:txBody>
          <a:bodyPr/>
          <a:lstStyle/>
          <a:p>
            <a:pPr eaLnBrk="1" hangingPunct="1"/>
            <a:r>
              <a:rPr lang="en-US" smtClean="0"/>
              <a:t>Staff retention strategies:217 – 222 TT’s book</a:t>
            </a:r>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2438400"/>
            <a:ext cx="9009063" cy="1052513"/>
            <a:chOff x="0" y="1536"/>
            <a:chExt cx="5675" cy="663"/>
          </a:xfrm>
        </p:grpSpPr>
        <p:grpSp>
          <p:nvGrpSpPr>
            <p:cNvPr id="5" name="Group 3"/>
            <p:cNvGrpSpPr>
              <a:grpSpLocks/>
            </p:cNvGrpSpPr>
            <p:nvPr/>
          </p:nvGrpSpPr>
          <p:grpSpPr bwMode="auto">
            <a:xfrm>
              <a:off x="183" y="1604"/>
              <a:ext cx="448"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defRPr/>
                </a:pPr>
                <a:endParaRPr lang="en-US"/>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defRPr/>
                </a:pPr>
                <a:endParaRPr lang="en-US"/>
              </a:p>
            </p:txBody>
          </p:sp>
        </p:grpSp>
        <p:grpSp>
          <p:nvGrpSpPr>
            <p:cNvPr id="6" name="Group 6"/>
            <p:cNvGrpSpPr>
              <a:grpSpLocks/>
            </p:cNvGrpSpPr>
            <p:nvPr/>
          </p:nvGrpSpPr>
          <p:grpSpPr bwMode="auto">
            <a:xfrm>
              <a:off x="261" y="1870"/>
              <a:ext cx="465"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defRPr/>
                </a:pPr>
                <a:endParaRPr lang="en-US"/>
              </a:p>
            </p:txBody>
          </p:sp>
          <p:sp>
            <p:nvSpPr>
              <p:cNvPr id="11" name="Rectangle 8"/>
              <p:cNvSpPr>
                <a:spLocks noChangeArrowheads="1"/>
              </p:cNvSpPr>
              <p:nvPr/>
            </p:nvSpPr>
            <p:spPr bwMode="auto">
              <a:xfrm>
                <a:off x="1249" y="2640"/>
                <a:ext cx="335"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defRPr/>
                </a:pPr>
                <a:endParaRPr lang="en-US"/>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defRPr/>
              </a:pPr>
              <a:endParaRPr lang="en-US"/>
            </a:p>
          </p:txBody>
        </p:sp>
        <p:sp>
          <p:nvSpPr>
            <p:cNvPr id="8" name="Rectangle 10"/>
            <p:cNvSpPr>
              <a:spLocks noChangeArrowheads="1"/>
            </p:cNvSpPr>
            <p:nvPr/>
          </p:nvSpPr>
          <p:spPr bwMode="auto">
            <a:xfrm>
              <a:off x="400" y="1536"/>
              <a:ext cx="20" cy="663"/>
            </a:xfrm>
            <a:prstGeom prst="rect">
              <a:avLst/>
            </a:prstGeom>
            <a:solidFill>
              <a:schemeClr val="bg2"/>
            </a:solidFill>
            <a:ln w="9525">
              <a:noFill/>
              <a:miter lim="800000"/>
              <a:headEnd/>
              <a:tailEnd/>
            </a:ln>
            <a:effectLst/>
          </p:spPr>
          <p:txBody>
            <a:bodyPr wrap="none" anchor="ctr"/>
            <a:lstStyle/>
            <a:p>
              <a:pPr>
                <a:defRPr/>
              </a:pPr>
              <a:endParaRPr lang="en-US"/>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defRPr/>
              </a:pPr>
              <a:endParaRPr lang="en-US"/>
            </a:p>
          </p:txBody>
        </p:sp>
      </p:grpSp>
      <p:sp>
        <p:nvSpPr>
          <p:cNvPr id="178188" name="Rectangle 12"/>
          <p:cNvSpPr>
            <a:spLocks noGrp="1" noChangeArrowheads="1"/>
          </p:cNvSpPr>
          <p:nvPr>
            <p:ph type="ctrTitle"/>
          </p:nvPr>
        </p:nvSpPr>
        <p:spPr>
          <a:xfrm>
            <a:off x="990600" y="1676400"/>
            <a:ext cx="7772400" cy="1462088"/>
          </a:xfrm>
        </p:spPr>
        <p:txBody>
          <a:bodyPr/>
          <a:lstStyle>
            <a:lvl1pPr>
              <a:defRPr/>
            </a:lvl1pPr>
          </a:lstStyle>
          <a:p>
            <a:r>
              <a:rPr lang="en-GB"/>
              <a:t>Click to edit Master title style</a:t>
            </a:r>
          </a:p>
        </p:txBody>
      </p:sp>
      <p:sp>
        <p:nvSpPr>
          <p:cNvPr id="178189"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fld id="{BF54DA84-2A61-405D-A75E-295D631E5509}" type="datetime1">
              <a:rPr lang="en-GB"/>
              <a:pPr/>
              <a:t>17/04/2013</a:t>
            </a:fld>
            <a:endParaRPr lang="en-GB"/>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endParaRPr lang="en-GB"/>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pPr>
              <a:defRPr/>
            </a:pPr>
            <a:fld id="{E8372DD1-470A-47B6-BE40-CEA63BEC51E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fld id="{881E48AF-39E3-4CDE-AB37-83C334E51190}" type="datetime1">
              <a:rPr lang="en-GB"/>
              <a:pPr/>
              <a:t>17/04/2013</a:t>
            </a:fld>
            <a:endParaRPr lang="en-GB"/>
          </a:p>
        </p:txBody>
      </p:sp>
      <p:sp>
        <p:nvSpPr>
          <p:cNvPr id="5" name="Rectangle 12"/>
          <p:cNvSpPr>
            <a:spLocks noGrp="1" noChangeArrowheads="1"/>
          </p:cNvSpPr>
          <p:nvPr>
            <p:ph type="ftr" sz="quarter" idx="11"/>
          </p:nvPr>
        </p:nvSpPr>
        <p:spPr>
          <a:ln/>
        </p:spPr>
        <p:txBody>
          <a:bodyPr/>
          <a:lstStyle>
            <a:lvl1pPr>
              <a:defRPr/>
            </a:lvl1pPr>
          </a:lstStyle>
          <a:p>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2B2B8452-2335-4859-AE4C-01E3F2851490}"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fld id="{AE848CDF-C740-4248-961C-5F2EB0BFD14C}" type="datetime1">
              <a:rPr lang="en-GB"/>
              <a:pPr/>
              <a:t>17/04/2013</a:t>
            </a:fld>
            <a:endParaRPr lang="en-GB"/>
          </a:p>
        </p:txBody>
      </p:sp>
      <p:sp>
        <p:nvSpPr>
          <p:cNvPr id="5" name="Rectangle 12"/>
          <p:cNvSpPr>
            <a:spLocks noGrp="1" noChangeArrowheads="1"/>
          </p:cNvSpPr>
          <p:nvPr>
            <p:ph type="ftr" sz="quarter" idx="11"/>
          </p:nvPr>
        </p:nvSpPr>
        <p:spPr>
          <a:ln/>
        </p:spPr>
        <p:txBody>
          <a:bodyPr/>
          <a:lstStyle>
            <a:lvl1pPr>
              <a:defRPr/>
            </a:lvl1pPr>
          </a:lstStyle>
          <a:p>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E79266F1-354C-4721-9F2F-CB5D605A749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1"/>
          <p:cNvSpPr>
            <a:spLocks noGrp="1" noChangeArrowheads="1"/>
          </p:cNvSpPr>
          <p:nvPr>
            <p:ph type="dt" sz="half" idx="10"/>
          </p:nvPr>
        </p:nvSpPr>
        <p:spPr>
          <a:ln/>
        </p:spPr>
        <p:txBody>
          <a:bodyPr/>
          <a:lstStyle>
            <a:lvl1pPr>
              <a:defRPr/>
            </a:lvl1pPr>
          </a:lstStyle>
          <a:p>
            <a:fld id="{B4EC6041-35D4-4745-A694-AB71C9666A73}" type="datetime1">
              <a:rPr lang="en-GB"/>
              <a:pPr/>
              <a:t>17/04/2013</a:t>
            </a:fld>
            <a:endParaRPr lang="en-GB"/>
          </a:p>
        </p:txBody>
      </p:sp>
      <p:sp>
        <p:nvSpPr>
          <p:cNvPr id="6" name="Rectangle 12"/>
          <p:cNvSpPr>
            <a:spLocks noGrp="1" noChangeArrowheads="1"/>
          </p:cNvSpPr>
          <p:nvPr>
            <p:ph type="ftr" sz="quarter" idx="11"/>
          </p:nvPr>
        </p:nvSpPr>
        <p:spPr>
          <a:ln/>
        </p:spPr>
        <p:txBody>
          <a:bodyPr/>
          <a:lstStyle>
            <a:lvl1pPr>
              <a:defRPr/>
            </a:lvl1pPr>
          </a:lstStyle>
          <a:p>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22C35482-A216-4858-8015-ADCF7EC45ACC}"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1"/>
          <p:cNvSpPr>
            <a:spLocks noGrp="1" noChangeArrowheads="1"/>
          </p:cNvSpPr>
          <p:nvPr>
            <p:ph type="dt" sz="half" idx="10"/>
          </p:nvPr>
        </p:nvSpPr>
        <p:spPr>
          <a:ln/>
        </p:spPr>
        <p:txBody>
          <a:bodyPr/>
          <a:lstStyle>
            <a:lvl1pPr>
              <a:defRPr/>
            </a:lvl1pPr>
          </a:lstStyle>
          <a:p>
            <a:fld id="{E71BAB18-E171-470A-AAAB-7E5EE2C5C4B8}" type="datetime1">
              <a:rPr lang="en-GB"/>
              <a:pPr/>
              <a:t>17/04/2013</a:t>
            </a:fld>
            <a:endParaRPr lang="en-GB"/>
          </a:p>
        </p:txBody>
      </p:sp>
      <p:sp>
        <p:nvSpPr>
          <p:cNvPr id="8" name="Rectangle 12"/>
          <p:cNvSpPr>
            <a:spLocks noGrp="1" noChangeArrowheads="1"/>
          </p:cNvSpPr>
          <p:nvPr>
            <p:ph type="ftr" sz="quarter" idx="11"/>
          </p:nvPr>
        </p:nvSpPr>
        <p:spPr>
          <a:ln/>
        </p:spPr>
        <p:txBody>
          <a:bodyPr/>
          <a:lstStyle>
            <a:lvl1pPr>
              <a:defRPr/>
            </a:lvl1pPr>
          </a:lstStyle>
          <a:p>
            <a:endParaRPr lang="en-GB"/>
          </a:p>
        </p:txBody>
      </p:sp>
      <p:sp>
        <p:nvSpPr>
          <p:cNvPr id="9" name="Rectangle 13"/>
          <p:cNvSpPr>
            <a:spLocks noGrp="1" noChangeArrowheads="1"/>
          </p:cNvSpPr>
          <p:nvPr>
            <p:ph type="sldNum" sz="quarter" idx="12"/>
          </p:nvPr>
        </p:nvSpPr>
        <p:spPr>
          <a:ln/>
        </p:spPr>
        <p:txBody>
          <a:bodyPr/>
          <a:lstStyle>
            <a:lvl1pPr>
              <a:defRPr/>
            </a:lvl1pPr>
          </a:lstStyle>
          <a:p>
            <a:pPr>
              <a:defRPr/>
            </a:pPr>
            <a:fld id="{C16C1BC9-3A29-4AE7-99EE-56D95D738ED5}"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1"/>
          <p:cNvSpPr>
            <a:spLocks noGrp="1" noChangeArrowheads="1"/>
          </p:cNvSpPr>
          <p:nvPr>
            <p:ph type="dt" sz="half" idx="10"/>
          </p:nvPr>
        </p:nvSpPr>
        <p:spPr>
          <a:ln/>
        </p:spPr>
        <p:txBody>
          <a:bodyPr/>
          <a:lstStyle>
            <a:lvl1pPr>
              <a:defRPr/>
            </a:lvl1pPr>
          </a:lstStyle>
          <a:p>
            <a:fld id="{4F0705EF-2086-43EE-A9F6-3ED81BC652EE}" type="datetime1">
              <a:rPr lang="en-GB"/>
              <a:pPr/>
              <a:t>17/04/2013</a:t>
            </a:fld>
            <a:endParaRPr lang="en-GB"/>
          </a:p>
        </p:txBody>
      </p:sp>
      <p:sp>
        <p:nvSpPr>
          <p:cNvPr id="4" name="Rectangle 12"/>
          <p:cNvSpPr>
            <a:spLocks noGrp="1" noChangeArrowheads="1"/>
          </p:cNvSpPr>
          <p:nvPr>
            <p:ph type="ftr" sz="quarter" idx="11"/>
          </p:nvPr>
        </p:nvSpPr>
        <p:spPr>
          <a:ln/>
        </p:spPr>
        <p:txBody>
          <a:bodyPr/>
          <a:lstStyle>
            <a:lvl1pPr>
              <a:defRPr/>
            </a:lvl1pPr>
          </a:lstStyle>
          <a:p>
            <a:endParaRPr lang="en-GB"/>
          </a:p>
        </p:txBody>
      </p:sp>
      <p:sp>
        <p:nvSpPr>
          <p:cNvPr id="5" name="Rectangle 13"/>
          <p:cNvSpPr>
            <a:spLocks noGrp="1" noChangeArrowheads="1"/>
          </p:cNvSpPr>
          <p:nvPr>
            <p:ph type="sldNum" sz="quarter" idx="12"/>
          </p:nvPr>
        </p:nvSpPr>
        <p:spPr>
          <a:ln/>
        </p:spPr>
        <p:txBody>
          <a:bodyPr/>
          <a:lstStyle>
            <a:lvl1pPr>
              <a:defRPr/>
            </a:lvl1pPr>
          </a:lstStyle>
          <a:p>
            <a:pPr>
              <a:defRPr/>
            </a:pPr>
            <a:fld id="{06BEC01A-F009-4CB6-9502-F20CD494D551}"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fld id="{838E5B46-81CA-4A6B-AB1E-CB7BF23C2CED}" type="datetime1">
              <a:rPr lang="en-GB"/>
              <a:pPr/>
              <a:t>17/04/2013</a:t>
            </a:fld>
            <a:endParaRPr lang="en-GB"/>
          </a:p>
        </p:txBody>
      </p:sp>
      <p:sp>
        <p:nvSpPr>
          <p:cNvPr id="3" name="Rectangle 12"/>
          <p:cNvSpPr>
            <a:spLocks noGrp="1" noChangeArrowheads="1"/>
          </p:cNvSpPr>
          <p:nvPr>
            <p:ph type="ftr" sz="quarter" idx="11"/>
          </p:nvPr>
        </p:nvSpPr>
        <p:spPr>
          <a:ln/>
        </p:spPr>
        <p:txBody>
          <a:bodyPr/>
          <a:lstStyle>
            <a:lvl1pPr>
              <a:defRPr/>
            </a:lvl1pPr>
          </a:lstStyle>
          <a:p>
            <a:endParaRPr lang="en-GB"/>
          </a:p>
        </p:txBody>
      </p:sp>
      <p:sp>
        <p:nvSpPr>
          <p:cNvPr id="4" name="Rectangle 13"/>
          <p:cNvSpPr>
            <a:spLocks noGrp="1" noChangeArrowheads="1"/>
          </p:cNvSpPr>
          <p:nvPr>
            <p:ph type="sldNum" sz="quarter" idx="12"/>
          </p:nvPr>
        </p:nvSpPr>
        <p:spPr>
          <a:ln/>
        </p:spPr>
        <p:txBody>
          <a:bodyPr/>
          <a:lstStyle>
            <a:lvl1pPr>
              <a:defRPr/>
            </a:lvl1pPr>
          </a:lstStyle>
          <a:p>
            <a:pPr>
              <a:defRPr/>
            </a:pPr>
            <a:fld id="{88BD6FCB-BFC0-491E-896C-8A04F389D99A}"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fld id="{D695D0CF-2066-4C08-91A0-12DB02598CFB}" type="datetime1">
              <a:rPr lang="en-GB"/>
              <a:pPr/>
              <a:t>17/04/2013</a:t>
            </a:fld>
            <a:endParaRPr lang="en-GB"/>
          </a:p>
        </p:txBody>
      </p:sp>
      <p:sp>
        <p:nvSpPr>
          <p:cNvPr id="6" name="Rectangle 12"/>
          <p:cNvSpPr>
            <a:spLocks noGrp="1" noChangeArrowheads="1"/>
          </p:cNvSpPr>
          <p:nvPr>
            <p:ph type="ftr" sz="quarter" idx="11"/>
          </p:nvPr>
        </p:nvSpPr>
        <p:spPr>
          <a:ln/>
        </p:spPr>
        <p:txBody>
          <a:bodyPr/>
          <a:lstStyle>
            <a:lvl1pPr>
              <a:defRPr/>
            </a:lvl1pPr>
          </a:lstStyle>
          <a:p>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A1613F8B-5FE0-4F62-A2C7-9FD0C11E14A8}"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fld id="{C1945050-7B6D-45DD-8788-86ADFC7F417D}" type="datetime1">
              <a:rPr lang="en-GB"/>
              <a:pPr/>
              <a:t>17/04/2013</a:t>
            </a:fld>
            <a:endParaRPr lang="en-GB"/>
          </a:p>
        </p:txBody>
      </p:sp>
      <p:sp>
        <p:nvSpPr>
          <p:cNvPr id="6" name="Rectangle 12"/>
          <p:cNvSpPr>
            <a:spLocks noGrp="1" noChangeArrowheads="1"/>
          </p:cNvSpPr>
          <p:nvPr>
            <p:ph type="ftr" sz="quarter" idx="11"/>
          </p:nvPr>
        </p:nvSpPr>
        <p:spPr>
          <a:ln/>
        </p:spPr>
        <p:txBody>
          <a:bodyPr/>
          <a:lstStyle>
            <a:lvl1pPr>
              <a:defRPr/>
            </a:lvl1pPr>
          </a:lstStyle>
          <a:p>
            <a:endParaRPr lang="en-GB"/>
          </a:p>
        </p:txBody>
      </p:sp>
      <p:sp>
        <p:nvSpPr>
          <p:cNvPr id="7" name="Rectangle 13"/>
          <p:cNvSpPr>
            <a:spLocks noGrp="1" noChangeArrowheads="1"/>
          </p:cNvSpPr>
          <p:nvPr>
            <p:ph type="sldNum" sz="quarter" idx="12"/>
          </p:nvPr>
        </p:nvSpPr>
        <p:spPr>
          <a:ln/>
        </p:spPr>
        <p:txBody>
          <a:bodyPr/>
          <a:lstStyle>
            <a:lvl1pPr>
              <a:defRPr/>
            </a:lvl1pPr>
          </a:lstStyle>
          <a:p>
            <a:pPr>
              <a:defRPr/>
            </a:pPr>
            <a:fld id="{20BFEA63-A10C-4B49-BB8D-38CF55CD4D0D}"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fld id="{72FE0409-F750-415F-A337-93B1C5926D5C}" type="datetime1">
              <a:rPr lang="en-GB"/>
              <a:pPr/>
              <a:t>17/04/2013</a:t>
            </a:fld>
            <a:endParaRPr lang="en-GB"/>
          </a:p>
        </p:txBody>
      </p:sp>
      <p:sp>
        <p:nvSpPr>
          <p:cNvPr id="5" name="Rectangle 12"/>
          <p:cNvSpPr>
            <a:spLocks noGrp="1" noChangeArrowheads="1"/>
          </p:cNvSpPr>
          <p:nvPr>
            <p:ph type="ftr" sz="quarter" idx="11"/>
          </p:nvPr>
        </p:nvSpPr>
        <p:spPr>
          <a:ln/>
        </p:spPr>
        <p:txBody>
          <a:bodyPr/>
          <a:lstStyle>
            <a:lvl1pPr>
              <a:defRPr/>
            </a:lvl1pPr>
          </a:lstStyle>
          <a:p>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664C31F2-70C8-4085-A23D-EF313492A162}"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14313"/>
            <a:ext cx="1951038" cy="5918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214313"/>
            <a:ext cx="5700712" cy="5918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1"/>
          <p:cNvSpPr>
            <a:spLocks noGrp="1" noChangeArrowheads="1"/>
          </p:cNvSpPr>
          <p:nvPr>
            <p:ph type="dt" sz="half" idx="10"/>
          </p:nvPr>
        </p:nvSpPr>
        <p:spPr>
          <a:ln/>
        </p:spPr>
        <p:txBody>
          <a:bodyPr/>
          <a:lstStyle>
            <a:lvl1pPr>
              <a:defRPr/>
            </a:lvl1pPr>
          </a:lstStyle>
          <a:p>
            <a:fld id="{932E5F66-6387-4CF0-AC47-0B6F0DC0F43B}" type="datetime1">
              <a:rPr lang="en-GB"/>
              <a:pPr/>
              <a:t>17/04/2013</a:t>
            </a:fld>
            <a:endParaRPr lang="en-GB"/>
          </a:p>
        </p:txBody>
      </p:sp>
      <p:sp>
        <p:nvSpPr>
          <p:cNvPr id="5" name="Rectangle 12"/>
          <p:cNvSpPr>
            <a:spLocks noGrp="1" noChangeArrowheads="1"/>
          </p:cNvSpPr>
          <p:nvPr>
            <p:ph type="ftr" sz="quarter" idx="11"/>
          </p:nvPr>
        </p:nvSpPr>
        <p:spPr>
          <a:ln/>
        </p:spPr>
        <p:txBody>
          <a:bodyPr/>
          <a:lstStyle>
            <a:lvl1pPr>
              <a:defRPr/>
            </a:lvl1pPr>
          </a:lstStyle>
          <a:p>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BA0541C0-E620-4826-B1E3-409DD568BA3E}"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150938" y="214313"/>
            <a:ext cx="7793037" cy="1462087"/>
          </a:xfrm>
        </p:spPr>
        <p:txBody>
          <a:bodyPr/>
          <a:lstStyle/>
          <a:p>
            <a:r>
              <a:rPr lang="en-US"/>
              <a:t>Click to edit Master title style</a:t>
            </a:r>
          </a:p>
        </p:txBody>
      </p:sp>
      <p:sp>
        <p:nvSpPr>
          <p:cNvPr id="3" name="Table Placeholder 2"/>
          <p:cNvSpPr>
            <a:spLocks noGrp="1"/>
          </p:cNvSpPr>
          <p:nvPr>
            <p:ph type="tbl" idx="1"/>
          </p:nvPr>
        </p:nvSpPr>
        <p:spPr>
          <a:xfrm>
            <a:off x="1182688" y="2017713"/>
            <a:ext cx="7772400" cy="4114800"/>
          </a:xfrm>
        </p:spPr>
        <p:txBody>
          <a:bodyPr/>
          <a:lstStyle/>
          <a:p>
            <a:pPr lvl="0"/>
            <a:endParaRPr lang="en-US" noProof="0"/>
          </a:p>
        </p:txBody>
      </p:sp>
      <p:sp>
        <p:nvSpPr>
          <p:cNvPr id="4" name="Rectangle 11"/>
          <p:cNvSpPr>
            <a:spLocks noGrp="1" noChangeArrowheads="1"/>
          </p:cNvSpPr>
          <p:nvPr>
            <p:ph type="dt" sz="half" idx="10"/>
          </p:nvPr>
        </p:nvSpPr>
        <p:spPr>
          <a:ln/>
        </p:spPr>
        <p:txBody>
          <a:bodyPr/>
          <a:lstStyle>
            <a:lvl1pPr>
              <a:defRPr/>
            </a:lvl1pPr>
          </a:lstStyle>
          <a:p>
            <a:fld id="{DB9F07A1-B548-41BE-8F68-C492D98A5CF4}" type="datetime1">
              <a:rPr lang="en-GB"/>
              <a:pPr/>
              <a:t>17/04/2013</a:t>
            </a:fld>
            <a:endParaRPr lang="en-GB"/>
          </a:p>
        </p:txBody>
      </p:sp>
      <p:sp>
        <p:nvSpPr>
          <p:cNvPr id="5" name="Rectangle 12"/>
          <p:cNvSpPr>
            <a:spLocks noGrp="1" noChangeArrowheads="1"/>
          </p:cNvSpPr>
          <p:nvPr>
            <p:ph type="ftr" sz="quarter" idx="11"/>
          </p:nvPr>
        </p:nvSpPr>
        <p:spPr>
          <a:ln/>
        </p:spPr>
        <p:txBody>
          <a:bodyPr/>
          <a:lstStyle>
            <a:lvl1pPr>
              <a:defRPr/>
            </a:lvl1pPr>
          </a:lstStyle>
          <a:p>
            <a:endParaRPr lang="en-GB"/>
          </a:p>
        </p:txBody>
      </p:sp>
      <p:sp>
        <p:nvSpPr>
          <p:cNvPr id="6" name="Rectangle 13"/>
          <p:cNvSpPr>
            <a:spLocks noGrp="1" noChangeArrowheads="1"/>
          </p:cNvSpPr>
          <p:nvPr>
            <p:ph type="sldNum" sz="quarter" idx="12"/>
          </p:nvPr>
        </p:nvSpPr>
        <p:spPr>
          <a:ln/>
        </p:spPr>
        <p:txBody>
          <a:bodyPr/>
          <a:lstStyle>
            <a:lvl1pPr>
              <a:defRPr/>
            </a:lvl1pPr>
          </a:lstStyle>
          <a:p>
            <a:pPr>
              <a:defRPr/>
            </a:pPr>
            <a:fld id="{CA409908-C27D-4BB3-B319-23708FCAFC4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7154" name="Rectangle 2"/>
          <p:cNvSpPr>
            <a:spLocks noChangeArrowheads="1"/>
          </p:cNvSpPr>
          <p:nvPr/>
        </p:nvSpPr>
        <p:spPr bwMode="ltGray">
          <a:xfrm>
            <a:off x="417513" y="1098550"/>
            <a:ext cx="438150" cy="474663"/>
          </a:xfrm>
          <a:prstGeom prst="rect">
            <a:avLst/>
          </a:prstGeom>
          <a:solidFill>
            <a:schemeClr val="accent2"/>
          </a:solidFill>
          <a:ln w="9525">
            <a:noFill/>
            <a:miter lim="800000"/>
            <a:headEnd/>
            <a:tailEnd/>
          </a:ln>
          <a:effectLst/>
        </p:spPr>
        <p:txBody>
          <a:bodyPr wrap="none" anchor="ctr"/>
          <a:lstStyle/>
          <a:p>
            <a:pPr algn="ctr">
              <a:defRPr/>
            </a:pPr>
            <a:endParaRPr kumimoji="1" lang="en-US" sz="2400"/>
          </a:p>
        </p:txBody>
      </p:sp>
      <p:sp>
        <p:nvSpPr>
          <p:cNvPr id="177155"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a:p>
        </p:txBody>
      </p:sp>
      <p:sp>
        <p:nvSpPr>
          <p:cNvPr id="177156" name="Rectangle 4"/>
          <p:cNvSpPr>
            <a:spLocks noChangeArrowheads="1"/>
          </p:cNvSpPr>
          <p:nvPr/>
        </p:nvSpPr>
        <p:spPr bwMode="ltGray">
          <a:xfrm>
            <a:off x="541338" y="1520825"/>
            <a:ext cx="422275" cy="474663"/>
          </a:xfrm>
          <a:prstGeom prst="rect">
            <a:avLst/>
          </a:prstGeom>
          <a:solidFill>
            <a:schemeClr val="folHlink"/>
          </a:solidFill>
          <a:ln w="9525">
            <a:noFill/>
            <a:miter lim="800000"/>
            <a:headEnd/>
            <a:tailEnd/>
          </a:ln>
          <a:effectLst/>
        </p:spPr>
        <p:txBody>
          <a:bodyPr wrap="none" anchor="ctr"/>
          <a:lstStyle/>
          <a:p>
            <a:pPr algn="ctr">
              <a:defRPr/>
            </a:pPr>
            <a:endParaRPr kumimoji="1" lang="en-US" sz="2400"/>
          </a:p>
        </p:txBody>
      </p:sp>
      <p:sp>
        <p:nvSpPr>
          <p:cNvPr id="177157"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a:p>
        </p:txBody>
      </p:sp>
      <p:sp>
        <p:nvSpPr>
          <p:cNvPr id="177158"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a:p>
        </p:txBody>
      </p:sp>
      <p:sp>
        <p:nvSpPr>
          <p:cNvPr id="177159" name="Rectangle 7"/>
          <p:cNvSpPr>
            <a:spLocks noChangeArrowheads="1"/>
          </p:cNvSpPr>
          <p:nvPr/>
        </p:nvSpPr>
        <p:spPr bwMode="gray">
          <a:xfrm>
            <a:off x="762000" y="990600"/>
            <a:ext cx="31750" cy="1052513"/>
          </a:xfrm>
          <a:prstGeom prst="rect">
            <a:avLst/>
          </a:prstGeom>
          <a:solidFill>
            <a:schemeClr val="bg2"/>
          </a:solidFill>
          <a:ln w="9525">
            <a:noFill/>
            <a:miter lim="800000"/>
            <a:headEnd/>
            <a:tailEnd/>
          </a:ln>
          <a:effectLst/>
        </p:spPr>
        <p:txBody>
          <a:bodyPr wrap="none" anchor="ctr"/>
          <a:lstStyle/>
          <a:p>
            <a:pPr algn="ctr">
              <a:defRPr/>
            </a:pPr>
            <a:endParaRPr kumimoji="1" lang="en-US" sz="2400"/>
          </a:p>
        </p:txBody>
      </p:sp>
      <p:sp>
        <p:nvSpPr>
          <p:cNvPr id="177160"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w="9525">
            <a:noFill/>
            <a:miter lim="800000"/>
            <a:headEnd/>
            <a:tailEnd/>
          </a:ln>
          <a:effectLst/>
        </p:spPr>
        <p:txBody>
          <a:bodyPr wrap="none" anchor="ctr"/>
          <a:lstStyle/>
          <a:p>
            <a:pPr algn="ctr">
              <a:defRPr/>
            </a:pPr>
            <a:endParaRPr kumimoji="1" lang="en-US" sz="2400"/>
          </a:p>
        </p:txBody>
      </p:sp>
      <p:sp>
        <p:nvSpPr>
          <p:cNvPr id="1033" name="Rectangle 9"/>
          <p:cNvSpPr>
            <a:spLocks noGrp="1" noChangeArrowheads="1"/>
          </p:cNvSpPr>
          <p:nvPr>
            <p:ph type="title"/>
          </p:nvPr>
        </p:nvSpPr>
        <p:spPr bwMode="auto">
          <a:xfrm>
            <a:off x="1150938" y="214313"/>
            <a:ext cx="7793037" cy="146208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77163" name="Rectangle 11"/>
          <p:cNvSpPr>
            <a:spLocks noGrp="1" noChangeArrowheads="1"/>
          </p:cNvSpPr>
          <p:nvPr>
            <p:ph type="dt" sz="half" idx="2"/>
          </p:nvPr>
        </p:nvSpPr>
        <p:spPr bwMode="auto">
          <a:xfrm>
            <a:off x="1162050" y="6243638"/>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vl1pPr>
          </a:lstStyle>
          <a:p>
            <a:fld id="{97FA82BF-4746-4674-8A8B-2F53E8F2C346}" type="datetime1">
              <a:rPr lang="en-GB"/>
              <a:pPr/>
              <a:t>17/04/2013</a:t>
            </a:fld>
            <a:endParaRPr lang="en-GB"/>
          </a:p>
        </p:txBody>
      </p:sp>
      <p:sp>
        <p:nvSpPr>
          <p:cNvPr id="177164" name="Rectangle 12"/>
          <p:cNvSpPr>
            <a:spLocks noGrp="1" noChangeArrowheads="1"/>
          </p:cNvSpPr>
          <p:nvPr>
            <p:ph type="ftr" sz="quarter" idx="3"/>
          </p:nvPr>
        </p:nvSpPr>
        <p:spPr bwMode="auto">
          <a:xfrm>
            <a:off x="3657600" y="6243638"/>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vl1pPr>
          </a:lstStyle>
          <a:p>
            <a:endParaRPr lang="en-GB"/>
          </a:p>
        </p:txBody>
      </p:sp>
      <p:sp>
        <p:nvSpPr>
          <p:cNvPr id="177165" name="Rectangle 13"/>
          <p:cNvSpPr>
            <a:spLocks noGrp="1" noChangeArrowheads="1"/>
          </p:cNvSpPr>
          <p:nvPr>
            <p:ph type="sldNum" sz="quarter" idx="4"/>
          </p:nvPr>
        </p:nvSpPr>
        <p:spPr bwMode="auto">
          <a:xfrm>
            <a:off x="7042150" y="6243638"/>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pPr>
              <a:defRPr/>
            </a:pPr>
            <a:fld id="{A57A76C5-4C63-427B-AD79-F0A5D5ABB73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96" r:id="rId1"/>
    <p:sldLayoutId id="2147483695" r:id="rId2"/>
    <p:sldLayoutId id="2147483694" r:id="rId3"/>
    <p:sldLayoutId id="2147483693" r:id="rId4"/>
    <p:sldLayoutId id="2147483692" r:id="rId5"/>
    <p:sldLayoutId id="2147483691" r:id="rId6"/>
    <p:sldLayoutId id="2147483690" r:id="rId7"/>
    <p:sldLayoutId id="2147483689" r:id="rId8"/>
    <p:sldLayoutId id="2147483688" r:id="rId9"/>
    <p:sldLayoutId id="2147483687" r:id="rId10"/>
    <p:sldLayoutId id="2147483686" r:id="rId11"/>
    <p:sldLayoutId id="2147483685" r:id="rId12"/>
  </p:sldLayoutIdLst>
  <p:hf sldNum="0" hdr="0" ftr="0"/>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pitchFamily="34" charset="0"/>
          <a:cs typeface="Arial" charset="0"/>
        </a:defRPr>
      </a:lvl2pPr>
      <a:lvl3pPr algn="l" rtl="0" eaLnBrk="0" fontAlgn="base" hangingPunct="0">
        <a:spcBef>
          <a:spcPct val="0"/>
        </a:spcBef>
        <a:spcAft>
          <a:spcPct val="0"/>
        </a:spcAft>
        <a:defRPr sz="4400">
          <a:solidFill>
            <a:schemeClr val="tx2"/>
          </a:solidFill>
          <a:latin typeface="Tahoma" pitchFamily="34" charset="0"/>
          <a:cs typeface="Arial" charset="0"/>
        </a:defRPr>
      </a:lvl3pPr>
      <a:lvl4pPr algn="l" rtl="0" eaLnBrk="0" fontAlgn="base" hangingPunct="0">
        <a:spcBef>
          <a:spcPct val="0"/>
        </a:spcBef>
        <a:spcAft>
          <a:spcPct val="0"/>
        </a:spcAft>
        <a:defRPr sz="4400">
          <a:solidFill>
            <a:schemeClr val="tx2"/>
          </a:solidFill>
          <a:latin typeface="Tahoma" pitchFamily="34" charset="0"/>
          <a:cs typeface="Arial" charset="0"/>
        </a:defRPr>
      </a:lvl4pPr>
      <a:lvl5pPr algn="l" rtl="0" eaLnBrk="0" fontAlgn="base" hangingPunct="0">
        <a:spcBef>
          <a:spcPct val="0"/>
        </a:spcBef>
        <a:spcAft>
          <a:spcPct val="0"/>
        </a:spcAft>
        <a:defRPr sz="4400">
          <a:solidFill>
            <a:schemeClr val="tx2"/>
          </a:solidFill>
          <a:latin typeface="Tahoma" pitchFamily="34" charset="0"/>
          <a:cs typeface="Arial" charset="0"/>
        </a:defRPr>
      </a:lvl5pPr>
      <a:lvl6pPr marL="457200" algn="l" rtl="0" fontAlgn="base">
        <a:spcBef>
          <a:spcPct val="0"/>
        </a:spcBef>
        <a:spcAft>
          <a:spcPct val="0"/>
        </a:spcAft>
        <a:defRPr sz="4400">
          <a:solidFill>
            <a:schemeClr val="tx2"/>
          </a:solidFill>
          <a:latin typeface="Tahoma" pitchFamily="34" charset="0"/>
          <a:cs typeface="Arial" charset="0"/>
        </a:defRPr>
      </a:lvl6pPr>
      <a:lvl7pPr marL="914400" algn="l" rtl="0" fontAlgn="base">
        <a:spcBef>
          <a:spcPct val="0"/>
        </a:spcBef>
        <a:spcAft>
          <a:spcPct val="0"/>
        </a:spcAft>
        <a:defRPr sz="4400">
          <a:solidFill>
            <a:schemeClr val="tx2"/>
          </a:solidFill>
          <a:latin typeface="Tahoma" pitchFamily="34" charset="0"/>
          <a:cs typeface="Arial" charset="0"/>
        </a:defRPr>
      </a:lvl7pPr>
      <a:lvl8pPr marL="1371600" algn="l" rtl="0" fontAlgn="base">
        <a:spcBef>
          <a:spcPct val="0"/>
        </a:spcBef>
        <a:spcAft>
          <a:spcPct val="0"/>
        </a:spcAft>
        <a:defRPr sz="4400">
          <a:solidFill>
            <a:schemeClr val="tx2"/>
          </a:solidFill>
          <a:latin typeface="Tahoma" pitchFamily="34" charset="0"/>
          <a:cs typeface="Arial" charset="0"/>
        </a:defRPr>
      </a:lvl8pPr>
      <a:lvl9pPr marL="1828800" algn="l" rtl="0" fontAlgn="base">
        <a:spcBef>
          <a:spcPct val="0"/>
        </a:spcBef>
        <a:spcAft>
          <a:spcPct val="0"/>
        </a:spcAft>
        <a:defRPr sz="4400">
          <a:solidFill>
            <a:schemeClr val="tx2"/>
          </a:solidFill>
          <a:latin typeface="Tahoma" pitchFamily="34" charset="0"/>
          <a:cs typeface="Arial"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tx1"/>
          </a:solidFill>
          <a:latin typeface="+mn-lt"/>
          <a:cs typeface="+mn-cs"/>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tx1"/>
          </a:solidFill>
          <a:latin typeface="+mn-lt"/>
          <a:cs typeface="+mn-cs"/>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tx1"/>
          </a:solidFill>
          <a:latin typeface="+mn-lt"/>
          <a:cs typeface="+mn-cs"/>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tx1"/>
          </a:solidFill>
          <a:latin typeface="+mn-lt"/>
          <a:cs typeface="+mn-cs"/>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cs typeface="+mn-cs"/>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cs typeface="+mn-cs"/>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cs typeface="+mn-cs"/>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C32B194B-7BDA-4785-BE2B-37769BB743C4}" type="datetime1">
              <a:rPr lang="en-GB"/>
              <a:pPr/>
              <a:t>17/04/2013</a:t>
            </a:fld>
            <a:endParaRPr lang="en-GB"/>
          </a:p>
        </p:txBody>
      </p:sp>
      <p:sp>
        <p:nvSpPr>
          <p:cNvPr id="16385" name="Title 1"/>
          <p:cNvSpPr>
            <a:spLocks noGrp="1"/>
          </p:cNvSpPr>
          <p:nvPr>
            <p:ph type="title"/>
          </p:nvPr>
        </p:nvSpPr>
        <p:spPr/>
        <p:txBody>
          <a:bodyPr/>
          <a:lstStyle/>
          <a:p>
            <a:pPr eaLnBrk="1" hangingPunct="1"/>
            <a:endParaRPr lang="en-US" smtClean="0"/>
          </a:p>
        </p:txBody>
      </p:sp>
      <p:sp>
        <p:nvSpPr>
          <p:cNvPr id="16386" name="Content Placeholder 2"/>
          <p:cNvSpPr>
            <a:spLocks noGrp="1"/>
          </p:cNvSpPr>
          <p:nvPr>
            <p:ph idx="1"/>
          </p:nvPr>
        </p:nvSpPr>
        <p:spPr/>
        <p:txBody>
          <a:bodyPr/>
          <a:lstStyle/>
          <a:p>
            <a:pPr eaLnBrk="1" hangingPunct="1"/>
            <a:r>
              <a:rPr lang="en-GB" b="1" smtClean="0"/>
              <a:t>The Origin of Job Interviews - The Armstrong and Miller Show - Series 2 Episode </a:t>
            </a:r>
          </a:p>
          <a:p>
            <a:pPr eaLnBrk="1" hangingPunct="1"/>
            <a:r>
              <a:rPr lang="en-GB" smtClean="0"/>
              <a:t>http://youtu.be/b56eAUCTLok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9955A3FA-FDBC-455A-8C09-166900AAFC1C}" type="datetime1">
              <a:rPr lang="en-GB"/>
              <a:pPr/>
              <a:t>17/04/2013</a:t>
            </a:fld>
            <a:endParaRPr lang="en-GB"/>
          </a:p>
        </p:txBody>
      </p:sp>
      <p:sp>
        <p:nvSpPr>
          <p:cNvPr id="17409" name="Title 1"/>
          <p:cNvSpPr>
            <a:spLocks noGrp="1"/>
          </p:cNvSpPr>
          <p:nvPr>
            <p:ph type="title"/>
          </p:nvPr>
        </p:nvSpPr>
        <p:spPr/>
        <p:txBody>
          <a:bodyPr/>
          <a:lstStyle/>
          <a:p>
            <a:pPr eaLnBrk="1" hangingPunct="1"/>
            <a:endParaRPr lang="en-US" smtClean="0"/>
          </a:p>
        </p:txBody>
      </p:sp>
      <p:sp>
        <p:nvSpPr>
          <p:cNvPr id="17410" name="Content Placeholder 2"/>
          <p:cNvSpPr>
            <a:spLocks noGrp="1"/>
          </p:cNvSpPr>
          <p:nvPr>
            <p:ph idx="1"/>
          </p:nvPr>
        </p:nvSpPr>
        <p:spPr/>
        <p:txBody>
          <a:bodyPr/>
          <a:lstStyle/>
          <a:p>
            <a:pPr eaLnBrk="1" hangingPunct="1"/>
            <a:r>
              <a:rPr lang="en-GB" smtClean="0"/>
              <a:t>http://youtu.be/5ndSFPTHUWY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4"/>
          <p:cNvSpPr>
            <a:spLocks noGrp="1" noChangeArrowheads="1"/>
          </p:cNvSpPr>
          <p:nvPr>
            <p:ph type="dt" sz="half" idx="10"/>
          </p:nvPr>
        </p:nvSpPr>
        <p:spPr/>
        <p:txBody>
          <a:bodyPr/>
          <a:lstStyle/>
          <a:p>
            <a:fld id="{28985BFB-5570-4AFF-A2A5-A32C9E1BEC1D}" type="datetime1">
              <a:rPr lang="en-GB"/>
              <a:pPr/>
              <a:t>17/04/2013</a:t>
            </a:fld>
            <a:endParaRPr lang="en-GB"/>
          </a:p>
        </p:txBody>
      </p:sp>
      <p:sp>
        <p:nvSpPr>
          <p:cNvPr id="18433" name="Rectangle 1026"/>
          <p:cNvSpPr>
            <a:spLocks noGrp="1" noChangeArrowheads="1"/>
          </p:cNvSpPr>
          <p:nvPr>
            <p:ph type="ctrTitle"/>
          </p:nvPr>
        </p:nvSpPr>
        <p:spPr>
          <a:xfrm>
            <a:off x="684213" y="836613"/>
            <a:ext cx="7772400" cy="1152525"/>
          </a:xfrm>
        </p:spPr>
        <p:txBody>
          <a:bodyPr/>
          <a:lstStyle/>
          <a:p>
            <a:pPr eaLnBrk="1" hangingPunct="1"/>
            <a:r>
              <a:rPr lang="en-GB" sz="4000" smtClean="0"/>
              <a:t>Managing People</a:t>
            </a:r>
          </a:p>
        </p:txBody>
      </p:sp>
      <p:sp>
        <p:nvSpPr>
          <p:cNvPr id="18434" name="Rectangle 1027"/>
          <p:cNvSpPr>
            <a:spLocks noGrp="1" noChangeArrowheads="1"/>
          </p:cNvSpPr>
          <p:nvPr>
            <p:ph type="subTitle" idx="1"/>
          </p:nvPr>
        </p:nvSpPr>
        <p:spPr>
          <a:xfrm>
            <a:off x="990600" y="3124200"/>
            <a:ext cx="6400800" cy="1371600"/>
          </a:xfrm>
        </p:spPr>
        <p:txBody>
          <a:bodyPr/>
          <a:lstStyle/>
          <a:p>
            <a:pPr eaLnBrk="1" hangingPunct="1"/>
            <a:endParaRPr lang="en-GB" smtClean="0"/>
          </a:p>
          <a:p>
            <a:pPr eaLnBrk="1" hangingPunct="1"/>
            <a:r>
              <a:rPr lang="en-GB" smtClean="0"/>
              <a:t>W3       </a:t>
            </a:r>
          </a:p>
          <a:p>
            <a:pPr eaLnBrk="1" hangingPunct="1"/>
            <a:r>
              <a:rPr lang="en-GB" smtClean="0"/>
              <a:t>Recruitment and selection</a:t>
            </a:r>
            <a:endParaRPr lang="en-US" smtClean="0"/>
          </a:p>
          <a:p>
            <a:pPr eaLnBrk="1" hangingPunct="1"/>
            <a:endParaRPr lang="en-US" smtClean="0"/>
          </a:p>
          <a:p>
            <a:pPr marL="457200" lvl="1" indent="0" eaLnBrk="1" hangingPunct="1">
              <a:buFontTx/>
              <a:buChar char="-"/>
            </a:pPr>
            <a:r>
              <a:rPr lang="en-US" smtClean="0"/>
              <a:t> </a:t>
            </a:r>
            <a:endParaRPr lang="en-GB"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1"/>
          <p:cNvSpPr>
            <a:spLocks noGrp="1" noChangeArrowheads="1"/>
          </p:cNvSpPr>
          <p:nvPr>
            <p:ph type="dt" sz="half" idx="10"/>
          </p:nvPr>
        </p:nvSpPr>
        <p:spPr>
          <a:ln/>
        </p:spPr>
        <p:txBody>
          <a:bodyPr/>
          <a:lstStyle/>
          <a:p>
            <a:fld id="{BF248837-ABBD-46F6-A1C3-974147503495}" type="datetime1">
              <a:rPr lang="en-GB"/>
              <a:pPr/>
              <a:t>17/04/2013</a:t>
            </a:fld>
            <a:endParaRPr lang="en-GB"/>
          </a:p>
        </p:txBody>
      </p:sp>
      <p:sp>
        <p:nvSpPr>
          <p:cNvPr id="20481" name="Rectangle 2"/>
          <p:cNvSpPr>
            <a:spLocks noGrp="1" noChangeArrowheads="1"/>
          </p:cNvSpPr>
          <p:nvPr>
            <p:ph type="title"/>
          </p:nvPr>
        </p:nvSpPr>
        <p:spPr>
          <a:xfrm>
            <a:off x="1150938" y="214313"/>
            <a:ext cx="7793037" cy="1169987"/>
          </a:xfrm>
        </p:spPr>
        <p:txBody>
          <a:bodyPr/>
          <a:lstStyle/>
          <a:p>
            <a:pPr eaLnBrk="1" hangingPunct="1"/>
            <a:r>
              <a:rPr lang="en-US" sz="3600" smtClean="0"/>
              <a:t>Recruitment and Selection</a:t>
            </a:r>
            <a:endParaRPr lang="en-GB" sz="3600" smtClean="0"/>
          </a:p>
        </p:txBody>
      </p:sp>
      <p:sp>
        <p:nvSpPr>
          <p:cNvPr id="20482" name="Rectangle 3"/>
          <p:cNvSpPr>
            <a:spLocks noGrp="1" noChangeArrowheads="1"/>
          </p:cNvSpPr>
          <p:nvPr>
            <p:ph type="body" idx="1"/>
          </p:nvPr>
        </p:nvSpPr>
        <p:spPr>
          <a:xfrm>
            <a:off x="1398588" y="2363788"/>
            <a:ext cx="7556500" cy="3740150"/>
          </a:xfrm>
        </p:spPr>
        <p:txBody>
          <a:bodyPr/>
          <a:lstStyle/>
          <a:p>
            <a:pPr eaLnBrk="1" hangingPunct="1"/>
            <a:r>
              <a:rPr lang="en-GB" sz="2800" b="1" smtClean="0"/>
              <a:t>Recruitment </a:t>
            </a:r>
            <a:r>
              <a:rPr lang="en-GB" sz="2800" smtClean="0"/>
              <a:t>– the process of generating a pool of capable people to apply for employment with an organisation</a:t>
            </a:r>
            <a:endParaRPr lang="en-US" sz="2800" smtClean="0"/>
          </a:p>
          <a:p>
            <a:pPr eaLnBrk="1" hangingPunct="1"/>
            <a:r>
              <a:rPr lang="en-US" sz="2800" b="1" smtClean="0"/>
              <a:t>Selection</a:t>
            </a:r>
            <a:r>
              <a:rPr lang="en-US" sz="2800" smtClean="0"/>
              <a:t> – the process by which managers and others use specific instruments to choose from a pool of applicants a person or persons most likely to succeed in the job(s), given management goals and legal requirements. </a:t>
            </a:r>
          </a:p>
          <a:p>
            <a:pPr eaLnBrk="1" hangingPunct="1">
              <a:buFont typeface="Wingdings" pitchFamily="2" charset="2"/>
              <a:buNone/>
            </a:pPr>
            <a:r>
              <a:rPr lang="en-GB" sz="2800" smtClean="0"/>
              <a:t>				</a:t>
            </a:r>
            <a:r>
              <a:rPr lang="en-GB" sz="2000" smtClean="0"/>
              <a:t>			- </a:t>
            </a:r>
            <a:r>
              <a:rPr lang="en-GB" sz="1400" smtClean="0"/>
              <a:t>Bratton and Gold  2003			</a:t>
            </a:r>
          </a:p>
        </p:txBody>
      </p:sp>
      <p:pic>
        <p:nvPicPr>
          <p:cNvPr id="20483" name="Picture 5" descr="AN01627_"/>
          <p:cNvPicPr>
            <a:picLocks noChangeAspect="1" noChangeArrowheads="1"/>
          </p:cNvPicPr>
          <p:nvPr/>
        </p:nvPicPr>
        <p:blipFill>
          <a:blip r:embed="rId2"/>
          <a:srcRect/>
          <a:stretch>
            <a:fillRect/>
          </a:stretch>
        </p:blipFill>
        <p:spPr bwMode="auto">
          <a:xfrm>
            <a:off x="7750175" y="0"/>
            <a:ext cx="1393825" cy="175260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B45818D4-7196-4130-B64F-0B021E6E684E}" type="datetime1">
              <a:rPr lang="en-GB"/>
              <a:pPr/>
              <a:t>17/04/2013</a:t>
            </a:fld>
            <a:endParaRPr lang="en-GB"/>
          </a:p>
        </p:txBody>
      </p:sp>
      <p:sp>
        <p:nvSpPr>
          <p:cNvPr id="21505" name="Rectangle 2"/>
          <p:cNvSpPr>
            <a:spLocks noGrp="1" noChangeArrowheads="1"/>
          </p:cNvSpPr>
          <p:nvPr>
            <p:ph type="title"/>
          </p:nvPr>
        </p:nvSpPr>
        <p:spPr/>
        <p:txBody>
          <a:bodyPr/>
          <a:lstStyle/>
          <a:p>
            <a:pPr eaLnBrk="1" hangingPunct="1"/>
            <a:r>
              <a:rPr lang="en-GB" smtClean="0"/>
              <a:t>Recruitment</a:t>
            </a:r>
            <a:endParaRPr lang="en-US" smtClean="0"/>
          </a:p>
        </p:txBody>
      </p:sp>
      <p:sp>
        <p:nvSpPr>
          <p:cNvPr id="21506" name="Rectangle 3"/>
          <p:cNvSpPr>
            <a:spLocks noGrp="1" noChangeArrowheads="1"/>
          </p:cNvSpPr>
          <p:nvPr>
            <p:ph type="body" idx="1"/>
          </p:nvPr>
        </p:nvSpPr>
        <p:spPr/>
        <p:txBody>
          <a:bodyPr/>
          <a:lstStyle/>
          <a:p>
            <a:pPr eaLnBrk="1" hangingPunct="1">
              <a:buFont typeface="Wingdings" pitchFamily="2" charset="2"/>
              <a:buNone/>
            </a:pPr>
            <a:r>
              <a:rPr lang="en-GB" smtClean="0"/>
              <a:t>Stages to consider:</a:t>
            </a:r>
          </a:p>
          <a:p>
            <a:pPr eaLnBrk="1" hangingPunct="1"/>
            <a:r>
              <a:rPr lang="en-GB" smtClean="0"/>
              <a:t>A recruitment policy</a:t>
            </a:r>
          </a:p>
          <a:p>
            <a:pPr eaLnBrk="1" hangingPunct="1"/>
            <a:r>
              <a:rPr lang="en-GB" smtClean="0"/>
              <a:t>Does the vacancy exist?</a:t>
            </a:r>
          </a:p>
          <a:p>
            <a:pPr eaLnBrk="1" hangingPunct="1"/>
            <a:r>
              <a:rPr lang="en-GB" smtClean="0"/>
              <a:t>Job analysis</a:t>
            </a:r>
          </a:p>
          <a:p>
            <a:pPr eaLnBrk="1" hangingPunct="1"/>
            <a:r>
              <a:rPr lang="en-GB" smtClean="0"/>
              <a:t>Job Description</a:t>
            </a:r>
          </a:p>
          <a:p>
            <a:pPr eaLnBrk="1" hangingPunct="1"/>
            <a:r>
              <a:rPr lang="en-GB" smtClean="0"/>
              <a:t>Person Specification</a:t>
            </a:r>
          </a:p>
          <a:p>
            <a:pPr eaLnBrk="1" hangingPunct="1"/>
            <a:r>
              <a:rPr lang="en-GB" smtClean="0"/>
              <a:t>Employment Package</a:t>
            </a:r>
          </a:p>
          <a:p>
            <a:pPr eaLnBrk="1" hangingPunct="1"/>
            <a:endParaRPr lang="en-US"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DF552403-926D-4A1F-BEB3-B75A523C3994}" type="datetime1">
              <a:rPr lang="en-GB"/>
              <a:pPr/>
              <a:t>17/04/2013</a:t>
            </a:fld>
            <a:endParaRPr lang="en-GB"/>
          </a:p>
        </p:txBody>
      </p:sp>
      <p:sp>
        <p:nvSpPr>
          <p:cNvPr id="22529" name="Rectangle 2"/>
          <p:cNvSpPr>
            <a:spLocks noGrp="1" noChangeArrowheads="1"/>
          </p:cNvSpPr>
          <p:nvPr>
            <p:ph type="title"/>
          </p:nvPr>
        </p:nvSpPr>
        <p:spPr/>
        <p:txBody>
          <a:bodyPr/>
          <a:lstStyle/>
          <a:p>
            <a:pPr eaLnBrk="1" hangingPunct="1"/>
            <a:r>
              <a:rPr lang="en-GB" smtClean="0"/>
              <a:t>Recruitment stages ctd</a:t>
            </a:r>
            <a:endParaRPr lang="en-US" smtClean="0"/>
          </a:p>
        </p:txBody>
      </p:sp>
      <p:sp>
        <p:nvSpPr>
          <p:cNvPr id="22530" name="Rectangle 3"/>
          <p:cNvSpPr>
            <a:spLocks noGrp="1" noChangeArrowheads="1"/>
          </p:cNvSpPr>
          <p:nvPr>
            <p:ph type="body" idx="1"/>
          </p:nvPr>
        </p:nvSpPr>
        <p:spPr/>
        <p:txBody>
          <a:bodyPr/>
          <a:lstStyle/>
          <a:p>
            <a:pPr eaLnBrk="1" hangingPunct="1">
              <a:buFont typeface="Wingdings" pitchFamily="2" charset="2"/>
              <a:buNone/>
            </a:pPr>
            <a:r>
              <a:rPr lang="en-GB" smtClean="0"/>
              <a:t>Attracting the applicants:</a:t>
            </a:r>
          </a:p>
          <a:p>
            <a:pPr eaLnBrk="1" hangingPunct="1"/>
            <a:r>
              <a:rPr lang="en-GB" smtClean="0"/>
              <a:t>Internal candidates</a:t>
            </a:r>
          </a:p>
          <a:p>
            <a:pPr eaLnBrk="1" hangingPunct="1"/>
            <a:r>
              <a:rPr lang="en-GB" smtClean="0"/>
              <a:t>Using third parties</a:t>
            </a:r>
          </a:p>
          <a:p>
            <a:pPr eaLnBrk="1" hangingPunct="1"/>
            <a:r>
              <a:rPr lang="en-GB" smtClean="0"/>
              <a:t>Designing and placing advertisements</a:t>
            </a:r>
          </a:p>
          <a:p>
            <a:pPr eaLnBrk="1" hangingPunct="1"/>
            <a:r>
              <a:rPr lang="en-GB" smtClean="0"/>
              <a:t>Providing information to applicants</a:t>
            </a:r>
          </a:p>
          <a:p>
            <a:pPr eaLnBrk="1" hangingPunct="1"/>
            <a:r>
              <a:rPr lang="en-GB" smtClean="0"/>
              <a:t>The application form.</a:t>
            </a:r>
          </a:p>
          <a:p>
            <a:pPr eaLnBrk="1" hangingPunct="1"/>
            <a:r>
              <a:rPr lang="en-GB" smtClean="0"/>
              <a:t>Other methods of attracting applicants</a:t>
            </a:r>
            <a:endParaRPr lang="en-US"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1"/>
          <p:cNvSpPr>
            <a:spLocks noGrp="1" noChangeArrowheads="1"/>
          </p:cNvSpPr>
          <p:nvPr>
            <p:ph type="dt" sz="half" idx="10"/>
          </p:nvPr>
        </p:nvSpPr>
        <p:spPr>
          <a:ln/>
        </p:spPr>
        <p:txBody>
          <a:bodyPr/>
          <a:lstStyle/>
          <a:p>
            <a:fld id="{2F864962-239A-4C37-8D65-F6177DF031C9}" type="datetime1">
              <a:rPr lang="en-GB"/>
              <a:pPr/>
              <a:t>17/04/2013</a:t>
            </a:fld>
            <a:endParaRPr lang="en-GB"/>
          </a:p>
        </p:txBody>
      </p:sp>
      <p:sp>
        <p:nvSpPr>
          <p:cNvPr id="23553" name="Rectangle 2"/>
          <p:cNvSpPr>
            <a:spLocks noGrp="1" noChangeArrowheads="1"/>
          </p:cNvSpPr>
          <p:nvPr>
            <p:ph type="title"/>
          </p:nvPr>
        </p:nvSpPr>
        <p:spPr/>
        <p:txBody>
          <a:bodyPr/>
          <a:lstStyle/>
          <a:p>
            <a:pPr eaLnBrk="1" hangingPunct="1"/>
            <a:r>
              <a:rPr lang="en-GB" sz="2400" smtClean="0"/>
              <a:t>Two human attribute classification systems: Rodger’s seven point plan and Fraser’s fivefold grading</a:t>
            </a:r>
          </a:p>
        </p:txBody>
      </p:sp>
      <p:graphicFrame>
        <p:nvGraphicFramePr>
          <p:cNvPr id="57384" name="Group 40"/>
          <p:cNvGraphicFramePr>
            <a:graphicFrameLocks noGrp="1"/>
          </p:cNvGraphicFramePr>
          <p:nvPr/>
        </p:nvGraphicFramePr>
        <p:xfrm>
          <a:off x="1182688" y="2017713"/>
          <a:ext cx="7772400" cy="4100512"/>
        </p:xfrm>
        <a:graphic>
          <a:graphicData uri="http://schemas.openxmlformats.org/drawingml/2006/table">
            <a:tbl>
              <a:tblPr/>
              <a:tblGrid>
                <a:gridCol w="3886200"/>
                <a:gridCol w="3886200"/>
              </a:tblGrid>
              <a:tr h="4556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400" b="0" i="0" u="none" strike="noStrike" cap="none" normalizeH="0" baseline="0" smtClean="0">
                          <a:ln>
                            <a:noFill/>
                          </a:ln>
                          <a:solidFill>
                            <a:srgbClr val="FF9933"/>
                          </a:solidFill>
                          <a:effectLst/>
                          <a:latin typeface="Tahoma" pitchFamily="34" charset="0"/>
                          <a:cs typeface="Arial" charset="0"/>
                        </a:rPr>
                        <a:t>Rodger’s seven point plan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400" b="0" i="0" u="none" strike="noStrike" cap="none" normalizeH="0" baseline="0" smtClean="0">
                          <a:ln>
                            <a:noFill/>
                          </a:ln>
                          <a:solidFill>
                            <a:srgbClr val="FF9933"/>
                          </a:solidFill>
                          <a:effectLst/>
                          <a:latin typeface="Tahoma" pitchFamily="34" charset="0"/>
                          <a:cs typeface="Arial" charset="0"/>
                        </a:rPr>
                        <a:t>Fraser’s fivefold grading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92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Physical make-up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Impact on others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008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Attainments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Qualifications or acquired knowledge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76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General intelligence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Innate abilities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76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Special aptitudes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Motivation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008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Interests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Adjustment or emotional balance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92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Disposition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0" i="0" u="none" strike="noStrike" cap="none" normalizeH="0" baseline="0" smtClean="0">
                        <a:ln>
                          <a:noFill/>
                        </a:ln>
                        <a:solidFill>
                          <a:schemeClr val="tx1"/>
                        </a:solidFill>
                        <a:effectLst/>
                        <a:latin typeface="Tahoma" pitchFamily="34"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76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Circumstances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0" i="0" u="none" strike="noStrike" cap="none" normalizeH="0" baseline="0" smtClean="0">
                        <a:ln>
                          <a:noFill/>
                        </a:ln>
                        <a:solidFill>
                          <a:schemeClr val="tx1"/>
                        </a:solidFill>
                        <a:effectLst/>
                        <a:latin typeface="Tahoma" pitchFamily="34"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7383" name="Text Box 39"/>
          <p:cNvSpPr txBox="1">
            <a:spLocks noChangeArrowheads="1"/>
          </p:cNvSpPr>
          <p:nvPr/>
        </p:nvSpPr>
        <p:spPr bwMode="auto">
          <a:xfrm>
            <a:off x="5867400" y="6096000"/>
            <a:ext cx="3744913" cy="785813"/>
          </a:xfrm>
          <a:prstGeom prst="rect">
            <a:avLst/>
          </a:prstGeom>
          <a:noFill/>
          <a:ln w="9525">
            <a:noFill/>
            <a:miter lim="800000"/>
            <a:headEnd/>
            <a:tailEnd/>
          </a:ln>
          <a:effectLst/>
        </p:spPr>
        <p:txBody>
          <a:bodyPr>
            <a:spAutoFit/>
          </a:bodyPr>
          <a:lstStyle/>
          <a:p>
            <a:pPr lvl="1" eaLnBrk="0" hangingPunct="0">
              <a:lnSpc>
                <a:spcPct val="90000"/>
              </a:lnSpc>
              <a:spcBef>
                <a:spcPct val="20000"/>
              </a:spcBef>
              <a:buClr>
                <a:schemeClr val="accent2"/>
              </a:buClr>
              <a:defRPr/>
            </a:pPr>
            <a:r>
              <a:rPr kumimoji="1" lang="en-GB" sz="2400">
                <a:effectLst>
                  <a:outerShdw blurRad="38100" dist="38100" dir="2700000" algn="tl">
                    <a:srgbClr val="C0C0C0"/>
                  </a:outerShdw>
                </a:effectLst>
                <a:latin typeface="Arial" charset="0"/>
              </a:rPr>
              <a:t> </a:t>
            </a:r>
            <a:r>
              <a:rPr kumimoji="1" lang="en-GB" sz="2000">
                <a:effectLst>
                  <a:outerShdw blurRad="38100" dist="38100" dir="2700000" algn="tl">
                    <a:srgbClr val="C0C0C0"/>
                  </a:outerShdw>
                </a:effectLst>
                <a:latin typeface="Arial" charset="0"/>
              </a:rPr>
              <a:t>-Torrington (2002)</a:t>
            </a:r>
          </a:p>
          <a:p>
            <a:pPr eaLnBrk="0" hangingPunct="0">
              <a:defRPr/>
            </a:pPr>
            <a:endParaRPr lang="en-GB" sz="2400">
              <a:latin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C193021C-A2AC-40AE-9063-3BE693A490C6}" type="datetime1">
              <a:rPr lang="en-GB"/>
              <a:pPr/>
              <a:t>17/04/2013</a:t>
            </a:fld>
            <a:endParaRPr lang="en-GB"/>
          </a:p>
        </p:txBody>
      </p:sp>
      <p:sp>
        <p:nvSpPr>
          <p:cNvPr id="25601" name="Rectangle 2"/>
          <p:cNvSpPr>
            <a:spLocks noGrp="1" noChangeArrowheads="1"/>
          </p:cNvSpPr>
          <p:nvPr>
            <p:ph type="title"/>
          </p:nvPr>
        </p:nvSpPr>
        <p:spPr/>
        <p:txBody>
          <a:bodyPr/>
          <a:lstStyle/>
          <a:p>
            <a:pPr eaLnBrk="1" hangingPunct="1"/>
            <a:r>
              <a:rPr lang="en-GB" sz="3600" smtClean="0"/>
              <a:t>Seven-point plan (Rodger, 1952)</a:t>
            </a:r>
          </a:p>
        </p:txBody>
      </p:sp>
      <p:sp>
        <p:nvSpPr>
          <p:cNvPr id="25602" name="Rectangle 3"/>
          <p:cNvSpPr>
            <a:spLocks noGrp="1" noChangeArrowheads="1"/>
          </p:cNvSpPr>
          <p:nvPr>
            <p:ph type="body" idx="1"/>
          </p:nvPr>
        </p:nvSpPr>
        <p:spPr/>
        <p:txBody>
          <a:bodyPr/>
          <a:lstStyle/>
          <a:p>
            <a:pPr eaLnBrk="1" hangingPunct="1">
              <a:lnSpc>
                <a:spcPct val="90000"/>
              </a:lnSpc>
            </a:pPr>
            <a:r>
              <a:rPr lang="en-GB" sz="2000" smtClean="0"/>
              <a:t>Physical characteristics</a:t>
            </a:r>
          </a:p>
          <a:p>
            <a:pPr lvl="1" eaLnBrk="1" hangingPunct="1">
              <a:lnSpc>
                <a:spcPct val="90000"/>
              </a:lnSpc>
            </a:pPr>
            <a:r>
              <a:rPr lang="en-GB" sz="2000" smtClean="0"/>
              <a:t>eyesight, general health,</a:t>
            </a:r>
          </a:p>
          <a:p>
            <a:pPr lvl="1" eaLnBrk="1" hangingPunct="1">
              <a:lnSpc>
                <a:spcPct val="90000"/>
              </a:lnSpc>
            </a:pPr>
            <a:r>
              <a:rPr lang="en-GB" sz="2000" smtClean="0"/>
              <a:t>height, general appearance, build, voice</a:t>
            </a:r>
          </a:p>
          <a:p>
            <a:pPr lvl="1" eaLnBrk="1" hangingPunct="1">
              <a:lnSpc>
                <a:spcPct val="90000"/>
              </a:lnSpc>
            </a:pPr>
            <a:endParaRPr lang="en-GB" sz="2000" smtClean="0"/>
          </a:p>
          <a:p>
            <a:pPr eaLnBrk="1" hangingPunct="1">
              <a:lnSpc>
                <a:spcPct val="90000"/>
              </a:lnSpc>
            </a:pPr>
            <a:r>
              <a:rPr lang="en-GB" sz="2000" smtClean="0"/>
              <a:t>Attainments</a:t>
            </a:r>
          </a:p>
          <a:p>
            <a:pPr lvl="1" eaLnBrk="1" hangingPunct="1">
              <a:lnSpc>
                <a:spcPct val="90000"/>
              </a:lnSpc>
            </a:pPr>
            <a:r>
              <a:rPr lang="en-GB" sz="2000" smtClean="0"/>
              <a:t>Qualification</a:t>
            </a:r>
          </a:p>
          <a:p>
            <a:pPr lvl="1" eaLnBrk="1" hangingPunct="1">
              <a:lnSpc>
                <a:spcPct val="90000"/>
              </a:lnSpc>
            </a:pPr>
            <a:r>
              <a:rPr lang="en-GB" sz="2000" smtClean="0"/>
              <a:t>Experience</a:t>
            </a:r>
          </a:p>
          <a:p>
            <a:pPr lvl="1" eaLnBrk="1" hangingPunct="1">
              <a:lnSpc>
                <a:spcPct val="90000"/>
              </a:lnSpc>
            </a:pPr>
            <a:endParaRPr lang="en-GB" sz="2000" smtClean="0"/>
          </a:p>
          <a:p>
            <a:pPr eaLnBrk="1" hangingPunct="1">
              <a:lnSpc>
                <a:spcPct val="90000"/>
              </a:lnSpc>
            </a:pPr>
            <a:r>
              <a:rPr lang="en-GB" sz="2000" smtClean="0"/>
              <a:t>Intelligence</a:t>
            </a:r>
          </a:p>
          <a:p>
            <a:pPr lvl="1" eaLnBrk="1" hangingPunct="1">
              <a:lnSpc>
                <a:spcPct val="90000"/>
              </a:lnSpc>
            </a:pPr>
            <a:r>
              <a:rPr lang="en-GB" sz="2000" smtClean="0"/>
              <a:t>General level</a:t>
            </a:r>
          </a:p>
          <a:p>
            <a:pPr lvl="1" eaLnBrk="1" hangingPunct="1">
              <a:lnSpc>
                <a:spcPct val="90000"/>
              </a:lnSpc>
            </a:pPr>
            <a:r>
              <a:rPr lang="en-GB" sz="2000" smtClean="0"/>
              <a:t>Power of reasoning</a:t>
            </a:r>
          </a:p>
          <a:p>
            <a:pPr lvl="1" eaLnBrk="1" hangingPunct="1">
              <a:lnSpc>
                <a:spcPct val="90000"/>
              </a:lnSpc>
            </a:pPr>
            <a:r>
              <a:rPr lang="en-GB" sz="2000" smtClean="0"/>
              <a:t>Analytical ability</a:t>
            </a:r>
          </a:p>
          <a:p>
            <a:pPr lvl="1" eaLnBrk="1" hangingPunct="1">
              <a:lnSpc>
                <a:spcPct val="90000"/>
              </a:lnSpc>
            </a:pPr>
            <a:endParaRPr lang="en-GB" sz="2000" smtClean="0"/>
          </a:p>
          <a:p>
            <a:pPr lvl="1" eaLnBrk="1" hangingPunct="1">
              <a:lnSpc>
                <a:spcPct val="90000"/>
              </a:lnSpc>
            </a:pPr>
            <a:endParaRPr lang="en-GB" sz="180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2DFC5389-15CC-4823-8F00-0EE53E5D86AD}" type="datetime1">
              <a:rPr lang="en-GB"/>
              <a:pPr/>
              <a:t>17/04/2013</a:t>
            </a:fld>
            <a:endParaRPr lang="en-GB"/>
          </a:p>
        </p:txBody>
      </p:sp>
      <p:sp>
        <p:nvSpPr>
          <p:cNvPr id="27649" name="Rectangle 2"/>
          <p:cNvSpPr>
            <a:spLocks noGrp="1" noChangeArrowheads="1"/>
          </p:cNvSpPr>
          <p:nvPr>
            <p:ph type="title"/>
          </p:nvPr>
        </p:nvSpPr>
        <p:spPr/>
        <p:txBody>
          <a:bodyPr/>
          <a:lstStyle/>
          <a:p>
            <a:pPr eaLnBrk="1" hangingPunct="1"/>
            <a:r>
              <a:rPr lang="en-GB" sz="3600" smtClean="0"/>
              <a:t>Seven-point plan (Rodger, 1952)</a:t>
            </a:r>
          </a:p>
        </p:txBody>
      </p:sp>
      <p:sp>
        <p:nvSpPr>
          <p:cNvPr id="27650" name="Rectangle 3"/>
          <p:cNvSpPr>
            <a:spLocks noGrp="1" noChangeArrowheads="1"/>
          </p:cNvSpPr>
          <p:nvPr>
            <p:ph type="body" idx="1"/>
          </p:nvPr>
        </p:nvSpPr>
        <p:spPr/>
        <p:txBody>
          <a:bodyPr/>
          <a:lstStyle/>
          <a:p>
            <a:pPr eaLnBrk="1" hangingPunct="1">
              <a:lnSpc>
                <a:spcPct val="90000"/>
              </a:lnSpc>
            </a:pPr>
            <a:r>
              <a:rPr lang="en-GB" sz="1800" b="1" smtClean="0"/>
              <a:t>Special aptitudes </a:t>
            </a:r>
          </a:p>
          <a:p>
            <a:pPr lvl="1" eaLnBrk="1" hangingPunct="1">
              <a:lnSpc>
                <a:spcPct val="90000"/>
              </a:lnSpc>
            </a:pPr>
            <a:r>
              <a:rPr lang="en-GB" sz="1800" b="1" smtClean="0"/>
              <a:t>Individual skills</a:t>
            </a:r>
          </a:p>
          <a:p>
            <a:pPr lvl="1" eaLnBrk="1" hangingPunct="1">
              <a:lnSpc>
                <a:spcPct val="90000"/>
              </a:lnSpc>
            </a:pPr>
            <a:r>
              <a:rPr lang="en-GB" sz="1800" b="1" smtClean="0"/>
              <a:t>Presentation skills</a:t>
            </a:r>
          </a:p>
          <a:p>
            <a:pPr lvl="1" eaLnBrk="1" hangingPunct="1">
              <a:lnSpc>
                <a:spcPct val="90000"/>
              </a:lnSpc>
            </a:pPr>
            <a:r>
              <a:rPr lang="en-GB" sz="1800" b="1" smtClean="0"/>
              <a:t>Ability to be self-motivated</a:t>
            </a:r>
          </a:p>
          <a:p>
            <a:pPr lvl="1" eaLnBrk="1" hangingPunct="1">
              <a:lnSpc>
                <a:spcPct val="90000"/>
              </a:lnSpc>
            </a:pPr>
            <a:endParaRPr lang="en-GB" sz="1800" b="1" smtClean="0"/>
          </a:p>
          <a:p>
            <a:pPr eaLnBrk="1" hangingPunct="1">
              <a:lnSpc>
                <a:spcPct val="90000"/>
              </a:lnSpc>
            </a:pPr>
            <a:r>
              <a:rPr lang="en-GB" sz="1800" b="1" smtClean="0"/>
              <a:t>Interests</a:t>
            </a:r>
          </a:p>
          <a:p>
            <a:pPr lvl="1" eaLnBrk="1" hangingPunct="1">
              <a:lnSpc>
                <a:spcPct val="90000"/>
              </a:lnSpc>
            </a:pPr>
            <a:r>
              <a:rPr lang="en-GB" sz="1800" b="1" smtClean="0"/>
              <a:t>Particularly those helpful to the job</a:t>
            </a:r>
          </a:p>
          <a:p>
            <a:pPr lvl="1" eaLnBrk="1" hangingPunct="1">
              <a:lnSpc>
                <a:spcPct val="90000"/>
              </a:lnSpc>
            </a:pPr>
            <a:endParaRPr lang="en-GB" sz="1800" b="1" smtClean="0"/>
          </a:p>
          <a:p>
            <a:pPr eaLnBrk="1" hangingPunct="1">
              <a:lnSpc>
                <a:spcPct val="90000"/>
              </a:lnSpc>
            </a:pPr>
            <a:r>
              <a:rPr lang="en-GB" sz="1800" b="1" smtClean="0"/>
              <a:t>Personal disposition</a:t>
            </a:r>
          </a:p>
          <a:p>
            <a:pPr lvl="1" eaLnBrk="1" hangingPunct="1">
              <a:lnSpc>
                <a:spcPct val="90000"/>
              </a:lnSpc>
            </a:pPr>
            <a:r>
              <a:rPr lang="en-GB" sz="1800" b="1" smtClean="0"/>
              <a:t>Personality</a:t>
            </a:r>
          </a:p>
          <a:p>
            <a:pPr lvl="1" eaLnBrk="1" hangingPunct="1">
              <a:lnSpc>
                <a:spcPct val="90000"/>
              </a:lnSpc>
            </a:pPr>
            <a:r>
              <a:rPr lang="en-GB" sz="1800" b="1" smtClean="0"/>
              <a:t>Loyalty</a:t>
            </a:r>
          </a:p>
          <a:p>
            <a:pPr lvl="1" eaLnBrk="1" hangingPunct="1">
              <a:lnSpc>
                <a:spcPct val="90000"/>
              </a:lnSpc>
            </a:pPr>
            <a:r>
              <a:rPr lang="en-GB" sz="1800" b="1" smtClean="0"/>
              <a:t>Dependability</a:t>
            </a:r>
          </a:p>
          <a:p>
            <a:pPr eaLnBrk="1" hangingPunct="1">
              <a:lnSpc>
                <a:spcPct val="90000"/>
              </a:lnSpc>
            </a:pPr>
            <a:endParaRPr lang="en-GB" sz="1800" b="1" smtClean="0"/>
          </a:p>
          <a:p>
            <a:pPr eaLnBrk="1" hangingPunct="1">
              <a:lnSpc>
                <a:spcPct val="90000"/>
              </a:lnSpc>
            </a:pPr>
            <a:r>
              <a:rPr lang="en-GB" sz="1800" b="1" smtClean="0"/>
              <a:t>Circumstances</a:t>
            </a:r>
          </a:p>
          <a:p>
            <a:pPr lvl="1" eaLnBrk="1" hangingPunct="1">
              <a:lnSpc>
                <a:spcPct val="90000"/>
              </a:lnSpc>
            </a:pPr>
            <a:r>
              <a:rPr lang="en-GB" sz="1800" b="1" smtClean="0"/>
              <a:t>Special circumstances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1"/>
          <p:cNvSpPr>
            <a:spLocks noGrp="1" noChangeArrowheads="1"/>
          </p:cNvSpPr>
          <p:nvPr>
            <p:ph type="dt" sz="half" idx="10"/>
          </p:nvPr>
        </p:nvSpPr>
        <p:spPr>
          <a:ln/>
        </p:spPr>
        <p:txBody>
          <a:bodyPr/>
          <a:lstStyle/>
          <a:p>
            <a:fld id="{076C819B-EA1B-45F3-A9A9-0018D88BD78D}" type="datetime1">
              <a:rPr lang="en-GB"/>
              <a:pPr/>
              <a:t>17/04/2013</a:t>
            </a:fld>
            <a:endParaRPr lang="en-GB"/>
          </a:p>
        </p:txBody>
      </p:sp>
      <p:sp>
        <p:nvSpPr>
          <p:cNvPr id="29697" name="Rectangle 2"/>
          <p:cNvSpPr>
            <a:spLocks noGrp="1" noChangeArrowheads="1"/>
          </p:cNvSpPr>
          <p:nvPr>
            <p:ph type="title"/>
          </p:nvPr>
        </p:nvSpPr>
        <p:spPr/>
        <p:txBody>
          <a:bodyPr/>
          <a:lstStyle/>
          <a:p>
            <a:pPr eaLnBrk="1" hangingPunct="1"/>
            <a:r>
              <a:rPr lang="en-GB" sz="2400" smtClean="0"/>
              <a:t>Person specification for the job of senior </a:t>
            </a:r>
            <a:r>
              <a:rPr lang="en-US" sz="2400" smtClean="0"/>
              <a:t>sales </a:t>
            </a:r>
            <a:r>
              <a:rPr lang="en-GB" sz="2400" smtClean="0"/>
              <a:t>assistant using Rodger’s seven point plan</a:t>
            </a:r>
          </a:p>
        </p:txBody>
      </p:sp>
      <p:graphicFrame>
        <p:nvGraphicFramePr>
          <p:cNvPr id="58430" name="Group 62"/>
          <p:cNvGraphicFramePr>
            <a:graphicFrameLocks noGrp="1"/>
          </p:cNvGraphicFramePr>
          <p:nvPr/>
        </p:nvGraphicFramePr>
        <p:xfrm>
          <a:off x="1182688" y="2017713"/>
          <a:ext cx="7772400" cy="4627562"/>
        </p:xfrm>
        <a:graphic>
          <a:graphicData uri="http://schemas.openxmlformats.org/drawingml/2006/table">
            <a:tbl>
              <a:tblPr/>
              <a:tblGrid>
                <a:gridCol w="2133600"/>
                <a:gridCol w="5638800"/>
              </a:tblGrid>
              <a:tr h="6397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Physical make-up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Tidy, and dressed in a business-like manner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4448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Attainments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Preferred: GCSE maths grade A; English grade B</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800" b="1" i="0" u="none" strike="noStrike" cap="none" normalizeH="0" baseline="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Maths grade D-E; English grade D-E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800" b="1" i="0" u="none" strike="noStrike" cap="none" normalizeH="0" baseline="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Preferred:previous attendance at a programming course, in or out of school; or demonstrate some self-taught knowledge of programming</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800" b="1" i="0" u="none" strike="noStrike" cap="none" normalizeH="0" baseline="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good keyboard skills – 40 wpm. Preferred 20 wpm with a willingness to improve to 40 wpm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8400" name="Text Box 32"/>
          <p:cNvSpPr txBox="1">
            <a:spLocks noChangeArrowheads="1"/>
          </p:cNvSpPr>
          <p:nvPr/>
        </p:nvSpPr>
        <p:spPr bwMode="auto">
          <a:xfrm>
            <a:off x="5867400" y="6324600"/>
            <a:ext cx="3744913" cy="785813"/>
          </a:xfrm>
          <a:prstGeom prst="rect">
            <a:avLst/>
          </a:prstGeom>
          <a:noFill/>
          <a:ln w="9525">
            <a:noFill/>
            <a:miter lim="800000"/>
            <a:headEnd/>
            <a:tailEnd/>
          </a:ln>
          <a:effectLst/>
        </p:spPr>
        <p:txBody>
          <a:bodyPr>
            <a:spAutoFit/>
          </a:bodyPr>
          <a:lstStyle/>
          <a:p>
            <a:pPr lvl="1" eaLnBrk="0" hangingPunct="0">
              <a:lnSpc>
                <a:spcPct val="90000"/>
              </a:lnSpc>
              <a:spcBef>
                <a:spcPct val="20000"/>
              </a:spcBef>
              <a:buClr>
                <a:schemeClr val="accent2"/>
              </a:buClr>
              <a:defRPr/>
            </a:pPr>
            <a:r>
              <a:rPr kumimoji="1" lang="en-GB" sz="2400">
                <a:effectLst>
                  <a:outerShdw blurRad="38100" dist="38100" dir="2700000" algn="tl">
                    <a:srgbClr val="C0C0C0"/>
                  </a:outerShdw>
                </a:effectLst>
                <a:latin typeface="Arial" charset="0"/>
              </a:rPr>
              <a:t> </a:t>
            </a:r>
            <a:r>
              <a:rPr kumimoji="1" lang="en-GB" sz="2000">
                <a:effectLst>
                  <a:outerShdw blurRad="38100" dist="38100" dir="2700000" algn="tl">
                    <a:srgbClr val="C0C0C0"/>
                  </a:outerShdw>
                </a:effectLst>
                <a:latin typeface="Arial" charset="0"/>
              </a:rPr>
              <a:t>-Torrington (2002)</a:t>
            </a:r>
          </a:p>
          <a:p>
            <a:pPr eaLnBrk="0" hangingPunct="0">
              <a:defRPr/>
            </a:pPr>
            <a:endParaRPr lang="en-GB" sz="2400">
              <a:latin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1"/>
          <p:cNvSpPr>
            <a:spLocks noGrp="1" noChangeArrowheads="1"/>
          </p:cNvSpPr>
          <p:nvPr>
            <p:ph type="dt" sz="half" idx="10"/>
          </p:nvPr>
        </p:nvSpPr>
        <p:spPr>
          <a:ln/>
        </p:spPr>
        <p:txBody>
          <a:bodyPr/>
          <a:lstStyle/>
          <a:p>
            <a:fld id="{9922F018-19FC-43B7-8A07-6A77606EE6A6}" type="datetime1">
              <a:rPr lang="en-GB"/>
              <a:pPr/>
              <a:t>17/04/2013</a:t>
            </a:fld>
            <a:endParaRPr lang="en-GB"/>
          </a:p>
        </p:txBody>
      </p:sp>
      <p:sp>
        <p:nvSpPr>
          <p:cNvPr id="30721" name="Rectangle 2"/>
          <p:cNvSpPr>
            <a:spLocks noGrp="1" noChangeArrowheads="1"/>
          </p:cNvSpPr>
          <p:nvPr>
            <p:ph type="title"/>
          </p:nvPr>
        </p:nvSpPr>
        <p:spPr/>
        <p:txBody>
          <a:bodyPr/>
          <a:lstStyle/>
          <a:p>
            <a:pPr eaLnBrk="1" hangingPunct="1"/>
            <a:r>
              <a:rPr lang="en-GB" sz="2400" smtClean="0"/>
              <a:t>Person specification for the job of senior </a:t>
            </a:r>
            <a:r>
              <a:rPr lang="en-US" sz="2400" smtClean="0"/>
              <a:t>sales </a:t>
            </a:r>
            <a:r>
              <a:rPr lang="en-GB" sz="2400" smtClean="0"/>
              <a:t>assistant using Rodger’s seven point plan</a:t>
            </a:r>
          </a:p>
        </p:txBody>
      </p:sp>
      <p:graphicFrame>
        <p:nvGraphicFramePr>
          <p:cNvPr id="59433" name="Group 41"/>
          <p:cNvGraphicFramePr>
            <a:graphicFrameLocks noGrp="1"/>
          </p:cNvGraphicFramePr>
          <p:nvPr/>
        </p:nvGraphicFramePr>
        <p:xfrm>
          <a:off x="1182688" y="2017713"/>
          <a:ext cx="7772400" cy="3975100"/>
        </p:xfrm>
        <a:graphic>
          <a:graphicData uri="http://schemas.openxmlformats.org/drawingml/2006/table">
            <a:tbl>
              <a:tblPr/>
              <a:tblGrid>
                <a:gridCol w="2133600"/>
                <a:gridCol w="5638800"/>
              </a:tblGrid>
              <a:tr h="8874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General intelligence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above-average and quick to grasp the meaning of problems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715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Special aptitudes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ability to relate to people – to be outgoing and form relationship quickly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731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Interests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interested in both computer hardware and software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1118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Disposition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patience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Circumstances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circumstances that enable attendance at work every Saturday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9424" name="Text Box 32"/>
          <p:cNvSpPr txBox="1">
            <a:spLocks noChangeArrowheads="1"/>
          </p:cNvSpPr>
          <p:nvPr/>
        </p:nvSpPr>
        <p:spPr bwMode="auto">
          <a:xfrm>
            <a:off x="5867400" y="6096000"/>
            <a:ext cx="3744913" cy="785813"/>
          </a:xfrm>
          <a:prstGeom prst="rect">
            <a:avLst/>
          </a:prstGeom>
          <a:noFill/>
          <a:ln w="9525">
            <a:noFill/>
            <a:miter lim="800000"/>
            <a:headEnd/>
            <a:tailEnd/>
          </a:ln>
          <a:effectLst/>
        </p:spPr>
        <p:txBody>
          <a:bodyPr>
            <a:spAutoFit/>
          </a:bodyPr>
          <a:lstStyle/>
          <a:p>
            <a:pPr lvl="1" eaLnBrk="0" hangingPunct="0">
              <a:lnSpc>
                <a:spcPct val="90000"/>
              </a:lnSpc>
              <a:spcBef>
                <a:spcPct val="20000"/>
              </a:spcBef>
              <a:buClr>
                <a:schemeClr val="accent2"/>
              </a:buClr>
              <a:defRPr/>
            </a:pPr>
            <a:r>
              <a:rPr kumimoji="1" lang="en-GB" sz="2400">
                <a:effectLst>
                  <a:outerShdw blurRad="38100" dist="38100" dir="2700000" algn="tl">
                    <a:srgbClr val="C0C0C0"/>
                  </a:outerShdw>
                </a:effectLst>
                <a:latin typeface="Arial" charset="0"/>
              </a:rPr>
              <a:t> </a:t>
            </a:r>
            <a:r>
              <a:rPr kumimoji="1" lang="en-GB" sz="2000">
                <a:effectLst>
                  <a:outerShdw blurRad="38100" dist="38100" dir="2700000" algn="tl">
                    <a:srgbClr val="C0C0C0"/>
                  </a:outerShdw>
                </a:effectLst>
                <a:latin typeface="Arial" charset="0"/>
              </a:rPr>
              <a:t>-Torrington (2002)</a:t>
            </a:r>
          </a:p>
          <a:p>
            <a:pPr eaLnBrk="0" hangingPunct="0">
              <a:defRPr/>
            </a:pPr>
            <a:endParaRPr lang="en-GB" sz="2400">
              <a:latin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4DB0B2B6-41D7-4D3C-9C79-AACF333ED87D}" type="datetime1">
              <a:rPr lang="en-GB"/>
              <a:pPr/>
              <a:t>17/04/2013</a:t>
            </a:fld>
            <a:endParaRPr lang="en-GB"/>
          </a:p>
        </p:txBody>
      </p:sp>
      <p:sp>
        <p:nvSpPr>
          <p:cNvPr id="32769" name="Rectangle 2"/>
          <p:cNvSpPr>
            <a:spLocks noGrp="1" noChangeArrowheads="1"/>
          </p:cNvSpPr>
          <p:nvPr>
            <p:ph type="title"/>
          </p:nvPr>
        </p:nvSpPr>
        <p:spPr/>
        <p:txBody>
          <a:bodyPr/>
          <a:lstStyle/>
          <a:p>
            <a:pPr eaLnBrk="1" hangingPunct="1"/>
            <a:r>
              <a:rPr lang="en-GB" smtClean="0"/>
              <a:t>Selection – the important steps</a:t>
            </a:r>
            <a:endParaRPr lang="en-US" smtClean="0"/>
          </a:p>
        </p:txBody>
      </p:sp>
      <p:sp>
        <p:nvSpPr>
          <p:cNvPr id="32770" name="Rectangle 3"/>
          <p:cNvSpPr>
            <a:spLocks noGrp="1" noChangeArrowheads="1"/>
          </p:cNvSpPr>
          <p:nvPr>
            <p:ph type="body" idx="1"/>
          </p:nvPr>
        </p:nvSpPr>
        <p:spPr/>
        <p:txBody>
          <a:bodyPr/>
          <a:lstStyle/>
          <a:p>
            <a:pPr eaLnBrk="1" hangingPunct="1">
              <a:lnSpc>
                <a:spcPct val="90000"/>
              </a:lnSpc>
            </a:pPr>
            <a:r>
              <a:rPr lang="en-GB" sz="2800" smtClean="0"/>
              <a:t>Short-listing the candidates</a:t>
            </a:r>
          </a:p>
          <a:p>
            <a:pPr eaLnBrk="1" hangingPunct="1">
              <a:lnSpc>
                <a:spcPct val="90000"/>
              </a:lnSpc>
            </a:pPr>
            <a:r>
              <a:rPr lang="en-GB" sz="2800" smtClean="0"/>
              <a:t>Setting up and conducting tests/assessments</a:t>
            </a:r>
          </a:p>
          <a:p>
            <a:pPr eaLnBrk="1" hangingPunct="1">
              <a:lnSpc>
                <a:spcPct val="90000"/>
              </a:lnSpc>
            </a:pPr>
            <a:r>
              <a:rPr lang="en-GB" sz="2800" smtClean="0"/>
              <a:t>Interviewing (two-way experience)</a:t>
            </a:r>
          </a:p>
          <a:p>
            <a:pPr eaLnBrk="1" hangingPunct="1">
              <a:lnSpc>
                <a:spcPct val="90000"/>
              </a:lnSpc>
            </a:pPr>
            <a:r>
              <a:rPr lang="en-GB" sz="2800" smtClean="0"/>
              <a:t>Choosing the successful candidate</a:t>
            </a:r>
          </a:p>
          <a:p>
            <a:pPr eaLnBrk="1" hangingPunct="1">
              <a:lnSpc>
                <a:spcPct val="90000"/>
              </a:lnSpc>
            </a:pPr>
            <a:r>
              <a:rPr lang="en-GB" sz="2800" smtClean="0"/>
              <a:t>Obtaining references (sometimes pre-Interview)</a:t>
            </a:r>
          </a:p>
          <a:p>
            <a:pPr eaLnBrk="1" hangingPunct="1">
              <a:lnSpc>
                <a:spcPct val="90000"/>
              </a:lnSpc>
            </a:pPr>
            <a:r>
              <a:rPr lang="en-GB" sz="2800" smtClean="0"/>
              <a:t>Offering the position, confirm and gain acceptance</a:t>
            </a:r>
          </a:p>
          <a:p>
            <a:pPr eaLnBrk="1" hangingPunct="1">
              <a:lnSpc>
                <a:spcPct val="90000"/>
              </a:lnSpc>
            </a:pPr>
            <a:r>
              <a:rPr lang="en-GB" sz="2800" smtClean="0"/>
              <a:t>Organising Start Date and Induction</a:t>
            </a:r>
          </a:p>
          <a:p>
            <a:pPr eaLnBrk="1" hangingPunct="1">
              <a:lnSpc>
                <a:spcPct val="90000"/>
              </a:lnSpc>
            </a:pPr>
            <a:r>
              <a:rPr lang="en-GB" sz="2800" smtClean="0"/>
              <a:t>Evaluating the results.</a:t>
            </a:r>
          </a:p>
          <a:p>
            <a:pPr algn="r" eaLnBrk="1" hangingPunct="1">
              <a:lnSpc>
                <a:spcPct val="90000"/>
              </a:lnSpc>
              <a:buFont typeface="Wingdings" pitchFamily="2" charset="2"/>
              <a:buNone/>
            </a:pPr>
            <a:r>
              <a:rPr lang="en-GB" sz="1400" smtClean="0"/>
              <a:t>Stredwick 2006</a:t>
            </a:r>
          </a:p>
          <a:p>
            <a:pPr eaLnBrk="1" hangingPunct="1">
              <a:lnSpc>
                <a:spcPct val="90000"/>
              </a:lnSpc>
            </a:pPr>
            <a:endParaRPr lang="en-GB" sz="2800" smtClean="0"/>
          </a:p>
          <a:p>
            <a:pPr eaLnBrk="1" hangingPunct="1">
              <a:lnSpc>
                <a:spcPct val="90000"/>
              </a:lnSpc>
            </a:pPr>
            <a:endParaRPr lang="en-US" sz="280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3" name="Rectangle 2"/>
          <p:cNvSpPr>
            <a:spLocks noChangeArrowheads="1"/>
          </p:cNvSpPr>
          <p:nvPr/>
        </p:nvSpPr>
        <p:spPr bwMode="auto">
          <a:xfrm>
            <a:off x="685800" y="2362200"/>
            <a:ext cx="1676400" cy="1295400"/>
          </a:xfrm>
          <a:prstGeom prst="rect">
            <a:avLst/>
          </a:prstGeom>
          <a:solidFill>
            <a:schemeClr val="accent1"/>
          </a:solidFill>
          <a:ln w="9525">
            <a:solidFill>
              <a:schemeClr val="tx1"/>
            </a:solidFill>
            <a:miter lim="800000"/>
            <a:headEnd/>
            <a:tailEnd/>
          </a:ln>
        </p:spPr>
        <p:txBody>
          <a:bodyPr wrap="none" anchor="ctr"/>
          <a:lstStyle/>
          <a:p>
            <a:pPr eaLnBrk="0" hangingPunct="0"/>
            <a:r>
              <a:rPr lang="en-GB" b="1">
                <a:solidFill>
                  <a:srgbClr val="336600"/>
                </a:solidFill>
                <a:latin typeface="Times New Roman" pitchFamily="18" charset="0"/>
              </a:rPr>
              <a:t>Applications</a:t>
            </a:r>
          </a:p>
          <a:p>
            <a:pPr eaLnBrk="0" hangingPunct="0">
              <a:buFontTx/>
              <a:buChar char="•"/>
            </a:pPr>
            <a:r>
              <a:rPr lang="en-GB" b="1">
                <a:solidFill>
                  <a:srgbClr val="336600"/>
                </a:solidFill>
                <a:latin typeface="Times New Roman" pitchFamily="18" charset="0"/>
              </a:rPr>
              <a:t>Application </a:t>
            </a:r>
          </a:p>
          <a:p>
            <a:pPr eaLnBrk="0" hangingPunct="0"/>
            <a:r>
              <a:rPr lang="en-GB" b="1">
                <a:solidFill>
                  <a:srgbClr val="336600"/>
                </a:solidFill>
                <a:latin typeface="Times New Roman" pitchFamily="18" charset="0"/>
              </a:rPr>
              <a:t>  forms</a:t>
            </a:r>
          </a:p>
          <a:p>
            <a:pPr eaLnBrk="0" hangingPunct="0">
              <a:buFontTx/>
              <a:buChar char="•"/>
            </a:pPr>
            <a:r>
              <a:rPr lang="en-GB" b="1">
                <a:solidFill>
                  <a:srgbClr val="336600"/>
                </a:solidFill>
                <a:latin typeface="Times New Roman" pitchFamily="18" charset="0"/>
              </a:rPr>
              <a:t>CVs </a:t>
            </a:r>
          </a:p>
          <a:p>
            <a:pPr eaLnBrk="0" hangingPunct="0">
              <a:buFontTx/>
              <a:buChar char="•"/>
            </a:pPr>
            <a:r>
              <a:rPr lang="en-GB" b="1">
                <a:solidFill>
                  <a:srgbClr val="336600"/>
                </a:solidFill>
                <a:latin typeface="Times New Roman" pitchFamily="18" charset="0"/>
              </a:rPr>
              <a:t>Letters</a:t>
            </a:r>
          </a:p>
        </p:txBody>
      </p:sp>
      <p:sp>
        <p:nvSpPr>
          <p:cNvPr id="33794" name="Rectangle 3"/>
          <p:cNvSpPr>
            <a:spLocks noChangeArrowheads="1"/>
          </p:cNvSpPr>
          <p:nvPr/>
        </p:nvSpPr>
        <p:spPr bwMode="auto">
          <a:xfrm>
            <a:off x="5029200" y="2362200"/>
            <a:ext cx="1676400" cy="1295400"/>
          </a:xfrm>
          <a:prstGeom prst="rect">
            <a:avLst/>
          </a:prstGeom>
          <a:solidFill>
            <a:schemeClr val="accent1"/>
          </a:solidFill>
          <a:ln w="9525">
            <a:solidFill>
              <a:schemeClr val="tx1"/>
            </a:solidFill>
            <a:miter lim="800000"/>
            <a:headEnd/>
            <a:tailEnd/>
          </a:ln>
        </p:spPr>
        <p:txBody>
          <a:bodyPr wrap="none" anchor="ctr"/>
          <a:lstStyle/>
          <a:p>
            <a:pPr eaLnBrk="0" hangingPunct="0"/>
            <a:r>
              <a:rPr lang="en-GB" sz="2000">
                <a:solidFill>
                  <a:srgbClr val="336600"/>
                </a:solidFill>
                <a:latin typeface="Times New Roman" pitchFamily="18" charset="0"/>
              </a:rPr>
              <a:t>Interviews</a:t>
            </a:r>
          </a:p>
          <a:p>
            <a:pPr eaLnBrk="0" hangingPunct="0">
              <a:buFontTx/>
              <a:buChar char="•"/>
            </a:pPr>
            <a:r>
              <a:rPr lang="en-GB" sz="2000">
                <a:solidFill>
                  <a:srgbClr val="336600"/>
                </a:solidFill>
                <a:latin typeface="Times New Roman" pitchFamily="18" charset="0"/>
              </a:rPr>
              <a:t>One-to-one</a:t>
            </a:r>
          </a:p>
          <a:p>
            <a:pPr eaLnBrk="0" hangingPunct="0">
              <a:buFontTx/>
              <a:buChar char="•"/>
            </a:pPr>
            <a:r>
              <a:rPr lang="en-GB" sz="2000">
                <a:solidFill>
                  <a:srgbClr val="336600"/>
                </a:solidFill>
                <a:latin typeface="Times New Roman" pitchFamily="18" charset="0"/>
              </a:rPr>
              <a:t>Two-to-one</a:t>
            </a:r>
          </a:p>
          <a:p>
            <a:pPr eaLnBrk="0" hangingPunct="0">
              <a:buFontTx/>
              <a:buChar char="•"/>
            </a:pPr>
            <a:r>
              <a:rPr lang="en-GB" sz="2000">
                <a:solidFill>
                  <a:srgbClr val="336600"/>
                </a:solidFill>
                <a:latin typeface="Times New Roman" pitchFamily="18" charset="0"/>
              </a:rPr>
              <a:t>Panels</a:t>
            </a:r>
          </a:p>
        </p:txBody>
      </p:sp>
      <p:sp>
        <p:nvSpPr>
          <p:cNvPr id="33795" name="Rectangle 4"/>
          <p:cNvSpPr>
            <a:spLocks noChangeArrowheads="1"/>
          </p:cNvSpPr>
          <p:nvPr/>
        </p:nvSpPr>
        <p:spPr bwMode="auto">
          <a:xfrm>
            <a:off x="2819400" y="2362200"/>
            <a:ext cx="1676400" cy="1295400"/>
          </a:xfrm>
          <a:prstGeom prst="rect">
            <a:avLst/>
          </a:prstGeom>
          <a:solidFill>
            <a:schemeClr val="accent1"/>
          </a:solidFill>
          <a:ln w="9525">
            <a:solidFill>
              <a:schemeClr val="tx1"/>
            </a:solidFill>
            <a:miter lim="800000"/>
            <a:headEnd/>
            <a:tailEnd/>
          </a:ln>
        </p:spPr>
        <p:txBody>
          <a:bodyPr wrap="none" anchor="ctr"/>
          <a:lstStyle/>
          <a:p>
            <a:pPr eaLnBrk="0" hangingPunct="0"/>
            <a:r>
              <a:rPr lang="en-GB" sz="2400">
                <a:solidFill>
                  <a:srgbClr val="336600"/>
                </a:solidFill>
                <a:latin typeface="Times New Roman" pitchFamily="18" charset="0"/>
              </a:rPr>
              <a:t>Sifting/</a:t>
            </a:r>
          </a:p>
          <a:p>
            <a:pPr eaLnBrk="0" hangingPunct="0"/>
            <a:r>
              <a:rPr lang="en-GB" sz="2400">
                <a:solidFill>
                  <a:srgbClr val="336600"/>
                </a:solidFill>
                <a:latin typeface="Times New Roman" pitchFamily="18" charset="0"/>
              </a:rPr>
              <a:t>shortlisting </a:t>
            </a:r>
          </a:p>
          <a:p>
            <a:pPr eaLnBrk="0" hangingPunct="0"/>
            <a:r>
              <a:rPr lang="en-GB" sz="2400">
                <a:solidFill>
                  <a:srgbClr val="336600"/>
                </a:solidFill>
                <a:latin typeface="Times New Roman" pitchFamily="18" charset="0"/>
              </a:rPr>
              <a:t>process</a:t>
            </a:r>
          </a:p>
        </p:txBody>
      </p:sp>
      <p:sp>
        <p:nvSpPr>
          <p:cNvPr id="33796" name="Rectangle 5"/>
          <p:cNvSpPr>
            <a:spLocks noChangeArrowheads="1"/>
          </p:cNvSpPr>
          <p:nvPr/>
        </p:nvSpPr>
        <p:spPr bwMode="auto">
          <a:xfrm>
            <a:off x="7162800" y="2362200"/>
            <a:ext cx="1676400" cy="1295400"/>
          </a:xfrm>
          <a:prstGeom prst="rect">
            <a:avLst/>
          </a:prstGeom>
          <a:solidFill>
            <a:schemeClr val="accent1"/>
          </a:solidFill>
          <a:ln w="9525">
            <a:solidFill>
              <a:schemeClr val="tx1"/>
            </a:solidFill>
            <a:miter lim="800000"/>
            <a:headEnd/>
            <a:tailEnd/>
          </a:ln>
        </p:spPr>
        <p:txBody>
          <a:bodyPr wrap="none" anchor="ctr"/>
          <a:lstStyle/>
          <a:p>
            <a:pPr algn="ctr" eaLnBrk="0" hangingPunct="0"/>
            <a:r>
              <a:rPr lang="en-GB" sz="2400">
                <a:solidFill>
                  <a:srgbClr val="336600"/>
                </a:solidFill>
                <a:latin typeface="Times New Roman" pitchFamily="18" charset="0"/>
              </a:rPr>
              <a:t>Selection </a:t>
            </a:r>
          </a:p>
          <a:p>
            <a:pPr algn="ctr" eaLnBrk="0" hangingPunct="0"/>
            <a:r>
              <a:rPr lang="en-GB" sz="2400">
                <a:solidFill>
                  <a:srgbClr val="336600"/>
                </a:solidFill>
                <a:latin typeface="Times New Roman" pitchFamily="18" charset="0"/>
              </a:rPr>
              <a:t>decision</a:t>
            </a:r>
          </a:p>
        </p:txBody>
      </p:sp>
      <p:sp>
        <p:nvSpPr>
          <p:cNvPr id="33797" name="Rectangle 6"/>
          <p:cNvSpPr>
            <a:spLocks noChangeArrowheads="1"/>
          </p:cNvSpPr>
          <p:nvPr/>
        </p:nvSpPr>
        <p:spPr bwMode="auto">
          <a:xfrm>
            <a:off x="5029200" y="4495800"/>
            <a:ext cx="2057400" cy="1295400"/>
          </a:xfrm>
          <a:prstGeom prst="rect">
            <a:avLst/>
          </a:prstGeom>
          <a:solidFill>
            <a:schemeClr val="accent1"/>
          </a:solidFill>
          <a:ln w="9525">
            <a:solidFill>
              <a:schemeClr val="tx1"/>
            </a:solidFill>
            <a:miter lim="800000"/>
            <a:headEnd/>
            <a:tailEnd/>
          </a:ln>
        </p:spPr>
        <p:txBody>
          <a:bodyPr wrap="none" anchor="ctr"/>
          <a:lstStyle/>
          <a:p>
            <a:pPr eaLnBrk="0" hangingPunct="0"/>
            <a:r>
              <a:rPr lang="en-GB" b="1">
                <a:solidFill>
                  <a:srgbClr val="336600"/>
                </a:solidFill>
                <a:latin typeface="Times New Roman" pitchFamily="18" charset="0"/>
              </a:rPr>
              <a:t>Selection tests</a:t>
            </a:r>
          </a:p>
          <a:p>
            <a:pPr eaLnBrk="0" hangingPunct="0">
              <a:buFontTx/>
              <a:buChar char="•"/>
            </a:pPr>
            <a:r>
              <a:rPr lang="en-GB" b="1">
                <a:solidFill>
                  <a:srgbClr val="336600"/>
                </a:solidFill>
                <a:latin typeface="Times New Roman" pitchFamily="18" charset="0"/>
              </a:rPr>
              <a:t>Intellectual ability</a:t>
            </a:r>
          </a:p>
          <a:p>
            <a:pPr eaLnBrk="0" hangingPunct="0">
              <a:buFontTx/>
              <a:buChar char="•"/>
            </a:pPr>
            <a:r>
              <a:rPr lang="en-GB" b="1">
                <a:solidFill>
                  <a:srgbClr val="336600"/>
                </a:solidFill>
                <a:latin typeface="Times New Roman" pitchFamily="18" charset="0"/>
              </a:rPr>
              <a:t>Aptitudes</a:t>
            </a:r>
          </a:p>
          <a:p>
            <a:pPr eaLnBrk="0" hangingPunct="0">
              <a:buFontTx/>
              <a:buChar char="•"/>
            </a:pPr>
            <a:r>
              <a:rPr lang="en-GB" b="1">
                <a:solidFill>
                  <a:srgbClr val="336600"/>
                </a:solidFill>
                <a:latin typeface="Times New Roman" pitchFamily="18" charset="0"/>
              </a:rPr>
              <a:t>Personality</a:t>
            </a:r>
          </a:p>
        </p:txBody>
      </p:sp>
      <p:sp>
        <p:nvSpPr>
          <p:cNvPr id="33798" name="Rectangle 7"/>
          <p:cNvSpPr>
            <a:spLocks noChangeArrowheads="1"/>
          </p:cNvSpPr>
          <p:nvPr/>
        </p:nvSpPr>
        <p:spPr bwMode="auto">
          <a:xfrm>
            <a:off x="3581400" y="838200"/>
            <a:ext cx="1676400" cy="762000"/>
          </a:xfrm>
          <a:prstGeom prst="rect">
            <a:avLst/>
          </a:prstGeom>
          <a:solidFill>
            <a:schemeClr val="accent1"/>
          </a:solidFill>
          <a:ln w="9525">
            <a:solidFill>
              <a:schemeClr val="tx1"/>
            </a:solidFill>
            <a:miter lim="800000"/>
            <a:headEnd/>
            <a:tailEnd/>
          </a:ln>
        </p:spPr>
        <p:txBody>
          <a:bodyPr wrap="none" anchor="ctr"/>
          <a:lstStyle/>
          <a:p>
            <a:pPr algn="ctr" eaLnBrk="0" hangingPunct="0"/>
            <a:r>
              <a:rPr lang="en-GB" sz="2400">
                <a:solidFill>
                  <a:srgbClr val="336600"/>
                </a:solidFill>
                <a:latin typeface="Times New Roman" pitchFamily="18" charset="0"/>
              </a:rPr>
              <a:t>References</a:t>
            </a:r>
          </a:p>
        </p:txBody>
      </p:sp>
      <p:sp>
        <p:nvSpPr>
          <p:cNvPr id="33799" name="Line 16"/>
          <p:cNvSpPr>
            <a:spLocks noChangeShapeType="1"/>
          </p:cNvSpPr>
          <p:nvPr/>
        </p:nvSpPr>
        <p:spPr bwMode="auto">
          <a:xfrm>
            <a:off x="2438400" y="3048000"/>
            <a:ext cx="381000" cy="0"/>
          </a:xfrm>
          <a:prstGeom prst="line">
            <a:avLst/>
          </a:prstGeom>
          <a:noFill/>
          <a:ln w="38100">
            <a:solidFill>
              <a:srgbClr val="CC6600"/>
            </a:solidFill>
            <a:round/>
            <a:headEnd/>
            <a:tailEnd type="triangle" w="med" len="med"/>
          </a:ln>
        </p:spPr>
        <p:txBody>
          <a:bodyPr/>
          <a:lstStyle/>
          <a:p>
            <a:endParaRPr lang="en-US"/>
          </a:p>
        </p:txBody>
      </p:sp>
      <p:sp>
        <p:nvSpPr>
          <p:cNvPr id="33800" name="Line 17"/>
          <p:cNvSpPr>
            <a:spLocks noChangeShapeType="1"/>
          </p:cNvSpPr>
          <p:nvPr/>
        </p:nvSpPr>
        <p:spPr bwMode="auto">
          <a:xfrm rot="5400000" flipH="1" flipV="1">
            <a:off x="5562600" y="4038600"/>
            <a:ext cx="609600" cy="0"/>
          </a:xfrm>
          <a:prstGeom prst="line">
            <a:avLst/>
          </a:prstGeom>
          <a:noFill/>
          <a:ln w="38100">
            <a:solidFill>
              <a:srgbClr val="CC6600"/>
            </a:solidFill>
            <a:round/>
            <a:headEnd/>
            <a:tailEnd type="triangle" w="med" len="med"/>
          </a:ln>
        </p:spPr>
        <p:txBody>
          <a:bodyPr/>
          <a:lstStyle/>
          <a:p>
            <a:endParaRPr lang="en-US"/>
          </a:p>
        </p:txBody>
      </p:sp>
      <p:sp>
        <p:nvSpPr>
          <p:cNvPr id="33801" name="Line 18"/>
          <p:cNvSpPr>
            <a:spLocks noChangeShapeType="1"/>
          </p:cNvSpPr>
          <p:nvPr/>
        </p:nvSpPr>
        <p:spPr bwMode="auto">
          <a:xfrm>
            <a:off x="6781800" y="3048000"/>
            <a:ext cx="381000" cy="0"/>
          </a:xfrm>
          <a:prstGeom prst="line">
            <a:avLst/>
          </a:prstGeom>
          <a:noFill/>
          <a:ln w="38100">
            <a:solidFill>
              <a:srgbClr val="CC6600"/>
            </a:solidFill>
            <a:round/>
            <a:headEnd/>
            <a:tailEnd type="triangle" w="med" len="med"/>
          </a:ln>
        </p:spPr>
        <p:txBody>
          <a:bodyPr/>
          <a:lstStyle/>
          <a:p>
            <a:endParaRPr lang="en-US"/>
          </a:p>
        </p:txBody>
      </p:sp>
      <p:sp>
        <p:nvSpPr>
          <p:cNvPr id="33802" name="Line 19"/>
          <p:cNvSpPr>
            <a:spLocks noChangeShapeType="1"/>
          </p:cNvSpPr>
          <p:nvPr/>
        </p:nvSpPr>
        <p:spPr bwMode="auto">
          <a:xfrm>
            <a:off x="4572000" y="3048000"/>
            <a:ext cx="381000" cy="0"/>
          </a:xfrm>
          <a:prstGeom prst="line">
            <a:avLst/>
          </a:prstGeom>
          <a:noFill/>
          <a:ln w="38100">
            <a:solidFill>
              <a:srgbClr val="CC6600"/>
            </a:solidFill>
            <a:round/>
            <a:headEnd/>
            <a:tailEnd type="triangle" w="med" len="med"/>
          </a:ln>
        </p:spPr>
        <p:txBody>
          <a:bodyPr/>
          <a:lstStyle/>
          <a:p>
            <a:endParaRPr lang="en-US"/>
          </a:p>
        </p:txBody>
      </p:sp>
      <p:sp>
        <p:nvSpPr>
          <p:cNvPr id="33803" name="Line 20"/>
          <p:cNvSpPr>
            <a:spLocks noChangeShapeType="1"/>
          </p:cNvSpPr>
          <p:nvPr/>
        </p:nvSpPr>
        <p:spPr bwMode="auto">
          <a:xfrm rot="16200000" flipH="1">
            <a:off x="5410200" y="1676400"/>
            <a:ext cx="914400" cy="0"/>
          </a:xfrm>
          <a:prstGeom prst="line">
            <a:avLst/>
          </a:prstGeom>
          <a:noFill/>
          <a:ln w="38100">
            <a:solidFill>
              <a:srgbClr val="CC6600"/>
            </a:solidFill>
            <a:round/>
            <a:headEnd/>
            <a:tailEnd type="triangle" w="med" len="med"/>
          </a:ln>
        </p:spPr>
        <p:txBody>
          <a:bodyPr/>
          <a:lstStyle/>
          <a:p>
            <a:endParaRPr lang="en-US"/>
          </a:p>
        </p:txBody>
      </p:sp>
      <p:sp>
        <p:nvSpPr>
          <p:cNvPr id="33804" name="Line 21"/>
          <p:cNvSpPr>
            <a:spLocks noChangeShapeType="1"/>
          </p:cNvSpPr>
          <p:nvPr/>
        </p:nvSpPr>
        <p:spPr bwMode="auto">
          <a:xfrm>
            <a:off x="5257800" y="1219200"/>
            <a:ext cx="609600" cy="0"/>
          </a:xfrm>
          <a:prstGeom prst="line">
            <a:avLst/>
          </a:prstGeom>
          <a:noFill/>
          <a:ln w="38100">
            <a:solidFill>
              <a:srgbClr val="CC6600"/>
            </a:solidFill>
            <a:round/>
            <a:headEnd/>
            <a:tailEnd/>
          </a:ln>
        </p:spPr>
        <p:txBody>
          <a:bodyPr/>
          <a:lstStyle/>
          <a:p>
            <a:endParaRPr lang="en-US"/>
          </a:p>
        </p:txBody>
      </p:sp>
      <p:sp>
        <p:nvSpPr>
          <p:cNvPr id="33805" name="Text Box 22"/>
          <p:cNvSpPr txBox="1">
            <a:spLocks noChangeArrowheads="1"/>
          </p:cNvSpPr>
          <p:nvPr/>
        </p:nvSpPr>
        <p:spPr bwMode="auto">
          <a:xfrm>
            <a:off x="2971800" y="6096000"/>
            <a:ext cx="3948113" cy="457200"/>
          </a:xfrm>
          <a:prstGeom prst="rect">
            <a:avLst/>
          </a:prstGeom>
          <a:noFill/>
          <a:ln w="9525">
            <a:noFill/>
            <a:miter lim="800000"/>
            <a:headEnd/>
            <a:tailEnd/>
          </a:ln>
        </p:spPr>
        <p:txBody>
          <a:bodyPr wrap="none">
            <a:spAutoFit/>
          </a:bodyPr>
          <a:lstStyle/>
          <a:p>
            <a:pPr eaLnBrk="0" hangingPunct="0"/>
            <a:r>
              <a:rPr lang="en-GB" sz="2400">
                <a:solidFill>
                  <a:srgbClr val="CC6600"/>
                </a:solidFill>
                <a:latin typeface="Times New Roman" pitchFamily="18" charset="0"/>
              </a:rPr>
              <a:t>Selection process- Cole (2000)</a:t>
            </a:r>
          </a:p>
        </p:txBody>
      </p:sp>
      <p:pic>
        <p:nvPicPr>
          <p:cNvPr id="33806" name="Picture 23" descr="BD05470_"/>
          <p:cNvPicPr>
            <a:picLocks noChangeAspect="1" noChangeArrowheads="1"/>
          </p:cNvPicPr>
          <p:nvPr/>
        </p:nvPicPr>
        <p:blipFill>
          <a:blip r:embed="rId3"/>
          <a:srcRect/>
          <a:stretch>
            <a:fillRect/>
          </a:stretch>
        </p:blipFill>
        <p:spPr bwMode="auto">
          <a:xfrm>
            <a:off x="7315200" y="152400"/>
            <a:ext cx="1600200" cy="1470025"/>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A1E6F203-A19B-4CBC-9923-5E6424D423F9}" type="datetime1">
              <a:rPr lang="en-GB"/>
              <a:pPr/>
              <a:t>17/04/2013</a:t>
            </a:fld>
            <a:endParaRPr lang="en-GB"/>
          </a:p>
        </p:txBody>
      </p:sp>
      <p:sp>
        <p:nvSpPr>
          <p:cNvPr id="35841" name="Rectangle 2"/>
          <p:cNvSpPr>
            <a:spLocks noGrp="1" noChangeArrowheads="1"/>
          </p:cNvSpPr>
          <p:nvPr>
            <p:ph type="title"/>
          </p:nvPr>
        </p:nvSpPr>
        <p:spPr/>
        <p:txBody>
          <a:bodyPr/>
          <a:lstStyle/>
          <a:p>
            <a:pPr eaLnBrk="1" hangingPunct="1"/>
            <a:r>
              <a:rPr lang="en-US" sz="3600" smtClean="0"/>
              <a:t>Selection Methods</a:t>
            </a:r>
            <a:endParaRPr lang="en-GB" sz="3600" smtClean="0"/>
          </a:p>
        </p:txBody>
      </p:sp>
      <p:sp>
        <p:nvSpPr>
          <p:cNvPr id="35842" name="Rectangle 3"/>
          <p:cNvSpPr>
            <a:spLocks noGrp="1" noChangeArrowheads="1"/>
          </p:cNvSpPr>
          <p:nvPr>
            <p:ph type="body" idx="1"/>
          </p:nvPr>
        </p:nvSpPr>
        <p:spPr/>
        <p:txBody>
          <a:bodyPr/>
          <a:lstStyle/>
          <a:p>
            <a:pPr eaLnBrk="1" hangingPunct="1"/>
            <a:endParaRPr lang="en-GB" sz="2400" smtClean="0"/>
          </a:p>
          <a:p>
            <a:pPr eaLnBrk="1" hangingPunct="1"/>
            <a:r>
              <a:rPr lang="en-US" sz="2400" smtClean="0"/>
              <a:t>Application forms</a:t>
            </a:r>
          </a:p>
          <a:p>
            <a:pPr eaLnBrk="1" hangingPunct="1"/>
            <a:endParaRPr lang="en-US" sz="2400" smtClean="0"/>
          </a:p>
          <a:p>
            <a:pPr eaLnBrk="1" hangingPunct="1"/>
            <a:r>
              <a:rPr lang="en-US" sz="2400" smtClean="0"/>
              <a:t>Self-assessment</a:t>
            </a:r>
          </a:p>
          <a:p>
            <a:pPr eaLnBrk="1" hangingPunct="1"/>
            <a:endParaRPr lang="en-US" sz="2400" smtClean="0"/>
          </a:p>
          <a:p>
            <a:pPr eaLnBrk="1" hangingPunct="1"/>
            <a:r>
              <a:rPr lang="en-US" sz="2400" smtClean="0"/>
              <a:t>Interview</a:t>
            </a:r>
          </a:p>
          <a:p>
            <a:pPr eaLnBrk="1" hangingPunct="1"/>
            <a:endParaRPr lang="en-US" sz="2400" smtClean="0"/>
          </a:p>
          <a:p>
            <a:pPr eaLnBrk="1" hangingPunct="1"/>
            <a:r>
              <a:rPr lang="en-US" sz="2400" smtClean="0"/>
              <a:t>Test</a:t>
            </a:r>
          </a:p>
          <a:p>
            <a:pPr eaLnBrk="1" hangingPunct="1"/>
            <a:endParaRPr lang="en-US" sz="2400" smtClean="0"/>
          </a:p>
          <a:p>
            <a:pPr eaLnBrk="1" hangingPunct="1"/>
            <a:endParaRPr lang="en-GB" sz="2400" smtClean="0"/>
          </a:p>
          <a:p>
            <a:pPr eaLnBrk="1" hangingPunct="1"/>
            <a:endParaRPr lang="en-GB" sz="2400" smtClean="0"/>
          </a:p>
          <a:p>
            <a:pPr eaLnBrk="1" hangingPunct="1"/>
            <a:endParaRPr lang="en-GB" sz="360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564457F3-02C8-4355-AFE3-9487941D946B}" type="datetime1">
              <a:rPr lang="en-GB"/>
              <a:pPr/>
              <a:t>17/04/2013</a:t>
            </a:fld>
            <a:endParaRPr lang="en-GB"/>
          </a:p>
        </p:txBody>
      </p:sp>
      <p:sp>
        <p:nvSpPr>
          <p:cNvPr id="37889" name="Rectangle 2"/>
          <p:cNvSpPr>
            <a:spLocks noGrp="1" noChangeArrowheads="1"/>
          </p:cNvSpPr>
          <p:nvPr>
            <p:ph type="title"/>
          </p:nvPr>
        </p:nvSpPr>
        <p:spPr/>
        <p:txBody>
          <a:bodyPr/>
          <a:lstStyle/>
          <a:p>
            <a:pPr eaLnBrk="1" hangingPunct="1"/>
            <a:r>
              <a:rPr lang="en-GB" sz="3600" smtClean="0"/>
              <a:t>Application forms</a:t>
            </a:r>
          </a:p>
        </p:txBody>
      </p:sp>
      <p:sp>
        <p:nvSpPr>
          <p:cNvPr id="37890" name="Rectangle 3"/>
          <p:cNvSpPr>
            <a:spLocks noGrp="1" noChangeArrowheads="1"/>
          </p:cNvSpPr>
          <p:nvPr>
            <p:ph type="body" idx="1"/>
          </p:nvPr>
        </p:nvSpPr>
        <p:spPr/>
        <p:txBody>
          <a:bodyPr/>
          <a:lstStyle/>
          <a:p>
            <a:pPr eaLnBrk="1" hangingPunct="1"/>
            <a:endParaRPr lang="en-GB" sz="2400" smtClean="0"/>
          </a:p>
          <a:p>
            <a:pPr eaLnBrk="1" hangingPunct="1"/>
            <a:r>
              <a:rPr lang="en-GB" sz="2400" smtClean="0"/>
              <a:t>Advantage: information about candidates standardised</a:t>
            </a:r>
          </a:p>
          <a:p>
            <a:pPr eaLnBrk="1" hangingPunct="1"/>
            <a:endParaRPr lang="en-GB" sz="2400" smtClean="0"/>
          </a:p>
          <a:p>
            <a:pPr eaLnBrk="1" hangingPunct="1"/>
            <a:r>
              <a:rPr lang="en-GB" sz="2400" smtClean="0"/>
              <a:t>Need to consider:</a:t>
            </a:r>
          </a:p>
          <a:p>
            <a:pPr lvl="1" eaLnBrk="1" hangingPunct="1"/>
            <a:r>
              <a:rPr lang="en-GB" sz="2400" smtClean="0"/>
              <a:t>Forms not too long </a:t>
            </a:r>
          </a:p>
          <a:p>
            <a:pPr lvl="1" eaLnBrk="1" hangingPunct="1"/>
            <a:r>
              <a:rPr lang="en-GB" sz="2400" smtClean="0"/>
              <a:t>Questions included not illegal, offensive</a:t>
            </a:r>
          </a:p>
          <a:p>
            <a:pPr lvl="1" eaLnBrk="1" hangingPunct="1"/>
            <a:r>
              <a:rPr lang="en-GB" sz="2400" smtClean="0"/>
              <a:t>Electronic version encouraging response</a:t>
            </a:r>
            <a:r>
              <a:rPr lang="en-GB" sz="2000" smtClean="0"/>
              <a:t>                                                     </a:t>
            </a:r>
            <a:endParaRPr lang="en-GB" sz="320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1"/>
          <p:cNvSpPr>
            <a:spLocks noGrp="1" noChangeArrowheads="1"/>
          </p:cNvSpPr>
          <p:nvPr>
            <p:ph type="dt" sz="half" idx="10"/>
          </p:nvPr>
        </p:nvSpPr>
        <p:spPr>
          <a:ln/>
        </p:spPr>
        <p:txBody>
          <a:bodyPr/>
          <a:lstStyle/>
          <a:p>
            <a:fld id="{F73B2710-E6BC-4597-A438-060CA4FDA0E6}" type="datetime1">
              <a:rPr lang="en-GB"/>
              <a:pPr/>
              <a:t>17/04/2013</a:t>
            </a:fld>
            <a:endParaRPr lang="en-GB"/>
          </a:p>
        </p:txBody>
      </p:sp>
      <p:sp>
        <p:nvSpPr>
          <p:cNvPr id="39937" name="Rectangle 2"/>
          <p:cNvSpPr>
            <a:spLocks noGrp="1" noChangeArrowheads="1"/>
          </p:cNvSpPr>
          <p:nvPr>
            <p:ph type="title"/>
          </p:nvPr>
        </p:nvSpPr>
        <p:spPr/>
        <p:txBody>
          <a:bodyPr/>
          <a:lstStyle/>
          <a:p>
            <a:pPr eaLnBrk="1" hangingPunct="1"/>
            <a:r>
              <a:rPr lang="en-GB" sz="3600" smtClean="0"/>
              <a:t>Employment references</a:t>
            </a:r>
          </a:p>
        </p:txBody>
      </p:sp>
      <p:sp>
        <p:nvSpPr>
          <p:cNvPr id="39938" name="Rectangle 3"/>
          <p:cNvSpPr>
            <a:spLocks noGrp="1" noChangeArrowheads="1"/>
          </p:cNvSpPr>
          <p:nvPr>
            <p:ph type="body" idx="1"/>
          </p:nvPr>
        </p:nvSpPr>
        <p:spPr/>
        <p:txBody>
          <a:bodyPr/>
          <a:lstStyle/>
          <a:p>
            <a:pPr eaLnBrk="1" hangingPunct="1"/>
            <a:endParaRPr lang="en-GB" sz="2000" smtClean="0"/>
          </a:p>
          <a:p>
            <a:pPr eaLnBrk="1" hangingPunct="1"/>
            <a:r>
              <a:rPr lang="en-GB" sz="2000" smtClean="0"/>
              <a:t>Factual information about the candidate’s period of employment in their organisation; and</a:t>
            </a:r>
          </a:p>
          <a:p>
            <a:pPr eaLnBrk="1" hangingPunct="1"/>
            <a:endParaRPr lang="en-GB" sz="2000" smtClean="0"/>
          </a:p>
          <a:p>
            <a:pPr eaLnBrk="1" hangingPunct="1"/>
            <a:r>
              <a:rPr lang="en-GB" sz="2000" smtClean="0"/>
              <a:t>Opinions concerning the candidate’s personal character </a:t>
            </a:r>
          </a:p>
          <a:p>
            <a:pPr eaLnBrk="1" hangingPunct="1"/>
            <a:endParaRPr lang="en-GB" sz="2000" smtClean="0"/>
          </a:p>
          <a:p>
            <a:pPr eaLnBrk="1" hangingPunct="1"/>
            <a:r>
              <a:rPr lang="en-GB" sz="2000" smtClean="0"/>
              <a:t>Most public-sector organisations take up references before short-listed candidates are called for interview; private sector organisations tend to take them up after the candidate has been interviewed and a provisional offer of appointment made.</a:t>
            </a:r>
            <a:endParaRPr lang="en-GB" smtClean="0"/>
          </a:p>
        </p:txBody>
      </p:sp>
      <p:pic>
        <p:nvPicPr>
          <p:cNvPr id="39939" name="Picture 4" descr="BD06663_"/>
          <p:cNvPicPr>
            <a:picLocks noChangeAspect="1" noChangeArrowheads="1"/>
          </p:cNvPicPr>
          <p:nvPr/>
        </p:nvPicPr>
        <p:blipFill>
          <a:blip r:embed="rId3"/>
          <a:srcRect/>
          <a:stretch>
            <a:fillRect/>
          </a:stretch>
        </p:blipFill>
        <p:spPr bwMode="auto">
          <a:xfrm>
            <a:off x="7519988" y="228600"/>
            <a:ext cx="1624012" cy="1408113"/>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355CE5D1-BF10-48BA-92E2-9657800F5BB8}" type="datetime1">
              <a:rPr lang="en-GB"/>
              <a:pPr/>
              <a:t>17/04/2013</a:t>
            </a:fld>
            <a:endParaRPr lang="en-GB"/>
          </a:p>
        </p:txBody>
      </p:sp>
      <p:sp>
        <p:nvSpPr>
          <p:cNvPr id="41985" name="Rectangle 2"/>
          <p:cNvSpPr>
            <a:spLocks noGrp="1" noChangeArrowheads="1"/>
          </p:cNvSpPr>
          <p:nvPr>
            <p:ph type="title"/>
          </p:nvPr>
        </p:nvSpPr>
        <p:spPr/>
        <p:txBody>
          <a:bodyPr/>
          <a:lstStyle/>
          <a:p>
            <a:pPr eaLnBrk="1" hangingPunct="1"/>
            <a:r>
              <a:rPr lang="en-GB" sz="3600" smtClean="0"/>
              <a:t>The selection interview</a:t>
            </a:r>
          </a:p>
        </p:txBody>
      </p:sp>
      <p:sp>
        <p:nvSpPr>
          <p:cNvPr id="41986" name="Rectangle 3"/>
          <p:cNvSpPr>
            <a:spLocks noGrp="1" noChangeArrowheads="1"/>
          </p:cNvSpPr>
          <p:nvPr>
            <p:ph type="body" idx="1"/>
          </p:nvPr>
        </p:nvSpPr>
        <p:spPr/>
        <p:txBody>
          <a:bodyPr/>
          <a:lstStyle/>
          <a:p>
            <a:pPr eaLnBrk="1" hangingPunct="1"/>
            <a:endParaRPr lang="en-GB" sz="2000" smtClean="0"/>
          </a:p>
          <a:p>
            <a:pPr eaLnBrk="1" hangingPunct="1"/>
            <a:r>
              <a:rPr lang="en-GB" sz="2000" smtClean="0"/>
              <a:t>One interviewer;</a:t>
            </a:r>
          </a:p>
          <a:p>
            <a:pPr eaLnBrk="1" hangingPunct="1"/>
            <a:r>
              <a:rPr lang="en-GB" sz="2000" smtClean="0"/>
              <a:t>Two interviewers;</a:t>
            </a:r>
          </a:p>
          <a:p>
            <a:pPr eaLnBrk="1" hangingPunct="1"/>
            <a:r>
              <a:rPr lang="en-GB" sz="2000" smtClean="0"/>
              <a:t>A panel of interviewers</a:t>
            </a:r>
          </a:p>
          <a:p>
            <a:pPr eaLnBrk="1" hangingPunct="1"/>
            <a:endParaRPr lang="en-GB" sz="2000" smtClean="0"/>
          </a:p>
          <a:p>
            <a:pPr eaLnBrk="1" hangingPunct="1"/>
            <a:r>
              <a:rPr lang="en-GB" sz="2000" smtClean="0"/>
              <a:t>The greater the number of interviewers at any one time, the greater the formality.</a:t>
            </a:r>
          </a:p>
          <a:p>
            <a:pPr eaLnBrk="1" hangingPunct="1"/>
            <a:endParaRPr lang="en-GB" sz="2000" smtClean="0"/>
          </a:p>
          <a:p>
            <a:pPr eaLnBrk="1" hangingPunct="1"/>
            <a:r>
              <a:rPr lang="en-GB" sz="2000" smtClean="0"/>
              <a:t>Where selection criteria are employed in a </a:t>
            </a:r>
            <a:r>
              <a:rPr lang="en-GB" sz="2000" b="1" i="1" smtClean="0">
                <a:solidFill>
                  <a:srgbClr val="FF5050"/>
                </a:solidFill>
              </a:rPr>
              <a:t>structured</a:t>
            </a:r>
            <a:r>
              <a:rPr lang="en-GB" sz="2000" i="1" smtClean="0">
                <a:solidFill>
                  <a:srgbClr val="FF5050"/>
                </a:solidFill>
              </a:rPr>
              <a:t> </a:t>
            </a:r>
            <a:r>
              <a:rPr lang="en-GB" sz="2000" smtClean="0"/>
              <a:t>way in an interview, reliability and validity are increased. </a:t>
            </a:r>
          </a:p>
          <a:p>
            <a:pPr eaLnBrk="1" hangingPunct="1">
              <a:buFont typeface="Wingdings" pitchFamily="2" charset="2"/>
              <a:buNone/>
            </a:pPr>
            <a:r>
              <a:rPr lang="en-GB" sz="2000" smtClean="0"/>
              <a:t>							-Cole (2000)</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4A92A4D9-888C-48BC-8C23-24AB2AE5F319}" type="datetime1">
              <a:rPr lang="en-GB"/>
              <a:pPr/>
              <a:t>17/04/2013</a:t>
            </a:fld>
            <a:endParaRPr lang="en-GB"/>
          </a:p>
        </p:txBody>
      </p:sp>
      <p:sp>
        <p:nvSpPr>
          <p:cNvPr id="44033" name="Rectangle 2"/>
          <p:cNvSpPr>
            <a:spLocks noGrp="1" noChangeArrowheads="1"/>
          </p:cNvSpPr>
          <p:nvPr>
            <p:ph type="title"/>
          </p:nvPr>
        </p:nvSpPr>
        <p:spPr>
          <a:xfrm>
            <a:off x="1150938" y="214313"/>
            <a:ext cx="7793037" cy="974725"/>
          </a:xfrm>
        </p:spPr>
        <p:txBody>
          <a:bodyPr/>
          <a:lstStyle/>
          <a:p>
            <a:pPr eaLnBrk="1" hangingPunct="1"/>
            <a:r>
              <a:rPr lang="en-US" sz="3600" smtClean="0"/>
              <a:t>Approaches to the testing of integrity</a:t>
            </a:r>
            <a:endParaRPr lang="en-GB" sz="3600" smtClean="0"/>
          </a:p>
        </p:txBody>
      </p:sp>
      <p:sp>
        <p:nvSpPr>
          <p:cNvPr id="44034" name="Rectangle 3"/>
          <p:cNvSpPr>
            <a:spLocks noGrp="1" noChangeArrowheads="1"/>
          </p:cNvSpPr>
          <p:nvPr>
            <p:ph type="body" idx="1"/>
          </p:nvPr>
        </p:nvSpPr>
        <p:spPr>
          <a:xfrm>
            <a:off x="1066800" y="1828800"/>
            <a:ext cx="7772400" cy="4387850"/>
          </a:xfrm>
        </p:spPr>
        <p:txBody>
          <a:bodyPr/>
          <a:lstStyle/>
          <a:p>
            <a:pPr eaLnBrk="1" hangingPunct="1"/>
            <a:endParaRPr lang="en-GB" sz="2400" smtClean="0"/>
          </a:p>
          <a:p>
            <a:pPr eaLnBrk="1" hangingPunct="1"/>
            <a:r>
              <a:rPr lang="en-US" sz="2400" smtClean="0"/>
              <a:t>Integrity test: aiming to measure potential employee’s honesty and integrity</a:t>
            </a:r>
          </a:p>
          <a:p>
            <a:pPr eaLnBrk="1" hangingPunct="1"/>
            <a:endParaRPr lang="en-US" sz="2400" smtClean="0"/>
          </a:p>
          <a:p>
            <a:pPr eaLnBrk="1" hangingPunct="1"/>
            <a:r>
              <a:rPr lang="en-US" sz="2400" smtClean="0"/>
              <a:t>Approach: </a:t>
            </a:r>
          </a:p>
          <a:p>
            <a:pPr lvl="1" eaLnBrk="1" hangingPunct="1"/>
            <a:r>
              <a:rPr lang="en-US" sz="2000" smtClean="0"/>
              <a:t>Use of a written test;</a:t>
            </a:r>
          </a:p>
          <a:p>
            <a:pPr lvl="1" eaLnBrk="1" hangingPunct="1"/>
            <a:endParaRPr lang="en-US" sz="2000" smtClean="0"/>
          </a:p>
          <a:p>
            <a:pPr lvl="1" eaLnBrk="1" hangingPunct="1"/>
            <a:r>
              <a:rPr lang="en-US" sz="2000" smtClean="0"/>
              <a:t>Story telling;</a:t>
            </a:r>
          </a:p>
          <a:p>
            <a:pPr lvl="1" eaLnBrk="1" hangingPunct="1"/>
            <a:endParaRPr lang="en-US" sz="2000" smtClean="0"/>
          </a:p>
          <a:p>
            <a:pPr lvl="1" eaLnBrk="1" hangingPunct="1"/>
            <a:r>
              <a:rPr lang="en-US" sz="2000" smtClean="0"/>
              <a:t>Corroboration of references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5BC83CC6-1BBC-4B6A-B2E3-2211C019EDE4}" type="datetime1">
              <a:rPr lang="en-GB"/>
              <a:pPr/>
              <a:t>17/04/2013</a:t>
            </a:fld>
            <a:endParaRPr lang="en-GB"/>
          </a:p>
        </p:txBody>
      </p:sp>
      <p:sp>
        <p:nvSpPr>
          <p:cNvPr id="46081" name="Rectangle 2"/>
          <p:cNvSpPr>
            <a:spLocks noGrp="1" noChangeArrowheads="1"/>
          </p:cNvSpPr>
          <p:nvPr>
            <p:ph type="title"/>
          </p:nvPr>
        </p:nvSpPr>
        <p:spPr>
          <a:xfrm>
            <a:off x="1150938" y="214313"/>
            <a:ext cx="7793037" cy="974725"/>
          </a:xfrm>
        </p:spPr>
        <p:txBody>
          <a:bodyPr/>
          <a:lstStyle/>
          <a:p>
            <a:pPr eaLnBrk="1" hangingPunct="1"/>
            <a:r>
              <a:rPr lang="en-GB" sz="3600" smtClean="0"/>
              <a:t>Selection </a:t>
            </a:r>
            <a:r>
              <a:rPr lang="en-US" sz="3600" smtClean="0"/>
              <a:t>test</a:t>
            </a:r>
            <a:r>
              <a:rPr lang="en-GB" sz="3600" smtClean="0"/>
              <a:t>s</a:t>
            </a:r>
          </a:p>
        </p:txBody>
      </p:sp>
      <p:sp>
        <p:nvSpPr>
          <p:cNvPr id="46082" name="Rectangle 3"/>
          <p:cNvSpPr>
            <a:spLocks noGrp="1" noChangeArrowheads="1"/>
          </p:cNvSpPr>
          <p:nvPr>
            <p:ph type="body" idx="1"/>
          </p:nvPr>
        </p:nvSpPr>
        <p:spPr>
          <a:xfrm>
            <a:off x="1066800" y="1828800"/>
            <a:ext cx="7772400" cy="4387850"/>
          </a:xfrm>
        </p:spPr>
        <p:txBody>
          <a:bodyPr/>
          <a:lstStyle/>
          <a:p>
            <a:pPr eaLnBrk="1" hangingPunct="1">
              <a:lnSpc>
                <a:spcPct val="90000"/>
              </a:lnSpc>
            </a:pPr>
            <a:r>
              <a:rPr lang="en-US" sz="1800" b="1" smtClean="0"/>
              <a:t>Intelligence tests:these are tests designed to measure performance of a number of standardised mental task;</a:t>
            </a:r>
          </a:p>
          <a:p>
            <a:pPr eaLnBrk="1" hangingPunct="1">
              <a:lnSpc>
                <a:spcPct val="90000"/>
              </a:lnSpc>
            </a:pPr>
            <a:endParaRPr lang="en-US" sz="1800" b="1" smtClean="0"/>
          </a:p>
          <a:p>
            <a:pPr eaLnBrk="1" hangingPunct="1">
              <a:lnSpc>
                <a:spcPct val="90000"/>
              </a:lnSpc>
            </a:pPr>
            <a:r>
              <a:rPr lang="en-US" sz="1800" b="1" smtClean="0"/>
              <a:t>Aptitude tests: these are test of special aptitude, such as mechanical ability, numerical ability etc.;</a:t>
            </a:r>
            <a:endParaRPr lang="en-GB" sz="1800" b="1" smtClean="0"/>
          </a:p>
          <a:p>
            <a:pPr eaLnBrk="1" hangingPunct="1">
              <a:lnSpc>
                <a:spcPct val="90000"/>
              </a:lnSpc>
            </a:pPr>
            <a:endParaRPr lang="en-GB" sz="1800" b="1" smtClean="0"/>
          </a:p>
          <a:p>
            <a:pPr eaLnBrk="1" hangingPunct="1">
              <a:lnSpc>
                <a:spcPct val="90000"/>
              </a:lnSpc>
            </a:pPr>
            <a:r>
              <a:rPr lang="en-US" sz="1800" b="1" smtClean="0"/>
              <a:t>Attainment tests: these attempt to measure previous learning, and include tests for spelling, arithmetic, typing etc.</a:t>
            </a:r>
          </a:p>
          <a:p>
            <a:pPr eaLnBrk="1" hangingPunct="1">
              <a:lnSpc>
                <a:spcPct val="90000"/>
              </a:lnSpc>
            </a:pPr>
            <a:endParaRPr lang="en-US" sz="1800" b="1" smtClean="0"/>
          </a:p>
          <a:p>
            <a:pPr eaLnBrk="1" hangingPunct="1">
              <a:lnSpc>
                <a:spcPct val="90000"/>
              </a:lnSpc>
            </a:pPr>
            <a:r>
              <a:rPr lang="en-US" sz="1800" b="1" smtClean="0"/>
              <a:t>Personality tests: these aim to provide a profile of individual personality;</a:t>
            </a:r>
          </a:p>
          <a:p>
            <a:pPr eaLnBrk="1" hangingPunct="1">
              <a:lnSpc>
                <a:spcPct val="90000"/>
              </a:lnSpc>
            </a:pPr>
            <a:endParaRPr lang="en-US" sz="1800" b="1" smtClean="0"/>
          </a:p>
          <a:p>
            <a:pPr eaLnBrk="1" hangingPunct="1">
              <a:lnSpc>
                <a:spcPct val="90000"/>
              </a:lnSpc>
            </a:pPr>
            <a:r>
              <a:rPr lang="en-US" sz="1800" b="1" smtClean="0"/>
              <a:t>Occupational preference tests: these tests are designed to bring out individual preferences for certain categories of employment</a:t>
            </a:r>
            <a:r>
              <a:rPr lang="en-GB" sz="2400" smtClean="0"/>
              <a:t>        </a:t>
            </a:r>
          </a:p>
          <a:p>
            <a:pPr lvl="1" eaLnBrk="1" hangingPunct="1">
              <a:lnSpc>
                <a:spcPct val="90000"/>
              </a:lnSpc>
              <a:buFont typeface="Wingdings" pitchFamily="2" charset="2"/>
              <a:buNone/>
            </a:pPr>
            <a:r>
              <a:rPr lang="en-GB" sz="2000" smtClean="0"/>
              <a:t> </a:t>
            </a:r>
          </a:p>
          <a:p>
            <a:pPr lvl="1" eaLnBrk="1" hangingPunct="1">
              <a:lnSpc>
                <a:spcPct val="90000"/>
              </a:lnSpc>
              <a:buFont typeface="Wingdings" pitchFamily="2" charset="2"/>
              <a:buNone/>
            </a:pPr>
            <a:r>
              <a:rPr lang="en-GB" sz="2000" smtClean="0"/>
              <a:t>                                                                       -</a:t>
            </a:r>
            <a:r>
              <a:rPr lang="en-US" sz="2000" smtClean="0"/>
              <a:t>Cole</a:t>
            </a:r>
            <a:r>
              <a:rPr lang="en-GB" sz="2000" smtClean="0"/>
              <a:t> (200</a:t>
            </a:r>
            <a:r>
              <a:rPr lang="en-US" sz="2000" smtClean="0"/>
              <a:t>0</a:t>
            </a:r>
            <a:r>
              <a:rPr lang="en-GB" sz="2000" smtClean="0"/>
              <a:t>)                                                           </a:t>
            </a:r>
            <a:endParaRPr lang="en-GB" sz="320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8CF974FC-E405-432D-BCF7-E089278E323B}" type="datetime1">
              <a:rPr lang="en-GB"/>
              <a:pPr/>
              <a:t>17/04/2013</a:t>
            </a:fld>
            <a:endParaRPr lang="en-GB"/>
          </a:p>
        </p:txBody>
      </p:sp>
      <p:sp>
        <p:nvSpPr>
          <p:cNvPr id="48129" name="Rectangle 2"/>
          <p:cNvSpPr>
            <a:spLocks noGrp="1" noChangeArrowheads="1"/>
          </p:cNvSpPr>
          <p:nvPr>
            <p:ph type="title"/>
          </p:nvPr>
        </p:nvSpPr>
        <p:spPr>
          <a:xfrm>
            <a:off x="1150938" y="214313"/>
            <a:ext cx="7793037" cy="974725"/>
          </a:xfrm>
        </p:spPr>
        <p:txBody>
          <a:bodyPr/>
          <a:lstStyle/>
          <a:p>
            <a:pPr eaLnBrk="1" hangingPunct="1"/>
            <a:r>
              <a:rPr lang="en-US" sz="3600" smtClean="0"/>
              <a:t>Validation of selection procedures</a:t>
            </a:r>
            <a:endParaRPr lang="en-GB" sz="3600" smtClean="0"/>
          </a:p>
        </p:txBody>
      </p:sp>
      <p:sp>
        <p:nvSpPr>
          <p:cNvPr id="48130" name="Rectangle 3"/>
          <p:cNvSpPr>
            <a:spLocks noGrp="1" noChangeArrowheads="1"/>
          </p:cNvSpPr>
          <p:nvPr>
            <p:ph type="body" idx="1"/>
          </p:nvPr>
        </p:nvSpPr>
        <p:spPr>
          <a:xfrm>
            <a:off x="1066800" y="1828800"/>
            <a:ext cx="7772400" cy="4387850"/>
          </a:xfrm>
        </p:spPr>
        <p:txBody>
          <a:bodyPr/>
          <a:lstStyle/>
          <a:p>
            <a:pPr eaLnBrk="1" hangingPunct="1"/>
            <a:endParaRPr lang="en-GB" sz="2400" smtClean="0"/>
          </a:p>
          <a:p>
            <a:pPr eaLnBrk="1" hangingPunct="1"/>
            <a:r>
              <a:rPr lang="en-US" sz="2400" smtClean="0"/>
              <a:t>Measures from the job description: quantitative measures such as volume of sales, accuracy, number of complaints; qualitative measures like relations with customers and quality of reports produced</a:t>
            </a:r>
            <a:endParaRPr lang="en-GB" sz="2400" smtClean="0"/>
          </a:p>
          <a:p>
            <a:pPr eaLnBrk="1" hangingPunct="1"/>
            <a:endParaRPr lang="en-US" sz="2400" smtClean="0"/>
          </a:p>
          <a:p>
            <a:pPr eaLnBrk="1" hangingPunct="1"/>
            <a:r>
              <a:rPr lang="en-US" sz="2400" smtClean="0"/>
              <a:t>Other measures: appraisal results, problems identified, absence data and termination</a:t>
            </a:r>
            <a:endParaRPr lang="en-GB" sz="2400" smtClean="0"/>
          </a:p>
          <a:p>
            <a:pPr eaLnBrk="1" hangingPunct="1"/>
            <a:endParaRPr lang="en-GB" sz="360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AA2C9660-1C31-433F-A054-414ADE8A0352}" type="datetime1">
              <a:rPr lang="en-GB"/>
              <a:pPr/>
              <a:t>17/04/2013</a:t>
            </a:fld>
            <a:endParaRPr lang="en-GB"/>
          </a:p>
        </p:txBody>
      </p:sp>
      <p:sp>
        <p:nvSpPr>
          <p:cNvPr id="50177" name="Rectangle 2"/>
          <p:cNvSpPr>
            <a:spLocks noGrp="1" noChangeArrowheads="1"/>
          </p:cNvSpPr>
          <p:nvPr>
            <p:ph type="title"/>
          </p:nvPr>
        </p:nvSpPr>
        <p:spPr>
          <a:xfrm>
            <a:off x="1150938" y="214313"/>
            <a:ext cx="7793037" cy="1365250"/>
          </a:xfrm>
        </p:spPr>
        <p:txBody>
          <a:bodyPr/>
          <a:lstStyle/>
          <a:p>
            <a:pPr eaLnBrk="1" hangingPunct="1"/>
            <a:r>
              <a:rPr lang="en-US" sz="3600" smtClean="0"/>
              <a:t>Consequences of ineffective recruitment procedures</a:t>
            </a:r>
            <a:endParaRPr lang="en-GB" sz="3600" smtClean="0"/>
          </a:p>
        </p:txBody>
      </p:sp>
      <p:sp>
        <p:nvSpPr>
          <p:cNvPr id="50178" name="Rectangle 3"/>
          <p:cNvSpPr>
            <a:spLocks noGrp="1" noChangeArrowheads="1"/>
          </p:cNvSpPr>
          <p:nvPr>
            <p:ph type="body" idx="1"/>
          </p:nvPr>
        </p:nvSpPr>
        <p:spPr>
          <a:xfrm>
            <a:off x="1066800" y="1828800"/>
            <a:ext cx="7772400" cy="4387850"/>
          </a:xfrm>
        </p:spPr>
        <p:txBody>
          <a:bodyPr/>
          <a:lstStyle/>
          <a:p>
            <a:pPr eaLnBrk="1" hangingPunct="1"/>
            <a:endParaRPr lang="en-GB" sz="2000" smtClean="0"/>
          </a:p>
          <a:p>
            <a:pPr eaLnBrk="1" hangingPunct="1">
              <a:buClr>
                <a:srgbClr val="FFFF00"/>
              </a:buClr>
            </a:pPr>
            <a:r>
              <a:rPr lang="en-US" sz="2000" smtClean="0"/>
              <a:t>The lessening of productivity because of increased recruitment activities;</a:t>
            </a:r>
          </a:p>
          <a:p>
            <a:pPr eaLnBrk="1" hangingPunct="1">
              <a:buClr>
                <a:srgbClr val="FFFF00"/>
              </a:buClr>
            </a:pPr>
            <a:r>
              <a:rPr lang="en-US" sz="2000" smtClean="0"/>
              <a:t>A constant turnover of staff can bring about a low morale in the remaining staff;</a:t>
            </a:r>
          </a:p>
          <a:p>
            <a:pPr lvl="1" eaLnBrk="1" hangingPunct="1">
              <a:buClr>
                <a:srgbClr val="FFFF00"/>
              </a:buClr>
            </a:pPr>
            <a:r>
              <a:rPr lang="en-US" sz="2000" smtClean="0"/>
              <a:t>Falling standards of work;</a:t>
            </a:r>
          </a:p>
          <a:p>
            <a:pPr lvl="1" eaLnBrk="1" hangingPunct="1">
              <a:buClr>
                <a:srgbClr val="FFFF00"/>
              </a:buClr>
            </a:pPr>
            <a:r>
              <a:rPr lang="en-US" sz="2000" smtClean="0"/>
              <a:t>Higher absenteeism</a:t>
            </a:r>
          </a:p>
          <a:p>
            <a:pPr eaLnBrk="1" hangingPunct="1">
              <a:buClr>
                <a:srgbClr val="FFFF00"/>
              </a:buClr>
            </a:pPr>
            <a:r>
              <a:rPr lang="en-US" sz="2000" smtClean="0"/>
              <a:t>Less time for managers to focus on their own jobs;</a:t>
            </a:r>
          </a:p>
          <a:p>
            <a:pPr eaLnBrk="1" hangingPunct="1">
              <a:buClr>
                <a:srgbClr val="FFFF00"/>
              </a:buClr>
            </a:pPr>
            <a:r>
              <a:rPr lang="en-US" sz="2000" smtClean="0"/>
              <a:t>An unsettled organisational climate;</a:t>
            </a:r>
          </a:p>
          <a:p>
            <a:pPr eaLnBrk="1" hangingPunct="1">
              <a:buClr>
                <a:srgbClr val="FFFF00"/>
              </a:buClr>
            </a:pPr>
            <a:r>
              <a:rPr lang="en-US" sz="2000" smtClean="0"/>
              <a:t>A change to the organisation’s image</a:t>
            </a:r>
          </a:p>
          <a:p>
            <a:pPr lvl="1" eaLnBrk="1" hangingPunct="1">
              <a:buFont typeface="Wingdings" pitchFamily="2" charset="2"/>
              <a:buNone/>
            </a:pPr>
            <a:r>
              <a:rPr lang="en-US" sz="2000" smtClean="0"/>
              <a:t>                                                                     - (Maund, 2001) </a:t>
            </a:r>
            <a:endParaRPr lang="en-GB" sz="200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A5FDD424-630C-4143-8FD2-3157FAEC2D5B}" type="datetime1">
              <a:rPr lang="en-GB"/>
              <a:pPr/>
              <a:t>17/04/2013</a:t>
            </a:fld>
            <a:endParaRPr lang="en-GB"/>
          </a:p>
        </p:txBody>
      </p:sp>
      <p:sp>
        <p:nvSpPr>
          <p:cNvPr id="52225" name="Rectangle 2"/>
          <p:cNvSpPr>
            <a:spLocks noGrp="1" noChangeArrowheads="1"/>
          </p:cNvSpPr>
          <p:nvPr>
            <p:ph type="title"/>
          </p:nvPr>
        </p:nvSpPr>
        <p:spPr>
          <a:xfrm>
            <a:off x="1150938" y="214313"/>
            <a:ext cx="7793037" cy="974725"/>
          </a:xfrm>
        </p:spPr>
        <p:txBody>
          <a:bodyPr/>
          <a:lstStyle/>
          <a:p>
            <a:pPr eaLnBrk="1" hangingPunct="1"/>
            <a:r>
              <a:rPr lang="en-US" sz="3600" smtClean="0"/>
              <a:t>Group work</a:t>
            </a:r>
            <a:endParaRPr lang="en-GB" sz="3600" smtClean="0"/>
          </a:p>
        </p:txBody>
      </p:sp>
      <p:sp>
        <p:nvSpPr>
          <p:cNvPr id="52226" name="Rectangle 3"/>
          <p:cNvSpPr>
            <a:spLocks noGrp="1" noChangeArrowheads="1"/>
          </p:cNvSpPr>
          <p:nvPr>
            <p:ph type="body" idx="1"/>
          </p:nvPr>
        </p:nvSpPr>
        <p:spPr>
          <a:xfrm>
            <a:off x="1066800" y="1676400"/>
            <a:ext cx="7772400" cy="4540250"/>
          </a:xfrm>
        </p:spPr>
        <p:txBody>
          <a:bodyPr/>
          <a:lstStyle/>
          <a:p>
            <a:pPr eaLnBrk="1" hangingPunct="1"/>
            <a:r>
              <a:rPr lang="en-US" sz="2400" smtClean="0"/>
              <a:t>Devise an appropriate recruitment and selection process for:</a:t>
            </a:r>
          </a:p>
          <a:p>
            <a:pPr eaLnBrk="1" hangingPunct="1"/>
            <a:r>
              <a:rPr lang="en-US" sz="2400" smtClean="0"/>
              <a:t>A bar person </a:t>
            </a:r>
          </a:p>
          <a:p>
            <a:pPr eaLnBrk="1" hangingPunct="1">
              <a:buFont typeface="Wingdings" pitchFamily="2" charset="2"/>
              <a:buNone/>
            </a:pPr>
            <a:r>
              <a:rPr lang="en-US" sz="2400" smtClean="0"/>
              <a:t>and </a:t>
            </a:r>
          </a:p>
          <a:p>
            <a:pPr eaLnBrk="1" hangingPunct="1"/>
            <a:r>
              <a:rPr lang="en-US" sz="2400" smtClean="0"/>
              <a:t>A police officer. </a:t>
            </a:r>
          </a:p>
          <a:p>
            <a:pPr eaLnBrk="1" hangingPunct="1"/>
            <a:endParaRPr lang="en-US" sz="2400" smtClean="0"/>
          </a:p>
          <a:p>
            <a:pPr eaLnBrk="1" hangingPunct="1"/>
            <a:endParaRPr lang="en-US" sz="2400" smtClean="0"/>
          </a:p>
          <a:p>
            <a:pPr eaLnBrk="1" hangingPunct="1"/>
            <a:r>
              <a:rPr lang="en-US" sz="2400" smtClean="0"/>
              <a:t>Compare and contrast the formality and procedure you would expect.</a:t>
            </a:r>
            <a:endParaRPr lang="en-GB" sz="240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1C8337F5-AF44-47A8-98D6-A11F39F5E791}" type="datetime1">
              <a:rPr lang="en-GB"/>
              <a:pPr/>
              <a:t>17/04/2013</a:t>
            </a:fld>
            <a:endParaRPr lang="en-GB"/>
          </a:p>
        </p:txBody>
      </p:sp>
      <p:sp>
        <p:nvSpPr>
          <p:cNvPr id="54273" name="Rectangle 2"/>
          <p:cNvSpPr>
            <a:spLocks noGrp="1" noChangeArrowheads="1"/>
          </p:cNvSpPr>
          <p:nvPr>
            <p:ph type="title"/>
          </p:nvPr>
        </p:nvSpPr>
        <p:spPr>
          <a:xfrm>
            <a:off x="1150938" y="214313"/>
            <a:ext cx="7793037" cy="974725"/>
          </a:xfrm>
        </p:spPr>
        <p:txBody>
          <a:bodyPr/>
          <a:lstStyle/>
          <a:p>
            <a:pPr eaLnBrk="1" hangingPunct="1"/>
            <a:r>
              <a:rPr lang="en-US" sz="3600" smtClean="0"/>
              <a:t>Staff retention</a:t>
            </a:r>
            <a:endParaRPr lang="en-GB" sz="3600" smtClean="0"/>
          </a:p>
        </p:txBody>
      </p:sp>
      <p:sp>
        <p:nvSpPr>
          <p:cNvPr id="54274" name="Rectangle 3"/>
          <p:cNvSpPr>
            <a:spLocks noGrp="1" noChangeArrowheads="1"/>
          </p:cNvSpPr>
          <p:nvPr>
            <p:ph type="body" idx="1"/>
          </p:nvPr>
        </p:nvSpPr>
        <p:spPr>
          <a:xfrm>
            <a:off x="1066800" y="1676400"/>
            <a:ext cx="7772400" cy="4540250"/>
          </a:xfrm>
        </p:spPr>
        <p:txBody>
          <a:bodyPr/>
          <a:lstStyle/>
          <a:p>
            <a:pPr eaLnBrk="1" hangingPunct="1"/>
            <a:r>
              <a:rPr lang="en-US" sz="2400" smtClean="0"/>
              <a:t>Overall staff turnover rates vary in different industries. Retailing and catering are the sectors with the highest turnover levels, with rates averaging over 40 percent in the late 90s. The most stable workforces are to be found in the police and fire services, where annual turnover are only 6 or 7 percent</a:t>
            </a:r>
          </a:p>
          <a:p>
            <a:pPr eaLnBrk="1" hangingPunct="1">
              <a:buFont typeface="Wingdings" pitchFamily="2" charset="2"/>
              <a:buNone/>
            </a:pPr>
            <a:r>
              <a:rPr lang="en-US" sz="2400" smtClean="0"/>
              <a:t>                                                           - CIPD (1999)</a:t>
            </a:r>
            <a:endParaRPr lang="en-GB" sz="240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39C96802-6FD1-4330-AC33-758B09C9F918}" type="datetime1">
              <a:rPr lang="en-GB"/>
              <a:pPr/>
              <a:t>17/04/2013</a:t>
            </a:fld>
            <a:endParaRPr lang="en-GB"/>
          </a:p>
        </p:txBody>
      </p:sp>
      <p:sp>
        <p:nvSpPr>
          <p:cNvPr id="56321" name="Rectangle 2"/>
          <p:cNvSpPr>
            <a:spLocks noGrp="1" noChangeArrowheads="1"/>
          </p:cNvSpPr>
          <p:nvPr>
            <p:ph type="title"/>
          </p:nvPr>
        </p:nvSpPr>
        <p:spPr>
          <a:xfrm>
            <a:off x="1150938" y="214313"/>
            <a:ext cx="7793037" cy="682625"/>
          </a:xfrm>
        </p:spPr>
        <p:txBody>
          <a:bodyPr/>
          <a:lstStyle/>
          <a:p>
            <a:pPr eaLnBrk="1" hangingPunct="1"/>
            <a:r>
              <a:rPr lang="en-US" sz="2800" smtClean="0"/>
              <a:t>Average turnover figures by region (percentage)</a:t>
            </a:r>
            <a:endParaRPr lang="en-GB" sz="2800" smtClean="0"/>
          </a:p>
        </p:txBody>
      </p:sp>
      <p:graphicFrame>
        <p:nvGraphicFramePr>
          <p:cNvPr id="115853" name="Group 141"/>
          <p:cNvGraphicFramePr>
            <a:graphicFrameLocks noGrp="1"/>
          </p:cNvGraphicFramePr>
          <p:nvPr/>
        </p:nvGraphicFramePr>
        <p:xfrm>
          <a:off x="323850" y="981075"/>
          <a:ext cx="8077200" cy="5303838"/>
        </p:xfrm>
        <a:graphic>
          <a:graphicData uri="http://schemas.openxmlformats.org/drawingml/2006/table">
            <a:tbl>
              <a:tblPr/>
              <a:tblGrid>
                <a:gridCol w="1614488"/>
                <a:gridCol w="1616075"/>
                <a:gridCol w="1616075"/>
                <a:gridCol w="1616075"/>
                <a:gridCol w="1614487"/>
              </a:tblGrid>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Region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95/96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96/97</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97/98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98/99</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London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24</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South West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14</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26</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West Midlands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17</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North West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13</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Scotland</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2425">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South East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East Midlands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13</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17</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Eastern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18</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Wales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York/Humberside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15</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North East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17</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Merseyside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2BBDA991-5855-4CE3-B9C8-81EBD9301268}" type="datetime1">
              <a:rPr lang="en-GB"/>
              <a:pPr/>
              <a:t>17/04/2013</a:t>
            </a:fld>
            <a:endParaRPr lang="en-GB"/>
          </a:p>
        </p:txBody>
      </p:sp>
      <p:sp>
        <p:nvSpPr>
          <p:cNvPr id="58369" name="Rectangle 2"/>
          <p:cNvSpPr>
            <a:spLocks noChangeArrowheads="1"/>
          </p:cNvSpPr>
          <p:nvPr/>
        </p:nvSpPr>
        <p:spPr bwMode="auto">
          <a:xfrm>
            <a:off x="1182688" y="1828800"/>
            <a:ext cx="7772400" cy="4303713"/>
          </a:xfrm>
          <a:prstGeom prst="rect">
            <a:avLst/>
          </a:prstGeom>
          <a:noFill/>
          <a:ln w="9525">
            <a:noFill/>
            <a:miter lim="800000"/>
            <a:headEnd/>
            <a:tailEnd/>
          </a:ln>
        </p:spPr>
        <p:txBody>
          <a:bodyPr/>
          <a:lstStyle/>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Insufficient development opportunities</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Ineffective supervision</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Poor levels of employee involvement</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Straightforward personality clashes</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The absence of mechanisms for picking up signs of dissatisfaction</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2057400" lvl="4" indent="-228600" algn="just">
              <a:lnSpc>
                <a:spcPct val="90000"/>
              </a:lnSpc>
              <a:spcBef>
                <a:spcPct val="20000"/>
              </a:spcBef>
              <a:buClr>
                <a:srgbClr val="A50021"/>
              </a:buClr>
              <a:buSzPct val="75000"/>
              <a:buFont typeface="Wingdings" pitchFamily="2" charset="2"/>
              <a:buNone/>
            </a:pPr>
            <a:r>
              <a:rPr lang="en-US" sz="2400">
                <a:latin typeface="Comic Sans MS" pitchFamily="66" charset="0"/>
              </a:rPr>
              <a:t>			   </a:t>
            </a:r>
            <a:r>
              <a:rPr lang="en-GB" sz="2400">
                <a:latin typeface="Comic Sans MS" pitchFamily="66" charset="0"/>
              </a:rPr>
              <a:t>- </a:t>
            </a:r>
            <a:r>
              <a:rPr lang="en-US" sz="2400">
                <a:latin typeface="Comic Sans MS" pitchFamily="66" charset="0"/>
              </a:rPr>
              <a:t>Torrington</a:t>
            </a:r>
            <a:r>
              <a:rPr lang="en-GB" sz="2400">
                <a:latin typeface="Comic Sans MS" pitchFamily="66" charset="0"/>
              </a:rPr>
              <a:t> (200</a:t>
            </a:r>
            <a:r>
              <a:rPr lang="en-US" sz="2400">
                <a:latin typeface="Comic Sans MS" pitchFamily="66" charset="0"/>
              </a:rPr>
              <a:t>2</a:t>
            </a:r>
            <a:r>
              <a:rPr lang="en-GB" sz="2400">
                <a:latin typeface="Comic Sans MS" pitchFamily="66" charset="0"/>
              </a:rPr>
              <a:t>)</a:t>
            </a: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p:txBody>
      </p:sp>
      <p:sp>
        <p:nvSpPr>
          <p:cNvPr id="58370" name="Text Box 3"/>
          <p:cNvSpPr txBox="1">
            <a:spLocks noChangeArrowheads="1"/>
          </p:cNvSpPr>
          <p:nvPr/>
        </p:nvSpPr>
        <p:spPr bwMode="auto">
          <a:xfrm>
            <a:off x="1066800" y="914400"/>
            <a:ext cx="2586038" cy="579438"/>
          </a:xfrm>
          <a:prstGeom prst="rect">
            <a:avLst/>
          </a:prstGeom>
          <a:noFill/>
          <a:ln w="9525">
            <a:noFill/>
            <a:miter lim="800000"/>
            <a:headEnd/>
            <a:tailEnd/>
          </a:ln>
        </p:spPr>
        <p:txBody>
          <a:bodyPr wrap="none">
            <a:spAutoFit/>
          </a:bodyPr>
          <a:lstStyle/>
          <a:p>
            <a:r>
              <a:rPr lang="en-GB" sz="3200">
                <a:solidFill>
                  <a:schemeClr val="tx2"/>
                </a:solidFill>
                <a:latin typeface="Comic Sans MS" pitchFamily="66" charset="0"/>
              </a:rPr>
              <a:t>P</a:t>
            </a:r>
            <a:r>
              <a:rPr lang="en-US" sz="3200">
                <a:solidFill>
                  <a:schemeClr val="tx2"/>
                </a:solidFill>
                <a:latin typeface="Comic Sans MS" pitchFamily="66" charset="0"/>
              </a:rPr>
              <a:t>ush factors</a:t>
            </a:r>
            <a:endParaRPr lang="en-GB" sz="3200">
              <a:solidFill>
                <a:schemeClr val="tx2"/>
              </a:solidFill>
              <a:latin typeface="Comic Sans MS" pitchFamily="66"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BE40974F-BA75-4E3B-B9D5-DA5A275E774B}" type="datetime1">
              <a:rPr lang="en-GB"/>
              <a:pPr/>
              <a:t>17/04/2013</a:t>
            </a:fld>
            <a:endParaRPr lang="en-GB"/>
          </a:p>
        </p:txBody>
      </p:sp>
      <p:sp>
        <p:nvSpPr>
          <p:cNvPr id="59393" name="Rectangle 2"/>
          <p:cNvSpPr>
            <a:spLocks noChangeArrowheads="1"/>
          </p:cNvSpPr>
          <p:nvPr/>
        </p:nvSpPr>
        <p:spPr bwMode="auto">
          <a:xfrm>
            <a:off x="1182688" y="1828800"/>
            <a:ext cx="7772400" cy="4303713"/>
          </a:xfrm>
          <a:prstGeom prst="rect">
            <a:avLst/>
          </a:prstGeom>
          <a:noFill/>
          <a:ln w="9525">
            <a:noFill/>
            <a:miter lim="800000"/>
            <a:headEnd/>
            <a:tailEnd/>
          </a:ln>
        </p:spPr>
        <p:txBody>
          <a:bodyPr/>
          <a:lstStyle/>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Salary</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Opportunities for career development</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The chance to work with particular people</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Need to:</a:t>
            </a:r>
          </a:p>
          <a:p>
            <a:pPr marL="742950" lvl="1" indent="-285750" algn="just">
              <a:lnSpc>
                <a:spcPct val="90000"/>
              </a:lnSpc>
              <a:spcBef>
                <a:spcPct val="20000"/>
              </a:spcBef>
              <a:buClr>
                <a:srgbClr val="A50021"/>
              </a:buClr>
              <a:buSzPct val="75000"/>
              <a:buFont typeface="Wingdings" pitchFamily="2" charset="2"/>
              <a:buChar char="n"/>
            </a:pPr>
            <a:r>
              <a:rPr lang="en-US" sz="2400">
                <a:latin typeface="Comic Sans MS" pitchFamily="66" charset="0"/>
              </a:rPr>
              <a:t>Be aware of what other employers are offering</a:t>
            </a:r>
          </a:p>
          <a:p>
            <a:pPr marL="742950" lvl="1" indent="-285750" algn="just">
              <a:lnSpc>
                <a:spcPct val="90000"/>
              </a:lnSpc>
              <a:spcBef>
                <a:spcPct val="20000"/>
              </a:spcBef>
              <a:buClr>
                <a:srgbClr val="A50021"/>
              </a:buClr>
              <a:buSzPct val="75000"/>
              <a:buFont typeface="Wingdings" pitchFamily="2" charset="2"/>
              <a:buChar char="n"/>
            </a:pPr>
            <a:r>
              <a:rPr lang="en-US" sz="2400">
                <a:latin typeface="Comic Sans MS" pitchFamily="66" charset="0"/>
              </a:rPr>
              <a:t>Ensure that employees appreciate what they are currently being given</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2057400" lvl="4" indent="-228600" algn="just">
              <a:lnSpc>
                <a:spcPct val="90000"/>
              </a:lnSpc>
              <a:spcBef>
                <a:spcPct val="20000"/>
              </a:spcBef>
              <a:buClr>
                <a:srgbClr val="A50021"/>
              </a:buClr>
              <a:buSzPct val="75000"/>
              <a:buFont typeface="Wingdings" pitchFamily="2" charset="2"/>
              <a:buNone/>
            </a:pPr>
            <a:r>
              <a:rPr lang="en-US" sz="2400">
                <a:latin typeface="Comic Sans MS" pitchFamily="66" charset="0"/>
              </a:rPr>
              <a:t>			   </a:t>
            </a:r>
            <a:r>
              <a:rPr lang="en-GB" sz="2400">
                <a:latin typeface="Comic Sans MS" pitchFamily="66" charset="0"/>
              </a:rPr>
              <a:t>- </a:t>
            </a:r>
            <a:r>
              <a:rPr lang="en-US" sz="2400">
                <a:latin typeface="Comic Sans MS" pitchFamily="66" charset="0"/>
              </a:rPr>
              <a:t>Torrington</a:t>
            </a:r>
            <a:r>
              <a:rPr lang="en-GB" sz="2400">
                <a:latin typeface="Comic Sans MS" pitchFamily="66" charset="0"/>
              </a:rPr>
              <a:t> (200</a:t>
            </a:r>
            <a:r>
              <a:rPr lang="en-US" sz="2400">
                <a:latin typeface="Comic Sans MS" pitchFamily="66" charset="0"/>
              </a:rPr>
              <a:t>2</a:t>
            </a:r>
            <a:r>
              <a:rPr lang="en-GB" sz="2400">
                <a:latin typeface="Comic Sans MS" pitchFamily="66" charset="0"/>
              </a:rPr>
              <a:t>)</a:t>
            </a: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p:txBody>
      </p:sp>
      <p:sp>
        <p:nvSpPr>
          <p:cNvPr id="59394" name="Text Box 3"/>
          <p:cNvSpPr txBox="1">
            <a:spLocks noChangeArrowheads="1"/>
          </p:cNvSpPr>
          <p:nvPr/>
        </p:nvSpPr>
        <p:spPr bwMode="auto">
          <a:xfrm>
            <a:off x="1066800" y="914400"/>
            <a:ext cx="2374900" cy="579438"/>
          </a:xfrm>
          <a:prstGeom prst="rect">
            <a:avLst/>
          </a:prstGeom>
          <a:noFill/>
          <a:ln w="9525">
            <a:noFill/>
            <a:miter lim="800000"/>
            <a:headEnd/>
            <a:tailEnd/>
          </a:ln>
        </p:spPr>
        <p:txBody>
          <a:bodyPr wrap="none">
            <a:spAutoFit/>
          </a:bodyPr>
          <a:lstStyle/>
          <a:p>
            <a:r>
              <a:rPr lang="en-GB" sz="3200">
                <a:solidFill>
                  <a:schemeClr val="tx2"/>
                </a:solidFill>
                <a:latin typeface="Comic Sans MS" pitchFamily="66" charset="0"/>
              </a:rPr>
              <a:t>P</a:t>
            </a:r>
            <a:r>
              <a:rPr lang="en-US" sz="3200">
                <a:solidFill>
                  <a:schemeClr val="tx2"/>
                </a:solidFill>
                <a:latin typeface="Comic Sans MS" pitchFamily="66" charset="0"/>
              </a:rPr>
              <a:t>ull factors</a:t>
            </a:r>
            <a:endParaRPr lang="en-GB" sz="3200">
              <a:solidFill>
                <a:schemeClr val="tx2"/>
              </a:solidFill>
              <a:latin typeface="Comic Sans MS" pitchFamily="66"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EC987A4A-F9FC-4C45-AC7C-49A0D35E503C}" type="datetime1">
              <a:rPr lang="en-GB"/>
              <a:pPr/>
              <a:t>17/04/2013</a:t>
            </a:fld>
            <a:endParaRPr lang="en-GB"/>
          </a:p>
        </p:txBody>
      </p:sp>
      <p:sp>
        <p:nvSpPr>
          <p:cNvPr id="61441" name="Rectangle 3"/>
          <p:cNvSpPr>
            <a:spLocks noChangeArrowheads="1"/>
          </p:cNvSpPr>
          <p:nvPr/>
        </p:nvSpPr>
        <p:spPr bwMode="auto">
          <a:xfrm>
            <a:off x="1182688" y="1828800"/>
            <a:ext cx="7772400" cy="4303713"/>
          </a:xfrm>
          <a:prstGeom prst="rect">
            <a:avLst/>
          </a:prstGeom>
          <a:noFill/>
          <a:ln w="9525">
            <a:noFill/>
            <a:miter lim="800000"/>
            <a:headEnd/>
            <a:tailEnd/>
          </a:ln>
        </p:spPr>
        <p:txBody>
          <a:bodyPr/>
          <a:lstStyle/>
          <a:p>
            <a:pPr marL="342900" indent="-342900" algn="just">
              <a:lnSpc>
                <a:spcPct val="90000"/>
              </a:lnSpc>
              <a:spcBef>
                <a:spcPct val="20000"/>
              </a:spcBef>
              <a:buClr>
                <a:srgbClr val="A50021"/>
              </a:buClr>
              <a:buSzPct val="75000"/>
              <a:buFont typeface="Wingdings" pitchFamily="2" charset="2"/>
              <a:buChar char="n"/>
            </a:pPr>
            <a:r>
              <a:rPr lang="en-GB" sz="2000">
                <a:latin typeface="Comic Sans MS" pitchFamily="66" charset="0"/>
              </a:rPr>
              <a:t>By importing workers from different organisations, localities and ethnic backgrounds, a business can bring in fresh ideas, enthusiasm, experience and creativity;</a:t>
            </a: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GB" sz="2000">
                <a:latin typeface="Comic Sans MS" pitchFamily="66" charset="0"/>
              </a:rPr>
              <a:t>The organisation can scout for individuals who have the specific skills that the organisation requires, rather than relying upon the ‘best fit’ and/or training people;</a:t>
            </a: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GB" sz="2000">
                <a:latin typeface="Comic Sans MS" pitchFamily="66" charset="0"/>
              </a:rPr>
              <a:t>New employees bring with them a new perspective and, therefore, a new approach to the decision-making process while long-standing members of the workforce tend to rely on the existing ways of carrying things out – even if it does not work effectively.</a:t>
            </a:r>
          </a:p>
          <a:p>
            <a:pPr marL="1143000" lvl="2" indent="-228600">
              <a:lnSpc>
                <a:spcPct val="90000"/>
              </a:lnSpc>
              <a:spcBef>
                <a:spcPct val="20000"/>
              </a:spcBef>
              <a:buClr>
                <a:srgbClr val="666699"/>
              </a:buClr>
              <a:buSzPct val="70000"/>
              <a:buFont typeface="Wingdings" pitchFamily="2" charset="2"/>
              <a:buNone/>
            </a:pPr>
            <a:r>
              <a:rPr lang="en-GB" i="1">
                <a:latin typeface="Comic Sans MS" pitchFamily="66" charset="0"/>
              </a:rPr>
              <a:t>                                                                          </a:t>
            </a:r>
            <a:r>
              <a:rPr lang="en-GB">
                <a:latin typeface="Comic Sans MS" pitchFamily="66" charset="0"/>
              </a:rPr>
              <a:t>- </a:t>
            </a:r>
            <a:r>
              <a:rPr lang="en-US">
                <a:latin typeface="Comic Sans MS" pitchFamily="66" charset="0"/>
              </a:rPr>
              <a:t>Maund</a:t>
            </a:r>
            <a:r>
              <a:rPr lang="en-GB">
                <a:latin typeface="Comic Sans MS" pitchFamily="66" charset="0"/>
              </a:rPr>
              <a:t> (2001)</a:t>
            </a:r>
            <a:endParaRPr lang="en-GB" sz="1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p:txBody>
      </p:sp>
      <p:sp>
        <p:nvSpPr>
          <p:cNvPr id="61442" name="Text Box 4"/>
          <p:cNvSpPr txBox="1">
            <a:spLocks noChangeArrowheads="1"/>
          </p:cNvSpPr>
          <p:nvPr/>
        </p:nvSpPr>
        <p:spPr bwMode="auto">
          <a:xfrm>
            <a:off x="1066800" y="1011238"/>
            <a:ext cx="6916738" cy="457200"/>
          </a:xfrm>
          <a:prstGeom prst="rect">
            <a:avLst/>
          </a:prstGeom>
          <a:noFill/>
          <a:ln w="9525">
            <a:noFill/>
            <a:miter lim="800000"/>
            <a:headEnd/>
            <a:tailEnd/>
          </a:ln>
        </p:spPr>
        <p:txBody>
          <a:bodyPr wrap="none">
            <a:spAutoFit/>
          </a:bodyPr>
          <a:lstStyle/>
          <a:p>
            <a:r>
              <a:rPr lang="en-GB" sz="2400">
                <a:solidFill>
                  <a:schemeClr val="tx2"/>
                </a:solidFill>
                <a:latin typeface="Comic Sans MS" pitchFamily="66" charset="0"/>
              </a:rPr>
              <a:t>Positive consequences of a high labour turnover</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dt" sz="half" idx="10"/>
          </p:nvPr>
        </p:nvSpPr>
        <p:spPr>
          <a:ln/>
        </p:spPr>
        <p:txBody>
          <a:bodyPr/>
          <a:lstStyle/>
          <a:p>
            <a:fld id="{FA9E254D-CD5E-4B32-A142-62C6BFD610C4}" type="datetime1">
              <a:rPr lang="en-GB"/>
              <a:pPr/>
              <a:t>17/04/2013</a:t>
            </a:fld>
            <a:endParaRPr lang="en-GB"/>
          </a:p>
        </p:txBody>
      </p:sp>
      <p:sp>
        <p:nvSpPr>
          <p:cNvPr id="62465" name="Rectangle 2"/>
          <p:cNvSpPr>
            <a:spLocks noChangeArrowheads="1"/>
          </p:cNvSpPr>
          <p:nvPr/>
        </p:nvSpPr>
        <p:spPr bwMode="auto">
          <a:xfrm>
            <a:off x="1182688" y="1828800"/>
            <a:ext cx="7772400" cy="4303713"/>
          </a:xfrm>
          <a:prstGeom prst="rect">
            <a:avLst/>
          </a:prstGeom>
          <a:noFill/>
          <a:ln w="9525">
            <a:noFill/>
            <a:miter lim="800000"/>
            <a:headEnd/>
            <a:tailEnd/>
          </a:ln>
        </p:spPr>
        <p:txBody>
          <a:bodyPr/>
          <a:lstStyle/>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In order to be effective, recruitment and selection procedures can be expensive;</a:t>
            </a:r>
          </a:p>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It is expensive to train and retrain;</a:t>
            </a:r>
          </a:p>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The induction of new employees into the organisation and the absorption of its culture and climate is time consuming;</a:t>
            </a:r>
          </a:p>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New workers tend not to be as productive as the experienced skilled workers.</a:t>
            </a: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None/>
            </a:pPr>
            <a:r>
              <a:rPr lang="en-GB" sz="2000">
                <a:latin typeface="Comic Sans MS" pitchFamily="66" charset="0"/>
              </a:rPr>
              <a:t>                                                                       - </a:t>
            </a:r>
            <a:r>
              <a:rPr lang="en-US" sz="2000">
                <a:latin typeface="Comic Sans MS" pitchFamily="66" charset="0"/>
              </a:rPr>
              <a:t>Maund</a:t>
            </a:r>
            <a:r>
              <a:rPr lang="en-GB" sz="2000">
                <a:latin typeface="Comic Sans MS" pitchFamily="66" charset="0"/>
              </a:rPr>
              <a:t> (2001)</a:t>
            </a: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p:txBody>
      </p:sp>
      <p:sp>
        <p:nvSpPr>
          <p:cNvPr id="62466" name="Text Box 3"/>
          <p:cNvSpPr txBox="1">
            <a:spLocks noChangeArrowheads="1"/>
          </p:cNvSpPr>
          <p:nvPr/>
        </p:nvSpPr>
        <p:spPr bwMode="auto">
          <a:xfrm>
            <a:off x="1066800" y="1011238"/>
            <a:ext cx="7091363" cy="457200"/>
          </a:xfrm>
          <a:prstGeom prst="rect">
            <a:avLst/>
          </a:prstGeom>
          <a:noFill/>
          <a:ln w="9525">
            <a:noFill/>
            <a:miter lim="800000"/>
            <a:headEnd/>
            <a:tailEnd/>
          </a:ln>
        </p:spPr>
        <p:txBody>
          <a:bodyPr wrap="none">
            <a:spAutoFit/>
          </a:bodyPr>
          <a:lstStyle/>
          <a:p>
            <a:r>
              <a:rPr lang="en-GB" sz="2400">
                <a:solidFill>
                  <a:schemeClr val="tx2"/>
                </a:solidFill>
                <a:latin typeface="Comic Sans MS" pitchFamily="66" charset="0"/>
              </a:rPr>
              <a:t>Negative consequences of a high labour turnover</a:t>
            </a:r>
          </a:p>
        </p:txBody>
      </p:sp>
    </p:spTree>
  </p:cSld>
  <p:clrMapOvr>
    <a:masterClrMapping/>
  </p:clrMapOvr>
</p:sld>
</file>

<file path=ppt/theme/theme1.xml><?xml version="1.0" encoding="utf-8"?>
<a:theme xmlns:a="http://schemas.openxmlformats.org/drawingml/2006/main" name="Blends">
  <a:themeElements>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Tahoma" pitchFamily="34"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Tahoma" pitchFamily="34" charset="0"/>
            <a:cs typeface="Arial"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Blends</Template>
  <TotalTime>2064</TotalTime>
  <Words>1173</Words>
  <Application>Microsoft Office PowerPoint</Application>
  <PresentationFormat>On-screen Show (4:3)</PresentationFormat>
  <Paragraphs>333</Paragraphs>
  <Slides>28</Slides>
  <Notes>19</Notes>
  <HiddenSlides>0</HiddenSlides>
  <MMClips>0</MMClips>
  <ScaleCrop>false</ScaleCrop>
  <HeadingPairs>
    <vt:vector size="6" baseType="variant">
      <vt:variant>
        <vt:lpstr>Fonts Used</vt:lpstr>
      </vt:variant>
      <vt:variant>
        <vt:i4>5</vt:i4>
      </vt:variant>
      <vt:variant>
        <vt:lpstr>Design Template</vt:lpstr>
      </vt:variant>
      <vt:variant>
        <vt:i4>2</vt:i4>
      </vt:variant>
      <vt:variant>
        <vt:lpstr>Slide Titles</vt:lpstr>
      </vt:variant>
      <vt:variant>
        <vt:i4>28</vt:i4>
      </vt:variant>
    </vt:vector>
  </HeadingPairs>
  <TitlesOfParts>
    <vt:vector size="35" baseType="lpstr">
      <vt:lpstr>Tahoma</vt:lpstr>
      <vt:lpstr>Arial</vt:lpstr>
      <vt:lpstr>Wingdings</vt:lpstr>
      <vt:lpstr>Times New Roman</vt:lpstr>
      <vt:lpstr>Comic Sans MS</vt:lpstr>
      <vt:lpstr>Blends</vt:lpstr>
      <vt:lpstr>Blends</vt:lpstr>
      <vt:lpstr>Slide 1</vt:lpstr>
      <vt:lpstr>Slide 2</vt:lpstr>
      <vt:lpstr>Managing People</vt:lpstr>
      <vt:lpstr>Recruitment and Selection</vt:lpstr>
      <vt:lpstr>Recruitment</vt:lpstr>
      <vt:lpstr>Recruitment stages ctd</vt:lpstr>
      <vt:lpstr>Two human attribute classification systems: Rodger’s seven point plan and Fraser’s fivefold grading</vt:lpstr>
      <vt:lpstr>Seven-point plan (Rodger, 1952)</vt:lpstr>
      <vt:lpstr>Seven-point plan (Rodger, 1952)</vt:lpstr>
      <vt:lpstr>Person specification for the job of senior sales assistant using Rodger’s seven point plan</vt:lpstr>
      <vt:lpstr>Person specification for the job of senior sales assistant using Rodger’s seven point plan</vt:lpstr>
      <vt:lpstr>Selection – the important steps</vt:lpstr>
      <vt:lpstr>Slide 13</vt:lpstr>
      <vt:lpstr>Selection Methods</vt:lpstr>
      <vt:lpstr>Application forms</vt:lpstr>
      <vt:lpstr>Employment references</vt:lpstr>
      <vt:lpstr>The selection interview</vt:lpstr>
      <vt:lpstr>Approaches to the testing of integrity</vt:lpstr>
      <vt:lpstr>Selection tests</vt:lpstr>
      <vt:lpstr>Validation of selection procedures</vt:lpstr>
      <vt:lpstr>Consequences of ineffective recruitment procedures</vt:lpstr>
      <vt:lpstr>Group work</vt:lpstr>
      <vt:lpstr>Staff retention</vt:lpstr>
      <vt:lpstr>Average turnover figures by region (percentage)</vt:lpstr>
      <vt:lpstr>Slide 25</vt:lpstr>
      <vt:lpstr>Slide 26</vt:lpstr>
      <vt:lpstr>Slide 27</vt:lpstr>
      <vt:lpstr>Slide 28</vt:lpstr>
    </vt:vector>
  </TitlesOfParts>
  <Company>Busnes Fedwen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Planning</dc:title>
  <dc:creator>yong</dc:creator>
  <cp:lastModifiedBy>Mary</cp:lastModifiedBy>
  <cp:revision>99</cp:revision>
  <cp:lastPrinted>1999-11-17T17:14:22Z</cp:lastPrinted>
  <dcterms:created xsi:type="dcterms:W3CDTF">1999-11-17T15:24:55Z</dcterms:created>
  <dcterms:modified xsi:type="dcterms:W3CDTF">2013-04-17T12:11:35Z</dcterms:modified>
</cp:coreProperties>
</file>