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 id="2147483723" r:id="rId25"/>
  </p:sldMasterIdLst>
  <p:notesMasterIdLst>
    <p:notesMasterId r:id="rId108"/>
  </p:notesMasterIdLst>
  <p:sldIdLst>
    <p:sldId id="261" r:id="rId26"/>
    <p:sldId id="266" r:id="rId27"/>
    <p:sldId id="299" r:id="rId28"/>
    <p:sldId id="270" r:id="rId29"/>
    <p:sldId id="966" r:id="rId30"/>
    <p:sldId id="967" r:id="rId31"/>
    <p:sldId id="968" r:id="rId32"/>
    <p:sldId id="296" r:id="rId33"/>
    <p:sldId id="297" r:id="rId34"/>
    <p:sldId id="358" r:id="rId35"/>
    <p:sldId id="357" r:id="rId36"/>
    <p:sldId id="360" r:id="rId37"/>
    <p:sldId id="380" r:id="rId38"/>
    <p:sldId id="361" r:id="rId39"/>
    <p:sldId id="320" r:id="rId40"/>
    <p:sldId id="301" r:id="rId41"/>
    <p:sldId id="308" r:id="rId42"/>
    <p:sldId id="295" r:id="rId43"/>
    <p:sldId id="302" r:id="rId44"/>
    <p:sldId id="378" r:id="rId45"/>
    <p:sldId id="969" r:id="rId46"/>
    <p:sldId id="309" r:id="rId47"/>
    <p:sldId id="310" r:id="rId48"/>
    <p:sldId id="312" r:id="rId49"/>
    <p:sldId id="311" r:id="rId50"/>
    <p:sldId id="313" r:id="rId51"/>
    <p:sldId id="316" r:id="rId52"/>
    <p:sldId id="318" r:id="rId53"/>
    <p:sldId id="319" r:id="rId54"/>
    <p:sldId id="317" r:id="rId55"/>
    <p:sldId id="321" r:id="rId56"/>
    <p:sldId id="322" r:id="rId57"/>
    <p:sldId id="375" r:id="rId58"/>
    <p:sldId id="326" r:id="rId59"/>
    <p:sldId id="323" r:id="rId60"/>
    <p:sldId id="324" r:id="rId61"/>
    <p:sldId id="327" r:id="rId62"/>
    <p:sldId id="364" r:id="rId63"/>
    <p:sldId id="331" r:id="rId64"/>
    <p:sldId id="333" r:id="rId65"/>
    <p:sldId id="332" r:id="rId66"/>
    <p:sldId id="329" r:id="rId67"/>
    <p:sldId id="330" r:id="rId68"/>
    <p:sldId id="335" r:id="rId69"/>
    <p:sldId id="336" r:id="rId70"/>
    <p:sldId id="337" r:id="rId71"/>
    <p:sldId id="338" r:id="rId72"/>
    <p:sldId id="334" r:id="rId73"/>
    <p:sldId id="339" r:id="rId74"/>
    <p:sldId id="325" r:id="rId75"/>
    <p:sldId id="328" r:id="rId76"/>
    <p:sldId id="340" r:id="rId77"/>
    <p:sldId id="341" r:id="rId78"/>
    <p:sldId id="343" r:id="rId79"/>
    <p:sldId id="346" r:id="rId80"/>
    <p:sldId id="347" r:id="rId81"/>
    <p:sldId id="348" r:id="rId82"/>
    <p:sldId id="351" r:id="rId83"/>
    <p:sldId id="342" r:id="rId84"/>
    <p:sldId id="344" r:id="rId85"/>
    <p:sldId id="350" r:id="rId86"/>
    <p:sldId id="345" r:id="rId87"/>
    <p:sldId id="354" r:id="rId88"/>
    <p:sldId id="377" r:id="rId89"/>
    <p:sldId id="355" r:id="rId90"/>
    <p:sldId id="359" r:id="rId91"/>
    <p:sldId id="352" r:id="rId92"/>
    <p:sldId id="353" r:id="rId93"/>
    <p:sldId id="362" r:id="rId94"/>
    <p:sldId id="365" r:id="rId95"/>
    <p:sldId id="356" r:id="rId96"/>
    <p:sldId id="366" r:id="rId97"/>
    <p:sldId id="367" r:id="rId98"/>
    <p:sldId id="368" r:id="rId99"/>
    <p:sldId id="369" r:id="rId100"/>
    <p:sldId id="370" r:id="rId101"/>
    <p:sldId id="371" r:id="rId102"/>
    <p:sldId id="372" r:id="rId103"/>
    <p:sldId id="373" r:id="rId104"/>
    <p:sldId id="374" r:id="rId105"/>
    <p:sldId id="379" r:id="rId106"/>
    <p:sldId id="376"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68"/>
    <p:restoredTop sz="70240"/>
  </p:normalViewPr>
  <p:slideViewPr>
    <p:cSldViewPr snapToGrid="0">
      <p:cViewPr varScale="1">
        <p:scale>
          <a:sx n="73" d="100"/>
          <a:sy n="73" d="100"/>
        </p:scale>
        <p:origin x="9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84" Type="http://schemas.openxmlformats.org/officeDocument/2006/relationships/slide" Target="slides/slide59.xml"/><Relationship Id="rId89" Type="http://schemas.openxmlformats.org/officeDocument/2006/relationships/slide" Target="slides/slide64.xml"/><Relationship Id="rId112" Type="http://schemas.openxmlformats.org/officeDocument/2006/relationships/tableStyles" Target="tableStyles.xml"/><Relationship Id="rId16" Type="http://schemas.openxmlformats.org/officeDocument/2006/relationships/slideMaster" Target="slideMasters/slideMaster13.xml"/><Relationship Id="rId107" Type="http://schemas.openxmlformats.org/officeDocument/2006/relationships/slide" Target="slides/slide82.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slide" Target="slides/slide49.xml"/><Relationship Id="rId79" Type="http://schemas.openxmlformats.org/officeDocument/2006/relationships/slide" Target="slides/slide54.xml"/><Relationship Id="rId102" Type="http://schemas.openxmlformats.org/officeDocument/2006/relationships/slide" Target="slides/slide77.xml"/><Relationship Id="rId5" Type="http://schemas.openxmlformats.org/officeDocument/2006/relationships/slideMaster" Target="slideMasters/slideMaster2.xml"/><Relationship Id="rId90" Type="http://schemas.openxmlformats.org/officeDocument/2006/relationships/slide" Target="slides/slide65.xml"/><Relationship Id="rId95" Type="http://schemas.openxmlformats.org/officeDocument/2006/relationships/slide" Target="slides/slide70.xml"/><Relationship Id="rId22" Type="http://schemas.openxmlformats.org/officeDocument/2006/relationships/slideMaster" Target="slideMasters/slideMaster19.xml"/><Relationship Id="rId27" Type="http://schemas.openxmlformats.org/officeDocument/2006/relationships/slide" Target="slides/slide2.xml"/><Relationship Id="rId43" Type="http://schemas.openxmlformats.org/officeDocument/2006/relationships/slide" Target="slides/slide18.xml"/><Relationship Id="rId48" Type="http://schemas.openxmlformats.org/officeDocument/2006/relationships/slide" Target="slides/slide23.xml"/><Relationship Id="rId64" Type="http://schemas.openxmlformats.org/officeDocument/2006/relationships/slide" Target="slides/slide39.xml"/><Relationship Id="rId69" Type="http://schemas.openxmlformats.org/officeDocument/2006/relationships/slide" Target="slides/slide44.xml"/><Relationship Id="rId80" Type="http://schemas.openxmlformats.org/officeDocument/2006/relationships/slide" Target="slides/slide55.xml"/><Relationship Id="rId85" Type="http://schemas.openxmlformats.org/officeDocument/2006/relationships/slide" Target="slides/slide60.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8.xml"/><Relationship Id="rId38" Type="http://schemas.openxmlformats.org/officeDocument/2006/relationships/slide" Target="slides/slide13.xml"/><Relationship Id="rId59" Type="http://schemas.openxmlformats.org/officeDocument/2006/relationships/slide" Target="slides/slide34.xml"/><Relationship Id="rId103" Type="http://schemas.openxmlformats.org/officeDocument/2006/relationships/slide" Target="slides/slide78.xml"/><Relationship Id="rId108" Type="http://schemas.openxmlformats.org/officeDocument/2006/relationships/notesMaster" Target="notesMasters/notesMaster1.xml"/><Relationship Id="rId54" Type="http://schemas.openxmlformats.org/officeDocument/2006/relationships/slide" Target="slides/slide29.xml"/><Relationship Id="rId70" Type="http://schemas.openxmlformats.org/officeDocument/2006/relationships/slide" Target="slides/slide45.xml"/><Relationship Id="rId75" Type="http://schemas.openxmlformats.org/officeDocument/2006/relationships/slide" Target="slides/slide50.xml"/><Relationship Id="rId91" Type="http://schemas.openxmlformats.org/officeDocument/2006/relationships/slide" Target="slides/slide66.xml"/><Relationship Id="rId96"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6" Type="http://schemas.openxmlformats.org/officeDocument/2006/relationships/slide" Target="slides/slide81.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slide" Target="slides/slide53.xml"/><Relationship Id="rId81" Type="http://schemas.openxmlformats.org/officeDocument/2006/relationships/slide" Target="slides/slide56.xml"/><Relationship Id="rId86" Type="http://schemas.openxmlformats.org/officeDocument/2006/relationships/slide" Target="slides/slide61.xml"/><Relationship Id="rId94" Type="http://schemas.openxmlformats.org/officeDocument/2006/relationships/slide" Target="slides/slide69.xml"/><Relationship Id="rId99" Type="http://schemas.openxmlformats.org/officeDocument/2006/relationships/slide" Target="slides/slide74.xml"/><Relationship Id="rId101" Type="http://schemas.openxmlformats.org/officeDocument/2006/relationships/slide" Target="slides/slide76.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109" Type="http://schemas.openxmlformats.org/officeDocument/2006/relationships/presProps" Target="presProps.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97" Type="http://schemas.openxmlformats.org/officeDocument/2006/relationships/slide" Target="slides/slide72.xml"/><Relationship Id="rId104" Type="http://schemas.openxmlformats.org/officeDocument/2006/relationships/slide" Target="slides/slide79.xml"/><Relationship Id="rId7" Type="http://schemas.openxmlformats.org/officeDocument/2006/relationships/slideMaster" Target="slideMasters/slideMaster4.xml"/><Relationship Id="rId71" Type="http://schemas.openxmlformats.org/officeDocument/2006/relationships/slide" Target="slides/slide46.xml"/><Relationship Id="rId92"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openxmlformats.org/officeDocument/2006/relationships/slide" Target="slides/slide62.xml"/><Relationship Id="rId110" Type="http://schemas.openxmlformats.org/officeDocument/2006/relationships/viewProps" Target="viewProps.xml"/><Relationship Id="rId61" Type="http://schemas.openxmlformats.org/officeDocument/2006/relationships/slide" Target="slides/slide36.xml"/><Relationship Id="rId82" Type="http://schemas.openxmlformats.org/officeDocument/2006/relationships/slide" Target="slides/slide57.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5.xml"/><Relationship Id="rId35" Type="http://schemas.openxmlformats.org/officeDocument/2006/relationships/slide" Target="slides/slide10.xml"/><Relationship Id="rId56" Type="http://schemas.openxmlformats.org/officeDocument/2006/relationships/slide" Target="slides/slide31.xml"/><Relationship Id="rId77" Type="http://schemas.openxmlformats.org/officeDocument/2006/relationships/slide" Target="slides/slide52.xml"/><Relationship Id="rId100" Type="http://schemas.openxmlformats.org/officeDocument/2006/relationships/slide" Target="slides/slide75.xml"/><Relationship Id="rId105" Type="http://schemas.openxmlformats.org/officeDocument/2006/relationships/slide" Target="slides/slide80.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93" Type="http://schemas.openxmlformats.org/officeDocument/2006/relationships/slide" Target="slides/slide68.xml"/><Relationship Id="rId98" Type="http://schemas.openxmlformats.org/officeDocument/2006/relationships/slide" Target="slides/slide73.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21.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62" Type="http://schemas.openxmlformats.org/officeDocument/2006/relationships/slide" Target="slides/slide37.xml"/><Relationship Id="rId83" Type="http://schemas.openxmlformats.org/officeDocument/2006/relationships/slide" Target="slides/slide58.xml"/><Relationship Id="rId88" Type="http://schemas.openxmlformats.org/officeDocument/2006/relationships/slide" Target="slides/slide63.xml"/><Relationship Id="rId11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05962E6-6577-984B-D84F-FE55A812995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F4B3BD86-2B2A-5D41-A57E-25C92D7C2CC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35BB0FFC-99FF-D74A-4A4A-25B71B2B1861}"/>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FBDBD09C-8F5B-9808-281C-17D56C8FD20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work capacity depends on the quantity of the essential working fluid produced (in this case a mixture of gases) as well as on the heat available. However carefully the respective output of heat and gas is optimised for a given application, the resulting internal energy of the gas cannot be entirely converted into the work done on the projectile and hence into kinetic energy. Nevertheless, the thermal efficiency of a modern gun, when expressed as energy absorbed into kinetic energy of the projectile (32 %) compares well with that of an internal combustion engine (20 %)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1115743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range of velocities required for different kinds of weapon is from about 300-1500 ms</a:t>
            </a:r>
            <a:r>
              <a:rPr lang="en-GB" sz="1200" kern="1200" baseline="300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 The value of Q for various propellants differs by a factor of no more than 1.5 and the same is true for rifled weapons. It follows that the ratio of propellant mass to projectile mass must widely vary. In fact it ranges from 1:50 in pistol cartridges to nearly 1:1 in high-velocity tank gun rounds.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2235933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1999613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dirty="0"/>
          </a:p>
        </p:txBody>
      </p:sp>
    </p:spTree>
    <p:extLst>
      <p:ext uri="{BB962C8B-B14F-4D97-AF65-F5344CB8AC3E}">
        <p14:creationId xmlns:p14="http://schemas.microsoft.com/office/powerpoint/2010/main" val="1865420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shape of the pressure/time curve curve is determined by the way in which the mass rate of burning of the propellant varies under the changing conditions of pressure, temperature, grain size and grain shape which occur in the gun during the time between ignition and the ‘all-burnt’ point. This </a:t>
            </a:r>
            <a:r>
              <a:rPr lang="en-US" dirty="0" err="1"/>
              <a:t>behaviour</a:t>
            </a:r>
            <a:r>
              <a:rPr lang="en-US" dirty="0"/>
              <a:t>, which depends in a complex way on several factors, is called the ‘vivacity’ of the propellant.</a:t>
            </a:r>
          </a:p>
          <a:p>
            <a:endParaRPr lang="en-US" dirty="0"/>
          </a:p>
          <a:p>
            <a:r>
              <a:rPr lang="en-GB" sz="1800" dirty="0">
                <a:effectLst/>
                <a:latin typeface="TimesNewRoman"/>
              </a:rPr>
              <a:t>A propellant must maintain its elastic properties within the intended operational temperature range. This means that the glass transition temperature of the binder must be lower than the minimum service temperature (usually –40 to –54°C depending on the application) in order to avoid failure of the motor during firing at low temperatures. Cured HTPB has a glass transition temperature of approximately -70</a:t>
            </a:r>
            <a:r>
              <a:rPr lang="en-GB" sz="1800" dirty="0">
                <a:effectLst/>
                <a:latin typeface="SymbolMT"/>
              </a:rPr>
              <a:t>°</a:t>
            </a:r>
            <a:r>
              <a:rPr lang="en-GB" sz="1800" dirty="0">
                <a:effectLst/>
                <a:latin typeface="TimesNewRoman"/>
              </a:rPr>
              <a:t>C </a:t>
            </a:r>
            <a:endParaRPr lang="en-GB"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dirty="0"/>
          </a:p>
        </p:txBody>
      </p:sp>
    </p:spTree>
    <p:extLst>
      <p:ext uri="{BB962C8B-B14F-4D97-AF65-F5344CB8AC3E}">
        <p14:creationId xmlns:p14="http://schemas.microsoft.com/office/powerpoint/2010/main" val="3343989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18</a:t>
            </a:fld>
            <a:endParaRPr lang="en-US" dirty="0"/>
          </a:p>
        </p:txBody>
      </p:sp>
    </p:spTree>
    <p:extLst>
      <p:ext uri="{BB962C8B-B14F-4D97-AF65-F5344CB8AC3E}">
        <p14:creationId xmlns:p14="http://schemas.microsoft.com/office/powerpoint/2010/main" val="432342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dirty="0">
                <a:solidFill>
                  <a:schemeClr val="tx1"/>
                </a:solidFill>
                <a:effectLst/>
                <a:latin typeface="+mn-lt"/>
                <a:ea typeface="+mn-ea"/>
                <a:cs typeface="+mn-cs"/>
              </a:rPr>
              <a:t>θ</a:t>
            </a:r>
            <a:r>
              <a:rPr lang="en-GB" sz="1200" kern="1200" dirty="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the ‘form coefficient’ relating to the particular shape of the grain.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numerical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dirty="0" err="1">
                <a:solidFill>
                  <a:schemeClr val="tx1"/>
                </a:solidFill>
                <a:effectLst/>
                <a:latin typeface="+mn-lt"/>
                <a:ea typeface="+mn-ea"/>
                <a:cs typeface="+mn-cs"/>
              </a:rPr>
              <a:t>Ao</a:t>
            </a:r>
            <a:r>
              <a:rPr lang="en-GB" sz="1200" kern="1200" dirty="0">
                <a:solidFill>
                  <a:schemeClr val="tx1"/>
                </a:solidFill>
                <a:effectLst/>
                <a:latin typeface="+mn-lt"/>
                <a:ea typeface="+mn-ea"/>
                <a:cs typeface="+mn-cs"/>
              </a:rPr>
              <a:t>) the characteristic burning behaviour of the various shapes is clearly seen. The curve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propellant does not show the change to degressive burning on slivering because it is based on a theoretical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determined only up to sliver-point. </a:t>
            </a:r>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dirty="0"/>
          </a:p>
        </p:txBody>
      </p:sp>
    </p:spTree>
    <p:extLst>
      <p:ext uri="{BB962C8B-B14F-4D97-AF65-F5344CB8AC3E}">
        <p14:creationId xmlns:p14="http://schemas.microsoft.com/office/powerpoint/2010/main" val="972906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dirty="0"/>
          </a:p>
        </p:txBody>
      </p:sp>
    </p:spTree>
    <p:extLst>
      <p:ext uri="{BB962C8B-B14F-4D97-AF65-F5344CB8AC3E}">
        <p14:creationId xmlns:p14="http://schemas.microsoft.com/office/powerpoint/2010/main" val="3920658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dirty="0"/>
          </a:p>
        </p:txBody>
      </p:sp>
    </p:spTree>
    <p:extLst>
      <p:ext uri="{BB962C8B-B14F-4D97-AF65-F5344CB8AC3E}">
        <p14:creationId xmlns:p14="http://schemas.microsoft.com/office/powerpoint/2010/main" val="1072195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follows that single-base propellants derived from NC with 13.3 % N will be correspondingly richer in oxygen, and more energetic, than propellants derived from NC of lower N content. In some compositions a compromise requirement is achieved by blending two different grades of nitrocellulose.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fact, all gun propellants are formulated to be deficient in oxygen and normally have oxygen balance values within the range -20 to -40 %. The reason for this is to ensure that the flame temperature is not too high, as it would be if the propellant had a zero oxygen balance, and that not too much hydrogen gas is produced, thereby increasing both flash and barrel erosion.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the three traditional basic ingredients of gun propellants, NC and NQ are heavily oxygen-deficient but NG has a slightly positive oxygen balance. The oxygen balance of double- and triple-base propellants is therefore very sensitive to the percentage of NG present and the adjustment of this percentage provides a second way of obtaining the required oxygen balance. An example of this can be seen with propellant types cordite-N and NQ. A difference of 2 % in the NG content causes a difference of 15 % in the respective calorimetric values.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33</a:t>
            </a:fld>
            <a:endParaRPr lang="en-US" dirty="0"/>
          </a:p>
        </p:txBody>
      </p:sp>
    </p:spTree>
    <p:extLst>
      <p:ext uri="{BB962C8B-B14F-4D97-AF65-F5344CB8AC3E}">
        <p14:creationId xmlns:p14="http://schemas.microsoft.com/office/powerpoint/2010/main" val="40482987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dirty="0"/>
          </a:p>
        </p:txBody>
      </p:sp>
    </p:spTree>
    <p:extLst>
      <p:ext uri="{BB962C8B-B14F-4D97-AF65-F5344CB8AC3E}">
        <p14:creationId xmlns:p14="http://schemas.microsoft.com/office/powerpoint/2010/main" val="12004071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dirty="0"/>
          </a:p>
        </p:txBody>
      </p:sp>
    </p:spTree>
    <p:extLst>
      <p:ext uri="{BB962C8B-B14F-4D97-AF65-F5344CB8AC3E}">
        <p14:creationId xmlns:p14="http://schemas.microsoft.com/office/powerpoint/2010/main" val="21785619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53</a:t>
            </a:fld>
            <a:endParaRPr lang="en-US" dirty="0"/>
          </a:p>
        </p:txBody>
      </p:sp>
    </p:spTree>
    <p:extLst>
      <p:ext uri="{BB962C8B-B14F-4D97-AF65-F5344CB8AC3E}">
        <p14:creationId xmlns:p14="http://schemas.microsoft.com/office/powerpoint/2010/main" val="8736316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54</a:t>
            </a:fld>
            <a:endParaRPr lang="en-US" dirty="0"/>
          </a:p>
        </p:txBody>
      </p:sp>
    </p:spTree>
    <p:extLst>
      <p:ext uri="{BB962C8B-B14F-4D97-AF65-F5344CB8AC3E}">
        <p14:creationId xmlns:p14="http://schemas.microsoft.com/office/powerpoint/2010/main" val="22636338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59</a:t>
            </a:fld>
            <a:endParaRPr lang="en-US" dirty="0"/>
          </a:p>
        </p:txBody>
      </p:sp>
    </p:spTree>
    <p:extLst>
      <p:ext uri="{BB962C8B-B14F-4D97-AF65-F5344CB8AC3E}">
        <p14:creationId xmlns:p14="http://schemas.microsoft.com/office/powerpoint/2010/main" val="16721599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43211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61</a:t>
            </a:fld>
            <a:endParaRPr lang="en-US" dirty="0"/>
          </a:p>
        </p:txBody>
      </p:sp>
    </p:spTree>
    <p:extLst>
      <p:ext uri="{BB962C8B-B14F-4D97-AF65-F5344CB8AC3E}">
        <p14:creationId xmlns:p14="http://schemas.microsoft.com/office/powerpoint/2010/main" val="8938577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62</a:t>
            </a:fld>
            <a:endParaRPr lang="en-US" dirty="0"/>
          </a:p>
        </p:txBody>
      </p:sp>
    </p:spTree>
    <p:extLst>
      <p:ext uri="{BB962C8B-B14F-4D97-AF65-F5344CB8AC3E}">
        <p14:creationId xmlns:p14="http://schemas.microsoft.com/office/powerpoint/2010/main" val="35278571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63</a:t>
            </a:fld>
            <a:endParaRPr lang="en-US" dirty="0"/>
          </a:p>
        </p:txBody>
      </p:sp>
    </p:spTree>
    <p:extLst>
      <p:ext uri="{BB962C8B-B14F-4D97-AF65-F5344CB8AC3E}">
        <p14:creationId xmlns:p14="http://schemas.microsoft.com/office/powerpoint/2010/main" val="25962017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Nitroguanidine contains 53.9 % w/w of nitrogen and it is necessary for NQ to be present in a large proportion of the propellant to be effective producing the triple base class of propellants. Table 12-9 shows that the muzzle gases produced by triple-base propellants contain a much lower ratio of flammable gases to nitrogen than do either single-base or double-base types. The three methods of flash reduction can be combined; propellants N and NQ contain not only nitroguanidine but also sodium cryolite and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as additives.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interesting property of certain flash inhibitors, particularly potassium bicarbonate and ammonium bicarbonate, is that these additives are also useful in reducing gun bore erosion. The mechanism of the latter affect is not known but it is thought that the decomposition products of the additives bring about changes in the processes of heat transfer to the bore. Ammonium bicarbonate has the further advantage, when incorporated in gun propellants, of not increasing the production of smoke.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65</a:t>
            </a:fld>
            <a:endParaRPr lang="en-US" dirty="0"/>
          </a:p>
        </p:txBody>
      </p:sp>
    </p:spTree>
    <p:extLst>
      <p:ext uri="{BB962C8B-B14F-4D97-AF65-F5344CB8AC3E}">
        <p14:creationId xmlns:p14="http://schemas.microsoft.com/office/powerpoint/2010/main" val="5283515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66</a:t>
            </a:fld>
            <a:endParaRPr lang="en-US" dirty="0"/>
          </a:p>
        </p:txBody>
      </p:sp>
    </p:spTree>
    <p:extLst>
      <p:ext uri="{BB962C8B-B14F-4D97-AF65-F5344CB8AC3E}">
        <p14:creationId xmlns:p14="http://schemas.microsoft.com/office/powerpoint/2010/main" val="39192242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67</a:t>
            </a:fld>
            <a:endParaRPr lang="en-US" dirty="0"/>
          </a:p>
        </p:txBody>
      </p:sp>
    </p:spTree>
    <p:extLst>
      <p:ext uri="{BB962C8B-B14F-4D97-AF65-F5344CB8AC3E}">
        <p14:creationId xmlns:p14="http://schemas.microsoft.com/office/powerpoint/2010/main" val="3272975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75</a:t>
            </a:fld>
            <a:endParaRPr lang="en-US" dirty="0"/>
          </a:p>
        </p:txBody>
      </p:sp>
    </p:spTree>
    <p:extLst>
      <p:ext uri="{BB962C8B-B14F-4D97-AF65-F5344CB8AC3E}">
        <p14:creationId xmlns:p14="http://schemas.microsoft.com/office/powerpoint/2010/main" val="2433195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80</a:t>
            </a:fld>
            <a:endParaRPr lang="en-US" dirty="0"/>
          </a:p>
        </p:txBody>
      </p:sp>
    </p:spTree>
    <p:extLst>
      <p:ext uri="{BB962C8B-B14F-4D97-AF65-F5344CB8AC3E}">
        <p14:creationId xmlns:p14="http://schemas.microsoft.com/office/powerpoint/2010/main" val="3724215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chemeClr val="tx1"/>
                </a:solidFill>
              </a:rPr>
              <a:t>gareth.collett@undp.org</a:t>
            </a:r>
            <a:endParaRPr lang="en-GB" sz="24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76346987"/>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626227"/>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659044171"/>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9150163"/>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4513094"/>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55598556"/>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5548644"/>
      </p:ext>
    </p:extLst>
  </p:cSld>
  <p:clrMapOvr>
    <a:masterClrMapping/>
  </p:clrMapOvr>
  <p:transition>
    <p:wipe dir="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146961128"/>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1966473"/>
      </p:ext>
    </p:extLst>
  </p:cSld>
  <p:clrMapOvr>
    <a:masterClrMapping/>
  </p:clrMapOvr>
  <p:transition>
    <p:wipe dir="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13318516"/>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55047"/>
      </p:ext>
    </p:extLst>
  </p:cSld>
  <p:clrMapOvr>
    <a:masterClrMapping/>
  </p:clrMapOvr>
  <p:transition>
    <p:wipe dir="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400506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22.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360021285"/>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55.xml"/><Relationship Id="rId4" Type="http://schemas.openxmlformats.org/officeDocument/2006/relationships/image" Target="../media/image3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55.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emf"/><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36.png"/></Relationships>
</file>

<file path=ppt/slides/_rels/slide9.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40.emf"/></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emf"/><Relationship Id="rId1" Type="http://schemas.openxmlformats.org/officeDocument/2006/relationships/slideLayout" Target="../slideLayouts/slideLayout6.xml"/><Relationship Id="rId5" Type="http://schemas.openxmlformats.org/officeDocument/2006/relationships/image" Target="../media/image53.png"/><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58.png"/><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2" Type="http://schemas.openxmlformats.org/officeDocument/2006/relationships/image" Target="../media/image66.em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70.png"/></Relationships>
</file>

<file path=ppt/slides/_rels/slide40.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42.xml.rels><?xml version="1.0" encoding="UTF-8" standalone="yes"?>
<Relationships xmlns="http://schemas.openxmlformats.org/package/2006/relationships"><Relationship Id="rId2" Type="http://schemas.openxmlformats.org/officeDocument/2006/relationships/image" Target="../media/image74.emf"/><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78.png"/><Relationship Id="rId4" Type="http://schemas.openxmlformats.org/officeDocument/2006/relationships/image" Target="../media/image77.png"/></Relationships>
</file>

<file path=ppt/slides/_rels/slide45.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77.png"/></Relationships>
</file>

<file path=ppt/slides/_rels/slide4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emf"/><Relationship Id="rId1" Type="http://schemas.openxmlformats.org/officeDocument/2006/relationships/slideLayout" Target="../slideLayouts/slideLayout6.xml"/><Relationship Id="rId5" Type="http://schemas.openxmlformats.org/officeDocument/2006/relationships/image" Target="../media/image83.png"/><Relationship Id="rId4" Type="http://schemas.openxmlformats.org/officeDocument/2006/relationships/image" Target="../media/image82.png"/></Relationships>
</file>

<file path=ppt/slides/_rels/slide48.xml.rels><?xml version="1.0" encoding="UTF-8" standalone="yes"?>
<Relationships xmlns="http://schemas.openxmlformats.org/package/2006/relationships"><Relationship Id="rId3" Type="http://schemas.openxmlformats.org/officeDocument/2006/relationships/image" Target="../media/image85.emf"/><Relationship Id="rId2" Type="http://schemas.openxmlformats.org/officeDocument/2006/relationships/image" Target="../media/image84.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89.emf"/><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91.png"/></Relationships>
</file>

<file path=ppt/slides/_rels/slide55.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692152"/>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understand the scientific and thermodynamic principles associated with propellant design and use</a:t>
            </a:r>
            <a:r>
              <a:rPr lang="en-GB" sz="2000" dirty="0">
                <a:effectLst/>
                <a:ea typeface="Times New Roman" panose="02020603050405020304" pitchFamily="18" charset="0"/>
              </a:rPr>
              <a:t>.</a:t>
            </a: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b="1" dirty="0">
                <a:effectLst/>
                <a:ea typeface="Calibri" panose="020F0502020204030204" pitchFamily="34" charset="0"/>
                <a:cs typeface="Times New Roman" panose="02020603050405020304" pitchFamily="18" charset="0"/>
              </a:rPr>
              <a:t>Learning Outcomes</a:t>
            </a:r>
            <a:r>
              <a:rPr lang="en-US" sz="2000" dirty="0">
                <a:effectLst/>
                <a:ea typeface="Calibri" panose="020F0502020204030204" pitchFamily="34" charset="0"/>
                <a:cs typeface="Times New Roman" panose="02020603050405020304" pitchFamily="18" charset="0"/>
              </a:rPr>
              <a:t>: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a typeface="Times New Roman" panose="02020603050405020304" pitchFamily="18" charset="0"/>
              </a:rPr>
              <a:t>Specify the requirements of a propellant;</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ea typeface="Calibri" panose="020F0502020204030204" pitchFamily="34" charset="0"/>
              </a:rPr>
              <a:t>Recognise the main types of gun and rocket propellant compositions</a:t>
            </a:r>
            <a:r>
              <a:rPr lang="en-GB" sz="2000" dirty="0">
                <a:effectLst/>
                <a:ea typeface="Calibri" panose="020F0502020204030204" pitchFamily="34" charset="0"/>
              </a:rPr>
              <a:t>;</a:t>
            </a:r>
          </a:p>
          <a:p>
            <a:pPr marL="342900" lvl="0" indent="-342900" algn="just">
              <a:spcBef>
                <a:spcPts val="1200"/>
              </a:spcBef>
              <a:buFont typeface="Symbol" panose="05050102010706020507" pitchFamily="18" charset="2"/>
              <a:buChar char=""/>
            </a:pPr>
            <a:r>
              <a:rPr lang="en-US" sz="2000" dirty="0">
                <a:ea typeface="Calibri" panose="020F0502020204030204" pitchFamily="34" charset="0"/>
              </a:rPr>
              <a:t>Assess the properties of the major propellant types;</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Outline the role of some key propellant additi</a:t>
            </a:r>
            <a:r>
              <a:rPr lang="en-US" sz="2000" dirty="0">
                <a:ea typeface="Calibri" panose="020F0502020204030204" pitchFamily="34" charset="0"/>
              </a:rPr>
              <a:t>ves</a:t>
            </a:r>
            <a:r>
              <a:rPr lang="en-US" sz="2000" dirty="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I</a:t>
            </a:r>
            <a:r>
              <a:rPr lang="en-US" sz="2000" dirty="0">
                <a:ea typeface="Calibri" panose="020F0502020204030204" pitchFamily="34" charset="0"/>
              </a:rPr>
              <a:t>dentify some applications of propellants in gun systems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Gun Propellants</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99AC88D6-227D-D1ED-86F6-243FAACA2F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4" t="8095" r="3810" b="10952"/>
          <a:stretch/>
        </p:blipFill>
        <p:spPr>
          <a:xfrm>
            <a:off x="1359016" y="179614"/>
            <a:ext cx="9734951" cy="6439463"/>
          </a:xfrm>
          <a:prstGeom prst="rect">
            <a:avLst/>
          </a:prstGeom>
        </p:spPr>
      </p:pic>
    </p:spTree>
    <p:extLst>
      <p:ext uri="{BB962C8B-B14F-4D97-AF65-F5344CB8AC3E}">
        <p14:creationId xmlns:p14="http://schemas.microsoft.com/office/powerpoint/2010/main" val="3949797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03561CC-EF74-A452-C3D9-E760968FF3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4" t="10714" r="6487" b="17381"/>
          <a:stretch/>
        </p:blipFill>
        <p:spPr>
          <a:xfrm>
            <a:off x="1524000" y="1"/>
            <a:ext cx="8759351" cy="6569514"/>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31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B364205-2FC9-84FB-DE6B-2BFFF345C9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191" t="13809" r="6131" b="7142"/>
          <a:stretch/>
        </p:blipFill>
        <p:spPr>
          <a:xfrm>
            <a:off x="1861457" y="253093"/>
            <a:ext cx="7948586" cy="5961440"/>
          </a:xfrm>
          <a:prstGeom prst="rect">
            <a:avLst/>
          </a:prstGeom>
          <a:ln>
            <a:noFill/>
          </a:ln>
        </p:spPr>
      </p:pic>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682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883499-4CA7-7928-6AF8-A8F55168E591}"/>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4184650" y="3772178"/>
            <a:ext cx="258275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4983163" y="5598597"/>
            <a:ext cx="1223412"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7027863" y="3725347"/>
            <a:ext cx="250581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8856663" y="5491849"/>
            <a:ext cx="1120820"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a:p>
            <a:pPr eaLnBrk="0" fontAlgn="base" hangingPunct="0">
              <a:spcBef>
                <a:spcPct val="0"/>
              </a:spcBef>
              <a:spcAft>
                <a:spcPct val="0"/>
              </a:spcAft>
            </a:pPr>
            <a:r>
              <a:rPr lang="en-GB" altLang="en-US" b="1">
                <a:solidFill>
                  <a:srgbClr val="FFFFFF"/>
                </a:solidFill>
              </a:rPr>
              <a:t>PAD</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Separate</a:t>
            </a:r>
          </a:p>
          <a:p>
            <a:pPr eaLnBrk="0" fontAlgn="base" hangingPunct="0">
              <a:spcBef>
                <a:spcPct val="0"/>
              </a:spcBef>
              <a:spcAft>
                <a:spcPct val="0"/>
              </a:spcAft>
            </a:pPr>
            <a:r>
              <a:rPr lang="en-GB" altLang="en-US" sz="2000" b="1">
                <a:solidFill>
                  <a:srgbClr val="FFFFFF"/>
                </a:solidFill>
              </a:rPr>
              <a:t> loading</a:t>
            </a:r>
          </a:p>
          <a:p>
            <a:pPr eaLnBrk="0" fontAlgn="base" hangingPunct="0">
              <a:spcBef>
                <a:spcPct val="0"/>
              </a:spcBef>
              <a:spcAft>
                <a:spcPct val="0"/>
              </a:spcAft>
            </a:pPr>
            <a:r>
              <a:rPr lang="en-GB" altLang="en-US" sz="20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9758364" y="3657600"/>
            <a:ext cx="915635"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9" name="Text Box 152">
            <a:extLst>
              <a:ext uri="{FF2B5EF4-FFF2-40B4-BE49-F238E27FC236}">
                <a16:creationId xmlns:a16="http://schemas.microsoft.com/office/drawing/2014/main" id="{194B6BE0-9624-1576-3C06-6A64FF277DA2}"/>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 Fixed</a:t>
            </a:r>
          </a:p>
          <a:p>
            <a:pPr eaLnBrk="0" fontAlgn="base" hangingPunct="0">
              <a:spcBef>
                <a:spcPct val="0"/>
              </a:spcBef>
              <a:spcAft>
                <a:spcPct val="0"/>
              </a:spcAft>
            </a:pPr>
            <a:r>
              <a:rPr lang="en-GB" altLang="en-US" sz="2000" b="1">
                <a:solidFill>
                  <a:srgbClr val="FFFFFF"/>
                </a:solidFill>
              </a:rPr>
              <a:t>Round</a:t>
            </a:r>
          </a:p>
        </p:txBody>
      </p:sp>
      <p:grpSp>
        <p:nvGrpSpPr>
          <p:cNvPr id="8210" name="Group 199">
            <a:extLst>
              <a:ext uri="{FF2B5EF4-FFF2-40B4-BE49-F238E27FC236}">
                <a16:creationId xmlns:a16="http://schemas.microsoft.com/office/drawing/2014/main" id="{240C3D63-EE65-6C9D-118D-874CFE581B74}"/>
              </a:ext>
            </a:extLst>
          </p:cNvPr>
          <p:cNvGrpSpPr>
            <a:grpSpLocks/>
          </p:cNvGrpSpPr>
          <p:nvPr/>
        </p:nvGrpSpPr>
        <p:grpSpPr bwMode="auto">
          <a:xfrm>
            <a:off x="3059114" y="1152526"/>
            <a:ext cx="6761163" cy="2265364"/>
            <a:chOff x="967" y="726"/>
            <a:chExt cx="4259" cy="1427"/>
          </a:xfrm>
        </p:grpSpPr>
        <p:sp>
          <p:nvSpPr>
            <p:cNvPr id="8211" name="Text Box 121">
              <a:extLst>
                <a:ext uri="{FF2B5EF4-FFF2-40B4-BE49-F238E27FC236}">
                  <a16:creationId xmlns:a16="http://schemas.microsoft.com/office/drawing/2014/main" id="{4F6E5FB2-05C7-92B4-10EB-B6B3E4F21550}"/>
                </a:ext>
              </a:extLst>
            </p:cNvPr>
            <p:cNvSpPr txBox="1">
              <a:spLocks noChangeArrowheads="1"/>
            </p:cNvSpPr>
            <p:nvPr/>
          </p:nvSpPr>
          <p:spPr bwMode="auto">
            <a:xfrm>
              <a:off x="4382" y="1903"/>
              <a:ext cx="682"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12" name="Text Box 122">
              <a:extLst>
                <a:ext uri="{FF2B5EF4-FFF2-40B4-BE49-F238E27FC236}">
                  <a16:creationId xmlns:a16="http://schemas.microsoft.com/office/drawing/2014/main" id="{EE15DAFE-15BE-2125-005E-B5302E34D9E2}"/>
                </a:ext>
              </a:extLst>
            </p:cNvPr>
            <p:cNvSpPr txBox="1">
              <a:spLocks noChangeArrowheads="1"/>
            </p:cNvSpPr>
            <p:nvPr/>
          </p:nvSpPr>
          <p:spPr bwMode="auto">
            <a:xfrm>
              <a:off x="1881" y="726"/>
              <a:ext cx="1425"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CARTRIDGE CASE</a:t>
              </a:r>
            </a:p>
          </p:txBody>
        </p:sp>
        <p:sp>
          <p:nvSpPr>
            <p:cNvPr id="8213" name="Line 129">
              <a:extLst>
                <a:ext uri="{FF2B5EF4-FFF2-40B4-BE49-F238E27FC236}">
                  <a16:creationId xmlns:a16="http://schemas.microsoft.com/office/drawing/2014/main" id="{1EF2113C-BFF2-6CD7-302B-2245D8E6B2D1}"/>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4" name="Freeform 47" descr="Large confetti">
              <a:extLst>
                <a:ext uri="{FF2B5EF4-FFF2-40B4-BE49-F238E27FC236}">
                  <a16:creationId xmlns:a16="http://schemas.microsoft.com/office/drawing/2014/main" id="{0293D9C3-9D8A-6B40-73D7-4B8D85F0EFEE}"/>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5" name="Freeform 9">
              <a:extLst>
                <a:ext uri="{FF2B5EF4-FFF2-40B4-BE49-F238E27FC236}">
                  <a16:creationId xmlns:a16="http://schemas.microsoft.com/office/drawing/2014/main" id="{EB4ACBC3-3893-17AF-885C-422EDD62AE50}"/>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6" name="Freeform 6">
              <a:extLst>
                <a:ext uri="{FF2B5EF4-FFF2-40B4-BE49-F238E27FC236}">
                  <a16:creationId xmlns:a16="http://schemas.microsoft.com/office/drawing/2014/main" id="{473731DB-8F69-317F-28C1-854D0EC6EA7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17" name="Group 24">
              <a:extLst>
                <a:ext uri="{FF2B5EF4-FFF2-40B4-BE49-F238E27FC236}">
                  <a16:creationId xmlns:a16="http://schemas.microsoft.com/office/drawing/2014/main" id="{3AE3D788-6A3B-B666-294F-F26ACE7B62F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7A5EB73F-A683-820A-3BEE-9CF46CF7E693}"/>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6" name="AutoShape 22">
                <a:extLst>
                  <a:ext uri="{FF2B5EF4-FFF2-40B4-BE49-F238E27FC236}">
                    <a16:creationId xmlns:a16="http://schemas.microsoft.com/office/drawing/2014/main" id="{537DD063-99E8-8445-D63E-AE1DDD997435}"/>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7" name="AutoShape 23">
                <a:extLst>
                  <a:ext uri="{FF2B5EF4-FFF2-40B4-BE49-F238E27FC236}">
                    <a16:creationId xmlns:a16="http://schemas.microsoft.com/office/drawing/2014/main" id="{599C68E0-6DFB-181A-B27A-BDC4021FC1DE}"/>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18" name="Freeform 27">
              <a:extLst>
                <a:ext uri="{FF2B5EF4-FFF2-40B4-BE49-F238E27FC236}">
                  <a16:creationId xmlns:a16="http://schemas.microsoft.com/office/drawing/2014/main" id="{6DBAC7FE-7A84-E775-AE86-67D28DE86B1E}"/>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9" name="Freeform 28">
              <a:extLst>
                <a:ext uri="{FF2B5EF4-FFF2-40B4-BE49-F238E27FC236}">
                  <a16:creationId xmlns:a16="http://schemas.microsoft.com/office/drawing/2014/main" id="{569994DD-3A27-3420-3838-1D21C9CF20AC}"/>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0" name="Line 130">
              <a:extLst>
                <a:ext uri="{FF2B5EF4-FFF2-40B4-BE49-F238E27FC236}">
                  <a16:creationId xmlns:a16="http://schemas.microsoft.com/office/drawing/2014/main" id="{BF7F40BF-3162-3CA1-1892-9BED31B6BC98}"/>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1" name="Text Box 174">
              <a:extLst>
                <a:ext uri="{FF2B5EF4-FFF2-40B4-BE49-F238E27FC236}">
                  <a16:creationId xmlns:a16="http://schemas.microsoft.com/office/drawing/2014/main" id="{81754C03-29F4-3E96-E91B-C15E6F8F7D53}"/>
                </a:ext>
              </a:extLst>
            </p:cNvPr>
            <p:cNvSpPr txBox="1">
              <a:spLocks noChangeArrowheads="1"/>
            </p:cNvSpPr>
            <p:nvPr/>
          </p:nvSpPr>
          <p:spPr bwMode="auto">
            <a:xfrm>
              <a:off x="3252" y="745"/>
              <a:ext cx="1974"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a:t>
              </a:r>
            </a:p>
          </p:txBody>
        </p:sp>
        <p:sp>
          <p:nvSpPr>
            <p:cNvPr id="8222" name="Line 175">
              <a:extLst>
                <a:ext uri="{FF2B5EF4-FFF2-40B4-BE49-F238E27FC236}">
                  <a16:creationId xmlns:a16="http://schemas.microsoft.com/office/drawing/2014/main" id="{2DB5C31D-1B4E-E6BA-D903-1D879ACB7F3B}"/>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3" name="Text Box 123">
              <a:extLst>
                <a:ext uri="{FF2B5EF4-FFF2-40B4-BE49-F238E27FC236}">
                  <a16:creationId xmlns:a16="http://schemas.microsoft.com/office/drawing/2014/main" id="{A3A7EBE8-E378-2F75-0108-FE7BCE4E5881}"/>
                </a:ext>
              </a:extLst>
            </p:cNvPr>
            <p:cNvSpPr txBox="1">
              <a:spLocks noChangeArrowheads="1"/>
            </p:cNvSpPr>
            <p:nvPr/>
          </p:nvSpPr>
          <p:spPr bwMode="auto">
            <a:xfrm>
              <a:off x="2380" y="1920"/>
              <a:ext cx="1037"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WEAR LINER</a:t>
              </a:r>
            </a:p>
          </p:txBody>
        </p:sp>
        <p:sp>
          <p:nvSpPr>
            <p:cNvPr id="8224" name="Line 128">
              <a:extLst>
                <a:ext uri="{FF2B5EF4-FFF2-40B4-BE49-F238E27FC236}">
                  <a16:creationId xmlns:a16="http://schemas.microsoft.com/office/drawing/2014/main" id="{FA48C526-C64A-112F-A569-0A9148E94FA4}"/>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5" name="AutoShape 178">
              <a:extLst>
                <a:ext uri="{FF2B5EF4-FFF2-40B4-BE49-F238E27FC236}">
                  <a16:creationId xmlns:a16="http://schemas.microsoft.com/office/drawing/2014/main" id="{D217AD6D-2EA8-AB6F-DD8D-4EC7DC8661B2}"/>
                </a:ext>
              </a:extLst>
            </p:cNvPr>
            <p:cNvSpPr>
              <a:spLocks noChangeArrowheads="1"/>
            </p:cNvSpPr>
            <p:nvPr/>
          </p:nvSpPr>
          <p:spPr bwMode="auto">
            <a:xfrm>
              <a:off x="3336" y="1276"/>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6" name="Freeform 179">
              <a:extLst>
                <a:ext uri="{FF2B5EF4-FFF2-40B4-BE49-F238E27FC236}">
                  <a16:creationId xmlns:a16="http://schemas.microsoft.com/office/drawing/2014/main" id="{34AA09F5-7A5B-769D-02DA-5DAA1345030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7" name="Rectangle 180">
              <a:extLst>
                <a:ext uri="{FF2B5EF4-FFF2-40B4-BE49-F238E27FC236}">
                  <a16:creationId xmlns:a16="http://schemas.microsoft.com/office/drawing/2014/main" id="{CF95792D-BE51-DC7D-55F9-5D12E48370A2}"/>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8" name="Rectangle 181">
              <a:extLst>
                <a:ext uri="{FF2B5EF4-FFF2-40B4-BE49-F238E27FC236}">
                  <a16:creationId xmlns:a16="http://schemas.microsoft.com/office/drawing/2014/main" id="{AF10A5DC-6C0B-379A-0E5B-8D9EA26A2B4D}"/>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9" name="Oval 182" descr="Granite">
              <a:extLst>
                <a:ext uri="{FF2B5EF4-FFF2-40B4-BE49-F238E27FC236}">
                  <a16:creationId xmlns:a16="http://schemas.microsoft.com/office/drawing/2014/main" id="{3249F919-24BB-29AE-F565-85097E443644}"/>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0" name="Oval 183" descr="Granite">
              <a:extLst>
                <a:ext uri="{FF2B5EF4-FFF2-40B4-BE49-F238E27FC236}">
                  <a16:creationId xmlns:a16="http://schemas.microsoft.com/office/drawing/2014/main" id="{B66A2B1C-78FC-3025-507F-FAA8CE58C8DF}"/>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1" name="Oval 184" descr="Granite">
              <a:extLst>
                <a:ext uri="{FF2B5EF4-FFF2-40B4-BE49-F238E27FC236}">
                  <a16:creationId xmlns:a16="http://schemas.microsoft.com/office/drawing/2014/main" id="{0DF2D473-62BA-21E8-B961-4CD8C40E3557}"/>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2" name="Oval 185" descr="Granite">
              <a:extLst>
                <a:ext uri="{FF2B5EF4-FFF2-40B4-BE49-F238E27FC236}">
                  <a16:creationId xmlns:a16="http://schemas.microsoft.com/office/drawing/2014/main" id="{8F918B1B-CB62-0CBB-54EA-3E2AB7817BD3}"/>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3" name="Oval 186" descr="Granite">
              <a:extLst>
                <a:ext uri="{FF2B5EF4-FFF2-40B4-BE49-F238E27FC236}">
                  <a16:creationId xmlns:a16="http://schemas.microsoft.com/office/drawing/2014/main" id="{6E1CED4F-38BF-E47F-6868-F0ACBFD30CF1}"/>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4" name="Oval 187" descr="Granite">
              <a:extLst>
                <a:ext uri="{FF2B5EF4-FFF2-40B4-BE49-F238E27FC236}">
                  <a16:creationId xmlns:a16="http://schemas.microsoft.com/office/drawing/2014/main" id="{7563C4AF-EC42-A7F5-F0D8-70B4BFF5543C}"/>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5" name="Freeform 188" descr="Granite">
              <a:extLst>
                <a:ext uri="{FF2B5EF4-FFF2-40B4-BE49-F238E27FC236}">
                  <a16:creationId xmlns:a16="http://schemas.microsoft.com/office/drawing/2014/main" id="{BF37A2D9-091A-11DA-E285-1512282725D8}"/>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6" name="Freeform 189" descr="Granite">
              <a:extLst>
                <a:ext uri="{FF2B5EF4-FFF2-40B4-BE49-F238E27FC236}">
                  <a16:creationId xmlns:a16="http://schemas.microsoft.com/office/drawing/2014/main" id="{FB9B6CC0-CD29-90FF-209D-5D5080561D67}"/>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7" name="Freeform 190" descr="Granite">
              <a:extLst>
                <a:ext uri="{FF2B5EF4-FFF2-40B4-BE49-F238E27FC236}">
                  <a16:creationId xmlns:a16="http://schemas.microsoft.com/office/drawing/2014/main" id="{D72AA398-1077-E06E-5956-46CB78F084A1}"/>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8" name="Freeform 191" descr="Granite">
              <a:extLst>
                <a:ext uri="{FF2B5EF4-FFF2-40B4-BE49-F238E27FC236}">
                  <a16:creationId xmlns:a16="http://schemas.microsoft.com/office/drawing/2014/main" id="{9A2434B1-997F-F7D1-0A2A-0007C532413E}"/>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9" name="Freeform 192" descr="Granite">
              <a:extLst>
                <a:ext uri="{FF2B5EF4-FFF2-40B4-BE49-F238E27FC236}">
                  <a16:creationId xmlns:a16="http://schemas.microsoft.com/office/drawing/2014/main" id="{AEFF09D0-415F-759E-EB66-77B36E0FF2F0}"/>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0" name="Freeform 193" descr="Granite">
              <a:extLst>
                <a:ext uri="{FF2B5EF4-FFF2-40B4-BE49-F238E27FC236}">
                  <a16:creationId xmlns:a16="http://schemas.microsoft.com/office/drawing/2014/main" id="{D660638E-B8E8-0156-DF1A-BF4658245FFF}"/>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1" name="Freeform 194" descr="Granite">
              <a:extLst>
                <a:ext uri="{FF2B5EF4-FFF2-40B4-BE49-F238E27FC236}">
                  <a16:creationId xmlns:a16="http://schemas.microsoft.com/office/drawing/2014/main" id="{8966319C-74F8-BFE3-14A0-0C083029C2FB}"/>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2" name="Freeform 195" descr="Granite">
              <a:extLst>
                <a:ext uri="{FF2B5EF4-FFF2-40B4-BE49-F238E27FC236}">
                  <a16:creationId xmlns:a16="http://schemas.microsoft.com/office/drawing/2014/main" id="{6E21FE8E-5D79-B6F4-101B-754C3A0FE55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3" name="Freeform 196" descr="Granite">
              <a:extLst>
                <a:ext uri="{FF2B5EF4-FFF2-40B4-BE49-F238E27FC236}">
                  <a16:creationId xmlns:a16="http://schemas.microsoft.com/office/drawing/2014/main" id="{7853EB09-0E0D-F68B-CD43-648B4BF26E3A}"/>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4" name="Freeform 197" descr="Granite">
              <a:extLst>
                <a:ext uri="{FF2B5EF4-FFF2-40B4-BE49-F238E27FC236}">
                  <a16:creationId xmlns:a16="http://schemas.microsoft.com/office/drawing/2014/main" id="{ABA89B9D-16DF-1B90-4D72-52D2BBFC81BD}"/>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3BE7D89-6AD6-025F-2EEC-72804AB36B03}"/>
              </a:ext>
            </a:extLst>
          </p:cNvPr>
          <p:cNvSpPr>
            <a:spLocks noGrp="1" noChangeArrowheads="1"/>
          </p:cNvSpPr>
          <p:nvPr>
            <p:ph type="ctrTitle"/>
          </p:nvPr>
        </p:nvSpPr>
        <p:spPr>
          <a:xfrm>
            <a:off x="1622426" y="85725"/>
            <a:ext cx="3903663" cy="534988"/>
          </a:xfrm>
        </p:spPr>
        <p:txBody>
          <a:bodyPr anchor="ctr"/>
          <a:lstStyle/>
          <a:p>
            <a:pPr algn="l"/>
            <a:r>
              <a:rPr lang="en-GB" altLang="en-US" sz="2800"/>
              <a:t>Charge Components</a:t>
            </a:r>
          </a:p>
        </p:txBody>
      </p:sp>
      <p:grpSp>
        <p:nvGrpSpPr>
          <p:cNvPr id="10243" name="Group 131">
            <a:extLst>
              <a:ext uri="{FF2B5EF4-FFF2-40B4-BE49-F238E27FC236}">
                <a16:creationId xmlns:a16="http://schemas.microsoft.com/office/drawing/2014/main" id="{D72DEE1C-44D8-DCEB-EF67-C5F6EE6C7CC2}"/>
              </a:ext>
            </a:extLst>
          </p:cNvPr>
          <p:cNvGrpSpPr>
            <a:grpSpLocks/>
          </p:cNvGrpSpPr>
          <p:nvPr/>
        </p:nvGrpSpPr>
        <p:grpSpPr bwMode="auto">
          <a:xfrm>
            <a:off x="2152650" y="1346201"/>
            <a:ext cx="8210550" cy="2200275"/>
            <a:chOff x="396" y="1088"/>
            <a:chExt cx="5172" cy="1386"/>
          </a:xfrm>
        </p:grpSpPr>
        <p:sp>
          <p:nvSpPr>
            <p:cNvPr id="10266" name="AutoShape 54">
              <a:extLst>
                <a:ext uri="{FF2B5EF4-FFF2-40B4-BE49-F238E27FC236}">
                  <a16:creationId xmlns:a16="http://schemas.microsoft.com/office/drawing/2014/main" id="{5A6AF13C-310F-9E41-B073-4D4FC1CD4ECC}"/>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7" name="Text Box 35">
              <a:extLst>
                <a:ext uri="{FF2B5EF4-FFF2-40B4-BE49-F238E27FC236}">
                  <a16:creationId xmlns:a16="http://schemas.microsoft.com/office/drawing/2014/main" id="{0AA43FAE-B769-E31C-5826-7FD3CAFC7F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CONVENTIONAL ARTILLERY CHARGE SYSTEM - “subtractive” increments</a:t>
              </a:r>
            </a:p>
          </p:txBody>
        </p:sp>
        <p:sp>
          <p:nvSpPr>
            <p:cNvPr id="10268" name="AutoShape 51">
              <a:extLst>
                <a:ext uri="{FF2B5EF4-FFF2-40B4-BE49-F238E27FC236}">
                  <a16:creationId xmlns:a16="http://schemas.microsoft.com/office/drawing/2014/main" id="{319ABD5A-1A40-F64C-959E-22A82066F40E}"/>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9" name="AutoShape 59">
              <a:extLst>
                <a:ext uri="{FF2B5EF4-FFF2-40B4-BE49-F238E27FC236}">
                  <a16:creationId xmlns:a16="http://schemas.microsoft.com/office/drawing/2014/main" id="{681C37BA-B6F1-2621-C207-1CA0F8603DF0}"/>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2</a:t>
              </a:r>
            </a:p>
          </p:txBody>
        </p:sp>
        <p:sp>
          <p:nvSpPr>
            <p:cNvPr id="10270" name="AutoShape 57">
              <a:extLst>
                <a:ext uri="{FF2B5EF4-FFF2-40B4-BE49-F238E27FC236}">
                  <a16:creationId xmlns:a16="http://schemas.microsoft.com/office/drawing/2014/main" id="{C1ED51F8-4363-23C7-24D2-71AD6167F8E2}"/>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1</a:t>
              </a:r>
            </a:p>
          </p:txBody>
        </p:sp>
        <p:sp>
          <p:nvSpPr>
            <p:cNvPr id="10271" name="AutoShape 58">
              <a:extLst>
                <a:ext uri="{FF2B5EF4-FFF2-40B4-BE49-F238E27FC236}">
                  <a16:creationId xmlns:a16="http://schemas.microsoft.com/office/drawing/2014/main" id="{7A189E23-49E7-0160-4EB7-95559D84275D}"/>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3</a:t>
              </a:r>
            </a:p>
          </p:txBody>
        </p:sp>
        <p:sp>
          <p:nvSpPr>
            <p:cNvPr id="10272" name="AutoShape 60">
              <a:extLst>
                <a:ext uri="{FF2B5EF4-FFF2-40B4-BE49-F238E27FC236}">
                  <a16:creationId xmlns:a16="http://schemas.microsoft.com/office/drawing/2014/main" id="{7FC62E96-6BAC-FDEC-BE54-2E2F737E703F}"/>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CHARGE 1</a:t>
              </a:r>
            </a:p>
          </p:txBody>
        </p:sp>
        <p:sp>
          <p:nvSpPr>
            <p:cNvPr id="10273" name="AutoShape 66">
              <a:extLst>
                <a:ext uri="{FF2B5EF4-FFF2-40B4-BE49-F238E27FC236}">
                  <a16:creationId xmlns:a16="http://schemas.microsoft.com/office/drawing/2014/main" id="{C8E1C6B0-6A98-554C-67F8-A27A9E5EE763}"/>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4" name="AutoShape 67">
              <a:extLst>
                <a:ext uri="{FF2B5EF4-FFF2-40B4-BE49-F238E27FC236}">
                  <a16:creationId xmlns:a16="http://schemas.microsoft.com/office/drawing/2014/main" id="{66C2C9CB-DD92-E7FD-7DD7-BCE26B492C8B}"/>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5" name="AutoShape 69">
              <a:extLst>
                <a:ext uri="{FF2B5EF4-FFF2-40B4-BE49-F238E27FC236}">
                  <a16:creationId xmlns:a16="http://schemas.microsoft.com/office/drawing/2014/main" id="{7381C5DF-A3D0-261D-9137-8855F2CCF5D6}"/>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6" name="Freeform 76">
              <a:extLst>
                <a:ext uri="{FF2B5EF4-FFF2-40B4-BE49-F238E27FC236}">
                  <a16:creationId xmlns:a16="http://schemas.microsoft.com/office/drawing/2014/main" id="{8EFA670C-D724-2DDF-8D84-A9ED4C7CF869}"/>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77" name="Text Box 52">
              <a:extLst>
                <a:ext uri="{FF2B5EF4-FFF2-40B4-BE49-F238E27FC236}">
                  <a16:creationId xmlns:a16="http://schemas.microsoft.com/office/drawing/2014/main" id="{FA76A870-D72D-8636-6EA8-F8BC6CFCC40F}"/>
                </a:ext>
              </a:extLst>
            </p:cNvPr>
            <p:cNvSpPr txBox="1">
              <a:spLocks noChangeArrowheads="1"/>
            </p:cNvSpPr>
            <p:nvPr/>
          </p:nvSpPr>
          <p:spPr bwMode="auto">
            <a:xfrm>
              <a:off x="4862" y="2241"/>
              <a:ext cx="70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p:txBody>
        </p:sp>
        <p:sp>
          <p:nvSpPr>
            <p:cNvPr id="10278" name="Text Box 56">
              <a:extLst>
                <a:ext uri="{FF2B5EF4-FFF2-40B4-BE49-F238E27FC236}">
                  <a16:creationId xmlns:a16="http://schemas.microsoft.com/office/drawing/2014/main" id="{189835EA-5BAD-37E3-DA89-73138823AE23}"/>
                </a:ext>
              </a:extLst>
            </p:cNvPr>
            <p:cNvSpPr txBox="1">
              <a:spLocks noChangeArrowheads="1"/>
            </p:cNvSpPr>
            <p:nvPr/>
          </p:nvSpPr>
          <p:spPr bwMode="auto">
            <a:xfrm>
              <a:off x="3064" y="1362"/>
              <a:ext cx="97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7CCE6510-C134-0F23-F3F6-0E912C4094DE}"/>
              </a:ext>
            </a:extLst>
          </p:cNvPr>
          <p:cNvGrpSpPr>
            <a:grpSpLocks/>
          </p:cNvGrpSpPr>
          <p:nvPr/>
        </p:nvGrpSpPr>
        <p:grpSpPr bwMode="auto">
          <a:xfrm>
            <a:off x="2692400" y="4281489"/>
            <a:ext cx="7507288" cy="2217737"/>
            <a:chOff x="736" y="2697"/>
            <a:chExt cx="4729" cy="1397"/>
          </a:xfrm>
        </p:grpSpPr>
        <p:grpSp>
          <p:nvGrpSpPr>
            <p:cNvPr id="10245" name="Group 114">
              <a:extLst>
                <a:ext uri="{FF2B5EF4-FFF2-40B4-BE49-F238E27FC236}">
                  <a16:creationId xmlns:a16="http://schemas.microsoft.com/office/drawing/2014/main" id="{F435BA2D-15B4-1FAD-BB83-0191D413F8AE}"/>
                </a:ext>
              </a:extLst>
            </p:cNvPr>
            <p:cNvGrpSpPr>
              <a:grpSpLocks/>
            </p:cNvGrpSpPr>
            <p:nvPr/>
          </p:nvGrpSpPr>
          <p:grpSpPr bwMode="auto">
            <a:xfrm>
              <a:off x="4577" y="3024"/>
              <a:ext cx="672" cy="720"/>
              <a:chOff x="712" y="3120"/>
              <a:chExt cx="672" cy="720"/>
            </a:xfrm>
          </p:grpSpPr>
          <p:sp>
            <p:nvSpPr>
              <p:cNvPr id="10264" name="AutoShape 115">
                <a:extLst>
                  <a:ext uri="{FF2B5EF4-FFF2-40B4-BE49-F238E27FC236}">
                    <a16:creationId xmlns:a16="http://schemas.microsoft.com/office/drawing/2014/main" id="{75756E10-02C1-9133-CB82-3C2DA392DDD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5" name="Oval 116">
                <a:extLst>
                  <a:ext uri="{FF2B5EF4-FFF2-40B4-BE49-F238E27FC236}">
                    <a16:creationId xmlns:a16="http://schemas.microsoft.com/office/drawing/2014/main" id="{0B0E155F-2718-9815-DB9E-DBD1549BD69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6" name="Group 117">
              <a:extLst>
                <a:ext uri="{FF2B5EF4-FFF2-40B4-BE49-F238E27FC236}">
                  <a16:creationId xmlns:a16="http://schemas.microsoft.com/office/drawing/2014/main" id="{ECB59E06-2F00-A0E2-0552-0A6683A07C57}"/>
                </a:ext>
              </a:extLst>
            </p:cNvPr>
            <p:cNvGrpSpPr>
              <a:grpSpLocks/>
            </p:cNvGrpSpPr>
            <p:nvPr/>
          </p:nvGrpSpPr>
          <p:grpSpPr bwMode="auto">
            <a:xfrm>
              <a:off x="1000" y="3024"/>
              <a:ext cx="672" cy="720"/>
              <a:chOff x="712" y="3120"/>
              <a:chExt cx="672" cy="720"/>
            </a:xfrm>
          </p:grpSpPr>
          <p:sp>
            <p:nvSpPr>
              <p:cNvPr id="10262" name="AutoShape 118">
                <a:extLst>
                  <a:ext uri="{FF2B5EF4-FFF2-40B4-BE49-F238E27FC236}">
                    <a16:creationId xmlns:a16="http://schemas.microsoft.com/office/drawing/2014/main" id="{A1FF4E5A-F14C-DBFB-53A3-320E5C61228A}"/>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3" name="Oval 119">
                <a:extLst>
                  <a:ext uri="{FF2B5EF4-FFF2-40B4-BE49-F238E27FC236}">
                    <a16:creationId xmlns:a16="http://schemas.microsoft.com/office/drawing/2014/main" id="{9C20E564-3609-40E3-5A3A-11A8D5F96054}"/>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7" name="Group 120">
              <a:extLst>
                <a:ext uri="{FF2B5EF4-FFF2-40B4-BE49-F238E27FC236}">
                  <a16:creationId xmlns:a16="http://schemas.microsoft.com/office/drawing/2014/main" id="{61FF7D03-A16B-BEA2-4851-3E44D6AAB02C}"/>
                </a:ext>
              </a:extLst>
            </p:cNvPr>
            <p:cNvGrpSpPr>
              <a:grpSpLocks/>
            </p:cNvGrpSpPr>
            <p:nvPr/>
          </p:nvGrpSpPr>
          <p:grpSpPr bwMode="auto">
            <a:xfrm>
              <a:off x="1899" y="3024"/>
              <a:ext cx="672" cy="720"/>
              <a:chOff x="712" y="3120"/>
              <a:chExt cx="672" cy="720"/>
            </a:xfrm>
          </p:grpSpPr>
          <p:sp>
            <p:nvSpPr>
              <p:cNvPr id="10260" name="AutoShape 121">
                <a:extLst>
                  <a:ext uri="{FF2B5EF4-FFF2-40B4-BE49-F238E27FC236}">
                    <a16:creationId xmlns:a16="http://schemas.microsoft.com/office/drawing/2014/main" id="{6A8885FC-DF09-630D-565D-083F7EF3751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1" name="Oval 122">
                <a:extLst>
                  <a:ext uri="{FF2B5EF4-FFF2-40B4-BE49-F238E27FC236}">
                    <a16:creationId xmlns:a16="http://schemas.microsoft.com/office/drawing/2014/main" id="{FE1C42C0-2FCB-A4D1-15D3-8C699862251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8" name="Group 123">
              <a:extLst>
                <a:ext uri="{FF2B5EF4-FFF2-40B4-BE49-F238E27FC236}">
                  <a16:creationId xmlns:a16="http://schemas.microsoft.com/office/drawing/2014/main" id="{707D1EC0-9EC2-D3D4-642D-B991FBDCBCB1}"/>
                </a:ext>
              </a:extLst>
            </p:cNvPr>
            <p:cNvGrpSpPr>
              <a:grpSpLocks/>
            </p:cNvGrpSpPr>
            <p:nvPr/>
          </p:nvGrpSpPr>
          <p:grpSpPr bwMode="auto">
            <a:xfrm>
              <a:off x="2798" y="3024"/>
              <a:ext cx="672" cy="720"/>
              <a:chOff x="712" y="3120"/>
              <a:chExt cx="672" cy="720"/>
            </a:xfrm>
          </p:grpSpPr>
          <p:sp>
            <p:nvSpPr>
              <p:cNvPr id="10258" name="AutoShape 124">
                <a:extLst>
                  <a:ext uri="{FF2B5EF4-FFF2-40B4-BE49-F238E27FC236}">
                    <a16:creationId xmlns:a16="http://schemas.microsoft.com/office/drawing/2014/main" id="{4FB12B28-8F8F-6E33-37E8-B3CAE237C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9" name="Oval 125">
                <a:extLst>
                  <a:ext uri="{FF2B5EF4-FFF2-40B4-BE49-F238E27FC236}">
                    <a16:creationId xmlns:a16="http://schemas.microsoft.com/office/drawing/2014/main" id="{91D004B5-DAED-90E3-7264-8EE21455E3A1}"/>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9" name="Group 126">
              <a:extLst>
                <a:ext uri="{FF2B5EF4-FFF2-40B4-BE49-F238E27FC236}">
                  <a16:creationId xmlns:a16="http://schemas.microsoft.com/office/drawing/2014/main" id="{6B409958-CA4B-0AB7-2FD6-1368021A7402}"/>
                </a:ext>
              </a:extLst>
            </p:cNvPr>
            <p:cNvGrpSpPr>
              <a:grpSpLocks/>
            </p:cNvGrpSpPr>
            <p:nvPr/>
          </p:nvGrpSpPr>
          <p:grpSpPr bwMode="auto">
            <a:xfrm>
              <a:off x="3685" y="3024"/>
              <a:ext cx="672" cy="720"/>
              <a:chOff x="712" y="3120"/>
              <a:chExt cx="672" cy="720"/>
            </a:xfrm>
          </p:grpSpPr>
          <p:sp>
            <p:nvSpPr>
              <p:cNvPr id="10256" name="AutoShape 127">
                <a:extLst>
                  <a:ext uri="{FF2B5EF4-FFF2-40B4-BE49-F238E27FC236}">
                    <a16:creationId xmlns:a16="http://schemas.microsoft.com/office/drawing/2014/main" id="{F0BF74D8-CA6B-519A-005B-58EC87BCD15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7" name="Oval 128">
                <a:extLst>
                  <a:ext uri="{FF2B5EF4-FFF2-40B4-BE49-F238E27FC236}">
                    <a16:creationId xmlns:a16="http://schemas.microsoft.com/office/drawing/2014/main" id="{527A4555-39A2-1382-05FA-0DE4AE13C459}"/>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0250" name="Text Box 50">
              <a:extLst>
                <a:ext uri="{FF2B5EF4-FFF2-40B4-BE49-F238E27FC236}">
                  <a16:creationId xmlns:a16="http://schemas.microsoft.com/office/drawing/2014/main" id="{5E3FD5F0-EB08-9767-8820-D7B95DC88251}"/>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MODULAR CHARGE SYSTEM – “additive” increments</a:t>
              </a:r>
            </a:p>
          </p:txBody>
        </p:sp>
        <p:sp>
          <p:nvSpPr>
            <p:cNvPr id="10251" name="AutoShape 62">
              <a:extLst>
                <a:ext uri="{FF2B5EF4-FFF2-40B4-BE49-F238E27FC236}">
                  <a16:creationId xmlns:a16="http://schemas.microsoft.com/office/drawing/2014/main" id="{619186EE-3D8B-6FF7-E9E6-2EFA91B1ED64}"/>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2" name="AutoShape 63">
              <a:extLst>
                <a:ext uri="{FF2B5EF4-FFF2-40B4-BE49-F238E27FC236}">
                  <a16:creationId xmlns:a16="http://schemas.microsoft.com/office/drawing/2014/main" id="{9CA7419E-DDD9-4DAF-B0B7-163693B83D42}"/>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3" name="AutoShape 64">
              <a:extLst>
                <a:ext uri="{FF2B5EF4-FFF2-40B4-BE49-F238E27FC236}">
                  <a16:creationId xmlns:a16="http://schemas.microsoft.com/office/drawing/2014/main" id="{A78B4346-EDD7-9094-D0B8-D44E38C85B34}"/>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4" name="AutoShape 65">
              <a:extLst>
                <a:ext uri="{FF2B5EF4-FFF2-40B4-BE49-F238E27FC236}">
                  <a16:creationId xmlns:a16="http://schemas.microsoft.com/office/drawing/2014/main" id="{741949B8-1E50-A20B-6345-80063101972A}"/>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5" name="Text Box 48">
              <a:extLst>
                <a:ext uri="{FF2B5EF4-FFF2-40B4-BE49-F238E27FC236}">
                  <a16:creationId xmlns:a16="http://schemas.microsoft.com/office/drawing/2014/main" id="{90213A04-99E7-4AF1-BCD9-FA8463DAE167}"/>
                </a:ext>
              </a:extLst>
            </p:cNvPr>
            <p:cNvSpPr txBox="1">
              <a:spLocks noChangeArrowheads="1"/>
            </p:cNvSpPr>
            <p:nvPr/>
          </p:nvSpPr>
          <p:spPr bwMode="auto">
            <a:xfrm>
              <a:off x="736" y="3861"/>
              <a:ext cx="472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Note - in example shown, each increment contains a central igniter</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6" name="Group 82">
            <a:extLst>
              <a:ext uri="{FF2B5EF4-FFF2-40B4-BE49-F238E27FC236}">
                <a16:creationId xmlns:a16="http://schemas.microsoft.com/office/drawing/2014/main" id="{7E9CC9D1-337B-DEE5-3A17-4BD59FE20C3A}"/>
              </a:ext>
            </a:extLst>
          </p:cNvPr>
          <p:cNvGrpSpPr>
            <a:grpSpLocks noChangeAspect="1"/>
          </p:cNvGrpSpPr>
          <p:nvPr/>
        </p:nvGrpSpPr>
        <p:grpSpPr bwMode="auto">
          <a:xfrm>
            <a:off x="9601201" y="2861414"/>
            <a:ext cx="835025" cy="519223"/>
            <a:chOff x="3058" y="1250"/>
            <a:chExt cx="1396" cy="879"/>
          </a:xfrm>
        </p:grpSpPr>
        <p:sp>
          <p:nvSpPr>
            <p:cNvPr id="14437" name="AutoShape 83">
              <a:extLst>
                <a:ext uri="{FF2B5EF4-FFF2-40B4-BE49-F238E27FC236}">
                  <a16:creationId xmlns:a16="http://schemas.microsoft.com/office/drawing/2014/main" id="{16C45776-63B9-8D8B-E39B-DAB33E22A025}"/>
                </a:ext>
              </a:extLst>
            </p:cNvPr>
            <p:cNvSpPr>
              <a:spLocks noChangeAspect="1" noChangeArrowheads="1"/>
            </p:cNvSpPr>
            <p:nvPr/>
          </p:nvSpPr>
          <p:spPr bwMode="auto">
            <a:xfrm>
              <a:off x="3058" y="1250"/>
              <a:ext cx="1377" cy="879"/>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8" name="AutoShape 84">
              <a:extLst>
                <a:ext uri="{FF2B5EF4-FFF2-40B4-BE49-F238E27FC236}">
                  <a16:creationId xmlns:a16="http://schemas.microsoft.com/office/drawing/2014/main" id="{088A3A27-FEDC-6CBE-8076-D05732CD099F}"/>
                </a:ext>
              </a:extLst>
            </p:cNvPr>
            <p:cNvSpPr>
              <a:spLocks noChangeAspect="1" noChangeArrowheads="1"/>
            </p:cNvSpPr>
            <p:nvPr/>
          </p:nvSpPr>
          <p:spPr bwMode="auto">
            <a:xfrm>
              <a:off x="3075" y="1250"/>
              <a:ext cx="1371" cy="879"/>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9" name="Freeform 85">
              <a:extLst>
                <a:ext uri="{FF2B5EF4-FFF2-40B4-BE49-F238E27FC236}">
                  <a16:creationId xmlns:a16="http://schemas.microsoft.com/office/drawing/2014/main" id="{0D27A65F-446F-6037-31F7-380E80512678}"/>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0" name="Rectangle 86">
              <a:extLst>
                <a:ext uri="{FF2B5EF4-FFF2-40B4-BE49-F238E27FC236}">
                  <a16:creationId xmlns:a16="http://schemas.microsoft.com/office/drawing/2014/main" id="{E95FABBA-8199-9FF3-78E6-99E6C3690FAF}"/>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1" name="Rectangle 87">
              <a:extLst>
                <a:ext uri="{FF2B5EF4-FFF2-40B4-BE49-F238E27FC236}">
                  <a16:creationId xmlns:a16="http://schemas.microsoft.com/office/drawing/2014/main" id="{6C116F37-22BA-A799-6D64-CA600A617D8A}"/>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Isosceles Triangle 2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144E6E-E4D7-13C2-BBEE-9D2E26B138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9048" r="4523" b="8334"/>
          <a:stretch/>
        </p:blipFill>
        <p:spPr>
          <a:xfrm>
            <a:off x="348359" y="221460"/>
            <a:ext cx="8234077" cy="6175558"/>
          </a:xfrm>
          <a:prstGeom prst="rect">
            <a:avLst/>
          </a:prstGeom>
          <a:ln>
            <a:noFill/>
          </a:ln>
        </p:spPr>
      </p:pic>
      <p:sp>
        <p:nvSpPr>
          <p:cNvPr id="32" name="Isosceles Triangle 3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diagram&#10;&#10;Description automatically generated">
            <a:extLst>
              <a:ext uri="{FF2B5EF4-FFF2-40B4-BE49-F238E27FC236}">
                <a16:creationId xmlns:a16="http://schemas.microsoft.com/office/drawing/2014/main" id="{864E54EA-5026-342D-4E70-173A7D303C75}"/>
              </a:ext>
            </a:extLst>
          </p:cNvPr>
          <p:cNvPicPr>
            <a:picLocks noChangeAspect="1"/>
          </p:cNvPicPr>
          <p:nvPr/>
        </p:nvPicPr>
        <p:blipFill>
          <a:blip r:embed="rId3"/>
          <a:stretch>
            <a:fillRect/>
          </a:stretch>
        </p:blipFill>
        <p:spPr>
          <a:xfrm>
            <a:off x="4555269" y="1493509"/>
            <a:ext cx="2006974" cy="1427931"/>
          </a:xfrm>
          <a:prstGeom prst="rect">
            <a:avLst/>
          </a:prstGeom>
        </p:spPr>
      </p:pic>
      <p:pic>
        <p:nvPicPr>
          <p:cNvPr id="5" name="Picture 4" descr="Diagram, engineering drawing&#10;&#10;Description automatically generated">
            <a:extLst>
              <a:ext uri="{FF2B5EF4-FFF2-40B4-BE49-F238E27FC236}">
                <a16:creationId xmlns:a16="http://schemas.microsoft.com/office/drawing/2014/main" id="{E50A3725-8063-D38E-B855-71CE812DD3DA}"/>
              </a:ext>
            </a:extLst>
          </p:cNvPr>
          <p:cNvPicPr>
            <a:picLocks noChangeAspect="1"/>
          </p:cNvPicPr>
          <p:nvPr/>
        </p:nvPicPr>
        <p:blipFill>
          <a:blip r:embed="rId4"/>
          <a:stretch>
            <a:fillRect/>
          </a:stretch>
        </p:blipFill>
        <p:spPr>
          <a:xfrm>
            <a:off x="7138235" y="537031"/>
            <a:ext cx="4617213" cy="2801166"/>
          </a:xfrm>
          <a:prstGeom prst="rect">
            <a:avLst/>
          </a:prstGeom>
        </p:spPr>
      </p:pic>
      <p:pic>
        <p:nvPicPr>
          <p:cNvPr id="7" name="Picture 6" descr="Diagram&#10;&#10;Description automatically generated">
            <a:extLst>
              <a:ext uri="{FF2B5EF4-FFF2-40B4-BE49-F238E27FC236}">
                <a16:creationId xmlns:a16="http://schemas.microsoft.com/office/drawing/2014/main" id="{372E5DA9-EB51-3CEA-203E-A7FAA0209219}"/>
              </a:ext>
            </a:extLst>
          </p:cNvPr>
          <p:cNvPicPr>
            <a:picLocks noChangeAspect="1"/>
          </p:cNvPicPr>
          <p:nvPr/>
        </p:nvPicPr>
        <p:blipFill>
          <a:blip r:embed="rId5"/>
          <a:stretch>
            <a:fillRect/>
          </a:stretch>
        </p:blipFill>
        <p:spPr>
          <a:xfrm>
            <a:off x="8508305" y="3431355"/>
            <a:ext cx="3195451" cy="3281234"/>
          </a:xfrm>
          <a:prstGeom prst="rect">
            <a:avLst/>
          </a:prstGeom>
        </p:spPr>
      </p:pic>
    </p:spTree>
    <p:extLst>
      <p:ext uri="{BB962C8B-B14F-4D97-AF65-F5344CB8AC3E}">
        <p14:creationId xmlns:p14="http://schemas.microsoft.com/office/powerpoint/2010/main" val="3043998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33B8EE2-DEB9-DFB3-3489-33CD663AB39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5" t="8095" r="5774" b="8334"/>
          <a:stretch/>
        </p:blipFill>
        <p:spPr>
          <a:xfrm>
            <a:off x="1926771" y="302077"/>
            <a:ext cx="8201420" cy="6151066"/>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6469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694048" y="1659791"/>
            <a:ext cx="10803903" cy="3864989"/>
          </a:xfrm>
        </p:spPr>
        <p:txBody>
          <a:bodyPr/>
          <a:lstStyle/>
          <a:p>
            <a:r>
              <a:rPr lang="en-US" sz="3200" dirty="0"/>
              <a:t>There are 3 key aspects to propellant thermodynamics:</a:t>
            </a:r>
          </a:p>
          <a:p>
            <a:endParaRPr lang="en-US" sz="3200" dirty="0"/>
          </a:p>
          <a:p>
            <a:pPr marL="514350" indent="-514350">
              <a:buAutoNum type="arabicPeriod"/>
            </a:pPr>
            <a:r>
              <a:rPr lang="en-US" sz="3200" dirty="0"/>
              <a:t>Specific Energy (F)</a:t>
            </a:r>
          </a:p>
          <a:p>
            <a:pPr marL="514350" indent="-514350">
              <a:buAutoNum type="arabicPeriod"/>
            </a:pPr>
            <a:r>
              <a:rPr lang="en-US" sz="3200" dirty="0"/>
              <a:t>Calorimetric Value (Q) and Flame Temperature (T</a:t>
            </a:r>
            <a:r>
              <a:rPr lang="en-US" sz="3200" baseline="-25000" dirty="0"/>
              <a:t>o</a:t>
            </a:r>
            <a:r>
              <a:rPr lang="en-US" sz="3200" dirty="0"/>
              <a:t>)</a:t>
            </a:r>
          </a:p>
          <a:p>
            <a:pPr marL="514350" indent="-514350">
              <a:buAutoNum type="arabicPeriod"/>
            </a:pPr>
            <a:r>
              <a:rPr lang="en-US" sz="3200" dirty="0"/>
              <a:t>Oxygen Balance (</a:t>
            </a:r>
            <a:r>
              <a:rPr lang="en-US" sz="3200" dirty="0" err="1"/>
              <a:t>Ω</a:t>
            </a:r>
            <a:r>
              <a:rPr lang="en-US" sz="32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5960938"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Gun Propellant Thermodynamics</a:t>
            </a:r>
          </a:p>
        </p:txBody>
      </p:sp>
    </p:spTree>
    <p:extLst>
      <p:ext uri="{BB962C8B-B14F-4D97-AF65-F5344CB8AC3E}">
        <p14:creationId xmlns:p14="http://schemas.microsoft.com/office/powerpoint/2010/main" val="2241108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265954" y="1496505"/>
                <a:ext cx="5395257" cy="3864989"/>
              </a:xfrm>
            </p:spPr>
            <p:txBody>
              <a:bodyPr wrap="square"/>
              <a:lstStyle/>
              <a:p>
                <a:r>
                  <a:rPr lang="en-GB" sz="2400" dirty="0"/>
                  <a:t>The </a:t>
                </a:r>
                <a:r>
                  <a:rPr lang="en-GB" sz="2400" dirty="0">
                    <a:highlight>
                      <a:srgbClr val="00FFFF"/>
                    </a:highlight>
                  </a:rPr>
                  <a:t>work capacity </a:t>
                </a:r>
                <a:r>
                  <a:rPr lang="en-GB" sz="2400" dirty="0"/>
                  <a:t>of a propellant is called the specific energy or force constant (‘impetus’ in the USA) and is designated F. Its value is calculated from: </a:t>
                </a:r>
              </a:p>
              <a:p>
                <a:pP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𝑓</m:t>
                          </m:r>
                        </m:e>
                        <m:sub>
                          <m:r>
                            <a:rPr lang="en-GB" sz="2400" b="0" i="1" smtClean="0">
                              <a:latin typeface="Cambria Math" panose="02040503050406030204" pitchFamily="18" charset="0"/>
                            </a:rPr>
                            <m:t>𝑣</m:t>
                          </m:r>
                        </m:sub>
                      </m:sSub>
                      <m:r>
                        <a:rPr lang="en-GB" sz="2400" b="0" i="1" smtClean="0">
                          <a:latin typeface="Cambria Math" panose="02040503050406030204" pitchFamily="18" charset="0"/>
                        </a:rPr>
                        <m:t>=</m:t>
                      </m:r>
                      <m:r>
                        <a:rPr lang="en-GB" sz="2400" b="0" i="1" smtClean="0">
                          <a:latin typeface="Cambria Math" panose="02040503050406030204" pitchFamily="18" charset="0"/>
                        </a:rPr>
                        <m:t>𝑛𝑅</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𝑜</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𝑅𝑇</m:t>
                              </m:r>
                            </m:e>
                            <m:sub>
                              <m:r>
                                <a:rPr lang="en-GB" sz="2400" b="0" i="1" smtClean="0">
                                  <a:latin typeface="Cambria Math" panose="02040503050406030204" pitchFamily="18" charset="0"/>
                                </a:rPr>
                                <m:t>𝑜</m:t>
                              </m:r>
                            </m:sub>
                          </m:sSub>
                        </m:num>
                        <m:den>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𝑀</m:t>
                              </m:r>
                            </m:e>
                          </m:acc>
                        </m:den>
                      </m:f>
                    </m:oMath>
                  </m:oMathPara>
                </a14:m>
                <a:endParaRPr lang="en-GB" sz="2400" dirty="0"/>
              </a:p>
              <a:p>
                <a:r>
                  <a:rPr lang="en-GB" sz="2400" dirty="0"/>
                  <a:t>where </a:t>
                </a:r>
                <a:r>
                  <a:rPr lang="en-GB" sz="2400" i="1" dirty="0"/>
                  <a:t>n</a:t>
                </a:r>
                <a:r>
                  <a:rPr lang="en-GB" sz="2400" dirty="0"/>
                  <a:t> is the number of moles of gas produced by 1g propellant, </a:t>
                </a:r>
                <a:r>
                  <a:rPr lang="en-GB" sz="2400" i="1" dirty="0"/>
                  <a:t>R</a:t>
                </a:r>
                <a:r>
                  <a:rPr lang="en-GB" sz="2400" dirty="0"/>
                  <a:t> is the gas constant for a unit mass of burned propellant gas, </a:t>
                </a:r>
                <a:r>
                  <a:rPr lang="en-GB" sz="2400" i="1" dirty="0"/>
                  <a:t>T</a:t>
                </a:r>
                <a:r>
                  <a:rPr lang="en-GB" sz="2400" i="1" baseline="-25000" dirty="0"/>
                  <a:t>o</a:t>
                </a:r>
                <a:r>
                  <a:rPr lang="en-GB" sz="2400" dirty="0"/>
                  <a:t> is adiabatic flame temperature, and </a:t>
                </a:r>
                <a14:m>
                  <m:oMath xmlns:m="http://schemas.openxmlformats.org/officeDocument/2006/math">
                    <m:acc>
                      <m:accPr>
                        <m:chr m:val="̅"/>
                        <m:ctrlPr>
                          <a:rPr lang="en-GB" sz="2400" i="1">
                            <a:latin typeface="Cambria Math" panose="02040503050406030204" pitchFamily="18" charset="0"/>
                          </a:rPr>
                        </m:ctrlPr>
                      </m:accPr>
                      <m:e>
                        <m:r>
                          <a:rPr lang="en-GB" sz="2400" i="1">
                            <a:latin typeface="Cambria Math" panose="02040503050406030204" pitchFamily="18" charset="0"/>
                          </a:rPr>
                          <m:t>𝑀</m:t>
                        </m:r>
                      </m:e>
                    </m:acc>
                  </m:oMath>
                </a14:m>
                <a:r>
                  <a:rPr lang="en-GB" sz="2400" dirty="0"/>
                  <a:t> is the mean molar mass of the gas produced  </a:t>
                </a:r>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265954" y="1496505"/>
                <a:ext cx="5395257" cy="3864989"/>
              </a:xfrm>
              <a:blipFill>
                <a:blip r:embed="rId3"/>
                <a:stretch>
                  <a:fillRect l="-3529" t="-2941" r="-706" b="-9150"/>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864887"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Specific Energy of Gun Propellants</a:t>
            </a:r>
          </a:p>
        </p:txBody>
      </p:sp>
      <p:pic>
        <p:nvPicPr>
          <p:cNvPr id="7" name="Picture 6" descr="Table&#10;&#10;Description automatically generated">
            <a:extLst>
              <a:ext uri="{FF2B5EF4-FFF2-40B4-BE49-F238E27FC236}">
                <a16:creationId xmlns:a16="http://schemas.microsoft.com/office/drawing/2014/main" id="{90D42B37-3DAE-7A93-A7C2-67C4BEBA4E1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661211" y="1470581"/>
            <a:ext cx="6264835" cy="3640377"/>
          </a:xfrm>
          <a:prstGeom prst="rect">
            <a:avLst/>
          </a:prstGeom>
        </p:spPr>
      </p:pic>
      <p:sp>
        <p:nvSpPr>
          <p:cNvPr id="6" name="Rectangle 5">
            <a:extLst>
              <a:ext uri="{FF2B5EF4-FFF2-40B4-BE49-F238E27FC236}">
                <a16:creationId xmlns:a16="http://schemas.microsoft.com/office/drawing/2014/main" id="{857CEE3C-E1C8-50F8-7BC8-63F1E4217600}"/>
              </a:ext>
            </a:extLst>
          </p:cNvPr>
          <p:cNvSpPr/>
          <p:nvPr/>
        </p:nvSpPr>
        <p:spPr>
          <a:xfrm>
            <a:off x="10515599" y="2106386"/>
            <a:ext cx="1377789" cy="132261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F468B2EB-92E2-0D9D-7FF3-ABC9E5C7890D}"/>
              </a:ext>
            </a:extLst>
          </p:cNvPr>
          <p:cNvCxnSpPr/>
          <p:nvPr/>
        </p:nvCxnSpPr>
        <p:spPr>
          <a:xfrm>
            <a:off x="10515599" y="3053443"/>
            <a:ext cx="1377789"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A69A55A5-BB67-4B6A-30E5-43BE632C52E4}"/>
              </a:ext>
            </a:extLst>
          </p:cNvPr>
          <p:cNvSpPr/>
          <p:nvPr/>
        </p:nvSpPr>
        <p:spPr>
          <a:xfrm>
            <a:off x="10874829" y="3053443"/>
            <a:ext cx="685800" cy="1730828"/>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9089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283285" cy="3864989"/>
              </a:xfrm>
            </p:spPr>
            <p:txBody>
              <a:bodyPr wrap="square"/>
              <a:lstStyle/>
              <a:p>
                <a:r>
                  <a:rPr lang="en-GB" sz="2400" dirty="0"/>
                  <a:t>The chemical energy of the propellant gives an approximate indication of the resulting velocity imparted to the projectile. If the efficiency of the gun is expressed in a simplistic way as 𝜂 then: </a:t>
                </a:r>
              </a:p>
              <a:p>
                <a:pPr algn="ctr"/>
                <a14:m>
                  <m:oMath xmlns:m="http://schemas.openxmlformats.org/officeDocument/2006/math">
                    <m:r>
                      <m:rPr>
                        <m:sty m:val="p"/>
                      </m:rPr>
                      <a:rPr lang="en-GB" sz="3200" i="1">
                        <a:latin typeface="Cambria Math" panose="02040503050406030204" pitchFamily="18" charset="0"/>
                      </a:rPr>
                      <m:t>W</m:t>
                    </m:r>
                    <m:r>
                      <a:rPr lang="en-GB" sz="3200" b="0" i="1" smtClean="0">
                        <a:latin typeface="Cambria Math" panose="02040503050406030204" pitchFamily="18" charset="0"/>
                      </a:rPr>
                      <m:t>𝑄</m:t>
                    </m:r>
                    <m:r>
                      <a:rPr lang="en-GB" sz="3200" b="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𝑚𝑣</m:t>
                            </m:r>
                          </m:e>
                          <m:sup>
                            <m:r>
                              <a:rPr lang="en-GB" sz="3200" b="0" i="1" smtClean="0">
                                <a:latin typeface="Cambria Math" panose="02040503050406030204" pitchFamily="18" charset="0"/>
                                <a:ea typeface="Cambria Math" panose="02040503050406030204" pitchFamily="18" charset="0"/>
                              </a:rPr>
                              <m:t>2</m:t>
                            </m:r>
                          </m:sup>
                        </m:sSup>
                      </m:num>
                      <m:den>
                        <m:r>
                          <a:rPr lang="en-GB" sz="3200" b="0" i="1" smtClean="0">
                            <a:latin typeface="Cambria Math" panose="02040503050406030204" pitchFamily="18" charset="0"/>
                            <a:ea typeface="Cambria Math" panose="02040503050406030204" pitchFamily="18" charset="0"/>
                          </a:rPr>
                          <m:t>2</m:t>
                        </m:r>
                      </m:den>
                    </m:f>
                    <m:r>
                      <a:rPr lang="en-GB" sz="3200" b="0" i="0" smtClean="0">
                        <a:latin typeface="Cambria Math" panose="02040503050406030204" pitchFamily="18" charset="0"/>
                        <a:ea typeface="Cambria Math" panose="02040503050406030204" pitchFamily="18" charset="0"/>
                      </a:rPr>
                      <m:t>, </m:t>
                    </m:r>
                    <m:r>
                      <m:rPr>
                        <m:sty m:val="p"/>
                      </m:rPr>
                      <a:rPr lang="en-GB" sz="3200" b="0" i="0" smtClean="0">
                        <a:latin typeface="Cambria Math" panose="02040503050406030204" pitchFamily="18" charset="0"/>
                        <a:ea typeface="Cambria Math" panose="02040503050406030204" pitchFamily="18" charset="0"/>
                      </a:rPr>
                      <m:t>or</m:t>
                    </m:r>
                    <m:r>
                      <a:rPr lang="en-GB" sz="3200" b="0" i="0"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𝑣</m:t>
                    </m:r>
                    <m:r>
                      <a:rPr lang="en-GB" sz="3200" b="0" i="0" smtClean="0">
                        <a:latin typeface="Cambria Math" panose="02040503050406030204" pitchFamily="18" charset="0"/>
                        <a:ea typeface="Cambria Math" panose="02040503050406030204" pitchFamily="18" charset="0"/>
                      </a:rPr>
                      <m:t>=</m:t>
                    </m:r>
                    <m:rad>
                      <m:radPr>
                        <m:degHide m:val="on"/>
                        <m:ctrlPr>
                          <a:rPr lang="en-GB" sz="3200" b="0" i="1" smtClean="0">
                            <a:latin typeface="Cambria Math" panose="02040503050406030204" pitchFamily="18" charset="0"/>
                            <a:ea typeface="Cambria Math" panose="02040503050406030204" pitchFamily="18" charset="0"/>
                          </a:rPr>
                        </m:ctrlPr>
                      </m:radPr>
                      <m:deg/>
                      <m:e>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𝑊𝑄</m:t>
                            </m:r>
                            <m:r>
                              <a:rPr lang="en-GB" sz="3200" b="0" i="1" smtClean="0">
                                <a:latin typeface="Cambria Math" panose="02040503050406030204" pitchFamily="18" charset="0"/>
                                <a:ea typeface="Cambria Math" panose="02040503050406030204" pitchFamily="18" charset="0"/>
                              </a:rPr>
                              <m:t>𝜂</m:t>
                            </m:r>
                          </m:num>
                          <m:den>
                            <m:r>
                              <a:rPr lang="en-GB" sz="3200" b="0" i="1" smtClean="0">
                                <a:latin typeface="Cambria Math" panose="02040503050406030204" pitchFamily="18" charset="0"/>
                                <a:ea typeface="Cambria Math" panose="02040503050406030204" pitchFamily="18" charset="0"/>
                              </a:rPr>
                              <m:t>𝑚</m:t>
                            </m:r>
                          </m:den>
                        </m:f>
                      </m:e>
                    </m:rad>
                  </m:oMath>
                </a14:m>
                <a:r>
                  <a:rPr lang="en-GB" sz="3200" dirty="0"/>
                  <a:t> </a:t>
                </a:r>
              </a:p>
              <a:p>
                <a:endParaRPr lang="en-GB" sz="2400" dirty="0"/>
              </a:p>
              <a:p>
                <a:r>
                  <a:rPr lang="en-GB" sz="2400" dirty="0"/>
                  <a:t>where Q is the total chemical energy of the propellant, in Jkg</a:t>
                </a:r>
                <a:r>
                  <a:rPr lang="en-GB" sz="2400" baseline="30000" dirty="0"/>
                  <a:t>-1</a:t>
                </a:r>
                <a:r>
                  <a:rPr lang="en-GB" sz="2400" dirty="0"/>
                  <a:t>, W is the propellant mass in kg, m is the projectile mass in kg, v is the muzzle velocity of the projectile in ms</a:t>
                </a:r>
                <a:r>
                  <a:rPr lang="en-GB" sz="2400" baseline="30000" dirty="0"/>
                  <a:t>-1</a:t>
                </a:r>
                <a:r>
                  <a:rPr lang="en-GB" sz="2400" dirty="0"/>
                  <a:t> </a:t>
                </a:r>
              </a:p>
              <a:p>
                <a:endParaRPr lang="en-GB" sz="2400" dirty="0"/>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283285" cy="3864989"/>
              </a:xfrm>
              <a:blipFill>
                <a:blip r:embed="rId3"/>
                <a:stretch>
                  <a:fillRect l="-1687" t="-3279" r="-1125"/>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Chemical Energy of Gun Propellants</a:t>
            </a:r>
          </a:p>
        </p:txBody>
      </p:sp>
      <p:sp>
        <p:nvSpPr>
          <p:cNvPr id="4" name="TextBox 3">
            <a:extLst>
              <a:ext uri="{FF2B5EF4-FFF2-40B4-BE49-F238E27FC236}">
                <a16:creationId xmlns:a16="http://schemas.microsoft.com/office/drawing/2014/main" id="{8819159C-9BE4-AB6E-52BD-72688C8D8063}"/>
              </a:ext>
            </a:extLst>
          </p:cNvPr>
          <p:cNvSpPr txBox="1"/>
          <p:nvPr/>
        </p:nvSpPr>
        <p:spPr>
          <a:xfrm>
            <a:off x="5723360" y="5055093"/>
            <a:ext cx="6276562" cy="1631216"/>
          </a:xfrm>
          <a:prstGeom prst="rect">
            <a:avLst/>
          </a:prstGeom>
          <a:solidFill>
            <a:srgbClr val="FF0000"/>
          </a:solidFill>
          <a:ln w="57150">
            <a:solidFill>
              <a:schemeClr val="tx1"/>
            </a:solidFill>
          </a:ln>
        </p:spPr>
        <p:txBody>
          <a:bodyPr wrap="square" rtlCol="0">
            <a:spAutoFit/>
          </a:bodyPr>
          <a:lstStyle/>
          <a:p>
            <a:r>
              <a:rPr lang="en-US" sz="2000" dirty="0">
                <a:solidFill>
                  <a:schemeClr val="bg1"/>
                </a:solidFill>
              </a:rPr>
              <a:t>Note: Q varies by a factor of no more than 1.5 for Infantry / Common User / Artillery</a:t>
            </a:r>
          </a:p>
          <a:p>
            <a:endParaRPr lang="en-US" sz="2000" dirty="0">
              <a:solidFill>
                <a:schemeClr val="bg1"/>
              </a:solidFill>
            </a:endParaRPr>
          </a:p>
          <a:p>
            <a:r>
              <a:rPr lang="en-US" sz="2000" dirty="0">
                <a:solidFill>
                  <a:schemeClr val="bg1"/>
                </a:solidFill>
              </a:rPr>
              <a:t>But: the ratio of </a:t>
            </a:r>
            <a:r>
              <a:rPr lang="en-US" sz="2000" dirty="0" err="1">
                <a:solidFill>
                  <a:schemeClr val="bg1"/>
                </a:solidFill>
              </a:rPr>
              <a:t>W:m</a:t>
            </a:r>
            <a:r>
              <a:rPr lang="en-US" sz="2000" dirty="0">
                <a:solidFill>
                  <a:schemeClr val="bg1"/>
                </a:solidFill>
              </a:rPr>
              <a:t> can vary from 1:50 in pistols </a:t>
            </a:r>
            <a:r>
              <a:rPr lang="en-US" sz="2000" dirty="0" err="1">
                <a:solidFill>
                  <a:schemeClr val="bg1"/>
                </a:solidFill>
              </a:rPr>
              <a:t>cartidges</a:t>
            </a:r>
            <a:r>
              <a:rPr lang="en-US" sz="2000" dirty="0">
                <a:solidFill>
                  <a:schemeClr val="bg1"/>
                </a:solidFill>
              </a:rPr>
              <a:t> to 1:1 in APFSDS</a:t>
            </a:r>
          </a:p>
        </p:txBody>
      </p:sp>
    </p:spTree>
    <p:extLst>
      <p:ext uri="{BB962C8B-B14F-4D97-AF65-F5344CB8AC3E}">
        <p14:creationId xmlns:p14="http://schemas.microsoft.com/office/powerpoint/2010/main" val="3170781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F549A52F-1E34-923A-0A24-F3E1E0EB477A}"/>
                  </a:ext>
                </a:extLst>
              </p:cNvPr>
              <p:cNvSpPr>
                <a:spLocks noGrp="1"/>
              </p:cNvSpPr>
              <p:nvPr>
                <p:ph idx="1"/>
              </p:nvPr>
            </p:nvSpPr>
            <p:spPr/>
            <p:txBody>
              <a:bodyPr wrap="square"/>
              <a:lstStyle/>
              <a:p>
                <a:r>
                  <a:rPr lang="en-US" dirty="0"/>
                  <a:t>Worked Example: A 155mm shell (mass 43.2 kg) needs to be fired at 853 m/s to achieve the required range according to tables. A triple-base propellant is to be used, with a calorific value (Q) of 3400 Jg</a:t>
                </a:r>
                <a:r>
                  <a:rPr lang="en-US" baseline="30000" dirty="0"/>
                  <a:t>-1 </a:t>
                </a:r>
                <a:r>
                  <a:rPr lang="en-US" dirty="0"/>
                  <a:t>The gun is 34.41% efficient.</a:t>
                </a:r>
              </a:p>
              <a:p>
                <a:endParaRPr lang="en-US" baseline="30000" dirty="0"/>
              </a:p>
              <a:p>
                <a:r>
                  <a:rPr lang="en-US" dirty="0"/>
                  <a:t>What is the required mass of propellant (W)?</a:t>
                </a:r>
              </a:p>
              <a:p>
                <a:endParaRPr lang="en-US" dirty="0"/>
              </a:p>
              <a:p>
                <a:pPr/>
                <a14:m>
                  <m:oMathPara xmlns:m="http://schemas.openxmlformats.org/officeDocument/2006/math">
                    <m:oMathParaPr>
                      <m:jc m:val="centerGroup"/>
                    </m:oMathParaPr>
                    <m:oMath xmlns:m="http://schemas.openxmlformats.org/officeDocument/2006/math">
                      <m:r>
                        <m:rPr>
                          <m:sty m:val="p"/>
                        </m:rPr>
                        <a:rPr lang="en-GB" sz="2800" i="1" smtClean="0">
                          <a:latin typeface="Cambria Math" panose="02040503050406030204" pitchFamily="18" charset="0"/>
                        </a:rPr>
                        <m:t>W</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𝑚𝑣</m:t>
                              </m:r>
                            </m:e>
                            <m:sup>
                              <m:r>
                                <a:rPr lang="en-GB" sz="2800" b="0" i="1" smtClean="0">
                                  <a:latin typeface="Cambria Math" panose="02040503050406030204" pitchFamily="18" charset="0"/>
                                  <a:ea typeface="Cambria Math" panose="02040503050406030204" pitchFamily="18" charset="0"/>
                                </a:rPr>
                                <m:t>2</m:t>
                              </m:r>
                            </m:sup>
                          </m:sSup>
                        </m:num>
                        <m:den>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𝑄</m:t>
                          </m:r>
                          <m:r>
                            <a:rPr lang="en-GB" sz="2800" b="0" i="1" smtClean="0">
                              <a:latin typeface="Cambria Math" panose="02040503050406030204" pitchFamily="18" charset="0"/>
                              <a:ea typeface="Cambria Math" panose="02040503050406030204" pitchFamily="18" charset="0"/>
                            </a:rPr>
                            <m:t>𝜂</m:t>
                          </m:r>
                        </m:den>
                      </m:f>
                      <m:r>
                        <a:rPr lang="en-US" dirty="0">
                          <a:latin typeface="Cambria Math" panose="02040503050406030204" pitchFamily="18" charset="0"/>
                        </a:rPr>
                        <m:t>=</m:t>
                      </m:r>
                      <m:f>
                        <m:fPr>
                          <m:ctrlPr>
                            <a:rPr lang="en-US" i="1" dirty="0" smtClean="0">
                              <a:latin typeface="Cambria Math" panose="02040503050406030204" pitchFamily="18" charset="0"/>
                            </a:rPr>
                          </m:ctrlPr>
                        </m:fPr>
                        <m:num>
                          <m:r>
                            <a:rPr lang="en-GB" dirty="0">
                              <a:latin typeface="Cambria Math" panose="02040503050406030204" pitchFamily="18" charset="0"/>
                            </a:rPr>
                            <m:t>43.2</m:t>
                          </m:r>
                          <m:r>
                            <a:rPr lang="en-GB" i="1" dirty="0">
                              <a:latin typeface="Cambria Math" panose="02040503050406030204" pitchFamily="18" charset="0"/>
                              <a:ea typeface="Cambria Math" panose="02040503050406030204" pitchFamily="18" charset="0"/>
                            </a:rPr>
                            <m:t>×</m:t>
                          </m:r>
                          <m:sSup>
                            <m:sSupPr>
                              <m:ctrlPr>
                                <a:rPr lang="en-GB" i="1" dirty="0">
                                  <a:latin typeface="Cambria Math" panose="02040503050406030204" pitchFamily="18" charset="0"/>
                                  <a:ea typeface="Cambria Math" panose="02040503050406030204" pitchFamily="18" charset="0"/>
                                </a:rPr>
                              </m:ctrlPr>
                            </m:sSupPr>
                            <m:e>
                              <m:r>
                                <a:rPr lang="en-GB" i="1" dirty="0">
                                  <a:latin typeface="Cambria Math" panose="02040503050406030204" pitchFamily="18" charset="0"/>
                                  <a:ea typeface="Cambria Math" panose="02040503050406030204" pitchFamily="18" charset="0"/>
                                </a:rPr>
                                <m:t>853</m:t>
                              </m:r>
                            </m:e>
                            <m:sup>
                              <m:r>
                                <a:rPr lang="en-GB" i="1" dirty="0">
                                  <a:latin typeface="Cambria Math" panose="02040503050406030204" pitchFamily="18" charset="0"/>
                                  <a:ea typeface="Cambria Math" panose="02040503050406030204" pitchFamily="18" charset="0"/>
                                </a:rPr>
                                <m:t>2</m:t>
                              </m:r>
                            </m:sup>
                          </m:sSup>
                        </m:num>
                        <m:den>
                          <m:r>
                            <a:rPr lang="en-GB" b="0" i="1" dirty="0" smtClean="0">
                              <a:latin typeface="Cambria Math" panose="02040503050406030204" pitchFamily="18" charset="0"/>
                            </a:rPr>
                            <m:t>2</m:t>
                          </m:r>
                          <m:r>
                            <a:rPr lang="en-GB" b="0"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rPr>
                            <m:t>3400</m:t>
                          </m:r>
                          <m:r>
                            <a:rPr lang="en-GB" b="0" i="1" dirty="0" smtClean="0">
                              <a:latin typeface="Cambria Math" panose="02040503050406030204" pitchFamily="18" charset="0"/>
                              <a:ea typeface="Cambria Math" panose="02040503050406030204" pitchFamily="18" charset="0"/>
                            </a:rPr>
                            <m:t>×1000×0.3441</m:t>
                          </m:r>
                        </m:den>
                      </m:f>
                      <m:r>
                        <a:rPr lang="en-US"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ea typeface="Cambria Math" panose="02040503050406030204" pitchFamily="18" charset="0"/>
                        </a:rPr>
                        <m:t>13.5 </m:t>
                      </m:r>
                      <m:r>
                        <a:rPr lang="en-GB" b="0" i="1" dirty="0" smtClean="0">
                          <a:latin typeface="Cambria Math" panose="02040503050406030204" pitchFamily="18" charset="0"/>
                          <a:ea typeface="Cambria Math" panose="02040503050406030204" pitchFamily="18" charset="0"/>
                        </a:rPr>
                        <m:t>𝑘𝑔</m:t>
                      </m:r>
                    </m:oMath>
                  </m:oMathPara>
                </a14:m>
                <a:endParaRPr lang="en-US" dirty="0"/>
              </a:p>
              <a:p>
                <a:endParaRPr lang="en-US" dirty="0"/>
              </a:p>
              <a:p>
                <a:endParaRPr lang="en-US" dirty="0"/>
              </a:p>
              <a:p>
                <a:endParaRPr lang="en-US" baseline="30000" dirty="0"/>
              </a:p>
              <a:p>
                <a:endParaRPr lang="en-US" baseline="30000" dirty="0"/>
              </a:p>
              <a:p>
                <a:endParaRPr lang="en-US" baseline="30000" dirty="0"/>
              </a:p>
            </p:txBody>
          </p:sp>
        </mc:Choice>
        <mc:Fallback xmlns="">
          <p:sp>
            <p:nvSpPr>
              <p:cNvPr id="2" name="Content Placeholder 1">
                <a:extLst>
                  <a:ext uri="{FF2B5EF4-FFF2-40B4-BE49-F238E27FC236}">
                    <a16:creationId xmlns:a16="http://schemas.microsoft.com/office/drawing/2014/main" id="{F549A52F-1E34-923A-0A24-F3E1E0EB477A}"/>
                  </a:ext>
                </a:extLst>
              </p:cNvPr>
              <p:cNvSpPr>
                <a:spLocks noGrp="1" noRot="1" noChangeAspect="1" noMove="1" noResize="1" noEditPoints="1" noAdjustHandles="1" noChangeArrowheads="1" noChangeShapeType="1" noTextEdit="1"/>
              </p:cNvSpPr>
              <p:nvPr>
                <p:ph idx="1"/>
              </p:nvPr>
            </p:nvSpPr>
            <p:spPr>
              <a:blipFill>
                <a:blip r:embed="rId2"/>
                <a:stretch>
                  <a:fillRect l="-1995" t="-3595" b="-2614"/>
                </a:stretch>
              </a:blipFill>
            </p:spPr>
            <p:txBody>
              <a:bodyPr/>
              <a:lstStyle/>
              <a:p>
                <a:r>
                  <a:rPr lang="en-US">
                    <a:noFill/>
                  </a:rPr>
                  <a:t> </a:t>
                </a:r>
              </a:p>
            </p:txBody>
          </p:sp>
        </mc:Fallback>
      </mc:AlternateContent>
    </p:spTree>
    <p:extLst>
      <p:ext uri="{BB962C8B-B14F-4D97-AF65-F5344CB8AC3E}">
        <p14:creationId xmlns:p14="http://schemas.microsoft.com/office/powerpoint/2010/main" val="2157239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607655" cy="3864989"/>
              </a:xfrm>
            </p:spPr>
            <p:txBody>
              <a:bodyPr wrap="square"/>
              <a:lstStyle/>
              <a:p>
                <a:r>
                  <a:rPr lang="en-GB" sz="2000" dirty="0"/>
                  <a:t>Q can be calculated the same has for high explosives from Hess’ Law: </a:t>
                </a:r>
              </a:p>
              <a:p>
                <a:endParaRPr lang="en-GB" sz="2000" dirty="0"/>
              </a:p>
              <a:p>
                <a:endParaRPr lang="en-GB" sz="2000" dirty="0"/>
              </a:p>
              <a:p>
                <a:r>
                  <a:rPr lang="en-GB" sz="2000" dirty="0"/>
                  <a:t>And the flame temperature (T</a:t>
                </a:r>
                <a:r>
                  <a:rPr lang="en-GB" sz="2000" baseline="-25000" dirty="0"/>
                  <a:t>o</a:t>
                </a:r>
                <a:r>
                  <a:rPr lang="en-GB" sz="2000" dirty="0"/>
                  <a:t>) as:</a:t>
                </a:r>
              </a:p>
              <a:p>
                <a:pP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𝑇</m:t>
                          </m:r>
                        </m:e>
                        <m:sub>
                          <m:r>
                            <a:rPr lang="en-GB" sz="2000" b="0" i="1" smtClean="0">
                              <a:latin typeface="Cambria Math" panose="02040503050406030204" pitchFamily="18" charset="0"/>
                            </a:rPr>
                            <m:t>𝑜</m:t>
                          </m:r>
                        </m:sub>
                      </m:sSub>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𝑄</m:t>
                              </m:r>
                            </m:num>
                            <m:den>
                              <m:nary>
                                <m:naryPr>
                                  <m:chr m:val="∑"/>
                                  <m:subHide m:val="on"/>
                                  <m:supHide m:val="on"/>
                                  <m:ctrlPr>
                                    <a:rPr lang="en-GB" sz="2000" b="0" i="1" smtClean="0">
                                      <a:latin typeface="Cambria Math" panose="02040503050406030204" pitchFamily="18" charset="0"/>
                                    </a:rPr>
                                  </m:ctrlPr>
                                </m:naryPr>
                                <m:sub/>
                                <m:sup/>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den>
                          </m:f>
                        </m:e>
                      </m:d>
                      <m:r>
                        <a:rPr lang="en-GB" sz="2000" b="0" i="0" smtClean="0">
                          <a:latin typeface="Cambria Math" panose="02040503050406030204" pitchFamily="18" charset="0"/>
                        </a:rPr>
                        <m:t>+298</m:t>
                      </m:r>
                      <m:r>
                        <a:rPr lang="en-GB" sz="2000" b="0" i="1" smtClean="0">
                          <a:latin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 </m:t>
                      </m:r>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𝑇</m:t>
                          </m:r>
                        </m:e>
                        <m:sub>
                          <m:r>
                            <a:rPr lang="en-GB" sz="2000" b="0" i="1" smtClean="0">
                              <a:latin typeface="Cambria Math" panose="02040503050406030204" pitchFamily="18" charset="0"/>
                              <a:ea typeface="Cambria Math" panose="02040503050406030204" pitchFamily="18" charset="0"/>
                            </a:rPr>
                            <m:t>𝑜</m:t>
                          </m:r>
                        </m:sub>
                      </m:sSub>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𝑄</m:t>
                      </m:r>
                    </m:oMath>
                  </m:oMathPara>
                </a14:m>
                <a:endParaRPr lang="en-GB" sz="2000" dirty="0"/>
              </a:p>
              <a:p>
                <a:r>
                  <a:rPr lang="en-GB" sz="2000" dirty="0"/>
                  <a:t>Where </a:t>
                </a:r>
                <a14:m>
                  <m:oMath xmlns:m="http://schemas.openxmlformats.org/officeDocument/2006/math">
                    <m:nary>
                      <m:naryPr>
                        <m:chr m:val="∑"/>
                        <m:subHide m:val="on"/>
                        <m:supHide m:val="on"/>
                        <m:ctrlPr>
                          <a:rPr lang="en-GB" sz="2000" i="1" smtClean="0">
                            <a:latin typeface="Cambria Math" panose="02040503050406030204" pitchFamily="18" charset="0"/>
                          </a:rPr>
                        </m:ctrlPr>
                      </m:naryPr>
                      <m:sub/>
                      <m:sup/>
                      <m:e>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oMath>
                </a14:m>
                <a:r>
                  <a:rPr lang="en-GB" sz="2000" dirty="0"/>
                  <a:t> is the sum of the mean molar heat capacities of the combustion gases at constant volume. For conventional propellants, the value of the expression </a:t>
                </a:r>
                <a14:m>
                  <m:oMath xmlns:m="http://schemas.openxmlformats.org/officeDocument/2006/math">
                    <m:nary>
                      <m:naryPr>
                        <m:chr m:val="∑"/>
                        <m:subHide m:val="on"/>
                        <m:supHide m:val="on"/>
                        <m:ctrlPr>
                          <a:rPr lang="en-GB" sz="2000" i="1">
                            <a:latin typeface="Cambria Math" panose="02040503050406030204" pitchFamily="18" charset="0"/>
                          </a:rPr>
                        </m:ctrlPr>
                      </m:naryPr>
                      <m:sub/>
                      <m:sup/>
                      <m:e>
                        <m:sSub>
                          <m:sSubPr>
                            <m:ctrlPr>
                              <a:rPr lang="en-GB" sz="2000" i="1">
                                <a:latin typeface="Cambria Math" panose="02040503050406030204" pitchFamily="18" charset="0"/>
                              </a:rPr>
                            </m:ctrlPr>
                          </m:sSubPr>
                          <m:e>
                            <m:r>
                              <a:rPr lang="en-GB" sz="2000" i="1">
                                <a:latin typeface="Cambria Math" panose="02040503050406030204" pitchFamily="18" charset="0"/>
                              </a:rPr>
                              <m:t>𝐶</m:t>
                            </m:r>
                          </m:e>
                          <m:sub>
                            <m:r>
                              <a:rPr lang="en-GB" sz="2000" i="1">
                                <a:latin typeface="Cambria Math" panose="02040503050406030204" pitchFamily="18" charset="0"/>
                              </a:rPr>
                              <m:t>𝑣</m:t>
                            </m:r>
                          </m:sub>
                        </m:sSub>
                      </m:e>
                    </m:nary>
                    <m:r>
                      <a:rPr lang="en-GB" sz="2000" i="1">
                        <a:latin typeface="Cambria Math" panose="02040503050406030204" pitchFamily="18" charset="0"/>
                      </a:rPr>
                      <m:t> </m:t>
                    </m:r>
                  </m:oMath>
                </a14:m>
                <a:r>
                  <a:rPr lang="en-GB" sz="2000" dirty="0"/>
                  <a:t>does not vary greatly, so </a:t>
                </a:r>
                <a:r>
                  <a:rPr lang="en-GB" sz="2000" i="1" dirty="0"/>
                  <a:t>T</a:t>
                </a:r>
                <a:r>
                  <a:rPr lang="en-GB" sz="2000" i="1" baseline="-25000" dirty="0"/>
                  <a:t>o</a:t>
                </a:r>
                <a:r>
                  <a:rPr lang="en-GB" sz="2000" dirty="0"/>
                  <a:t> is approximately proportional to </a:t>
                </a:r>
                <a:r>
                  <a:rPr lang="en-GB" sz="2000" i="1" dirty="0"/>
                  <a:t>Q</a:t>
                </a:r>
                <a:r>
                  <a:rPr lang="en-GB" sz="2000" dirty="0"/>
                  <a:t>. The value of </a:t>
                </a:r>
                <a:r>
                  <a:rPr lang="en-GB" sz="2000" i="1" dirty="0"/>
                  <a:t>T</a:t>
                </a:r>
                <a:r>
                  <a:rPr lang="en-GB" sz="2000" i="1" baseline="-25000" dirty="0"/>
                  <a:t>o</a:t>
                </a:r>
                <a:r>
                  <a:rPr lang="en-GB" sz="2000" baseline="-25000" dirty="0"/>
                  <a:t> </a:t>
                </a:r>
                <a:r>
                  <a:rPr lang="en-GB" sz="2000" dirty="0"/>
                  <a:t>is of considerable importance because it plays a large part in determining the characteristic performance of the gun in relation to heat transfer, bore erosion and muzzle flash. Therefore, since </a:t>
                </a:r>
                <a:r>
                  <a:rPr lang="en-GB" sz="2000" i="1" dirty="0"/>
                  <a:t>T</a:t>
                </a:r>
                <a:r>
                  <a:rPr lang="en-GB" sz="2000" i="1" baseline="-25000" dirty="0"/>
                  <a:t>o</a:t>
                </a:r>
                <a:r>
                  <a:rPr lang="en-GB" sz="2000" dirty="0"/>
                  <a:t> depends on </a:t>
                </a:r>
                <a:r>
                  <a:rPr lang="en-GB" sz="2000" i="1" dirty="0"/>
                  <a:t>Q</a:t>
                </a:r>
                <a:r>
                  <a:rPr lang="en-GB" sz="2000" dirty="0"/>
                  <a:t> it is necessary to understand the way in which this is controlled by the combustion chemistry. </a:t>
                </a:r>
              </a:p>
              <a:p>
                <a:endParaRPr lang="en-GB" sz="2000" dirty="0"/>
              </a:p>
              <a:p>
                <a:endParaRPr lang="en-GB" sz="2000" dirty="0"/>
              </a:p>
              <a:p>
                <a:endParaRPr lang="en-US" sz="20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607655" cy="3864989"/>
              </a:xfrm>
              <a:blipFill>
                <a:blip r:embed="rId3"/>
                <a:stretch>
                  <a:fillRect l="-1422" t="-2951" r="-109" b="-2623"/>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Calorimetric Value and Flame Temperature</a:t>
            </a:r>
          </a:p>
        </p:txBody>
      </p:sp>
      <p:pic>
        <p:nvPicPr>
          <p:cNvPr id="6" name="Picture 5">
            <a:extLst>
              <a:ext uri="{FF2B5EF4-FFF2-40B4-BE49-F238E27FC236}">
                <a16:creationId xmlns:a16="http://schemas.microsoft.com/office/drawing/2014/main" id="{7DF9729B-C8AC-E71E-A582-56A19DBE47E6}"/>
              </a:ext>
            </a:extLst>
          </p:cNvPr>
          <p:cNvPicPr>
            <a:picLocks noChangeAspect="1"/>
          </p:cNvPicPr>
          <p:nvPr/>
        </p:nvPicPr>
        <p:blipFill>
          <a:blip r:embed="rId4"/>
          <a:stretch>
            <a:fillRect/>
          </a:stretch>
        </p:blipFill>
        <p:spPr>
          <a:xfrm>
            <a:off x="865094" y="1931148"/>
            <a:ext cx="9837105" cy="556558"/>
          </a:xfrm>
          <a:prstGeom prst="rect">
            <a:avLst/>
          </a:prstGeom>
          <a:solidFill>
            <a:schemeClr val="bg1"/>
          </a:solidFill>
        </p:spPr>
      </p:pic>
    </p:spTree>
    <p:extLst>
      <p:ext uri="{BB962C8B-B14F-4D97-AF65-F5344CB8AC3E}">
        <p14:creationId xmlns:p14="http://schemas.microsoft.com/office/powerpoint/2010/main" val="1601883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latin typeface="+mj-lt"/>
                <a:ea typeface="+mj-ea"/>
                <a:cs typeface="+mj-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7139354" y="5135981"/>
            <a:ext cx="3557833" cy="646331"/>
          </a:xfrm>
          <a:prstGeom prst="rect">
            <a:avLst/>
          </a:prstGeom>
          <a:solidFill>
            <a:schemeClr val="bg1"/>
          </a:solidFill>
        </p:spPr>
        <p:txBody>
          <a:bodyPr wrap="none" rtlCol="0">
            <a:spAutoFit/>
          </a:bodyPr>
          <a:lstStyle/>
          <a:p>
            <a:r>
              <a:rPr lang="en-US" sz="3600" dirty="0"/>
              <a:t>Oxygen Balance </a:t>
            </a:r>
            <a:r>
              <a:rPr lang="en-US" sz="3600" dirty="0" err="1"/>
              <a:t>Ω</a:t>
            </a:r>
            <a:endParaRPr lang="en-US" sz="3600" dirty="0"/>
          </a:p>
        </p:txBody>
      </p:sp>
      <p:sp>
        <p:nvSpPr>
          <p:cNvPr id="6" name="TextBox 5">
            <a:extLst>
              <a:ext uri="{FF2B5EF4-FFF2-40B4-BE49-F238E27FC236}">
                <a16:creationId xmlns:a16="http://schemas.microsoft.com/office/drawing/2014/main" id="{D3FBB47C-C304-EDE7-00C3-61D4B21D3C78}"/>
              </a:ext>
            </a:extLst>
          </p:cNvPr>
          <p:cNvSpPr txBox="1"/>
          <p:nvPr/>
        </p:nvSpPr>
        <p:spPr>
          <a:xfrm>
            <a:off x="6866422" y="2412514"/>
            <a:ext cx="964880" cy="369332"/>
          </a:xfrm>
          <a:prstGeom prst="rect">
            <a:avLst/>
          </a:prstGeom>
          <a:noFill/>
        </p:spPr>
        <p:txBody>
          <a:bodyPr wrap="none" rtlCol="0">
            <a:spAutoFit/>
          </a:bodyPr>
          <a:lstStyle/>
          <a:p>
            <a:r>
              <a:rPr lang="en-US" dirty="0"/>
              <a:t>CO</a:t>
            </a:r>
            <a:r>
              <a:rPr lang="en-US" baseline="-25000" dirty="0"/>
              <a:t>2</a:t>
            </a:r>
            <a:r>
              <a:rPr lang="en-US" dirty="0"/>
              <a:t> H</a:t>
            </a:r>
            <a:r>
              <a:rPr lang="en-US" baseline="-25000" dirty="0"/>
              <a:t>2</a:t>
            </a:r>
            <a:r>
              <a:rPr lang="en-US" dirty="0"/>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9925738" y="750345"/>
            <a:ext cx="415498" cy="369332"/>
          </a:xfrm>
          <a:prstGeom prst="rect">
            <a:avLst/>
          </a:prstGeom>
          <a:noFill/>
        </p:spPr>
        <p:txBody>
          <a:bodyPr wrap="none" rtlCol="0">
            <a:spAutoFit/>
          </a:bodyPr>
          <a:lstStyle/>
          <a:p>
            <a:r>
              <a:rPr lang="en-US" dirty="0"/>
              <a:t>O</a:t>
            </a:r>
            <a:r>
              <a:rPr lang="en-US" baseline="-25000" dirty="0"/>
              <a:t>2</a:t>
            </a:r>
            <a:endParaRPr lang="en-US" dirty="0"/>
          </a:p>
        </p:txBody>
      </p:sp>
    </p:spTree>
    <p:extLst>
      <p:ext uri="{BB962C8B-B14F-4D97-AF65-F5344CB8AC3E}">
        <p14:creationId xmlns:p14="http://schemas.microsoft.com/office/powerpoint/2010/main" val="1588142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A9D64D3-DA3C-F414-FFB8-CD090279CBE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5297" t="7382" r="6845" b="12856"/>
          <a:stretch/>
        </p:blipFill>
        <p:spPr>
          <a:xfrm>
            <a:off x="1975757" y="338817"/>
            <a:ext cx="8152434" cy="611432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498EDBC-A83A-9F1E-92BA-9DD2671E7889}"/>
              </a:ext>
            </a:extLst>
          </p:cNvPr>
          <p:cNvSpPr txBox="1"/>
          <p:nvPr/>
        </p:nvSpPr>
        <p:spPr>
          <a:xfrm>
            <a:off x="8975973" y="2513772"/>
            <a:ext cx="3127975" cy="923330"/>
          </a:xfrm>
          <a:prstGeom prst="rect">
            <a:avLst/>
          </a:prstGeom>
          <a:solidFill>
            <a:srgbClr val="FFC000"/>
          </a:solidFill>
        </p:spPr>
        <p:txBody>
          <a:bodyPr wrap="square" rtlCol="0">
            <a:spAutoFit/>
          </a:bodyPr>
          <a:lstStyle/>
          <a:p>
            <a:pPr algn="justLow"/>
            <a:r>
              <a:rPr lang="en-US" dirty="0"/>
              <a:t>Changing conditions of Pressure and Temperature between ignition and all-burnt</a:t>
            </a:r>
          </a:p>
        </p:txBody>
      </p:sp>
      <p:cxnSp>
        <p:nvCxnSpPr>
          <p:cNvPr id="4" name="Straight Arrow Connector 3">
            <a:extLst>
              <a:ext uri="{FF2B5EF4-FFF2-40B4-BE49-F238E27FC236}">
                <a16:creationId xmlns:a16="http://schemas.microsoft.com/office/drawing/2014/main" id="{AD9D416D-872E-B6AB-0A8D-2449F44FF711}"/>
              </a:ext>
            </a:extLst>
          </p:cNvPr>
          <p:cNvCxnSpPr>
            <a:cxnSpLocks/>
          </p:cNvCxnSpPr>
          <p:nvPr/>
        </p:nvCxnSpPr>
        <p:spPr>
          <a:xfrm flipH="1">
            <a:off x="6026526" y="3415837"/>
            <a:ext cx="4513435" cy="15742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E9BC0D-67BF-8FED-5256-AC3B41D31E6C}"/>
              </a:ext>
            </a:extLst>
          </p:cNvPr>
          <p:cNvSpPr txBox="1"/>
          <p:nvPr/>
        </p:nvSpPr>
        <p:spPr>
          <a:xfrm>
            <a:off x="9066415" y="4832027"/>
            <a:ext cx="2868697" cy="1200329"/>
          </a:xfrm>
          <a:prstGeom prst="rect">
            <a:avLst/>
          </a:prstGeom>
          <a:solidFill>
            <a:srgbClr val="FFC000"/>
          </a:solidFill>
        </p:spPr>
        <p:txBody>
          <a:bodyPr wrap="square" rtlCol="0">
            <a:spAutoFit/>
          </a:bodyPr>
          <a:lstStyle/>
          <a:p>
            <a:pPr algn="justLow"/>
            <a:r>
              <a:rPr lang="en-US" dirty="0"/>
              <a:t>Temperature at which propellant properties change from elastic to brittle</a:t>
            </a:r>
          </a:p>
          <a:p>
            <a:pPr algn="justLow"/>
            <a:r>
              <a:rPr lang="en-US" dirty="0"/>
              <a:t>- HTPB (-70</a:t>
            </a:r>
            <a:r>
              <a:rPr lang="en-US" baseline="30000" dirty="0"/>
              <a:t>o</a:t>
            </a:r>
            <a:r>
              <a:rPr lang="en-US" dirty="0"/>
              <a:t>C)</a:t>
            </a:r>
          </a:p>
        </p:txBody>
      </p:sp>
      <p:cxnSp>
        <p:nvCxnSpPr>
          <p:cNvPr id="11" name="Straight Arrow Connector 10">
            <a:extLst>
              <a:ext uri="{FF2B5EF4-FFF2-40B4-BE49-F238E27FC236}">
                <a16:creationId xmlns:a16="http://schemas.microsoft.com/office/drawing/2014/main" id="{57B6C9A9-8096-8DB4-1832-75A8C8D17AE0}"/>
              </a:ext>
            </a:extLst>
          </p:cNvPr>
          <p:cNvCxnSpPr>
            <a:cxnSpLocks/>
          </p:cNvCxnSpPr>
          <p:nvPr/>
        </p:nvCxnSpPr>
        <p:spPr>
          <a:xfrm flipH="1">
            <a:off x="8863205" y="6028374"/>
            <a:ext cx="1664787" cy="21039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4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8ADE31A-D355-F8D3-9D0C-1FF8E713006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8859" r="3570" b="7927"/>
          <a:stretch/>
        </p:blipFill>
        <p:spPr>
          <a:xfrm>
            <a:off x="2783540" y="1063767"/>
            <a:ext cx="7011653" cy="4730465"/>
          </a:xfrm>
        </p:spPr>
      </p:pic>
    </p:spTree>
    <p:extLst>
      <p:ext uri="{BB962C8B-B14F-4D97-AF65-F5344CB8AC3E}">
        <p14:creationId xmlns:p14="http://schemas.microsoft.com/office/powerpoint/2010/main" val="2791937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Isosceles Triangle 2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4B1E0C5-CB30-ED01-04AD-C5B9AD089B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8868" t="9048" r="6131" b="15000"/>
          <a:stretch/>
        </p:blipFill>
        <p:spPr>
          <a:xfrm>
            <a:off x="1796143" y="204107"/>
            <a:ext cx="8545284" cy="6408964"/>
          </a:xfrm>
          <a:prstGeom prst="rect">
            <a:avLst/>
          </a:prstGeom>
          <a:ln>
            <a:noFill/>
          </a:ln>
        </p:spPr>
      </p:pic>
      <p:sp>
        <p:nvSpPr>
          <p:cNvPr id="29" name="Isosceles Triangle 2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5112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8EDC1AE-1C66-7546-86F4-66C27A9E0D7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726" t="10000" r="6488" b="25000"/>
          <a:stretch/>
        </p:blipFill>
        <p:spPr>
          <a:xfrm>
            <a:off x="1908648" y="288485"/>
            <a:ext cx="8219543" cy="6164658"/>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3127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2F87F6-CD65-243A-790D-9590A49C1725}"/>
              </a:ext>
            </a:extLst>
          </p:cNvPr>
          <p:cNvSpPr>
            <a:spLocks noGrp="1"/>
          </p:cNvSpPr>
          <p:nvPr>
            <p:ph idx="1"/>
          </p:nvPr>
        </p:nvSpPr>
        <p:spPr/>
        <p:txBody>
          <a:bodyPr wrap="square"/>
          <a:lstStyle/>
          <a:p>
            <a:pPr marL="514350" indent="-514350">
              <a:buAutoNum type="arabicPeriod"/>
            </a:pPr>
            <a:r>
              <a:rPr lang="en-US" dirty="0"/>
              <a:t>To produce a high primer flame temperature (T</a:t>
            </a:r>
            <a:r>
              <a:rPr lang="en-US" baseline="-25000" dirty="0"/>
              <a:t>o</a:t>
            </a:r>
            <a:r>
              <a:rPr lang="en-US" dirty="0"/>
              <a:t>)</a:t>
            </a:r>
          </a:p>
          <a:p>
            <a:pPr marL="514350" indent="-514350">
              <a:buAutoNum type="arabicPeriod"/>
            </a:pPr>
            <a:r>
              <a:rPr lang="en-US" dirty="0"/>
              <a:t>To produce a flame which radiates thermal energy efficiently</a:t>
            </a:r>
          </a:p>
          <a:p>
            <a:pPr marL="514350" indent="-514350">
              <a:buAutoNum type="arabicPeriod"/>
            </a:pPr>
            <a:r>
              <a:rPr lang="en-US" dirty="0"/>
              <a:t>To produce hot particles</a:t>
            </a:r>
          </a:p>
          <a:p>
            <a:pPr marL="514350" indent="-514350">
              <a:buAutoNum type="arabicPeriod"/>
            </a:pPr>
            <a:r>
              <a:rPr lang="en-US" dirty="0"/>
              <a:t>To cause a directional flow of hot gases through and around the propellant charge (grain geometry – progressive, neutral, regressive)</a:t>
            </a:r>
          </a:p>
          <a:p>
            <a:endParaRPr lang="en-US" dirty="0"/>
          </a:p>
          <a:p>
            <a:r>
              <a:rPr lang="en-US" dirty="0"/>
              <a:t>Note: primers containing gunpowder and nitrocellulose can achieve Q of 3500 J g-</a:t>
            </a:r>
            <a:r>
              <a:rPr lang="en-US" baseline="30000" dirty="0"/>
              <a:t>1</a:t>
            </a:r>
            <a:r>
              <a:rPr lang="en-US" dirty="0"/>
              <a:t> and T</a:t>
            </a:r>
            <a:r>
              <a:rPr lang="en-US" baseline="-25000" dirty="0"/>
              <a:t>o</a:t>
            </a:r>
            <a:r>
              <a:rPr lang="en-US" dirty="0"/>
              <a:t> of 3500K</a:t>
            </a:r>
          </a:p>
        </p:txBody>
      </p:sp>
      <p:sp>
        <p:nvSpPr>
          <p:cNvPr id="3" name="Content Placeholder 1">
            <a:extLst>
              <a:ext uri="{FF2B5EF4-FFF2-40B4-BE49-F238E27FC236}">
                <a16:creationId xmlns:a16="http://schemas.microsoft.com/office/drawing/2014/main" id="{6E6DD07B-5D9A-5144-EBAF-061B23C5082A}"/>
              </a:ext>
            </a:extLst>
          </p:cNvPr>
          <p:cNvSpPr txBox="1">
            <a:spLocks/>
          </p:cNvSpPr>
          <p:nvPr/>
        </p:nvSpPr>
        <p:spPr>
          <a:xfrm>
            <a:off x="5498714" y="3888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Requirements of Primer</a:t>
            </a:r>
          </a:p>
        </p:txBody>
      </p:sp>
    </p:spTree>
    <p:extLst>
      <p:ext uri="{BB962C8B-B14F-4D97-AF65-F5344CB8AC3E}">
        <p14:creationId xmlns:p14="http://schemas.microsoft.com/office/powerpoint/2010/main" val="445627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46F73D3-F977-2F98-969D-ACBD2DF7819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3" t="11429" r="2738" b="11666"/>
          <a:stretch/>
        </p:blipFill>
        <p:spPr>
          <a:xfrm>
            <a:off x="1877786" y="265339"/>
            <a:ext cx="8250405" cy="6187804"/>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870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ACBC9F-B42A-E286-AC06-170302064E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548" t="6666" r="8809" b="8572"/>
          <a:stretch/>
        </p:blipFill>
        <p:spPr>
          <a:xfrm>
            <a:off x="1908648" y="288485"/>
            <a:ext cx="8345695" cy="625927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0760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796143" y="204107"/>
            <a:ext cx="8637814" cy="647836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143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78841" y="696125"/>
            <a:ext cx="7287664" cy="546574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04080" y="923574"/>
            <a:ext cx="4055035" cy="1789809"/>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61849" y="2792950"/>
            <a:ext cx="3078186" cy="1960512"/>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90150" y="4854002"/>
            <a:ext cx="1866900" cy="149860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764945" y="643467"/>
            <a:ext cx="8662110" cy="5571066"/>
          </a:xfrm>
          <a:prstGeom prst="rect">
            <a:avLst/>
          </a:prstGeom>
        </p:spPr>
      </p:pic>
    </p:spTree>
    <p:extLst>
      <p:ext uri="{BB962C8B-B14F-4D97-AF65-F5344CB8AC3E}">
        <p14:creationId xmlns:p14="http://schemas.microsoft.com/office/powerpoint/2010/main" val="2505646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5947ED-E09A-0D8C-5016-381E66D40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226" t="8333" r="9701" b="20953"/>
          <a:stretch/>
        </p:blipFill>
        <p:spPr>
          <a:xfrm>
            <a:off x="1670670" y="110002"/>
            <a:ext cx="8632659" cy="647449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D63703-BD8F-5CC4-0BA8-C2C49A7D0C50}"/>
              </a:ext>
            </a:extLst>
          </p:cNvPr>
          <p:cNvSpPr txBox="1"/>
          <p:nvPr/>
        </p:nvSpPr>
        <p:spPr>
          <a:xfrm>
            <a:off x="3002497" y="1740877"/>
            <a:ext cx="1585370" cy="369332"/>
          </a:xfrm>
          <a:prstGeom prst="rect">
            <a:avLst/>
          </a:prstGeom>
          <a:noFill/>
        </p:spPr>
        <p:txBody>
          <a:bodyPr wrap="none" rtlCol="0">
            <a:spAutoFit/>
          </a:bodyPr>
          <a:lstStyle/>
          <a:p>
            <a:r>
              <a:rPr lang="en-US" dirty="0"/>
              <a:t>Before burning</a:t>
            </a:r>
          </a:p>
        </p:txBody>
      </p:sp>
      <p:sp>
        <p:nvSpPr>
          <p:cNvPr id="3" name="TextBox 2">
            <a:extLst>
              <a:ext uri="{FF2B5EF4-FFF2-40B4-BE49-F238E27FC236}">
                <a16:creationId xmlns:a16="http://schemas.microsoft.com/office/drawing/2014/main" id="{5804C0CA-CDE7-6349-F3DD-18570F9491DF}"/>
              </a:ext>
            </a:extLst>
          </p:cNvPr>
          <p:cNvSpPr txBox="1"/>
          <p:nvPr/>
        </p:nvSpPr>
        <p:spPr>
          <a:xfrm>
            <a:off x="6654445" y="1723292"/>
            <a:ext cx="2816412" cy="369332"/>
          </a:xfrm>
          <a:prstGeom prst="rect">
            <a:avLst/>
          </a:prstGeom>
          <a:noFill/>
        </p:spPr>
        <p:txBody>
          <a:bodyPr wrap="none" rtlCol="0">
            <a:spAutoFit/>
          </a:bodyPr>
          <a:lstStyle/>
          <a:p>
            <a:r>
              <a:rPr lang="en-US" dirty="0"/>
              <a:t>Slivering – towards all-burnt</a:t>
            </a:r>
          </a:p>
        </p:txBody>
      </p:sp>
    </p:spTree>
    <p:extLst>
      <p:ext uri="{BB962C8B-B14F-4D97-AF65-F5344CB8AC3E}">
        <p14:creationId xmlns:p14="http://schemas.microsoft.com/office/powerpoint/2010/main" val="13043027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Grain shape and ratio of surface area burn </a:t>
            </a:r>
          </a:p>
          <a:p>
            <a:pPr>
              <a:spcBef>
                <a:spcPct val="0"/>
              </a:spcBef>
              <a:spcAft>
                <a:spcPts val="600"/>
              </a:spcAft>
            </a:pPr>
            <a:r>
              <a:rPr lang="en-US" sz="3600" kern="1200" dirty="0">
                <a:solidFill>
                  <a:schemeClr val="tx1"/>
                </a:solidFill>
                <a:latin typeface="+mj-lt"/>
                <a:ea typeface="+mj-ea"/>
                <a:cs typeface="+mj-cs"/>
              </a:rPr>
              <a:t>(the form function)</a:t>
            </a: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0117" y="2365285"/>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82505" y="2440478"/>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7693478" y="1533405"/>
            <a:ext cx="3805851" cy="831880"/>
          </a:xfrm>
          <a:prstGeom prst="rect">
            <a:avLst/>
          </a:prstGeom>
        </p:spPr>
      </p:pic>
      <p:sp>
        <p:nvSpPr>
          <p:cNvPr id="2" name="TextBox 1">
            <a:extLst>
              <a:ext uri="{FF2B5EF4-FFF2-40B4-BE49-F238E27FC236}">
                <a16:creationId xmlns:a16="http://schemas.microsoft.com/office/drawing/2014/main" id="{7F8A937D-3A60-809E-356F-77F8FE4F239F}"/>
              </a:ext>
            </a:extLst>
          </p:cNvPr>
          <p:cNvSpPr txBox="1"/>
          <p:nvPr/>
        </p:nvSpPr>
        <p:spPr>
          <a:xfrm>
            <a:off x="2797628" y="1941217"/>
            <a:ext cx="4598310" cy="923330"/>
          </a:xfrm>
          <a:prstGeom prst="rect">
            <a:avLst/>
          </a:prstGeom>
          <a:noFill/>
        </p:spPr>
        <p:txBody>
          <a:bodyPr wrap="none" rtlCol="0">
            <a:spAutoFit/>
          </a:bodyPr>
          <a:lstStyle/>
          <a:p>
            <a:r>
              <a:rPr lang="en-US" dirty="0"/>
              <a:t>Z = fraction of grain mass burnt at given instant</a:t>
            </a:r>
          </a:p>
          <a:p>
            <a:r>
              <a:rPr lang="en-US" dirty="0"/>
              <a:t>f = fraction of grain mass remaining</a:t>
            </a:r>
          </a:p>
          <a:p>
            <a:r>
              <a:rPr lang="en-US" dirty="0"/>
              <a:t>𝜽=form coefficient for grain shape</a:t>
            </a:r>
          </a:p>
        </p:txBody>
      </p:sp>
      <p:sp>
        <p:nvSpPr>
          <p:cNvPr id="5" name="TextBox 4">
            <a:extLst>
              <a:ext uri="{FF2B5EF4-FFF2-40B4-BE49-F238E27FC236}">
                <a16:creationId xmlns:a16="http://schemas.microsoft.com/office/drawing/2014/main" id="{58192E21-9C25-74DB-43AA-B9579B939406}"/>
              </a:ext>
            </a:extLst>
          </p:cNvPr>
          <p:cNvSpPr txBox="1"/>
          <p:nvPr/>
        </p:nvSpPr>
        <p:spPr>
          <a:xfrm>
            <a:off x="1060420" y="2864547"/>
            <a:ext cx="676788" cy="369332"/>
          </a:xfrm>
          <a:prstGeom prst="rect">
            <a:avLst/>
          </a:prstGeom>
          <a:noFill/>
        </p:spPr>
        <p:txBody>
          <a:bodyPr wrap="none" rtlCol="0">
            <a:spAutoFit/>
          </a:bodyPr>
          <a:lstStyle/>
          <a:p>
            <a:r>
              <a:rPr lang="en-US" dirty="0"/>
              <a:t>𝜽=+1</a:t>
            </a:r>
          </a:p>
        </p:txBody>
      </p:sp>
      <p:sp>
        <p:nvSpPr>
          <p:cNvPr id="6" name="TextBox 5">
            <a:extLst>
              <a:ext uri="{FF2B5EF4-FFF2-40B4-BE49-F238E27FC236}">
                <a16:creationId xmlns:a16="http://schemas.microsoft.com/office/drawing/2014/main" id="{925901E2-2EAA-79D3-626B-ECB00CBFA40A}"/>
              </a:ext>
            </a:extLst>
          </p:cNvPr>
          <p:cNvSpPr txBox="1"/>
          <p:nvPr/>
        </p:nvSpPr>
        <p:spPr>
          <a:xfrm>
            <a:off x="1486836" y="3965330"/>
            <a:ext cx="561372" cy="369332"/>
          </a:xfrm>
          <a:prstGeom prst="rect">
            <a:avLst/>
          </a:prstGeom>
          <a:noFill/>
        </p:spPr>
        <p:txBody>
          <a:bodyPr wrap="none" rtlCol="0">
            <a:spAutoFit/>
          </a:bodyPr>
          <a:lstStyle/>
          <a:p>
            <a:r>
              <a:rPr lang="en-US" dirty="0"/>
              <a:t>𝜽=0</a:t>
            </a:r>
          </a:p>
        </p:txBody>
      </p:sp>
      <p:sp>
        <p:nvSpPr>
          <p:cNvPr id="8" name="TextBox 7">
            <a:extLst>
              <a:ext uri="{FF2B5EF4-FFF2-40B4-BE49-F238E27FC236}">
                <a16:creationId xmlns:a16="http://schemas.microsoft.com/office/drawing/2014/main" id="{2A59B93F-7A4A-4A7F-4FFE-0825BB5C6E18}"/>
              </a:ext>
            </a:extLst>
          </p:cNvPr>
          <p:cNvSpPr txBox="1"/>
          <p:nvPr/>
        </p:nvSpPr>
        <p:spPr>
          <a:xfrm>
            <a:off x="4358700" y="4590810"/>
            <a:ext cx="1040670" cy="369332"/>
          </a:xfrm>
          <a:prstGeom prst="rect">
            <a:avLst/>
          </a:prstGeom>
          <a:noFill/>
        </p:spPr>
        <p:txBody>
          <a:bodyPr wrap="none" rtlCol="0">
            <a:spAutoFit/>
          </a:bodyPr>
          <a:lstStyle/>
          <a:p>
            <a:r>
              <a:rPr lang="en-US" dirty="0"/>
              <a:t>𝜽=-0.172</a:t>
            </a:r>
          </a:p>
        </p:txBody>
      </p:sp>
      <p:sp>
        <p:nvSpPr>
          <p:cNvPr id="10" name="TextBox 9">
            <a:extLst>
              <a:ext uri="{FF2B5EF4-FFF2-40B4-BE49-F238E27FC236}">
                <a16:creationId xmlns:a16="http://schemas.microsoft.com/office/drawing/2014/main" id="{2E0F478F-92A5-A8E6-5D16-B9AA9D418759}"/>
              </a:ext>
            </a:extLst>
          </p:cNvPr>
          <p:cNvSpPr txBox="1"/>
          <p:nvPr/>
        </p:nvSpPr>
        <p:spPr>
          <a:xfrm>
            <a:off x="3526928" y="6288161"/>
            <a:ext cx="5668924" cy="461665"/>
          </a:xfrm>
          <a:prstGeom prst="rect">
            <a:avLst/>
          </a:prstGeom>
          <a:noFill/>
        </p:spPr>
        <p:txBody>
          <a:bodyPr wrap="none" rtlCol="0">
            <a:spAutoFit/>
          </a:bodyPr>
          <a:lstStyle/>
          <a:p>
            <a:r>
              <a:rPr lang="en-US" sz="2400" dirty="0"/>
              <a:t>𝜽= +</a:t>
            </a:r>
            <a:r>
              <a:rPr lang="en-US" sz="2400" dirty="0" err="1"/>
              <a:t>ve</a:t>
            </a:r>
            <a:r>
              <a:rPr lang="en-US" sz="2400" dirty="0"/>
              <a:t> regressive, 0 neutral, -</a:t>
            </a:r>
            <a:r>
              <a:rPr lang="en-US" sz="2400" dirty="0" err="1"/>
              <a:t>ve</a:t>
            </a:r>
            <a:r>
              <a:rPr lang="en-US" sz="2400" dirty="0"/>
              <a:t> progressive</a:t>
            </a:r>
          </a:p>
        </p:txBody>
      </p:sp>
    </p:spTree>
    <p:extLst>
      <p:ext uri="{BB962C8B-B14F-4D97-AF65-F5344CB8AC3E}">
        <p14:creationId xmlns:p14="http://schemas.microsoft.com/office/powerpoint/2010/main" val="2493475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200" kern="1200">
                <a:solidFill>
                  <a:schemeClr val="tx1"/>
                </a:solidFill>
                <a:latin typeface="+mj-lt"/>
                <a:ea typeface="+mj-ea"/>
                <a:cs typeface="+mj-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r>
              <a:rPr lang="en-US" dirty="0"/>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r>
              <a:rPr lang="en-US" dirty="0"/>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r>
              <a:rPr lang="en-US" dirty="0"/>
              <a:t>𝜽=0</a:t>
            </a:r>
          </a:p>
        </p:txBody>
      </p:sp>
    </p:spTree>
    <p:extLst>
      <p:ext uri="{BB962C8B-B14F-4D97-AF65-F5344CB8AC3E}">
        <p14:creationId xmlns:p14="http://schemas.microsoft.com/office/powerpoint/2010/main" val="1866815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a:solidFill>
                  <a:srgbClr val="FFFFFF"/>
                </a:solidFill>
                <a:latin typeface="+mj-lt"/>
                <a:ea typeface="+mj-ea"/>
                <a:cs typeface="+mj-cs"/>
              </a:rPr>
              <a:t>Internal Ballistics – </a:t>
            </a:r>
          </a:p>
          <a:p>
            <a:pPr algn="ctr">
              <a:spcBef>
                <a:spcPct val="0"/>
              </a:spcBef>
              <a:spcAft>
                <a:spcPts val="600"/>
              </a:spcAft>
            </a:pPr>
            <a:r>
              <a:rPr lang="en-US" sz="2400" kern="1200">
                <a:solidFill>
                  <a:srgbClr val="FFFFFF"/>
                </a:solidFill>
                <a:latin typeface="+mj-lt"/>
                <a:ea typeface="+mj-ea"/>
                <a:cs typeface="+mj-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019038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5122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F16217A6-E654-D2DC-A76F-E3A6C0DBCA15}"/>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7195" r="3458" b="10013"/>
          <a:stretch/>
        </p:blipFill>
        <p:spPr>
          <a:xfrm>
            <a:off x="2666999" y="1130121"/>
            <a:ext cx="6858001" cy="4597758"/>
          </a:xfrm>
        </p:spPr>
      </p:pic>
    </p:spTree>
    <p:extLst>
      <p:ext uri="{BB962C8B-B14F-4D97-AF65-F5344CB8AC3E}">
        <p14:creationId xmlns:p14="http://schemas.microsoft.com/office/powerpoint/2010/main" val="26291484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905833"/>
            <a:ext cx="4215063" cy="239871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Importance of Nitrocellulose</a:t>
            </a:r>
          </a:p>
        </p:txBody>
      </p:sp>
      <p:pic>
        <p:nvPicPr>
          <p:cNvPr id="5" name="Picture 4" descr="Diagram, schematic&#10;&#10;Description automatically generated">
            <a:extLst>
              <a:ext uri="{FF2B5EF4-FFF2-40B4-BE49-F238E27FC236}">
                <a16:creationId xmlns:a16="http://schemas.microsoft.com/office/drawing/2014/main" id="{DD02F12C-FA1D-A56D-5C02-9C1B9CCDF73B}"/>
              </a:ext>
            </a:extLst>
          </p:cNvPr>
          <p:cNvPicPr>
            <a:picLocks noChangeAspect="1"/>
          </p:cNvPicPr>
          <p:nvPr/>
        </p:nvPicPr>
        <p:blipFill>
          <a:blip r:embed="rId3"/>
          <a:stretch>
            <a:fillRect/>
          </a:stretch>
        </p:blipFill>
        <p:spPr>
          <a:xfrm>
            <a:off x="1158955" y="578374"/>
            <a:ext cx="9875259" cy="2419438"/>
          </a:xfrm>
          <a:prstGeom prst="rect">
            <a:avLst/>
          </a:prstGeom>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733963" y="3943051"/>
            <a:ext cx="6977391" cy="2914948"/>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1100" dirty="0">
                <a:solidFill>
                  <a:schemeClr val="tx1"/>
                </a:solidFill>
              </a:rPr>
              <a:t>The nitration of cellulose with concentrated nitric acid and </a:t>
            </a:r>
            <a:r>
              <a:rPr lang="en-US" sz="1100" dirty="0" err="1">
                <a:solidFill>
                  <a:schemeClr val="tx1"/>
                </a:solidFill>
              </a:rPr>
              <a:t>sulphuric</a:t>
            </a:r>
            <a:r>
              <a:rPr lang="en-US" sz="1100" dirty="0">
                <a:solidFill>
                  <a:schemeClr val="tx1"/>
                </a:solidFill>
              </a:rPr>
              <a:t> acid;</a:t>
            </a:r>
            <a:r>
              <a:rPr lang="en-US" sz="1100" dirty="0">
                <a:solidFill>
                  <a:schemeClr val="tx1"/>
                </a:solidFill>
                <a:effectLst/>
              </a:rPr>
              <a:t> </a:t>
            </a:r>
          </a:p>
          <a:p>
            <a:pPr marL="342900" lvl="0" indent="-228600">
              <a:spcBef>
                <a:spcPts val="1200"/>
              </a:spcBef>
              <a:buFont typeface="Arial" panose="020B0604020202020204" pitchFamily="34" charset="0"/>
              <a:buChar char="•"/>
            </a:pPr>
            <a:r>
              <a:rPr lang="en-US" sz="1100" dirty="0">
                <a:solidFill>
                  <a:schemeClr val="tx1"/>
                </a:solidFill>
                <a:effectLst/>
              </a:rPr>
              <a:t>Provides mechanical strength and resilience during transport, handling and firing;</a:t>
            </a:r>
          </a:p>
          <a:p>
            <a:pPr marL="342900" lvl="0" indent="-228600">
              <a:spcBef>
                <a:spcPts val="1200"/>
              </a:spcBef>
              <a:buFont typeface="Arial" panose="020B0604020202020204" pitchFamily="34" charset="0"/>
              <a:buChar char="•"/>
            </a:pPr>
            <a:r>
              <a:rPr lang="en-US" sz="1100" dirty="0">
                <a:solidFill>
                  <a:schemeClr val="tx1"/>
                </a:solidFill>
              </a:rPr>
              <a:t>Provides a degree of choice relating to the amount of explosive energy available since it can be nitrated to differing percentages (up to 14.14%);</a:t>
            </a:r>
          </a:p>
          <a:p>
            <a:pPr marL="342900" lvl="0" indent="-228600">
              <a:spcBef>
                <a:spcPts val="1200"/>
              </a:spcBef>
              <a:buFont typeface="Arial" panose="020B0604020202020204" pitchFamily="34" charset="0"/>
              <a:buChar char="•"/>
            </a:pPr>
            <a:r>
              <a:rPr lang="en-US" sz="1100" dirty="0">
                <a:solidFill>
                  <a:schemeClr val="tx1"/>
                </a:solidFill>
              </a:rPr>
              <a:t>% of oxygen linked to % of nitrogen since each N is bonded to 3O.</a:t>
            </a:r>
          </a:p>
          <a:p>
            <a:pPr marL="342900" lvl="0" indent="-228600">
              <a:spcBef>
                <a:spcPts val="1200"/>
              </a:spcBef>
              <a:buFont typeface="Arial" panose="020B0604020202020204" pitchFamily="34" charset="0"/>
              <a:buChar char="•"/>
            </a:pPr>
            <a:r>
              <a:rPr lang="en-US" sz="1100" dirty="0">
                <a:solidFill>
                  <a:schemeClr val="tx1"/>
                </a:solidFill>
              </a:rPr>
              <a:t>Negative oxygen balance BUT t</a:t>
            </a:r>
            <a:r>
              <a:rPr lang="en-US" sz="1100" dirty="0">
                <a:solidFill>
                  <a:schemeClr val="tx1"/>
                </a:solidFill>
                <a:effectLst/>
              </a:rPr>
              <a:t>he higher the % nitrogen, the greater the amount of oxygen to produce combustion gases (higher Q);</a:t>
            </a:r>
          </a:p>
          <a:p>
            <a:pPr marL="342900" lvl="0" indent="-228600">
              <a:spcBef>
                <a:spcPts val="1200"/>
              </a:spcBef>
              <a:buFont typeface="Arial" panose="020B0604020202020204" pitchFamily="34" charset="0"/>
              <a:buChar char="•"/>
            </a:pPr>
            <a:r>
              <a:rPr lang="en-US" sz="1100" dirty="0">
                <a:solidFill>
                  <a:schemeClr val="tx1"/>
                </a:solidFill>
              </a:rPr>
              <a:t>Ignition temperature 180</a:t>
            </a:r>
            <a:r>
              <a:rPr lang="en-US" sz="1100" baseline="30000" dirty="0">
                <a:solidFill>
                  <a:schemeClr val="tx1"/>
                </a:solidFill>
              </a:rPr>
              <a:t>o</a:t>
            </a:r>
            <a:r>
              <a:rPr lang="en-US" sz="1100" dirty="0">
                <a:solidFill>
                  <a:schemeClr val="tx1"/>
                </a:solidFill>
              </a:rPr>
              <a:t>C  so sensitive to percussion or electrical discharge so keep wet;</a:t>
            </a:r>
          </a:p>
          <a:p>
            <a:pPr marL="342900" lvl="0" indent="-228600">
              <a:spcBef>
                <a:spcPts val="1200"/>
              </a:spcBef>
              <a:buFont typeface="Arial" panose="020B0604020202020204" pitchFamily="34" charset="0"/>
              <a:buChar char="•"/>
            </a:pPr>
            <a:r>
              <a:rPr lang="en-US" sz="1100" dirty="0">
                <a:solidFill>
                  <a:schemeClr val="tx1"/>
                </a:solidFill>
                <a:effectLst/>
              </a:rPr>
              <a:t>Therma</a:t>
            </a:r>
            <a:r>
              <a:rPr lang="en-US" sz="1100" dirty="0">
                <a:solidFill>
                  <a:schemeClr val="tx1"/>
                </a:solidFill>
              </a:rPr>
              <a:t>l stability decreases with increasing N content; and</a:t>
            </a:r>
          </a:p>
          <a:p>
            <a:pPr marL="342900" lvl="0" indent="-228600">
              <a:spcBef>
                <a:spcPts val="1200"/>
              </a:spcBef>
              <a:buFont typeface="Arial" panose="020B0604020202020204" pitchFamily="34" charset="0"/>
              <a:buChar char="•"/>
            </a:pPr>
            <a:r>
              <a:rPr lang="en-US" sz="1100" dirty="0">
                <a:solidFill>
                  <a:schemeClr val="tx1"/>
                </a:solidFill>
                <a:effectLst/>
              </a:rPr>
              <a:t>Degrades in long-term storage with loss </a:t>
            </a:r>
            <a:r>
              <a:rPr lang="en-US" sz="1100" dirty="0">
                <a:solidFill>
                  <a:schemeClr val="tx1"/>
                </a:solidFill>
              </a:rPr>
              <a:t>of nitrate ester groups</a:t>
            </a:r>
            <a:endParaRPr lang="en-US" sz="1100" dirty="0">
              <a:solidFill>
                <a:schemeClr val="tx1"/>
              </a:solidFill>
              <a:effectLst/>
            </a:endParaRPr>
          </a:p>
          <a:p>
            <a:pPr indent="-228600">
              <a:buFont typeface="Arial" panose="020B0604020202020204" pitchFamily="34" charset="0"/>
              <a:buChar char="•"/>
            </a:pPr>
            <a:endParaRPr lang="en-US" sz="1100" dirty="0">
              <a:solidFill>
                <a:schemeClr val="tx1"/>
              </a:solidFill>
            </a:endParaRPr>
          </a:p>
        </p:txBody>
      </p:sp>
    </p:spTree>
    <p:extLst>
      <p:ext uri="{BB962C8B-B14F-4D97-AF65-F5344CB8AC3E}">
        <p14:creationId xmlns:p14="http://schemas.microsoft.com/office/powerpoint/2010/main" val="24108179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AEDD63C-EEF6-9EB8-DB2D-CBE4E03D490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01" t="2768" r="11130" b="7959"/>
          <a:stretch/>
        </p:blipFill>
        <p:spPr>
          <a:xfrm>
            <a:off x="1074387" y="918546"/>
            <a:ext cx="6021554" cy="4979334"/>
          </a:xfrm>
          <a:prstGeom prst="rect">
            <a:avLst/>
          </a:prstGeom>
        </p:spPr>
      </p:pic>
      <p:sp>
        <p:nvSpPr>
          <p:cNvPr id="20" name="Right Triangle 1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Diagram, schematic&#10;&#10;Description automatically generated">
            <a:extLst>
              <a:ext uri="{FF2B5EF4-FFF2-40B4-BE49-F238E27FC236}">
                <a16:creationId xmlns:a16="http://schemas.microsoft.com/office/drawing/2014/main" id="{C83FB072-6423-64A2-1AE3-6BC782A5A42E}"/>
              </a:ext>
            </a:extLst>
          </p:cNvPr>
          <p:cNvPicPr>
            <a:picLocks noChangeAspect="1"/>
          </p:cNvPicPr>
          <p:nvPr/>
        </p:nvPicPr>
        <p:blipFill>
          <a:blip r:embed="rId4"/>
          <a:stretch>
            <a:fillRect/>
          </a:stretch>
        </p:blipFill>
        <p:spPr>
          <a:xfrm>
            <a:off x="7531606" y="955623"/>
            <a:ext cx="3217333" cy="3217333"/>
          </a:xfrm>
          <a:prstGeom prst="rect">
            <a:avLst/>
          </a:prstGeom>
        </p:spPr>
      </p:pic>
      <p:sp>
        <p:nvSpPr>
          <p:cNvPr id="3" name="TextBox 2">
            <a:extLst>
              <a:ext uri="{FF2B5EF4-FFF2-40B4-BE49-F238E27FC236}">
                <a16:creationId xmlns:a16="http://schemas.microsoft.com/office/drawing/2014/main" id="{6915E8FD-4BF0-A589-D76E-BB6FC6385F79}"/>
              </a:ext>
            </a:extLst>
          </p:cNvPr>
          <p:cNvSpPr txBox="1"/>
          <p:nvPr/>
        </p:nvSpPr>
        <p:spPr>
          <a:xfrm>
            <a:off x="7291388" y="4310023"/>
            <a:ext cx="2931252" cy="369332"/>
          </a:xfrm>
          <a:prstGeom prst="rect">
            <a:avLst/>
          </a:prstGeom>
          <a:solidFill>
            <a:srgbClr val="FFC000"/>
          </a:solidFill>
        </p:spPr>
        <p:txBody>
          <a:bodyPr wrap="none" rtlCol="0">
            <a:spAutoFit/>
          </a:bodyPr>
          <a:lstStyle/>
          <a:p>
            <a:r>
              <a:rPr lang="en-US" dirty="0"/>
              <a:t>Ignition temperature reduces</a:t>
            </a:r>
          </a:p>
        </p:txBody>
      </p:sp>
      <p:cxnSp>
        <p:nvCxnSpPr>
          <p:cNvPr id="6" name="Straight Arrow Connector 5">
            <a:extLst>
              <a:ext uri="{FF2B5EF4-FFF2-40B4-BE49-F238E27FC236}">
                <a16:creationId xmlns:a16="http://schemas.microsoft.com/office/drawing/2014/main" id="{55150D69-956F-4FB0-3027-112E08CCA318}"/>
              </a:ext>
            </a:extLst>
          </p:cNvPr>
          <p:cNvCxnSpPr>
            <a:endCxn id="3" idx="1"/>
          </p:cNvCxnSpPr>
          <p:nvPr/>
        </p:nvCxnSpPr>
        <p:spPr>
          <a:xfrm>
            <a:off x="5205046" y="4494689"/>
            <a:ext cx="208634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8145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2E6DFE-790F-0F2A-A5FF-8A7B1518D97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216" r="12769" b="28517"/>
          <a:stretch/>
        </p:blipFill>
        <p:spPr>
          <a:xfrm>
            <a:off x="1670670" y="389350"/>
            <a:ext cx="8676100" cy="581314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50513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B9DA2037-9D40-18B4-4227-1736D55E4F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66641" y="643467"/>
            <a:ext cx="7258718"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7849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03534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6A0D799-55B9-0FC3-5414-1C5D30E7CC9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68072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Single Base Propellants</a:t>
            </a:r>
          </a:p>
        </p:txBody>
      </p:sp>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fontScale="92500" lnSpcReduction="20000"/>
          </a:bodyPr>
          <a:lstStyle/>
          <a:p>
            <a:pPr indent="-228600">
              <a:buFont typeface="Arial" panose="020B0604020202020204" pitchFamily="34" charset="0"/>
              <a:buChar char="•"/>
            </a:pPr>
            <a:r>
              <a:rPr lang="en-US" sz="2400"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sz="2400" baseline="30000" dirty="0">
                <a:solidFill>
                  <a:schemeClr val="tx1"/>
                </a:solidFill>
              </a:rPr>
              <a:t>-1</a:t>
            </a:r>
            <a:r>
              <a:rPr lang="en-US" sz="2400" dirty="0">
                <a:solidFill>
                  <a:schemeClr val="tx1"/>
                </a:solidFill>
              </a:rPr>
              <a:t> and 3700 J g</a:t>
            </a:r>
            <a:r>
              <a:rPr lang="en-US" sz="2400" baseline="30000" dirty="0">
                <a:solidFill>
                  <a:schemeClr val="tx1"/>
                </a:solidFill>
              </a:rPr>
              <a:t>-1</a:t>
            </a:r>
            <a:r>
              <a:rPr lang="en-US" sz="2400"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sz="2400" dirty="0" err="1">
                <a:solidFill>
                  <a:schemeClr val="tx1"/>
                </a:solidFill>
              </a:rPr>
              <a:t>w.g</a:t>
            </a:r>
            <a:r>
              <a:rPr lang="en-US" sz="2400" dirty="0">
                <a:solidFill>
                  <a:schemeClr val="tx1"/>
                </a:solidFill>
              </a:rPr>
              <a:t>) than for water liquid (</a:t>
            </a:r>
            <a:r>
              <a:rPr lang="en-US" sz="2400" dirty="0" err="1">
                <a:solidFill>
                  <a:schemeClr val="tx1"/>
                </a:solidFill>
              </a:rPr>
              <a:t>w.l</a:t>
            </a:r>
            <a:r>
              <a:rPr lang="en-US" sz="2400"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778248" y="301102"/>
            <a:ext cx="8247530" cy="61856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43778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a:solidFill>
                  <a:schemeClr val="tx1"/>
                </a:solidFill>
                <a:latin typeface="+mj-lt"/>
                <a:ea typeface="+mj-ea"/>
                <a:cs typeface="+mj-cs"/>
              </a:rPr>
              <a:t>Double</a:t>
            </a:r>
            <a:r>
              <a:rPr kumimoji="0" lang="en-US" sz="4000" b="0" i="0" u="none" strike="noStrike" cap="none" spc="0" normalizeH="0" baseline="0" noProof="0">
                <a:ln>
                  <a:noFill/>
                </a:ln>
                <a:solidFill>
                  <a:schemeClr val="tx1"/>
                </a:solidFill>
                <a:effectLst/>
                <a:uLnTx/>
                <a:uFillTx/>
                <a:latin typeface="+mj-lt"/>
                <a:ea typeface="+mj-ea"/>
                <a:cs typeface="+mj-cs"/>
              </a:rPr>
              <a:t> Base Propellants</a:t>
            </a: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r>
              <a:rPr lang="en-US" sz="2800" dirty="0"/>
              <a:t>Remember high value of Q and therefore T</a:t>
            </a:r>
            <a:r>
              <a:rPr lang="en-US" sz="2800" baseline="-25000" dirty="0"/>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6181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CD741E-2E5E-3823-093F-C8D5598C75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402" t="4844" b="13034"/>
          <a:stretch/>
        </p:blipFill>
        <p:spPr>
          <a:xfrm>
            <a:off x="2381956" y="643467"/>
            <a:ext cx="7428088" cy="5571066"/>
          </a:xfrm>
          <a:prstGeom prst="rect">
            <a:avLst/>
          </a:prstGeom>
        </p:spPr>
      </p:pic>
    </p:spTree>
    <p:extLst>
      <p:ext uri="{BB962C8B-B14F-4D97-AF65-F5344CB8AC3E}">
        <p14:creationId xmlns:p14="http://schemas.microsoft.com/office/powerpoint/2010/main" val="4490742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Triple</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Base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baseline="30000" dirty="0">
                <a:solidFill>
                  <a:schemeClr val="tx1"/>
                </a:solidFill>
              </a:rPr>
              <a:t>-1</a:t>
            </a:r>
            <a:r>
              <a:rPr lang="en-GB" dirty="0">
                <a:solidFill>
                  <a:schemeClr val="tx1"/>
                </a:solidFill>
              </a:rPr>
              <a:t> to 3700 J g</a:t>
            </a:r>
            <a:r>
              <a:rPr lang="en-GB" baseline="30000" dirty="0">
                <a:solidFill>
                  <a:schemeClr val="tx1"/>
                </a:solidFill>
              </a:rPr>
              <a:t>-1</a:t>
            </a:r>
            <a:r>
              <a:rPr lang="en-GB" dirty="0">
                <a:solidFill>
                  <a:schemeClr val="tx1"/>
                </a:solidFill>
              </a:rPr>
              <a:t>. The use of triple-base propellants has traditionally been restricted to the larger types of gun, where the production of minimal gun-flash, is of most value. </a:t>
            </a:r>
            <a:endParaRPr lang="en-GB"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𝐻</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𝑁</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𝑂</m:t>
                          </m:r>
                        </m:e>
                        <m:sub>
                          <m:r>
                            <a:rPr lang="en-GB" sz="2800" b="0" i="1" smtClean="0">
                              <a:latin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𝐶</m:t>
                      </m:r>
                      <m:r>
                        <a:rPr lang="en-GB" sz="2800" b="0" i="1" smtClean="0">
                          <a:latin typeface="Cambria Math" panose="02040503050406030204" pitchFamily="18" charset="0"/>
                          <a:ea typeface="Cambria Math" panose="02040503050406030204" pitchFamily="18" charset="0"/>
                        </a:rPr>
                        <m:t>+</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𝐻</m:t>
                          </m:r>
                        </m:e>
                        <m:sub>
                          <m:r>
                            <a:rPr lang="en-GB" sz="2800" b="0" i="1" smtClean="0">
                              <a:latin typeface="Cambria Math" panose="02040503050406030204" pitchFamily="18" charset="0"/>
                              <a:ea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𝑂</m:t>
                      </m:r>
                      <m:r>
                        <a:rPr lang="en-GB" sz="2800" b="0" i="1" smtClean="0">
                          <a:latin typeface="Cambria Math" panose="02040503050406030204" pitchFamily="18" charset="0"/>
                          <a:ea typeface="Cambria Math" panose="02040503050406030204" pitchFamily="18" charset="0"/>
                        </a:rPr>
                        <m:t>+2</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𝑁</m:t>
                          </m:r>
                        </m:e>
                        <m:sub>
                          <m:r>
                            <a:rPr lang="en-GB" sz="2800" b="0" i="1" smtClean="0">
                              <a:latin typeface="Cambria Math" panose="02040503050406030204" pitchFamily="18" charset="0"/>
                              <a:ea typeface="Cambria Math" panose="02040503050406030204" pitchFamily="18" charset="0"/>
                            </a:rPr>
                            <m:t>2</m:t>
                          </m:r>
                        </m:sub>
                      </m:sSub>
                    </m:oMath>
                  </m:oMathPara>
                </a14:m>
                <a:endParaRPr lang="en-US" sz="2800" dirty="0"/>
              </a:p>
            </p:txBody>
          </p:sp>
        </mc:Choice>
        <mc:Fallback>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l="-1389" b="-14286"/>
                </a:stretch>
              </a:blipFill>
            </p:spPr>
            <p:txBody>
              <a:bodyPr/>
              <a:lstStyle/>
              <a:p>
                <a:r>
                  <a:rPr lang="en-US">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3191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High Energy Gun</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80BDB17-AB89-9D00-224B-7B628327EF4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2357" t="9629" r="2414" b="9666"/>
          <a:stretch/>
        </p:blipFill>
        <p:spPr>
          <a:xfrm>
            <a:off x="5372099" y="98626"/>
            <a:ext cx="6663766" cy="4235600"/>
          </a:xfrm>
        </p:spPr>
      </p:pic>
      <p:pic>
        <p:nvPicPr>
          <p:cNvPr id="6" name="Picture 5" descr="Table&#10;&#10;Description automatically generated">
            <a:extLst>
              <a:ext uri="{FF2B5EF4-FFF2-40B4-BE49-F238E27FC236}">
                <a16:creationId xmlns:a16="http://schemas.microsoft.com/office/drawing/2014/main" id="{C75EE9E1-0F8B-008A-5D06-B6BB48CBCA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72099" y="4641574"/>
            <a:ext cx="6663766" cy="1962335"/>
          </a:xfrm>
          <a:prstGeom prst="rect">
            <a:avLst/>
          </a:prstGeom>
        </p:spPr>
      </p:pic>
      <p:pic>
        <p:nvPicPr>
          <p:cNvPr id="10" name="Picture 9" descr="Text&#10;&#10;Description automatically generated">
            <a:extLst>
              <a:ext uri="{FF2B5EF4-FFF2-40B4-BE49-F238E27FC236}">
                <a16:creationId xmlns:a16="http://schemas.microsoft.com/office/drawing/2014/main" id="{32816B38-0F06-9D3E-3F31-4CE496C755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4717" y="3404445"/>
            <a:ext cx="4277919" cy="2963123"/>
          </a:xfrm>
          <a:prstGeom prst="rect">
            <a:avLst/>
          </a:prstGeom>
        </p:spPr>
      </p:pic>
      <p:pic>
        <p:nvPicPr>
          <p:cNvPr id="12" name="Picture 11" descr="A military tank firing its cannon&#10;&#10;Description automatically generated with medium confidence">
            <a:extLst>
              <a:ext uri="{FF2B5EF4-FFF2-40B4-BE49-F238E27FC236}">
                <a16:creationId xmlns:a16="http://schemas.microsoft.com/office/drawing/2014/main" id="{05FA0F30-A3A3-B8DC-D7B8-6CF124D91A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49860" y="223829"/>
            <a:ext cx="4827632" cy="2868993"/>
          </a:xfrm>
          <a:prstGeom prst="rect">
            <a:avLst/>
          </a:prstGeom>
        </p:spPr>
      </p:pic>
    </p:spTree>
    <p:extLst>
      <p:ext uri="{BB962C8B-B14F-4D97-AF65-F5344CB8AC3E}">
        <p14:creationId xmlns:p14="http://schemas.microsoft.com/office/powerpoint/2010/main" val="3854901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raphical user interface, text, application&#10;&#10;Description automatically generated">
            <a:extLst>
              <a:ext uri="{FF2B5EF4-FFF2-40B4-BE49-F238E27FC236}">
                <a16:creationId xmlns:a16="http://schemas.microsoft.com/office/drawing/2014/main" id="{CCF6BBA6-8907-B213-4133-5CBD01DD0F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21035" y="707629"/>
            <a:ext cx="5129784" cy="5442742"/>
          </a:xfrm>
          <a:prstGeom prst="rect">
            <a:avLst/>
          </a:prstGeom>
        </p:spPr>
      </p:pic>
      <p:sp>
        <p:nvSpPr>
          <p:cNvPr id="39" name="Rectangle 3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A2E98A8-44E6-1B96-C777-99658CA2C1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537" t="7843" r="2307" b="9804"/>
          <a:stretch/>
        </p:blipFill>
        <p:spPr>
          <a:xfrm>
            <a:off x="641180" y="1764156"/>
            <a:ext cx="5129784" cy="3329688"/>
          </a:xfrm>
          <a:prstGeom prst="rect">
            <a:avLst/>
          </a:prstGeom>
        </p:spPr>
      </p:pic>
    </p:spTree>
    <p:extLst>
      <p:ext uri="{BB962C8B-B14F-4D97-AF65-F5344CB8AC3E}">
        <p14:creationId xmlns:p14="http://schemas.microsoft.com/office/powerpoint/2010/main" val="3868230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2213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674159" y="1146675"/>
            <a:ext cx="8843682" cy="4564649"/>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886305" y="1307431"/>
            <a:ext cx="10803903" cy="3864989"/>
          </a:xfrm>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2400" dirty="0"/>
          </a:p>
          <a:p>
            <a:pPr marL="457200" indent="-457200">
              <a:buFont typeface="Wingdings" pitchFamily="2" charset="2"/>
              <a:buChar char="Ø"/>
            </a:pPr>
            <a:r>
              <a:rPr lang="en-GB" sz="2400" dirty="0"/>
              <a:t>Capacity to absorb oxides of nitrogen;</a:t>
            </a:r>
          </a:p>
          <a:p>
            <a:pPr marL="457200" indent="-457200">
              <a:buFont typeface="Wingdings" pitchFamily="2" charset="2"/>
              <a:buChar char="Ø"/>
            </a:pPr>
            <a:r>
              <a:rPr lang="en-GB" sz="2400" dirty="0"/>
              <a:t>Ability to neutralise acids;</a:t>
            </a:r>
          </a:p>
          <a:p>
            <a:pPr marL="457200" indent="-457200">
              <a:buFont typeface="Wingdings" pitchFamily="2" charset="2"/>
              <a:buChar char="Ø"/>
            </a:pPr>
            <a:r>
              <a:rPr lang="en-GB" sz="2400" dirty="0"/>
              <a:t>Ability to dissolve in the propellant matrix; and </a:t>
            </a:r>
          </a:p>
          <a:p>
            <a:pPr marL="457200" indent="-457200">
              <a:buFont typeface="Wingdings" pitchFamily="2" charset="2"/>
              <a:buChar char="Ø"/>
            </a:pPr>
            <a:r>
              <a:rPr lang="en-GB" sz="2400" dirty="0"/>
              <a:t>Inertness to NC or NG before and after reaction with the decomposition products </a:t>
            </a:r>
          </a:p>
          <a:p>
            <a:endParaRPr lang="en-US" sz="24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Stabilisers</a:t>
            </a:r>
          </a:p>
        </p:txBody>
      </p:sp>
    </p:spTree>
    <p:extLst>
      <p:ext uri="{BB962C8B-B14F-4D97-AF65-F5344CB8AC3E}">
        <p14:creationId xmlns:p14="http://schemas.microsoft.com/office/powerpoint/2010/main" val="11582713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34471" y="1281768"/>
            <a:ext cx="6443423" cy="3865563"/>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1974CA87-76B0-4B11-CFF8-31DD9CA8B6D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09099" y="643467"/>
            <a:ext cx="977380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85319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8EBAD7AD-F8A0-9B5F-D31C-0B58482282E3}"/>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solidFill>
                  <a:srgbClr val="FFFFFF"/>
                </a:solidFill>
                <a:latin typeface="+mj-lt"/>
                <a:ea typeface="+mj-ea"/>
                <a:cs typeface="+mj-cs"/>
              </a:rPr>
              <a:t>Stability and Storage</a:t>
            </a:r>
          </a:p>
        </p:txBody>
      </p:sp>
      <p:pic>
        <p:nvPicPr>
          <p:cNvPr id="4" name="Picture 3">
            <a:extLst>
              <a:ext uri="{FF2B5EF4-FFF2-40B4-BE49-F238E27FC236}">
                <a16:creationId xmlns:a16="http://schemas.microsoft.com/office/drawing/2014/main" id="{AA1B91EC-F3E1-FB20-42E5-1A19EAF17C9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344" t="15225" r="8016" b="2422"/>
          <a:stretch/>
        </p:blipFill>
        <p:spPr>
          <a:xfrm>
            <a:off x="4214166" y="961812"/>
            <a:ext cx="6837066" cy="4930987"/>
          </a:xfrm>
          <a:prstGeom prst="rect">
            <a:avLst/>
          </a:prstGeom>
        </p:spPr>
      </p:pic>
    </p:spTree>
    <p:extLst>
      <p:ext uri="{BB962C8B-B14F-4D97-AF65-F5344CB8AC3E}">
        <p14:creationId xmlns:p14="http://schemas.microsoft.com/office/powerpoint/2010/main" val="30787645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dirty="0">
                <a:latin typeface="+mj-lt"/>
                <a:ea typeface="+mj-ea"/>
                <a:cs typeface="+mj-cs"/>
              </a:rPr>
              <a:t>Requirements of a </a:t>
            </a:r>
            <a:r>
              <a:rPr lang="en-US" sz="2400" kern="1200" dirty="0" err="1">
                <a:latin typeface="+mj-lt"/>
                <a:ea typeface="+mj-ea"/>
                <a:cs typeface="+mj-cs"/>
              </a:rPr>
              <a:t>Stabiliser</a:t>
            </a:r>
            <a:endParaRPr lang="en-US" sz="2400" kern="1200" dirty="0">
              <a:latin typeface="+mj-lt"/>
              <a:ea typeface="+mj-ea"/>
              <a:cs typeface="+mj-cs"/>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38599" y="1404290"/>
            <a:ext cx="8016561" cy="402832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2381956" y="643467"/>
            <a:ext cx="7428088" cy="5571066"/>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sz="2400" dirty="0"/>
              <a:t>In order to convert NC from its natural fibrous state into a gel it must be treated with a solvent, which may be either a volatile one (later removed by evaporation) or the NG that is part of the propellant composition. In either case the process may require the assistance of a plasticiser. </a:t>
            </a:r>
          </a:p>
          <a:p>
            <a:r>
              <a:rPr lang="en-GB" sz="2400" dirty="0"/>
              <a:t>The versatile substance </a:t>
            </a:r>
            <a:r>
              <a:rPr lang="en-GB" sz="2400" dirty="0" err="1"/>
              <a:t>carbamite</a:t>
            </a:r>
            <a:r>
              <a:rPr lang="en-GB" sz="2400" dirty="0"/>
              <a:t> fulfils this role well. Other plasticisers are liquid esters of viscous nature and high boiling points. They have traditionally included dibutyl phthalate (DBP) that was used in the single-base artillery propellants NH and FNH. However the use of dibutyl phthalate was restricted in 2015 under REACH. </a:t>
            </a:r>
          </a:p>
          <a:p>
            <a:r>
              <a:rPr lang="en-GB" sz="2400" dirty="0"/>
              <a:t>Therefore dibutyl phthalate has been replaced with liquid plasticisers such as dioctyl adipate (DOA), dioctyl </a:t>
            </a:r>
            <a:r>
              <a:rPr lang="en-GB" sz="2400" dirty="0" err="1"/>
              <a:t>sebacate</a:t>
            </a:r>
            <a:r>
              <a:rPr lang="en-GB" sz="2400" dirty="0"/>
              <a:t> (DOS), or glycerol triacetate (Triacetin), which also act as coolants.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Plasticisers and Coolants</a:t>
            </a:r>
          </a:p>
        </p:txBody>
      </p:sp>
    </p:spTree>
    <p:extLst>
      <p:ext uri="{BB962C8B-B14F-4D97-AF65-F5344CB8AC3E}">
        <p14:creationId xmlns:p14="http://schemas.microsoft.com/office/powerpoint/2010/main" val="25347650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322729" y="1253643"/>
            <a:ext cx="11739282" cy="3864989"/>
          </a:xfrm>
        </p:spPr>
        <p:txBody>
          <a:bodyPr wrap="square"/>
          <a:lstStyle/>
          <a:p>
            <a:r>
              <a:rPr lang="en-GB" sz="1800" dirty="0"/>
              <a:t>Some small arms propellants have their mass burning rates reduced during the early part of the combustion process in order to slow the rise of chamber pressure. This is done by coating the surface of the grain with a substance that absorbs heat when it decomposes. Surface moderation reduces the mechanical shock imparted to the gun on firing and also increases the muzzle velocity of a projectile by allowing it to move significantly before the maximum gas generation rate is reached. This latter property can be enhanced by compacting the propellant grains to give increased loading densities. </a:t>
            </a:r>
            <a:endParaRPr lang="en-GB" sz="1600" dirty="0"/>
          </a:p>
          <a:p>
            <a:r>
              <a:rPr lang="en-GB" sz="1800" dirty="0"/>
              <a:t>The ‘moderating’ substance is allowed to penetrate the outer layer to the required depth. The volume of the grain thus moderated can be up to 40 % of its total volume. Thus the distinction between ‘coolant’ additives and ‘surface </a:t>
            </a:r>
            <a:r>
              <a:rPr lang="en-GB" sz="1800" dirty="0" err="1"/>
              <a:t>moderants</a:t>
            </a:r>
            <a:r>
              <a:rPr lang="en-GB" sz="1800" dirty="0"/>
              <a:t>’ lies not in their chemical identity but in the way in which they are incorporated in the grain: a coolant is dispersed evenly through the grain whilst a surface </a:t>
            </a:r>
            <a:r>
              <a:rPr lang="en-GB" sz="1800" dirty="0" err="1"/>
              <a:t>moderant</a:t>
            </a:r>
            <a:r>
              <a:rPr lang="en-GB" sz="1800" dirty="0"/>
              <a:t> is present only in the outer layer. Surface </a:t>
            </a:r>
            <a:r>
              <a:rPr lang="en-GB" sz="1800" dirty="0" err="1"/>
              <a:t>moderants</a:t>
            </a:r>
            <a:r>
              <a:rPr lang="en-GB" sz="1800" dirty="0"/>
              <a:t> can be either solid or liquid. Solids such as </a:t>
            </a:r>
            <a:r>
              <a:rPr lang="en-GB" sz="1800" dirty="0" err="1"/>
              <a:t>dinitrotoluene</a:t>
            </a:r>
            <a:r>
              <a:rPr lang="en-GB" sz="1800" dirty="0"/>
              <a:t> or methyl </a:t>
            </a:r>
            <a:r>
              <a:rPr lang="en-GB" sz="1800" dirty="0" err="1"/>
              <a:t>centralite</a:t>
            </a:r>
            <a:r>
              <a:rPr lang="en-GB" sz="1800" dirty="0"/>
              <a:t> must be dissolved in a suitable solvent in order to penetrate the grain, whilst liquids such as dibutyl phthalate can be applied in their natural state. Modern British small arms propellants, e.g. NRN (for 7.62 mm ammunition) and NNN (for 5.56 mm ammunition) employ methyl </a:t>
            </a:r>
            <a:r>
              <a:rPr lang="en-GB" sz="1800" dirty="0" err="1"/>
              <a:t>centralite</a:t>
            </a:r>
            <a:r>
              <a:rPr lang="en-GB" sz="1800" dirty="0"/>
              <a:t> as the surface </a:t>
            </a:r>
            <a:r>
              <a:rPr lang="en-GB" sz="1800" dirty="0" err="1"/>
              <a:t>moderant</a:t>
            </a:r>
            <a:r>
              <a:rPr lang="en-GB" sz="1800" dirty="0"/>
              <a:t>. </a:t>
            </a:r>
            <a:r>
              <a:rPr lang="en-GB" sz="1800" dirty="0" err="1"/>
              <a:t>Carbamite</a:t>
            </a:r>
            <a:r>
              <a:rPr lang="en-GB" sz="1800" dirty="0"/>
              <a:t> can be used as a surface </a:t>
            </a:r>
            <a:r>
              <a:rPr lang="en-GB" sz="1800" dirty="0" err="1"/>
              <a:t>moderant</a:t>
            </a:r>
            <a:r>
              <a:rPr lang="en-GB" sz="1800" dirty="0"/>
              <a:t> but in practice it is more commonly employed in its stabiliser/plasticiser/coolant role. </a:t>
            </a:r>
            <a:endParaRPr lang="en-GB" sz="1600" dirty="0"/>
          </a:p>
          <a:p>
            <a:r>
              <a:rPr lang="en-GB" sz="1800" dirty="0"/>
              <a:t>A glaze of graphite on the grains has been applied to more modern propellants, including ballistite and NRN. The purpose of this is three-fold: it lubricates the surface to allow easy filling into cartridges, it renders the surface more resistant to moisture and it forms an electrical conductor to dissipate electrostatic charges that may otherwise accumulate. </a:t>
            </a:r>
            <a:endParaRPr lang="en-GB" sz="1600" dirty="0"/>
          </a:p>
          <a:p>
            <a:endParaRPr lang="en-US" sz="16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797652" y="37022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Surface </a:t>
            </a:r>
            <a:r>
              <a:rPr lang="en-GB" sz="4000" dirty="0" err="1">
                <a:solidFill>
                  <a:prstClr val="white"/>
                </a:solidFill>
                <a:latin typeface="Calibri" panose="020F0502020204030204"/>
              </a:rPr>
              <a:t>Moderants</a:t>
            </a: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 and Lubricants</a:t>
            </a:r>
          </a:p>
        </p:txBody>
      </p:sp>
    </p:spTree>
    <p:extLst>
      <p:ext uri="{BB962C8B-B14F-4D97-AF65-F5344CB8AC3E}">
        <p14:creationId xmlns:p14="http://schemas.microsoft.com/office/powerpoint/2010/main" val="38338158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553604" y="643467"/>
            <a:ext cx="9084792" cy="5571066"/>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2400" dirty="0"/>
          </a:p>
          <a:p>
            <a:r>
              <a:rPr lang="en-GB" sz="2400" dirty="0"/>
              <a:t>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De-coppering Agents</a:t>
            </a:r>
          </a:p>
        </p:txBody>
      </p:sp>
    </p:spTree>
    <p:extLst>
      <p:ext uri="{BB962C8B-B14F-4D97-AF65-F5344CB8AC3E}">
        <p14:creationId xmlns:p14="http://schemas.microsoft.com/office/powerpoint/2010/main" val="173752028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dirty="0">
                <a:ea typeface="+mj-ea"/>
                <a:cs typeface="+mj-cs"/>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535639" y="1260656"/>
            <a:ext cx="11361263" cy="4893647"/>
          </a:xfrm>
          <a:prstGeom prst="rect">
            <a:avLst/>
          </a:prstGeom>
          <a:noFill/>
        </p:spPr>
        <p:txBody>
          <a:bodyPr wrap="square" rtlCol="0">
            <a:spAutoFit/>
          </a:bodyPr>
          <a:lstStyle/>
          <a:p>
            <a:r>
              <a:rPr lang="en-GB" sz="2400" dirty="0">
                <a:solidFill>
                  <a:schemeClr val="bg1"/>
                </a:solidFill>
              </a:rPr>
              <a:t>The flash from a gun can be regarded as comprising two portions: </a:t>
            </a:r>
          </a:p>
          <a:p>
            <a:endParaRPr lang="en-GB" sz="2400" dirty="0">
              <a:solidFill>
                <a:schemeClr val="bg1"/>
              </a:solidFill>
            </a:endParaRPr>
          </a:p>
          <a:p>
            <a:pPr marL="342900" indent="-342900">
              <a:buFont typeface="+mj-lt"/>
              <a:buAutoNum type="arabicPeriod"/>
            </a:pPr>
            <a:r>
              <a:rPr lang="en-GB" sz="2400" b="1" dirty="0">
                <a:solidFill>
                  <a:schemeClr val="bg1"/>
                </a:solidFill>
              </a:rPr>
              <a:t>Muzzle glow </a:t>
            </a:r>
            <a:r>
              <a:rPr lang="en-GB" sz="2400" dirty="0">
                <a:solidFill>
                  <a:schemeClr val="bg1"/>
                </a:solidFill>
              </a:rPr>
              <a:t>- red in colour and probably due to incandescent particles in the hot gases from the propellant. </a:t>
            </a:r>
          </a:p>
          <a:p>
            <a:pPr marL="342900" indent="-342900">
              <a:buFont typeface="+mj-lt"/>
              <a:buAutoNum type="arabicPeriod"/>
            </a:pPr>
            <a:endParaRPr lang="en-GB" sz="2400" dirty="0">
              <a:solidFill>
                <a:schemeClr val="bg1"/>
              </a:solidFill>
            </a:endParaRPr>
          </a:p>
          <a:p>
            <a:pPr marL="342900" indent="-342900">
              <a:buFont typeface="+mj-lt"/>
              <a:buAutoNum type="arabicPeriod"/>
            </a:pPr>
            <a:r>
              <a:rPr lang="en-GB" sz="2400" b="1" dirty="0">
                <a:solidFill>
                  <a:schemeClr val="bg1"/>
                </a:solidFill>
              </a:rPr>
              <a:t>Secondary flash </a:t>
            </a:r>
            <a:r>
              <a:rPr lang="en-GB" sz="2400" dirty="0">
                <a:solidFill>
                  <a:schemeClr val="bg1"/>
                </a:solidFill>
              </a:rPr>
              <a:t>- a much larger flame, usually of considerable light intensity, occurring for some distance in front of the muzzle. This is due to the burning of the gases hydrogen and carbon monoxide after admixture with oxygen from the air. </a:t>
            </a:r>
          </a:p>
          <a:p>
            <a:endParaRPr lang="en-GB" sz="2400" dirty="0">
              <a:solidFill>
                <a:schemeClr val="bg1"/>
              </a:solidFill>
            </a:endParaRPr>
          </a:p>
          <a:p>
            <a:r>
              <a:rPr lang="en-GB" sz="2400" dirty="0">
                <a:solidFill>
                  <a:schemeClr val="bg1"/>
                </a:solidFill>
              </a:rPr>
              <a:t>Flash can be reduced by addition of metallic salts, especially by those of potassium, such as potassium sulphate or nitrate, and potassium cryolite. Sodium cryolite can also be used. However………..</a:t>
            </a:r>
          </a:p>
          <a:p>
            <a:endParaRPr lang="en-US" sz="2400" dirty="0">
              <a:solidFill>
                <a:schemeClr val="bg1"/>
              </a:solidFill>
            </a:endParaRPr>
          </a:p>
        </p:txBody>
      </p:sp>
    </p:spTree>
    <p:extLst>
      <p:ext uri="{BB962C8B-B14F-4D97-AF65-F5344CB8AC3E}">
        <p14:creationId xmlns:p14="http://schemas.microsoft.com/office/powerpoint/2010/main" val="6566325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FDBAB851-1891-468A-6A2E-A4F54570F43F}"/>
              </a:ext>
            </a:extLst>
          </p:cNvPr>
          <p:cNvSpPr txBox="1">
            <a:spLocks/>
          </p:cNvSpPr>
          <p:nvPr/>
        </p:nvSpPr>
        <p:spPr>
          <a:xfrm>
            <a:off x="804672" y="640080"/>
            <a:ext cx="3282696" cy="52578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latin typeface="+mj-lt"/>
                <a:ea typeface="+mj-ea"/>
                <a:cs typeface="+mj-cs"/>
              </a:rPr>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5358384" y="640080"/>
            <a:ext cx="6599154" cy="5831057"/>
          </a:xfrm>
        </p:spPr>
        <p:txBody>
          <a:bodyPr vert="horz" wrap="square" lIns="91440" tIns="45720" rIns="91440" bIns="45720" rtlCol="0" anchor="ctr">
            <a:normAutofit/>
          </a:bodyPr>
          <a:lstStyle/>
          <a:p>
            <a:r>
              <a:rPr lang="en-US" sz="2400" dirty="0">
                <a:solidFill>
                  <a:schemeClr val="tx1"/>
                </a:solidFill>
              </a:rPr>
              <a:t>Points to remember:</a:t>
            </a: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r>
              <a:rPr lang="en-US" sz="2400" dirty="0">
                <a:solidFill>
                  <a:schemeClr val="tx1"/>
                </a:solidFill>
              </a:rPr>
              <a:t>The obvious thought is to make the oxygen balance less negative so that complete combustion occurs within the gun barrel.</a:t>
            </a:r>
          </a:p>
          <a:p>
            <a:pPr indent="-228600">
              <a:buFont typeface="Arial" panose="020B0604020202020204" pitchFamily="34" charset="0"/>
              <a:buChar char="•"/>
            </a:pPr>
            <a:r>
              <a:rPr lang="en-US" sz="2400" dirty="0">
                <a:solidFill>
                  <a:schemeClr val="tx1"/>
                </a:solidFill>
              </a:rPr>
              <a:t>This would prevent admixture of hydrogen gas and carbon monoxide with air at muzzle.</a:t>
            </a:r>
          </a:p>
          <a:p>
            <a:pPr indent="-228600">
              <a:buFont typeface="Arial" panose="020B0604020202020204" pitchFamily="34" charset="0"/>
              <a:buChar char="•"/>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pPr lvl="1"/>
            <a:r>
              <a:rPr lang="en-US" sz="2000" dirty="0"/>
              <a:t>A higher Flame Temperature (T</a:t>
            </a:r>
            <a:r>
              <a:rPr lang="en-US" sz="2000" baseline="-25000" dirty="0"/>
              <a:t>o</a:t>
            </a:r>
            <a:r>
              <a:rPr lang="en-US" sz="2000" dirty="0"/>
              <a:t>)</a:t>
            </a:r>
            <a:endParaRPr lang="en-US" sz="2000" baseline="-25000" dirty="0"/>
          </a:p>
          <a:p>
            <a:pPr lvl="1"/>
            <a:r>
              <a:rPr lang="en-US" sz="2000" dirty="0">
                <a:solidFill>
                  <a:schemeClr val="tx1"/>
                </a:solidFill>
              </a:rPr>
              <a:t>Increased transfer of heat to barrel</a:t>
            </a:r>
          </a:p>
          <a:p>
            <a:pPr lvl="1"/>
            <a:r>
              <a:rPr lang="en-US" sz="2000" dirty="0"/>
              <a:t>Increased bore erosion</a:t>
            </a:r>
          </a:p>
          <a:p>
            <a:pPr lvl="1"/>
            <a:r>
              <a:rPr lang="en-US" sz="20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1046746" y="586822"/>
            <a:ext cx="3560252" cy="164592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Flash Inhibitors – The most effective way…</a:t>
            </a:r>
          </a:p>
        </p:txBody>
      </p:sp>
      <p:sp>
        <p:nvSpPr>
          <p:cNvPr id="15" name="Rectangle 1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8D3ED285-0961-7FAE-819F-6776E5697AA4}"/>
              </a:ext>
            </a:extLst>
          </p:cNvPr>
          <p:cNvSpPr txBox="1"/>
          <p:nvPr/>
        </p:nvSpPr>
        <p:spPr>
          <a:xfrm>
            <a:off x="5351164" y="586822"/>
            <a:ext cx="6002636" cy="1645920"/>
          </a:xfr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Is to add to a double-base composition an additional constituent which liberates a large quantity of nitrogen in its combustion and which may also act as a coolant. The best candidate substance is nitroguanidine (NQ) </a:t>
            </a:r>
          </a:p>
          <a:p>
            <a:pPr indent="-228600">
              <a:lnSpc>
                <a:spcPct val="90000"/>
              </a:lnSpc>
              <a:spcAft>
                <a:spcPts val="600"/>
              </a:spcAft>
              <a:buFont typeface="Arial" panose="020B0604020202020204" pitchFamily="34" charset="0"/>
              <a:buChar char="•"/>
            </a:pPr>
            <a:endParaRPr lang="en-US" dirty="0"/>
          </a:p>
        </p:txBody>
      </p:sp>
      <p:pic>
        <p:nvPicPr>
          <p:cNvPr id="5" name="Picture 4" descr="Graphical user interface, text, application&#10;&#10;Description automatically generated">
            <a:extLst>
              <a:ext uri="{FF2B5EF4-FFF2-40B4-BE49-F238E27FC236}">
                <a16:creationId xmlns:a16="http://schemas.microsoft.com/office/drawing/2014/main" id="{39A9E564-ACD7-FC71-6A2D-9669640FC5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74144" y="2734056"/>
            <a:ext cx="6732103" cy="3483864"/>
          </a:xfrm>
          <a:prstGeom prst="rect">
            <a:avLst/>
          </a:prstGeom>
        </p:spPr>
      </p:pic>
    </p:spTree>
    <p:extLst>
      <p:ext uri="{BB962C8B-B14F-4D97-AF65-F5344CB8AC3E}">
        <p14:creationId xmlns:p14="http://schemas.microsoft.com/office/powerpoint/2010/main" val="25033634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5A6F54-FFED-8012-3BA2-CB617BDC83A7}"/>
              </a:ext>
            </a:extLst>
          </p:cNvPr>
          <p:cNvSpPr>
            <a:spLocks noGrp="1"/>
          </p:cNvSpPr>
          <p:nvPr>
            <p:ph idx="1"/>
          </p:nvPr>
        </p:nvSpPr>
        <p:spPr>
          <a:xfrm>
            <a:off x="577022" y="1766417"/>
            <a:ext cx="10803903" cy="3864989"/>
          </a:xfrm>
        </p:spPr>
        <p:txBody>
          <a:bodyPr wrap="square"/>
          <a:lstStyle/>
          <a:p>
            <a:r>
              <a:rPr lang="en-US" dirty="0"/>
              <a:t>The erosion of the the gun bore can be excessive in modern weapons unless steps are taken to control it. Coolants do reduce the overall temperature of the combustion gases as they are formed, but an alternative is to produce a relatively cool layer of gas adjacent to the bore surface. Anti-wear additives can be incorporated in the propellant mix (titanium oxide and talc) or can be a separate component of the cartridge (talc incorporated in wax and wrapped in Dacron cloth). </a:t>
            </a:r>
          </a:p>
        </p:txBody>
      </p:sp>
      <p:sp>
        <p:nvSpPr>
          <p:cNvPr id="3" name="Content Placeholder 1">
            <a:extLst>
              <a:ext uri="{FF2B5EF4-FFF2-40B4-BE49-F238E27FC236}">
                <a16:creationId xmlns:a16="http://schemas.microsoft.com/office/drawing/2014/main" id="{E175C2DD-8B13-8358-D4D8-4CC50C19157D}"/>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Anti-Wear Additives</a:t>
            </a:r>
          </a:p>
        </p:txBody>
      </p:sp>
    </p:spTree>
    <p:extLst>
      <p:ext uri="{BB962C8B-B14F-4D97-AF65-F5344CB8AC3E}">
        <p14:creationId xmlns:p14="http://schemas.microsoft.com/office/powerpoint/2010/main" val="231790834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103121" y="310343"/>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a:solidFill>
                  <a:schemeClr val="tx1"/>
                </a:solidFill>
                <a:latin typeface="+mj-lt"/>
                <a:ea typeface="+mj-ea"/>
                <a:cs typeface="+mj-cs"/>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8055" y="2139484"/>
            <a:ext cx="9695889" cy="4096512"/>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17E0D2-49BD-7716-BB10-C042989F64D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275504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F1B51349-9C32-A291-A52F-670FA84B84BE}"/>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New ingredients and propellants</a:t>
            </a:r>
          </a:p>
        </p:txBody>
      </p:sp>
      <p:pic>
        <p:nvPicPr>
          <p:cNvPr id="5" name="Picture 4" descr="Graphical user interface, text, application&#10;&#10;Description automatically generated">
            <a:extLst>
              <a:ext uri="{FF2B5EF4-FFF2-40B4-BE49-F238E27FC236}">
                <a16:creationId xmlns:a16="http://schemas.microsoft.com/office/drawing/2014/main" id="{D258BF47-1C9D-0416-4271-D98534BD863B}"/>
              </a:ext>
            </a:extLst>
          </p:cNvPr>
          <p:cNvPicPr>
            <a:picLocks noChangeAspect="1"/>
          </p:cNvPicPr>
          <p:nvPr/>
        </p:nvPicPr>
        <p:blipFill>
          <a:blip r:embed="rId2"/>
          <a:stretch>
            <a:fillRect/>
          </a:stretch>
        </p:blipFill>
        <p:spPr>
          <a:xfrm>
            <a:off x="4777316" y="1080019"/>
            <a:ext cx="6780700" cy="4695632"/>
          </a:xfrm>
          <a:prstGeom prst="rect">
            <a:avLst/>
          </a:prstGeom>
        </p:spPr>
      </p:pic>
    </p:spTree>
    <p:extLst>
      <p:ext uri="{BB962C8B-B14F-4D97-AF65-F5344CB8AC3E}">
        <p14:creationId xmlns:p14="http://schemas.microsoft.com/office/powerpoint/2010/main" val="14890003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13C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10;&#10;Description automatically generated">
            <a:extLst>
              <a:ext uri="{FF2B5EF4-FFF2-40B4-BE49-F238E27FC236}">
                <a16:creationId xmlns:a16="http://schemas.microsoft.com/office/drawing/2014/main" id="{50B91E73-ED25-7F58-A5C5-5A88E182364F}"/>
              </a:ext>
            </a:extLst>
          </p:cNvPr>
          <p:cNvPicPr>
            <a:picLocks noChangeAspect="1"/>
          </p:cNvPicPr>
          <p:nvPr/>
        </p:nvPicPr>
        <p:blipFill>
          <a:blip r:embed="rId2"/>
          <a:stretch>
            <a:fillRect/>
          </a:stretch>
        </p:blipFill>
        <p:spPr>
          <a:xfrm>
            <a:off x="2073568" y="643467"/>
            <a:ext cx="8044863" cy="5571066"/>
          </a:xfrm>
          <a:prstGeom prst="rect">
            <a:avLst/>
          </a:prstGeom>
        </p:spPr>
      </p:pic>
    </p:spTree>
    <p:extLst>
      <p:ext uri="{BB962C8B-B14F-4D97-AF65-F5344CB8AC3E}">
        <p14:creationId xmlns:p14="http://schemas.microsoft.com/office/powerpoint/2010/main" val="301239480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10;&#10;Description automatically generated">
            <a:extLst>
              <a:ext uri="{FF2B5EF4-FFF2-40B4-BE49-F238E27FC236}">
                <a16:creationId xmlns:a16="http://schemas.microsoft.com/office/drawing/2014/main" id="{7A17D2C3-BA7C-9487-9318-7C9E26DA3242}"/>
              </a:ext>
            </a:extLst>
          </p:cNvPr>
          <p:cNvPicPr>
            <a:picLocks noChangeAspect="1"/>
          </p:cNvPicPr>
          <p:nvPr/>
        </p:nvPicPr>
        <p:blipFill>
          <a:blip r:embed="rId2"/>
          <a:stretch>
            <a:fillRect/>
          </a:stretch>
        </p:blipFill>
        <p:spPr>
          <a:xfrm>
            <a:off x="1510759" y="643467"/>
            <a:ext cx="9170482" cy="5571066"/>
          </a:xfrm>
          <a:prstGeom prst="rect">
            <a:avLst/>
          </a:prstGeom>
        </p:spPr>
      </p:pic>
    </p:spTree>
    <p:extLst>
      <p:ext uri="{BB962C8B-B14F-4D97-AF65-F5344CB8AC3E}">
        <p14:creationId xmlns:p14="http://schemas.microsoft.com/office/powerpoint/2010/main" val="5923810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919FC71C-0222-0204-5B40-A81103813228}"/>
              </a:ext>
            </a:extLst>
          </p:cNvPr>
          <p:cNvPicPr>
            <a:picLocks noChangeAspect="1"/>
          </p:cNvPicPr>
          <p:nvPr/>
        </p:nvPicPr>
        <p:blipFill>
          <a:blip r:embed="rId2"/>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219903756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DC5B6B2-DA52-6420-389B-DFA64483DB39}"/>
              </a:ext>
            </a:extLst>
          </p:cNvPr>
          <p:cNvPicPr>
            <a:picLocks noChangeAspect="1"/>
          </p:cNvPicPr>
          <p:nvPr/>
        </p:nvPicPr>
        <p:blipFill>
          <a:blip r:embed="rId3"/>
          <a:stretch>
            <a:fillRect/>
          </a:stretch>
        </p:blipFill>
        <p:spPr>
          <a:xfrm>
            <a:off x="2130828" y="643467"/>
            <a:ext cx="7930343" cy="5571066"/>
          </a:xfrm>
          <a:prstGeom prst="rect">
            <a:avLst/>
          </a:prstGeom>
        </p:spPr>
      </p:pic>
    </p:spTree>
    <p:extLst>
      <p:ext uri="{BB962C8B-B14F-4D97-AF65-F5344CB8AC3E}">
        <p14:creationId xmlns:p14="http://schemas.microsoft.com/office/powerpoint/2010/main" val="237576306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10;&#10;Description automatically generated">
            <a:extLst>
              <a:ext uri="{FF2B5EF4-FFF2-40B4-BE49-F238E27FC236}">
                <a16:creationId xmlns:a16="http://schemas.microsoft.com/office/drawing/2014/main" id="{5ACD33BC-33EB-E6AA-DF81-555CED072583}"/>
              </a:ext>
            </a:extLst>
          </p:cNvPr>
          <p:cNvPicPr>
            <a:picLocks noChangeAspect="1"/>
          </p:cNvPicPr>
          <p:nvPr/>
        </p:nvPicPr>
        <p:blipFill>
          <a:blip r:embed="rId2"/>
          <a:stretch>
            <a:fillRect/>
          </a:stretch>
        </p:blipFill>
        <p:spPr>
          <a:xfrm>
            <a:off x="2200148" y="643467"/>
            <a:ext cx="7791703" cy="5571066"/>
          </a:xfrm>
          <a:prstGeom prst="rect">
            <a:avLst/>
          </a:prstGeom>
        </p:spPr>
      </p:pic>
    </p:spTree>
    <p:extLst>
      <p:ext uri="{BB962C8B-B14F-4D97-AF65-F5344CB8AC3E}">
        <p14:creationId xmlns:p14="http://schemas.microsoft.com/office/powerpoint/2010/main" val="90484359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email&#10;&#10;Description automatically generated">
            <a:extLst>
              <a:ext uri="{FF2B5EF4-FFF2-40B4-BE49-F238E27FC236}">
                <a16:creationId xmlns:a16="http://schemas.microsoft.com/office/drawing/2014/main" id="{DA3AA519-8E59-9A3C-3723-F319E1BDEF70}"/>
              </a:ext>
            </a:extLst>
          </p:cNvPr>
          <p:cNvPicPr>
            <a:picLocks noChangeAspect="1"/>
          </p:cNvPicPr>
          <p:nvPr/>
        </p:nvPicPr>
        <p:blipFill>
          <a:blip r:embed="rId2"/>
          <a:stretch>
            <a:fillRect/>
          </a:stretch>
        </p:blipFill>
        <p:spPr>
          <a:xfrm>
            <a:off x="643467" y="1588771"/>
            <a:ext cx="10905066" cy="3680458"/>
          </a:xfrm>
          <a:prstGeom prst="rect">
            <a:avLst/>
          </a:prstGeom>
        </p:spPr>
      </p:pic>
    </p:spTree>
    <p:extLst>
      <p:ext uri="{BB962C8B-B14F-4D97-AF65-F5344CB8AC3E}">
        <p14:creationId xmlns:p14="http://schemas.microsoft.com/office/powerpoint/2010/main" val="30395263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3F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DA2BC38D-FAD0-F23A-B285-D8163C730F77}"/>
              </a:ext>
            </a:extLst>
          </p:cNvPr>
          <p:cNvPicPr>
            <a:picLocks noChangeAspect="1"/>
          </p:cNvPicPr>
          <p:nvPr/>
        </p:nvPicPr>
        <p:blipFill>
          <a:blip r:embed="rId2"/>
          <a:stretch>
            <a:fillRect/>
          </a:stretch>
        </p:blipFill>
        <p:spPr>
          <a:xfrm>
            <a:off x="1760540" y="643467"/>
            <a:ext cx="8670920" cy="5571066"/>
          </a:xfrm>
          <a:prstGeom prst="rect">
            <a:avLst/>
          </a:prstGeom>
        </p:spPr>
      </p:pic>
    </p:spTree>
    <p:extLst>
      <p:ext uri="{BB962C8B-B14F-4D97-AF65-F5344CB8AC3E}">
        <p14:creationId xmlns:p14="http://schemas.microsoft.com/office/powerpoint/2010/main" val="290431778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5D145EB5-6FE6-BC53-5163-542AE4DE30C7}"/>
              </a:ext>
            </a:extLst>
          </p:cNvPr>
          <p:cNvPicPr>
            <a:picLocks noChangeAspect="1"/>
          </p:cNvPicPr>
          <p:nvPr/>
        </p:nvPicPr>
        <p:blipFill rotWithShape="1">
          <a:blip r:embed="rId2"/>
          <a:srcRect r="2" b="638"/>
          <a:stretch/>
        </p:blipFill>
        <p:spPr>
          <a:xfrm>
            <a:off x="1155547" y="637762"/>
            <a:ext cx="9889808" cy="5576770"/>
          </a:xfrm>
          <a:prstGeom prst="rect">
            <a:avLst/>
          </a:prstGeom>
        </p:spPr>
      </p:pic>
    </p:spTree>
    <p:extLst>
      <p:ext uri="{BB962C8B-B14F-4D97-AF65-F5344CB8AC3E}">
        <p14:creationId xmlns:p14="http://schemas.microsoft.com/office/powerpoint/2010/main" val="423447526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 scatter chart&#10;&#10;Description automatically generated">
            <a:extLst>
              <a:ext uri="{FF2B5EF4-FFF2-40B4-BE49-F238E27FC236}">
                <a16:creationId xmlns:a16="http://schemas.microsoft.com/office/drawing/2014/main" id="{CE216337-BEF3-97B5-EE5E-A967F8FB2072}"/>
              </a:ext>
            </a:extLst>
          </p:cNvPr>
          <p:cNvPicPr>
            <a:picLocks noChangeAspect="1"/>
          </p:cNvPicPr>
          <p:nvPr/>
        </p:nvPicPr>
        <p:blipFill>
          <a:blip r:embed="rId3"/>
          <a:stretch>
            <a:fillRect/>
          </a:stretch>
        </p:blipFill>
        <p:spPr>
          <a:xfrm>
            <a:off x="1999628" y="643467"/>
            <a:ext cx="8192744" cy="5571066"/>
          </a:xfrm>
          <a:prstGeom prst="rect">
            <a:avLst/>
          </a:prstGeom>
        </p:spPr>
      </p:pic>
    </p:spTree>
    <p:extLst>
      <p:ext uri="{BB962C8B-B14F-4D97-AF65-F5344CB8AC3E}">
        <p14:creationId xmlns:p14="http://schemas.microsoft.com/office/powerpoint/2010/main" val="3987010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1803874209"/>
              </p:ext>
            </p:extLst>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pPr marL="514350" indent="-514350">
              <a:buFont typeface="+mj-lt"/>
              <a:buAutoNum type="arabicPeriod"/>
            </a:pPr>
            <a:r>
              <a:rPr lang="en-US" dirty="0"/>
              <a:t>An acceptable high energy / bulk ratio (F)</a:t>
            </a:r>
          </a:p>
          <a:p>
            <a:pPr marL="514350" indent="-514350">
              <a:buFont typeface="+mj-lt"/>
              <a:buAutoNum type="arabicPeriod"/>
            </a:pPr>
            <a:r>
              <a:rPr lang="en-US" dirty="0"/>
              <a:t>A predictable burning rate over a wide range of pressures (</a:t>
            </a:r>
            <a:r>
              <a:rPr lang="en-US" dirty="0" err="1"/>
              <a:t>Vieille’s</a:t>
            </a:r>
            <a:r>
              <a:rPr lang="en-US" dirty="0"/>
              <a:t> Law)</a:t>
            </a:r>
          </a:p>
          <a:p>
            <a:pPr marL="514350" indent="-514350">
              <a:buFont typeface="+mj-lt"/>
              <a:buAutoNum type="arabicPeriod"/>
            </a:pPr>
            <a:r>
              <a:rPr lang="en-US" dirty="0"/>
              <a:t>An acceptably low flame temperature (T</a:t>
            </a:r>
            <a:r>
              <a:rPr lang="en-US" baseline="-25000" dirty="0"/>
              <a:t>o</a:t>
            </a:r>
            <a:r>
              <a:rPr lang="en-US" dirty="0"/>
              <a:t>)</a:t>
            </a:r>
          </a:p>
          <a:p>
            <a:pPr marL="514350" indent="-514350">
              <a:buFont typeface="+mj-lt"/>
              <a:buAutoNum type="arabicPeriod"/>
            </a:pPr>
            <a:r>
              <a:rPr lang="en-US" dirty="0"/>
              <a:t>Capable of being easily and rapidly ignited</a:t>
            </a:r>
          </a:p>
          <a:p>
            <a:pPr marL="514350" indent="-514350">
              <a:buFont typeface="+mj-lt"/>
              <a:buAutoNum type="arabicPeriod"/>
            </a:pPr>
            <a:r>
              <a:rPr lang="en-US" dirty="0"/>
              <a:t>An acceptably low sensitiveness to other forms of ignition</a:t>
            </a:r>
          </a:p>
          <a:p>
            <a:pPr marL="514350" indent="-514350">
              <a:buFont typeface="+mj-lt"/>
              <a:buAutoNum type="arabicPeriod"/>
            </a:pPr>
            <a:r>
              <a:rPr lang="en-US" dirty="0"/>
              <a:t>Capable of cheap, easy and rapid manufacture</a:t>
            </a:r>
          </a:p>
          <a:p>
            <a:pPr marL="514350" indent="-514350">
              <a:buFont typeface="+mj-lt"/>
              <a:buAutoNum type="arabicPeriod"/>
            </a:pPr>
            <a:r>
              <a:rPr lang="en-US" dirty="0"/>
              <a:t>Long shelf life under all environmental conditions (degradation)</a:t>
            </a:r>
          </a:p>
          <a:p>
            <a:pPr marL="514350" indent="-514350">
              <a:buFont typeface="+mj-lt"/>
              <a:buAutoNum type="arabicPeriod"/>
            </a:pPr>
            <a:r>
              <a:rPr lang="en-US" dirty="0"/>
              <a:t>Minimum tendency to produce flash / smoke and toxic fumes</a:t>
            </a:r>
          </a:p>
        </p:txBody>
      </p:sp>
      <p:sp>
        <p:nvSpPr>
          <p:cNvPr id="3" name="Content Placeholder 1">
            <a:extLst>
              <a:ext uri="{FF2B5EF4-FFF2-40B4-BE49-F238E27FC236}">
                <a16:creationId xmlns:a16="http://schemas.microsoft.com/office/drawing/2014/main" id="{76B68BB5-B89D-EF40-4280-87C74EB0C41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Summary – Gun Propellants</a:t>
            </a:r>
          </a:p>
        </p:txBody>
      </p:sp>
    </p:spTree>
    <p:extLst>
      <p:ext uri="{BB962C8B-B14F-4D97-AF65-F5344CB8AC3E}">
        <p14:creationId xmlns:p14="http://schemas.microsoft.com/office/powerpoint/2010/main" val="362386264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1248</TotalTime>
  <Words>4790</Words>
  <Application>Microsoft Macintosh PowerPoint</Application>
  <PresentationFormat>Widescreen</PresentationFormat>
  <Paragraphs>321</Paragraphs>
  <Slides>82</Slides>
  <Notes>32</Notes>
  <HiddenSlides>0</HiddenSlides>
  <MMClips>0</MMClips>
  <ScaleCrop>false</ScaleCrop>
  <HeadingPairs>
    <vt:vector size="6" baseType="variant">
      <vt:variant>
        <vt:lpstr>Fonts Used</vt:lpstr>
      </vt:variant>
      <vt:variant>
        <vt:i4>9</vt:i4>
      </vt:variant>
      <vt:variant>
        <vt:lpstr>Theme</vt:lpstr>
      </vt:variant>
      <vt:variant>
        <vt:i4>22</vt:i4>
      </vt:variant>
      <vt:variant>
        <vt:lpstr>Slide Titles</vt:lpstr>
      </vt:variant>
      <vt:variant>
        <vt:i4>82</vt:i4>
      </vt:variant>
    </vt:vector>
  </HeadingPairs>
  <TitlesOfParts>
    <vt:vector size="113" baseType="lpstr">
      <vt:lpstr>Arial</vt:lpstr>
      <vt:lpstr>Calibri</vt:lpstr>
      <vt:lpstr>Calibri Light</vt:lpstr>
      <vt:lpstr>Cambria Math</vt:lpstr>
      <vt:lpstr>HelveticaNeueLTPro</vt:lpstr>
      <vt:lpstr>Symbol</vt:lpstr>
      <vt:lpstr>SymbolMT</vt:lpstr>
      <vt:lpstr>TimesNewRoman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2008 Background</vt:lpstr>
      <vt:lpstr>PowerPoint Presentation</vt:lpstr>
      <vt:lpstr>PowerPoint Presentation</vt:lpstr>
      <vt:lpstr>PowerPoint Presentation</vt:lpstr>
      <vt:lpstr>PowerPoint Presentation</vt:lpstr>
      <vt:lpstr>Charge Components</vt:lpstr>
      <vt:lpstr>Charge Components</vt:lpstr>
      <vt:lpstr>Propulsion– Igniter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Propulsion– Igniter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70</cp:revision>
  <dcterms:created xsi:type="dcterms:W3CDTF">2021-03-09T15:35:42Z</dcterms:created>
  <dcterms:modified xsi:type="dcterms:W3CDTF">2022-11-01T14:42:28Z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