
<file path=[Content_Types].xml><?xml version="1.0" encoding="utf-8"?>
<Types xmlns="http://schemas.openxmlformats.org/package/2006/content-types">
  <Default Extension="tmp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5" r:id="rId7"/>
    <p:sldId id="262" r:id="rId8"/>
    <p:sldId id="264" r:id="rId9"/>
    <p:sldId id="263" r:id="rId10"/>
    <p:sldId id="266" r:id="rId11"/>
    <p:sldId id="267" r:id="rId12"/>
    <p:sldId id="268" r:id="rId13"/>
    <p:sldId id="269" r:id="rId14"/>
    <p:sldId id="270" r:id="rId15"/>
    <p:sldId id="271" r:id="rId16"/>
    <p:sldId id="275" r:id="rId17"/>
    <p:sldId id="273" r:id="rId18"/>
    <p:sldId id="274" r:id="rId19"/>
    <p:sldId id="276" r:id="rId20"/>
    <p:sldId id="277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296" y="-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2C943-19E1-40EB-9025-0BA1D3F2EDAA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F3C70-60CF-48EF-A4C6-ED9932BCF5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84078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2C943-19E1-40EB-9025-0BA1D3F2EDAA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F3C70-60CF-48EF-A4C6-ED9932BCF5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13122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2C943-19E1-40EB-9025-0BA1D3F2EDAA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F3C70-60CF-48EF-A4C6-ED9932BCF5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5529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2C943-19E1-40EB-9025-0BA1D3F2EDAA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F3C70-60CF-48EF-A4C6-ED9932BCF5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64223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2C943-19E1-40EB-9025-0BA1D3F2EDAA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F3C70-60CF-48EF-A4C6-ED9932BCF5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86679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2C943-19E1-40EB-9025-0BA1D3F2EDAA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F3C70-60CF-48EF-A4C6-ED9932BCF5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67830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2C943-19E1-40EB-9025-0BA1D3F2EDAA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F3C70-60CF-48EF-A4C6-ED9932BCF5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69813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2C943-19E1-40EB-9025-0BA1D3F2EDAA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F3C70-60CF-48EF-A4C6-ED9932BCF5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11036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2C943-19E1-40EB-9025-0BA1D3F2EDAA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F3C70-60CF-48EF-A4C6-ED9932BCF5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3741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2C943-19E1-40EB-9025-0BA1D3F2EDAA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F3C70-60CF-48EF-A4C6-ED9932BCF5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53299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2C943-19E1-40EB-9025-0BA1D3F2EDAA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F3C70-60CF-48EF-A4C6-ED9932BCF5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6592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32C943-19E1-40EB-9025-0BA1D3F2EDAA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2F3C70-60CF-48EF-A4C6-ED9932BCF5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49431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mp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mp"/><Relationship Id="rId2" Type="http://schemas.openxmlformats.org/officeDocument/2006/relationships/image" Target="../media/image2.tmp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tm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mp"/><Relationship Id="rId7" Type="http://schemas.openxmlformats.org/officeDocument/2006/relationships/image" Target="../media/image10.tmp"/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tmp"/><Relationship Id="rId5" Type="http://schemas.openxmlformats.org/officeDocument/2006/relationships/image" Target="../media/image8.tmp"/><Relationship Id="rId4" Type="http://schemas.openxmlformats.org/officeDocument/2006/relationships/image" Target="../media/image7.tm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mp"/><Relationship Id="rId7" Type="http://schemas.openxmlformats.org/officeDocument/2006/relationships/image" Target="../media/image16.tmp"/><Relationship Id="rId2" Type="http://schemas.openxmlformats.org/officeDocument/2006/relationships/image" Target="../media/image11.tm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tmp"/><Relationship Id="rId5" Type="http://schemas.openxmlformats.org/officeDocument/2006/relationships/image" Target="../media/image14.tmp"/><Relationship Id="rId4" Type="http://schemas.openxmlformats.org/officeDocument/2006/relationships/image" Target="../media/image13.tmp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tmp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tmp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" y="1143000"/>
            <a:ext cx="8915400" cy="1905000"/>
          </a:xfrm>
        </p:spPr>
        <p:txBody>
          <a:bodyPr>
            <a:noAutofit/>
          </a:bodyPr>
          <a:lstStyle/>
          <a:p>
            <a:r>
              <a:rPr lang="en-US" b="1" dirty="0" smtClean="0"/>
              <a:t>Assessment of Household </a:t>
            </a:r>
            <a:r>
              <a:rPr lang="en-US" b="1" dirty="0" err="1" smtClean="0"/>
              <a:t>Mould</a:t>
            </a:r>
            <a:r>
              <a:rPr lang="en-US" b="1" dirty="0" smtClean="0"/>
              <a:t> </a:t>
            </a:r>
            <a:br>
              <a:rPr lang="en-US" b="1" dirty="0" smtClean="0"/>
            </a:br>
            <a:r>
              <a:rPr lang="en-US" b="1" dirty="0" smtClean="0"/>
              <a:t>Growth and Related Health Impacts </a:t>
            </a:r>
            <a:br>
              <a:rPr lang="en-US" b="1" dirty="0" smtClean="0"/>
            </a:br>
            <a:r>
              <a:rPr lang="en-US" b="1" dirty="0" smtClean="0"/>
              <a:t>in Bristol, United Kingdom</a:t>
            </a:r>
            <a:endParaRPr lang="en-GB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14600" y="4876800"/>
            <a:ext cx="6400800" cy="1752600"/>
          </a:xfrm>
        </p:spPr>
        <p:txBody>
          <a:bodyPr>
            <a:normAutofit/>
          </a:bodyPr>
          <a:lstStyle/>
          <a:p>
            <a:pPr algn="l"/>
            <a:r>
              <a:rPr lang="en-US" sz="2400" b="1" dirty="0" err="1" smtClean="0">
                <a:solidFill>
                  <a:schemeClr val="tx1"/>
                </a:solidFill>
              </a:rPr>
              <a:t>M.D.M.C.K</a:t>
            </a:r>
            <a:r>
              <a:rPr lang="en-US" sz="2400" b="1" dirty="0" smtClean="0">
                <a:solidFill>
                  <a:schemeClr val="tx1"/>
                </a:solidFill>
              </a:rPr>
              <a:t>. </a:t>
            </a:r>
            <a:r>
              <a:rPr lang="en-US" sz="2400" b="1" dirty="0" err="1" smtClean="0">
                <a:solidFill>
                  <a:schemeClr val="tx1"/>
                </a:solidFill>
              </a:rPr>
              <a:t>AMARASENA</a:t>
            </a:r>
            <a:r>
              <a:rPr lang="en-US" sz="2400" b="1" dirty="0" smtClean="0">
                <a:solidFill>
                  <a:schemeClr val="tx1"/>
                </a:solidFill>
              </a:rPr>
              <a:t> </a:t>
            </a:r>
          </a:p>
          <a:p>
            <a:pPr algn="l"/>
            <a:r>
              <a:rPr lang="en-US" sz="2400" b="1" dirty="0" smtClean="0">
                <a:solidFill>
                  <a:schemeClr val="tx1"/>
                </a:solidFill>
              </a:rPr>
              <a:t>University of Wales Trinity Saint David, Swansea </a:t>
            </a:r>
            <a:endParaRPr lang="en-GB" sz="2400" b="1" dirty="0">
              <a:solidFill>
                <a:schemeClr val="tx1"/>
              </a:solidFill>
            </a:endParaRPr>
          </a:p>
        </p:txBody>
      </p:sp>
      <p:pic>
        <p:nvPicPr>
          <p:cNvPr id="4" name="Picture 3" descr="Screen Clippin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156"/>
          <a:stretch/>
        </p:blipFill>
        <p:spPr>
          <a:xfrm>
            <a:off x="228600" y="5077838"/>
            <a:ext cx="2249517" cy="953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2440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032598" y="155084"/>
            <a:ext cx="2971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smtClean="0"/>
              <a:t>OUTLINE</a:t>
            </a:r>
            <a:endParaRPr lang="en-GB" sz="32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1143000" y="914400"/>
            <a:ext cx="746760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2400" dirty="0" smtClean="0"/>
              <a:t>Introduction</a:t>
            </a:r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2400" dirty="0" smtClean="0"/>
              <a:t>Literature Review</a:t>
            </a:r>
            <a:endParaRPr lang="en-US" sz="2400" dirty="0" smtClean="0"/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2400" dirty="0" smtClean="0"/>
              <a:t>Location</a:t>
            </a:r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2400" dirty="0" smtClean="0"/>
              <a:t>Research Objectives</a:t>
            </a:r>
            <a:endParaRPr lang="en-US" sz="2400" dirty="0" smtClean="0"/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2400" dirty="0" smtClean="0"/>
              <a:t>Methodological Review</a:t>
            </a:r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2400" dirty="0" smtClean="0"/>
              <a:t>Results and Findings</a:t>
            </a:r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2400" dirty="0" smtClean="0"/>
              <a:t>Recommendations</a:t>
            </a:r>
            <a:endParaRPr lang="en-US" sz="2400" dirty="0"/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2400" dirty="0" smtClean="0"/>
              <a:t>Limitations</a:t>
            </a:r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2400" dirty="0" smtClean="0"/>
              <a:t>Future studies</a:t>
            </a:r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2400" dirty="0" smtClean="0"/>
              <a:t>References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3908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971800" y="152400"/>
            <a:ext cx="2878865" cy="75469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3200" b="1" dirty="0" smtClean="0">
                <a:solidFill>
                  <a:srgbClr val="C00000"/>
                </a:solidFill>
              </a:rPr>
              <a:t>INTRODUCTION</a:t>
            </a:r>
            <a:endParaRPr lang="en-US" b="1" dirty="0" smtClean="0">
              <a:solidFill>
                <a:srgbClr val="C00000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76200" y="1143000"/>
            <a:ext cx="8915400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en-US" sz="2400" dirty="0" smtClean="0"/>
              <a:t>Housing has a significant influence on both physical well-being and general quality of life.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US" sz="2400" dirty="0" smtClean="0"/>
              <a:t>One of the prevalent challenges is the development of </a:t>
            </a:r>
            <a:r>
              <a:rPr lang="en-US" sz="2400" dirty="0" err="1" smtClean="0"/>
              <a:t>mould</a:t>
            </a:r>
            <a:r>
              <a:rPr lang="en-US" sz="2400" dirty="0" smtClean="0"/>
              <a:t> in houses. </a:t>
            </a:r>
          </a:p>
          <a:p>
            <a:pPr marL="342900" indent="-342900">
              <a:buFont typeface="Arial" pitchFamily="34" charset="0"/>
              <a:buChar char="•"/>
            </a:pPr>
            <a:endParaRPr lang="en-US" sz="2400" dirty="0"/>
          </a:p>
          <a:p>
            <a:pPr marL="342900" indent="-342900">
              <a:buFont typeface="Arial" pitchFamily="34" charset="0"/>
              <a:buChar char="•"/>
            </a:pPr>
            <a:r>
              <a:rPr lang="en-US" sz="2400" dirty="0" smtClean="0"/>
              <a:t>According to the UK Damp and </a:t>
            </a:r>
            <a:r>
              <a:rPr lang="en-US" sz="2400" dirty="0" err="1" smtClean="0"/>
              <a:t>Mould</a:t>
            </a:r>
            <a:r>
              <a:rPr lang="en-US" sz="2400" dirty="0" smtClean="0"/>
              <a:t> Statistics 2023, 58% of privately rented households in England suffer from </a:t>
            </a:r>
            <a:r>
              <a:rPr lang="en-US" sz="2400" dirty="0" err="1" smtClean="0"/>
              <a:t>mould</a:t>
            </a:r>
            <a:r>
              <a:rPr lang="en-US" sz="2400" dirty="0" smtClean="0"/>
              <a:t>.</a:t>
            </a:r>
          </a:p>
          <a:p>
            <a:pPr marL="342900" indent="-342900">
              <a:buFont typeface="Arial" pitchFamily="34" charset="0"/>
              <a:buChar char="•"/>
            </a:pPr>
            <a:endParaRPr lang="en-US" sz="2400" dirty="0"/>
          </a:p>
          <a:p>
            <a:pPr marL="342900" indent="-342900">
              <a:buFont typeface="Arial" pitchFamily="34" charset="0"/>
              <a:buChar char="•"/>
            </a:pPr>
            <a:r>
              <a:rPr lang="en-US" sz="2400" dirty="0" smtClean="0"/>
              <a:t>In 2021, the UK Housing Ombudsman received 1,993 complaints about </a:t>
            </a:r>
            <a:r>
              <a:rPr lang="en-US" sz="2400" dirty="0" err="1" smtClean="0"/>
              <a:t>mould</a:t>
            </a:r>
            <a:r>
              <a:rPr lang="en-US" sz="2400" dirty="0" smtClean="0"/>
              <a:t>.</a:t>
            </a:r>
          </a:p>
          <a:p>
            <a:pPr marL="342900" indent="-342900">
              <a:buFont typeface="Arial" pitchFamily="34" charset="0"/>
              <a:buChar char="•"/>
            </a:pPr>
            <a:endParaRPr lang="en-US" sz="2400" dirty="0"/>
          </a:p>
          <a:p>
            <a:pPr marL="342900" indent="-342900">
              <a:buFont typeface="Arial" pitchFamily="34" charset="0"/>
              <a:buChar char="•"/>
            </a:pPr>
            <a:r>
              <a:rPr lang="en-US" sz="2400" dirty="0" smtClean="0"/>
              <a:t>This number has risen to 3,969 complaints in 2022, representing a 99.1% growth.</a:t>
            </a:r>
          </a:p>
          <a:p>
            <a:pPr marL="342900" indent="-342900">
              <a:buFont typeface="Arial" pitchFamily="34" charset="0"/>
              <a:buChar char="•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160891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-6485" y="761999"/>
            <a:ext cx="9302885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en-US" sz="2400" dirty="0" smtClean="0"/>
              <a:t>Household </a:t>
            </a:r>
            <a:r>
              <a:rPr lang="en-US" sz="2400" dirty="0" err="1" smtClean="0"/>
              <a:t>mould</a:t>
            </a:r>
            <a:r>
              <a:rPr lang="en-US" sz="2400" dirty="0" smtClean="0"/>
              <a:t> exposure can have substantial health concerns, especially for susceptible groups.</a:t>
            </a:r>
          </a:p>
          <a:p>
            <a:pPr marL="342900" indent="-342900">
              <a:buFont typeface="Arial" pitchFamily="34" charset="0"/>
              <a:buChar char="•"/>
            </a:pPr>
            <a:endParaRPr lang="en-US" sz="2400" dirty="0"/>
          </a:p>
          <a:p>
            <a:pPr marL="342900" indent="-342900">
              <a:buFont typeface="Arial" pitchFamily="34" charset="0"/>
              <a:buChar char="•"/>
            </a:pPr>
            <a:r>
              <a:rPr lang="en-US" sz="2400" dirty="0" err="1" smtClean="0"/>
              <a:t>Mould</a:t>
            </a:r>
            <a:r>
              <a:rPr lang="en-US" sz="2400" dirty="0" smtClean="0"/>
              <a:t> spores have the potential to develop allergic responses such as sneezing, nasal discharge, ocular redness, and cutaneous rash (</a:t>
            </a:r>
            <a:r>
              <a:rPr lang="en-GB" sz="2400" dirty="0" smtClean="0"/>
              <a:t>Moses </a:t>
            </a:r>
            <a:r>
              <a:rPr lang="en-GB" sz="2400" i="1" dirty="0" smtClean="0"/>
              <a:t>et al. </a:t>
            </a:r>
            <a:r>
              <a:rPr lang="en-GB" sz="2400" dirty="0" smtClean="0"/>
              <a:t>2019)</a:t>
            </a:r>
            <a:r>
              <a:rPr lang="en-US" sz="2400" dirty="0" smtClean="0"/>
              <a:t>. </a:t>
            </a:r>
          </a:p>
          <a:p>
            <a:pPr marL="342900" indent="-342900">
              <a:buFont typeface="Arial" pitchFamily="34" charset="0"/>
              <a:buChar char="•"/>
            </a:pPr>
            <a:endParaRPr lang="en-US" sz="2400" dirty="0"/>
          </a:p>
          <a:p>
            <a:pPr marL="342900" indent="-342900">
              <a:buFont typeface="Arial" pitchFamily="34" charset="0"/>
              <a:buChar char="•"/>
            </a:pPr>
            <a:r>
              <a:rPr lang="en-US" sz="2400" dirty="0"/>
              <a:t>C</a:t>
            </a:r>
            <a:r>
              <a:rPr lang="en-US" sz="2400" dirty="0" smtClean="0"/>
              <a:t>hildren living in </a:t>
            </a:r>
            <a:r>
              <a:rPr lang="en-US" sz="2400" dirty="0" err="1" smtClean="0"/>
              <a:t>mouldy</a:t>
            </a:r>
            <a:r>
              <a:rPr lang="en-US" sz="2400" dirty="0" smtClean="0"/>
              <a:t> houses are at an increased risk of developing asthma or worsening in their asthma symptoms.</a:t>
            </a:r>
          </a:p>
          <a:p>
            <a:pPr marL="342900" indent="-342900">
              <a:buFont typeface="Arial" pitchFamily="34" charset="0"/>
              <a:buChar char="•"/>
            </a:pPr>
            <a:endParaRPr lang="en-US" sz="2400" dirty="0"/>
          </a:p>
          <a:p>
            <a:pPr marL="342900" indent="-342900">
              <a:buFont typeface="Arial" pitchFamily="34" charset="0"/>
              <a:buChar char="•"/>
            </a:pPr>
            <a:r>
              <a:rPr lang="en-US" sz="2400" dirty="0" smtClean="0"/>
              <a:t>A considerable number of individuals have documented the psychological distress that these </a:t>
            </a:r>
            <a:r>
              <a:rPr lang="en-US" sz="2400" dirty="0" err="1" smtClean="0"/>
              <a:t>mould</a:t>
            </a:r>
            <a:r>
              <a:rPr lang="en-US" sz="2400" dirty="0" smtClean="0"/>
              <a:t> can induce.</a:t>
            </a:r>
          </a:p>
          <a:p>
            <a:pPr marL="342900" indent="-342900">
              <a:buFont typeface="Arial" pitchFamily="34" charset="0"/>
              <a:buChar char="•"/>
            </a:pPr>
            <a:endParaRPr lang="en-US" sz="2400" dirty="0"/>
          </a:p>
          <a:p>
            <a:pPr marL="342900" indent="-342900">
              <a:buFont typeface="Arial" pitchFamily="34" charset="0"/>
              <a:buChar char="•"/>
            </a:pPr>
            <a:r>
              <a:rPr lang="en-US" sz="2400" dirty="0" smtClean="0"/>
              <a:t>UK Damp and </a:t>
            </a:r>
            <a:r>
              <a:rPr lang="en-US" sz="2400" dirty="0" err="1" smtClean="0"/>
              <a:t>Mould</a:t>
            </a:r>
            <a:r>
              <a:rPr lang="en-US" sz="2400" dirty="0" smtClean="0"/>
              <a:t> Statistics 2023, the National Health Service (</a:t>
            </a:r>
            <a:r>
              <a:rPr lang="en-US" sz="2400" dirty="0" err="1" smtClean="0"/>
              <a:t>NHS</a:t>
            </a:r>
            <a:r>
              <a:rPr lang="en-US" sz="2400" dirty="0" smtClean="0"/>
              <a:t>) allocates around £1.4 billion annually to address illnesses related to </a:t>
            </a:r>
            <a:r>
              <a:rPr lang="en-US" sz="2400" dirty="0" err="1" smtClean="0"/>
              <a:t>mould</a:t>
            </a:r>
            <a:r>
              <a:rPr lang="en-US" sz="2400" dirty="0" smtClean="0"/>
              <a:t>. </a:t>
            </a:r>
          </a:p>
          <a:p>
            <a:pPr marL="342900" indent="-342900">
              <a:buFont typeface="Arial" pitchFamily="34" charset="0"/>
              <a:buChar char="•"/>
            </a:pPr>
            <a:endParaRPr lang="en-US" sz="2400" dirty="0"/>
          </a:p>
          <a:p>
            <a:pPr marL="342900" indent="-342900">
              <a:buFont typeface="Arial" pitchFamily="34" charset="0"/>
              <a:buChar char="•"/>
            </a:pPr>
            <a:endParaRPr lang="en-GB" sz="2400" dirty="0"/>
          </a:p>
        </p:txBody>
      </p:sp>
      <p:sp>
        <p:nvSpPr>
          <p:cNvPr id="3" name="Rectangle 2"/>
          <p:cNvSpPr/>
          <p:nvPr/>
        </p:nvSpPr>
        <p:spPr>
          <a:xfrm>
            <a:off x="2743200" y="76200"/>
            <a:ext cx="331449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b="1" dirty="0" smtClean="0">
                <a:solidFill>
                  <a:srgbClr val="C00000"/>
                </a:solidFill>
              </a:rPr>
              <a:t>LITERATURE REVIEW </a:t>
            </a:r>
            <a:endParaRPr lang="en-GB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7582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52400" y="990600"/>
            <a:ext cx="8915400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en-US" sz="2400" dirty="0"/>
              <a:t>A</a:t>
            </a:r>
            <a:r>
              <a:rPr lang="en-US" sz="2400" dirty="0" smtClean="0"/>
              <a:t>ccording to a study conducted by Fisk </a:t>
            </a:r>
            <a:r>
              <a:rPr lang="en-US" sz="2400" i="1" dirty="0" smtClean="0"/>
              <a:t>et al </a:t>
            </a:r>
            <a:r>
              <a:rPr lang="en-US" sz="2400" dirty="0" smtClean="0"/>
              <a:t>in 2007, and </a:t>
            </a:r>
            <a:r>
              <a:rPr lang="en-GB" sz="2400" dirty="0" err="1" smtClean="0"/>
              <a:t>Jaakkola</a:t>
            </a:r>
            <a:r>
              <a:rPr lang="en-GB" sz="2400" dirty="0" smtClean="0"/>
              <a:t> </a:t>
            </a:r>
            <a:r>
              <a:rPr lang="en-GB" sz="2400" i="1" dirty="0" smtClean="0"/>
              <a:t>et al </a:t>
            </a:r>
            <a:r>
              <a:rPr lang="en-GB" sz="2400" dirty="0" smtClean="0"/>
              <a:t>in 2005 </a:t>
            </a:r>
            <a:r>
              <a:rPr lang="en-US" sz="2400" dirty="0" smtClean="0"/>
              <a:t>there is a substantial correlation between the respiratory symptoms and household </a:t>
            </a:r>
            <a:r>
              <a:rPr lang="en-US" sz="2400" dirty="0" err="1" smtClean="0"/>
              <a:t>mould</a:t>
            </a:r>
            <a:r>
              <a:rPr lang="en-US" sz="2400" dirty="0" smtClean="0"/>
              <a:t>. </a:t>
            </a:r>
          </a:p>
          <a:p>
            <a:pPr marL="342900" indent="-342900">
              <a:buFont typeface="Arial" pitchFamily="34" charset="0"/>
              <a:buChar char="•"/>
            </a:pPr>
            <a:endParaRPr lang="en-US" sz="2400" dirty="0"/>
          </a:p>
          <a:p>
            <a:pPr marL="342900" indent="-342900">
              <a:buFont typeface="Arial" pitchFamily="34" charset="0"/>
              <a:buChar char="•"/>
            </a:pPr>
            <a:r>
              <a:rPr lang="en-US" sz="2400" dirty="0" smtClean="0"/>
              <a:t>The literature also indicates that socio-economic factors play a crucial role in the prevalence of </a:t>
            </a:r>
            <a:r>
              <a:rPr lang="en-US" sz="2400" dirty="0" err="1" smtClean="0"/>
              <a:t>mould</a:t>
            </a:r>
            <a:r>
              <a:rPr lang="en-US" sz="2400" dirty="0" smtClean="0"/>
              <a:t> and its health effects (</a:t>
            </a:r>
            <a:r>
              <a:rPr lang="en-GB" sz="2400" dirty="0" smtClean="0"/>
              <a:t>Evans and </a:t>
            </a:r>
            <a:r>
              <a:rPr lang="en-GB" sz="2400" dirty="0" err="1" smtClean="0"/>
              <a:t>Kantrowitz</a:t>
            </a:r>
            <a:r>
              <a:rPr lang="en-GB" sz="2400" dirty="0" smtClean="0"/>
              <a:t>, 2002; </a:t>
            </a:r>
            <a:r>
              <a:rPr lang="en-GB" sz="2400" dirty="0" err="1" smtClean="0"/>
              <a:t>Mennell</a:t>
            </a:r>
            <a:r>
              <a:rPr lang="en-GB" sz="2400" dirty="0" smtClean="0"/>
              <a:t> </a:t>
            </a:r>
            <a:r>
              <a:rPr lang="en-GB" sz="2400" i="1" dirty="0" smtClean="0"/>
              <a:t>et al, </a:t>
            </a:r>
            <a:r>
              <a:rPr lang="en-GB" sz="2400" dirty="0" smtClean="0"/>
              <a:t>2011). </a:t>
            </a:r>
          </a:p>
          <a:p>
            <a:pPr marL="342900" indent="-342900">
              <a:buFont typeface="Arial" pitchFamily="34" charset="0"/>
              <a:buChar char="•"/>
            </a:pPr>
            <a:endParaRPr lang="en-US" sz="2400" i="1" dirty="0"/>
          </a:p>
          <a:p>
            <a:pPr marL="342900" indent="-342900">
              <a:buFont typeface="Arial" pitchFamily="34" charset="0"/>
              <a:buChar char="•"/>
            </a:pPr>
            <a:r>
              <a:rPr lang="en-US" sz="2400" dirty="0" smtClean="0"/>
              <a:t>A study by </a:t>
            </a:r>
            <a:r>
              <a:rPr lang="en-US" sz="2400" dirty="0" err="1" smtClean="0"/>
              <a:t>Mendell</a:t>
            </a:r>
            <a:r>
              <a:rPr lang="en-US" sz="2400" dirty="0" smtClean="0"/>
              <a:t> et al (2011) highlighted the need for increased public awareness and education about the health risks associated with indoor </a:t>
            </a:r>
            <a:r>
              <a:rPr lang="en-US" sz="2400" dirty="0" err="1" smtClean="0"/>
              <a:t>mould</a:t>
            </a:r>
            <a:r>
              <a:rPr lang="en-US" sz="2400" dirty="0" smtClean="0"/>
              <a:t>. </a:t>
            </a:r>
            <a:endParaRPr lang="en-GB" sz="2400" i="1" dirty="0"/>
          </a:p>
        </p:txBody>
      </p:sp>
    </p:spTree>
    <p:extLst>
      <p:ext uri="{BB962C8B-B14F-4D97-AF65-F5344CB8AC3E}">
        <p14:creationId xmlns:p14="http://schemas.microsoft.com/office/powerpoint/2010/main" val="2696616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657600" y="76200"/>
            <a:ext cx="1706814" cy="67185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lnSpc>
                <a:spcPct val="150000"/>
              </a:lnSpc>
            </a:pPr>
            <a:r>
              <a:rPr lang="en-US" sz="2800" b="1" dirty="0" smtClean="0">
                <a:solidFill>
                  <a:srgbClr val="C00000"/>
                </a:solidFill>
              </a:rPr>
              <a:t>LOCATION</a:t>
            </a:r>
            <a:endParaRPr lang="en-US" sz="2800" b="1" dirty="0">
              <a:solidFill>
                <a:srgbClr val="C00000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76200" y="1066800"/>
            <a:ext cx="8915400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2400" dirty="0" smtClean="0"/>
              <a:t>Bristol, located in the South West England.</a:t>
            </a:r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2400" dirty="0" smtClean="0"/>
              <a:t>Relatively high levels of rainfall (more than 800 mm annually) and moderate temperatures.</a:t>
            </a:r>
            <a:endParaRPr lang="en-US" sz="2400" dirty="0"/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2400" dirty="0" smtClean="0"/>
              <a:t>It has a rich historical architecture and a variety of housing styles.</a:t>
            </a:r>
            <a:endParaRPr lang="en-US" sz="2400" dirty="0"/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2400" dirty="0" smtClean="0"/>
              <a:t>Bristol’s socio-economic landscape is varied.</a:t>
            </a:r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2400" dirty="0" smtClean="0"/>
              <a:t>Diverse communities. </a:t>
            </a:r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2400" dirty="0"/>
              <a:t>C</a:t>
            </a:r>
            <a:r>
              <a:rPr lang="en-US" sz="2400" dirty="0" smtClean="0"/>
              <a:t>onsiderable lack of comprehensive, localized data.</a:t>
            </a:r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2400" dirty="0" smtClean="0"/>
              <a:t>The lack of targeted research on these problems.</a:t>
            </a:r>
          </a:p>
          <a:p>
            <a:pPr marL="342900" indent="-342900">
              <a:buFont typeface="Arial" pitchFamily="34" charset="0"/>
              <a:buChar char="•"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595345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971800" y="152400"/>
            <a:ext cx="3565463" cy="67185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lnSpc>
                <a:spcPct val="150000"/>
              </a:lnSpc>
            </a:pPr>
            <a:r>
              <a:rPr lang="en-US" sz="2800" b="1" dirty="0" smtClean="0">
                <a:solidFill>
                  <a:srgbClr val="C00000"/>
                </a:solidFill>
              </a:rPr>
              <a:t>RESEARCH OBJECTIVES</a:t>
            </a:r>
            <a:endParaRPr lang="en-US" sz="2800" b="1" dirty="0">
              <a:solidFill>
                <a:srgbClr val="C00000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90791" y="1524000"/>
            <a:ext cx="8915400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en-US" sz="2400" dirty="0" smtClean="0"/>
              <a:t>To assess the frequency and severity of household </a:t>
            </a:r>
            <a:r>
              <a:rPr lang="en-US" sz="2400" dirty="0" err="1" smtClean="0"/>
              <a:t>mould</a:t>
            </a:r>
            <a:r>
              <a:rPr lang="en-US" sz="2400" dirty="0" smtClean="0"/>
              <a:t> growth in a representative households in Bristol. </a:t>
            </a:r>
          </a:p>
          <a:p>
            <a:pPr marL="342900" indent="-342900">
              <a:buFont typeface="Arial" pitchFamily="34" charset="0"/>
              <a:buChar char="•"/>
            </a:pPr>
            <a:endParaRPr lang="en-US" sz="2400" dirty="0"/>
          </a:p>
          <a:p>
            <a:pPr marL="342900" indent="-342900">
              <a:buFont typeface="Arial" pitchFamily="34" charset="0"/>
              <a:buChar char="•"/>
            </a:pPr>
            <a:r>
              <a:rPr lang="en-US" sz="2400" dirty="0" smtClean="0"/>
              <a:t>To determine the primary environmental and structural factors contributing to household </a:t>
            </a:r>
            <a:r>
              <a:rPr lang="en-US" sz="2400" dirty="0" err="1" smtClean="0"/>
              <a:t>mould</a:t>
            </a:r>
            <a:r>
              <a:rPr lang="en-US" sz="2400" dirty="0" smtClean="0"/>
              <a:t> growth in Bristol. </a:t>
            </a:r>
          </a:p>
          <a:p>
            <a:pPr marL="342900" indent="-342900">
              <a:buFont typeface="Arial" pitchFamily="34" charset="0"/>
              <a:buChar char="•"/>
            </a:pPr>
            <a:endParaRPr lang="en-US" sz="2400" dirty="0"/>
          </a:p>
          <a:p>
            <a:pPr marL="342900" indent="-342900">
              <a:buFont typeface="Arial" pitchFamily="34" charset="0"/>
              <a:buChar char="•"/>
            </a:pPr>
            <a:r>
              <a:rPr lang="en-US" sz="2400" dirty="0" smtClean="0"/>
              <a:t>To assess the health consequences associated with exposure to household </a:t>
            </a:r>
            <a:r>
              <a:rPr lang="en-US" sz="2400" dirty="0" err="1" smtClean="0"/>
              <a:t>mould</a:t>
            </a:r>
            <a:r>
              <a:rPr lang="en-US" sz="2400" dirty="0" smtClean="0"/>
              <a:t> among Bristol residents.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155751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590800" y="152400"/>
            <a:ext cx="3737946" cy="58907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lnSpc>
                <a:spcPct val="150000"/>
              </a:lnSpc>
            </a:pPr>
            <a:r>
              <a:rPr lang="en-US" sz="2400" b="1" dirty="0" smtClean="0">
                <a:solidFill>
                  <a:srgbClr val="C00000"/>
                </a:solidFill>
              </a:rPr>
              <a:t>METHODOLOGICAL REVIEW</a:t>
            </a:r>
            <a:endParaRPr lang="en-US" sz="2400" b="1" dirty="0">
              <a:solidFill>
                <a:srgbClr val="C00000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52400" y="914400"/>
            <a:ext cx="8915400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en-US" sz="2400" dirty="0"/>
              <a:t>R</a:t>
            </a:r>
            <a:r>
              <a:rPr lang="en-US" sz="2400" dirty="0" smtClean="0"/>
              <a:t>esearch was designed with the data collection through a research questionnaire with six subsections.</a:t>
            </a:r>
          </a:p>
          <a:p>
            <a:pPr marL="342900" indent="-342900">
              <a:buFont typeface="Arial" pitchFamily="34" charset="0"/>
              <a:buChar char="•"/>
            </a:pPr>
            <a:endParaRPr lang="en-US" sz="2400" dirty="0"/>
          </a:p>
          <a:p>
            <a:pPr marL="342900" indent="-342900">
              <a:buFont typeface="Arial" pitchFamily="34" charset="0"/>
              <a:buChar char="•"/>
            </a:pPr>
            <a:r>
              <a:rPr lang="en-US" sz="2400" dirty="0" smtClean="0"/>
              <a:t>A random sampling method was used to select participants randomly by ensuring every individual has an equal chance of being included.</a:t>
            </a:r>
          </a:p>
          <a:p>
            <a:pPr marL="342900" indent="-342900">
              <a:buFont typeface="Arial" pitchFamily="34" charset="0"/>
              <a:buChar char="•"/>
            </a:pPr>
            <a:endParaRPr lang="en-US" sz="2400" dirty="0"/>
          </a:p>
          <a:p>
            <a:pPr marL="342900" indent="-342900">
              <a:buFont typeface="Arial" pitchFamily="34" charset="0"/>
              <a:buChar char="•"/>
            </a:pPr>
            <a:r>
              <a:rPr lang="en-US" sz="2400" dirty="0" smtClean="0"/>
              <a:t>A paper-based survey was conducted to reach specifically target people.</a:t>
            </a:r>
          </a:p>
          <a:p>
            <a:pPr marL="342900" indent="-342900">
              <a:buFont typeface="Arial" pitchFamily="34" charset="0"/>
              <a:buChar char="•"/>
            </a:pPr>
            <a:endParaRPr lang="en-US" sz="2400" dirty="0"/>
          </a:p>
          <a:p>
            <a:pPr marL="342900" indent="-342900">
              <a:buFont typeface="Arial" pitchFamily="34" charset="0"/>
              <a:buChar char="•"/>
            </a:pPr>
            <a:r>
              <a:rPr lang="en-US" sz="2400" dirty="0" smtClean="0"/>
              <a:t>Data were </a:t>
            </a:r>
            <a:r>
              <a:rPr lang="en-US" sz="2400" dirty="0" err="1" smtClean="0"/>
              <a:t>analysed</a:t>
            </a:r>
            <a:r>
              <a:rPr lang="en-US" sz="2400" dirty="0" smtClean="0"/>
              <a:t> using IBM SPSS software.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US" sz="2400" dirty="0" smtClean="0"/>
              <a:t>The percentage of respondents was calculated and </a:t>
            </a:r>
            <a:r>
              <a:rPr lang="en-US" sz="2400" dirty="0" err="1" smtClean="0"/>
              <a:t>analysed</a:t>
            </a:r>
            <a:r>
              <a:rPr lang="en-US" sz="2400" dirty="0" smtClean="0"/>
              <a:t> the frequency and severity of occurrences.</a:t>
            </a:r>
          </a:p>
          <a:p>
            <a:pPr marL="342900" indent="-342900">
              <a:buFont typeface="Arial" pitchFamily="34" charset="0"/>
              <a:buChar char="•"/>
            </a:pPr>
            <a:endParaRPr lang="en-US" sz="2400" dirty="0"/>
          </a:p>
          <a:p>
            <a:pPr marL="342900" indent="-342900">
              <a:buFont typeface="Arial" pitchFamily="34" charset="0"/>
              <a:buChar char="•"/>
            </a:pPr>
            <a:r>
              <a:rPr lang="en-US" sz="2400" dirty="0" smtClean="0"/>
              <a:t>The study examined the correlations between several variables. </a:t>
            </a:r>
          </a:p>
          <a:p>
            <a:pPr marL="342900" indent="-342900">
              <a:buFont typeface="Arial" pitchFamily="34" charset="0"/>
              <a:buChar char="•"/>
            </a:pPr>
            <a:endParaRPr lang="en-US" sz="2400" dirty="0"/>
          </a:p>
          <a:p>
            <a:pPr marL="342900" indent="-342900">
              <a:buFont typeface="Arial" pitchFamily="34" charset="0"/>
              <a:buChar char="•"/>
            </a:pPr>
            <a:endParaRPr lang="en-US" sz="2400" dirty="0" smtClean="0"/>
          </a:p>
          <a:p>
            <a:pPr marL="342900" indent="-342900">
              <a:buFont typeface="Arial" pitchFamily="34" charset="0"/>
              <a:buChar char="•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608334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743200" y="139430"/>
            <a:ext cx="3735831" cy="67185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lnSpc>
                <a:spcPct val="150000"/>
              </a:lnSpc>
            </a:pPr>
            <a:r>
              <a:rPr lang="en-US" sz="2800" b="1" dirty="0" smtClean="0">
                <a:solidFill>
                  <a:srgbClr val="C00000"/>
                </a:solidFill>
              </a:rPr>
              <a:t>RESULTS AND FINDINGS</a:t>
            </a:r>
            <a:endParaRPr lang="en-US" sz="2800" b="1" dirty="0">
              <a:solidFill>
                <a:srgbClr val="C00000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400455" y="1219200"/>
            <a:ext cx="357123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b="1" dirty="0" smtClean="0"/>
              <a:t>Frequency analysis in SPSS</a:t>
            </a:r>
            <a:endParaRPr lang="en-GB" sz="2400" b="1" dirty="0"/>
          </a:p>
        </p:txBody>
      </p:sp>
      <p:pic>
        <p:nvPicPr>
          <p:cNvPr id="4" name="Picture 3" descr="Screen Clippin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589"/>
          <a:stretch/>
        </p:blipFill>
        <p:spPr>
          <a:xfrm>
            <a:off x="24319" y="2286000"/>
            <a:ext cx="3066351" cy="2514600"/>
          </a:xfrm>
          <a:prstGeom prst="rect">
            <a:avLst/>
          </a:prstGeom>
        </p:spPr>
      </p:pic>
      <p:pic>
        <p:nvPicPr>
          <p:cNvPr id="5" name="Picture 4" descr="Screen Clipping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035"/>
          <a:stretch/>
        </p:blipFill>
        <p:spPr>
          <a:xfrm>
            <a:off x="3107163" y="2209801"/>
            <a:ext cx="2929673" cy="2590800"/>
          </a:xfrm>
          <a:prstGeom prst="rect">
            <a:avLst/>
          </a:prstGeom>
        </p:spPr>
      </p:pic>
      <p:pic>
        <p:nvPicPr>
          <p:cNvPr id="6" name="Picture 5" descr="Screen Clipping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943"/>
          <a:stretch/>
        </p:blipFill>
        <p:spPr>
          <a:xfrm>
            <a:off x="6077572" y="2286000"/>
            <a:ext cx="3066428" cy="2514599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39115" y="5029200"/>
            <a:ext cx="2704085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 smtClean="0"/>
              <a:t>Figure 1:</a:t>
            </a:r>
            <a:r>
              <a:rPr lang="en-US" dirty="0" smtClean="0"/>
              <a:t> Percentages of participants in each Age group</a:t>
            </a:r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2971800" y="5022184"/>
            <a:ext cx="28194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 smtClean="0"/>
              <a:t>Figure 2: </a:t>
            </a:r>
            <a:r>
              <a:rPr lang="en-US" dirty="0" smtClean="0"/>
              <a:t>Percentages of participants in each Gender type</a:t>
            </a:r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6036836" y="4953000"/>
            <a:ext cx="310716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 smtClean="0"/>
              <a:t>Figure 3: </a:t>
            </a:r>
            <a:r>
              <a:rPr lang="en-US" dirty="0" smtClean="0"/>
              <a:t>Percentages of participants in each Ethnic group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0679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reen Clippin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898"/>
          <a:stretch/>
        </p:blipFill>
        <p:spPr>
          <a:xfrm>
            <a:off x="76200" y="76200"/>
            <a:ext cx="2952902" cy="2540131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-27561" y="2616331"/>
            <a:ext cx="284696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b="1" dirty="0" smtClean="0"/>
              <a:t>Figure 4: </a:t>
            </a:r>
            <a:r>
              <a:rPr lang="en-US" sz="1600" dirty="0" smtClean="0"/>
              <a:t>Percentages of participants in Educational level </a:t>
            </a:r>
            <a:endParaRPr lang="en-GB" sz="1600" dirty="0"/>
          </a:p>
        </p:txBody>
      </p:sp>
      <p:pic>
        <p:nvPicPr>
          <p:cNvPr id="4" name="Picture 3" descr="Screen Clipping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97"/>
          <a:stretch/>
        </p:blipFill>
        <p:spPr>
          <a:xfrm>
            <a:off x="3029102" y="76200"/>
            <a:ext cx="3066898" cy="2496357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819401" y="2616331"/>
            <a:ext cx="32004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b="1" dirty="0" smtClean="0"/>
              <a:t>Figure 5:</a:t>
            </a:r>
            <a:r>
              <a:rPr lang="en-US" sz="1600" dirty="0" smtClean="0"/>
              <a:t> Percentages of participants living in each housing type </a:t>
            </a:r>
            <a:endParaRPr lang="en-GB" sz="1600" dirty="0"/>
          </a:p>
        </p:txBody>
      </p:sp>
      <p:pic>
        <p:nvPicPr>
          <p:cNvPr id="6" name="Picture 5" descr="Screen Clipping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97"/>
          <a:stretch/>
        </p:blipFill>
        <p:spPr>
          <a:xfrm>
            <a:off x="6324599" y="76200"/>
            <a:ext cx="2819401" cy="2496356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6019801" y="2616331"/>
            <a:ext cx="3214991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b="1" dirty="0" smtClean="0"/>
              <a:t>Figure 6:</a:t>
            </a:r>
            <a:r>
              <a:rPr lang="en-US" sz="1600" dirty="0" smtClean="0"/>
              <a:t> Percentages of participants in each housing tenure </a:t>
            </a:r>
            <a:endParaRPr lang="en-GB" sz="1600" dirty="0"/>
          </a:p>
        </p:txBody>
      </p:sp>
      <p:pic>
        <p:nvPicPr>
          <p:cNvPr id="8" name="Picture 7" descr="Screen Clipping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29" t="11054"/>
          <a:stretch/>
        </p:blipFill>
        <p:spPr>
          <a:xfrm>
            <a:off x="152400" y="3581401"/>
            <a:ext cx="2698083" cy="2590919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45953" y="6155576"/>
            <a:ext cx="295720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b="1" dirty="0" smtClean="0"/>
              <a:t>Figure 7: </a:t>
            </a:r>
            <a:r>
              <a:rPr lang="en-US" sz="1600" dirty="0" smtClean="0"/>
              <a:t>Percentages of participants having pets</a:t>
            </a:r>
            <a:endParaRPr lang="en-GB" sz="1600" dirty="0"/>
          </a:p>
        </p:txBody>
      </p:sp>
      <p:pic>
        <p:nvPicPr>
          <p:cNvPr id="10" name="Picture 9" descr="Screen Clipping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71"/>
          <a:stretch/>
        </p:blipFill>
        <p:spPr>
          <a:xfrm>
            <a:off x="2819401" y="3548292"/>
            <a:ext cx="3124199" cy="2530473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2983149" y="6153543"/>
            <a:ext cx="303665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b="1" dirty="0" smtClean="0"/>
              <a:t>Figure 8: </a:t>
            </a:r>
            <a:r>
              <a:rPr lang="en-GB" sz="1600" dirty="0" smtClean="0"/>
              <a:t>Percentages of household ventilation</a:t>
            </a:r>
            <a:endParaRPr lang="en-GB" sz="1600" dirty="0"/>
          </a:p>
        </p:txBody>
      </p:sp>
      <p:pic>
        <p:nvPicPr>
          <p:cNvPr id="12" name="Picture 11" descr="Screen Clipping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552"/>
          <a:stretch/>
        </p:blipFill>
        <p:spPr>
          <a:xfrm>
            <a:off x="6172198" y="3581401"/>
            <a:ext cx="2971801" cy="2497364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5638800" y="6071748"/>
            <a:ext cx="36576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b="1" dirty="0" smtClean="0"/>
              <a:t>Figure 9:</a:t>
            </a:r>
            <a:r>
              <a:rPr lang="en-US" sz="1600" dirty="0" smtClean="0"/>
              <a:t> Percentages of participants having moisture sources 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078842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reen Clippin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292"/>
          <a:stretch/>
        </p:blipFill>
        <p:spPr>
          <a:xfrm>
            <a:off x="0" y="65450"/>
            <a:ext cx="2895600" cy="239909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0" y="2514600"/>
            <a:ext cx="31242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b="1" dirty="0" smtClean="0"/>
              <a:t>Figure 10: </a:t>
            </a:r>
            <a:r>
              <a:rPr lang="en-US" sz="1600" dirty="0" smtClean="0"/>
              <a:t>Percentages of participants smoking inside the houses </a:t>
            </a:r>
            <a:endParaRPr lang="en-GB" sz="1600" dirty="0"/>
          </a:p>
        </p:txBody>
      </p:sp>
      <p:pic>
        <p:nvPicPr>
          <p:cNvPr id="4" name="Picture 3" descr="Screen Clipping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229" t="8251" r="10492"/>
          <a:stretch/>
        </p:blipFill>
        <p:spPr>
          <a:xfrm>
            <a:off x="3155004" y="-8929"/>
            <a:ext cx="2712396" cy="2454014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3352798" y="2464540"/>
            <a:ext cx="281940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b="1" dirty="0" smtClean="0"/>
              <a:t>Figure 11: </a:t>
            </a:r>
            <a:r>
              <a:rPr lang="en-US" sz="1600" dirty="0" smtClean="0"/>
              <a:t>Percentages of participants doing regular maintenance</a:t>
            </a:r>
            <a:endParaRPr lang="en-GB" sz="1600" dirty="0"/>
          </a:p>
        </p:txBody>
      </p:sp>
      <p:pic>
        <p:nvPicPr>
          <p:cNvPr id="6" name="Picture 5" descr="Screen Clippi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4599" y="65450"/>
            <a:ext cx="2819401" cy="2362624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5987335" y="2492002"/>
            <a:ext cx="315666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b="1" dirty="0" smtClean="0"/>
              <a:t>Figure 12: </a:t>
            </a:r>
            <a:r>
              <a:rPr lang="en-US" sz="1600" dirty="0" smtClean="0"/>
              <a:t>Percentages of participants having </a:t>
            </a:r>
            <a:r>
              <a:rPr lang="en-US" sz="1600" dirty="0" err="1" smtClean="0"/>
              <a:t>mould</a:t>
            </a:r>
            <a:r>
              <a:rPr lang="en-US" sz="1600" dirty="0" smtClean="0"/>
              <a:t> in their houses</a:t>
            </a:r>
            <a:endParaRPr lang="en-GB" sz="1600" dirty="0"/>
          </a:p>
        </p:txBody>
      </p:sp>
      <p:pic>
        <p:nvPicPr>
          <p:cNvPr id="9" name="Picture 8" descr="Screen Clippi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429000"/>
            <a:ext cx="3276600" cy="251460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50260" y="5956039"/>
            <a:ext cx="269294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b="1" dirty="0" smtClean="0"/>
              <a:t>Figure 13: </a:t>
            </a:r>
            <a:r>
              <a:rPr lang="en-US" sz="1600" dirty="0" smtClean="0"/>
              <a:t>Percentages of participants household </a:t>
            </a:r>
            <a:r>
              <a:rPr lang="en-US" sz="1600" dirty="0" err="1" smtClean="0"/>
              <a:t>mould</a:t>
            </a:r>
            <a:r>
              <a:rPr lang="en-US" sz="1600" dirty="0" smtClean="0"/>
              <a:t> extent </a:t>
            </a:r>
            <a:endParaRPr lang="en-GB" sz="1600" dirty="0"/>
          </a:p>
        </p:txBody>
      </p:sp>
      <p:pic>
        <p:nvPicPr>
          <p:cNvPr id="12" name="Picture 11" descr="Screen Clippin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5511" y="3345597"/>
            <a:ext cx="2841679" cy="2567199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3090153" y="5912796"/>
            <a:ext cx="29718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b="1" dirty="0" smtClean="0"/>
              <a:t>Figure 14: </a:t>
            </a:r>
            <a:r>
              <a:rPr lang="en-US" sz="1600" dirty="0" smtClean="0"/>
              <a:t>Percentages of participants </a:t>
            </a:r>
            <a:r>
              <a:rPr lang="en-US" sz="1600" dirty="0" err="1" smtClean="0"/>
              <a:t>mould</a:t>
            </a:r>
            <a:r>
              <a:rPr lang="en-US" sz="1600" dirty="0" smtClean="0"/>
              <a:t> related health symptoms </a:t>
            </a:r>
            <a:endParaRPr lang="en-GB" sz="1600" dirty="0"/>
          </a:p>
        </p:txBody>
      </p:sp>
      <p:pic>
        <p:nvPicPr>
          <p:cNvPr id="15" name="Picture 14" descr="Screen Clipping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7190" y="3411166"/>
            <a:ext cx="2986810" cy="2456234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>
          <a:xfrm>
            <a:off x="6061953" y="5909872"/>
            <a:ext cx="308204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b="1" dirty="0" smtClean="0"/>
              <a:t>Figure 16: </a:t>
            </a:r>
            <a:r>
              <a:rPr lang="en-US" sz="1600" dirty="0" smtClean="0"/>
              <a:t>Percentages of effectiveness of </a:t>
            </a:r>
            <a:r>
              <a:rPr lang="en-US" sz="1600" dirty="0" err="1" smtClean="0"/>
              <a:t>mould</a:t>
            </a:r>
            <a:r>
              <a:rPr lang="en-US" sz="1600" dirty="0" smtClean="0"/>
              <a:t> preventive measures 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276066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52400" y="381000"/>
            <a:ext cx="883920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b="1" dirty="0" smtClean="0"/>
              <a:t>Table 1:</a:t>
            </a:r>
            <a:r>
              <a:rPr lang="en-US" sz="2000" dirty="0" smtClean="0"/>
              <a:t> Summary table for the results of </a:t>
            </a:r>
            <a:r>
              <a:rPr lang="en-US" sz="2000" dirty="0" err="1" smtClean="0"/>
              <a:t>Crosstabulation</a:t>
            </a:r>
            <a:r>
              <a:rPr lang="en-US" sz="2000" dirty="0" smtClean="0"/>
              <a:t> followed by Pearson Chi square test and Cramer's V; Each variable with Presence of </a:t>
            </a:r>
            <a:r>
              <a:rPr lang="en-US" sz="2000" dirty="0" err="1" smtClean="0"/>
              <a:t>mould</a:t>
            </a:r>
            <a:r>
              <a:rPr lang="en-US" sz="2000" dirty="0" smtClean="0"/>
              <a:t> </a:t>
            </a:r>
            <a:endParaRPr lang="en-GB" sz="2000" dirty="0"/>
          </a:p>
        </p:txBody>
      </p:sp>
      <p:pic>
        <p:nvPicPr>
          <p:cNvPr id="4" name="Picture 3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" y="1600199"/>
            <a:ext cx="8843265" cy="3799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1564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68613" y="762000"/>
            <a:ext cx="876300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en-US" sz="2400" dirty="0"/>
              <a:t>T</a:t>
            </a:r>
            <a:r>
              <a:rPr lang="en-US" sz="2400" dirty="0" smtClean="0"/>
              <a:t>he variables that have a statistically significant influence on the growth of household </a:t>
            </a:r>
            <a:r>
              <a:rPr lang="en-US" sz="2400" dirty="0" err="1" smtClean="0"/>
              <a:t>mould</a:t>
            </a:r>
            <a:r>
              <a:rPr lang="en-US" sz="2400" dirty="0" smtClean="0"/>
              <a:t> are;</a:t>
            </a:r>
          </a:p>
          <a:p>
            <a:r>
              <a:rPr lang="en-US" sz="2400" dirty="0"/>
              <a:t> </a:t>
            </a:r>
            <a:r>
              <a:rPr lang="en-US" sz="2400" dirty="0" smtClean="0"/>
              <a:t>               1. Presence of moisture sources</a:t>
            </a:r>
          </a:p>
          <a:p>
            <a:r>
              <a:rPr lang="en-US" sz="2400" dirty="0" smtClean="0"/>
              <a:t>                2. Frequency of ventilation</a:t>
            </a:r>
          </a:p>
          <a:p>
            <a:r>
              <a:rPr lang="en-US" sz="2400" dirty="0" smtClean="0"/>
              <a:t>                3. Conducting preventive measures. </a:t>
            </a:r>
          </a:p>
          <a:p>
            <a:pPr marL="457200" indent="-457200">
              <a:buAutoNum type="arabicPeriod"/>
            </a:pPr>
            <a:endParaRPr lang="en-US" sz="2400" dirty="0"/>
          </a:p>
          <a:p>
            <a:pPr marL="342900" indent="-342900">
              <a:buFont typeface="Arial" pitchFamily="34" charset="0"/>
              <a:buChar char="•"/>
            </a:pPr>
            <a:r>
              <a:rPr lang="en-US" sz="2400" dirty="0" smtClean="0"/>
              <a:t>Comparing Cramer's V statistic, </a:t>
            </a:r>
          </a:p>
          <a:p>
            <a:r>
              <a:rPr lang="en-US" sz="2400" dirty="0" smtClean="0"/>
              <a:t>        Presence of moisture sources &gt; Performing preventive measures  </a:t>
            </a:r>
          </a:p>
          <a:p>
            <a:r>
              <a:rPr lang="en-US" sz="2400" dirty="0"/>
              <a:t> </a:t>
            </a:r>
            <a:r>
              <a:rPr lang="en-US" sz="2400" dirty="0" smtClean="0"/>
              <a:t>       &gt; ventilation frequency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91308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45914" y="533400"/>
            <a:ext cx="883920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b="1" dirty="0" smtClean="0"/>
              <a:t>Table 2</a:t>
            </a:r>
            <a:r>
              <a:rPr lang="en-US" sz="2000" dirty="0" smtClean="0"/>
              <a:t>: Summary table for the results of </a:t>
            </a:r>
            <a:r>
              <a:rPr lang="en-US" sz="2000" dirty="0" err="1" smtClean="0"/>
              <a:t>Crosstabulation</a:t>
            </a:r>
            <a:r>
              <a:rPr lang="en-US" sz="2000" dirty="0" smtClean="0"/>
              <a:t> followed by Pearson Chi square test and Cramer's V; Each variable with Respiratory problems.</a:t>
            </a:r>
            <a:endParaRPr lang="en-GB" sz="2000" dirty="0"/>
          </a:p>
        </p:txBody>
      </p:sp>
      <p:pic>
        <p:nvPicPr>
          <p:cNvPr id="4" name="Picture 3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642" y="1981124"/>
            <a:ext cx="8683557" cy="3137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7461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49677" y="1066800"/>
            <a:ext cx="8762999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en-US" sz="2400" dirty="0" smtClean="0"/>
              <a:t>The variables that have a statistically significant influence on the </a:t>
            </a:r>
            <a:r>
              <a:rPr lang="en-US" sz="2400" dirty="0" smtClean="0"/>
              <a:t>respiratory symptoms are;</a:t>
            </a:r>
          </a:p>
          <a:p>
            <a:r>
              <a:rPr lang="en-US" sz="2400" dirty="0"/>
              <a:t> </a:t>
            </a:r>
            <a:r>
              <a:rPr lang="en-US" sz="2400" dirty="0" smtClean="0"/>
              <a:t>        1. Presence of household </a:t>
            </a:r>
            <a:r>
              <a:rPr lang="en-US" sz="2400" dirty="0" err="1" smtClean="0"/>
              <a:t>mould</a:t>
            </a:r>
            <a:endParaRPr lang="en-US" sz="2400" dirty="0" smtClean="0"/>
          </a:p>
          <a:p>
            <a:r>
              <a:rPr lang="en-US" sz="2400" dirty="0" smtClean="0"/>
              <a:t>         2. Extent of </a:t>
            </a:r>
            <a:r>
              <a:rPr lang="en-US" sz="2400" dirty="0" err="1" smtClean="0"/>
              <a:t>mould</a:t>
            </a:r>
            <a:endParaRPr lang="en-US" sz="2400" dirty="0" smtClean="0"/>
          </a:p>
          <a:p>
            <a:r>
              <a:rPr lang="en-US" sz="2400" dirty="0"/>
              <a:t> </a:t>
            </a:r>
            <a:r>
              <a:rPr lang="en-US" sz="2400" dirty="0" smtClean="0"/>
              <a:t>        3. Smoking habits</a:t>
            </a:r>
          </a:p>
          <a:p>
            <a:endParaRPr lang="en-US" sz="2400" dirty="0"/>
          </a:p>
          <a:p>
            <a:pPr marL="342900" lvl="0" indent="-342900">
              <a:buFont typeface="Arial" pitchFamily="34" charset="0"/>
              <a:buChar char="•"/>
            </a:pPr>
            <a:r>
              <a:rPr lang="en-US" sz="2400" dirty="0">
                <a:solidFill>
                  <a:prstClr val="black"/>
                </a:solidFill>
              </a:rPr>
              <a:t>Comparing Cramer's V statistic, </a:t>
            </a:r>
            <a:endParaRPr lang="en-US" sz="2400" dirty="0" smtClean="0">
              <a:solidFill>
                <a:prstClr val="black"/>
              </a:solidFill>
            </a:endParaRPr>
          </a:p>
          <a:p>
            <a:r>
              <a:rPr lang="en-US" sz="2400" dirty="0" smtClean="0">
                <a:solidFill>
                  <a:prstClr val="black"/>
                </a:solidFill>
              </a:rPr>
              <a:t>      </a:t>
            </a:r>
            <a:r>
              <a:rPr lang="en-US" sz="2400" dirty="0" smtClean="0"/>
              <a:t>Smoking habits &gt; Extent of </a:t>
            </a:r>
            <a:r>
              <a:rPr lang="en-US" sz="2400" dirty="0" err="1" smtClean="0"/>
              <a:t>mould</a:t>
            </a:r>
            <a:r>
              <a:rPr lang="en-US" sz="2400" dirty="0" smtClean="0"/>
              <a:t> &gt; Presence of household </a:t>
            </a:r>
            <a:r>
              <a:rPr lang="en-US" sz="2400" dirty="0" err="1" smtClean="0"/>
              <a:t>mould</a:t>
            </a:r>
            <a:endParaRPr lang="en-US" sz="2400" dirty="0" smtClean="0"/>
          </a:p>
          <a:p>
            <a:pPr lvl="0"/>
            <a:endParaRPr lang="en-US" sz="2400" dirty="0">
              <a:solidFill>
                <a:prstClr val="black"/>
              </a:solidFill>
            </a:endParaRPr>
          </a:p>
          <a:p>
            <a:endParaRPr lang="en-US" sz="2400" dirty="0" smtClean="0"/>
          </a:p>
          <a:p>
            <a:endParaRPr lang="en-US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06936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895600" y="152400"/>
            <a:ext cx="2903808" cy="58907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b="1" dirty="0" smtClean="0">
                <a:solidFill>
                  <a:srgbClr val="C00000"/>
                </a:solidFill>
              </a:rPr>
              <a:t>RECOMMENDATIONS</a:t>
            </a:r>
            <a:endParaRPr lang="en-US" sz="2400" b="1" dirty="0">
              <a:solidFill>
                <a:srgbClr val="C00000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76200" y="1219200"/>
            <a:ext cx="9067800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en-US" sz="2400" dirty="0" smtClean="0"/>
              <a:t>Emphasize the correlation between </a:t>
            </a:r>
            <a:r>
              <a:rPr lang="en-US" sz="2400" dirty="0" err="1" smtClean="0"/>
              <a:t>mould</a:t>
            </a:r>
            <a:r>
              <a:rPr lang="en-US" sz="2400" dirty="0" smtClean="0"/>
              <a:t> and respiratory problems.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US" sz="2400" dirty="0" smtClean="0"/>
              <a:t>Educate general public on </a:t>
            </a:r>
            <a:r>
              <a:rPr lang="en-US" sz="2400" dirty="0" err="1" smtClean="0"/>
              <a:t>mould</a:t>
            </a:r>
            <a:r>
              <a:rPr lang="en-US" sz="2400" dirty="0" smtClean="0"/>
              <a:t> proliferation.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US" sz="2400" dirty="0" smtClean="0"/>
              <a:t>Provide proper awareness about preventing </a:t>
            </a:r>
            <a:r>
              <a:rPr lang="en-US" sz="2400" dirty="0" err="1" smtClean="0"/>
              <a:t>mould</a:t>
            </a:r>
            <a:r>
              <a:rPr lang="en-US" sz="2400" dirty="0" smtClean="0"/>
              <a:t> issues.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US" sz="2400" dirty="0"/>
              <a:t>I</a:t>
            </a:r>
            <a:r>
              <a:rPr lang="en-US" sz="2400" dirty="0" smtClean="0"/>
              <a:t>mprove housing regulations and standards.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US" sz="2400" dirty="0" smtClean="0"/>
              <a:t>Conduct regular checks of rental properties.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US" sz="2400" dirty="0" smtClean="0"/>
              <a:t>Implement penalties for non-compliance property owners.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US" sz="2400" dirty="0"/>
              <a:t>L</a:t>
            </a:r>
            <a:r>
              <a:rPr lang="en-US" sz="2400" dirty="0" smtClean="0"/>
              <a:t>ocal government could offer incentives financially for repairs.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US" sz="2400" dirty="0" smtClean="0"/>
              <a:t>Collaborate with private sector for </a:t>
            </a:r>
            <a:r>
              <a:rPr lang="en-US" sz="2400" dirty="0" err="1" smtClean="0"/>
              <a:t>mould</a:t>
            </a:r>
            <a:r>
              <a:rPr lang="en-US" sz="2400" dirty="0" smtClean="0"/>
              <a:t> remediation.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US" sz="2400" dirty="0" smtClean="0"/>
              <a:t>Implement a referral system for healthcare practitioners.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2400" dirty="0"/>
              <a:t>I</a:t>
            </a:r>
            <a:r>
              <a:rPr lang="en-GB" sz="2400" dirty="0" smtClean="0"/>
              <a:t>mplement climate adaptation measures.</a:t>
            </a:r>
            <a:endParaRPr lang="en-US" sz="24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en-US" sz="2400" dirty="0" smtClean="0"/>
              <a:t>Implement appropriate policy measures.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US" sz="2400" dirty="0" smtClean="0"/>
              <a:t>Establish localized support networks or community organizations.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520748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200400" y="152400"/>
            <a:ext cx="2106474" cy="67185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lnSpc>
                <a:spcPct val="150000"/>
              </a:lnSpc>
            </a:pPr>
            <a:r>
              <a:rPr lang="en-US" sz="2800" b="1" dirty="0" smtClean="0">
                <a:solidFill>
                  <a:srgbClr val="C00000"/>
                </a:solidFill>
              </a:rPr>
              <a:t>LIMITATIONS</a:t>
            </a:r>
            <a:endParaRPr lang="en-US" sz="2800" b="1" dirty="0">
              <a:solidFill>
                <a:srgbClr val="C00000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52400" y="990600"/>
            <a:ext cx="8686800" cy="53245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en-US" sz="2400" dirty="0"/>
              <a:t>S</a:t>
            </a:r>
            <a:r>
              <a:rPr lang="en-US" sz="2400" dirty="0" smtClean="0"/>
              <a:t>ample size and its ability to accurately represent the Bristol population. </a:t>
            </a:r>
          </a:p>
          <a:p>
            <a:endParaRPr lang="en-US" sz="16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en-US" sz="2400" dirty="0" smtClean="0"/>
              <a:t>Limited geographical area.</a:t>
            </a:r>
          </a:p>
          <a:p>
            <a:endParaRPr lang="en-US" sz="16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en-US" sz="2400" dirty="0" smtClean="0"/>
              <a:t>The survey not included all the relevant aspects of the respondents' lives. </a:t>
            </a:r>
          </a:p>
          <a:p>
            <a:r>
              <a:rPr lang="en-US" sz="2400" dirty="0" smtClean="0"/>
              <a:t>        (stress levels, genetic factors)</a:t>
            </a:r>
          </a:p>
          <a:p>
            <a:endParaRPr lang="en-US" sz="20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en-US" sz="2400" dirty="0" smtClean="0"/>
              <a:t>The temporal distribution of data collection- seasonal changes.</a:t>
            </a:r>
          </a:p>
          <a:p>
            <a:endParaRPr lang="en-US" sz="16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en-US" sz="2400" dirty="0" smtClean="0"/>
              <a:t>Ethical considerations.</a:t>
            </a:r>
          </a:p>
          <a:p>
            <a:pPr marL="342900" indent="-342900">
              <a:buFont typeface="Arial" pitchFamily="34" charset="0"/>
              <a:buChar char="•"/>
            </a:pPr>
            <a:endParaRPr lang="en-US" sz="2400" dirty="0" smtClean="0"/>
          </a:p>
          <a:p>
            <a:pPr marL="342900" indent="-342900">
              <a:buFont typeface="Arial" pitchFamily="34" charset="0"/>
              <a:buChar char="•"/>
            </a:pPr>
            <a:endParaRPr lang="en-US" sz="2400" dirty="0" smtClean="0"/>
          </a:p>
          <a:p>
            <a:pPr marL="342900" indent="-342900">
              <a:buFont typeface="Arial" pitchFamily="34" charset="0"/>
              <a:buChar char="•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755776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200400" y="204281"/>
            <a:ext cx="2336281" cy="58907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b="1" dirty="0" smtClean="0">
                <a:solidFill>
                  <a:srgbClr val="C00000"/>
                </a:solidFill>
              </a:rPr>
              <a:t>FUTURE STUDIES</a:t>
            </a:r>
            <a:endParaRPr lang="en-US" sz="2400" b="1" dirty="0" smtClean="0">
              <a:solidFill>
                <a:srgbClr val="C00000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304800" y="914400"/>
            <a:ext cx="8839200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US" sz="2400" dirty="0" smtClean="0"/>
              <a:t>On-going studies and data collection for monitoring the efficacy of </a:t>
            </a:r>
            <a:r>
              <a:rPr lang="en-US" sz="2400" dirty="0" err="1" smtClean="0"/>
              <a:t>mould</a:t>
            </a:r>
            <a:r>
              <a:rPr lang="en-US" sz="2400" dirty="0" smtClean="0"/>
              <a:t> prevention measures.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400" dirty="0" smtClean="0"/>
              <a:t>Conduct of long-term investigations throughout the year.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400" dirty="0"/>
              <a:t>C</a:t>
            </a:r>
            <a:r>
              <a:rPr lang="en-US" sz="2400" dirty="0" smtClean="0"/>
              <a:t>onsider other potential factors, including occupational exposures and pollution.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400" dirty="0" smtClean="0"/>
              <a:t>A mixed-methods approach (qualitative data and quantitative data)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400" dirty="0" smtClean="0"/>
              <a:t>Implement a monitoring </a:t>
            </a:r>
            <a:r>
              <a:rPr lang="en-US" sz="2400" dirty="0" err="1" smtClean="0"/>
              <a:t>programmes</a:t>
            </a:r>
            <a:r>
              <a:rPr lang="en-US" sz="2400" dirty="0" smtClean="0"/>
              <a:t> aimed at tracking the presence of </a:t>
            </a:r>
            <a:r>
              <a:rPr lang="en-US" sz="2400" dirty="0" err="1" smtClean="0"/>
              <a:t>mould</a:t>
            </a:r>
            <a:r>
              <a:rPr lang="en-US" sz="2400" dirty="0" smtClean="0"/>
              <a:t> in different parts of the city.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400" dirty="0" smtClean="0"/>
              <a:t>Establish an open-access database that analyses </a:t>
            </a:r>
            <a:r>
              <a:rPr lang="en-US" sz="2400" dirty="0" err="1" smtClean="0"/>
              <a:t>mould</a:t>
            </a:r>
            <a:r>
              <a:rPr lang="en-US" sz="2400" dirty="0" smtClean="0"/>
              <a:t> reports, health impacts, and housing conditions.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400" dirty="0"/>
              <a:t>U</a:t>
            </a:r>
            <a:r>
              <a:rPr lang="en-US" sz="2400" dirty="0" smtClean="0"/>
              <a:t>se </a:t>
            </a:r>
            <a:r>
              <a:rPr lang="en-US" sz="2400" dirty="0" err="1" smtClean="0"/>
              <a:t>modelling</a:t>
            </a:r>
            <a:r>
              <a:rPr lang="en-US" sz="2400" dirty="0" smtClean="0"/>
              <a:t> techniques to </a:t>
            </a:r>
            <a:r>
              <a:rPr lang="en-US" sz="2400" dirty="0" err="1" smtClean="0"/>
              <a:t>analyse</a:t>
            </a:r>
            <a:r>
              <a:rPr lang="en-US" sz="2400" dirty="0" smtClean="0"/>
              <a:t> the potential impact of various climatic scenarios.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400" dirty="0" smtClean="0"/>
              <a:t>Engaging in partnerships with universities, public health authorities, and housing groups.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51007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352800" y="228600"/>
            <a:ext cx="1783052" cy="58907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b="1" dirty="0" smtClean="0">
                <a:solidFill>
                  <a:srgbClr val="C00000"/>
                </a:solidFill>
              </a:rPr>
              <a:t>REFERENCES</a:t>
            </a:r>
            <a:endParaRPr lang="en-US" sz="2400" b="1" dirty="0">
              <a:solidFill>
                <a:srgbClr val="C00000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76200" y="990600"/>
            <a:ext cx="8991600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US" dirty="0" smtClean="0"/>
              <a:t>Evans, </a:t>
            </a:r>
            <a:r>
              <a:rPr lang="en-US" dirty="0" err="1" smtClean="0"/>
              <a:t>G.W</a:t>
            </a:r>
            <a:r>
              <a:rPr lang="en-US" dirty="0" smtClean="0"/>
              <a:t>. and </a:t>
            </a:r>
            <a:r>
              <a:rPr lang="en-US" dirty="0" err="1" smtClean="0"/>
              <a:t>Kantrowitz</a:t>
            </a:r>
            <a:r>
              <a:rPr lang="en-US" dirty="0" smtClean="0"/>
              <a:t>, E., 2002. Socioeconomic status and health: the potential role of environmental risk exposure. Annual review of public health, 23(1), </a:t>
            </a:r>
            <a:r>
              <a:rPr lang="en-US" dirty="0" err="1" smtClean="0"/>
              <a:t>pp.303</a:t>
            </a:r>
            <a:r>
              <a:rPr lang="en-US" dirty="0" smtClean="0"/>
              <a:t>-331. </a:t>
            </a:r>
          </a:p>
          <a:p>
            <a:pPr marL="285750" indent="-285750">
              <a:buFont typeface="Arial" pitchFamily="34" charset="0"/>
              <a:buChar char="•"/>
            </a:pPr>
            <a:endParaRPr lang="en-US" dirty="0"/>
          </a:p>
          <a:p>
            <a:pPr marL="285750" indent="-285750">
              <a:buFont typeface="Arial" pitchFamily="34" charset="0"/>
              <a:buChar char="•"/>
            </a:pPr>
            <a:r>
              <a:rPr lang="en-US" dirty="0" smtClean="0"/>
              <a:t>Fisk, </a:t>
            </a:r>
            <a:r>
              <a:rPr lang="en-US" dirty="0" err="1" smtClean="0"/>
              <a:t>W.J</a:t>
            </a:r>
            <a:r>
              <a:rPr lang="en-US" dirty="0" smtClean="0"/>
              <a:t>., </a:t>
            </a:r>
            <a:r>
              <a:rPr lang="en-US" dirty="0" err="1" smtClean="0"/>
              <a:t>Eliseeva</a:t>
            </a:r>
            <a:r>
              <a:rPr lang="en-US" dirty="0" smtClean="0"/>
              <a:t>, </a:t>
            </a:r>
            <a:r>
              <a:rPr lang="en-US" dirty="0" err="1" smtClean="0"/>
              <a:t>E.A</a:t>
            </a:r>
            <a:r>
              <a:rPr lang="en-US" dirty="0" smtClean="0"/>
              <a:t>. and </a:t>
            </a:r>
            <a:r>
              <a:rPr lang="en-US" dirty="0" err="1" smtClean="0"/>
              <a:t>Mendell</a:t>
            </a:r>
            <a:r>
              <a:rPr lang="en-US" dirty="0" smtClean="0"/>
              <a:t>, </a:t>
            </a:r>
            <a:r>
              <a:rPr lang="en-US" dirty="0" err="1" smtClean="0"/>
              <a:t>M.J</a:t>
            </a:r>
            <a:r>
              <a:rPr lang="en-US" dirty="0" smtClean="0"/>
              <a:t>., 2010. Association of residential dampness and mold with respiratory tract infections and bronchitis: a meta-analysis. Environmental Health, 9, </a:t>
            </a:r>
            <a:r>
              <a:rPr lang="en-US" dirty="0" err="1" smtClean="0"/>
              <a:t>pp.1</a:t>
            </a:r>
            <a:r>
              <a:rPr lang="en-US" dirty="0" smtClean="0"/>
              <a:t>-11. </a:t>
            </a:r>
            <a:endParaRPr lang="en-GB" dirty="0" smtClean="0"/>
          </a:p>
          <a:p>
            <a:pPr marL="285750" indent="-285750">
              <a:buFont typeface="Arial" pitchFamily="34" charset="0"/>
              <a:buChar char="•"/>
            </a:pPr>
            <a:endParaRPr lang="en-GB" dirty="0"/>
          </a:p>
          <a:p>
            <a:pPr marL="285750" indent="-285750">
              <a:buFont typeface="Arial" pitchFamily="34" charset="0"/>
              <a:buChar char="•"/>
            </a:pPr>
            <a:r>
              <a:rPr lang="en-GB" dirty="0" err="1" smtClean="0"/>
              <a:t>Jaakkola</a:t>
            </a:r>
            <a:r>
              <a:rPr lang="en-GB" dirty="0" smtClean="0"/>
              <a:t>, </a:t>
            </a:r>
            <a:r>
              <a:rPr lang="en-GB" dirty="0" err="1" smtClean="0"/>
              <a:t>J.J</a:t>
            </a:r>
            <a:r>
              <a:rPr lang="en-GB" dirty="0" smtClean="0"/>
              <a:t>., Hwang, B.F. and </a:t>
            </a:r>
            <a:r>
              <a:rPr lang="en-GB" dirty="0" err="1" smtClean="0"/>
              <a:t>Jaakkola</a:t>
            </a:r>
            <a:r>
              <a:rPr lang="en-GB" dirty="0" smtClean="0"/>
              <a:t>, N., 2005. Home dampness and </a:t>
            </a:r>
            <a:r>
              <a:rPr lang="en-GB" dirty="0" err="1" smtClean="0"/>
              <a:t>molds</a:t>
            </a:r>
            <a:r>
              <a:rPr lang="en-GB" dirty="0" smtClean="0"/>
              <a:t>, parental </a:t>
            </a:r>
            <a:r>
              <a:rPr lang="en-GB" dirty="0" err="1" smtClean="0"/>
              <a:t>atopy</a:t>
            </a:r>
            <a:r>
              <a:rPr lang="en-GB" dirty="0" smtClean="0"/>
              <a:t>, and asthma in childhood: a six-year population-based cohort study. Environmental health perspectives, 113(3), </a:t>
            </a:r>
            <a:r>
              <a:rPr lang="en-GB" dirty="0" err="1" smtClean="0"/>
              <a:t>pp.357</a:t>
            </a:r>
            <a:r>
              <a:rPr lang="en-GB" dirty="0" smtClean="0"/>
              <a:t>-361.</a:t>
            </a:r>
            <a:endParaRPr lang="en-US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dirty="0"/>
          </a:p>
          <a:p>
            <a:pPr marL="285750" indent="-285750">
              <a:buFont typeface="Arial" pitchFamily="34" charset="0"/>
              <a:buChar char="•"/>
            </a:pPr>
            <a:r>
              <a:rPr lang="en-US" dirty="0" err="1" smtClean="0"/>
              <a:t>Mendell</a:t>
            </a:r>
            <a:r>
              <a:rPr lang="en-US" dirty="0" smtClean="0"/>
              <a:t>, </a:t>
            </a:r>
            <a:r>
              <a:rPr lang="en-US" dirty="0" err="1" smtClean="0"/>
              <a:t>M.J</a:t>
            </a:r>
            <a:r>
              <a:rPr lang="en-US" dirty="0" smtClean="0"/>
              <a:t>., Mirer, A.G., Cheung, K., Tong, M. and </a:t>
            </a:r>
            <a:r>
              <a:rPr lang="en-US" dirty="0" err="1" smtClean="0"/>
              <a:t>Douwes</a:t>
            </a:r>
            <a:r>
              <a:rPr lang="en-US" dirty="0" smtClean="0"/>
              <a:t>, J., 2011. Respiratory and allergic health effects of dampness, mold, and dampness-related agents: a review of the epidemiologic evidence. Environmental health perspectives, 119(6), </a:t>
            </a:r>
            <a:r>
              <a:rPr lang="en-US" dirty="0" err="1" smtClean="0"/>
              <a:t>pp.748</a:t>
            </a:r>
            <a:r>
              <a:rPr lang="en-US" dirty="0" smtClean="0"/>
              <a:t>-756.</a:t>
            </a:r>
          </a:p>
          <a:p>
            <a:pPr marL="285750" indent="-285750">
              <a:buFont typeface="Arial" pitchFamily="34" charset="0"/>
              <a:buChar char="•"/>
            </a:pPr>
            <a:endParaRPr lang="en-US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en-US" dirty="0" smtClean="0"/>
              <a:t>Moses, L., Morrissey, K., Sharpe, R.A. and Taylor, T., 2019. Exposure to indoor </a:t>
            </a:r>
            <a:r>
              <a:rPr lang="en-US" dirty="0" err="1" smtClean="0"/>
              <a:t>mouldy</a:t>
            </a:r>
            <a:r>
              <a:rPr lang="en-US" dirty="0" smtClean="0"/>
              <a:t> </a:t>
            </a:r>
            <a:r>
              <a:rPr lang="en-US" dirty="0" err="1" smtClean="0"/>
              <a:t>odour</a:t>
            </a:r>
            <a:r>
              <a:rPr lang="en-US" dirty="0" smtClean="0"/>
              <a:t> increases the risk of asthma in older adults living in social housing. International Journal of Environmental Research and Public Health, 16(14), </a:t>
            </a:r>
            <a:r>
              <a:rPr lang="en-US" dirty="0" err="1" smtClean="0"/>
              <a:t>p.2600</a:t>
            </a:r>
            <a:r>
              <a:rPr lang="en-US" dirty="0" smtClean="0"/>
              <a:t>.</a:t>
            </a:r>
          </a:p>
          <a:p>
            <a:pPr marL="285750" indent="-285750">
              <a:buFont typeface="Arial" pitchFamily="34" charset="0"/>
              <a:buChar char="•"/>
            </a:pPr>
            <a:endParaRPr lang="en-US" dirty="0"/>
          </a:p>
          <a:p>
            <a:pPr marL="285750" indent="-285750">
              <a:buFont typeface="Arial" pitchFamily="34" charset="0"/>
              <a:buChar char="•"/>
            </a:pPr>
            <a:endParaRPr lang="en-US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dirty="0"/>
          </a:p>
          <a:p>
            <a:pPr marL="285750" indent="-285750">
              <a:buFont typeface="Arial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0339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38200" y="1752600"/>
            <a:ext cx="7520649" cy="186204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15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THANK YOU</a:t>
            </a:r>
            <a:endParaRPr lang="en-US" sz="115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06350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2945</TotalTime>
  <Words>1278</Words>
  <Application>Microsoft Office PowerPoint</Application>
  <PresentationFormat>On-screen Show (4:3)</PresentationFormat>
  <Paragraphs>147</Paragraphs>
  <Slides>20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Office Theme</vt:lpstr>
      <vt:lpstr>Assessment of Household Mould  Growth and Related Health Impacts  in Bristol, United Kingdom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</dc:creator>
  <cp:lastModifiedBy>user</cp:lastModifiedBy>
  <cp:revision>27</cp:revision>
  <dcterms:created xsi:type="dcterms:W3CDTF">2024-10-08T09:38:47Z</dcterms:created>
  <dcterms:modified xsi:type="dcterms:W3CDTF">2024-10-10T10:44:30Z</dcterms:modified>
</cp:coreProperties>
</file>