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sldIdLst>
    <p:sldId id="256" r:id="rId5"/>
    <p:sldId id="257" r:id="rId6"/>
    <p:sldId id="258" r:id="rId7"/>
    <p:sldId id="271" r:id="rId8"/>
    <p:sldId id="266" r:id="rId9"/>
    <p:sldId id="267" r:id="rId10"/>
    <p:sldId id="268" r:id="rId11"/>
    <p:sldId id="269" r:id="rId12"/>
    <p:sldId id="270" r:id="rId13"/>
    <p:sldId id="259" r:id="rId14"/>
    <p:sldId id="260" r:id="rId15"/>
    <p:sldId id="261" r:id="rId16"/>
    <p:sldId id="262" r:id="rId17"/>
    <p:sldId id="263" r:id="rId18"/>
    <p:sldId id="264" r:id="rId19"/>
    <p:sldId id="265" r:id="rId20"/>
    <p:sldId id="275" r:id="rId21"/>
    <p:sldId id="274" r:id="rId22"/>
    <p:sldId id="272" r:id="rId23"/>
    <p:sldId id="273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FDDBD9-0E06-45C1-9656-90C9C02F3B62}" v="43" vWet="49" dt="2023-03-29T08:37:42.735"/>
    <p1510:client id="{E07CFD68-42AB-49A5-A096-ACE55EBB260C}" v="152" dt="2023-03-29T08:41:27.1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93447" autoAdjust="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C1178-26FC-4611-94AE-480183DB9D48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8CABC-AE23-4082-9689-153A08A05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82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C1178-26FC-4611-94AE-480183DB9D48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8CABC-AE23-4082-9689-153A08A05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719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C1178-26FC-4611-94AE-480183DB9D48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8CABC-AE23-4082-9689-153A08A05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671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C1178-26FC-4611-94AE-480183DB9D48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8CABC-AE23-4082-9689-153A08A05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727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C1178-26FC-4611-94AE-480183DB9D48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8CABC-AE23-4082-9689-153A08A05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951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C1178-26FC-4611-94AE-480183DB9D48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8CABC-AE23-4082-9689-153A08A05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02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C1178-26FC-4611-94AE-480183DB9D48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8CABC-AE23-4082-9689-153A08A05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57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C1178-26FC-4611-94AE-480183DB9D48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8CABC-AE23-4082-9689-153A08A05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5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8CABC-AE23-4082-9689-153A08A05B25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C1178-26FC-4611-94AE-480183DB9D48}" type="datetimeFigureOut">
              <a:rPr lang="en-GB" smtClean="0"/>
              <a:t>29/03/2023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01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C1178-26FC-4611-94AE-480183DB9D48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8CABC-AE23-4082-9689-153A08A05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472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C1178-26FC-4611-94AE-480183DB9D48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8CABC-AE23-4082-9689-153A08A05B2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879345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C1178-26FC-4611-94AE-480183DB9D48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8CABC-AE23-4082-9689-153A08A05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193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C1178-26FC-4611-94AE-480183DB9D48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8CABC-AE23-4082-9689-153A08A05B2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662918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C1178-26FC-4611-94AE-480183DB9D48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8CABC-AE23-4082-9689-153A08A05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5338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C1178-26FC-4611-94AE-480183DB9D48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8CABC-AE23-4082-9689-153A08A05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739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C1178-26FC-4611-94AE-480183DB9D48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8CABC-AE23-4082-9689-153A08A05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21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AC1178-26FC-4611-94AE-480183DB9D48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E88CABC-AE23-4082-9689-153A08A05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22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meche.org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help.sim-flow.com/validation/ahmed-body" TargetMode="Externa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F206D791-2EAE-ED55-B92C-F96A53B144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189" r="11298" b="9093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32C45F-C0B4-5C66-5D74-F71D89AB16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80563" y="1678665"/>
            <a:ext cx="3887839" cy="23721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 dirty="0"/>
              <a:t>Group Project 22/23: Formula Student Design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56786D-1631-D75E-CA5B-97DE2EC958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80563" y="4050833"/>
            <a:ext cx="3893440" cy="1096899"/>
          </a:xfrm>
        </p:spPr>
        <p:txBody>
          <a:bodyPr>
            <a:normAutofit/>
          </a:bodyPr>
          <a:lstStyle/>
          <a:p>
            <a:r>
              <a:rPr lang="en-GB"/>
              <a:t>Ross Vince (1902545), Owain Wilcox (2003601), </a:t>
            </a:r>
            <a:r>
              <a:rPr lang="en-GB" err="1"/>
              <a:t>Aulon</a:t>
            </a:r>
            <a:r>
              <a:rPr lang="en-GB"/>
              <a:t> </a:t>
            </a:r>
            <a:r>
              <a:rPr lang="en-GB" err="1"/>
              <a:t>Pashoja</a:t>
            </a:r>
            <a:r>
              <a:rPr lang="en-GB"/>
              <a:t> (2009355)</a:t>
            </a:r>
          </a:p>
        </p:txBody>
      </p:sp>
    </p:spTree>
    <p:extLst>
      <p:ext uri="{BB962C8B-B14F-4D97-AF65-F5344CB8AC3E}">
        <p14:creationId xmlns:p14="http://schemas.microsoft.com/office/powerpoint/2010/main" val="3710886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A607-9E42-B132-8DF1-D2B308837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09534"/>
          </a:xfrm>
        </p:spPr>
        <p:txBody>
          <a:bodyPr/>
          <a:lstStyle/>
          <a:p>
            <a:r>
              <a:rPr lang="en-GB" dirty="0"/>
              <a:t>Previous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CB017-F454-CEBA-26C7-B4F4BB470C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4128" y="1997364"/>
            <a:ext cx="4510522" cy="2863272"/>
          </a:xfrm>
        </p:spPr>
        <p:txBody>
          <a:bodyPr/>
          <a:lstStyle/>
          <a:p>
            <a:r>
              <a:rPr lang="en-GB" dirty="0"/>
              <a:t>Project Objective was to create an FSAE car within £45,000</a:t>
            </a:r>
          </a:p>
          <a:p>
            <a:r>
              <a:rPr lang="en-GB" dirty="0"/>
              <a:t>Competition consists of 4 events</a:t>
            </a:r>
          </a:p>
          <a:p>
            <a:r>
              <a:rPr lang="en-GB" dirty="0"/>
              <a:t>Group specialist subject areas and Roles were assigned </a:t>
            </a:r>
          </a:p>
          <a:p>
            <a:r>
              <a:rPr lang="en-GB" dirty="0"/>
              <a:t>Project tasks were highlighted</a:t>
            </a:r>
          </a:p>
          <a:p>
            <a:r>
              <a:rPr lang="en-GB" dirty="0"/>
              <a:t>An estimated timescale was established for the project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F2C876-F7E5-2608-4E0A-115A96F6A42F}"/>
              </a:ext>
            </a:extLst>
          </p:cNvPr>
          <p:cNvSpPr txBox="1"/>
          <p:nvPr/>
        </p:nvSpPr>
        <p:spPr>
          <a:xfrm>
            <a:off x="677334" y="6248400"/>
            <a:ext cx="164142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>
                <a:effectLst/>
              </a:rPr>
              <a:t>IMechE (2022</a:t>
            </a:r>
            <a:r>
              <a:rPr lang="en-GB" sz="1800" i="1" dirty="0">
                <a:effectLst/>
              </a:rPr>
              <a:t>)</a:t>
            </a:r>
            <a:endParaRPr lang="en-GB" sz="1800" i="1" dirty="0"/>
          </a:p>
        </p:txBody>
      </p:sp>
      <p:pic>
        <p:nvPicPr>
          <p:cNvPr id="8" name="Picture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775721DA-7AD9-BDBF-3DE2-FD9733F1FA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699" t="33333" r="35672" b="29325"/>
          <a:stretch/>
        </p:blipFill>
        <p:spPr>
          <a:xfrm>
            <a:off x="1093223" y="3690624"/>
            <a:ext cx="3834705" cy="25562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9882CD7-A6CD-1F3D-9282-F230020729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168" y="1376312"/>
            <a:ext cx="4274817" cy="2314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598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51197-3A88-6E6B-52D9-AE4EFEF7B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Aerodynamics Previous Work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A2FA4D-0174-CCFC-3876-9CD43C162B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15" t="18378" b="6094"/>
          <a:stretch/>
        </p:blipFill>
        <p:spPr>
          <a:xfrm>
            <a:off x="890093" y="3780787"/>
            <a:ext cx="4996727" cy="24676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88711B5-57E9-C493-33B9-1F2EA6AD34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5181" y="4392118"/>
            <a:ext cx="5059865" cy="185628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A656AE5-5320-E734-E3FE-33542D51DF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094" y="1493526"/>
            <a:ext cx="4996727" cy="1935474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D989E59D-34F4-24EF-521E-EB360560B0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5181" y="2259071"/>
            <a:ext cx="4510522" cy="1193044"/>
          </a:xfrm>
        </p:spPr>
        <p:txBody>
          <a:bodyPr/>
          <a:lstStyle/>
          <a:p>
            <a:r>
              <a:rPr lang="en-GB" dirty="0"/>
              <a:t>Conducted initial research.</a:t>
            </a:r>
          </a:p>
          <a:p>
            <a:r>
              <a:rPr lang="en-GB" dirty="0"/>
              <a:t>Backed up findings with simulations.</a:t>
            </a:r>
          </a:p>
          <a:p>
            <a:r>
              <a:rPr lang="en-GB" dirty="0"/>
              <a:t>Completed Ahmed body validation.</a:t>
            </a:r>
          </a:p>
        </p:txBody>
      </p:sp>
    </p:spTree>
    <p:extLst>
      <p:ext uri="{BB962C8B-B14F-4D97-AF65-F5344CB8AC3E}">
        <p14:creationId xmlns:p14="http://schemas.microsoft.com/office/powerpoint/2010/main" val="2015822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FA537-BAAA-AC60-CC00-2D256BF4F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 Parameters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1A0E7AFE-23EA-32C3-ED54-3D211271B9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5408" y="1930400"/>
            <a:ext cx="5396170" cy="3725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7C3FBCC-9B64-58C2-C0D8-7D23FCF6E6D1}"/>
              </a:ext>
            </a:extLst>
          </p:cNvPr>
          <p:cNvSpPr txBox="1"/>
          <p:nvPr/>
        </p:nvSpPr>
        <p:spPr>
          <a:xfrm>
            <a:off x="2752345" y="5286995"/>
            <a:ext cx="61022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(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  <a:hlinkClick r:id="rId3"/>
              </a:rPr>
              <a:t>www.imeche.org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14797713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FCDB9-1B64-6905-6A42-61BC1D042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Aerodynamics Designs: Design 1</a:t>
            </a:r>
          </a:p>
        </p:txBody>
      </p:sp>
      <p:pic>
        <p:nvPicPr>
          <p:cNvPr id="1026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080ED10-3DF3-272A-0F32-3EE8FF1B6A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634" y="1930400"/>
            <a:ext cx="3810000" cy="299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A2231-1133-2476-F098-151A3CDAAB15}"/>
              </a:ext>
            </a:extLst>
          </p:cNvPr>
          <p:cNvSpPr txBox="1">
            <a:spLocks/>
          </p:cNvSpPr>
          <p:nvPr/>
        </p:nvSpPr>
        <p:spPr>
          <a:xfrm>
            <a:off x="5664107" y="2829303"/>
            <a:ext cx="4510522" cy="1193044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Focus on rear of car.</a:t>
            </a:r>
          </a:p>
          <a:p>
            <a:r>
              <a:rPr lang="en-GB" dirty="0"/>
              <a:t>Rear wing design.</a:t>
            </a:r>
          </a:p>
          <a:p>
            <a:r>
              <a:rPr lang="en-GB" dirty="0"/>
              <a:t>Previous simulation showing importance of traction.</a:t>
            </a:r>
          </a:p>
        </p:txBody>
      </p:sp>
    </p:spTree>
    <p:extLst>
      <p:ext uri="{BB962C8B-B14F-4D97-AF65-F5344CB8AC3E}">
        <p14:creationId xmlns:p14="http://schemas.microsoft.com/office/powerpoint/2010/main" val="1746511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769A5-EAD9-0D64-95B5-D2E6B3211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Aerodynamic Designs: Design 2</a:t>
            </a:r>
          </a:p>
        </p:txBody>
      </p:sp>
      <p:pic>
        <p:nvPicPr>
          <p:cNvPr id="2050" name="Picture 2" descr="Diagram&#10;&#10;Description automatically generated">
            <a:extLst>
              <a:ext uri="{FF2B5EF4-FFF2-40B4-BE49-F238E27FC236}">
                <a16:creationId xmlns:a16="http://schemas.microsoft.com/office/drawing/2014/main" id="{3C713330-9E7B-25AD-4B97-3483282FB7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2100262"/>
            <a:ext cx="3819525" cy="265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31974B-60B0-3F3D-EBCE-64CBD34834E3}"/>
              </a:ext>
            </a:extLst>
          </p:cNvPr>
          <p:cNvSpPr txBox="1">
            <a:spLocks/>
          </p:cNvSpPr>
          <p:nvPr/>
        </p:nvSpPr>
        <p:spPr>
          <a:xfrm>
            <a:off x="5664107" y="2829303"/>
            <a:ext cx="4510522" cy="1193044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Focus on front of the car.</a:t>
            </a:r>
          </a:p>
          <a:p>
            <a:r>
              <a:rPr lang="en-GB" dirty="0"/>
              <a:t>Nose cone shape.</a:t>
            </a:r>
          </a:p>
          <a:p>
            <a:r>
              <a:rPr lang="en-GB" dirty="0"/>
              <a:t>Front wing.</a:t>
            </a:r>
          </a:p>
        </p:txBody>
      </p:sp>
    </p:spTree>
    <p:extLst>
      <p:ext uri="{BB962C8B-B14F-4D97-AF65-F5344CB8AC3E}">
        <p14:creationId xmlns:p14="http://schemas.microsoft.com/office/powerpoint/2010/main" val="11879556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13CC9-A70C-B5BF-C8A5-9BCB7FCC7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Aerodynamics Designs: Design 3</a:t>
            </a:r>
          </a:p>
        </p:txBody>
      </p:sp>
      <p:pic>
        <p:nvPicPr>
          <p:cNvPr id="3074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325663B-6C38-C93F-8A57-FB2A8C0AAC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410" y="1442253"/>
            <a:ext cx="2621568" cy="237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2BE56EEE-DA6A-A061-68F6-78E190D3C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410" y="3804135"/>
            <a:ext cx="2621568" cy="2517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270E3-5ECC-C706-0B61-68655DBB419A}"/>
              </a:ext>
            </a:extLst>
          </p:cNvPr>
          <p:cNvSpPr txBox="1">
            <a:spLocks/>
          </p:cNvSpPr>
          <p:nvPr/>
        </p:nvSpPr>
        <p:spPr>
          <a:xfrm>
            <a:off x="5781802" y="3223730"/>
            <a:ext cx="4510522" cy="1193044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Focus on mid section of the car.</a:t>
            </a:r>
          </a:p>
          <a:p>
            <a:r>
              <a:rPr lang="en-GB" dirty="0"/>
              <a:t>Venturi-tunnel like design.</a:t>
            </a:r>
          </a:p>
        </p:txBody>
      </p:sp>
    </p:spTree>
    <p:extLst>
      <p:ext uri="{BB962C8B-B14F-4D97-AF65-F5344CB8AC3E}">
        <p14:creationId xmlns:p14="http://schemas.microsoft.com/office/powerpoint/2010/main" val="14272128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E1C4C-FFD7-912B-E02D-46E5C0D24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CFD Results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DEF4E790-0C0A-5BF9-E334-05BFDC1440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98" y="1814512"/>
            <a:ext cx="385762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EAB3F4A-2D6E-7CA6-3EC6-1248EB4125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3675" y="1814512"/>
            <a:ext cx="57340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F99FFA66-7C0A-EE20-16ED-B9927BDC10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6150" y="4279933"/>
            <a:ext cx="5219700" cy="210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48648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DA784-E899-1464-44DA-9DB094B5A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CFD Results: Floor Issues</a:t>
            </a:r>
          </a:p>
        </p:txBody>
      </p:sp>
      <p:pic>
        <p:nvPicPr>
          <p:cNvPr id="512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0DB2E3D-25B4-6F0F-29EF-049C96502B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540" y="2162175"/>
            <a:ext cx="5353050" cy="253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3B3C1C6F-6F62-CD06-94FE-6E07025FEC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1939525"/>
            <a:ext cx="4845072" cy="2988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63930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84595-A472-4081-C4EE-3B40048C9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Chassis and Suspension Previous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7D6BC-327F-1F6E-B32F-8163F5EA0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2483" y="2157555"/>
            <a:ext cx="4887059" cy="1895600"/>
          </a:xfrm>
        </p:spPr>
        <p:txBody>
          <a:bodyPr/>
          <a:lstStyle/>
          <a:p>
            <a:r>
              <a:rPr lang="en-GB" dirty="0"/>
              <a:t>A list of averages was created from 2021 FSAE Germany contestants </a:t>
            </a:r>
          </a:p>
          <a:p>
            <a:r>
              <a:rPr lang="en-GB" dirty="0"/>
              <a:t>A chassis type was chosen </a:t>
            </a:r>
          </a:p>
          <a:p>
            <a:r>
              <a:rPr lang="en-GB" dirty="0"/>
              <a:t>Brake calculations and sizing</a:t>
            </a:r>
          </a:p>
          <a:p>
            <a:r>
              <a:rPr lang="en-GB" dirty="0"/>
              <a:t>Shock absorber calculations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CE6825-0E04-DEE9-31A0-CDC58AD95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286" y="1533400"/>
            <a:ext cx="5297714" cy="343048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F4A2034-79A7-11B8-22B6-C4DD47544A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286" y="5454650"/>
            <a:ext cx="10191750" cy="79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5120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B1723-1BD0-C9AF-96C4-7E25FB267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72886"/>
          </a:xfrm>
        </p:spPr>
        <p:txBody>
          <a:bodyPr/>
          <a:lstStyle/>
          <a:p>
            <a:r>
              <a:rPr lang="en-GB" dirty="0"/>
              <a:t>Chassis Rigidity Tests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3AB1C-5E29-32EE-82EF-D68D14A92B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0" y="2048973"/>
            <a:ext cx="5072743" cy="2991114"/>
          </a:xfrm>
        </p:spPr>
        <p:txBody>
          <a:bodyPr/>
          <a:lstStyle/>
          <a:p>
            <a:r>
              <a:rPr lang="en-GB" dirty="0"/>
              <a:t>Stress does not exceed the yield strength of the material.</a:t>
            </a:r>
          </a:p>
          <a:p>
            <a:r>
              <a:rPr lang="en-GB" dirty="0"/>
              <a:t>Maximum front rotation of 0.78 degree for 2000N.</a:t>
            </a:r>
          </a:p>
          <a:p>
            <a:r>
              <a:rPr lang="en-GB" dirty="0"/>
              <a:t>Maximum rear rotation of 0.45 degrees for 2000N. </a:t>
            </a:r>
          </a:p>
          <a:p>
            <a:r>
              <a:rPr lang="en-GB" dirty="0"/>
              <a:t>Side impact test produced an inward deflection of 6.32mm under 5000N of load.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0A25AD8-7A0C-4BF4-CC17-ECFCBF75729B}"/>
              </a:ext>
            </a:extLst>
          </p:cNvPr>
          <p:cNvGrpSpPr/>
          <p:nvPr/>
        </p:nvGrpSpPr>
        <p:grpSpPr>
          <a:xfrm>
            <a:off x="361950" y="1689418"/>
            <a:ext cx="5734050" cy="4698364"/>
            <a:chOff x="0" y="0"/>
            <a:chExt cx="5734050" cy="5191125"/>
          </a:xfrm>
        </p:grpSpPr>
        <p:pic>
          <p:nvPicPr>
            <p:cNvPr id="5" name="Picture 4" descr="Graphical user interface, application&#10;&#10;Description automatically generated">
              <a:extLst>
                <a:ext uri="{FF2B5EF4-FFF2-40B4-BE49-F238E27FC236}">
                  <a16:creationId xmlns:a16="http://schemas.microsoft.com/office/drawing/2014/main" id="{E125D094-05D0-C4C4-9880-65012A70F12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040" t="21999" r="1285" b="35532"/>
            <a:stretch/>
          </p:blipFill>
          <p:spPr bwMode="auto">
            <a:xfrm>
              <a:off x="0" y="0"/>
              <a:ext cx="5734050" cy="250507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6" name="Picture 5" descr="Graphical user interface, application&#10;&#10;Description automatically generated">
              <a:extLst>
                <a:ext uri="{FF2B5EF4-FFF2-40B4-BE49-F238E27FC236}">
                  <a16:creationId xmlns:a16="http://schemas.microsoft.com/office/drawing/2014/main" id="{855286D3-0853-1E32-C19B-FAE4D6DEE47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535" t="18764" r="10592" b="44289"/>
            <a:stretch/>
          </p:blipFill>
          <p:spPr bwMode="auto">
            <a:xfrm>
              <a:off x="0" y="2476500"/>
              <a:ext cx="5731510" cy="271462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063427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1AB67-4CB6-90D4-7118-8C873452D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7095066" cy="707571"/>
          </a:xfrm>
        </p:spPr>
        <p:txBody>
          <a:bodyPr/>
          <a:lstStyle/>
          <a:p>
            <a:r>
              <a:rPr lang="en-GB" dirty="0"/>
              <a:t>VI-Grade Suspension Simulations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C56C8-37AA-74B3-99C0-82DD0C8A2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17171"/>
            <a:ext cx="10055980" cy="7075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Change in front toe against jounce, multiple iterations</a:t>
            </a:r>
          </a:p>
          <a:p>
            <a:r>
              <a:rPr lang="en-GB" dirty="0"/>
              <a:t>Lower control arm outboard vertical location altered the toe value the most -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Harvey, W. (2018) </a:t>
            </a:r>
            <a:endParaRPr lang="en-GB" dirty="0"/>
          </a:p>
        </p:txBody>
      </p:sp>
      <p:pic>
        <p:nvPicPr>
          <p:cNvPr id="4" name="Picture 3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4E98A95D-2039-A1E5-0044-C61DD57A528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83" t="32795" b="9297"/>
          <a:stretch/>
        </p:blipFill>
        <p:spPr bwMode="auto">
          <a:xfrm>
            <a:off x="677334" y="2176919"/>
            <a:ext cx="9291064" cy="426719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3070474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1AB67-4CB6-90D4-7118-8C873452D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7095066" cy="707571"/>
          </a:xfrm>
        </p:spPr>
        <p:txBody>
          <a:bodyPr/>
          <a:lstStyle/>
          <a:p>
            <a:r>
              <a:rPr lang="en-GB" dirty="0"/>
              <a:t>VI-Grade Suspension Simulations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C56C8-37AA-74B3-99C0-82DD0C8A2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17171"/>
            <a:ext cx="8934752" cy="70757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Change in front toe against jounce, final results</a:t>
            </a:r>
          </a:p>
          <a:p>
            <a:r>
              <a:rPr lang="en-GB" dirty="0"/>
              <a:t>Positive toe increases stability but causes mild understeer -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Toe - how to adjust and tune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(2023) </a:t>
            </a:r>
            <a:endParaRPr lang="en-GB" dirty="0"/>
          </a:p>
        </p:txBody>
      </p:sp>
      <p:pic>
        <p:nvPicPr>
          <p:cNvPr id="5" name="Picture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B59B530F-B9D5-E129-7521-C86B22B0AD4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11" t="30673" b="8644"/>
          <a:stretch/>
        </p:blipFill>
        <p:spPr bwMode="auto">
          <a:xfrm>
            <a:off x="677335" y="2133599"/>
            <a:ext cx="9381066" cy="452785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8636956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1AB67-4CB6-90D4-7118-8C873452D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7095066" cy="707571"/>
          </a:xfrm>
        </p:spPr>
        <p:txBody>
          <a:bodyPr/>
          <a:lstStyle/>
          <a:p>
            <a:r>
              <a:rPr lang="en-GB" dirty="0"/>
              <a:t>VI-Grade Suspension Simulations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C56C8-37AA-74B3-99C0-82DD0C8A2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17171"/>
            <a:ext cx="4843516" cy="707572"/>
          </a:xfrm>
        </p:spPr>
        <p:txBody>
          <a:bodyPr/>
          <a:lstStyle/>
          <a:p>
            <a:r>
              <a:rPr lang="en-GB" dirty="0"/>
              <a:t>Change in front camber against jounce, multiple iterations</a:t>
            </a:r>
          </a:p>
        </p:txBody>
      </p:sp>
      <p:pic>
        <p:nvPicPr>
          <p:cNvPr id="6" name="Picture 5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CF80B565-2B7F-89D9-6A34-7FD9B775ED5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40" t="33381" b="8579"/>
          <a:stretch/>
        </p:blipFill>
        <p:spPr bwMode="auto">
          <a:xfrm>
            <a:off x="677334" y="2264228"/>
            <a:ext cx="10602038" cy="422365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1803673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1AB67-4CB6-90D4-7118-8C873452D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7095066" cy="707571"/>
          </a:xfrm>
        </p:spPr>
        <p:txBody>
          <a:bodyPr/>
          <a:lstStyle/>
          <a:p>
            <a:r>
              <a:rPr lang="en-GB" dirty="0"/>
              <a:t>VI-Grade Suspension Simulations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C56C8-37AA-74B3-99C0-82DD0C8A2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17171"/>
            <a:ext cx="8379580" cy="7075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Change in rear toe against jounce, final results.</a:t>
            </a:r>
          </a:p>
          <a:p>
            <a:r>
              <a:rPr lang="en-GB" dirty="0"/>
              <a:t>Positive toe increases stability, induced slip angle increases grip.</a:t>
            </a:r>
          </a:p>
        </p:txBody>
      </p:sp>
      <p:pic>
        <p:nvPicPr>
          <p:cNvPr id="4" name="Picture 3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EBEDA709-299B-F4C5-9A2C-BB0387E6555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31" t="41454" b="8358"/>
          <a:stretch/>
        </p:blipFill>
        <p:spPr bwMode="auto">
          <a:xfrm>
            <a:off x="677334" y="2253341"/>
            <a:ext cx="10576638" cy="422365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013951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07FA0-5F6D-079E-F323-BAE04CA7F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29343"/>
          </a:xfrm>
        </p:spPr>
        <p:txBody>
          <a:bodyPr/>
          <a:lstStyle/>
          <a:p>
            <a:r>
              <a:rPr lang="en-GB" dirty="0"/>
              <a:t>SolidWorks Chassis and Suspension Model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2CD176F-3A15-BC00-DA75-C5A9E7E6D98A}"/>
              </a:ext>
            </a:extLst>
          </p:cNvPr>
          <p:cNvGrpSpPr/>
          <p:nvPr/>
        </p:nvGrpSpPr>
        <p:grpSpPr>
          <a:xfrm>
            <a:off x="677334" y="1981200"/>
            <a:ext cx="8596668" cy="3189514"/>
            <a:chOff x="0" y="0"/>
            <a:chExt cx="5732780" cy="2266950"/>
          </a:xfrm>
        </p:grpSpPr>
        <p:pic>
          <p:nvPicPr>
            <p:cNvPr id="5" name="Picture 4" descr="Diagram&#10;&#10;Description automatically generated">
              <a:extLst>
                <a:ext uri="{FF2B5EF4-FFF2-40B4-BE49-F238E27FC236}">
                  <a16:creationId xmlns:a16="http://schemas.microsoft.com/office/drawing/2014/main" id="{615AF073-270B-CD10-4B8F-80DFE300A2E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255" t="17727" r="19898" b="9888"/>
            <a:stretch/>
          </p:blipFill>
          <p:spPr bwMode="auto">
            <a:xfrm>
              <a:off x="2790825" y="0"/>
              <a:ext cx="2941955" cy="2266950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6" name="Picture 5" descr="Graphical user interface, diagram&#10;&#10;Description automatically generated">
              <a:extLst>
                <a:ext uri="{FF2B5EF4-FFF2-40B4-BE49-F238E27FC236}">
                  <a16:creationId xmlns:a16="http://schemas.microsoft.com/office/drawing/2014/main" id="{8400941D-9EF5-C328-1D5F-7B17130EEC6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917" t="13295" r="19400" b="11070"/>
            <a:stretch/>
          </p:blipFill>
          <p:spPr bwMode="auto">
            <a:xfrm>
              <a:off x="0" y="0"/>
              <a:ext cx="2752725" cy="2265680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555248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CC8EE-03FA-22C4-03C2-1A61998EB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5026780" cy="740229"/>
          </a:xfrm>
        </p:spPr>
        <p:txBody>
          <a:bodyPr/>
          <a:lstStyle/>
          <a:p>
            <a:r>
              <a:rPr lang="en-GB" dirty="0"/>
              <a:t>Engine and Powertrain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C5FF4-7D4A-367E-A194-7F03CB6A7D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7770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2ACE8-4322-05F5-899E-C2A931430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4112380" cy="729343"/>
          </a:xfrm>
        </p:spPr>
        <p:txBody>
          <a:bodyPr/>
          <a:lstStyle/>
          <a:p>
            <a:r>
              <a:rPr lang="en-GB" dirty="0"/>
              <a:t>Project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804D0-3FC0-584C-4C1C-5296FC4DB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8276" y="2160589"/>
            <a:ext cx="4721981" cy="3880773"/>
          </a:xfrm>
        </p:spPr>
        <p:txBody>
          <a:bodyPr/>
          <a:lstStyle/>
          <a:p>
            <a:r>
              <a:rPr lang="en-GB" dirty="0"/>
              <a:t>Timescale was not adhered to</a:t>
            </a:r>
          </a:p>
          <a:p>
            <a:r>
              <a:rPr lang="en-GB" dirty="0"/>
              <a:t>Additional work needed on individual sections</a:t>
            </a:r>
          </a:p>
          <a:p>
            <a:r>
              <a:rPr lang="en-GB" dirty="0"/>
              <a:t>Project is not complete</a:t>
            </a:r>
          </a:p>
          <a:p>
            <a:r>
              <a:rPr lang="en-GB" dirty="0"/>
              <a:t>An estimated component/resources cost of £20 657</a:t>
            </a:r>
          </a:p>
          <a:p>
            <a:r>
              <a:rPr lang="en-GB" dirty="0"/>
              <a:t>An additional estimated £13 500 in manufacturing costs</a:t>
            </a:r>
          </a:p>
          <a:p>
            <a:r>
              <a:rPr lang="en-GB" dirty="0"/>
              <a:t>Total estimated price of £34 157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AA1628-26DE-7545-7B53-E892F50713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2160589"/>
            <a:ext cx="5730240" cy="28397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472454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74A16-2E47-BA39-FAA6-7A646773CC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Aero 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7A02E9-B729-5B2B-9A84-C699910A4ED4}"/>
              </a:ext>
            </a:extLst>
          </p:cNvPr>
          <p:cNvSpPr txBox="1"/>
          <p:nvPr/>
        </p:nvSpPr>
        <p:spPr>
          <a:xfrm>
            <a:off x="1460863" y="1376127"/>
            <a:ext cx="781313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</a:rPr>
              <a:t>help.sim-flow.com. (n.d.). Flow around the Ahmed body - Validation Case - </a:t>
            </a:r>
            <a:r>
              <a:rPr lang="en-GB" dirty="0" err="1">
                <a:latin typeface="Times New Roman" panose="02020603050405020304" pitchFamily="18" charset="0"/>
              </a:rPr>
              <a:t>SimFlow</a:t>
            </a:r>
            <a:r>
              <a:rPr lang="en-GB" dirty="0">
                <a:latin typeface="Times New Roman" panose="02020603050405020304" pitchFamily="18" charset="0"/>
              </a:rPr>
              <a:t> CFD. [online] Available at: </a:t>
            </a:r>
            <a:r>
              <a:rPr lang="en-GB" dirty="0">
                <a:latin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https://help.sim-flow.com/validation/ahmed-body</a:t>
            </a:r>
            <a:r>
              <a:rPr lang="en-GB" dirty="0">
                <a:latin typeface="Times New Roman" panose="02020603050405020304" pitchFamily="18" charset="0"/>
              </a:rPr>
              <a:t>.</a:t>
            </a:r>
          </a:p>
          <a:p>
            <a:r>
              <a:rPr lang="en-GB" dirty="0">
                <a:latin typeface="Times New Roman" panose="02020603050405020304" pitchFamily="18" charset="0"/>
              </a:rPr>
              <a:t>Google Docs. (n.d.). 48010874-External-Aerodynamics.pdf. [online] Available at: https://drive.google.com/file/d/0B9wOrrFpsUb3d1YydGpDYW9ReTg/edit?resourcekey=0-Q24uoWYFf4PfIgS1T5HDOg [Accessed 17 Jan. 2023].</a:t>
            </a:r>
          </a:p>
          <a:p>
            <a:r>
              <a:rPr lang="en-GB" dirty="0">
                <a:latin typeface="Times New Roman" panose="02020603050405020304" pitchFamily="18" charset="0"/>
              </a:rPr>
              <a:t>www.youtube.com. (n.d.). Part 1a - </a:t>
            </a:r>
            <a:r>
              <a:rPr lang="en-GB" dirty="0" err="1">
                <a:latin typeface="Times New Roman" panose="02020603050405020304" pitchFamily="18" charset="0"/>
              </a:rPr>
              <a:t>DesignModeler</a:t>
            </a:r>
            <a:r>
              <a:rPr lang="en-GB" dirty="0">
                <a:latin typeface="Times New Roman" panose="02020603050405020304" pitchFamily="18" charset="0"/>
              </a:rPr>
              <a:t> for Vehicle Aerodynamics. [online] Available at: https://www.youtube.com/watch?v=dZR7Wi70Vec&amp;list=PL-3CI8c5k2lJ0NdWJ6upeKyH_9JpZMKqY&amp;index=1 [Accessed 17 Jan. 2023].</a:t>
            </a:r>
          </a:p>
          <a:p>
            <a:r>
              <a:rPr lang="en-GB" dirty="0">
                <a:latin typeface="Times New Roman" panose="02020603050405020304" pitchFamily="18" charset="0"/>
              </a:rPr>
              <a:t>www.imeche.org. (n.d.). Previous events. [online] Available at: https://www.imeche.org/events/formula-student/previous-events [Accessed 17 Jan. 2023].</a:t>
            </a:r>
          </a:p>
          <a:p>
            <a:r>
              <a:rPr lang="en-GB" dirty="0">
                <a:latin typeface="Times New Roman" panose="02020603050405020304" pitchFamily="18" charset="0"/>
              </a:rPr>
              <a:t>Fsteamdelft-20. (n.d.). CARS. [online] Available at: https://www.fsteamdelft.nl/cars.</a:t>
            </a:r>
          </a:p>
          <a:p>
            <a:r>
              <a:rPr lang="en-GB" dirty="0">
                <a:latin typeface="Times New Roman" panose="02020603050405020304" pitchFamily="18" charset="0"/>
              </a:rPr>
              <a:t>‌Monash Motorsport. (n.d.). M17-M18. [online] Available at: https://www.monashmotorsport.com/m17-m18.</a:t>
            </a:r>
          </a:p>
        </p:txBody>
      </p:sp>
    </p:spTree>
    <p:extLst>
      <p:ext uri="{BB962C8B-B14F-4D97-AF65-F5344CB8AC3E}">
        <p14:creationId xmlns:p14="http://schemas.microsoft.com/office/powerpoint/2010/main" val="3274346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1C4DA-5C6A-1DDC-6702-0AA695A15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27314"/>
          </a:xfrm>
        </p:spPr>
        <p:txBody>
          <a:bodyPr/>
          <a:lstStyle/>
          <a:p>
            <a:r>
              <a:rPr lang="en-GB" dirty="0"/>
              <a:t>Suspension and Chassis 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722DD4-B013-0F6E-02AF-A062B1C697BA}"/>
              </a:ext>
            </a:extLst>
          </p:cNvPr>
          <p:cNvSpPr txBox="1"/>
          <p:nvPr/>
        </p:nvSpPr>
        <p:spPr>
          <a:xfrm>
            <a:off x="1134534" y="1545771"/>
            <a:ext cx="849932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Harvey, W. (2018)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Optimization of a Formula SAE Vehicle's Suspension Kinematics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thesis.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Hiller, M. (2020)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Design of a Carbon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Fiber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Composite Monocoque Chassis for a Formula Style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VehicleFormula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Style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Vehic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thesis. </a:t>
            </a:r>
          </a:p>
          <a:p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Roner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N. (2018)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Optimum Suspension Geometry for a Formula SAE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CarCar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thesis. </a:t>
            </a:r>
          </a:p>
          <a:p>
            <a:r>
              <a:rPr lang="en-GB" i="1" dirty="0">
                <a:latin typeface="Times New Roman" panose="02020603050405020304" pitchFamily="18" charset="0"/>
              </a:rPr>
              <a:t>Seward, D. (2022) in </a:t>
            </a:r>
            <a:r>
              <a:rPr lang="en-GB" i="1" dirty="0" err="1">
                <a:latin typeface="Times New Roman" panose="02020603050405020304" pitchFamily="18" charset="0"/>
              </a:rPr>
              <a:t>Racecar</a:t>
            </a:r>
            <a:r>
              <a:rPr lang="en-GB" i="1" dirty="0">
                <a:latin typeface="Times New Roman" panose="02020603050405020304" pitchFamily="18" charset="0"/>
              </a:rPr>
              <a:t> Design. London: Bloomsbury Academic, pp. 10–17.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Soo, A.M. (2008)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Design, Manufacturing, and Verification of a Steel Tube Spaceframe Chassis for Formula SAE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thesis. </a:t>
            </a:r>
          </a:p>
          <a:p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Toe - how to adjust and tune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(2023)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Suspension Secrets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https://suspensionsecrets.co.uk/adjust-tune-toe/ (Accessed: March 22, 2023). </a:t>
            </a:r>
          </a:p>
          <a:p>
            <a:r>
              <a:rPr lang="en-GB" i="1" dirty="0" err="1">
                <a:latin typeface="Times New Roman" panose="02020603050405020304" pitchFamily="18" charset="0"/>
              </a:rPr>
              <a:t>Velie</a:t>
            </a:r>
            <a:r>
              <a:rPr lang="en-GB" i="1" dirty="0">
                <a:latin typeface="Times New Roman" panose="02020603050405020304" pitchFamily="18" charset="0"/>
              </a:rPr>
              <a:t>, H.D. (2016) Chassis Torsional Rigidity Analysis for a Formula SAE </a:t>
            </a:r>
            <a:r>
              <a:rPr lang="en-GB" i="1" dirty="0" err="1">
                <a:latin typeface="Times New Roman" panose="02020603050405020304" pitchFamily="18" charset="0"/>
              </a:rPr>
              <a:t>Racecar</a:t>
            </a:r>
            <a:r>
              <a:rPr lang="en-GB" i="1" dirty="0">
                <a:latin typeface="Times New Roman" panose="02020603050405020304" pitchFamily="18" charset="0"/>
              </a:rPr>
              <a:t>. tech. 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323384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9ABC9C65C9A864FB33241B1CC381314" ma:contentTypeVersion="3" ma:contentTypeDescription="Create a new document." ma:contentTypeScope="" ma:versionID="83383c97532960692dc0644a04870cf1">
  <xsd:schema xmlns:xsd="http://www.w3.org/2001/XMLSchema" xmlns:xs="http://www.w3.org/2001/XMLSchema" xmlns:p="http://schemas.microsoft.com/office/2006/metadata/properties" xmlns:ns2="dc33c860-05b6-4c3a-b333-72ea4b87602b" targetNamespace="http://schemas.microsoft.com/office/2006/metadata/properties" ma:root="true" ma:fieldsID="7dc95fcd6550b0096d3c1af9ae9811e4" ns2:_="">
    <xsd:import namespace="dc33c860-05b6-4c3a-b333-72ea4b87602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33c860-05b6-4c3a-b333-72ea4b87602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57D4B2E-47B7-4CCC-937D-F3BFC363C1F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809C411-AABA-44E9-92E8-CED01FB679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c33c860-05b6-4c3a-b333-72ea4b8760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59DBB9D-FDCD-49B8-8F06-4D73D82D5A12}">
  <ds:schemaRefs>
    <ds:schemaRef ds:uri="http://purl.org/dc/dcmitype/"/>
    <ds:schemaRef ds:uri="http://purl.org/dc/elements/1.1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dc33c860-05b6-4c3a-b333-72ea4b87602b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370</TotalTime>
  <Words>783</Words>
  <Application>Microsoft Office PowerPoint</Application>
  <PresentationFormat>Widescreen</PresentationFormat>
  <Paragraphs>73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Times New Roman</vt:lpstr>
      <vt:lpstr>Trebuchet MS</vt:lpstr>
      <vt:lpstr>Wingdings 3</vt:lpstr>
      <vt:lpstr>Facet</vt:lpstr>
      <vt:lpstr>Group Project 22/23: Formula Student Design</vt:lpstr>
      <vt:lpstr>Previous Work</vt:lpstr>
      <vt:lpstr>Aerodynamics Previous Work</vt:lpstr>
      <vt:lpstr>Design Parameters</vt:lpstr>
      <vt:lpstr>Aerodynamics Designs: Design 1</vt:lpstr>
      <vt:lpstr>Aerodynamic Designs: Design 2</vt:lpstr>
      <vt:lpstr>Aerodynamics Designs: Design 3</vt:lpstr>
      <vt:lpstr>CFD Results</vt:lpstr>
      <vt:lpstr>CFD Results: Floor Issues</vt:lpstr>
      <vt:lpstr>Chassis and Suspension Previous Work</vt:lpstr>
      <vt:lpstr>Chassis Rigidity Tests</vt:lpstr>
      <vt:lpstr>VI-Grade Suspension Simulations</vt:lpstr>
      <vt:lpstr>VI-Grade Suspension Simulations</vt:lpstr>
      <vt:lpstr>VI-Grade Suspension Simulations</vt:lpstr>
      <vt:lpstr>VI-Grade Suspension Simulations</vt:lpstr>
      <vt:lpstr>SolidWorks Chassis and Suspension Model</vt:lpstr>
      <vt:lpstr>Engine and Powertrain</vt:lpstr>
      <vt:lpstr>Project Evaluation</vt:lpstr>
      <vt:lpstr>Aero References</vt:lpstr>
      <vt:lpstr>Suspension and Chassis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Ross Vince (1902545)</dc:creator>
  <cp:lastModifiedBy>Owain Wilcox (2003601)</cp:lastModifiedBy>
  <cp:revision>5</cp:revision>
  <dcterms:created xsi:type="dcterms:W3CDTF">2023-01-16T12:38:03Z</dcterms:created>
  <dcterms:modified xsi:type="dcterms:W3CDTF">2023-03-29T08:41:27Z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0x010100C9ABC9C65C9A864FB33241B1CC381314</vt:lpwstr>
  </property>
</Properties>
</file>