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17"/>
  </p:notesMasterIdLst>
  <p:sldIdLst>
    <p:sldId id="257" r:id="rId3"/>
    <p:sldId id="1122" r:id="rId4"/>
    <p:sldId id="1120" r:id="rId5"/>
    <p:sldId id="1118" r:id="rId6"/>
    <p:sldId id="1121" r:id="rId7"/>
    <p:sldId id="1119" r:id="rId8"/>
    <p:sldId id="1117" r:id="rId9"/>
    <p:sldId id="1124" r:id="rId10"/>
    <p:sldId id="1123" r:id="rId11"/>
    <p:sldId id="1125" r:id="rId12"/>
    <p:sldId id="1128" r:id="rId13"/>
    <p:sldId id="1126" r:id="rId14"/>
    <p:sldId id="1127" r:id="rId15"/>
    <p:sldId id="1129" r:id="rId16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74" autoAdjust="0"/>
    <p:restoredTop sz="94660"/>
  </p:normalViewPr>
  <p:slideViewPr>
    <p:cSldViewPr snapToGrid="0">
      <p:cViewPr>
        <p:scale>
          <a:sx n="99" d="100"/>
          <a:sy n="99" d="100"/>
        </p:scale>
        <p:origin x="9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gs" Target="tags/tag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modSld">
      <pc:chgData name="Simona Ferraraccio" userId="c9694aeb-2f50-401b-8abf-67f8a7106701" providerId="ADAL" clId="{728671C3-614E-440E-8F04-5DA1EFA065FD}" dt="2026-02-11T12:52:11.511" v="9" actId="20577"/>
      <pc:docMkLst>
        <pc:docMk/>
      </pc:docMkLst>
      <pc:sldChg chg="modSp mod">
        <pc:chgData name="Simona Ferraraccio" userId="c9694aeb-2f50-401b-8abf-67f8a7106701" providerId="ADAL" clId="{728671C3-614E-440E-8F04-5DA1EFA065FD}" dt="2026-02-11T12:52:11.511" v="9" actId="20577"/>
        <pc:sldMkLst>
          <pc:docMk/>
          <pc:sldMk cId="439976944" sldId="1124"/>
        </pc:sldMkLst>
        <pc:spChg chg="mod">
          <ac:chgData name="Simona Ferraraccio" userId="c9694aeb-2f50-401b-8abf-67f8a7106701" providerId="ADAL" clId="{728671C3-614E-440E-8F04-5DA1EFA065FD}" dt="2026-02-11T12:52:11.511" v="9" actId="20577"/>
          <ac:spMkLst>
            <pc:docMk/>
            <pc:sldMk cId="439976944" sldId="1124"/>
            <ac:spMk id="5" creationId="{7AA49970-0F88-1AB2-30A7-102F58A69E8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C51596-A2B3-4626-B600-5618C4DA7520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7B4F82-5E0E-4EAD-BCAE-6CFD1869C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363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AB517-E579-4FED-A96A-720A96BF819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CF285DA-C9C5-4475-81A9-CBE4061F158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6247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F285DA-C9C5-4475-81A9-CBE4061F1585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692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CF285DA-C9C5-4475-81A9-CBE4061F158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7387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CF285DA-C9C5-4475-81A9-CBE4061F158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861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608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169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685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827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0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040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933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17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803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456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190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745D-4AFE-4786-8AF4-61000A356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F60006-B6B9-4741-BE89-FBEA25CC0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564876-2894-451C-8E3D-E50587E9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7103B-B88F-4496-9D20-11BF57D87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41D6AC-5EBB-4D07-8916-29B7A5551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860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10724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418645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183500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65071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20220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6D2476-D4ED-4719-88C1-A2ACDA2987DE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883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96402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hyperlink" Target="https://pixabay.com/en/stick-people-puzzle-helping-2324009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hyperlink" Target="https://www.piqsels.com/en/public-domain-photo-zbgfh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Taxonomy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Bloom%27s_taxonomy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General_formal_ontology" TargetMode="External"/><Relationship Id="rId5" Type="http://schemas.openxmlformats.org/officeDocument/2006/relationships/hyperlink" Target="https://digitaltwinhub.co.uk/website_archive/a-survey-of-top-level-ontologies-appendix-f/" TargetMode="Externa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bofoundry.org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l7.org/fhir/medication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hyperlink" Target="https://dmd-browser.nhsbsa.nhs.uk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nfluence.ihtsdotools.org/download/attachments/123898500/doc_SNOMEDCTDataAnalytics_Current-en-US_INT_20150521.pdf?api=v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581230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Calibri"/>
              </a:rPr>
              <a:t>Knowledge structures: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Calibri"/>
              </a:rPr>
              <a:t>Taxonomy and ontology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5000"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Dr Philip Scott MSc PhD FHEA FHL7 FBCS CITP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5BA1E7-793B-FCF5-40B3-E8DF103116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195" y="1690688"/>
            <a:ext cx="4049851" cy="2963141"/>
          </a:xfrm>
          <a:prstGeom prst="rect">
            <a:avLst/>
          </a:prstGeom>
        </p:spPr>
      </p:pic>
      <p:pic>
        <p:nvPicPr>
          <p:cNvPr id="8" name="Picture 7" descr="A person holding two hands up and a question mark&#10;&#10;Description automatically generated">
            <a:extLst>
              <a:ext uri="{FF2B5EF4-FFF2-40B4-BE49-F238E27FC236}">
                <a16:creationId xmlns:a16="http://schemas.microsoft.com/office/drawing/2014/main" id="{D708728C-2323-CF78-5ED7-F4D95760B4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78151" y="730898"/>
            <a:ext cx="2698102" cy="26981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AB0992-09A9-5E3D-7F3C-360C0F76A0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6511" y="2079949"/>
            <a:ext cx="3251791" cy="2304707"/>
          </a:xfrm>
          <a:prstGeom prst="rect">
            <a:avLst/>
          </a:prstGeom>
        </p:spPr>
      </p:pic>
      <p:pic>
        <p:nvPicPr>
          <p:cNvPr id="11" name="Picture 10" descr="A grey puzzle pieces on a black background&#10;&#10;Description automatically generated">
            <a:extLst>
              <a:ext uri="{FF2B5EF4-FFF2-40B4-BE49-F238E27FC236}">
                <a16:creationId xmlns:a16="http://schemas.microsoft.com/office/drawing/2014/main" id="{4C732ECE-B7A3-C8EE-B208-42BAA9DED0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881396" y="4276525"/>
            <a:ext cx="2936033" cy="2088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58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99F05-7363-DEF6-D001-4DC87D10A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Taxonomies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F6BC21-F12E-626D-B089-6F636E045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356" y="325985"/>
            <a:ext cx="4191361" cy="5934856"/>
          </a:xfrm>
          <a:prstGeom prst="rect">
            <a:avLst/>
          </a:prstGeom>
        </p:spPr>
      </p:pic>
      <p:pic>
        <p:nvPicPr>
          <p:cNvPr id="3080" name="Picture 8">
            <a:extLst>
              <a:ext uri="{FF2B5EF4-FFF2-40B4-BE49-F238E27FC236}">
                <a16:creationId xmlns:a16="http://schemas.microsoft.com/office/drawing/2014/main" id="{09018181-D810-0C80-51F9-D7DA631D0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010" y="2306412"/>
            <a:ext cx="3104635" cy="2461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BDCB7D-5927-294B-B72C-3CE4444723E4}"/>
              </a:ext>
            </a:extLst>
          </p:cNvPr>
          <p:cNvSpPr txBox="1"/>
          <p:nvPr/>
        </p:nvSpPr>
        <p:spPr>
          <a:xfrm>
            <a:off x="1751823" y="5383668"/>
            <a:ext cx="41913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https://en.wikipedia.org/wiki/Taxonomy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6670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99F05-7363-DEF6-D001-4DC87D10A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Taxonomy examples</a:t>
            </a:r>
          </a:p>
        </p:txBody>
      </p:sp>
      <p:pic>
        <p:nvPicPr>
          <p:cNvPr id="2050" name="Picture 2" descr="Classification of Living Things">
            <a:extLst>
              <a:ext uri="{FF2B5EF4-FFF2-40B4-BE49-F238E27FC236}">
                <a16:creationId xmlns:a16="http://schemas.microsoft.com/office/drawing/2014/main" id="{E119EF5A-385D-0A30-7FB7-958FB46190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182" y="1306286"/>
            <a:ext cx="8219635" cy="499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9393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99F05-7363-DEF6-D001-4DC87D10A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Taxonomy examples</a:t>
            </a:r>
          </a:p>
        </p:txBody>
      </p:sp>
      <p:pic>
        <p:nvPicPr>
          <p:cNvPr id="3" name="Picture 2" descr="Bloom's revised taxonomy organized as a pyramid of learning levels with explanations of each">
            <a:extLst>
              <a:ext uri="{FF2B5EF4-FFF2-40B4-BE49-F238E27FC236}">
                <a16:creationId xmlns:a16="http://schemas.microsoft.com/office/drawing/2014/main" id="{72598BE8-AFCA-B7F1-1FFE-4AF9982B7B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637" y="1373738"/>
            <a:ext cx="9144000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92C151-58D6-C99C-9A74-D9A53307F4AC}"/>
              </a:ext>
            </a:extLst>
          </p:cNvPr>
          <p:cNvSpPr txBox="1"/>
          <p:nvPr/>
        </p:nvSpPr>
        <p:spPr>
          <a:xfrm>
            <a:off x="4065815" y="6308209"/>
            <a:ext cx="51621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https://en.wikipedia.org/wiki/Bloom%27s_taxonomy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4702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99F05-7363-DEF6-D001-4DC87D10A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 vs. Taxonomy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22FF6CA-BE70-20A2-5845-CB25E53264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142" y="727968"/>
            <a:ext cx="7184770" cy="5879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A38B03-A361-E8E3-6A5F-AD568C80E890}"/>
              </a:ext>
            </a:extLst>
          </p:cNvPr>
          <p:cNvSpPr txBox="1"/>
          <p:nvPr/>
        </p:nvSpPr>
        <p:spPr>
          <a:xfrm rot="16200000">
            <a:off x="9500178" y="3694843"/>
            <a:ext cx="370724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https://www.copyright.com/blog/taxonomy-vs-ontology</a:t>
            </a:r>
          </a:p>
        </p:txBody>
      </p:sp>
    </p:spTree>
    <p:extLst>
      <p:ext uri="{BB962C8B-B14F-4D97-AF65-F5344CB8AC3E}">
        <p14:creationId xmlns:p14="http://schemas.microsoft.com/office/powerpoint/2010/main" val="2724511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99F05-7363-DEF6-D001-4DC87D10A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04859-C54B-05C8-9572-352D1EA9A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philosophical term meaning the study of being, what exists.</a:t>
            </a:r>
          </a:p>
          <a:p>
            <a:r>
              <a:rPr lang="en-GB" dirty="0"/>
              <a:t>A computable ontology is an abstract information structure.</a:t>
            </a:r>
          </a:p>
          <a:p>
            <a:r>
              <a:rPr lang="en-GB" dirty="0"/>
              <a:t>Like a taxonomy but more precise and computable.</a:t>
            </a:r>
          </a:p>
        </p:txBody>
      </p:sp>
    </p:spTree>
    <p:extLst>
      <p:ext uri="{BB962C8B-B14F-4D97-AF65-F5344CB8AC3E}">
        <p14:creationId xmlns:p14="http://schemas.microsoft.com/office/powerpoint/2010/main" val="2436497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99F05-7363-DEF6-D001-4DC87D10A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 types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AA49970-0F88-1AB2-30A7-102F58A69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4425723" cy="4351338"/>
          </a:xfrm>
        </p:spPr>
        <p:txBody>
          <a:bodyPr/>
          <a:lstStyle/>
          <a:p>
            <a:r>
              <a:rPr lang="en-GB" dirty="0"/>
              <a:t>Upper ontology – top-down “theory of everything”</a:t>
            </a:r>
          </a:p>
          <a:p>
            <a:r>
              <a:rPr lang="en-GB" dirty="0"/>
              <a:t>Domain ontology </a:t>
            </a:r>
            <a:r>
              <a:rPr lang="en-GB"/>
              <a:t>– bottom-up subject-specific </a:t>
            </a:r>
            <a:r>
              <a:rPr lang="en-GB" dirty="0"/>
              <a:t>concept model</a:t>
            </a:r>
          </a:p>
          <a:p>
            <a:pPr lvl="1"/>
            <a:r>
              <a:rPr lang="en-GB" dirty="0"/>
              <a:t>Reference (generic)</a:t>
            </a:r>
          </a:p>
          <a:p>
            <a:pPr lvl="1"/>
            <a:r>
              <a:rPr lang="en-GB" dirty="0"/>
              <a:t>Application (purposed)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51E232-4A03-69EA-DB77-0E286CDE50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588" y="4734721"/>
            <a:ext cx="10888824" cy="14422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2C222C-208F-DA7A-7AA4-F0F0A85E2C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2057" y="278481"/>
            <a:ext cx="3816221" cy="4285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976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99F05-7363-DEF6-D001-4DC87D10A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Upper ontology examples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D3E2B433-1F8B-A753-8272-67D03281BF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8160" y="2023965"/>
            <a:ext cx="3611725" cy="36117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4F9006C-B11B-4D33-9524-DE169749B8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2699" y="2388637"/>
            <a:ext cx="5922770" cy="27844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94D47D6-3FC4-100C-D092-22C0C942DC4C}"/>
              </a:ext>
            </a:extLst>
          </p:cNvPr>
          <p:cNvSpPr txBox="1"/>
          <p:nvPr/>
        </p:nvSpPr>
        <p:spPr>
          <a:xfrm>
            <a:off x="6096000" y="5314825"/>
            <a:ext cx="500198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5"/>
              </a:rPr>
              <a:t>https://digitaltwinhub.co.uk/website_archive/a-survey-of-top-level-ontologies-appendix-f/</a:t>
            </a:r>
            <a:r>
              <a:rPr lang="en-GB" sz="1000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47ACBF3-C1B5-D711-CD18-25285C5989E7}"/>
              </a:ext>
            </a:extLst>
          </p:cNvPr>
          <p:cNvSpPr txBox="1"/>
          <p:nvPr/>
        </p:nvSpPr>
        <p:spPr>
          <a:xfrm>
            <a:off x="1187321" y="5845856"/>
            <a:ext cx="319340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6"/>
              </a:rPr>
              <a:t>https://en.wikipedia.org/wiki/General_formal_ontology</a:t>
            </a:r>
            <a:r>
              <a:rPr lang="en-GB" sz="1000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5C37C5-278A-668F-1F62-30E8999BCB5C}"/>
              </a:ext>
            </a:extLst>
          </p:cNvPr>
          <p:cNvSpPr txBox="1"/>
          <p:nvPr/>
        </p:nvSpPr>
        <p:spPr>
          <a:xfrm>
            <a:off x="7150747" y="1763750"/>
            <a:ext cx="2892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Basic Formal Ontology (BFO)</a:t>
            </a:r>
          </a:p>
        </p:txBody>
      </p:sp>
    </p:spTree>
    <p:extLst>
      <p:ext uri="{BB962C8B-B14F-4D97-AF65-F5344CB8AC3E}">
        <p14:creationId xmlns:p14="http://schemas.microsoft.com/office/powerpoint/2010/main" val="4220166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99F05-7363-DEF6-D001-4DC87D10A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 ontology examples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4E9B32-323B-FA1E-A284-A85648CFF5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490" y="2271932"/>
            <a:ext cx="3865984" cy="13702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505F34-240B-1A13-0267-6AE389DACC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4333" y="1690688"/>
            <a:ext cx="5633069" cy="47947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C98B0D-80CB-0D3A-579D-1B300A1F611C}"/>
              </a:ext>
            </a:extLst>
          </p:cNvPr>
          <p:cNvSpPr txBox="1"/>
          <p:nvPr/>
        </p:nvSpPr>
        <p:spPr>
          <a:xfrm>
            <a:off x="1423697" y="4531958"/>
            <a:ext cx="26071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https://obofoundry.org/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51540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Computable ontology </a:t>
            </a:r>
            <a:r>
              <a:rPr lang="en-GB" i="1" dirty="0"/>
              <a:t>interoperates</a:t>
            </a:r>
            <a:endParaRPr lang="en-US" i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73C143-5584-AA00-6DCB-6BCCCD6AF898}"/>
              </a:ext>
            </a:extLst>
          </p:cNvPr>
          <p:cNvSpPr txBox="1"/>
          <p:nvPr/>
        </p:nvSpPr>
        <p:spPr>
          <a:xfrm>
            <a:off x="838200" y="6308209"/>
            <a:ext cx="9677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From </a:t>
            </a:r>
            <a:r>
              <a:rPr lang="en-GB" dirty="0">
                <a:hlinkClick r:id="rId3"/>
              </a:rPr>
              <a:t>https://hl7.org/fhir/medication.html</a:t>
            </a:r>
            <a:r>
              <a:rPr lang="en-GB" dirty="0"/>
              <a:t>, see also </a:t>
            </a:r>
            <a:r>
              <a:rPr lang="en-GB" dirty="0">
                <a:hlinkClick r:id="rId4"/>
              </a:rPr>
              <a:t>https://dmd-browser.nhsbsa.nhs.uk/</a:t>
            </a:r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D8F531-34B2-8D34-D2DB-62A5A7EF75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1438145"/>
            <a:ext cx="8988004" cy="453190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135EAA6-44EC-B7C0-4612-D139AB8CF2C0}"/>
              </a:ext>
            </a:extLst>
          </p:cNvPr>
          <p:cNvSpPr/>
          <p:nvPr/>
        </p:nvSpPr>
        <p:spPr>
          <a:xfrm>
            <a:off x="838200" y="1595535"/>
            <a:ext cx="1270518" cy="317241"/>
          </a:xfrm>
          <a:prstGeom prst="rect">
            <a:avLst/>
          </a:prstGeom>
          <a:solidFill>
            <a:srgbClr val="FFFF00">
              <a:alpha val="2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FFA056-141B-5951-F34E-9AD5D983642A}"/>
              </a:ext>
            </a:extLst>
          </p:cNvPr>
          <p:cNvSpPr/>
          <p:nvPr/>
        </p:nvSpPr>
        <p:spPr>
          <a:xfrm>
            <a:off x="1095277" y="2378451"/>
            <a:ext cx="6779759" cy="317241"/>
          </a:xfrm>
          <a:prstGeom prst="rect">
            <a:avLst/>
          </a:prstGeom>
          <a:solidFill>
            <a:srgbClr val="FFFF00">
              <a:alpha val="2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170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Computable ontology allows </a:t>
            </a:r>
            <a:r>
              <a:rPr lang="en-GB" i="1" dirty="0"/>
              <a:t>subsumption</a:t>
            </a:r>
            <a:endParaRPr lang="en-US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F7410B-270A-45FF-87AC-15C73CA2D01B}"/>
              </a:ext>
            </a:extLst>
          </p:cNvPr>
          <p:cNvSpPr txBox="1"/>
          <p:nvPr/>
        </p:nvSpPr>
        <p:spPr>
          <a:xfrm>
            <a:off x="1399591" y="3645025"/>
            <a:ext cx="9769151" cy="181588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800" dirty="0">
                <a:latin typeface="+mj-lt"/>
              </a:rPr>
              <a:t>=== 10363701000001104 |Virtual therapeutic moiety (product)| + </a:t>
            </a:r>
          </a:p>
          <a:p>
            <a:r>
              <a:rPr lang="en-GB" sz="2800" dirty="0">
                <a:latin typeface="+mj-lt"/>
              </a:rPr>
              <a:t>    90704004 |Product containing aminopenicillin (product)| :</a:t>
            </a:r>
          </a:p>
          <a:p>
            <a:r>
              <a:rPr lang="en-GB" sz="2800" dirty="0">
                <a:latin typeface="+mj-lt"/>
              </a:rPr>
              <a:t>            { 127489000 |Has active ingredient (attribute)| = 372687004 |Amoxicillin (substance)| }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3A847F-55CC-4635-9715-4E8CCD1251CB}"/>
              </a:ext>
            </a:extLst>
          </p:cNvPr>
          <p:cNvSpPr txBox="1"/>
          <p:nvPr/>
        </p:nvSpPr>
        <p:spPr>
          <a:xfrm>
            <a:off x="1399591" y="2331276"/>
            <a:ext cx="9470572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800" dirty="0">
                <a:latin typeface="+mj-lt"/>
              </a:rPr>
              <a:t>27658006 </a:t>
            </a:r>
            <a:r>
              <a:rPr lang="en-GB" sz="2800" dirty="0">
                <a:solidFill>
                  <a:srgbClr val="00B0F0"/>
                </a:solidFill>
                <a:latin typeface="+mj-lt"/>
              </a:rPr>
              <a:t>|</a:t>
            </a:r>
            <a:r>
              <a:rPr lang="en-GB" sz="2800" dirty="0">
                <a:latin typeface="+mj-lt"/>
              </a:rPr>
              <a:t>Product containing amoxicillin (medicinal product)</a:t>
            </a:r>
            <a:r>
              <a:rPr lang="en-GB" sz="2800" dirty="0">
                <a:solidFill>
                  <a:srgbClr val="00B0F0"/>
                </a:solidFill>
                <a:latin typeface="+mj-lt"/>
              </a:rPr>
              <a:t>|</a:t>
            </a:r>
          </a:p>
        </p:txBody>
      </p:sp>
    </p:spTree>
    <p:extLst>
      <p:ext uri="{BB962C8B-B14F-4D97-AF65-F5344CB8AC3E}">
        <p14:creationId xmlns:p14="http://schemas.microsoft.com/office/powerpoint/2010/main" val="2222532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Computable ontology needs </a:t>
            </a:r>
            <a:r>
              <a:rPr lang="en-GB" i="1" dirty="0"/>
              <a:t>maintenance</a:t>
            </a:r>
            <a:endParaRPr lang="en-US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92B5A8-522E-41C9-2257-DC910E1B9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0384" y="1454220"/>
            <a:ext cx="7591232" cy="5282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406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Computable ontology supports </a:t>
            </a:r>
            <a:r>
              <a:rPr lang="en-GB" i="1" dirty="0"/>
              <a:t>reasoning</a:t>
            </a:r>
            <a:endParaRPr lang="en-US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237650-9DBA-9DE0-3E16-4F3A2CB552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625" y="1411839"/>
            <a:ext cx="6762750" cy="47434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AAAFFD-1675-C23C-FE4D-DED1CF20D975}"/>
              </a:ext>
            </a:extLst>
          </p:cNvPr>
          <p:cNvSpPr txBox="1"/>
          <p:nvPr/>
        </p:nvSpPr>
        <p:spPr>
          <a:xfrm>
            <a:off x="2164703" y="6246654"/>
            <a:ext cx="770455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4"/>
              </a:rPr>
              <a:t>https://confluence.ihtsdotools.org/download/attachments/123898500/doc_SNOMEDCTDataAnalytics_Current-en-US_INT_20150521.pdf?api=v2</a:t>
            </a:r>
            <a:r>
              <a:rPr lang="en-GB" sz="1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4109995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240a5c8-dc52-4b67-a55b-039696b226f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288</Words>
  <Application>Microsoft Office PowerPoint</Application>
  <PresentationFormat>Widescreen</PresentationFormat>
  <Paragraphs>41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Office Theme</vt:lpstr>
      <vt:lpstr>1_Office Theme</vt:lpstr>
      <vt:lpstr>PowerPoint Presentation</vt:lpstr>
      <vt:lpstr>Why?</vt:lpstr>
      <vt:lpstr>Taxonomies</vt:lpstr>
      <vt:lpstr>Taxonomy examples</vt:lpstr>
      <vt:lpstr>Taxonomy examples</vt:lpstr>
      <vt:lpstr>Ontology vs. Taxonomy</vt:lpstr>
      <vt:lpstr>Ontology</vt:lpstr>
      <vt:lpstr>Ontology types</vt:lpstr>
      <vt:lpstr>Upper ontology examples</vt:lpstr>
      <vt:lpstr>Domain ontology examples</vt:lpstr>
      <vt:lpstr>Computable ontology interoperates</vt:lpstr>
      <vt:lpstr>Computable ontology allows subsumption</vt:lpstr>
      <vt:lpstr>Computable ontology needs maintenance</vt:lpstr>
      <vt:lpstr>Computable ontology supports reasoning</vt:lpstr>
    </vt:vector>
  </TitlesOfParts>
  <Company>University of Portsmouth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of Computing Associate Head Research &amp; Innovation</dc:title>
  <dc:creator>Philip Scott</dc:creator>
  <cp:lastModifiedBy>Simona Ferraraccio</cp:lastModifiedBy>
  <cp:revision>343</cp:revision>
  <dcterms:created xsi:type="dcterms:W3CDTF">2018-12-11T09:23:22Z</dcterms:created>
  <dcterms:modified xsi:type="dcterms:W3CDTF">2026-02-11T12:52:19Z</dcterms:modified>
</cp:coreProperties>
</file>