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7" r:id="rId2"/>
    <p:sldMasterId id="2147483700" r:id="rId3"/>
  </p:sldMasterIdLst>
  <p:notesMasterIdLst>
    <p:notesMasterId r:id="rId20"/>
  </p:notesMasterIdLst>
  <p:sldIdLst>
    <p:sldId id="294" r:id="rId4"/>
    <p:sldId id="284" r:id="rId5"/>
    <p:sldId id="264" r:id="rId6"/>
    <p:sldId id="292" r:id="rId7"/>
    <p:sldId id="293" r:id="rId8"/>
    <p:sldId id="265" r:id="rId9"/>
    <p:sldId id="266" r:id="rId10"/>
    <p:sldId id="273" r:id="rId11"/>
    <p:sldId id="299" r:id="rId12"/>
    <p:sldId id="300" r:id="rId13"/>
    <p:sldId id="298" r:id="rId14"/>
    <p:sldId id="285" r:id="rId15"/>
    <p:sldId id="258" r:id="rId16"/>
    <p:sldId id="286" r:id="rId17"/>
    <p:sldId id="287" r:id="rId18"/>
    <p:sldId id="29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BFB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332" autoAdjust="0"/>
  </p:normalViewPr>
  <p:slideViewPr>
    <p:cSldViewPr snapToGrid="0" showGuides="1">
      <p:cViewPr varScale="1">
        <p:scale>
          <a:sx n="115" d="100"/>
          <a:sy n="115" d="100"/>
        </p:scale>
        <p:origin x="1530" y="12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438522-A45D-4437-8765-74F1CD6508CE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3B9CA-F0DD-43F3-B935-0FD319044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44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BDDFA6-66F8-4F99-B8F6-C4B18DC6700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9038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3B9CA-F0DD-43F3-B935-0FD3190440C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722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Self Organisation</a:t>
            </a:r>
          </a:p>
          <a:p>
            <a:r>
              <a:rPr lang="en-GB" dirty="0" smtClean="0"/>
              <a:t>Nonlinear Systems</a:t>
            </a:r>
          </a:p>
          <a:p>
            <a:r>
              <a:rPr lang="en-GB" dirty="0" smtClean="0"/>
              <a:t>Network</a:t>
            </a:r>
            <a:r>
              <a:rPr lang="en-GB" baseline="0" dirty="0" smtClean="0"/>
              <a:t> Theory</a:t>
            </a:r>
          </a:p>
          <a:p>
            <a:r>
              <a:rPr lang="en-GB" baseline="0" dirty="0" smtClean="0"/>
              <a:t>Adaptive Systems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3B9CA-F0DD-43F3-B935-0FD3190440C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8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Self Organisation</a:t>
            </a:r>
          </a:p>
          <a:p>
            <a:r>
              <a:rPr lang="en-GB" dirty="0" smtClean="0"/>
              <a:t>Nonlinear Systems</a:t>
            </a:r>
          </a:p>
          <a:p>
            <a:r>
              <a:rPr lang="en-GB" dirty="0" smtClean="0"/>
              <a:t>Network</a:t>
            </a:r>
            <a:r>
              <a:rPr lang="en-GB" baseline="0" dirty="0" smtClean="0"/>
              <a:t> Theory</a:t>
            </a:r>
          </a:p>
          <a:p>
            <a:r>
              <a:rPr lang="en-GB" baseline="0" dirty="0" smtClean="0"/>
              <a:t>Adaptive Systems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3B9CA-F0DD-43F3-B935-0FD3190440C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47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634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81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10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937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32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83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7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601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244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185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22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sz="750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05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4847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05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05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54435"/>
              <a:ext cx="779350" cy="219282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825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2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05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3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5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482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75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5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5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1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064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9694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42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7956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279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5313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2614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912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203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20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667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560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75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5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5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1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1291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7814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299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6957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6989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8651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490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4119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0938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37946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9204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574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10/05/2021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96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10/05/2021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0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10/05/2021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60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hyperlink" Target="https://youtu.be/nKd2QVrQVIM" TargetMode="Externa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5.xml"/><Relationship Id="rId1" Type="http://schemas.openxmlformats.org/officeDocument/2006/relationships/video" Target="https://www.youtube.com/embed/i-ladOjo1QA" TargetMode="External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1561" y="-198120"/>
            <a:ext cx="11677227" cy="656844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825038" y="655320"/>
            <a:ext cx="7541722" cy="3669792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en-GB" sz="6000" dirty="0" smtClean="0"/>
              <a:t>Leadership and Decision-making in Complex Environments</a:t>
            </a:r>
            <a:endParaRPr lang="en-GB" sz="60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en-GB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Module Introduction</a:t>
            </a:r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41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DB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4"/>
          <a:stretch/>
        </p:blipFill>
        <p:spPr>
          <a:xfrm flipH="1">
            <a:off x="-173147" y="6098170"/>
            <a:ext cx="1264911" cy="116197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36" y="110860"/>
            <a:ext cx="4472609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5490" y="5298633"/>
            <a:ext cx="384085" cy="4114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890" y="5310825"/>
            <a:ext cx="384085" cy="41148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1010" y="5611843"/>
            <a:ext cx="384085" cy="4114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956" y="5310825"/>
            <a:ext cx="384085" cy="41148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4914" y="4763709"/>
            <a:ext cx="384085" cy="41148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898" y="1862013"/>
            <a:ext cx="384085" cy="41148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084" y="2912049"/>
            <a:ext cx="384085" cy="41148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29" y="266893"/>
            <a:ext cx="1847402" cy="246249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660" y="213908"/>
            <a:ext cx="2464348" cy="213207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713" y="5113285"/>
            <a:ext cx="2335435" cy="140126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7130" y="603504"/>
            <a:ext cx="384085" cy="41148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859" y="716280"/>
            <a:ext cx="384085" cy="41148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639" y="6098170"/>
            <a:ext cx="384085" cy="41148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367408" y="6303910"/>
            <a:ext cx="6444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Rese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arch</a:t>
            </a:r>
            <a:r>
              <a:rPr kumimoji="0" lang="en-GB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Interests: Industry 4.0, Education 4.0, Complexity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140509" y="2080722"/>
            <a:ext cx="592906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About 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Before joining the team here at UWTSD in 2016 I had a varied career in retail management and in HR in various sectors.  Most recently I was a Talent Manager at Tata Steel Europe, based in Port Talbot but covering a number of UK and European operations.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pins on the maps represent places I have lived over the past 20 years and where I have worked.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 now lecture in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HRM,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and Leadership and Management on both undergraduate and post graduate programmes here at UWSTD and am the Programme Director for the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MA/PGDip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HRM. 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114185" y="177184"/>
            <a:ext cx="32317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JULIE </a:t>
            </a: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HAYWARD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MCIPD, FHEA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148618" y="6379508"/>
            <a:ext cx="69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MOD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82791" y="5257065"/>
            <a:ext cx="6992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P4U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341066" y="1449884"/>
            <a:ext cx="2905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Scottish &amp; Newcastle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887890" y="4936499"/>
            <a:ext cx="9924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ARGOS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44234" y="5515701"/>
            <a:ext cx="6992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TSE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954055" y="5634632"/>
            <a:ext cx="6992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UPL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56025" y="989862"/>
            <a:ext cx="111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NAAFI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584238" y="3141360"/>
            <a:ext cx="1114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NAAFI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627769" y="5811350"/>
            <a:ext cx="1114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NAAFI</a:t>
            </a: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668" y="5201885"/>
            <a:ext cx="384085" cy="411480"/>
          </a:xfrm>
          <a:prstGeom prst="rect">
            <a:avLst/>
          </a:prstGeom>
        </p:spPr>
      </p:pic>
      <p:sp>
        <p:nvSpPr>
          <p:cNvPr id="35" name="TextBox 34"/>
          <p:cNvSpPr txBox="1"/>
          <p:nvPr/>
        </p:nvSpPr>
        <p:spPr>
          <a:xfrm>
            <a:off x="2780573" y="5436737"/>
            <a:ext cx="8471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CARGO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733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03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965" t="20875" r="5655" b="23035"/>
          <a:stretch/>
        </p:blipFill>
        <p:spPr>
          <a:xfrm>
            <a:off x="1306286" y="30480"/>
            <a:ext cx="6335486" cy="6838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9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59098" y="0"/>
            <a:ext cx="103030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77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03" y="0"/>
            <a:ext cx="9481647" cy="762270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5"/>
          <a:stretch/>
        </p:blipFill>
        <p:spPr>
          <a:xfrm>
            <a:off x="3689131" y="4572000"/>
            <a:ext cx="5779413" cy="315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16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1968138" y="4902927"/>
            <a:ext cx="1846217" cy="175913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Think of a # we can use for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19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00"/>
          <a:stretch/>
        </p:blipFill>
        <p:spPr>
          <a:xfrm>
            <a:off x="0" y="0"/>
            <a:ext cx="9144000" cy="6339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94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>
              <a:buFont typeface="Wingdings" panose="05000000000000000000" pitchFamily="2" charset="2"/>
              <a:buChar char="§"/>
            </a:pPr>
            <a:r>
              <a:rPr lang="en-GB" dirty="0"/>
              <a:t>To enable candidates to understand the need to differentiate organisational and societal actions according to simple, complicated, complex and chaotic domains.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dirty="0"/>
              <a:t>To equip candidates with the knowledge, skills and applied understanding of sensemaking and change within complex adaptive systems.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dirty="0"/>
              <a:t>To critically appraise the role of leadership in the context of complex adaptive systems.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136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buFont typeface="Wingdings" panose="05000000000000000000" pitchFamily="2" charset="2"/>
              <a:buChar char="§"/>
            </a:pPr>
            <a:r>
              <a:rPr lang="en-GB" dirty="0"/>
              <a:t>design a leadership framework that aligns with the needs of complex adaptive systems;</a:t>
            </a:r>
          </a:p>
          <a:p>
            <a:pPr lvl="0" fontAlgn="base">
              <a:buFont typeface="Wingdings" panose="05000000000000000000" pitchFamily="2" charset="2"/>
              <a:buChar char="§"/>
            </a:pPr>
            <a:r>
              <a:rPr lang="en-GB" dirty="0"/>
              <a:t>devise plans that anticipate and allow for rapid adaption to unintended consequences that emerge as a result of actions taken in complex environments;</a:t>
            </a:r>
          </a:p>
          <a:p>
            <a:pPr lvl="0" fontAlgn="base">
              <a:buFont typeface="Wingdings" panose="05000000000000000000" pitchFamily="2" charset="2"/>
              <a:buChar char="§"/>
            </a:pPr>
            <a:r>
              <a:rPr lang="en-GB" dirty="0"/>
              <a:t>demonstrate</a:t>
            </a:r>
            <a:r>
              <a:rPr lang="en-GB" b="1" dirty="0"/>
              <a:t> </a:t>
            </a:r>
            <a:r>
              <a:rPr lang="en-GB" dirty="0"/>
              <a:t>enhanced critical awareness of leadership and management influence in complex adaptive systems through applied understanding of Actor Network Theory.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411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009" y="975440"/>
            <a:ext cx="5087983" cy="49071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19426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39415" y="384860"/>
            <a:ext cx="5288280" cy="607447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TextBox 1"/>
          <p:cNvSpPr txBox="1"/>
          <p:nvPr/>
        </p:nvSpPr>
        <p:spPr>
          <a:xfrm>
            <a:off x="196215" y="3609975"/>
            <a:ext cx="2743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5">
                    <a:lumMod val="75000"/>
                  </a:schemeClr>
                </a:solidFill>
              </a:rPr>
              <a:t>Group Task</a:t>
            </a:r>
          </a:p>
          <a:p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Using the concept of world café we are going to define some of the key concepts of the module: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Decision-making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Complexity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48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781647" y="2057145"/>
            <a:ext cx="3429000" cy="422316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7260" y="4233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What is Leadership?</a:t>
            </a:r>
            <a:endParaRPr lang="en-GB" sz="4000" b="1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16665" y="1566332"/>
            <a:ext cx="8229600" cy="4176713"/>
          </a:xfrm>
          <a:prstGeom prst="rect">
            <a:avLst/>
          </a:prstGeom>
        </p:spPr>
        <p:txBody>
          <a:bodyPr vert="horz" lIns="0" tIns="108000" rIns="72000" bIns="7200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Tx/>
              <a:buNone/>
            </a:pPr>
            <a:endParaRPr lang="en-GB" i="1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4475" y="0"/>
            <a:ext cx="2580657" cy="3002495"/>
          </a:xfrm>
          <a:prstGeom prst="rect">
            <a:avLst/>
          </a:prstGeom>
        </p:spPr>
      </p:pic>
      <p:sp>
        <p:nvSpPr>
          <p:cNvPr id="7" name="Title 3"/>
          <p:cNvSpPr txBox="1">
            <a:spLocks/>
          </p:cNvSpPr>
          <p:nvPr/>
        </p:nvSpPr>
        <p:spPr>
          <a:xfrm>
            <a:off x="735724" y="4282209"/>
            <a:ext cx="6232634" cy="9941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2400" kern="1200" spc="-5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/>
              <a:t>“</a:t>
            </a:r>
            <a:r>
              <a:rPr lang="en-GB" sz="4400" b="1" dirty="0" smtClean="0"/>
              <a:t>Leadership</a:t>
            </a:r>
            <a:r>
              <a:rPr lang="en-GB" sz="2800" dirty="0" smtClean="0"/>
              <a:t> is like the </a:t>
            </a:r>
            <a:r>
              <a:rPr lang="en-GB" sz="4400" b="1" dirty="0" smtClean="0"/>
              <a:t>abominable snowman </a:t>
            </a:r>
            <a:r>
              <a:rPr lang="en-GB" sz="2800" dirty="0" smtClean="0"/>
              <a:t>whose footprints are everywhere, but is nowhere to be seen.”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(Warren Bennis, 1985)</a:t>
            </a:r>
            <a:br>
              <a:rPr lang="en-GB" sz="2800" dirty="0" smtClean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3647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7260" y="4233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What is Decision-making?</a:t>
            </a:r>
            <a:endParaRPr lang="en-GB" sz="4000" b="1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16665" y="1566332"/>
            <a:ext cx="8229600" cy="4176713"/>
          </a:xfrm>
          <a:prstGeom prst="rect">
            <a:avLst/>
          </a:prstGeom>
        </p:spPr>
        <p:txBody>
          <a:bodyPr vert="horz" lIns="0" tIns="108000" rIns="72000" bIns="7200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Tx/>
              <a:buNone/>
            </a:pPr>
            <a:endParaRPr lang="en-GB" i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504" y="1802031"/>
            <a:ext cx="6689834" cy="494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55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7260" y="4233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What is Complexity?</a:t>
            </a:r>
            <a:endParaRPr lang="en-GB" sz="4000" b="1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16665" y="1566332"/>
            <a:ext cx="8229600" cy="4176713"/>
          </a:xfrm>
          <a:prstGeom prst="rect">
            <a:avLst/>
          </a:prstGeom>
        </p:spPr>
        <p:txBody>
          <a:bodyPr vert="horz" lIns="0" tIns="108000" rIns="72000" bIns="7200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Tx/>
              <a:buNone/>
            </a:pPr>
            <a:endParaRPr lang="en-GB" i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5104" y="1855278"/>
            <a:ext cx="4583621" cy="4423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0607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7260" y="4233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What is Complexity Science?</a:t>
            </a:r>
            <a:endParaRPr lang="en-GB" sz="4000" b="1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16665" y="1566332"/>
            <a:ext cx="8229600" cy="4176713"/>
          </a:xfrm>
          <a:prstGeom prst="rect">
            <a:avLst/>
          </a:prstGeom>
        </p:spPr>
        <p:txBody>
          <a:bodyPr vert="horz" lIns="0" tIns="108000" rIns="72000" bIns="7200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Tx/>
              <a:buNone/>
            </a:pPr>
            <a:endParaRPr lang="en-GB" i="1" dirty="0" smtClean="0"/>
          </a:p>
        </p:txBody>
      </p:sp>
      <p:pic>
        <p:nvPicPr>
          <p:cNvPr id="2" name="i-ladOjo1QA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7770" y="1566332"/>
            <a:ext cx="8809090" cy="495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32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681</TotalTime>
  <Words>360</Words>
  <Application>Microsoft Office PowerPoint</Application>
  <PresentationFormat>On-screen Show (4:3)</PresentationFormat>
  <Paragraphs>52</Paragraphs>
  <Slides>16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Calibri Light</vt:lpstr>
      <vt:lpstr>Myriad Pro</vt:lpstr>
      <vt:lpstr>Tahoma</vt:lpstr>
      <vt:lpstr>Wingdings</vt:lpstr>
      <vt:lpstr>20140311PresentationUWTSDTemplate</vt:lpstr>
      <vt:lpstr>Retrospect</vt:lpstr>
      <vt:lpstr>Office Theme</vt:lpstr>
      <vt:lpstr>Leadership and Decision-making in Complex Environments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Module Aims</vt:lpstr>
      <vt:lpstr>Learning Outcomes</vt:lpstr>
      <vt:lpstr>PowerPoint Presentation</vt:lpstr>
      <vt:lpstr>PowerPoint Presentation</vt:lpstr>
      <vt:lpstr>What is Leadership?</vt:lpstr>
      <vt:lpstr>What is Decision-making?</vt:lpstr>
      <vt:lpstr>What is Complexity?</vt:lpstr>
      <vt:lpstr>What is Complexity Science?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People and Organisation:  Organisational Behaviour</dc:title>
  <dc:creator>Julie Potter</dc:creator>
  <cp:lastModifiedBy>Julie Hayward</cp:lastModifiedBy>
  <cp:revision>44</cp:revision>
  <dcterms:created xsi:type="dcterms:W3CDTF">2018-09-04T08:35:47Z</dcterms:created>
  <dcterms:modified xsi:type="dcterms:W3CDTF">2021-05-10T11:13:26Z</dcterms:modified>
</cp:coreProperties>
</file>