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" ContentType="image/tiff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290" r:id="rId3"/>
    <p:sldId id="289" r:id="rId4"/>
    <p:sldId id="263" r:id="rId5"/>
    <p:sldId id="291" r:id="rId6"/>
    <p:sldId id="292" r:id="rId7"/>
    <p:sldId id="293" r:id="rId8"/>
    <p:sldId id="294" r:id="rId9"/>
    <p:sldId id="295" r:id="rId10"/>
    <p:sldId id="274" r:id="rId11"/>
    <p:sldId id="275" r:id="rId12"/>
    <p:sldId id="296" r:id="rId13"/>
    <p:sldId id="281" r:id="rId14"/>
    <p:sldId id="288" r:id="rId15"/>
    <p:sldId id="277" r:id="rId16"/>
    <p:sldId id="279" r:id="rId17"/>
    <p:sldId id="280" r:id="rId18"/>
    <p:sldId id="282" r:id="rId19"/>
    <p:sldId id="287" r:id="rId20"/>
    <p:sldId id="298" r:id="rId21"/>
    <p:sldId id="28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ouise Steel" initials="LS" lastIdx="1" clrIdx="0">
    <p:extLst>
      <p:ext uri="{19B8F6BF-5375-455C-9EA6-DF929625EA0E}">
        <p15:presenceInfo xmlns:p15="http://schemas.microsoft.com/office/powerpoint/2012/main" userId="S-1-5-21-809251214-2178901256-4152538893-2775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1" autoAdjust="0"/>
    <p:restoredTop sz="94660"/>
  </p:normalViewPr>
  <p:slideViewPr>
    <p:cSldViewPr>
      <p:cViewPr varScale="1">
        <p:scale>
          <a:sx n="108" d="100"/>
          <a:sy n="108" d="100"/>
        </p:scale>
        <p:origin x="822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5-28T09:14:45.814" idx="1">
    <p:pos x="2182" y="277"/>
    <p:text>Move the commemoration slides to another lecture and focus here on grave goods.</p:text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DBDC00-D1EB-424F-9739-D74196C2AD0D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350C5A-F385-4D1D-A325-633453D161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516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50C5A-F385-4D1D-A325-633453D161B7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9616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3E1D530-212D-44D2-AAE5-F2831C0DC56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ycenaean wom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-5263"/>
            <a:ext cx="4392488" cy="686326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429000"/>
            <a:ext cx="8077200" cy="1673352"/>
          </a:xfrm>
        </p:spPr>
        <p:txBody>
          <a:bodyPr>
            <a:normAutofit fontScale="90000"/>
          </a:bodyPr>
          <a:lstStyle/>
          <a:p>
            <a:pPr algn="r"/>
            <a:r>
              <a:rPr lang="en-GB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Ancestors, Death and Burial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48944" y="1052736"/>
            <a:ext cx="4803576" cy="1800200"/>
          </a:xfrm>
        </p:spPr>
        <p:txBody>
          <a:bodyPr>
            <a:normAutofit lnSpcReduction="10000"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Bronze Age Cypriot Burials: Memory &amp; Commemoration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047B65E-099C-4E67-8918-9BA1F3FF444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80" y="769295"/>
            <a:ext cx="8992491" cy="5972073"/>
          </a:xfrm>
          <a:ln w="38100">
            <a:noFill/>
            <a:prstDash val="solid"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12A266-BECA-45D8-8CD1-3DC6FD5B3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251062"/>
          </a:xfrm>
        </p:spPr>
        <p:txBody>
          <a:bodyPr/>
          <a:lstStyle/>
          <a:p>
            <a:r>
              <a:rPr lang="en-GB" dirty="0"/>
              <a:t>LC Settlement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E78B9-97BD-4553-B1B9-2656B0FC96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1196752"/>
            <a:ext cx="7704856" cy="1368152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00FF"/>
                </a:solidFill>
              </a:rPr>
              <a:t>c.1700/1650-1200 BC (LC I-IIC)</a:t>
            </a:r>
          </a:p>
          <a:p>
            <a:r>
              <a:rPr lang="en-GB" sz="2000" dirty="0">
                <a:solidFill>
                  <a:srgbClr val="0000FF"/>
                </a:solidFill>
              </a:rPr>
              <a:t>Increased maritime trade</a:t>
            </a:r>
          </a:p>
          <a:p>
            <a:r>
              <a:rPr lang="en-GB" sz="2000" dirty="0">
                <a:solidFill>
                  <a:srgbClr val="0000FF"/>
                </a:solidFill>
              </a:rPr>
              <a:t>From 1400: increased urbanisation &amp; social stratification</a:t>
            </a:r>
          </a:p>
        </p:txBody>
      </p:sp>
    </p:spTree>
    <p:extLst>
      <p:ext uri="{BB962C8B-B14F-4D97-AF65-F5344CB8AC3E}">
        <p14:creationId xmlns:p14="http://schemas.microsoft.com/office/powerpoint/2010/main" val="3015417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4D6AA-02AA-4FFF-A00C-A21601805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dirty="0"/>
              <a:t>Problems with LC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74BC9-7F37-4B77-A413-6BCA28A5778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Early excavations:</a:t>
            </a:r>
          </a:p>
          <a:p>
            <a:pPr lvl="1"/>
            <a:r>
              <a:rPr lang="en-GB" dirty="0"/>
              <a:t>Focus on finds for museum display</a:t>
            </a:r>
          </a:p>
          <a:p>
            <a:pPr lvl="1"/>
            <a:r>
              <a:rPr lang="en-GB" dirty="0"/>
              <a:t>No detailed records</a:t>
            </a:r>
          </a:p>
          <a:p>
            <a:pPr lvl="1"/>
            <a:r>
              <a:rPr lang="en-GB" dirty="0"/>
              <a:t>Limited evidence about number of burials etc.</a:t>
            </a:r>
          </a:p>
          <a:p>
            <a:r>
              <a:rPr lang="en-GB" dirty="0"/>
              <a:t>LC burial practices:</a:t>
            </a:r>
          </a:p>
          <a:p>
            <a:pPr lvl="1"/>
            <a:r>
              <a:rPr lang="en-GB" dirty="0"/>
              <a:t>Re-use over generations</a:t>
            </a:r>
          </a:p>
          <a:p>
            <a:pPr lvl="1"/>
            <a:r>
              <a:rPr lang="en-GB" dirty="0"/>
              <a:t>Secondary burial practices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F48AEC-5265-445F-83FB-2F98778E292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88840"/>
            <a:ext cx="4038600" cy="3115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0F662C-CB20-4B3C-8A8D-D0D0E1830EC7}"/>
              </a:ext>
            </a:extLst>
          </p:cNvPr>
          <p:cNvSpPr txBox="1"/>
          <p:nvPr/>
        </p:nvSpPr>
        <p:spPr>
          <a:xfrm>
            <a:off x="5157949" y="5229200"/>
            <a:ext cx="3528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Enkomi: finds from British Museum</a:t>
            </a:r>
          </a:p>
        </p:txBody>
      </p:sp>
    </p:spTree>
    <p:extLst>
      <p:ext uri="{BB962C8B-B14F-4D97-AF65-F5344CB8AC3E}">
        <p14:creationId xmlns:p14="http://schemas.microsoft.com/office/powerpoint/2010/main" val="1928551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Commemoration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00809"/>
            <a:ext cx="8291264" cy="4699992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sz="2800" dirty="0"/>
              <a:t>Funerary ritual: “political arena” where social identities &amp; ideologies are played out</a:t>
            </a:r>
          </a:p>
          <a:p>
            <a:pPr>
              <a:defRPr/>
            </a:pPr>
            <a:r>
              <a:rPr lang="en-GB" sz="2800" dirty="0"/>
              <a:t>Rights over restricted resources will be legitimated by lineal descent from the ancestors &amp; reaffirmed through ritual</a:t>
            </a:r>
          </a:p>
          <a:p>
            <a:pPr>
              <a:lnSpc>
                <a:spcPct val="80000"/>
              </a:lnSpc>
              <a:defRPr/>
            </a:pPr>
            <a:r>
              <a:rPr lang="en-GB" sz="2800" dirty="0"/>
              <a:t>The living bury the dead:</a:t>
            </a:r>
          </a:p>
          <a:p>
            <a:pPr lvl="1">
              <a:lnSpc>
                <a:spcPct val="80000"/>
              </a:lnSpc>
              <a:defRPr/>
            </a:pPr>
            <a:r>
              <a:rPr lang="en-GB" sz="2400" dirty="0"/>
              <a:t>The identity of the deceased may be an </a:t>
            </a:r>
            <a:r>
              <a:rPr lang="en-GB" sz="2400" dirty="0">
                <a:solidFill>
                  <a:srgbClr val="FFC000"/>
                </a:solidFill>
              </a:rPr>
              <a:t>idealised </a:t>
            </a:r>
            <a:r>
              <a:rPr lang="en-GB" sz="2400" dirty="0"/>
              <a:t>creation: </a:t>
            </a:r>
            <a:r>
              <a:rPr lang="en-GB" sz="2400" dirty="0">
                <a:solidFill>
                  <a:srgbClr val="FFC000"/>
                </a:solidFill>
              </a:rPr>
              <a:t>politics of the survivors</a:t>
            </a:r>
          </a:p>
          <a:p>
            <a:pPr>
              <a:defRPr/>
            </a:pPr>
            <a:r>
              <a:rPr lang="en-GB" sz="2800" dirty="0"/>
              <a:t>Memorialising the dead therefore is an important aspect of funerary ritual</a:t>
            </a:r>
          </a:p>
          <a:p>
            <a:r>
              <a:rPr lang="en-GB" sz="2800" dirty="0"/>
              <a:t>Key themes:</a:t>
            </a:r>
          </a:p>
          <a:p>
            <a:pPr lvl="1"/>
            <a:r>
              <a:rPr lang="en-GB" sz="2600" dirty="0"/>
              <a:t>Creation of mortuary landscapes, treatment of the body, feasting the dead</a:t>
            </a:r>
          </a:p>
          <a:p>
            <a:pPr>
              <a:defRPr/>
            </a:pP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745277-7C2A-4051-9236-84242C754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Modified Mortuary Landscapes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C244A3E-9CDF-4D2F-B734-52935EBA61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/>
          </a:bodyPr>
          <a:lstStyle/>
          <a:p>
            <a:r>
              <a:rPr lang="en-GB" dirty="0" err="1"/>
              <a:t>Korovia</a:t>
            </a:r>
            <a:r>
              <a:rPr lang="en-GB" dirty="0"/>
              <a:t> </a:t>
            </a:r>
            <a:r>
              <a:rPr lang="en-GB" i="1" dirty="0" err="1"/>
              <a:t>Palaeoskoutella</a:t>
            </a:r>
            <a:r>
              <a:rPr lang="en-GB" i="1" dirty="0"/>
              <a:t> </a:t>
            </a:r>
            <a:r>
              <a:rPr lang="en-GB" dirty="0"/>
              <a:t>(MC III)</a:t>
            </a:r>
          </a:p>
          <a:p>
            <a:r>
              <a:rPr lang="en-GB" dirty="0"/>
              <a:t>Massive tumulus encircled by an estimated twenty smaller tumuli </a:t>
            </a:r>
          </a:p>
          <a:p>
            <a:pPr lvl="1"/>
            <a:r>
              <a:rPr lang="en-GB" dirty="0"/>
              <a:t>Central tumulus c. 17.5 x 22m and over 3m high</a:t>
            </a:r>
          </a:p>
          <a:p>
            <a:pPr lvl="1"/>
            <a:r>
              <a:rPr lang="en-GB" dirty="0"/>
              <a:t>A “mighty outline on the central area of the top plateau” (</a:t>
            </a:r>
            <a:r>
              <a:rPr lang="en-GB" dirty="0" err="1"/>
              <a:t>Sjöqvist</a:t>
            </a:r>
            <a:r>
              <a:rPr lang="en-GB" dirty="0"/>
              <a:t> 1940: 119) </a:t>
            </a:r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BF1FE79-3D43-46CB-BD74-868B953D31B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0012" y="1124744"/>
            <a:ext cx="3356788" cy="3051320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70C1990-44BE-4D69-876B-A82AA7A968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4365104"/>
            <a:ext cx="2982851" cy="22334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55E51DD-FD26-4FA7-8DA2-A41A65AD875F}"/>
              </a:ext>
            </a:extLst>
          </p:cNvPr>
          <p:cNvSpPr txBox="1"/>
          <p:nvPr/>
        </p:nvSpPr>
        <p:spPr>
          <a:xfrm>
            <a:off x="5940152" y="4509120"/>
            <a:ext cx="1146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Tumulus 1</a:t>
            </a:r>
          </a:p>
        </p:txBody>
      </p:sp>
    </p:spTree>
    <p:extLst>
      <p:ext uri="{BB962C8B-B14F-4D97-AF65-F5344CB8AC3E}">
        <p14:creationId xmlns:p14="http://schemas.microsoft.com/office/powerpoint/2010/main" val="962136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74FCD-7EF4-4501-889E-7BE98B552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Ritual at </a:t>
            </a:r>
            <a:r>
              <a:rPr lang="en-GB" dirty="0" err="1"/>
              <a:t>Korovia</a:t>
            </a:r>
            <a:r>
              <a:rPr lang="en-GB" dirty="0"/>
              <a:t> </a:t>
            </a:r>
            <a:r>
              <a:rPr lang="en-GB" i="1" dirty="0" err="1"/>
              <a:t>Palaeoskoutella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291FB-2CB1-4908-B9F2-AB8D7B6B0D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3" y="1772816"/>
            <a:ext cx="4752527" cy="482453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Tumuli 2, 4, 5, 7 covered rock-cut chamber tombs</a:t>
            </a:r>
          </a:p>
          <a:p>
            <a:pPr lvl="1"/>
            <a:r>
              <a:rPr lang="en-GB" sz="2000" dirty="0"/>
              <a:t>Only 2 contained human remains &amp; grave goods</a:t>
            </a:r>
          </a:p>
          <a:p>
            <a:pPr lvl="1"/>
            <a:r>
              <a:rPr lang="en-GB" sz="2000" dirty="0"/>
              <a:t>Tumulus  4: double burial with ceramic vessels</a:t>
            </a:r>
          </a:p>
          <a:p>
            <a:pPr lvl="1"/>
            <a:r>
              <a:rPr lang="en-GB" sz="2000" dirty="0"/>
              <a:t>Central  Tumulus 7: 14 burials with bronze objects &amp; ceramic vessels </a:t>
            </a:r>
          </a:p>
          <a:p>
            <a:r>
              <a:rPr lang="en-GB" sz="2400" dirty="0"/>
              <a:t>Tumuli  1, 3, 6: covered basins &amp; pits cut into levelled rock</a:t>
            </a:r>
          </a:p>
          <a:p>
            <a:pPr lvl="1"/>
            <a:r>
              <a:rPr lang="en-GB" dirty="0"/>
              <a:t>Filled with dark sticky soil, ash &amp; splinters of animal bone</a:t>
            </a:r>
          </a:p>
          <a:p>
            <a:pPr lvl="1"/>
            <a:r>
              <a:rPr lang="en-GB" dirty="0"/>
              <a:t>Significant quantities of fragmented pottery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AC04A461-0CC0-41DE-81D7-00D8AF029A5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340863"/>
            <a:ext cx="3322712" cy="2679545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053584C-30E1-48CC-B5B1-5F50D380A1E8}"/>
              </a:ext>
            </a:extLst>
          </p:cNvPr>
          <p:cNvSpPr txBox="1"/>
          <p:nvPr/>
        </p:nvSpPr>
        <p:spPr>
          <a:xfrm>
            <a:off x="6300192" y="5157192"/>
            <a:ext cx="2081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Black on Red sherds</a:t>
            </a:r>
          </a:p>
        </p:txBody>
      </p:sp>
    </p:spTree>
    <p:extLst>
      <p:ext uri="{BB962C8B-B14F-4D97-AF65-F5344CB8AC3E}">
        <p14:creationId xmlns:p14="http://schemas.microsoft.com/office/powerpoint/2010/main" val="386318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B6C77-79E5-4F2B-BBB1-10DE09496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Placement of the Dead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960E68-DA09-4483-AA22-AAF28B74D5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79400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LC: significant change in social practice &amp; interaction with the lived environment</a:t>
            </a: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Intramural burial beneath streets &amp; courtyards of houses: </a:t>
            </a:r>
            <a:r>
              <a:rPr lang="en-GB" altLang="en-US" sz="20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eg.</a:t>
            </a:r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at Enkomi &amp; </a:t>
            </a:r>
            <a:r>
              <a:rPr lang="en-GB" altLang="en-US" sz="20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Alassa</a:t>
            </a:r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altLang="en-US" sz="2000" i="1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Pano</a:t>
            </a:r>
            <a:r>
              <a:rPr lang="en-GB" altLang="en-US" sz="2000" i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altLang="en-US" sz="2000" i="1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Mandilaris</a:t>
            </a:r>
            <a:endParaRPr lang="en-GB" altLang="en-US" sz="20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Burials associated with houses at </a:t>
            </a:r>
            <a:r>
              <a:rPr lang="en-GB" altLang="en-US" sz="20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Morphou</a:t>
            </a:r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altLang="en-US" sz="2000" i="1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Toumba</a:t>
            </a:r>
            <a:r>
              <a:rPr lang="en-GB" altLang="en-US" sz="2000" i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altLang="en-US" sz="2000" i="1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tou</a:t>
            </a:r>
            <a:r>
              <a:rPr lang="en-GB" altLang="en-US" sz="2000" i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altLang="en-US" sz="2000" i="1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Skourou</a:t>
            </a:r>
            <a:endParaRPr lang="en-GB" altLang="en-US" sz="2000" i="1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Kalavasos: tombs placed beneath street adjacent to Building X</a:t>
            </a:r>
            <a:endParaRPr lang="en-GB" altLang="en-US" sz="2000" i="1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en-GB" sz="2400" dirty="0"/>
          </a:p>
        </p:txBody>
      </p:sp>
      <p:pic>
        <p:nvPicPr>
          <p:cNvPr id="6" name="Picture 11">
            <a:extLst>
              <a:ext uri="{FF2B5EF4-FFF2-40B4-BE49-F238E27FC236}">
                <a16:creationId xmlns:a16="http://schemas.microsoft.com/office/drawing/2014/main" id="{6C6717F5-4001-49E4-B6B1-D28820FCC8E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877" y="2276872"/>
            <a:ext cx="3454923" cy="2991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1B35925-0EFA-4E64-9FA1-3E650ED68819}"/>
              </a:ext>
            </a:extLst>
          </p:cNvPr>
          <p:cNvSpPr txBox="1"/>
          <p:nvPr/>
        </p:nvSpPr>
        <p:spPr>
          <a:xfrm>
            <a:off x="5940152" y="5301208"/>
            <a:ext cx="2017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Kalavasos</a:t>
            </a:r>
            <a:r>
              <a:rPr lang="en-GB" dirty="0"/>
              <a:t>, NE Area</a:t>
            </a:r>
          </a:p>
        </p:txBody>
      </p:sp>
    </p:spTree>
    <p:extLst>
      <p:ext uri="{BB962C8B-B14F-4D97-AF65-F5344CB8AC3E}">
        <p14:creationId xmlns:p14="http://schemas.microsoft.com/office/powerpoint/2010/main" val="1296363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22347-6D78-40C0-BA79-DF3A52F85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dirty="0"/>
              <a:t>Placement of the Dead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ACF8996-07B6-46BE-BFCA-FF2DF81B12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/>
              <a:t>What social changes underpin this major transformation in spatial organisation &amp; the physical relationship between the living &amp; the dead</a:t>
            </a:r>
          </a:p>
          <a:p>
            <a:r>
              <a:rPr lang="en-GB" altLang="en-US" sz="2400" dirty="0"/>
              <a:t>Bounded cemeteries are traditionally interpreted within models of ancestral territorial rights</a:t>
            </a:r>
          </a:p>
          <a:p>
            <a:r>
              <a:rPr lang="en-GB" altLang="en-US" sz="2400" dirty="0"/>
              <a:t>Disappearance of </a:t>
            </a:r>
            <a:r>
              <a:rPr lang="en-GB" altLang="en-US" sz="2400" dirty="0" err="1"/>
              <a:t>PreBA</a:t>
            </a:r>
            <a:r>
              <a:rPr lang="en-GB" altLang="en-US" sz="2400" dirty="0"/>
              <a:t> extramural cemeteries correlates with the development of the urban centres:</a:t>
            </a:r>
          </a:p>
          <a:p>
            <a:pPr lvl="1"/>
            <a:r>
              <a:rPr lang="en-GB" altLang="en-US" sz="2000" dirty="0"/>
              <a:t>Renegotiation of social status defined through control of a variety of economic resources in new setting</a:t>
            </a:r>
          </a:p>
          <a:p>
            <a:pPr lvl="1"/>
            <a:r>
              <a:rPr lang="en-GB" altLang="en-US" sz="2000" dirty="0"/>
              <a:t>Competing groups asserting their position &amp; economic rights through highly visible funerary ritual within the limits of settlements?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40880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4" name="Rectangle 2">
            <a:extLst>
              <a:ext uri="{FF2B5EF4-FFF2-40B4-BE49-F238E27FC236}">
                <a16:creationId xmlns:a16="http://schemas.microsoft.com/office/drawing/2014/main" id="{A3946D53-2AC3-490F-AF2E-813CC97884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6000"/>
              <a:t>Burial Facility</a:t>
            </a:r>
          </a:p>
        </p:txBody>
      </p:sp>
      <p:sp>
        <p:nvSpPr>
          <p:cNvPr id="223235" name="Rectangle 3">
            <a:extLst>
              <a:ext uri="{FF2B5EF4-FFF2-40B4-BE49-F238E27FC236}">
                <a16:creationId xmlns:a16="http://schemas.microsoft.com/office/drawing/2014/main" id="{D15969F8-BAD2-40A8-BF14-BABE1D6B184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04418" y="1958166"/>
            <a:ext cx="3769896" cy="37750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Considerable variability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Typical tomb: rock-cut chamber tomb</a:t>
            </a:r>
            <a:r>
              <a:rPr lang="en-US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</a:p>
          <a:p>
            <a:pPr lvl="1">
              <a:lnSpc>
                <a:spcPct val="90000"/>
              </a:lnSpc>
            </a:pPr>
            <a:r>
              <a:rPr lang="en-GB" altLang="en-US" sz="2000" i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Dromos, stomion</a:t>
            </a:r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, main chamber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Enkomi: 5 built tombs (LC IIA-B) in 4E &amp; Quartier 3E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Enkomi: 4 tholoi: </a:t>
            </a:r>
            <a:r>
              <a:rPr lang="en-GB" altLang="en-US" sz="2400" dirty="0"/>
              <a:t>not spatially clustered, nor particularly wealthy </a:t>
            </a:r>
          </a:p>
          <a:p>
            <a:pPr>
              <a:lnSpc>
                <a:spcPct val="90000"/>
              </a:lnSpc>
            </a:pPr>
            <a:endParaRPr lang="en-GB" altLang="en-US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endParaRPr lang="en-GB" altLang="en-US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B1D7BAD0-47C9-4FF9-B303-C5D0C8DA770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cstate="screen">
            <a:lum bright="-16000" contrast="-1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292080" y="185195"/>
            <a:ext cx="3769896" cy="2766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86D037C-B012-4C45-B9AE-2FE5C5A96B49}"/>
              </a:ext>
            </a:extLst>
          </p:cNvPr>
          <p:cNvSpPr txBox="1"/>
          <p:nvPr/>
        </p:nvSpPr>
        <p:spPr>
          <a:xfrm>
            <a:off x="7020272" y="2991300"/>
            <a:ext cx="1972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Kalavasos Tomb 11</a:t>
            </a:r>
          </a:p>
        </p:txBody>
      </p:sp>
      <p:pic>
        <p:nvPicPr>
          <p:cNvPr id="9" name="Picture 4">
            <a:extLst>
              <a:ext uri="{FF2B5EF4-FFF2-40B4-BE49-F238E27FC236}">
                <a16:creationId xmlns:a16="http://schemas.microsoft.com/office/drawing/2014/main" id="{2377CA6B-7CA1-4AF0-A6BA-D945C273F8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9" t="2222" r="4077" b="3678"/>
          <a:stretch/>
        </p:blipFill>
        <p:spPr bwMode="auto">
          <a:xfrm>
            <a:off x="6831362" y="3548922"/>
            <a:ext cx="2160925" cy="2766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E6ABEF-7F4B-468D-A6BB-B354F70D2B32}"/>
              </a:ext>
            </a:extLst>
          </p:cNvPr>
          <p:cNvSpPr txBox="1"/>
          <p:nvPr/>
        </p:nvSpPr>
        <p:spPr>
          <a:xfrm>
            <a:off x="7452320" y="6369476"/>
            <a:ext cx="1399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Enkomi T. 66</a:t>
            </a:r>
          </a:p>
        </p:txBody>
      </p:sp>
      <p:pic>
        <p:nvPicPr>
          <p:cNvPr id="12" name="Picture 7">
            <a:extLst>
              <a:ext uri="{FF2B5EF4-FFF2-40B4-BE49-F238E27FC236}">
                <a16:creationId xmlns:a16="http://schemas.microsoft.com/office/drawing/2014/main" id="{E32CCCD7-CE6F-42B2-AC8F-BFB0B1B485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11960" y="3548923"/>
            <a:ext cx="2350115" cy="282055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2026F0-DCC6-41C6-807C-98D9422D5683}"/>
              </a:ext>
            </a:extLst>
          </p:cNvPr>
          <p:cNvSpPr txBox="1"/>
          <p:nvPr/>
        </p:nvSpPr>
        <p:spPr>
          <a:xfrm>
            <a:off x="4932040" y="6377454"/>
            <a:ext cx="1550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Enkomi tholos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3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23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23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23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23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323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Treatment of the Dead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751408"/>
          </a:xfrm>
        </p:spPr>
        <p:txBody>
          <a:bodyPr>
            <a:normAutofit fontScale="92500"/>
          </a:bodyPr>
          <a:lstStyle/>
          <a:p>
            <a:r>
              <a:rPr lang="en-GB" dirty="0"/>
              <a:t>Multiple burials </a:t>
            </a:r>
          </a:p>
          <a:p>
            <a:r>
              <a:rPr lang="en-GB" dirty="0"/>
              <a:t>Sometimes within tight period of time, sometimes over generations: </a:t>
            </a:r>
          </a:p>
          <a:p>
            <a:pPr lvl="1"/>
            <a:r>
              <a:rPr lang="en-GB" dirty="0"/>
              <a:t>Confused mass of bones &amp; grave goods</a:t>
            </a:r>
          </a:p>
          <a:p>
            <a:r>
              <a:rPr lang="en-GB" dirty="0"/>
              <a:t>Tombs were not a permanent resting place:</a:t>
            </a:r>
          </a:p>
          <a:p>
            <a:pPr lvl="1"/>
            <a:r>
              <a:rPr lang="en-GB" dirty="0"/>
              <a:t>Earlier inhumations disturbed &amp; moved to one side to make room for new burials</a:t>
            </a:r>
          </a:p>
          <a:p>
            <a:pPr lvl="1"/>
            <a:r>
              <a:rPr lang="en-GB" dirty="0"/>
              <a:t>Removal of grave goods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16216" y="5013176"/>
            <a:ext cx="1972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Kalavasos Tomb 11</a:t>
            </a:r>
            <a:endParaRPr lang="en-GB" i="1" dirty="0"/>
          </a:p>
        </p:txBody>
      </p:sp>
      <p:pic>
        <p:nvPicPr>
          <p:cNvPr id="8" name="Content Placeholder 6">
            <a:extLst>
              <a:ext uri="{FF2B5EF4-FFF2-40B4-BE49-F238E27FC236}">
                <a16:creationId xmlns:a16="http://schemas.microsoft.com/office/drawing/2014/main" id="{C4936EE5-A484-4DF0-9B05-0CDC3D6D2C8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56838" y="2321954"/>
            <a:ext cx="3540277" cy="2592288"/>
          </a:xfrm>
          <a:prstGeom prst="rect">
            <a:avLst/>
          </a:prstGeom>
          <a:solidFill>
            <a:schemeClr val="accent1"/>
          </a:solidFill>
          <a:ln w="28575">
            <a:solidFill>
              <a:srgbClr val="FFC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5400"/>
              <a:t>Treatment of the Dead</a:t>
            </a:r>
          </a:p>
        </p:txBody>
      </p:sp>
      <p:sp>
        <p:nvSpPr>
          <p:cNvPr id="23450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4330824" cy="48245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Keswani: secondary burial an integral element of Cypriot funerary ritual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Movement of bones was ritually constructed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Deliberate &amp; preferential recovery of certain anatomical elements: long bones &amp; skulls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Social importance of the ancestors</a:t>
            </a:r>
          </a:p>
        </p:txBody>
      </p:sp>
      <p:pic>
        <p:nvPicPr>
          <p:cNvPr id="6" name="Picture 6" descr="bones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6000" contrast="-16000"/>
          </a:blip>
          <a:srcRect/>
          <a:stretch>
            <a:fillRect/>
          </a:stretch>
        </p:blipFill>
        <p:spPr bwMode="auto">
          <a:xfrm>
            <a:off x="4932040" y="2204864"/>
            <a:ext cx="3946652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156176" y="5373216"/>
            <a:ext cx="26066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Bones, Arediou Tomb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4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34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345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345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4501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Rectangle 2">
            <a:extLst>
              <a:ext uri="{FF2B5EF4-FFF2-40B4-BE49-F238E27FC236}">
                <a16:creationId xmlns:a16="http://schemas.microsoft.com/office/drawing/2014/main" id="{024FF3C1-DA62-4F6E-9CD3-059AA6E185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6000"/>
              <a:t>Funerary Ritual</a:t>
            </a:r>
          </a:p>
        </p:txBody>
      </p:sp>
      <p:sp>
        <p:nvSpPr>
          <p:cNvPr id="240643" name="Rectangle 3">
            <a:extLst>
              <a:ext uri="{FF2B5EF4-FFF2-40B4-BE49-F238E27FC236}">
                <a16:creationId xmlns:a16="http://schemas.microsoft.com/office/drawing/2014/main" id="{C005333E-C56A-4087-81C9-9CA97D29AF49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35492" y="1700808"/>
            <a:ext cx="4536504" cy="493166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LC burials: important arena for competitive display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Elaborate grave goods: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No prescribed set of grave goods, instead some personal choice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Some prerequisites: a variety of drinking and pouring vessels 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How were these embedded in funerary practices?</a:t>
            </a: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5421E901-3717-41A9-A5C5-B5ED4161058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322" y="2060849"/>
            <a:ext cx="3868310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5B4A86-62C4-4D05-A2FF-3D0C7198B340}"/>
              </a:ext>
            </a:extLst>
          </p:cNvPr>
          <p:cNvSpPr txBox="1"/>
          <p:nvPr/>
        </p:nvSpPr>
        <p:spPr>
          <a:xfrm>
            <a:off x="7223173" y="5301208"/>
            <a:ext cx="1675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Arediou Tomb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0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40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40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40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40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064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Annointing</a:t>
            </a:r>
            <a:r>
              <a:rPr lang="en-GB" dirty="0"/>
              <a:t> the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536504" cy="4823416"/>
          </a:xfrm>
        </p:spPr>
        <p:txBody>
          <a:bodyPr>
            <a:normAutofit/>
          </a:bodyPr>
          <a:lstStyle/>
          <a:p>
            <a:r>
              <a:rPr lang="en-GB" sz="2400" dirty="0"/>
              <a:t>LB: perfume containers typical element of funerary equipment</a:t>
            </a:r>
          </a:p>
          <a:p>
            <a:pPr lvl="1"/>
            <a:r>
              <a:rPr lang="en-GB" sz="2000" dirty="0"/>
              <a:t>Mycenaean texts: textiles anointed as part of ritual practices</a:t>
            </a:r>
          </a:p>
          <a:p>
            <a:pPr lvl="1"/>
            <a:r>
              <a:rPr lang="en-GB" sz="2000" dirty="0"/>
              <a:t>Ugaritic texts: use of oils &amp; unguents in funerary ritual , anointing the body</a:t>
            </a:r>
          </a:p>
          <a:p>
            <a:r>
              <a:rPr lang="en-GB" sz="2400" dirty="0"/>
              <a:t>Can we extrapolate this to Cyprus?</a:t>
            </a:r>
          </a:p>
          <a:p>
            <a:r>
              <a:rPr lang="en-GB" sz="2400" dirty="0"/>
              <a:t>Bodily mnemonic device within liminal space</a:t>
            </a:r>
          </a:p>
          <a:p>
            <a:endParaRPr lang="en-GB" sz="2400" dirty="0"/>
          </a:p>
        </p:txBody>
      </p:sp>
      <p:pic>
        <p:nvPicPr>
          <p:cNvPr id="5" name="Picture 5" descr="Alabastron_Louvre_CA299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148064" y="1628800"/>
            <a:ext cx="3735568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533163" y="4437112"/>
            <a:ext cx="33504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Alabastron</a:t>
            </a:r>
            <a:r>
              <a:rPr lang="en-GB" sz="2000" dirty="0"/>
              <a:t>, Tomb 4 Kalavasos</a:t>
            </a:r>
          </a:p>
        </p:txBody>
      </p:sp>
      <p:pic>
        <p:nvPicPr>
          <p:cNvPr id="7" name="Picture 2" descr="RL ar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013176"/>
            <a:ext cx="4104849" cy="145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60032" y="6100731"/>
            <a:ext cx="2480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Red Lustrous arm vessel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of the Body</a:t>
            </a:r>
          </a:p>
        </p:txBody>
      </p:sp>
      <p:pic>
        <p:nvPicPr>
          <p:cNvPr id="6" name="Picture 4" descr="bull earring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241052"/>
            <a:ext cx="2444737" cy="1506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earring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249166"/>
            <a:ext cx="1648196" cy="1446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3826768" cy="2375144"/>
          </a:xfrm>
        </p:spPr>
        <p:txBody>
          <a:bodyPr>
            <a:normAutofit/>
          </a:bodyPr>
          <a:lstStyle/>
          <a:p>
            <a:r>
              <a:rPr lang="en-GB" sz="2400" dirty="0"/>
              <a:t>Buried clothed?</a:t>
            </a:r>
          </a:p>
          <a:p>
            <a:r>
              <a:rPr lang="en-GB" sz="2400" dirty="0"/>
              <a:t>Personal adornment</a:t>
            </a:r>
          </a:p>
          <a:p>
            <a:r>
              <a:rPr lang="en-GB" sz="2400" dirty="0"/>
              <a:t>Cosmetics, mirrors etc.</a:t>
            </a:r>
          </a:p>
        </p:txBody>
      </p:sp>
      <p:pic>
        <p:nvPicPr>
          <p:cNvPr id="9" name="Picture 7" descr="lion ri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275" y="1628800"/>
            <a:ext cx="2323375" cy="1692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72721" y="1791965"/>
            <a:ext cx="2205369" cy="4515755"/>
          </a:xfrm>
          <a:prstGeom prst="rect">
            <a:avLst/>
          </a:prstGeom>
        </p:spPr>
      </p:pic>
      <p:pic>
        <p:nvPicPr>
          <p:cNvPr id="10" name="Picture 7" descr="ivory cosmetic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4" t="23138" r="2227" b="21698"/>
          <a:stretch/>
        </p:blipFill>
        <p:spPr bwMode="auto">
          <a:xfrm>
            <a:off x="2450864" y="3429000"/>
            <a:ext cx="3574416" cy="170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2416" y="3501008"/>
            <a:ext cx="1424577" cy="252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2067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Feasting the Dead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/>
              <a:t>Hamilakis</a:t>
            </a:r>
            <a:r>
              <a:rPr lang="en-GB" dirty="0"/>
              <a:t> (1996): embodied practices have mnemonic power</a:t>
            </a:r>
          </a:p>
          <a:p>
            <a:r>
              <a:rPr lang="en-GB" dirty="0"/>
              <a:t>Feasting with the dead in </a:t>
            </a:r>
            <a:r>
              <a:rPr lang="en-GB" dirty="0" err="1"/>
              <a:t>liminal</a:t>
            </a:r>
            <a:r>
              <a:rPr lang="en-GB" dirty="0"/>
              <a:t> space:</a:t>
            </a:r>
          </a:p>
          <a:p>
            <a:pPr lvl="1"/>
            <a:r>
              <a:rPr lang="en-GB" dirty="0"/>
              <a:t>Last communion with the dead</a:t>
            </a:r>
          </a:p>
          <a:p>
            <a:pPr lvl="1"/>
            <a:r>
              <a:rPr lang="en-GB" dirty="0"/>
              <a:t>Sever social relations with  the dead</a:t>
            </a:r>
          </a:p>
          <a:p>
            <a:pPr lvl="1"/>
            <a:r>
              <a:rPr lang="en-GB" dirty="0"/>
              <a:t>Renegotiate social relations with the living</a:t>
            </a:r>
          </a:p>
          <a:p>
            <a:r>
              <a:rPr lang="en-GB" dirty="0"/>
              <a:t>Process of remembering &amp; forgetting within </a:t>
            </a:r>
            <a:r>
              <a:rPr lang="en-GB" dirty="0" err="1"/>
              <a:t>liminal</a:t>
            </a:r>
            <a:r>
              <a:rPr lang="en-GB" dirty="0"/>
              <a:t> space: bodily mnemonic device</a:t>
            </a:r>
          </a:p>
        </p:txBody>
      </p:sp>
      <p:pic>
        <p:nvPicPr>
          <p:cNvPr id="8" name="Picture 9" descr="HST bz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954" y="1988840"/>
            <a:ext cx="3606552" cy="3126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220072" y="5373216"/>
            <a:ext cx="3491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Bronze wine set, </a:t>
            </a:r>
            <a:r>
              <a:rPr lang="en-GB" dirty="0" err="1"/>
              <a:t>Hala</a:t>
            </a:r>
            <a:r>
              <a:rPr lang="en-GB" dirty="0"/>
              <a:t> Sultan </a:t>
            </a:r>
            <a:r>
              <a:rPr lang="en-GB" dirty="0" err="1"/>
              <a:t>Tekke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Feasting the Dead: Cyprus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823416"/>
          </a:xfrm>
        </p:spPr>
        <p:txBody>
          <a:bodyPr>
            <a:normAutofit/>
          </a:bodyPr>
          <a:lstStyle/>
          <a:p>
            <a:r>
              <a:rPr lang="en-GB" sz="2400" dirty="0"/>
              <a:t>Origins in MBA: development of specialised funerary equipment: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Elaborate vessels with exaggerated spouts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Alongside normal tableware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Ceremonial consumption of exotic alcoholic drinks as an element of a funerary feast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Cattle &amp; goat bones: large joints of meat indicate feasting</a:t>
            </a:r>
          </a:p>
          <a:p>
            <a:pPr>
              <a:lnSpc>
                <a:spcPct val="90000"/>
              </a:lnSpc>
            </a:pPr>
            <a:r>
              <a:rPr lang="en-GB" sz="2400" dirty="0" err="1"/>
              <a:t>Hersher</a:t>
            </a:r>
            <a:r>
              <a:rPr lang="en-GB" sz="2400" dirty="0"/>
              <a:t> (1997): linked with Ugaritic practice of the </a:t>
            </a:r>
            <a:r>
              <a:rPr lang="en-GB" sz="2400" i="1" dirty="0" err="1">
                <a:solidFill>
                  <a:srgbClr val="FFC000"/>
                </a:solidFill>
              </a:rPr>
              <a:t>Marzeah</a:t>
            </a:r>
            <a:r>
              <a:rPr lang="en-GB" sz="2400" dirty="0"/>
              <a:t> (ancestor cult)</a:t>
            </a:r>
          </a:p>
          <a:p>
            <a:endParaRPr lang="en-GB" sz="2400" dirty="0"/>
          </a:p>
        </p:txBody>
      </p:sp>
      <p:pic>
        <p:nvPicPr>
          <p:cNvPr id="8" name="Picture 11" descr="RP composite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084168" y="1844824"/>
            <a:ext cx="2447885" cy="4151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868144" y="6021288"/>
            <a:ext cx="30089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Elaborate Red Polished jug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BR 2 cup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email">
            <a:lum bright="-8000" contrast="-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437267" y="4869160"/>
            <a:ext cx="3697286" cy="183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Feasting the Dead: Cyprus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837" y="1700807"/>
            <a:ext cx="4931243" cy="3384377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LBA: typically find range of drinking equipment, along with a</a:t>
            </a: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nimal &amp; fish bones </a:t>
            </a:r>
            <a:endParaRPr lang="en-GB" sz="2400" dirty="0"/>
          </a:p>
          <a:p>
            <a:pPr lvl="1"/>
            <a:r>
              <a:rPr lang="en-GB" sz="2000" dirty="0"/>
              <a:t>Sustenance for the deceased</a:t>
            </a:r>
          </a:p>
          <a:p>
            <a:pPr lvl="1"/>
            <a:r>
              <a:rPr lang="en-GB" sz="2000" dirty="0"/>
              <a:t>Feasting on part of the living</a:t>
            </a:r>
          </a:p>
          <a:p>
            <a:r>
              <a:rPr lang="en-GB" sz="2400" dirty="0"/>
              <a:t>Certain vessels also possibly used in libation ceremonies</a:t>
            </a:r>
          </a:p>
          <a:p>
            <a:pPr>
              <a:lnSpc>
                <a:spcPct val="90000"/>
              </a:lnSpc>
            </a:pPr>
            <a:r>
              <a:rPr lang="en-GB" altLang="en-US" sz="24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Morphou</a:t>
            </a: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altLang="en-US" sz="2400" i="1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Toumba</a:t>
            </a:r>
            <a:r>
              <a:rPr lang="en-GB" altLang="en-US" sz="2400" i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altLang="en-US" sz="2400" i="1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tou</a:t>
            </a:r>
            <a:r>
              <a:rPr lang="en-GB" altLang="en-US" sz="2400" i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altLang="en-US" sz="2400" i="1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Skourou</a:t>
            </a: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: area of burning mixed with charcoal, animal bone &amp; shells found over tombs 1 &amp; 2</a:t>
            </a:r>
            <a:endParaRPr lang="en-GB" sz="2400" dirty="0"/>
          </a:p>
        </p:txBody>
      </p:sp>
      <p:pic>
        <p:nvPicPr>
          <p:cNvPr id="6" name="Picture 6" descr="BRI jug"/>
          <p:cNvPicPr>
            <a:picLocks noChangeAspect="1" noChangeArrowheads="1"/>
          </p:cNvPicPr>
          <p:nvPr/>
        </p:nvPicPr>
        <p:blipFill>
          <a:blip r:embed="rId3" cstate="email">
            <a:lum bright="-8000" contrast="-8000"/>
          </a:blip>
          <a:srcRect/>
          <a:stretch>
            <a:fillRect/>
          </a:stretch>
        </p:blipFill>
        <p:spPr bwMode="auto">
          <a:xfrm>
            <a:off x="6205948" y="1726704"/>
            <a:ext cx="2577215" cy="4294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876256" y="6086646"/>
            <a:ext cx="1611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Base Ring jug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98799" y="6093296"/>
            <a:ext cx="16610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Base Ring cup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Feasting the Dead: Cyprus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896544" cy="489542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Crewe (2009):  Enkomi built tombs location where ritual of </a:t>
            </a:r>
            <a:r>
              <a:rPr lang="en-GB" i="1" dirty="0" err="1">
                <a:solidFill>
                  <a:srgbClr val="FFC000"/>
                </a:solidFill>
              </a:rPr>
              <a:t>kispum</a:t>
            </a:r>
            <a:r>
              <a:rPr lang="en-GB" dirty="0"/>
              <a:t> was enacted:</a:t>
            </a:r>
          </a:p>
          <a:p>
            <a:pPr lvl="1"/>
            <a:r>
              <a:rPr lang="en-GB" dirty="0"/>
              <a:t>Stone bench &amp; provision of lighting affixed to the chamber wall</a:t>
            </a:r>
          </a:p>
          <a:p>
            <a:r>
              <a:rPr lang="en-GB" dirty="0"/>
              <a:t>Communal meal which took place at regular prescribed intervals</a:t>
            </a:r>
          </a:p>
          <a:p>
            <a:r>
              <a:rPr lang="en-GB" dirty="0"/>
              <a:t>Living communed with their ancestors</a:t>
            </a:r>
          </a:p>
          <a:p>
            <a:r>
              <a:rPr lang="en-GB" dirty="0"/>
              <a:t>Restricted to immediate members of household?</a:t>
            </a:r>
          </a:p>
        </p:txBody>
      </p:sp>
      <p:pic>
        <p:nvPicPr>
          <p:cNvPr id="5" name="Picture 2" descr="enkomi blt tomb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508104" y="1772816"/>
            <a:ext cx="3143207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588224" y="5805264"/>
            <a:ext cx="1795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Tomb 66 Enkomi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Funerary Display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3580" y="1828157"/>
            <a:ext cx="3826768" cy="3455265"/>
          </a:xfrm>
        </p:spPr>
        <p:txBody>
          <a:bodyPr>
            <a:normAutofit/>
          </a:bodyPr>
          <a:lstStyle/>
          <a:p>
            <a:r>
              <a:rPr lang="en-GB" sz="2400" dirty="0"/>
              <a:t>Female figurines found in fewer than 10% of burials</a:t>
            </a:r>
          </a:p>
          <a:p>
            <a:pPr lvl="1"/>
            <a:r>
              <a:rPr lang="en-GB" sz="2000" dirty="0"/>
              <a:t>Tend to be “wealthier” burials</a:t>
            </a:r>
          </a:p>
          <a:p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Base Ring bull found with only around 4% of burials:</a:t>
            </a: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Libations?</a:t>
            </a:r>
          </a:p>
          <a:p>
            <a:pPr lvl="1"/>
            <a:endParaRPr lang="en-GB" sz="20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348" y="1574578"/>
            <a:ext cx="1439308" cy="3059010"/>
          </a:xfrm>
        </p:spPr>
      </p:pic>
      <p:pic>
        <p:nvPicPr>
          <p:cNvPr id="8" name="Picture 10" descr="BR bull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486" y="2362858"/>
            <a:ext cx="2268314" cy="176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6750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7AD8E-837B-4762-A0F8-44CFF88FF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Elite Display?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F9776-1BEA-45A3-80FF-1089DB5522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536504" cy="323924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Restricted ceremonial vases: ceramic or in other materials</a:t>
            </a:r>
          </a:p>
          <a:p>
            <a:pPr lvl="1">
              <a:lnSpc>
                <a:spcPct val="80000"/>
              </a:lnSpc>
            </a:pPr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Pictorial Mycenaean kraters</a:t>
            </a:r>
          </a:p>
          <a:p>
            <a:pPr lvl="1">
              <a:lnSpc>
                <a:spcPct val="80000"/>
              </a:lnSpc>
            </a:pPr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Vessels made from precious metals or faience</a:t>
            </a:r>
          </a:p>
          <a:p>
            <a:pPr lvl="1">
              <a:lnSpc>
                <a:spcPct val="80000"/>
              </a:lnSpc>
            </a:pPr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Bronze vases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B5C25A-1AE5-4621-9E54-D9B34C636A3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1369" y="132652"/>
            <a:ext cx="2746648" cy="3576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 descr="glass pomegranate">
            <a:extLst>
              <a:ext uri="{FF2B5EF4-FFF2-40B4-BE49-F238E27FC236}">
                <a16:creationId xmlns:a16="http://schemas.microsoft.com/office/drawing/2014/main" id="{96E13887-748E-4991-9549-CA552F618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500" y="4315896"/>
            <a:ext cx="1944315" cy="1944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52CA896-742D-43EF-87D9-CCBCBB0A2E3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509119"/>
            <a:ext cx="2520280" cy="1848205"/>
          </a:xfrm>
          <a:prstGeom prst="rect">
            <a:avLst/>
          </a:prstGeom>
        </p:spPr>
      </p:pic>
      <p:pic>
        <p:nvPicPr>
          <p:cNvPr id="9" name="Picture 7">
            <a:extLst>
              <a:ext uri="{FF2B5EF4-FFF2-40B4-BE49-F238E27FC236}">
                <a16:creationId xmlns:a16="http://schemas.microsoft.com/office/drawing/2014/main" id="{16BF0E05-2611-4881-BEB9-427FDD2471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742794" y="3854394"/>
            <a:ext cx="2593274" cy="2418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E59951B-B929-4542-8975-E925A56D92CA}"/>
              </a:ext>
            </a:extLst>
          </p:cNvPr>
          <p:cNvSpPr txBox="1"/>
          <p:nvPr/>
        </p:nvSpPr>
        <p:spPr>
          <a:xfrm>
            <a:off x="6764500" y="3728625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Mycenaean krater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ED0EFDF-FD72-454F-9E02-C1F833ED2372}"/>
              </a:ext>
            </a:extLst>
          </p:cNvPr>
          <p:cNvSpPr txBox="1"/>
          <p:nvPr/>
        </p:nvSpPr>
        <p:spPr>
          <a:xfrm>
            <a:off x="6795088" y="6342824"/>
            <a:ext cx="2032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Glass pomegranate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3999506-5676-447E-AA3B-27AC93200B05}"/>
              </a:ext>
            </a:extLst>
          </p:cNvPr>
          <p:cNvSpPr txBox="1"/>
          <p:nvPr/>
        </p:nvSpPr>
        <p:spPr>
          <a:xfrm>
            <a:off x="4066639" y="6342824"/>
            <a:ext cx="1298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Bronze jugs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4A439D-EC1E-4BB6-85FA-32B8B4F88C3C}"/>
              </a:ext>
            </a:extLst>
          </p:cNvPr>
          <p:cNvSpPr txBox="1"/>
          <p:nvPr/>
        </p:nvSpPr>
        <p:spPr>
          <a:xfrm>
            <a:off x="827584" y="6412686"/>
            <a:ext cx="1228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Silver bowl</a:t>
            </a:r>
          </a:p>
        </p:txBody>
      </p:sp>
    </p:spTree>
    <p:extLst>
      <p:ext uri="{BB962C8B-B14F-4D97-AF65-F5344CB8AC3E}">
        <p14:creationId xmlns:p14="http://schemas.microsoft.com/office/powerpoint/2010/main" val="29291524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Plentiful evidence from Cyprus for the development of complex mortuary ritual</a:t>
            </a:r>
          </a:p>
          <a:p>
            <a:r>
              <a:rPr lang="en-GB" sz="2800" dirty="0"/>
              <a:t>Location of ritual significant for how the living commemorated the dead</a:t>
            </a:r>
          </a:p>
          <a:p>
            <a:r>
              <a:rPr lang="en-GB" sz="2800" dirty="0"/>
              <a:t>Treatment of the body: complex rituals to commune with the ancestors?</a:t>
            </a:r>
          </a:p>
          <a:p>
            <a:r>
              <a:rPr lang="en-GB" sz="2800" dirty="0"/>
              <a:t>Choice of objects placed in tombs?</a:t>
            </a:r>
          </a:p>
          <a:p>
            <a:r>
              <a:rPr lang="en-GB" sz="2800" dirty="0"/>
              <a:t>Embodied practices: feasting, libations, anointment to enhance bodily memories within funerary arena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362</TotalTime>
  <Words>1061</Words>
  <Application>Microsoft Office PowerPoint</Application>
  <PresentationFormat>On-screen Show (4:3)</PresentationFormat>
  <Paragraphs>144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Ancestors, Death and Burial</vt:lpstr>
      <vt:lpstr>LC Settlement</vt:lpstr>
      <vt:lpstr>Problems with LC Data</vt:lpstr>
      <vt:lpstr>Commemoration</vt:lpstr>
      <vt:lpstr>Modified Mortuary Landscapes</vt:lpstr>
      <vt:lpstr>Ritual at Korovia Palaeoskoutella</vt:lpstr>
      <vt:lpstr>Placement of the Dead</vt:lpstr>
      <vt:lpstr>Placement of the Dead</vt:lpstr>
      <vt:lpstr>Burial Facility</vt:lpstr>
      <vt:lpstr>Treatment of the Dead</vt:lpstr>
      <vt:lpstr>Treatment of the Dead</vt:lpstr>
      <vt:lpstr>Funerary Ritual</vt:lpstr>
      <vt:lpstr>Annointing the Body</vt:lpstr>
      <vt:lpstr>Treatment of the Body</vt:lpstr>
      <vt:lpstr>Feasting the Dead</vt:lpstr>
      <vt:lpstr>Feasting the Dead: Cyprus</vt:lpstr>
      <vt:lpstr>Feasting the Dead: Cyprus</vt:lpstr>
      <vt:lpstr>Feasting the Dead: Cyprus</vt:lpstr>
      <vt:lpstr>Funerary Display</vt:lpstr>
      <vt:lpstr>Elite Display?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77</cp:revision>
  <dcterms:created xsi:type="dcterms:W3CDTF">2012-03-18T10:18:43Z</dcterms:created>
  <dcterms:modified xsi:type="dcterms:W3CDTF">2020-11-19T16:22:23Z</dcterms:modified>
</cp:coreProperties>
</file>