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75" r:id="rId6"/>
    <p:sldId id="272" r:id="rId7"/>
    <p:sldId id="258" r:id="rId8"/>
    <p:sldId id="302" r:id="rId9"/>
    <p:sldId id="301" r:id="rId10"/>
    <p:sldId id="261" r:id="rId11"/>
    <p:sldId id="280" r:id="rId12"/>
    <p:sldId id="300" r:id="rId13"/>
    <p:sldId id="299" r:id="rId14"/>
    <p:sldId id="293" r:id="rId15"/>
    <p:sldId id="294" r:id="rId16"/>
    <p:sldId id="292" r:id="rId17"/>
    <p:sldId id="295" r:id="rId18"/>
    <p:sldId id="296" r:id="rId19"/>
    <p:sldId id="297" r:id="rId20"/>
    <p:sldId id="298" r:id="rId21"/>
    <p:sldId id="308" r:id="rId22"/>
    <p:sldId id="263" r:id="rId23"/>
    <p:sldId id="264" r:id="rId24"/>
    <p:sldId id="265" r:id="rId25"/>
    <p:sldId id="266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772" autoAdjust="0"/>
    <p:restoredTop sz="94660"/>
  </p:normalViewPr>
  <p:slideViewPr>
    <p:cSldViewPr>
      <p:cViewPr varScale="1">
        <p:scale>
          <a:sx n="98" d="100"/>
          <a:sy n="98" d="100"/>
        </p:scale>
        <p:origin x="84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E2D40EE7-59A9-422D-A36F-9015284A4033}"/>
    <pc:docChg chg="delSld">
      <pc:chgData name="David Gardner" userId="32a3b49f-52b0-4a7d-8a0d-c44fdf742dfe" providerId="ADAL" clId="{E2D40EE7-59A9-422D-A36F-9015284A4033}" dt="2022-03-14T09:42:09.557" v="9" actId="47"/>
      <pc:docMkLst>
        <pc:docMk/>
      </pc:docMkLst>
      <pc:sldChg chg="del">
        <pc:chgData name="David Gardner" userId="32a3b49f-52b0-4a7d-8a0d-c44fdf742dfe" providerId="ADAL" clId="{E2D40EE7-59A9-422D-A36F-9015284A4033}" dt="2022-03-14T09:42:09.557" v="9" actId="47"/>
        <pc:sldMkLst>
          <pc:docMk/>
          <pc:sldMk cId="1474102546" sldId="281"/>
        </pc:sldMkLst>
      </pc:sldChg>
      <pc:sldChg chg="del">
        <pc:chgData name="David Gardner" userId="32a3b49f-52b0-4a7d-8a0d-c44fdf742dfe" providerId="ADAL" clId="{E2D40EE7-59A9-422D-A36F-9015284A4033}" dt="2022-03-14T09:42:08.401" v="8" actId="47"/>
        <pc:sldMkLst>
          <pc:docMk/>
          <pc:sldMk cId="1626947004" sldId="282"/>
        </pc:sldMkLst>
      </pc:sldChg>
      <pc:sldChg chg="del">
        <pc:chgData name="David Gardner" userId="32a3b49f-52b0-4a7d-8a0d-c44fdf742dfe" providerId="ADAL" clId="{E2D40EE7-59A9-422D-A36F-9015284A4033}" dt="2022-03-14T09:41:58.593" v="5" actId="47"/>
        <pc:sldMkLst>
          <pc:docMk/>
          <pc:sldMk cId="974418210" sldId="283"/>
        </pc:sldMkLst>
      </pc:sldChg>
      <pc:sldChg chg="del">
        <pc:chgData name="David Gardner" userId="32a3b49f-52b0-4a7d-8a0d-c44fdf742dfe" providerId="ADAL" clId="{E2D40EE7-59A9-422D-A36F-9015284A4033}" dt="2022-03-14T09:42:03.096" v="6" actId="47"/>
        <pc:sldMkLst>
          <pc:docMk/>
          <pc:sldMk cId="3948855729" sldId="284"/>
        </pc:sldMkLst>
      </pc:sldChg>
      <pc:sldChg chg="del">
        <pc:chgData name="David Gardner" userId="32a3b49f-52b0-4a7d-8a0d-c44fdf742dfe" providerId="ADAL" clId="{E2D40EE7-59A9-422D-A36F-9015284A4033}" dt="2022-03-14T09:41:57.691" v="4" actId="47"/>
        <pc:sldMkLst>
          <pc:docMk/>
          <pc:sldMk cId="2498617042" sldId="285"/>
        </pc:sldMkLst>
      </pc:sldChg>
      <pc:sldChg chg="del">
        <pc:chgData name="David Gardner" userId="32a3b49f-52b0-4a7d-8a0d-c44fdf742dfe" providerId="ADAL" clId="{E2D40EE7-59A9-422D-A36F-9015284A4033}" dt="2022-03-14T09:42:06.096" v="7" actId="47"/>
        <pc:sldMkLst>
          <pc:docMk/>
          <pc:sldMk cId="826495096" sldId="286"/>
        </pc:sldMkLst>
      </pc:sldChg>
      <pc:sldChg chg="del">
        <pc:chgData name="David Gardner" userId="32a3b49f-52b0-4a7d-8a0d-c44fdf742dfe" providerId="ADAL" clId="{E2D40EE7-59A9-422D-A36F-9015284A4033}" dt="2022-03-14T09:41:47.721" v="2" actId="47"/>
        <pc:sldMkLst>
          <pc:docMk/>
          <pc:sldMk cId="550074004" sldId="303"/>
        </pc:sldMkLst>
      </pc:sldChg>
      <pc:sldChg chg="del">
        <pc:chgData name="David Gardner" userId="32a3b49f-52b0-4a7d-8a0d-c44fdf742dfe" providerId="ADAL" clId="{E2D40EE7-59A9-422D-A36F-9015284A4033}" dt="2022-03-14T09:41:46.086" v="1" actId="47"/>
        <pc:sldMkLst>
          <pc:docMk/>
          <pc:sldMk cId="836117605" sldId="304"/>
        </pc:sldMkLst>
      </pc:sldChg>
      <pc:sldChg chg="del">
        <pc:chgData name="David Gardner" userId="32a3b49f-52b0-4a7d-8a0d-c44fdf742dfe" providerId="ADAL" clId="{E2D40EE7-59A9-422D-A36F-9015284A4033}" dt="2022-03-14T09:41:55.552" v="3" actId="47"/>
        <pc:sldMkLst>
          <pc:docMk/>
          <pc:sldMk cId="3592645338" sldId="306"/>
        </pc:sldMkLst>
      </pc:sldChg>
      <pc:sldChg chg="del">
        <pc:chgData name="David Gardner" userId="32a3b49f-52b0-4a7d-8a0d-c44fdf742dfe" providerId="ADAL" clId="{E2D40EE7-59A9-422D-A36F-9015284A4033}" dt="2022-03-14T09:41:44.565" v="0" actId="47"/>
        <pc:sldMkLst>
          <pc:docMk/>
          <pc:sldMk cId="1311891288" sldId="30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25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951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05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797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88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901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440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328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92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180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3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FC7D9-8DB9-47D9-9A0D-0760351545B2}" type="datetimeFigureOut">
              <a:rPr lang="en-GB" smtClean="0"/>
              <a:t>14/03/2022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667EA-A8C6-446D-AF40-E10DAE1FBA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493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0545" y="188641"/>
            <a:ext cx="7772400" cy="1158520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Review, Systematic Review of Meta-Analysis?</a:t>
            </a:r>
          </a:p>
        </p:txBody>
      </p:sp>
      <p:pic>
        <p:nvPicPr>
          <p:cNvPr id="1026" name="Picture 2" descr="http://library.lincoln.ac.nz/Global/Library/ST-Test/purpose-wheel-colo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268760"/>
            <a:ext cx="5437624" cy="531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lipartbest.com/cliparts/Rcd/KpR/RcdKpRzMi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484784"/>
            <a:ext cx="357308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data:image/jpeg;base64,/9j/4AAQSkZJRgABAQAAAQABAAD/2wCEAAkGBxQTEhUSExQWExUXGRkXGBgYGBUaGhwaHRwWFxoYGhYeHSggGRslHBgeIjEhJSotLy4uFx8zODMsNygtLisBCgoKDg0OGhAQGywmICQ1Ny0sNCwsLCwsLC4sLCwsLCwsLCwsLCwsLCwsLCwsLCwsLCwsLC0sLCwsLCwsLCwsLP/AABEIAJgA0gMBIgACEQEDEQH/xAAcAAEAAQUBAQAAAAAAAAAAAAAABgEDBAUHCAL/xABJEAACAQMCAwYCBQkDCQkAAAABAgMABBESIQUGMQcTQVFhcSKRFDJCgaEjM1JicoKSsdGiweEXJFNUc5Oy0vAIFSU0RGOzwvH/xAAaAQEAAwEBAQAAAAAAAAAAAAAAAgMEAQUG/8QALhEAAgIBAQgBAwIHAAAAAAAAAAECEQMSBAUTITFBUWEiFDJxQvEGFYGRweHw/9oADAMBAAIRAxEAPwDuNKUoBSlKAUpSgFKUoBSlU1UBWqZqCc79p1vYu0KKbi4A3RSAqk9BI/h54GTXJ+L9qHEpzkTC3H6MKgfNmyTUXJLqTjjlLoek6rXlq1564jGdS3kp31YfS4O+cEEdD5CujcndsoZhFxBFiJ2E6Z0E/rp1T3yR7UU0zssUonX6VbjmVgGUhgRkEEEEeBB8a+6kVlaUpQClKUApSlAKUpQClKUApSlAKUpQClKUApSlAKUpQFuWQKCSQAASSdgAPEnwFcV5+7UZUuWjsLiOSF4dOoLnRJqcF0bozaQMdRuKvdu3Mzh47CJyFKGScD7QJxGhPlsxI9Vrj7pn/Dwquc6dF+LFqWplXbqWJJJyWJyST1JPUkmt/wAL5OvJwGWLu1O4aVtGfZdz8wKlHZry/bPEt22ZZgxUhsaY2Hko6nBByc9R0rohrHky6XRthByXhHEeM8o3VspkdFeNd2eNtQUfrAgEe4zWiFeiXQMCpAIIwQfEHbFedzEULIwwUZkI8ipII/CpY56lYa0uia9nfaFJw5u6l1S2jEZXJLRdBqTP2MdU+8evofh99HNGssTrJG4BVlOQRXkIN1H31v8AlTnC64e3+bsDGTqeF8lG8yP0Gx4itEJ9mZcuHvE9UUrm/B+2OxkUd93ls/irKXX3EijBHyO3Spjy/wAyW16HNrKJghAYgNgE7jqB5VdZmarqbelKUOClKUApSlAKUpQClKUApSlAKUpQClKUAqhNa3inH7a3YJcXEUBYal7x1TIBwcFiAfYVyjtJ7UFlRrWwbIbaScZGQfsxHY7+LeR28xxuiUYuTpED7QOOLd3886kGPUEjbzVBpBzncE5I96j1T7kTgqfRWu/o63UhcqseV+FFOk6Q22snJweo0gYq1f8ADbO5aOW3t5okyHmbS0cPdruwA6sx6fB+NZZSV8zfjTpJf97Np2RRMIZ3P1GkGnIPVVwxz4jcD3U1OpZlUFmYKAMksQAB5knoPU1GOBcahiV42IjjBBg0o5Voiin4SoOTq1ZHXpWxh4bFcYuJYlLyxd2RliDESXCEZxncZI8ayz5yt8kaIxcVp7m4DAjIOQehB2+dc75/5Xi/LXMchjlCd40Y0kHfTrx1Xpud+lSPjUb2sYlgkIAaNO6f40wzKg0JkMHGdgGxtjFYn0abv5GlKSBl0Fz1KjJCKgACICWO+onUcnpSL0fJPkSjj4r01/o0/D+XrGMJbmFryZlDu4IyoP2mJYBB5AbnHjWk575YS0ZJIS3dSZGljkqwGcA9SpGeu4xUsunSyiaWGFdIZe8VRglcgEjG2oZ2ztUR57vbuR4/pEBt4xkxLkNkn7TMpI14OMeFWY8mqS5/3fP+iIZ8KxfHv66URgV2/wD7PdqRa3Mu+HmCj10IuSPPdsfca5ny3ybNfRM1tJC8qZ1wMzI4H2WUnIcN57YOxrv/AGd8BNlYQ27DEgBaTx+NiWbfx3OPYCtmOLXMwZ8ilyRJKUpVpmFKUoBSlKAUpSgFKUoBSlKAUpSgFKUoCEdrHKjX9p+SGZ4SZIx+lsQ0f7w6eoFedZLaQIJDG6oWKaiMDUMkqAcZIA3wNvHFewDXGO3LlqdnS9jBkhRNDqo/NfEWL6R1Vs7nfBA8KhONotxZKddiH8j3t73VxDbIrxhWbLEgpIyEAJ+kTp6Y6+NTPguhraExYKBFG2diBgg+RBByPSuZcA4/PaFzCVAcfEGXUCR9VhuNxn/9q5wjmW4gkaQOHEjF3RgNLE+IxjQfb02NYJ45zck6rt592ens+XhSurOk2XB0RyyBlzn4QzaN+uI86R8qzrXhksYCwTaU6BHQSBfRGyGC+hJxUe5e56hmkEcqdwzEBWLBkLHwJwNOfXb2qVcejkNtMIsiTu30aeurHh6nG1VVOLqRflyY8i+KLUfBcusk0sk7qdSg6VRW/SWNQBkeZJq7Nb1gckd/9HYXHeZEjCPvRh+70pjOd/ratzvUR7ROZZRObaGQoiKO8KbMXOSV1dQAMdPOu8NzlTZGOXg9C/z7xlI4zbIytK5GoA5CKCG+LHicdKjvMPN813EsTpHGqkMSmo6iOnX6o9N/eo/67knck5yfc+NS7kHkSbiLh947ZWAkl6atxqSPzbH2ugz4mr47PBtcua6GbNmbblNkm7CeX5Hne+OViQNEvhrY41e4Ube5PlXcQKxOF8Pjt4khhUJGg0qo6Af18c+tZlbkqVHmylqdilKV0iKUpQClKUApSlAKUpQClKoTQFaVamuFX6zBfcgV9lqA+qV8hqqDQFa+XTOx3BqpNNVAcw5r7HbeYtJaN9Fc/YxmIn0XqmfTb0rlfGeROIWpPeWrMoye8iIkTA8SQcr+8BXozmDmOC0TXM+Cfqou7ufJV8ffoPEiuNcy8yz3rkyMUiGQkKk6QPN/9I3vsMbDxNGWUI9Q9peJdTmhbIz4ex3/AK12rgEF1DDEpIuE0KcOdEibbrqxhx74Pqag0kYI0kZB8K3XDeaLiL4XAnTw1HTIPTUAQ4/aGfU1klNSVIng3hCUvnyJdcvcuNKIsOdi7OHZR5ogUhm/aOPfoeW808vyLdXHcxO0aaWd2IwNSg5eRyBljnx3P3VN5Od9vht3zj7TxAf2ST+FRi/uHnmM8hAJCqEXOgBSSCc/Xb4j8RHjTHLTdlu07ZiUbjK2fPKfBOG6le+u2IyMxRw3QT0Dz939XzxgevjXoLg1zbvEv0V43iAwvdlSoxtgadq89F6+rW4aJ+8hkeGQ/ajOM+WodG9iDV0dpXRo876xyfyR6ToTXGOG9pd8gAcQ3GPEqY2P7RXK59lHtWXJ2p3ZG1tAh8zJI39nSv8AOr1nh5LFmg+51zNM1D+zTjNzd28s1yUJ750QImlQqhRtudXxahn0NffM3HrhLmO2txGuYzK7yKz7Z0BVQMu5O+rO3lvU3JJWXRTk6RLc0zXMLvjHEXlaL6UsDhNUXdwxmOTwYuJNTAgkAhWGxB88am7E8loJVubqTGDPE8py4RvyqDSAY3BU40EZxjoar48C36eZ2QOD03qoNcc4PzNawSwy2jTmMtiWOOK6dHRlb4sFCupXKtlcE7joamMPaRamRIzFdoHdYw728iICx0rlj0BNWRlasrlHS6JnSqVWpERSlKAtyzBRliFHmSAPma113zDax413MKZOBmRBvjOOtaTtXRTwm71DPwbejZGD9xrAseV7HobO1ONvzEXt+jU4wbTZxs1/EVhv7qWWQJcQxYihBw8Y+FHkkA3BZiwGrqAm2KjMli8VtHJBPPEzzCCRhLI2qKSbuyMMxCkDBDLg9fOt7O4sJZ4+5YRu/e2ywwsUbKopiUIMIQ675x+cz4VppL1V4daZOptcDMoBLZRxLKdA3yoViRjwrBJzU3+TfBY3BX4MyXhAW6jgMtwYGjkeJO/n/JyKY9bBtWo5VlIDEgEHzNSXhHOdz3fdfQri7licxPJGI1jbG4bUzDDFSpI82NRe649C15E6FpY4oZCzwo8o1SmPQp0A4OIyd/MVNuz+xlSCWWZTG9xM04jJBKIVREBx0bSgJHhmp4XP9RVnUK+JquaONcUnh7u14fc28upSJO+tRgAgkHLkEEbb7VpbiHmIxMzS6QFJKq1mHI6kBkj2O22CPeuqN1qjjO3z/CrnzMzR51guTKBKSzM4DEsxZt992OSfGrlYPBPzEY9MfLNZcsgUFj0Aya8yd6meXP7mfVUdwBknHvivmeUIrOeigk/0/wCvOtVFBqHeznUSMgH6qD0HTPrXElVs9Ddm68u35HGDSS6t9jOXiUR27xPmP51lA1rIriN/hH3ArgH2yN/ur5eLuvjj6DdkzsR44/RPjt5U+N1TX5PY2j+F5LC82z5FOutf4NoQPv8A7vGmgVjSyjVEw6MSv8QyPxA+dZdGqqz5VqjZ8t8sz3veGJ4olR+7y+piW0o5OkYGMOPGpLb9lEp/OX3+7hUf8Ravrsrkwtwv/vA/OKLH8jU9teOWzu8SzxNJGMsgdSyjGTkZ2Ar0o4YqEXR6GKENK5EY4d2biNO7/wC8L4oCSFWRUALEsxwo8STWu49ylDYNBeRSXDv30cDmSVpMxykoQcjbDEH3Fbm25/SSSMxwSPayTC2S51RhTITp2iJ16dW2cetZfNPEbGWC7guZCqQ933xCvmNm0yRMhC/E31SNOfI+IqTVqjRF6WmR7if/AJm0UHfVKSPHR3Tg/dqKfhWsg5gt4heEyKQJ3CoCCzsUj+FE6sS+Rjz9M1uG5Xs0nt0uDc3slzrWOVpSoVUQzacRumzBT4HJAzWwg41ZxWCXqWgUK3cxxKkfeaxK0AjU+HxA+PTNZ1s/lml7VztI3fJ1m0NjawuNLpDGrjbZgoBHzrB5xkjubG9jjcO8Kk4U5KTRYmQEeepRWr4xzxLHBOfoxguoFWYwTMrB4SyqWjkjJDEZwfI1h8C43DLxBZY8rHfxmKaNgQyXUSg6WXwYw5Geh0DfetJlOg8CvhPbwzruJI0cH9pQ399Z9RTs2ciz+jt9a1lltuufhjdu73/2ZX/rYSupHBSlKAh/ayf/AAm7/Y/+wrW8U46tpC9yyPIqYJEYBOCeu5Ax61u+0uAvwu8UDUe5Yge2/wDdUI5kcvwqY7Za3DHy+qrGtODnGSIS6oksPGuIOMxcPC5wQZrmMeuSqaj0rU84X/0H6NcRWkH06Z8zBFVmaNELz6ZCATsANW3UVk8r2d26wyy3x0hYyIYY41jK6R8LswZ3yMZORWBxeynuuNCP6SYo4LcurQqA6iVguli+oam0/WUA4xWdxdk0zf8AGeZ4bayW6tow5uNAgRVVO8kk+oDjH3+1WIrLiFuqTNNLeyHaS3X6NFEuc/VYrq0qcDOrNQ6dGslNsdUq8Ouor1AQCxtHVlYr4EoxY/Lp4dVsOKwzIHhkSRWAIKsDke3n6VGmCF8S5h4qs9tAYLSA3LOqFpJJdGhNZ16QPDpg1KOD291FHKbqdLhzlk0xCIKAv1RuSwyM5O9ajnqfRJw6XONF7GpPksqyRHPlu43qRcTkPcy6cau7fGfPS2PxpTOnnfgv5iP9kVcvoGkjkCEAIqlyf1mCJGP13P4A10Llfs7t7rh9nOssluzQpr7vQVZsbkqykBs9SOtW+0awhsre0sLcaQ0jTyZALPoGNbudy2tl/hx0GKy8HTJzZkeHTJzZAOLj8jL+yx+W9YVyAUiBzpLRg+oyNj71tnQEEEZByCPQ7GtTf2sKaRh9RIKqjHOx66ScYrNBJ0bN17w4GPLhUW3kVKvJmcVC90+fBSR7j6uPI5qzLNpi1t+juPXyxWHc3JZgZSAAcrEvxEnqC3t5VlQ27SsHkGlFOVQ9SfAt/SuON1fRc/2PY3bn/lOzZZZX85dI9Wvb8FyHh7NFBED8eVCesmCY19NT6Vz4Z32rNhkDKGHQgEffWRYMRcWp8RdW3/zRj+8/OuuXPZlYPIZNMy6iWKLNIqZJyfhB2HoKvjjeWN2fLxx8WNnOOAXZS04loYo4j1BhsQe7dcg+B2qRcyWENtw+Oa3QRvZFJoyoGcZRZQx+1rUnOetfHF+XoIb24s4Y+6hnskyFz9YvPGzZOctjTuc+FYdzbXc0KWcsaBMoJpg4KtGjK2EjxqDNpAwRgZPWvWxYrxpGiPw5Gby1w4PxW5J2t7eUXMUWMDvZ4owHwNsKAcerVXm4knjf6P0S3PTYsFOfwxWfY2ZS7kuAwCyRxoUA8ULYbOcH4SB+7Vy64dG7XRZnxdRrFIuRjAVkDL+tg9fQVJ7NLsT1ojdvLJZ8S4ZZuTJBrMlvIxyVSSF4mgyeoV2yN+jAeQq8kvdWbk5K2fFTJIuxxGZFfVt4L3ur51ueLcMWYW3xaWtpI5I2xk/BjIJ9QKzYoEXvSsYHfNql2yHbAUlh03Arn0shxEaDtLmWeZUgIldbS9aTT8X5NoCEBxncy6SvqlXObOWZJjacRsQe/UwvLGDp70ALhsEga1G2euNvAVteG2tva6u4ijg1YLaQFJx0z6f4193HMsEYJeeJR6umN/vp9M13GszOV37vil9DsBMkN2q56FgYpNv2o8/vCprXL+Eccgl4xavBNHL3kM8L6XB+rpmXYeOzfcxrqFZ5KnRJMUpSuHTS85j/ADC7/wBhL/wNUBtSs1kiF1XvLdU3I21R6ckZ++uqXEIdGRhlWBUjzBGCPlUU/wAmfC/9Tj+cn/NVuLLw75dSMo2aThV6kEUcTTRkoiqTqUZwAM4zt0r6sbm2imnuFmUvP3evVIpGEDBVXf4R8R2qQL2e8MH/AKG3/gBqp7PuGf6jb/wCpvOn+k5o9mjm4nZiYXLSRCVUMervF+oTnSRnBGfOtUJ+ELKJx9ESRW1alZU3ByCdJAJz5ippDyJw1TkWNt98SN+BBFZdvypYodSWVqh6ZWCEH5hajxY+Dun2Qi959sMfHcQuAQcbPgjGCFwdwfH0qz/lKsD1uVPusv8Ay1023sIkzojRM9dKKM++BV7ux5D5VzjehpIP2M3evhMIyDoMkf3K7Y/s4rm/M/F/pd5LcDdM93Fvkd2hIBHhhm1NkdQRXSO1TjncWv0aM6ZbnKDGxWPbvHB8NiF92FckVQAABgDYDyxXn7VkpaTPtM6WkM2BmtVw8agZj9aQk+y9FHp/jW2I6g752xWsFrCWxHIYz+qxx/CdjWRK00bdybbi2PM8uSDl+O3s++BxAR5wNeWDHxJBI69cf1rYVjcPtDGrAtryxbPTqB4dPCsmk3crPKzyjLJKUej8l6wXNxagdTdW2P8AfR16Orz9yrbiS/s0Ofzyvscfm1eUfigr0CK27N9hq2b7CBc62dz9Ot54bZrhBBLG2lkXBLxMMlv2TWudeJNnu+HAY/0txGP5CunClbY5ZxVJlzimc1XgHGHIybGAfaOqaRh6hdKgn94VeXkjiLY7ziKIPERWy5I/adjg/dXRKAU4033GlEC/ybsxBk4letjqFdIwf4FB/GrjdltowxJLdyb5+K5lP99TqlRcm+52iHRdmPDRjVAZMDGXklbPv8W9Z1ryJw2MYWxtvdokc/NgTUjpUTpr7HgdtC5kht4YnOxZIo1Y+7KATWwpSgFKUoBSlKAUpSgFKUoBSlKAjXO/LAvrfQDolQ64X/RfHRvND0I/pXEJY3jkeGVDHLGcOh8PIg/aU+DDrXpMio9zZyhb3yr3uUkTISVMB1z4dMMv6pyKpy4lNeyrLiU17OC3+e7bG/TOOunPxfhmsOSWLRj4SMYxt+AG+alXMHK91ZZaZe8iG/fxg6MDxdN2jPzG3WtHDGh+NQhz9oBf5isE8bj91mzdm9pbuhPG8alq8lbbOhdXXAzVyq1RjgEnAA3JO23ic1Dqzw27lfklPZdad5xENgEQRM+/UM57tSPuDj767UKgfZDwVorZ7mQYa4YMoPURKNMefIndvZh41PcV6mKOmCR6OKOmKRWlKVYWClKUApVCaaqArSvnVVc0BWlfOqq6qArSqZpQFaUpQClKUApSlAKUpQCqEUpQFNNRzinIdhOSz26Kx6tHmNvPqmKUoc6mpPZXZZ2a4A8u+c/zzWVw3s1sImDmNpiNx3rs656g6CdOfupSuaUNCJgq42GwqtKV06KUpQClKUBQ1Gp+CXEinNxoYjG2phudydxnI+RAxSlALPglyq6GuTgE4I1ZI0nTnJOMMc+tX24PO2zXB0+moE+XQ7YG23XGTSlABwmfSFNw2zBid84BkyoOdgVZR+561f4Nw2WIgPMZAF3zqyWOCTuemcn97HQClKA2/wB9KUo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032" name="Picture 8" descr="http://www.saintjohnvianney.org/wp-content/uploads/2013/09/language-arts-clipar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082" y="4509120"/>
            <a:ext cx="2505075" cy="181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431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Reviewing and Summarising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80928"/>
          </a:xfrm>
        </p:spPr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Descriptive literature review</a:t>
            </a:r>
          </a:p>
          <a:p>
            <a:endParaRPr lang="en-GB" dirty="0"/>
          </a:p>
          <a:p>
            <a:r>
              <a:rPr lang="en-GB" dirty="0">
                <a:solidFill>
                  <a:srgbClr val="0070C0"/>
                </a:solidFill>
              </a:rPr>
              <a:t>Systematic Review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Meta Analysis</a:t>
            </a:r>
          </a:p>
        </p:txBody>
      </p:sp>
      <p:pic>
        <p:nvPicPr>
          <p:cNvPr id="1026" name="Picture 2" descr="Image result for systematic revie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12976"/>
            <a:ext cx="5796136" cy="341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187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Descriptive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28800"/>
            <a:ext cx="7859216" cy="44973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dirty="0">
                <a:solidFill>
                  <a:srgbClr val="FF0000"/>
                </a:solidFill>
              </a:rPr>
              <a:t>Shows your readers that you have an in-depth grasp of your subject; and that you understand where your own research fits into and adds to an existing body of agreed knowledge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It reports on and surveys current evidence.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It provides a theoretic overview of the topic.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It critically analyses current information.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Presents current literature in an organised manner.</a:t>
            </a:r>
          </a:p>
        </p:txBody>
      </p:sp>
    </p:spTree>
    <p:extLst>
      <p:ext uri="{BB962C8B-B14F-4D97-AF65-F5344CB8AC3E}">
        <p14:creationId xmlns:p14="http://schemas.microsoft.com/office/powerpoint/2010/main" val="3073566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Purpose of a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760640"/>
          </a:xfrm>
        </p:spPr>
        <p:txBody>
          <a:bodyPr>
            <a:normAutofit fontScale="25000" lnSpcReduction="2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GB" sz="8800" dirty="0"/>
              <a:t>Identifies gaps in current knowledge.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/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>
                <a:solidFill>
                  <a:srgbClr val="0070C0"/>
                </a:solidFill>
              </a:rPr>
              <a:t>Avoids reinventing the wheel – i.e. it saves you wasting time researching something that’s already been done.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>
              <a:solidFill>
                <a:srgbClr val="0070C0"/>
              </a:solidFill>
            </a:endParaRPr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/>
              <a:t>Allows you to show that you are building on a foundation of existing knowledge and ideas – i.e. carrying on from where others have already reached.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/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>
                <a:solidFill>
                  <a:srgbClr val="0070C0"/>
                </a:solidFill>
              </a:rPr>
              <a:t>Identifies other people working in the same field. Knowing who’s already working in your area and getting in touch with them can be an invaluable source of knowledge and support.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>
              <a:solidFill>
                <a:srgbClr val="0070C0"/>
              </a:solidFill>
            </a:endParaRPr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/>
              <a:t>Demonstrates the depth of your knowledge about your research.</a:t>
            </a:r>
          </a:p>
          <a:p>
            <a:pPr marL="514350" indent="-514350" fontAlgn="base">
              <a:buFont typeface="+mj-lt"/>
              <a:buAutoNum type="arabicPeriod"/>
            </a:pPr>
            <a:endParaRPr lang="en-GB" sz="8800" dirty="0"/>
          </a:p>
          <a:p>
            <a:pPr marL="514350" indent="-514350" fontAlgn="base">
              <a:buFont typeface="+mj-lt"/>
              <a:buAutoNum type="arabicPeriod"/>
            </a:pPr>
            <a:r>
              <a:rPr lang="en-GB" sz="8800" dirty="0">
                <a:solidFill>
                  <a:srgbClr val="0070C0"/>
                </a:solidFill>
              </a:rPr>
              <a:t>Identifies the important works in your area and shows that you’ve read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45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/>
          <a:lstStyle/>
          <a:p>
            <a:r>
              <a:rPr lang="en-GB" dirty="0"/>
              <a:t>Purpose of a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62500" lnSpcReduction="20000"/>
          </a:bodyPr>
          <a:lstStyle/>
          <a:p>
            <a:pPr marL="514350" indent="-514350" fontAlgn="base">
              <a:buFont typeface="+mj-lt"/>
              <a:buAutoNum type="arabicPeriod" startAt="7"/>
            </a:pPr>
            <a:r>
              <a:rPr lang="en-GB" dirty="0"/>
              <a:t>Provides an intellectual context for your own work, and enables you to position your project in relation to others in the field.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/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>
                <a:solidFill>
                  <a:srgbClr val="0070C0"/>
                </a:solidFill>
              </a:rPr>
              <a:t>Identifies opposing views.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>
              <a:solidFill>
                <a:srgbClr val="0070C0"/>
              </a:solidFill>
            </a:endParaRPr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/>
              <a:t>Puts your own work in perspective – are you doing something completely new, revisiting an old controversy in the light of new evidence, </a:t>
            </a:r>
            <a:r>
              <a:rPr lang="en-GB" dirty="0" err="1"/>
              <a:t>etc</a:t>
            </a:r>
            <a:r>
              <a:rPr lang="en-GB" dirty="0"/>
              <a:t>?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/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>
                <a:solidFill>
                  <a:srgbClr val="0070C0"/>
                </a:solidFill>
              </a:rPr>
              <a:t>Demonstrates your research skills – i.e. you not only know about work in your area, you also know how to access it.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>
              <a:solidFill>
                <a:srgbClr val="0070C0"/>
              </a:solidFill>
            </a:endParaRPr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/>
              <a:t>Identifies information and ideas that may be relevant to your project.</a:t>
            </a:r>
          </a:p>
          <a:p>
            <a:pPr marL="514350" indent="-514350" fontAlgn="base">
              <a:buFont typeface="+mj-lt"/>
              <a:buAutoNum type="arabicPeriod" startAt="7"/>
            </a:pPr>
            <a:endParaRPr lang="en-GB" dirty="0"/>
          </a:p>
          <a:p>
            <a:pPr marL="514350" indent="-514350" fontAlgn="base">
              <a:buFont typeface="+mj-lt"/>
              <a:buAutoNum type="arabicPeriod" startAt="7"/>
            </a:pPr>
            <a:r>
              <a:rPr lang="en-GB" dirty="0">
                <a:solidFill>
                  <a:srgbClr val="0070C0"/>
                </a:solidFill>
              </a:rPr>
              <a:t>Identifies methods that may be relevant to your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614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to Use a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To provide background information supporting qualitative or quantitative </a:t>
            </a:r>
            <a:r>
              <a:rPr lang="en-GB" dirty="0">
                <a:solidFill>
                  <a:srgbClr val="FF0000"/>
                </a:solidFill>
              </a:rPr>
              <a:t>primary research </a:t>
            </a:r>
            <a:r>
              <a:rPr lang="en-GB" dirty="0">
                <a:solidFill>
                  <a:srgbClr val="00B050"/>
                </a:solidFill>
              </a:rPr>
              <a:t>i.e. dissertation.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Is specific to the topic area and research question but a position statement in its own right is not needed.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Identifies findings or outcomes that can be compared to data collection you have carried out.</a:t>
            </a:r>
          </a:p>
        </p:txBody>
      </p:sp>
    </p:spTree>
    <p:extLst>
      <p:ext uri="{BB962C8B-B14F-4D97-AF65-F5344CB8AC3E}">
        <p14:creationId xmlns:p14="http://schemas.microsoft.com/office/powerpoint/2010/main" val="4089472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Systematic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Focuses on a well defined research question and tries to identify, appraise, select and synthesise </a:t>
            </a:r>
            <a:r>
              <a:rPr lang="en-GB" u="sng" dirty="0">
                <a:solidFill>
                  <a:srgbClr val="7030A0"/>
                </a:solidFill>
              </a:rPr>
              <a:t>all high quality research evidence </a:t>
            </a:r>
            <a:r>
              <a:rPr lang="en-GB" dirty="0"/>
              <a:t>relevant to answer that question.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u="sng" dirty="0">
                <a:solidFill>
                  <a:srgbClr val="FF0000"/>
                </a:solidFill>
              </a:rPr>
              <a:t>A systematic review must be an exhaustive summary of all current literature relevant to the research question to answer a spec </a:t>
            </a:r>
            <a:r>
              <a:rPr lang="en-GB" u="sng" dirty="0" err="1">
                <a:solidFill>
                  <a:srgbClr val="FF0000"/>
                </a:solidFill>
              </a:rPr>
              <a:t>ific</a:t>
            </a:r>
            <a:r>
              <a:rPr lang="en-GB" u="sng" dirty="0">
                <a:solidFill>
                  <a:srgbClr val="FF0000"/>
                </a:solidFill>
              </a:rPr>
              <a:t> question.</a:t>
            </a:r>
          </a:p>
        </p:txBody>
      </p:sp>
    </p:spTree>
    <p:extLst>
      <p:ext uri="{BB962C8B-B14F-4D97-AF65-F5344CB8AC3E}">
        <p14:creationId xmlns:p14="http://schemas.microsoft.com/office/powerpoint/2010/main" val="1996846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Systematic review Titles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100" dirty="0"/>
              <a:t>Systematic review of the health benefits of physical activity and fitness in school-aged children and youth.</a:t>
            </a:r>
          </a:p>
          <a:p>
            <a:endParaRPr lang="en-GB" sz="3100" dirty="0"/>
          </a:p>
          <a:p>
            <a:r>
              <a:rPr lang="en-GB" sz="3100" dirty="0"/>
              <a:t>Criterion-related validity of field-based fitness tests in youth: a systematic review.</a:t>
            </a:r>
          </a:p>
          <a:p>
            <a:endParaRPr lang="en-GB" sz="3100" dirty="0"/>
          </a:p>
          <a:p>
            <a:r>
              <a:rPr lang="en-GB" sz="3100" dirty="0"/>
              <a:t>Consumer understanding and use of nutrition labelling: a systematic review.</a:t>
            </a:r>
          </a:p>
          <a:p>
            <a:endParaRPr lang="en-GB" sz="3100" dirty="0"/>
          </a:p>
          <a:p>
            <a:r>
              <a:rPr lang="en-GB" sz="3100" dirty="0"/>
              <a:t>Nutritional quality of organic foods: a systematic review.</a:t>
            </a:r>
          </a:p>
          <a:p>
            <a:endParaRPr lang="en-GB" sz="3100" dirty="0"/>
          </a:p>
          <a:p>
            <a:r>
              <a:rPr lang="en-GB" sz="3100" dirty="0"/>
              <a:t>Systematic review of progressive resistance strength training in older adults.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768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Key facets of the Systematic Reviews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There is need for a summative analysis around a specific question.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the right question.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Team work.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Literature searches – breadth v depth.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Best available evidence.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Currentness of information.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Developing an effective hierarchy.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Clarity of outcomes.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034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Hierarchical Levels of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quality of the research being used is therefore critical.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example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Evidence from other systematic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Evidence fro well designed randomised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Evidence from a </a:t>
            </a:r>
            <a:r>
              <a:rPr lang="en-GB" dirty="0" err="1"/>
              <a:t>pseudorandomised</a:t>
            </a:r>
            <a:r>
              <a:rPr lang="en-GB" dirty="0"/>
              <a:t> trails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Evidence from comparative studies; non randomised, concurrent controls case-studies etc.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Evidence from historical comparative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Evidence from case series and cohort studies i.e. post-test or pre-test/post-test</a:t>
            </a:r>
          </a:p>
        </p:txBody>
      </p:sp>
    </p:spTree>
    <p:extLst>
      <p:ext uri="{BB962C8B-B14F-4D97-AF65-F5344CB8AC3E}">
        <p14:creationId xmlns:p14="http://schemas.microsoft.com/office/powerpoint/2010/main" val="703185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Evidence Heirarchy</a:t>
            </a:r>
          </a:p>
        </p:txBody>
      </p:sp>
      <p:pic>
        <p:nvPicPr>
          <p:cNvPr id="5123" name="Picture 2" descr="Image result for hierarchy of eviden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44824"/>
            <a:ext cx="6679406" cy="445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1456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Identify how many ‘articles’ are recovered from each source.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Include these within the hierarchical classification</a:t>
            </a:r>
          </a:p>
        </p:txBody>
      </p:sp>
      <p:sp>
        <p:nvSpPr>
          <p:cNvPr id="4" name="Down Arrow 3"/>
          <p:cNvSpPr/>
          <p:nvPr/>
        </p:nvSpPr>
        <p:spPr>
          <a:xfrm>
            <a:off x="4067944" y="2636912"/>
            <a:ext cx="64807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58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factor</a:t>
            </a:r>
            <a:r>
              <a:rPr lang="en-GB" dirty="0"/>
              <a:t> (IF)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2107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measure of the frequency with which the average article in a journal has been cited in a particular year. It is used to measure the importance or rank of a journal by calculating the times it's articles are cited.</a:t>
            </a:r>
          </a:p>
        </p:txBody>
      </p:sp>
      <p:sp>
        <p:nvSpPr>
          <p:cNvPr id="4" name="AutoShape 2" descr="{\displaystyle {\text{IF}}_{2014}={{\text{Citations}}_{2013}+{\text{Citations}}_{2012} \over {\text{Publications}}_{2013}+{\text{Publications}}_{2012}}={29753+41924 \over 860+869}=41.456}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{\displaystyle {\text{IF}}_{2014}={{\text{Citations}}_{2013}+{\text{Citations}}_{2012} \over {\text{Publications}}_{2013}+{\text{Publications}}_{2012}}={29753+41924 \over 860+869}=41.456}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{\displaystyle {\text{IF}}_{2014}={{\text{Citations}}_{2013}+{\text{Citations}}_{2012} \over {\text{Publications}}_{2013}+{\text{Publications}}_{2012}}={29753+41924 \over 860+869}=41.456}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81128"/>
            <a:ext cx="773719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88399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Inclusion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order to be included in the current systematic review, studies needed to </a:t>
            </a:r>
            <a:r>
              <a:rPr lang="en-GB" dirty="0">
                <a:solidFill>
                  <a:srgbClr val="0070C0"/>
                </a:solidFill>
              </a:rPr>
              <a:t>(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) measure one or more features of built or biophysical environments</a:t>
            </a:r>
            <a:r>
              <a:rPr lang="en-GB" dirty="0"/>
              <a:t>; </a:t>
            </a:r>
            <a:r>
              <a:rPr lang="en-GB" dirty="0">
                <a:solidFill>
                  <a:srgbClr val="00B050"/>
                </a:solidFill>
              </a:rPr>
              <a:t>(ii) measure BMI, overweight or obesity;</a:t>
            </a:r>
            <a:r>
              <a:rPr lang="en-GB" dirty="0"/>
              <a:t> </a:t>
            </a:r>
            <a:r>
              <a:rPr lang="en-GB" dirty="0">
                <a:solidFill>
                  <a:srgbClr val="7030A0"/>
                </a:solidFill>
              </a:rPr>
              <a:t>(iii) be quantitative and analytic in approach</a:t>
            </a:r>
            <a:r>
              <a:rPr lang="en-GB" dirty="0"/>
              <a:t>;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(iv) report separate results for youth (aged 0–18 years); </a:t>
            </a:r>
            <a:r>
              <a:rPr lang="en-GB" dirty="0">
                <a:solidFill>
                  <a:srgbClr val="FF0000"/>
                </a:solidFill>
              </a:rPr>
              <a:t>(v) be written in English</a:t>
            </a:r>
            <a:r>
              <a:rPr lang="en-GB" dirty="0"/>
              <a:t>; and (vi) be published in a peer-reviewed journal after 31 May 2008.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7205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Exclusion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Studies were excluded if they only examined features of the home and/or school environments, assessed built environmental characteristics thought to influence obesity through food consumption (e.g. fast food restaurants, food stores) and/or measured social environmental variables (e.g. crime, safety, neighbourhood socioeconomic status, neighbourhood stress, neighbourhood demoralization, collective efficacy, social capital and population size or density). </a:t>
            </a:r>
          </a:p>
        </p:txBody>
      </p:sp>
    </p:spTree>
    <p:extLst>
      <p:ext uri="{BB962C8B-B14F-4D97-AF65-F5344CB8AC3E}">
        <p14:creationId xmlns:p14="http://schemas.microsoft.com/office/powerpoint/2010/main" val="4158459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-171451"/>
            <a:ext cx="6228184" cy="1143000"/>
          </a:xfrm>
        </p:spPr>
        <p:txBody>
          <a:bodyPr>
            <a:noAutofit/>
          </a:bodyPr>
          <a:lstStyle/>
          <a:p>
            <a:r>
              <a:rPr lang="en-GB" sz="2800" dirty="0"/>
              <a:t>Study Inclusion Algorithm (PRISMA)</a:t>
            </a:r>
            <a:br>
              <a:rPr lang="en-GB" sz="2800" dirty="0"/>
            </a:br>
            <a:r>
              <a:rPr lang="en-GB" sz="1600" dirty="0"/>
              <a:t>Preferred Reporting Items for Systematic Reviews and Meta-Analyses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64296"/>
            <a:ext cx="6111902" cy="5993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124744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algorithm outlines the process by which the final articles will be / have been identified</a:t>
            </a:r>
          </a:p>
        </p:txBody>
      </p:sp>
    </p:spTree>
    <p:extLst>
      <p:ext uri="{BB962C8B-B14F-4D97-AF65-F5344CB8AC3E}">
        <p14:creationId xmlns:p14="http://schemas.microsoft.com/office/powerpoint/2010/main" val="4114860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the Results Table/s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This is the key information for the study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Author/s and date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Participants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Design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Measures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Outcomes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Other?</a:t>
            </a:r>
          </a:p>
        </p:txBody>
      </p:sp>
    </p:spTree>
    <p:extLst>
      <p:ext uri="{BB962C8B-B14F-4D97-AF65-F5344CB8AC3E}">
        <p14:creationId xmlns:p14="http://schemas.microsoft.com/office/powerpoint/2010/main" val="41279309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980728"/>
            <a:ext cx="8280919" cy="579718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15616" y="40466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Systematic review table</a:t>
            </a:r>
          </a:p>
        </p:txBody>
      </p:sp>
    </p:spTree>
    <p:extLst>
      <p:ext uri="{BB962C8B-B14F-4D97-AF65-F5344CB8AC3E}">
        <p14:creationId xmlns:p14="http://schemas.microsoft.com/office/powerpoint/2010/main" val="1928030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Description and thematic review of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Use the table to describe the support for or contradictions from the studies.</a:t>
            </a:r>
          </a:p>
          <a:p>
            <a:pPr marL="0" indent="0">
              <a:buNone/>
            </a:pPr>
            <a:r>
              <a:rPr lang="en-GB" dirty="0"/>
              <a:t>Author/s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Participants</a:t>
            </a:r>
          </a:p>
          <a:p>
            <a:pPr marL="0" indent="0">
              <a:buNone/>
            </a:pPr>
            <a:r>
              <a:rPr lang="en-GB" dirty="0"/>
              <a:t>Research design			Categorical </a:t>
            </a:r>
          </a:p>
          <a:p>
            <a:pPr marL="0" indent="0">
              <a:buNone/>
            </a:pPr>
            <a:r>
              <a:rPr lang="en-GB" dirty="0"/>
              <a:t>Intervention</a:t>
            </a:r>
          </a:p>
          <a:p>
            <a:pPr marL="0" indent="0">
              <a:buNone/>
            </a:pPr>
            <a:r>
              <a:rPr lang="en-GB" dirty="0"/>
              <a:t>Measures</a:t>
            </a:r>
          </a:p>
          <a:p>
            <a:pPr marL="0" indent="0">
              <a:buNone/>
            </a:pPr>
            <a:r>
              <a:rPr lang="en-GB" dirty="0"/>
              <a:t>Outcomes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 					    Outcomes				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483768" y="3365376"/>
            <a:ext cx="2406348" cy="35165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2915816" y="3789040"/>
            <a:ext cx="1974300" cy="7200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2555776" y="4077072"/>
            <a:ext cx="2334340" cy="8464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2195736" y="4279539"/>
            <a:ext cx="2808312" cy="27871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own Arrow 15"/>
          <p:cNvSpPr/>
          <p:nvPr/>
        </p:nvSpPr>
        <p:spPr>
          <a:xfrm>
            <a:off x="5868144" y="4172942"/>
            <a:ext cx="432048" cy="10717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4788024" y="4414237"/>
            <a:ext cx="259228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Combined to summarise</a:t>
            </a:r>
          </a:p>
          <a:p>
            <a:pPr algn="ctr"/>
            <a:r>
              <a:rPr lang="en-GB" sz="1600" dirty="0"/>
              <a:t>Summate or refute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2195736" y="4423555"/>
            <a:ext cx="2808312" cy="52211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48582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Description and Collation of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Identify the key themes from the results (use sub-headings if you want).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>
                <a:solidFill>
                  <a:srgbClr val="7030A0"/>
                </a:solidFill>
              </a:rPr>
              <a:t>Write these in a way that relates to your position statement </a:t>
            </a:r>
          </a:p>
          <a:p>
            <a:pPr marL="0" indent="0">
              <a:buNone/>
            </a:pPr>
            <a:endParaRPr lang="en-GB" i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GB" u="sng" dirty="0">
                <a:solidFill>
                  <a:srgbClr val="FF0000"/>
                </a:solidFill>
              </a:rPr>
              <a:t>Critically Describe </a:t>
            </a:r>
            <a:r>
              <a:rPr lang="en-GB" dirty="0"/>
              <a:t>these findings and include all the authors that support and refute the findings.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probably need around 5 to 7 key themes to review.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Review your introduction to check that you have general theory and literature relating to every theme.</a:t>
            </a:r>
          </a:p>
        </p:txBody>
      </p:sp>
    </p:spTree>
    <p:extLst>
      <p:ext uri="{BB962C8B-B14F-4D97-AF65-F5344CB8AC3E}">
        <p14:creationId xmlns:p14="http://schemas.microsoft.com/office/powerpoint/2010/main" val="1561425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364065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Conducting a Systematic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64137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	Develop the research question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	Exhaustive review of literature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	Hierarchical evaluation of literature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	Compiling the information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	Clarifying current evidence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/>
              <a:t>	Developing a position statement.</a:t>
            </a:r>
          </a:p>
          <a:p>
            <a:endParaRPr lang="en-GB" dirty="0"/>
          </a:p>
        </p:txBody>
      </p:sp>
      <p:sp>
        <p:nvSpPr>
          <p:cNvPr id="5" name="Curved Left Arrow 4"/>
          <p:cNvSpPr/>
          <p:nvPr/>
        </p:nvSpPr>
        <p:spPr>
          <a:xfrm>
            <a:off x="7524328" y="1844824"/>
            <a:ext cx="432048" cy="8640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Curved Left Arrow 5"/>
          <p:cNvSpPr/>
          <p:nvPr/>
        </p:nvSpPr>
        <p:spPr>
          <a:xfrm>
            <a:off x="7925417" y="3375310"/>
            <a:ext cx="432048" cy="84577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Curved Right Arrow 6"/>
          <p:cNvSpPr/>
          <p:nvPr/>
        </p:nvSpPr>
        <p:spPr>
          <a:xfrm>
            <a:off x="1835696" y="2636912"/>
            <a:ext cx="360040" cy="882415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Curved Right Arrow 7"/>
          <p:cNvSpPr/>
          <p:nvPr/>
        </p:nvSpPr>
        <p:spPr>
          <a:xfrm>
            <a:off x="2483768" y="4077072"/>
            <a:ext cx="360040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Curved Left Arrow 8"/>
          <p:cNvSpPr/>
          <p:nvPr/>
        </p:nvSpPr>
        <p:spPr>
          <a:xfrm>
            <a:off x="7596336" y="4725144"/>
            <a:ext cx="432048" cy="93610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386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Meta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208" y="1196752"/>
            <a:ext cx="8229600" cy="129614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800" dirty="0"/>
              <a:t>The use of </a:t>
            </a:r>
            <a:r>
              <a:rPr lang="en-GB" sz="2800" u="sng" dirty="0">
                <a:solidFill>
                  <a:srgbClr val="7030A0"/>
                </a:solidFill>
              </a:rPr>
              <a:t>statistical analysis </a:t>
            </a:r>
            <a:r>
              <a:rPr lang="en-GB" sz="2800" dirty="0"/>
              <a:t>to combine and summarise the results of other studies in order to provide greater statistical power to an outcome.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702274" y="2630782"/>
            <a:ext cx="4392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Study B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Schools in England</a:t>
            </a:r>
          </a:p>
          <a:p>
            <a:r>
              <a:rPr lang="en-GB" dirty="0">
                <a:solidFill>
                  <a:srgbClr val="FF0000"/>
                </a:solidFill>
              </a:rPr>
              <a:t>4 schools (n=123)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Lunch time activity classes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Improved motivation in pm classes – </a:t>
            </a:r>
            <a:r>
              <a:rPr lang="en-GB" dirty="0" err="1">
                <a:solidFill>
                  <a:srgbClr val="FF0000"/>
                </a:solidFill>
              </a:rPr>
              <a:t>Inc</a:t>
            </a:r>
            <a:r>
              <a:rPr lang="en-GB" dirty="0">
                <a:solidFill>
                  <a:srgbClr val="FF0000"/>
                </a:solidFill>
              </a:rPr>
              <a:t> 22%</a:t>
            </a:r>
          </a:p>
          <a:p>
            <a:r>
              <a:rPr lang="en-GB" dirty="0">
                <a:solidFill>
                  <a:srgbClr val="FF0000"/>
                </a:solidFill>
              </a:rPr>
              <a:t>No change </a:t>
            </a:r>
            <a:r>
              <a:rPr lang="en-GB" dirty="0" err="1">
                <a:solidFill>
                  <a:srgbClr val="FF0000"/>
                </a:solidFill>
              </a:rPr>
              <a:t>inCognitive</a:t>
            </a:r>
            <a:r>
              <a:rPr lang="en-GB" dirty="0">
                <a:solidFill>
                  <a:srgbClr val="FF0000"/>
                </a:solidFill>
              </a:rPr>
              <a:t> function – 0%</a:t>
            </a:r>
          </a:p>
          <a:p>
            <a:r>
              <a:rPr lang="en-GB" dirty="0">
                <a:solidFill>
                  <a:srgbClr val="FF0000"/>
                </a:solidFill>
              </a:rPr>
              <a:t>Worse class disruption – up by  2%.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50857" y="2645220"/>
            <a:ext cx="43841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Study A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Schools in Wales</a:t>
            </a:r>
          </a:p>
          <a:p>
            <a:r>
              <a:rPr lang="en-GB" dirty="0">
                <a:solidFill>
                  <a:srgbClr val="0070C0"/>
                </a:solidFill>
              </a:rPr>
              <a:t>6 schools (n=245)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Lunch time activity classes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Improved motivation in pm classes – </a:t>
            </a:r>
            <a:r>
              <a:rPr lang="en-GB" dirty="0" err="1">
                <a:solidFill>
                  <a:srgbClr val="0070C0"/>
                </a:solidFill>
              </a:rPr>
              <a:t>Inc</a:t>
            </a:r>
            <a:r>
              <a:rPr lang="en-GB" dirty="0">
                <a:solidFill>
                  <a:srgbClr val="0070C0"/>
                </a:solidFill>
              </a:rPr>
              <a:t> 22%</a:t>
            </a:r>
          </a:p>
          <a:p>
            <a:r>
              <a:rPr lang="en-GB" dirty="0">
                <a:solidFill>
                  <a:srgbClr val="0070C0"/>
                </a:solidFill>
              </a:rPr>
              <a:t>Improved Cognitive function – </a:t>
            </a:r>
            <a:r>
              <a:rPr lang="en-GB" dirty="0" err="1">
                <a:solidFill>
                  <a:srgbClr val="0070C0"/>
                </a:solidFill>
              </a:rPr>
              <a:t>Inc</a:t>
            </a:r>
            <a:r>
              <a:rPr lang="en-GB" dirty="0">
                <a:solidFill>
                  <a:srgbClr val="0070C0"/>
                </a:solidFill>
              </a:rPr>
              <a:t> 12%</a:t>
            </a:r>
          </a:p>
          <a:p>
            <a:r>
              <a:rPr lang="en-GB" dirty="0">
                <a:solidFill>
                  <a:srgbClr val="0070C0"/>
                </a:solidFill>
              </a:rPr>
              <a:t>Reduced class disruption – Dec 13%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5922427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You can just add this data together!</a:t>
            </a:r>
          </a:p>
        </p:txBody>
      </p:sp>
    </p:spTree>
    <p:extLst>
      <p:ext uri="{BB962C8B-B14F-4D97-AF65-F5344CB8AC3E}">
        <p14:creationId xmlns:p14="http://schemas.microsoft.com/office/powerpoint/2010/main" val="38159524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conduct a meta-analysis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Provides the outcomes of research with more power.</a:t>
            </a:r>
          </a:p>
          <a:p>
            <a:endParaRPr lang="en-GB" dirty="0"/>
          </a:p>
          <a:p>
            <a:r>
              <a:rPr lang="en-GB" dirty="0"/>
              <a:t>To summate and clarify inconsistencies in current research.</a:t>
            </a:r>
          </a:p>
          <a:p>
            <a:endParaRPr lang="en-GB" dirty="0"/>
          </a:p>
          <a:p>
            <a:r>
              <a:rPr lang="en-GB" dirty="0"/>
              <a:t>To evaluate </a:t>
            </a:r>
            <a:r>
              <a:rPr lang="en-GB" dirty="0">
                <a:solidFill>
                  <a:srgbClr val="FF0000"/>
                </a:solidFill>
              </a:rPr>
              <a:t>‘</a:t>
            </a:r>
            <a:r>
              <a:rPr lang="en-GB" i="1" dirty="0">
                <a:solidFill>
                  <a:srgbClr val="FF0000"/>
                </a:solidFill>
              </a:rPr>
              <a:t>the effect’ </a:t>
            </a:r>
            <a:r>
              <a:rPr lang="en-GB" dirty="0"/>
              <a:t>across different samples.</a:t>
            </a:r>
          </a:p>
        </p:txBody>
      </p:sp>
    </p:spTree>
    <p:extLst>
      <p:ext uri="{BB962C8B-B14F-4D97-AF65-F5344CB8AC3E}">
        <p14:creationId xmlns:p14="http://schemas.microsoft.com/office/powerpoint/2010/main" val="12650834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 Analysis and Effect Size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Effect size is a way of quantifying the relationship between two variables.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Larger numbers may affect statistical significance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Minimised heterogeneity of data, random effects and fixed effects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Minimised random and systematic errors or biases.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Develops stronger correlations and regressions.</a:t>
            </a:r>
          </a:p>
        </p:txBody>
      </p:sp>
    </p:spTree>
    <p:extLst>
      <p:ext uri="{BB962C8B-B14F-4D97-AF65-F5344CB8AC3E}">
        <p14:creationId xmlns:p14="http://schemas.microsoft.com/office/powerpoint/2010/main" val="31205858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 of a Meta-analysis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Outcomes may be different from the individual / component studies.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Outcomes or finding have great potential for wider interpretation and application of recommendations and advice.</a:t>
            </a:r>
          </a:p>
        </p:txBody>
      </p:sp>
    </p:spTree>
    <p:extLst>
      <p:ext uri="{BB962C8B-B14F-4D97-AF65-F5344CB8AC3E}">
        <p14:creationId xmlns:p14="http://schemas.microsoft.com/office/powerpoint/2010/main" val="38152213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1287</Words>
  <Application>Microsoft Office PowerPoint</Application>
  <PresentationFormat>On-screen Show (4:3)</PresentationFormat>
  <Paragraphs>178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Office Theme</vt:lpstr>
      <vt:lpstr>Literature Review, Systematic Review of Meta-Analysis?</vt:lpstr>
      <vt:lpstr>Reviewing and Summarising Research </vt:lpstr>
      <vt:lpstr>Descriptive Literature Review</vt:lpstr>
      <vt:lpstr>Purpose of a literature Review</vt:lpstr>
      <vt:lpstr>Purpose of a literature Review</vt:lpstr>
      <vt:lpstr>When to Use a Literature Review</vt:lpstr>
      <vt:lpstr>Systematic Review</vt:lpstr>
      <vt:lpstr>Systematic review Titles</vt:lpstr>
      <vt:lpstr>Key facets of the Systematic Reviews</vt:lpstr>
      <vt:lpstr>Hierarchical Levels of Evidence</vt:lpstr>
      <vt:lpstr>Evidence Heirarchy</vt:lpstr>
      <vt:lpstr>Source identification</vt:lpstr>
      <vt:lpstr>impact factor (IF) </vt:lpstr>
      <vt:lpstr>Inclusion criteria</vt:lpstr>
      <vt:lpstr>Exclusion criteria</vt:lpstr>
      <vt:lpstr>Study Inclusion Algorithm (PRISMA) Preferred Reporting Items for Systematic Reviews and Meta-Analyses</vt:lpstr>
      <vt:lpstr>Developing the Results Table/s</vt:lpstr>
      <vt:lpstr>PowerPoint Presentation</vt:lpstr>
      <vt:lpstr> Description and thematic review of Findings</vt:lpstr>
      <vt:lpstr>Description and Collation of Findings</vt:lpstr>
      <vt:lpstr>Conducting a Systematic Review</vt:lpstr>
      <vt:lpstr>Meta Analysis</vt:lpstr>
      <vt:lpstr>Why conduct a meta-analysis</vt:lpstr>
      <vt:lpstr>Meta Analysis and Effect Size </vt:lpstr>
      <vt:lpstr>Outcomes of a Meta-analysis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Literature Review in Health and Physical Activity</dc:title>
  <dc:creator>Administrator</dc:creator>
  <cp:lastModifiedBy>David Gardner</cp:lastModifiedBy>
  <cp:revision>33</cp:revision>
  <dcterms:created xsi:type="dcterms:W3CDTF">2015-09-29T19:06:55Z</dcterms:created>
  <dcterms:modified xsi:type="dcterms:W3CDTF">2022-03-14T09:42:11Z</dcterms:modified>
</cp:coreProperties>
</file>