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4"/>
  </p:notesMasterIdLst>
  <p:sldIdLst>
    <p:sldId id="323" r:id="rId2"/>
    <p:sldId id="256" r:id="rId3"/>
    <p:sldId id="326" r:id="rId4"/>
    <p:sldId id="327" r:id="rId5"/>
    <p:sldId id="328" r:id="rId6"/>
    <p:sldId id="329" r:id="rId7"/>
    <p:sldId id="330" r:id="rId8"/>
    <p:sldId id="331" r:id="rId9"/>
    <p:sldId id="333" r:id="rId10"/>
    <p:sldId id="334" r:id="rId11"/>
    <p:sldId id="335" r:id="rId12"/>
    <p:sldId id="337" r:id="rId13"/>
    <p:sldId id="339" r:id="rId14"/>
    <p:sldId id="341" r:id="rId15"/>
    <p:sldId id="340" r:id="rId16"/>
    <p:sldId id="342" r:id="rId17"/>
    <p:sldId id="343" r:id="rId18"/>
    <p:sldId id="344" r:id="rId19"/>
    <p:sldId id="345" r:id="rId20"/>
    <p:sldId id="346" r:id="rId21"/>
    <p:sldId id="351" r:id="rId22"/>
    <p:sldId id="352" r:id="rId23"/>
    <p:sldId id="356" r:id="rId24"/>
    <p:sldId id="357" r:id="rId25"/>
    <p:sldId id="358" r:id="rId26"/>
    <p:sldId id="298" r:id="rId27"/>
    <p:sldId id="299" r:id="rId28"/>
    <p:sldId id="318" r:id="rId29"/>
    <p:sldId id="300" r:id="rId30"/>
    <p:sldId id="301" r:id="rId31"/>
    <p:sldId id="302" r:id="rId32"/>
    <p:sldId id="319" r:id="rId33"/>
    <p:sldId id="303" r:id="rId34"/>
    <p:sldId id="304" r:id="rId35"/>
    <p:sldId id="305" r:id="rId36"/>
    <p:sldId id="306" r:id="rId37"/>
    <p:sldId id="307" r:id="rId38"/>
    <p:sldId id="308" r:id="rId39"/>
    <p:sldId id="324" r:id="rId40"/>
    <p:sldId id="325" r:id="rId41"/>
    <p:sldId id="321" r:id="rId42"/>
    <p:sldId id="322" r:id="rId43"/>
    <p:sldId id="309" r:id="rId44"/>
    <p:sldId id="311" r:id="rId45"/>
    <p:sldId id="310" r:id="rId46"/>
    <p:sldId id="320" r:id="rId47"/>
    <p:sldId id="312" r:id="rId48"/>
    <p:sldId id="313" r:id="rId49"/>
    <p:sldId id="314" r:id="rId50"/>
    <p:sldId id="315" r:id="rId51"/>
    <p:sldId id="316" r:id="rId52"/>
    <p:sldId id="317" r:id="rId53"/>
    <p:sldId id="297" r:id="rId54"/>
    <p:sldId id="281" r:id="rId55"/>
    <p:sldId id="282" r:id="rId56"/>
    <p:sldId id="283" r:id="rId57"/>
    <p:sldId id="284" r:id="rId58"/>
    <p:sldId id="285" r:id="rId59"/>
    <p:sldId id="286" r:id="rId60"/>
    <p:sldId id="287" r:id="rId61"/>
    <p:sldId id="288" r:id="rId62"/>
    <p:sldId id="289" r:id="rId63"/>
    <p:sldId id="290" r:id="rId64"/>
    <p:sldId id="291" r:id="rId65"/>
    <p:sldId id="292" r:id="rId66"/>
    <p:sldId id="293" r:id="rId67"/>
    <p:sldId id="294" r:id="rId68"/>
    <p:sldId id="295" r:id="rId69"/>
    <p:sldId id="296" r:id="rId70"/>
    <p:sldId id="267" r:id="rId71"/>
    <p:sldId id="264" r:id="rId72"/>
    <p:sldId id="269" r:id="rId7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7" d="100"/>
          <a:sy n="67" d="100"/>
        </p:scale>
        <p:origin x="615"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E81A2C-53A5-43FF-A055-7B66470BA5EC}" type="datetimeFigureOut">
              <a:rPr lang="en-GB" smtClean="0"/>
              <a:t>17/10/2019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E377C0-C48F-4E64-9EC8-C1F1B48EE29A}" type="slidenum">
              <a:rPr lang="en-GB" smtClean="0"/>
              <a:t>‹#›</a:t>
            </a:fld>
            <a:endParaRPr lang="en-GB"/>
          </a:p>
        </p:txBody>
      </p:sp>
    </p:spTree>
    <p:extLst>
      <p:ext uri="{BB962C8B-B14F-4D97-AF65-F5344CB8AC3E}">
        <p14:creationId xmlns:p14="http://schemas.microsoft.com/office/powerpoint/2010/main" val="3905243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5D06DE9-AC76-4E67-B4F3-3C913E5E2C7D}" type="slidenum">
              <a:rPr lang="en-GB" altLang="en-US">
                <a:latin typeface="Arial" panose="020B0604020202020204" pitchFamily="34" charset="0"/>
              </a:rPr>
              <a:pPr>
                <a:spcBef>
                  <a:spcPct val="0"/>
                </a:spcBef>
              </a:pPr>
              <a:t>13</a:t>
            </a:fld>
            <a:endParaRPr lang="en-GB" altLang="en-US">
              <a:latin typeface="Arial" panose="020B0604020202020204" pitchFamily="34" charset="0"/>
            </a:endParaRPr>
          </a:p>
        </p:txBody>
      </p:sp>
      <p:sp>
        <p:nvSpPr>
          <p:cNvPr id="44035" name="Rectangle 2"/>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i="1" smtClean="0"/>
              <a:t>Gene expression analysis</a:t>
            </a:r>
            <a:r>
              <a:rPr lang="en-US" altLang="en-US" smtClean="0"/>
              <a:t>: In each and every organism, different genes are expressed in different cell and tissue types (spatial differences) and at different developmental stages (temporal differences). Analysis of these variations in gene expression will lead to a better understanding of disease states, targeting of drugs to specific cells, tissues or individuals, development of agricultural products, </a:t>
            </a:r>
            <a:r>
              <a:rPr lang="en-US" altLang="en-US" i="1" smtClean="0"/>
              <a:t>etc</a:t>
            </a:r>
            <a:r>
              <a:rPr lang="en-US" altLang="en-US" smtClean="0"/>
              <a:t>. Some computational tools available to perform such analyses will be discussed. </a:t>
            </a:r>
          </a:p>
          <a:p>
            <a:pPr eaLnBrk="1" hangingPunct="1"/>
            <a:endParaRPr lang="en-US" altLang="en-US" smtClean="0"/>
          </a:p>
        </p:txBody>
      </p:sp>
    </p:spTree>
    <p:extLst>
      <p:ext uri="{BB962C8B-B14F-4D97-AF65-F5344CB8AC3E}">
        <p14:creationId xmlns:p14="http://schemas.microsoft.com/office/powerpoint/2010/main" val="3757235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732D701-9F62-4B98-9527-5B14B3425F5A}" type="slidenum">
              <a:rPr lang="en-GB" altLang="en-US">
                <a:latin typeface="Arial" panose="020B0604020202020204" pitchFamily="34" charset="0"/>
              </a:rPr>
              <a:pPr>
                <a:spcBef>
                  <a:spcPct val="0"/>
                </a:spcBef>
              </a:pPr>
              <a:t>18</a:t>
            </a:fld>
            <a:endParaRPr lang="en-GB" altLang="en-US">
              <a:latin typeface="Arial" panose="020B0604020202020204" pitchFamily="34" charset="0"/>
            </a:endParaRPr>
          </a:p>
        </p:txBody>
      </p:sp>
      <p:sp>
        <p:nvSpPr>
          <p:cNvPr id="50179" name="Rectangle 2"/>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8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Tree>
    <p:extLst>
      <p:ext uri="{BB962C8B-B14F-4D97-AF65-F5344CB8AC3E}">
        <p14:creationId xmlns:p14="http://schemas.microsoft.com/office/powerpoint/2010/main" val="17645049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C9DCEF5-61B8-472C-A394-EF60C85F61C5}"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BFACA9-0D21-4FD9-B7E8-C163420EB7C7}" type="slidenum">
              <a:rPr lang="en-GB" smtClean="0"/>
              <a:t>‹#›</a:t>
            </a:fld>
            <a:endParaRPr lang="en-GB"/>
          </a:p>
        </p:txBody>
      </p:sp>
    </p:spTree>
    <p:extLst>
      <p:ext uri="{BB962C8B-B14F-4D97-AF65-F5344CB8AC3E}">
        <p14:creationId xmlns:p14="http://schemas.microsoft.com/office/powerpoint/2010/main" val="33762029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9DCEF5-61B8-472C-A394-EF60C85F61C5}"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BFACA9-0D21-4FD9-B7E8-C163420EB7C7}" type="slidenum">
              <a:rPr lang="en-GB" smtClean="0"/>
              <a:t>‹#›</a:t>
            </a:fld>
            <a:endParaRPr lang="en-GB"/>
          </a:p>
        </p:txBody>
      </p:sp>
    </p:spTree>
    <p:extLst>
      <p:ext uri="{BB962C8B-B14F-4D97-AF65-F5344CB8AC3E}">
        <p14:creationId xmlns:p14="http://schemas.microsoft.com/office/powerpoint/2010/main" val="1812629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C9DCEF5-61B8-472C-A394-EF60C85F61C5}"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BFACA9-0D21-4FD9-B7E8-C163420EB7C7}" type="slidenum">
              <a:rPr lang="en-GB" smtClean="0"/>
              <a:t>‹#›</a:t>
            </a:fld>
            <a:endParaRPr lang="en-GB"/>
          </a:p>
        </p:txBody>
      </p:sp>
    </p:spTree>
    <p:extLst>
      <p:ext uri="{BB962C8B-B14F-4D97-AF65-F5344CB8AC3E}">
        <p14:creationId xmlns:p14="http://schemas.microsoft.com/office/powerpoint/2010/main" val="1383291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C9DCEF5-61B8-472C-A394-EF60C85F61C5}" type="datetimeFigureOut">
              <a:rPr lang="en-GB" smtClean="0"/>
              <a:t>17/10/2019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BFACA9-0D21-4FD9-B7E8-C163420EB7C7}" type="slidenum">
              <a:rPr lang="en-GB" smtClean="0"/>
              <a:t>‹#›</a:t>
            </a:fld>
            <a:endParaRPr lang="en-GB"/>
          </a:p>
        </p:txBody>
      </p:sp>
    </p:spTree>
    <p:extLst>
      <p:ext uri="{BB962C8B-B14F-4D97-AF65-F5344CB8AC3E}">
        <p14:creationId xmlns:p14="http://schemas.microsoft.com/office/powerpoint/2010/main" val="2695024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C9DCEF5-61B8-472C-A394-EF60C85F61C5}" type="datetimeFigureOut">
              <a:rPr lang="en-GB" smtClean="0"/>
              <a:t>17/10/2019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BBFACA9-0D21-4FD9-B7E8-C163420EB7C7}" type="slidenum">
              <a:rPr lang="en-GB" smtClean="0"/>
              <a:t>‹#›</a:t>
            </a:fld>
            <a:endParaRPr lang="en-GB"/>
          </a:p>
        </p:txBody>
      </p:sp>
    </p:spTree>
    <p:extLst>
      <p:ext uri="{BB962C8B-B14F-4D97-AF65-F5344CB8AC3E}">
        <p14:creationId xmlns:p14="http://schemas.microsoft.com/office/powerpoint/2010/main" val="2716128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C9DCEF5-61B8-472C-A394-EF60C85F61C5}" type="datetimeFigureOut">
              <a:rPr lang="en-GB" smtClean="0"/>
              <a:t>17/10/2019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BBFACA9-0D21-4FD9-B7E8-C163420EB7C7}" type="slidenum">
              <a:rPr lang="en-GB" smtClean="0"/>
              <a:t>‹#›</a:t>
            </a:fld>
            <a:endParaRPr lang="en-GB"/>
          </a:p>
        </p:txBody>
      </p:sp>
    </p:spTree>
    <p:extLst>
      <p:ext uri="{BB962C8B-B14F-4D97-AF65-F5344CB8AC3E}">
        <p14:creationId xmlns:p14="http://schemas.microsoft.com/office/powerpoint/2010/main" val="1176894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9DCEF5-61B8-472C-A394-EF60C85F61C5}" type="datetimeFigureOut">
              <a:rPr lang="en-GB" smtClean="0"/>
              <a:t>17/10/2019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BBFACA9-0D21-4FD9-B7E8-C163420EB7C7}" type="slidenum">
              <a:rPr lang="en-GB" smtClean="0"/>
              <a:t>‹#›</a:t>
            </a:fld>
            <a:endParaRPr lang="en-GB"/>
          </a:p>
        </p:txBody>
      </p:sp>
    </p:spTree>
    <p:extLst>
      <p:ext uri="{BB962C8B-B14F-4D97-AF65-F5344CB8AC3E}">
        <p14:creationId xmlns:p14="http://schemas.microsoft.com/office/powerpoint/2010/main" val="40937124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C9DCEF5-61B8-472C-A394-EF60C85F61C5}" type="datetimeFigureOut">
              <a:rPr lang="en-GB" smtClean="0"/>
              <a:t>17/10/2019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BFACA9-0D21-4FD9-B7E8-C163420EB7C7}" type="slidenum">
              <a:rPr lang="en-GB" smtClean="0"/>
              <a:t>‹#›</a:t>
            </a:fld>
            <a:endParaRPr lang="en-GB"/>
          </a:p>
        </p:txBody>
      </p:sp>
    </p:spTree>
    <p:extLst>
      <p:ext uri="{BB962C8B-B14F-4D97-AF65-F5344CB8AC3E}">
        <p14:creationId xmlns:p14="http://schemas.microsoft.com/office/powerpoint/2010/main" val="40517353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C9DCEF5-61B8-472C-A394-EF60C85F61C5}" type="datetimeFigureOut">
              <a:rPr lang="en-GB" smtClean="0"/>
              <a:t>17/10/2019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BFACA9-0D21-4FD9-B7E8-C163420EB7C7}" type="slidenum">
              <a:rPr lang="en-GB" smtClean="0"/>
              <a:t>‹#›</a:t>
            </a:fld>
            <a:endParaRPr lang="en-GB"/>
          </a:p>
        </p:txBody>
      </p:sp>
    </p:spTree>
    <p:extLst>
      <p:ext uri="{BB962C8B-B14F-4D97-AF65-F5344CB8AC3E}">
        <p14:creationId xmlns:p14="http://schemas.microsoft.com/office/powerpoint/2010/main" val="29188091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9DCEF5-61B8-472C-A394-EF60C85F61C5}"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BFACA9-0D21-4FD9-B7E8-C163420EB7C7}" type="slidenum">
              <a:rPr lang="en-GB" smtClean="0"/>
              <a:t>‹#›</a:t>
            </a:fld>
            <a:endParaRPr lang="en-GB"/>
          </a:p>
        </p:txBody>
      </p:sp>
    </p:spTree>
    <p:extLst>
      <p:ext uri="{BB962C8B-B14F-4D97-AF65-F5344CB8AC3E}">
        <p14:creationId xmlns:p14="http://schemas.microsoft.com/office/powerpoint/2010/main" val="29177207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9DCEF5-61B8-472C-A394-EF60C85F61C5}" type="datetimeFigureOut">
              <a:rPr lang="en-GB" smtClean="0"/>
              <a:t>17/10/2019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BFACA9-0D21-4FD9-B7E8-C163420EB7C7}" type="slidenum">
              <a:rPr lang="en-GB" smtClean="0"/>
              <a:t>‹#›</a:t>
            </a:fld>
            <a:endParaRPr lang="en-GB"/>
          </a:p>
        </p:txBody>
      </p:sp>
    </p:spTree>
    <p:extLst>
      <p:ext uri="{BB962C8B-B14F-4D97-AF65-F5344CB8AC3E}">
        <p14:creationId xmlns:p14="http://schemas.microsoft.com/office/powerpoint/2010/main" val="31369459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hart">
  <p:cSld name="Title, Text and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hart Placeholder 3"/>
          <p:cNvSpPr>
            <a:spLocks noGrp="1"/>
          </p:cNvSpPr>
          <p:nvPr>
            <p:ph type="chart" sz="half" idx="2"/>
          </p:nvPr>
        </p:nvSpPr>
        <p:spPr>
          <a:xfrm>
            <a:off x="4648200" y="1600200"/>
            <a:ext cx="4038600" cy="4525963"/>
          </a:xfrm>
        </p:spPr>
        <p:txBody>
          <a:bodyPr rtlCol="0">
            <a:normAutofit/>
          </a:bodyPr>
          <a:lstStyle/>
          <a:p>
            <a:pPr lvl="0"/>
            <a:endParaRPr lang="en-US" noProof="0" smtClean="0"/>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5DDCF51-2560-41A4-ABC3-86DE70D1E9B2}" type="slidenum">
              <a:rPr lang="en-GB" altLang="en-US"/>
              <a:pPr>
                <a:defRPr/>
              </a:pPr>
              <a:t>‹#›</a:t>
            </a:fld>
            <a:endParaRPr lang="en-GB" altLang="en-US"/>
          </a:p>
        </p:txBody>
      </p:sp>
    </p:spTree>
    <p:extLst>
      <p:ext uri="{BB962C8B-B14F-4D97-AF65-F5344CB8AC3E}">
        <p14:creationId xmlns:p14="http://schemas.microsoft.com/office/powerpoint/2010/main" val="37170393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8E01452-33CF-4A9C-ACDB-0A2E286C2D0F}" type="slidenum">
              <a:rPr lang="en-GB" altLang="en-US"/>
              <a:pPr>
                <a:defRPr/>
              </a:pPr>
              <a:t>‹#›</a:t>
            </a:fld>
            <a:endParaRPr lang="en-GB" altLang="en-US"/>
          </a:p>
        </p:txBody>
      </p:sp>
    </p:spTree>
    <p:extLst>
      <p:ext uri="{BB962C8B-B14F-4D97-AF65-F5344CB8AC3E}">
        <p14:creationId xmlns:p14="http://schemas.microsoft.com/office/powerpoint/2010/main" val="37076985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Date Placeholder 3"/>
          <p:cNvSpPr>
            <a:spLocks noGrp="1"/>
          </p:cNvSpPr>
          <p:nvPr>
            <p:ph type="dt" sz="half" idx="10"/>
          </p:nvPr>
        </p:nvSpPr>
        <p:spPr/>
        <p:txBody>
          <a:bodyPr/>
          <a:lstStyle>
            <a:lvl1pPr>
              <a:defRPr/>
            </a:lvl1pPr>
          </a:lstStyle>
          <a:p>
            <a:pPr>
              <a:defRPr/>
            </a:pPr>
            <a:endParaRPr lang="en-GB" altLang="en-US"/>
          </a:p>
        </p:txBody>
      </p:sp>
      <p:sp>
        <p:nvSpPr>
          <p:cNvPr id="7" name="Footer Placeholder 4"/>
          <p:cNvSpPr>
            <a:spLocks noGrp="1"/>
          </p:cNvSpPr>
          <p:nvPr>
            <p:ph type="ftr" sz="quarter" idx="11"/>
          </p:nvPr>
        </p:nvSpPr>
        <p:spPr/>
        <p:txBody>
          <a:bodyPr/>
          <a:lstStyle>
            <a:lvl1pPr>
              <a:defRPr/>
            </a:lvl1pPr>
          </a:lstStyle>
          <a:p>
            <a:pPr>
              <a:defRPr/>
            </a:pPr>
            <a:endParaRPr lang="en-GB" altLang="en-US"/>
          </a:p>
        </p:txBody>
      </p:sp>
      <p:sp>
        <p:nvSpPr>
          <p:cNvPr id="8" name="Slide Number Placeholder 5"/>
          <p:cNvSpPr>
            <a:spLocks noGrp="1"/>
          </p:cNvSpPr>
          <p:nvPr>
            <p:ph type="sldNum" sz="quarter" idx="12"/>
          </p:nvPr>
        </p:nvSpPr>
        <p:spPr/>
        <p:txBody>
          <a:bodyPr/>
          <a:lstStyle>
            <a:lvl1pPr>
              <a:defRPr/>
            </a:lvl1pPr>
          </a:lstStyle>
          <a:p>
            <a:pPr>
              <a:defRPr/>
            </a:pPr>
            <a:fld id="{6D2E5CC3-99D1-4E12-B68B-F74BD4EC5709}" type="slidenum">
              <a:rPr lang="en-GB" altLang="en-US"/>
              <a:pPr>
                <a:defRPr/>
              </a:pPr>
              <a:t>‹#›</a:t>
            </a:fld>
            <a:endParaRPr lang="en-GB" altLang="en-US"/>
          </a:p>
        </p:txBody>
      </p:sp>
    </p:spTree>
    <p:extLst>
      <p:ext uri="{BB962C8B-B14F-4D97-AF65-F5344CB8AC3E}">
        <p14:creationId xmlns:p14="http://schemas.microsoft.com/office/powerpoint/2010/main" val="30210277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9DCEF5-61B8-472C-A394-EF60C85F61C5}" type="datetimeFigureOut">
              <a:rPr lang="en-GB" smtClean="0"/>
              <a:t>17/10/2019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FACA9-0D21-4FD9-B7E8-C163420EB7C7}" type="slidenum">
              <a:rPr lang="en-GB" smtClean="0"/>
              <a:t>‹#›</a:t>
            </a:fld>
            <a:endParaRPr lang="en-GB"/>
          </a:p>
        </p:txBody>
      </p:sp>
    </p:spTree>
    <p:extLst>
      <p:ext uri="{BB962C8B-B14F-4D97-AF65-F5344CB8AC3E}">
        <p14:creationId xmlns:p14="http://schemas.microsoft.com/office/powerpoint/2010/main" val="24287872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www.youtube.com/watch?v=OEWOZS_JTgk"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upload.wikimedia.org/wikipedia/en/1/11/AMY1gene.png"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upload.wikimedia.org/wikipedia/en/1/11/AMY1gene.png"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www.youtube.com/watch?v=5bLEDd-PSTQ"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upload.wikimedia.org/wikipedia/en/1/11/AMY1gene.png" TargetMode="External"/><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6.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wada-ama.org/" TargetMode="Externa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ukad.org.uk/" TargetMode="Externa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hyperlink" Target="http://ukad.coachwisehub.com/store" TargetMode="Externa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Pharmacological Ergogenic Aids</a:t>
            </a:r>
          </a:p>
        </p:txBody>
      </p:sp>
      <p:sp>
        <p:nvSpPr>
          <p:cNvPr id="3" name="Content Placeholder 2"/>
          <p:cNvSpPr>
            <a:spLocks noGrp="1"/>
          </p:cNvSpPr>
          <p:nvPr>
            <p:ph idx="1"/>
          </p:nvPr>
        </p:nvSpPr>
        <p:spPr/>
        <p:txBody>
          <a:bodyPr/>
          <a:lstStyle/>
          <a:p>
            <a:pPr marL="0" indent="0" algn="ctr">
              <a:buNone/>
            </a:pPr>
            <a:r>
              <a:rPr lang="en-GB" dirty="0" smtClean="0">
                <a:solidFill>
                  <a:srgbClr val="FF0000"/>
                </a:solidFill>
              </a:rPr>
              <a:t>Any substances used to artificially elevate metabolic, anabolic or endocrine function in order to enhance athletic performance.</a:t>
            </a:r>
            <a:endParaRPr lang="en-GB" dirty="0">
              <a:solidFill>
                <a:srgbClr val="FF0000"/>
              </a:solidFill>
            </a:endParaRPr>
          </a:p>
        </p:txBody>
      </p:sp>
    </p:spTree>
    <p:extLst>
      <p:ext uri="{BB962C8B-B14F-4D97-AF65-F5344CB8AC3E}">
        <p14:creationId xmlns:p14="http://schemas.microsoft.com/office/powerpoint/2010/main" val="31152891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Pharmacological Ergogenic Aids</a:t>
            </a:r>
            <a:endParaRPr lang="en-GB" dirty="0"/>
          </a:p>
        </p:txBody>
      </p:sp>
      <p:sp>
        <p:nvSpPr>
          <p:cNvPr id="5" name="Content Placeholder 4"/>
          <p:cNvSpPr>
            <a:spLocks noGrp="1"/>
          </p:cNvSpPr>
          <p:nvPr>
            <p:ph idx="1"/>
          </p:nvPr>
        </p:nvSpPr>
        <p:spPr/>
        <p:txBody>
          <a:bodyPr>
            <a:normAutofit fontScale="85000" lnSpcReduction="20000"/>
          </a:bodyPr>
          <a:lstStyle/>
          <a:p>
            <a:r>
              <a:rPr lang="en-GB" dirty="0" smtClean="0"/>
              <a:t>Steroids</a:t>
            </a:r>
          </a:p>
          <a:p>
            <a:r>
              <a:rPr lang="en-GB" dirty="0" smtClean="0"/>
              <a:t>Human Growth Hormone</a:t>
            </a:r>
          </a:p>
          <a:p>
            <a:r>
              <a:rPr lang="en-GB" dirty="0" smtClean="0"/>
              <a:t>Amphetamines</a:t>
            </a:r>
          </a:p>
          <a:p>
            <a:r>
              <a:rPr lang="en-US" altLang="en-US" b="0" dirty="0" smtClean="0"/>
              <a:t>Beta-blockers</a:t>
            </a:r>
          </a:p>
          <a:p>
            <a:r>
              <a:rPr lang="en-US" altLang="en-US" b="0" dirty="0" smtClean="0"/>
              <a:t>Diuretics</a:t>
            </a:r>
          </a:p>
          <a:p>
            <a:r>
              <a:rPr lang="en-GB" dirty="0" smtClean="0"/>
              <a:t>EPO /Blood doping (physiological EA)</a:t>
            </a:r>
          </a:p>
          <a:p>
            <a:r>
              <a:rPr lang="en-US" altLang="en-US" sz="2800" b="0" dirty="0" smtClean="0">
                <a:solidFill>
                  <a:srgbClr val="0070C0"/>
                </a:solidFill>
              </a:rPr>
              <a:t>Caffeine (dealt with in Nutritional EA)</a:t>
            </a:r>
          </a:p>
          <a:p>
            <a:r>
              <a:rPr lang="en-US" altLang="en-US" sz="2800" dirty="0" smtClean="0">
                <a:solidFill>
                  <a:srgbClr val="0070C0"/>
                </a:solidFill>
              </a:rPr>
              <a:t>Carnitine </a:t>
            </a:r>
            <a:r>
              <a:rPr lang="en-US" altLang="en-US" sz="2800" dirty="0">
                <a:solidFill>
                  <a:srgbClr val="0070C0"/>
                </a:solidFill>
              </a:rPr>
              <a:t>(dealt with in Nutritional EA</a:t>
            </a:r>
            <a:r>
              <a:rPr lang="en-US" altLang="en-US" sz="2800" dirty="0" smtClean="0">
                <a:solidFill>
                  <a:srgbClr val="0070C0"/>
                </a:solidFill>
              </a:rPr>
              <a:t>)</a:t>
            </a:r>
          </a:p>
          <a:p>
            <a:r>
              <a:rPr lang="en-GB" sz="2800" dirty="0" smtClean="0">
                <a:solidFill>
                  <a:srgbClr val="0070C0"/>
                </a:solidFill>
              </a:rPr>
              <a:t>Beta-</a:t>
            </a:r>
            <a:r>
              <a:rPr lang="en-GB" sz="2800" dirty="0" err="1" smtClean="0">
                <a:solidFill>
                  <a:srgbClr val="0070C0"/>
                </a:solidFill>
              </a:rPr>
              <a:t>hydroxymethylbutyrate</a:t>
            </a:r>
            <a:r>
              <a:rPr lang="en-GB" sz="2800" dirty="0" smtClean="0">
                <a:solidFill>
                  <a:srgbClr val="0070C0"/>
                </a:solidFill>
              </a:rPr>
              <a:t> </a:t>
            </a:r>
            <a:r>
              <a:rPr lang="en-GB" sz="2800" dirty="0">
                <a:solidFill>
                  <a:srgbClr val="0070C0"/>
                </a:solidFill>
              </a:rPr>
              <a:t>(HMB)</a:t>
            </a:r>
          </a:p>
          <a:p>
            <a:endParaRPr lang="en-US" altLang="en-US" sz="2800" b="0" dirty="0" smtClean="0">
              <a:solidFill>
                <a:srgbClr val="0070C0"/>
              </a:solidFill>
            </a:endParaRPr>
          </a:p>
          <a:p>
            <a:r>
              <a:rPr lang="en-US" altLang="en-US" sz="2600" b="0" dirty="0" smtClean="0">
                <a:solidFill>
                  <a:srgbClr val="FF0000"/>
                </a:solidFill>
              </a:rPr>
              <a:t>Recreationally used drugs (not dealt with in this module)</a:t>
            </a:r>
            <a:endParaRPr lang="en-US" altLang="en-US" sz="2600" dirty="0" smtClean="0">
              <a:solidFill>
                <a:srgbClr val="FF0000"/>
              </a:solidFill>
            </a:endParaRPr>
          </a:p>
          <a:p>
            <a:pPr marL="0" indent="0">
              <a:buNone/>
            </a:pPr>
            <a:endParaRPr lang="en-GB" dirty="0"/>
          </a:p>
        </p:txBody>
      </p:sp>
    </p:spTree>
    <p:extLst>
      <p:ext uri="{BB962C8B-B14F-4D97-AF65-F5344CB8AC3E}">
        <p14:creationId xmlns:p14="http://schemas.microsoft.com/office/powerpoint/2010/main" val="20189310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Physiological Adaptation</a:t>
            </a:r>
            <a:endParaRPr lang="en-GB" dirty="0"/>
          </a:p>
        </p:txBody>
      </p:sp>
      <p:sp>
        <p:nvSpPr>
          <p:cNvPr id="3" name="Content Placeholder 2"/>
          <p:cNvSpPr>
            <a:spLocks noGrp="1"/>
          </p:cNvSpPr>
          <p:nvPr>
            <p:ph idx="1"/>
          </p:nvPr>
        </p:nvSpPr>
        <p:spPr>
          <a:xfrm>
            <a:off x="457200" y="1600201"/>
            <a:ext cx="8229600" cy="3845024"/>
          </a:xfrm>
        </p:spPr>
        <p:txBody>
          <a:bodyPr>
            <a:normAutofit fontScale="62500" lnSpcReduction="20000"/>
          </a:bodyPr>
          <a:lstStyle/>
          <a:p>
            <a:r>
              <a:rPr lang="en-GB" altLang="en-US" b="1" i="1" dirty="0" err="1">
                <a:solidFill>
                  <a:srgbClr val="FF0000"/>
                </a:solidFill>
              </a:rPr>
              <a:t>Intracrine</a:t>
            </a:r>
            <a:r>
              <a:rPr lang="en-GB" altLang="en-US" dirty="0">
                <a:solidFill>
                  <a:srgbClr val="FF0000"/>
                </a:solidFill>
              </a:rPr>
              <a:t> </a:t>
            </a:r>
            <a:r>
              <a:rPr lang="en-GB" altLang="en-US" dirty="0"/>
              <a:t>signals are produced by the target cell that stay within the target cell.</a:t>
            </a:r>
          </a:p>
          <a:p>
            <a:r>
              <a:rPr lang="en-GB" altLang="en-US" b="1" i="1" dirty="0">
                <a:solidFill>
                  <a:srgbClr val="FF0000"/>
                </a:solidFill>
              </a:rPr>
              <a:t>Autocrine</a:t>
            </a:r>
            <a:r>
              <a:rPr lang="en-GB" altLang="en-US" b="1" dirty="0">
                <a:solidFill>
                  <a:srgbClr val="FF0000"/>
                </a:solidFill>
              </a:rPr>
              <a:t> </a:t>
            </a:r>
            <a:r>
              <a:rPr lang="en-GB" altLang="en-US" dirty="0"/>
              <a:t>signals are produced by the target cell, are secreted, and effect the target cell itself via its own receptors </a:t>
            </a:r>
            <a:r>
              <a:rPr lang="en-GB" altLang="en-US" dirty="0" err="1"/>
              <a:t>receptors</a:t>
            </a:r>
            <a:r>
              <a:rPr lang="en-GB" altLang="en-US" dirty="0"/>
              <a:t>. Sometimes autocrine cells can target cells close by if they are the same type of cell as the emitting cell. An example of this are immune cells.</a:t>
            </a:r>
          </a:p>
          <a:p>
            <a:r>
              <a:rPr lang="en-GB" altLang="en-US" b="1" i="1" dirty="0" err="1">
                <a:solidFill>
                  <a:srgbClr val="FF0000"/>
                </a:solidFill>
              </a:rPr>
              <a:t>Juxtacrine</a:t>
            </a:r>
            <a:r>
              <a:rPr lang="en-GB" altLang="en-US" dirty="0">
                <a:solidFill>
                  <a:srgbClr val="FF0000"/>
                </a:solidFill>
              </a:rPr>
              <a:t> </a:t>
            </a:r>
            <a:r>
              <a:rPr lang="en-GB" altLang="en-US" dirty="0"/>
              <a:t>signals target adjacent (touching) cells. These signals are transmitted along cell membranes via protein or lipid components integral to the membrane and are capable of affecting either the emitting cell or cells immediately adjacent.</a:t>
            </a:r>
          </a:p>
          <a:p>
            <a:r>
              <a:rPr lang="en-GB" altLang="en-US" b="1" i="1" dirty="0">
                <a:solidFill>
                  <a:srgbClr val="FF0000"/>
                </a:solidFill>
              </a:rPr>
              <a:t>Paracrine</a:t>
            </a:r>
            <a:r>
              <a:rPr lang="en-GB" altLang="en-US" dirty="0">
                <a:solidFill>
                  <a:srgbClr val="FF0000"/>
                </a:solidFill>
              </a:rPr>
              <a:t> </a:t>
            </a:r>
            <a:r>
              <a:rPr lang="en-GB" altLang="en-US" dirty="0"/>
              <a:t>signals target cells in the vicinity of the emitting cell. Neurotransmitters represent an example.</a:t>
            </a:r>
          </a:p>
          <a:p>
            <a:r>
              <a:rPr lang="en-GB" altLang="en-US" b="1" i="1" dirty="0">
                <a:solidFill>
                  <a:srgbClr val="FF0000"/>
                </a:solidFill>
              </a:rPr>
              <a:t>Endocrine</a:t>
            </a:r>
            <a:r>
              <a:rPr lang="en-GB" altLang="en-US" dirty="0"/>
              <a:t> signals target distant cells. Endocrine cells produce hormones that travel through the blood to reach all parts of the body.</a:t>
            </a:r>
          </a:p>
          <a:p>
            <a:endParaRPr lang="en-GB" altLang="en-US" dirty="0"/>
          </a:p>
          <a:p>
            <a:endParaRPr lang="en-GB" dirty="0"/>
          </a:p>
        </p:txBody>
      </p:sp>
      <p:sp>
        <p:nvSpPr>
          <p:cNvPr id="4" name="TextBox 3"/>
          <p:cNvSpPr txBox="1"/>
          <p:nvPr/>
        </p:nvSpPr>
        <p:spPr>
          <a:xfrm>
            <a:off x="611560" y="5589240"/>
            <a:ext cx="7704856" cy="646331"/>
          </a:xfrm>
          <a:prstGeom prst="rect">
            <a:avLst/>
          </a:prstGeom>
          <a:noFill/>
        </p:spPr>
        <p:txBody>
          <a:bodyPr wrap="square" rtlCol="0">
            <a:spAutoFit/>
          </a:bodyPr>
          <a:lstStyle/>
          <a:p>
            <a:pPr algn="ctr"/>
            <a:r>
              <a:rPr lang="en-GB" dirty="0" smtClean="0">
                <a:solidFill>
                  <a:srgbClr val="0070C0"/>
                </a:solidFill>
              </a:rPr>
              <a:t>Pharmacological EA artificially stimulate these processes to up or down regulate cell function of gene expression</a:t>
            </a:r>
            <a:endParaRPr lang="en-GB" dirty="0">
              <a:solidFill>
                <a:srgbClr val="0070C0"/>
              </a:solidFill>
            </a:endParaRPr>
          </a:p>
        </p:txBody>
      </p:sp>
    </p:spTree>
    <p:extLst>
      <p:ext uri="{BB962C8B-B14F-4D97-AF65-F5344CB8AC3E}">
        <p14:creationId xmlns:p14="http://schemas.microsoft.com/office/powerpoint/2010/main" val="20316208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457200" y="0"/>
            <a:ext cx="8229600" cy="1052513"/>
          </a:xfrm>
        </p:spPr>
        <p:txBody>
          <a:bodyPr/>
          <a:lstStyle/>
          <a:p>
            <a:pPr eaLnBrk="1" hangingPunct="1"/>
            <a:r>
              <a:rPr lang="en-GB" altLang="en-US" dirty="0" smtClean="0"/>
              <a:t>Cell &amp; Cell to Cell </a:t>
            </a:r>
            <a:r>
              <a:rPr lang="en-GB" altLang="en-US" dirty="0"/>
              <a:t>S</a:t>
            </a:r>
            <a:r>
              <a:rPr lang="en-GB" altLang="en-US" dirty="0" smtClean="0"/>
              <a:t>ignalling</a:t>
            </a:r>
          </a:p>
        </p:txBody>
      </p:sp>
      <p:sp>
        <p:nvSpPr>
          <p:cNvPr id="38915" name="Content Placeholder 2"/>
          <p:cNvSpPr>
            <a:spLocks noGrp="1"/>
          </p:cNvSpPr>
          <p:nvPr>
            <p:ph idx="1"/>
          </p:nvPr>
        </p:nvSpPr>
        <p:spPr>
          <a:xfrm>
            <a:off x="179512" y="908720"/>
            <a:ext cx="8713787" cy="5256212"/>
          </a:xfrm>
        </p:spPr>
        <p:txBody>
          <a:bodyPr>
            <a:normAutofit fontScale="92500"/>
          </a:bodyPr>
          <a:lstStyle/>
          <a:p>
            <a:pPr eaLnBrk="1" hangingPunct="1"/>
            <a:r>
              <a:rPr lang="en-GB" altLang="en-US" sz="2400" b="1" i="1" dirty="0" err="1" smtClean="0">
                <a:solidFill>
                  <a:srgbClr val="FF0000"/>
                </a:solidFill>
              </a:rPr>
              <a:t>Intracrine</a:t>
            </a:r>
            <a:r>
              <a:rPr lang="en-GB" altLang="en-US" sz="2400" dirty="0" smtClean="0">
                <a:solidFill>
                  <a:srgbClr val="FF0000"/>
                </a:solidFill>
              </a:rPr>
              <a:t> </a:t>
            </a:r>
            <a:r>
              <a:rPr lang="en-GB" altLang="en-US" sz="2400" dirty="0" smtClean="0"/>
              <a:t>signals are produced by the target cell that stay within the target cell.</a:t>
            </a:r>
          </a:p>
          <a:p>
            <a:pPr eaLnBrk="1" hangingPunct="1"/>
            <a:r>
              <a:rPr lang="en-GB" altLang="en-US" sz="2400" b="1" i="1" dirty="0" err="1" smtClean="0">
                <a:solidFill>
                  <a:srgbClr val="FF0000"/>
                </a:solidFill>
              </a:rPr>
              <a:t>Autocrine</a:t>
            </a:r>
            <a:r>
              <a:rPr lang="en-GB" altLang="en-US" sz="2400" b="1" dirty="0" smtClean="0">
                <a:solidFill>
                  <a:srgbClr val="FF0000"/>
                </a:solidFill>
              </a:rPr>
              <a:t> </a:t>
            </a:r>
            <a:r>
              <a:rPr lang="en-GB" altLang="en-US" sz="2400" dirty="0" smtClean="0"/>
              <a:t>signals are produced by the target cell, are secreted, and effect the target cell itself via its own receptors </a:t>
            </a:r>
            <a:r>
              <a:rPr lang="en-GB" altLang="en-US" sz="2400" dirty="0" err="1" smtClean="0"/>
              <a:t>receptors</a:t>
            </a:r>
            <a:r>
              <a:rPr lang="en-GB" altLang="en-US" sz="2400" dirty="0" smtClean="0"/>
              <a:t>. Sometimes </a:t>
            </a:r>
            <a:r>
              <a:rPr lang="en-GB" altLang="en-US" sz="2400" dirty="0" err="1" smtClean="0"/>
              <a:t>autocrine</a:t>
            </a:r>
            <a:r>
              <a:rPr lang="en-GB" altLang="en-US" sz="2400" dirty="0" smtClean="0"/>
              <a:t> cells can target cells close by if they are the same type of cell as the emitting cell. An example of this are immune cells.</a:t>
            </a:r>
          </a:p>
          <a:p>
            <a:pPr eaLnBrk="1" hangingPunct="1"/>
            <a:r>
              <a:rPr lang="en-GB" altLang="en-US" sz="2400" b="1" i="1" dirty="0" err="1" smtClean="0">
                <a:solidFill>
                  <a:srgbClr val="FF0000"/>
                </a:solidFill>
              </a:rPr>
              <a:t>Juxtacrine</a:t>
            </a:r>
            <a:r>
              <a:rPr lang="en-GB" altLang="en-US" sz="2400" dirty="0" smtClean="0">
                <a:solidFill>
                  <a:srgbClr val="FF0000"/>
                </a:solidFill>
              </a:rPr>
              <a:t> </a:t>
            </a:r>
            <a:r>
              <a:rPr lang="en-GB" altLang="en-US" sz="2400" dirty="0" smtClean="0"/>
              <a:t>signals target adjacent (touching) cells. These signals are transmitted along cell membranes via protein or lipid components integral to the membrane and are capable of affecting either the emitting cell or cells immediately adjacent.</a:t>
            </a:r>
          </a:p>
          <a:p>
            <a:pPr eaLnBrk="1" hangingPunct="1"/>
            <a:r>
              <a:rPr lang="en-GB" altLang="en-US" sz="2400" b="1" i="1" dirty="0" smtClean="0">
                <a:solidFill>
                  <a:srgbClr val="FF0000"/>
                </a:solidFill>
              </a:rPr>
              <a:t>Paracrine</a:t>
            </a:r>
            <a:r>
              <a:rPr lang="en-GB" altLang="en-US" sz="2400" dirty="0" smtClean="0">
                <a:solidFill>
                  <a:srgbClr val="FF0000"/>
                </a:solidFill>
              </a:rPr>
              <a:t> </a:t>
            </a:r>
            <a:r>
              <a:rPr lang="en-GB" altLang="en-US" sz="2400" dirty="0" smtClean="0"/>
              <a:t>signals target cells in the vicinity of the emitting cell. Neurotransmitters represent an example.</a:t>
            </a:r>
          </a:p>
          <a:p>
            <a:pPr eaLnBrk="1" hangingPunct="1"/>
            <a:r>
              <a:rPr lang="en-GB" altLang="en-US" sz="2400" b="1" i="1" dirty="0" smtClean="0">
                <a:solidFill>
                  <a:srgbClr val="FF0000"/>
                </a:solidFill>
              </a:rPr>
              <a:t>Endocrine</a:t>
            </a:r>
            <a:r>
              <a:rPr lang="en-GB" altLang="en-US" sz="2400" dirty="0" smtClean="0"/>
              <a:t> signals target distant cells. Endocrine cells produce hormones that travel through the blood to reach all parts of the body.</a:t>
            </a:r>
          </a:p>
          <a:p>
            <a:pPr eaLnBrk="1" hangingPunct="1"/>
            <a:endParaRPr lang="en-GB" altLang="en-US" dirty="0" smtClean="0"/>
          </a:p>
        </p:txBody>
      </p:sp>
    </p:spTree>
    <p:extLst>
      <p:ext uri="{BB962C8B-B14F-4D97-AF65-F5344CB8AC3E}">
        <p14:creationId xmlns:p14="http://schemas.microsoft.com/office/powerpoint/2010/main" val="27282184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684213" y="188913"/>
            <a:ext cx="8229600" cy="792162"/>
          </a:xfrm>
        </p:spPr>
        <p:txBody>
          <a:bodyPr/>
          <a:lstStyle/>
          <a:p>
            <a:pPr eaLnBrk="1" hangingPunct="1"/>
            <a:r>
              <a:rPr lang="en-GB" altLang="en-US" smtClean="0"/>
              <a:t>Cell membrane</a:t>
            </a:r>
          </a:p>
        </p:txBody>
      </p:sp>
      <p:pic>
        <p:nvPicPr>
          <p:cNvPr id="39939" name="Picture 6" descr="Image result for cell membra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8" y="836712"/>
            <a:ext cx="6380956" cy="25571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395536" y="3573016"/>
            <a:ext cx="8064500" cy="3170099"/>
          </a:xfrm>
          <a:prstGeom prst="rect">
            <a:avLst/>
          </a:prstGeom>
        </p:spPr>
        <p:txBody>
          <a:bodyPr>
            <a:spAutoFit/>
          </a:bodyPr>
          <a:lstStyle/>
          <a:p>
            <a:pPr>
              <a:defRPr/>
            </a:pPr>
            <a:r>
              <a:rPr lang="en-GB" sz="2000" b="1" dirty="0" err="1" smtClean="0">
                <a:solidFill>
                  <a:srgbClr val="FF0000"/>
                </a:solidFill>
              </a:rPr>
              <a:t>Gylcolipids</a:t>
            </a:r>
            <a:r>
              <a:rPr lang="en-GB" sz="2000" b="1" dirty="0"/>
              <a:t> </a:t>
            </a:r>
            <a:r>
              <a:rPr lang="en-GB" sz="2000" dirty="0"/>
              <a:t>are </a:t>
            </a:r>
            <a:r>
              <a:rPr lang="en-GB" sz="2000" b="1" dirty="0"/>
              <a:t>carbohydrate</a:t>
            </a:r>
            <a:r>
              <a:rPr lang="en-GB" sz="2000" dirty="0"/>
              <a:t> branches attached to phospholipids. They are important for cell signalling and cell </a:t>
            </a:r>
            <a:r>
              <a:rPr lang="en-GB" sz="2000" dirty="0" smtClean="0"/>
              <a:t>recognition. </a:t>
            </a:r>
          </a:p>
          <a:p>
            <a:pPr>
              <a:defRPr/>
            </a:pPr>
            <a:endParaRPr lang="en-GB" sz="2000" b="1" dirty="0">
              <a:solidFill>
                <a:srgbClr val="7030A0"/>
              </a:solidFill>
            </a:endParaRPr>
          </a:p>
          <a:p>
            <a:pPr>
              <a:defRPr/>
            </a:pPr>
            <a:r>
              <a:rPr lang="en-GB" sz="2000" b="1" dirty="0" smtClean="0">
                <a:solidFill>
                  <a:srgbClr val="7030A0"/>
                </a:solidFill>
              </a:rPr>
              <a:t>Glycoproteins</a:t>
            </a:r>
            <a:r>
              <a:rPr lang="en-GB" sz="2000" dirty="0">
                <a:solidFill>
                  <a:srgbClr val="7030A0"/>
                </a:solidFill>
              </a:rPr>
              <a:t> </a:t>
            </a:r>
            <a:r>
              <a:rPr lang="en-GB" sz="2000" dirty="0"/>
              <a:t>are </a:t>
            </a:r>
            <a:r>
              <a:rPr lang="en-GB" sz="2000" b="1" dirty="0"/>
              <a:t>carbohydrate</a:t>
            </a:r>
            <a:r>
              <a:rPr lang="en-GB" sz="2000" dirty="0"/>
              <a:t> branches attached to proteins. They are important for cell signalling (some are hormone receptors); cell recognition (they help the immune system recognise cells as 'self') and cell adhesion (they help bind cells together in </a:t>
            </a:r>
            <a:r>
              <a:rPr lang="en-GB" sz="2000" dirty="0" smtClean="0"/>
              <a:t>tissues)</a:t>
            </a:r>
            <a:endParaRPr lang="en-GB" sz="2000" dirty="0"/>
          </a:p>
          <a:p>
            <a:pPr algn="ctr">
              <a:defRPr/>
            </a:pPr>
            <a:r>
              <a:rPr lang="en-GB" sz="2000" b="1" dirty="0"/>
              <a:t/>
            </a:r>
            <a:br>
              <a:rPr lang="en-GB" sz="2000" b="1" dirty="0"/>
            </a:br>
            <a:r>
              <a:rPr lang="en-GB" sz="2000" b="1" dirty="0" smtClean="0">
                <a:solidFill>
                  <a:srgbClr val="00B050"/>
                </a:solidFill>
              </a:rPr>
              <a:t>Some </a:t>
            </a:r>
            <a:r>
              <a:rPr lang="en-GB" sz="2000" b="1" dirty="0">
                <a:solidFill>
                  <a:srgbClr val="00B050"/>
                </a:solidFill>
              </a:rPr>
              <a:t>proteins span the whole membrane such as channel proteins and carrier proteins</a:t>
            </a:r>
            <a:r>
              <a:rPr lang="en-GB" sz="2000" b="1" dirty="0"/>
              <a:t>.</a:t>
            </a:r>
          </a:p>
        </p:txBody>
      </p:sp>
    </p:spTree>
    <p:extLst>
      <p:ext uri="{BB962C8B-B14F-4D97-AF65-F5344CB8AC3E}">
        <p14:creationId xmlns:p14="http://schemas.microsoft.com/office/powerpoint/2010/main" val="36064489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Ligands and Receptors</a:t>
            </a:r>
            <a:endParaRPr lang="en-GB" dirty="0"/>
          </a:p>
        </p:txBody>
      </p:sp>
      <p:pic>
        <p:nvPicPr>
          <p:cNvPr id="1026" name="Picture 2" descr="Image result for ligands and receptor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2775" y="1211248"/>
            <a:ext cx="2955994" cy="1937672"/>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descr="Image result for ligands membrane receptor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Image result for ligands membrane receptor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8" descr="Image result for ligands membrane receptors"/>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10" descr="Related image"/>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2" descr="https://upload.wikimedia.org/wikipedia/commons/thumb/3/3f/Nuclear_receptor_action.png/400px-Nuclear_receptor_action.png"/>
          <p:cNvSpPr>
            <a:spLocks noChangeAspect="1" noChangeArrowheads="1"/>
          </p:cNvSpPr>
          <p:nvPr/>
        </p:nvSpPr>
        <p:spPr bwMode="auto">
          <a:xfrm>
            <a:off x="765175" y="46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8" name="Picture 14" descr="Image result for ligands membrane recepto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87107" y="2433678"/>
            <a:ext cx="4896544" cy="381642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155575" y="3284984"/>
            <a:ext cx="3912369" cy="3323987"/>
          </a:xfrm>
          <a:prstGeom prst="rect">
            <a:avLst/>
          </a:prstGeom>
          <a:noFill/>
        </p:spPr>
        <p:txBody>
          <a:bodyPr wrap="square" rtlCol="0">
            <a:spAutoFit/>
          </a:bodyPr>
          <a:lstStyle/>
          <a:p>
            <a:r>
              <a:rPr lang="en-GB" sz="2000" dirty="0" smtClean="0"/>
              <a:t>Ligand is a substance that forms a complex with a biomolecule to serve a purpose </a:t>
            </a:r>
            <a:r>
              <a:rPr lang="en-GB" sz="2000" dirty="0" err="1" smtClean="0">
                <a:solidFill>
                  <a:srgbClr val="FF0000"/>
                </a:solidFill>
              </a:rPr>
              <a:t>i.e</a:t>
            </a:r>
            <a:r>
              <a:rPr lang="en-GB" sz="2000" dirty="0" smtClean="0">
                <a:solidFill>
                  <a:srgbClr val="FF0000"/>
                </a:solidFill>
              </a:rPr>
              <a:t>  a protein ligand changes the conformation of the target protein to produce a signal</a:t>
            </a:r>
          </a:p>
          <a:p>
            <a:endParaRPr lang="en-GB" sz="2000" dirty="0" smtClean="0">
              <a:solidFill>
                <a:srgbClr val="FF0000"/>
              </a:solidFill>
            </a:endParaRPr>
          </a:p>
          <a:p>
            <a:r>
              <a:rPr lang="en-GB" sz="2000" dirty="0" smtClean="0">
                <a:solidFill>
                  <a:srgbClr val="00B050"/>
                </a:solidFill>
              </a:rPr>
              <a:t>Cytokines regulate signalling;</a:t>
            </a:r>
          </a:p>
          <a:p>
            <a:pPr lvl="1"/>
            <a:r>
              <a:rPr lang="en-GB" dirty="0" smtClean="0">
                <a:solidFill>
                  <a:srgbClr val="00B050"/>
                </a:solidFill>
              </a:rPr>
              <a:t>Interleukins</a:t>
            </a:r>
          </a:p>
          <a:p>
            <a:pPr lvl="1"/>
            <a:r>
              <a:rPr lang="en-GB" dirty="0" smtClean="0">
                <a:solidFill>
                  <a:srgbClr val="00B050"/>
                </a:solidFill>
              </a:rPr>
              <a:t>Tumour necrosis factor</a:t>
            </a:r>
          </a:p>
          <a:p>
            <a:pPr lvl="1"/>
            <a:r>
              <a:rPr lang="en-GB" dirty="0" err="1" smtClean="0">
                <a:solidFill>
                  <a:srgbClr val="00B050"/>
                </a:solidFill>
              </a:rPr>
              <a:t>Lymphokines</a:t>
            </a:r>
            <a:endParaRPr lang="en-GB" dirty="0" smtClean="0">
              <a:solidFill>
                <a:srgbClr val="00B050"/>
              </a:solidFill>
            </a:endParaRPr>
          </a:p>
          <a:p>
            <a:pPr lvl="1"/>
            <a:endParaRPr lang="en-GB" sz="1600" dirty="0">
              <a:solidFill>
                <a:srgbClr val="00B050"/>
              </a:solidFill>
            </a:endParaRPr>
          </a:p>
        </p:txBody>
      </p:sp>
      <p:sp>
        <p:nvSpPr>
          <p:cNvPr id="3" name="TextBox 2"/>
          <p:cNvSpPr txBox="1"/>
          <p:nvPr/>
        </p:nvSpPr>
        <p:spPr>
          <a:xfrm>
            <a:off x="4427984" y="1290678"/>
            <a:ext cx="4392488" cy="707886"/>
          </a:xfrm>
          <a:prstGeom prst="rect">
            <a:avLst/>
          </a:prstGeom>
          <a:noFill/>
        </p:spPr>
        <p:txBody>
          <a:bodyPr wrap="square" rtlCol="0">
            <a:spAutoFit/>
          </a:bodyPr>
          <a:lstStyle/>
          <a:p>
            <a:pPr algn="ctr"/>
            <a:r>
              <a:rPr lang="en-GB" sz="2000" b="1" dirty="0" smtClean="0">
                <a:solidFill>
                  <a:srgbClr val="0070C0"/>
                </a:solidFill>
              </a:rPr>
              <a:t>The binding of a signalling molecule to a receptor is called cell adhesion </a:t>
            </a:r>
            <a:endParaRPr lang="en-GB" sz="2000" b="1" dirty="0">
              <a:solidFill>
                <a:srgbClr val="0070C0"/>
              </a:solidFill>
            </a:endParaRPr>
          </a:p>
        </p:txBody>
      </p:sp>
    </p:spTree>
    <p:extLst>
      <p:ext uri="{BB962C8B-B14F-4D97-AF65-F5344CB8AC3E}">
        <p14:creationId xmlns:p14="http://schemas.microsoft.com/office/powerpoint/2010/main" val="1533236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4984" y="169259"/>
            <a:ext cx="8229600" cy="850106"/>
          </a:xfrm>
        </p:spPr>
        <p:txBody>
          <a:bodyPr>
            <a:normAutofit fontScale="90000"/>
          </a:bodyPr>
          <a:lstStyle/>
          <a:p>
            <a:r>
              <a:rPr lang="en-GB" dirty="0" smtClean="0"/>
              <a:t>Examples of Ligand Hormones</a:t>
            </a:r>
            <a:br>
              <a:rPr lang="en-GB" dirty="0" smtClean="0"/>
            </a:br>
            <a:r>
              <a:rPr lang="en-GB" dirty="0" smtClean="0">
                <a:solidFill>
                  <a:srgbClr val="00B050"/>
                </a:solidFill>
              </a:rPr>
              <a:t>Cortisol</a:t>
            </a:r>
            <a:endParaRPr lang="en-GB" dirty="0">
              <a:solidFill>
                <a:srgbClr val="00B050"/>
              </a:solidFill>
            </a:endParaRPr>
          </a:p>
        </p:txBody>
      </p:sp>
      <p:pic>
        <p:nvPicPr>
          <p:cNvPr id="4" name="Picture 3" descr="16_11_phobic_hormo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886272"/>
            <a:ext cx="3672408" cy="2657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3" descr="16_12_cortiso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1960" y="3068960"/>
            <a:ext cx="4600086" cy="3416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5148064" y="980728"/>
            <a:ext cx="3312368" cy="1631216"/>
          </a:xfrm>
          <a:prstGeom prst="rect">
            <a:avLst/>
          </a:prstGeom>
          <a:noFill/>
        </p:spPr>
        <p:txBody>
          <a:bodyPr wrap="square" rtlCol="0">
            <a:spAutoFit/>
          </a:bodyPr>
          <a:lstStyle/>
          <a:p>
            <a:pPr algn="ctr"/>
            <a:r>
              <a:rPr lang="en-GB" sz="2000" dirty="0" smtClean="0">
                <a:solidFill>
                  <a:srgbClr val="FF0000"/>
                </a:solidFill>
              </a:rPr>
              <a:t>The hormone forms a ligand complex within the cell that changes it structure in ordered to have its desired effect.</a:t>
            </a:r>
            <a:endParaRPr lang="en-GB" sz="2000" dirty="0">
              <a:solidFill>
                <a:srgbClr val="FF0000"/>
              </a:solidFill>
            </a:endParaRPr>
          </a:p>
        </p:txBody>
      </p:sp>
      <p:sp>
        <p:nvSpPr>
          <p:cNvPr id="6" name="TextBox 5"/>
          <p:cNvSpPr txBox="1"/>
          <p:nvPr/>
        </p:nvSpPr>
        <p:spPr>
          <a:xfrm>
            <a:off x="20418" y="3600893"/>
            <a:ext cx="5127646" cy="3139321"/>
          </a:xfrm>
          <a:prstGeom prst="rect">
            <a:avLst/>
          </a:prstGeom>
          <a:noFill/>
        </p:spPr>
        <p:txBody>
          <a:bodyPr wrap="square" rtlCol="0">
            <a:spAutoFit/>
          </a:bodyPr>
          <a:lstStyle/>
          <a:p>
            <a:pPr algn="ctr"/>
            <a:r>
              <a:rPr lang="en-GB" dirty="0" smtClean="0">
                <a:solidFill>
                  <a:srgbClr val="FF0000"/>
                </a:solidFill>
              </a:rPr>
              <a:t>Produced in the adrenal gland and regulated by the pituitary gland.</a:t>
            </a:r>
          </a:p>
          <a:p>
            <a:endParaRPr lang="en-GB" dirty="0" smtClean="0"/>
          </a:p>
          <a:p>
            <a:pPr marL="285750" indent="-285750">
              <a:buFont typeface="Arial" panose="020B0604020202020204" pitchFamily="34" charset="0"/>
              <a:buChar char="•"/>
            </a:pPr>
            <a:r>
              <a:rPr lang="en-GB" dirty="0" smtClean="0">
                <a:solidFill>
                  <a:srgbClr val="0070C0"/>
                </a:solidFill>
              </a:rPr>
              <a:t>Helps the body </a:t>
            </a:r>
            <a:r>
              <a:rPr lang="en-GB" dirty="0">
                <a:solidFill>
                  <a:srgbClr val="0070C0"/>
                </a:solidFill>
              </a:rPr>
              <a:t>respond to stress or danger</a:t>
            </a:r>
          </a:p>
          <a:p>
            <a:r>
              <a:rPr lang="en-GB" dirty="0" smtClean="0">
                <a:solidFill>
                  <a:srgbClr val="0070C0"/>
                </a:solidFill>
              </a:rPr>
              <a:t>      by increase </a:t>
            </a:r>
            <a:r>
              <a:rPr lang="en-GB" dirty="0">
                <a:solidFill>
                  <a:srgbClr val="0070C0"/>
                </a:solidFill>
              </a:rPr>
              <a:t>your body’s metabolism of </a:t>
            </a:r>
            <a:r>
              <a:rPr lang="en-GB" dirty="0" smtClean="0">
                <a:solidFill>
                  <a:srgbClr val="0070C0"/>
                </a:solidFill>
              </a:rPr>
              <a:t>glucose.</a:t>
            </a:r>
            <a:endParaRPr lang="en-GB" dirty="0">
              <a:solidFill>
                <a:srgbClr val="0070C0"/>
              </a:solidFill>
            </a:endParaRPr>
          </a:p>
          <a:p>
            <a:pPr marL="285750" indent="-285750">
              <a:buFont typeface="Arial" panose="020B0604020202020204" pitchFamily="34" charset="0"/>
              <a:buChar char="•"/>
            </a:pPr>
            <a:r>
              <a:rPr lang="en-GB" dirty="0" smtClean="0">
                <a:solidFill>
                  <a:srgbClr val="0070C0"/>
                </a:solidFill>
              </a:rPr>
              <a:t>reduce inflammation and immune response</a:t>
            </a:r>
          </a:p>
          <a:p>
            <a:pPr marL="285750" indent="-285750">
              <a:buFont typeface="Arial" panose="020B0604020202020204" pitchFamily="34" charset="0"/>
              <a:buChar char="•"/>
            </a:pPr>
            <a:r>
              <a:rPr lang="en-GB" dirty="0" smtClean="0">
                <a:solidFill>
                  <a:srgbClr val="0070C0"/>
                </a:solidFill>
              </a:rPr>
              <a:t>Increase sodium absorption.</a:t>
            </a:r>
          </a:p>
          <a:p>
            <a:pPr marL="285750" indent="-285750">
              <a:buFont typeface="Arial" panose="020B0604020202020204" pitchFamily="34" charset="0"/>
              <a:buChar char="•"/>
            </a:pPr>
            <a:r>
              <a:rPr lang="en-GB" dirty="0" smtClean="0">
                <a:solidFill>
                  <a:srgbClr val="0070C0"/>
                </a:solidFill>
              </a:rPr>
              <a:t>Increases glomerular filtration.</a:t>
            </a:r>
            <a:endParaRPr lang="en-GB" dirty="0">
              <a:solidFill>
                <a:srgbClr val="0070C0"/>
              </a:solidFill>
            </a:endParaRPr>
          </a:p>
          <a:p>
            <a:endParaRPr lang="en-GB" dirty="0" smtClean="0"/>
          </a:p>
          <a:p>
            <a:endParaRPr lang="en-GB" dirty="0"/>
          </a:p>
          <a:p>
            <a:endParaRPr lang="en-GB" dirty="0"/>
          </a:p>
        </p:txBody>
      </p:sp>
      <p:cxnSp>
        <p:nvCxnSpPr>
          <p:cNvPr id="8" name="Straight Arrow Connector 7"/>
          <p:cNvCxnSpPr/>
          <p:nvPr/>
        </p:nvCxnSpPr>
        <p:spPr>
          <a:xfrm>
            <a:off x="3635896" y="2420888"/>
            <a:ext cx="2736304" cy="792088"/>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49224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dirty="0"/>
              <a:t/>
            </a:r>
            <a:br>
              <a:rPr lang="en-US" altLang="en-US" dirty="0"/>
            </a:br>
            <a:r>
              <a:rPr lang="en-US" altLang="en-US" b="1" dirty="0">
                <a:latin typeface="+mn-lt"/>
              </a:rPr>
              <a:t>Intracellular Signaling </a:t>
            </a:r>
            <a:r>
              <a:rPr lang="en-US" altLang="en-US" b="1" dirty="0" smtClean="0">
                <a:latin typeface="+mn-lt"/>
              </a:rPr>
              <a:t>Pathways</a:t>
            </a:r>
            <a:r>
              <a:rPr lang="en-US" altLang="en-US" dirty="0" smtClean="0">
                <a:latin typeface="+mn-lt"/>
              </a:rPr>
              <a:t> </a:t>
            </a:r>
            <a:r>
              <a:rPr lang="en-US" altLang="en-US" b="1" u="sng" dirty="0"/>
              <a:t/>
            </a:r>
            <a:br>
              <a:rPr lang="en-US" altLang="en-US" b="1" u="sng" dirty="0"/>
            </a:br>
            <a:endParaRPr lang="en-GB" dirty="0"/>
          </a:p>
        </p:txBody>
      </p:sp>
      <p:pic>
        <p:nvPicPr>
          <p:cNvPr id="4" name="Picture 4" descr="16_07_change_behavio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36994" y="1484784"/>
            <a:ext cx="4899502" cy="50965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3"/>
          <p:cNvSpPr txBox="1">
            <a:spLocks noChangeArrowheads="1"/>
          </p:cNvSpPr>
          <p:nvPr/>
        </p:nvSpPr>
        <p:spPr>
          <a:xfrm>
            <a:off x="174625" y="1484783"/>
            <a:ext cx="4535488" cy="584152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457200" lvl="1" indent="0" algn="ctr">
              <a:buNone/>
            </a:pPr>
            <a:r>
              <a:rPr lang="en-US" altLang="en-US" dirty="0" smtClean="0">
                <a:solidFill>
                  <a:srgbClr val="00B050"/>
                </a:solidFill>
              </a:rPr>
              <a:t>The same receptor molecule can interact with many intracellular relay systems so same signal &amp; same receptor may have different effects in different cells </a:t>
            </a:r>
          </a:p>
          <a:p>
            <a:pPr marL="457200" lvl="1" indent="0">
              <a:buNone/>
            </a:pPr>
            <a:endParaRPr lang="en-US" altLang="en-US" dirty="0" smtClean="0"/>
          </a:p>
          <a:p>
            <a:pPr marL="457200" lvl="1" indent="0" algn="ctr">
              <a:buNone/>
            </a:pPr>
            <a:r>
              <a:rPr lang="en-US" altLang="en-US" dirty="0" smtClean="0">
                <a:solidFill>
                  <a:srgbClr val="7030A0"/>
                </a:solidFill>
              </a:rPr>
              <a:t>Same relay system many act on many different intracellular targets</a:t>
            </a:r>
            <a:r>
              <a:rPr lang="en-US" altLang="en-US" dirty="0" smtClean="0"/>
              <a:t>	</a:t>
            </a:r>
            <a:r>
              <a:rPr lang="en-US" altLang="en-US" sz="2700" dirty="0" smtClean="0"/>
              <a:t>		</a:t>
            </a:r>
          </a:p>
        </p:txBody>
      </p:sp>
    </p:spTree>
    <p:extLst>
      <p:ext uri="{BB962C8B-B14F-4D97-AF65-F5344CB8AC3E}">
        <p14:creationId xmlns:p14="http://schemas.microsoft.com/office/powerpoint/2010/main" val="34722515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0113" y="116632"/>
            <a:ext cx="8229600" cy="1143000"/>
          </a:xfrm>
        </p:spPr>
        <p:txBody>
          <a:bodyPr>
            <a:normAutofit fontScale="90000"/>
          </a:bodyPr>
          <a:lstStyle/>
          <a:p>
            <a:r>
              <a:rPr lang="en-GB" dirty="0" smtClean="0"/>
              <a:t>Cell Signalling for </a:t>
            </a:r>
            <a:r>
              <a:rPr lang="en-GB" dirty="0" smtClean="0">
                <a:solidFill>
                  <a:srgbClr val="FF0000"/>
                </a:solidFill>
              </a:rPr>
              <a:t>Human Growth Hormone </a:t>
            </a:r>
            <a:r>
              <a:rPr lang="en-GB" dirty="0" smtClean="0"/>
              <a:t>- </a:t>
            </a:r>
            <a:r>
              <a:rPr lang="en-GB" dirty="0" err="1" smtClean="0"/>
              <a:t>Autocrine</a:t>
            </a:r>
            <a:endParaRPr lang="en-GB" dirty="0"/>
          </a:p>
        </p:txBody>
      </p:sp>
      <p:pic>
        <p:nvPicPr>
          <p:cNvPr id="2050" name="Picture 2" descr="https://thumbs.dreamstime.com/z/growth-hormone-signaling-pathway-illustration-4816103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6785" y="1412777"/>
            <a:ext cx="3240360" cy="230425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Image result for autocrine cell signall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3626" y="1268760"/>
            <a:ext cx="3884838" cy="256125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11560" y="3809260"/>
            <a:ext cx="8136904" cy="2862322"/>
          </a:xfrm>
          <a:prstGeom prst="rect">
            <a:avLst/>
          </a:prstGeom>
          <a:noFill/>
        </p:spPr>
        <p:txBody>
          <a:bodyPr wrap="square" rtlCol="0">
            <a:spAutoFit/>
          </a:bodyPr>
          <a:lstStyle/>
          <a:p>
            <a:pPr marL="285750" indent="-285750">
              <a:buFont typeface="Arial" panose="020B0604020202020204" pitchFamily="34" charset="0"/>
              <a:buChar char="•"/>
            </a:pPr>
            <a:r>
              <a:rPr lang="en-GB" sz="1600" dirty="0" smtClean="0"/>
              <a:t>Not fat soluble</a:t>
            </a:r>
          </a:p>
          <a:p>
            <a:pPr marL="285750" indent="-285750">
              <a:buFont typeface="Arial" panose="020B0604020202020204" pitchFamily="34" charset="0"/>
              <a:buChar char="•"/>
            </a:pPr>
            <a:r>
              <a:rPr lang="en-GB" dirty="0"/>
              <a:t>Increases calcium </a:t>
            </a:r>
            <a:r>
              <a:rPr lang="en-GB" dirty="0" smtClean="0"/>
              <a:t>retention and </a:t>
            </a:r>
            <a:r>
              <a:rPr lang="en-GB" dirty="0"/>
              <a:t>strengthens and increases the mineralization of </a:t>
            </a:r>
            <a:r>
              <a:rPr lang="en-GB" dirty="0" smtClean="0"/>
              <a:t>bone</a:t>
            </a:r>
            <a:r>
              <a:rPr lang="en-GB" dirty="0"/>
              <a:t>.</a:t>
            </a:r>
          </a:p>
          <a:p>
            <a:pPr marL="285750" indent="-285750">
              <a:buFont typeface="Arial" panose="020B0604020202020204" pitchFamily="34" charset="0"/>
              <a:buChar char="•"/>
            </a:pPr>
            <a:r>
              <a:rPr lang="en-GB" dirty="0"/>
              <a:t>Increases </a:t>
            </a:r>
            <a:r>
              <a:rPr lang="en-GB" dirty="0" smtClean="0"/>
              <a:t>muscle</a:t>
            </a:r>
            <a:r>
              <a:rPr lang="en-GB" dirty="0"/>
              <a:t> </a:t>
            </a:r>
            <a:r>
              <a:rPr lang="en-GB" dirty="0" smtClean="0"/>
              <a:t>mass </a:t>
            </a:r>
            <a:r>
              <a:rPr lang="en-GB" dirty="0"/>
              <a:t>through </a:t>
            </a:r>
            <a:r>
              <a:rPr lang="en-GB" dirty="0" smtClean="0"/>
              <a:t>sarcomere</a:t>
            </a:r>
            <a:r>
              <a:rPr lang="en-GB" dirty="0"/>
              <a:t> </a:t>
            </a:r>
            <a:r>
              <a:rPr lang="en-GB" dirty="0" smtClean="0"/>
              <a:t>hypertrophy</a:t>
            </a:r>
            <a:endParaRPr lang="en-GB" dirty="0"/>
          </a:p>
          <a:p>
            <a:pPr marL="285750" indent="-285750">
              <a:buFont typeface="Arial" panose="020B0604020202020204" pitchFamily="34" charset="0"/>
              <a:buChar char="•"/>
            </a:pPr>
            <a:r>
              <a:rPr lang="en-GB" dirty="0"/>
              <a:t>Promotes lipolysis</a:t>
            </a:r>
          </a:p>
          <a:p>
            <a:pPr marL="285750" indent="-285750">
              <a:buFont typeface="Arial" panose="020B0604020202020204" pitchFamily="34" charset="0"/>
              <a:buChar char="•"/>
            </a:pPr>
            <a:r>
              <a:rPr lang="en-GB" dirty="0"/>
              <a:t>Increases protein synthesis</a:t>
            </a:r>
          </a:p>
          <a:p>
            <a:pPr marL="285750" indent="-285750">
              <a:buFont typeface="Arial" panose="020B0604020202020204" pitchFamily="34" charset="0"/>
              <a:buChar char="•"/>
            </a:pPr>
            <a:r>
              <a:rPr lang="en-GB" dirty="0"/>
              <a:t>Stimulates the growth of all internal organs excluding the brain</a:t>
            </a:r>
          </a:p>
          <a:p>
            <a:pPr marL="285750" indent="-285750">
              <a:buFont typeface="Arial" panose="020B0604020202020204" pitchFamily="34" charset="0"/>
              <a:buChar char="•"/>
            </a:pPr>
            <a:r>
              <a:rPr lang="en-GB" dirty="0"/>
              <a:t>Plays a role in homeostasis</a:t>
            </a:r>
          </a:p>
          <a:p>
            <a:pPr marL="285750" indent="-285750">
              <a:buFont typeface="Arial" panose="020B0604020202020204" pitchFamily="34" charset="0"/>
              <a:buChar char="•"/>
            </a:pPr>
            <a:r>
              <a:rPr lang="en-GB" dirty="0"/>
              <a:t>Reduces </a:t>
            </a:r>
            <a:r>
              <a:rPr lang="en-GB" dirty="0" smtClean="0"/>
              <a:t>liver</a:t>
            </a:r>
            <a:r>
              <a:rPr lang="en-GB" dirty="0"/>
              <a:t> </a:t>
            </a:r>
            <a:r>
              <a:rPr lang="en-GB" dirty="0" smtClean="0"/>
              <a:t>uptake </a:t>
            </a:r>
            <a:r>
              <a:rPr lang="en-GB" dirty="0"/>
              <a:t>of glucose</a:t>
            </a:r>
          </a:p>
          <a:p>
            <a:pPr marL="285750" indent="-285750">
              <a:buFont typeface="Arial" panose="020B0604020202020204" pitchFamily="34" charset="0"/>
              <a:buChar char="•"/>
            </a:pPr>
            <a:r>
              <a:rPr lang="en-GB" dirty="0" smtClean="0"/>
              <a:t>Stimulates </a:t>
            </a:r>
            <a:r>
              <a:rPr lang="en-GB" dirty="0"/>
              <a:t>the immune </a:t>
            </a:r>
            <a:r>
              <a:rPr lang="en-GB" dirty="0" smtClean="0"/>
              <a:t>system.</a:t>
            </a:r>
            <a:endParaRPr lang="en-GB" sz="2000" dirty="0"/>
          </a:p>
        </p:txBody>
      </p:sp>
    </p:spTree>
    <p:extLst>
      <p:ext uri="{BB962C8B-B14F-4D97-AF65-F5344CB8AC3E}">
        <p14:creationId xmlns:p14="http://schemas.microsoft.com/office/powerpoint/2010/main" val="6962258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ctrTitle"/>
          </p:nvPr>
        </p:nvSpPr>
        <p:spPr>
          <a:xfrm>
            <a:off x="684213" y="476250"/>
            <a:ext cx="7772400" cy="576263"/>
          </a:xfrm>
        </p:spPr>
        <p:txBody>
          <a:bodyPr>
            <a:normAutofit fontScale="90000"/>
          </a:bodyPr>
          <a:lstStyle/>
          <a:p>
            <a:pPr eaLnBrk="1" hangingPunct="1"/>
            <a:r>
              <a:rPr lang="en-US" altLang="en-US" smtClean="0"/>
              <a:t>Genetics</a:t>
            </a:r>
          </a:p>
        </p:txBody>
      </p:sp>
      <p:pic>
        <p:nvPicPr>
          <p:cNvPr id="37891" name="Picture 7" descr="ANd9GcQd43iNIof9hcJ9yPdbN7qNaC83Zk5Gs01WcyxPsCfmEpNxU1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7900" y="1412875"/>
            <a:ext cx="2809875"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2" name="Rectangle 10"/>
          <p:cNvSpPr>
            <a:spLocks noChangeArrowheads="1"/>
          </p:cNvSpPr>
          <p:nvPr/>
        </p:nvSpPr>
        <p:spPr bwMode="auto">
          <a:xfrm>
            <a:off x="773113" y="4508500"/>
            <a:ext cx="25463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Tx/>
              <a:buNone/>
            </a:pPr>
            <a:r>
              <a:rPr lang="en-US" altLang="en-US" sz="3600">
                <a:latin typeface="Arial" panose="020B0604020202020204" pitchFamily="34" charset="0"/>
              </a:rPr>
              <a:t>Epigenetics</a:t>
            </a:r>
          </a:p>
        </p:txBody>
      </p:sp>
      <p:sp>
        <p:nvSpPr>
          <p:cNvPr id="37893" name="Rectangle 11"/>
          <p:cNvSpPr>
            <a:spLocks noChangeArrowheads="1"/>
          </p:cNvSpPr>
          <p:nvPr/>
        </p:nvSpPr>
        <p:spPr bwMode="auto">
          <a:xfrm>
            <a:off x="660400" y="1628775"/>
            <a:ext cx="352742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Tx/>
              <a:buNone/>
            </a:pPr>
            <a:r>
              <a:rPr lang="en-US" altLang="en-US" sz="3600">
                <a:latin typeface="Arial" panose="020B0604020202020204" pitchFamily="34" charset="0"/>
              </a:rPr>
              <a:t>Genetics</a:t>
            </a:r>
          </a:p>
        </p:txBody>
      </p:sp>
      <p:pic>
        <p:nvPicPr>
          <p:cNvPr id="37894" name="Picture 9" descr="Image result for dna histone structur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73538" y="3500438"/>
            <a:ext cx="3998912" cy="300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246569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US" altLang="en-US" smtClean="0"/>
              <a:t>Proteins &amp; DNA</a:t>
            </a:r>
          </a:p>
        </p:txBody>
      </p:sp>
      <p:sp>
        <p:nvSpPr>
          <p:cNvPr id="38915" name="Rectangle 3"/>
          <p:cNvSpPr>
            <a:spLocks noGrp="1" noChangeArrowheads="1"/>
          </p:cNvSpPr>
          <p:nvPr>
            <p:ph idx="1"/>
          </p:nvPr>
        </p:nvSpPr>
        <p:spPr>
          <a:xfrm>
            <a:off x="457200" y="1196975"/>
            <a:ext cx="8229600" cy="4929188"/>
          </a:xfrm>
        </p:spPr>
        <p:txBody>
          <a:bodyPr/>
          <a:lstStyle/>
          <a:p>
            <a:pPr eaLnBrk="1" hangingPunct="1"/>
            <a:r>
              <a:rPr lang="en-GB" altLang="en-US" smtClean="0"/>
              <a:t>Proteins are the </a:t>
            </a:r>
            <a:r>
              <a:rPr lang="en-GB" altLang="en-US" i="1" smtClean="0"/>
              <a:t>functional units</a:t>
            </a:r>
            <a:r>
              <a:rPr lang="en-GB" altLang="en-US" smtClean="0"/>
              <a:t> of life.</a:t>
            </a:r>
          </a:p>
          <a:p>
            <a:pPr eaLnBrk="1" hangingPunct="1"/>
            <a:r>
              <a:rPr lang="en-GB" altLang="en-US" smtClean="0"/>
              <a:t>DNA makes RNA makes Protein</a:t>
            </a:r>
          </a:p>
          <a:p>
            <a:pPr eaLnBrk="1" hangingPunct="1"/>
            <a:endParaRPr lang="en-GB" altLang="en-US" smtClean="0"/>
          </a:p>
          <a:p>
            <a:pPr eaLnBrk="1" hangingPunct="1">
              <a:buFontTx/>
              <a:buNone/>
            </a:pPr>
            <a:endParaRPr lang="en-US" altLang="en-US" smtClean="0"/>
          </a:p>
        </p:txBody>
      </p:sp>
      <p:sp>
        <p:nvSpPr>
          <p:cNvPr id="38916" name="AutoShape 5" descr="9k="/>
          <p:cNvSpPr>
            <a:spLocks noChangeAspect="1" noChangeArrowheads="1"/>
          </p:cNvSpPr>
          <p:nvPr/>
        </p:nvSpPr>
        <p:spPr bwMode="auto">
          <a:xfrm>
            <a:off x="155575" y="460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38917" name="AutoShape 7" descr="9k="/>
          <p:cNvSpPr>
            <a:spLocks noChangeAspect="1" noChangeArrowheads="1"/>
          </p:cNvSpPr>
          <p:nvPr/>
        </p:nvSpPr>
        <p:spPr bwMode="auto">
          <a:xfrm>
            <a:off x="155575" y="460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pic>
        <p:nvPicPr>
          <p:cNvPr id="38918" name="Picture 9" descr="i7_i6_primary-secondary-teritiary-quaternary-structures-of-haemoglob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050" y="2289175"/>
            <a:ext cx="5010150" cy="3803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9" name="Rectangle 3"/>
          <p:cNvSpPr txBox="1">
            <a:spLocks noChangeArrowheads="1"/>
          </p:cNvSpPr>
          <p:nvPr/>
        </p:nvSpPr>
        <p:spPr bwMode="auto">
          <a:xfrm>
            <a:off x="155575" y="6092825"/>
            <a:ext cx="8569325"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Tx/>
              <a:buChar char="•"/>
            </a:pPr>
            <a:r>
              <a:rPr lang="en-GB" altLang="en-US" sz="2800">
                <a:latin typeface="Arial" panose="020B0604020202020204" pitchFamily="34" charset="0"/>
                <a:hlinkClick r:id="rId3"/>
              </a:rPr>
              <a:t>http://www.youtube.com/watch?v=OEWOZS_JTgk</a:t>
            </a:r>
            <a:r>
              <a:rPr lang="en-GB" altLang="en-US" sz="2800">
                <a:latin typeface="Arial" panose="020B0604020202020204" pitchFamily="34" charset="0"/>
              </a:rPr>
              <a:t> </a:t>
            </a:r>
          </a:p>
        </p:txBody>
      </p:sp>
    </p:spTree>
    <p:extLst>
      <p:ext uri="{BB962C8B-B14F-4D97-AF65-F5344CB8AC3E}">
        <p14:creationId xmlns:p14="http://schemas.microsoft.com/office/powerpoint/2010/main" val="197320616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ltLang="en-US" smtClean="0"/>
              <a:t>DNA</a:t>
            </a:r>
          </a:p>
        </p:txBody>
      </p:sp>
      <p:sp>
        <p:nvSpPr>
          <p:cNvPr id="40963" name="Rectangle 4"/>
          <p:cNvSpPr>
            <a:spLocks noGrp="1" noChangeArrowheads="1"/>
          </p:cNvSpPr>
          <p:nvPr>
            <p:ph type="body" sz="half" idx="1"/>
          </p:nvPr>
        </p:nvSpPr>
        <p:spPr>
          <a:xfrm>
            <a:off x="457200" y="1600200"/>
            <a:ext cx="4330700" cy="4525963"/>
          </a:xfrm>
          <a:noFill/>
        </p:spPr>
        <p:txBody>
          <a:bodyPr/>
          <a:lstStyle/>
          <a:p>
            <a:pPr eaLnBrk="1" hangingPunct="1">
              <a:buFontTx/>
              <a:buNone/>
            </a:pPr>
            <a:r>
              <a:rPr lang="en-US" altLang="en-US" sz="2400" b="1" smtClean="0"/>
              <a:t>Crick and Wilkins 1953</a:t>
            </a:r>
            <a:r>
              <a:rPr lang="en-US" altLang="en-US" sz="2400" smtClean="0"/>
              <a:t> proposed the double-helix structure of DNA </a:t>
            </a:r>
          </a:p>
          <a:p>
            <a:pPr eaLnBrk="1" hangingPunct="1">
              <a:buFontTx/>
              <a:buNone/>
            </a:pPr>
            <a:r>
              <a:rPr lang="en-US" altLang="en-US" sz="2800" smtClean="0"/>
              <a:t>	(</a:t>
            </a:r>
            <a:r>
              <a:rPr lang="en-US" altLang="en-US" sz="2400" smtClean="0"/>
              <a:t>Nobel Prize 1962).</a:t>
            </a:r>
          </a:p>
          <a:p>
            <a:pPr eaLnBrk="1" hangingPunct="1">
              <a:buFontTx/>
              <a:buNone/>
            </a:pPr>
            <a:endParaRPr lang="en-GB" altLang="en-US" sz="2800" smtClean="0"/>
          </a:p>
          <a:p>
            <a:pPr eaLnBrk="1" hangingPunct="1">
              <a:buFontTx/>
              <a:buNone/>
            </a:pPr>
            <a:r>
              <a:rPr lang="en-GB" altLang="en-US" sz="2400" smtClean="0"/>
              <a:t>Human Genome Project, 2000</a:t>
            </a:r>
          </a:p>
          <a:p>
            <a:pPr eaLnBrk="1" hangingPunct="1">
              <a:buFontTx/>
              <a:buNone/>
            </a:pPr>
            <a:r>
              <a:rPr lang="en-GB" altLang="en-US" sz="2800" smtClean="0"/>
              <a:t>	Determined the sequences of base pairs making up genes the human genome.</a:t>
            </a:r>
            <a:endParaRPr lang="en-US" altLang="en-US" sz="2800" smtClean="0"/>
          </a:p>
          <a:p>
            <a:pPr eaLnBrk="1" hangingPunct="1"/>
            <a:endParaRPr lang="en-US" altLang="en-US" sz="2800" smtClean="0"/>
          </a:p>
          <a:p>
            <a:pPr eaLnBrk="1" hangingPunct="1"/>
            <a:endParaRPr lang="en-US" altLang="en-US" sz="2800" smtClean="0"/>
          </a:p>
        </p:txBody>
      </p:sp>
      <p:pic>
        <p:nvPicPr>
          <p:cNvPr id="40964" name="Picture 8"/>
          <p:cNvPicPr>
            <a:picLocks noGrp="1" noChangeAspect="1" noChangeArrowheads="1"/>
          </p:cNvPicPr>
          <p:nvPr>
            <p:ph type="chart" sz="half" idx="2"/>
          </p:nvPr>
        </p:nvPicPr>
        <p:blipFill>
          <a:blip r:embed="rId2">
            <a:extLst>
              <a:ext uri="{28A0092B-C50C-407E-A947-70E740481C1C}">
                <a14:useLocalDpi xmlns:a14="http://schemas.microsoft.com/office/drawing/2010/main" val="0"/>
              </a:ext>
            </a:extLst>
          </a:blip>
          <a:srcRect/>
          <a:stretch>
            <a:fillRect/>
          </a:stretch>
        </p:blipFill>
        <p:spPr>
          <a:xfrm>
            <a:off x="4683125" y="1052513"/>
            <a:ext cx="4460875" cy="5000625"/>
          </a:xfrm>
        </p:spPr>
      </p:pic>
    </p:spTree>
    <p:extLst>
      <p:ext uri="{BB962C8B-B14F-4D97-AF65-F5344CB8AC3E}">
        <p14:creationId xmlns:p14="http://schemas.microsoft.com/office/powerpoint/2010/main" val="18775258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387350" y="115888"/>
            <a:ext cx="8229600" cy="779462"/>
          </a:xfrm>
        </p:spPr>
        <p:txBody>
          <a:bodyPr/>
          <a:lstStyle/>
          <a:p>
            <a:pPr eaLnBrk="1" hangingPunct="1"/>
            <a:r>
              <a:rPr lang="en-GB" altLang="en-US" smtClean="0"/>
              <a:t>The Genome</a:t>
            </a:r>
            <a:endParaRPr lang="en-US" altLang="en-US" smtClean="0"/>
          </a:p>
        </p:txBody>
      </p:sp>
      <p:sp>
        <p:nvSpPr>
          <p:cNvPr id="41987" name="Rectangle 3"/>
          <p:cNvSpPr>
            <a:spLocks noGrp="1" noChangeArrowheads="1"/>
          </p:cNvSpPr>
          <p:nvPr>
            <p:ph type="body" sz="half" idx="1"/>
          </p:nvPr>
        </p:nvSpPr>
        <p:spPr>
          <a:xfrm>
            <a:off x="0" y="908050"/>
            <a:ext cx="8743950" cy="2736850"/>
          </a:xfrm>
        </p:spPr>
        <p:txBody>
          <a:bodyPr rtlCol="0">
            <a:normAutofit fontScale="92500" lnSpcReduction="20000"/>
          </a:bodyPr>
          <a:lstStyle/>
          <a:p>
            <a:pPr algn="ctr" eaLnBrk="1" fontAlgn="auto" hangingPunct="1">
              <a:spcAft>
                <a:spcPts val="0"/>
              </a:spcAft>
              <a:buFontTx/>
              <a:buNone/>
              <a:defRPr/>
            </a:pPr>
            <a:r>
              <a:rPr lang="en-GB" altLang="en-US" sz="2800" dirty="0" smtClean="0"/>
              <a:t>	The entirety of an organism's hereditary information encoded in sequences of DNA and distributed in 46 (23 pairs) of chromosomes of between 400 to 3340 genes long. </a:t>
            </a:r>
          </a:p>
          <a:p>
            <a:pPr eaLnBrk="1" fontAlgn="auto" hangingPunct="1">
              <a:spcAft>
                <a:spcPts val="0"/>
              </a:spcAft>
              <a:buFontTx/>
              <a:buNone/>
              <a:defRPr/>
            </a:pPr>
            <a:endParaRPr lang="en-GB" altLang="en-US" sz="2800" dirty="0"/>
          </a:p>
          <a:p>
            <a:pPr eaLnBrk="1" fontAlgn="auto" hangingPunct="1">
              <a:spcAft>
                <a:spcPts val="0"/>
              </a:spcAft>
              <a:buFontTx/>
              <a:buNone/>
              <a:defRPr/>
            </a:pPr>
            <a:r>
              <a:rPr lang="en-GB" altLang="en-US" sz="2800" dirty="0" smtClean="0"/>
              <a:t>	Each gene contains sequences of base pairs A,T,C,G.</a:t>
            </a:r>
          </a:p>
          <a:p>
            <a:pPr lvl="1" eaLnBrk="1" fontAlgn="auto" hangingPunct="1">
              <a:spcAft>
                <a:spcPts val="0"/>
              </a:spcAft>
              <a:defRPr/>
            </a:pPr>
            <a:endParaRPr lang="en-GB" altLang="en-US" sz="2400" dirty="0" smtClean="0"/>
          </a:p>
          <a:p>
            <a:pPr eaLnBrk="1" fontAlgn="auto" hangingPunct="1">
              <a:spcAft>
                <a:spcPts val="0"/>
              </a:spcAft>
              <a:buFontTx/>
              <a:buNone/>
              <a:defRPr/>
            </a:pPr>
            <a:r>
              <a:rPr lang="en-GB" altLang="en-US" sz="2800" dirty="0" smtClean="0"/>
              <a:t>	</a:t>
            </a:r>
            <a:endParaRPr lang="en-US" altLang="en-US" sz="2800" dirty="0" smtClean="0"/>
          </a:p>
        </p:txBody>
      </p:sp>
      <p:sp>
        <p:nvSpPr>
          <p:cNvPr id="43012" name="AutoShape 8" descr="Image result for genes 23"/>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800">
              <a:latin typeface="Arial" panose="020B0604020202020204" pitchFamily="34" charset="0"/>
            </a:endParaRPr>
          </a:p>
        </p:txBody>
      </p:sp>
      <p:sp>
        <p:nvSpPr>
          <p:cNvPr id="43013" name="AutoShape 10" descr="Image result for genes 23"/>
          <p:cNvSpPr>
            <a:spLocks noChangeAspect="1" noChangeArrowheads="1"/>
          </p:cNvSpPr>
          <p:nvPr/>
        </p:nvSpPr>
        <p:spPr bwMode="auto">
          <a:xfrm>
            <a:off x="307975" y="79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800">
              <a:latin typeface="Arial" panose="020B0604020202020204" pitchFamily="34" charset="0"/>
            </a:endParaRPr>
          </a:p>
        </p:txBody>
      </p:sp>
      <p:pic>
        <p:nvPicPr>
          <p:cNvPr id="43014" name="Picture 12" descr="Image result for genes 2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113" y="3141663"/>
            <a:ext cx="6840537" cy="309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9418875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en-GB" altLang="en-US" smtClean="0"/>
              <a:t>Terminology</a:t>
            </a:r>
          </a:p>
        </p:txBody>
      </p:sp>
      <p:sp>
        <p:nvSpPr>
          <p:cNvPr id="46083" name="Text Placeholder 2"/>
          <p:cNvSpPr>
            <a:spLocks noGrp="1"/>
          </p:cNvSpPr>
          <p:nvPr>
            <p:ph type="body" sz="half" idx="1"/>
          </p:nvPr>
        </p:nvSpPr>
        <p:spPr>
          <a:xfrm>
            <a:off x="5219700" y="1484313"/>
            <a:ext cx="4038600" cy="4525962"/>
          </a:xfrm>
        </p:spPr>
        <p:txBody>
          <a:bodyPr>
            <a:normAutofit fontScale="92500" lnSpcReduction="10000"/>
          </a:bodyPr>
          <a:lstStyle/>
          <a:p>
            <a:pPr marL="0" indent="0" algn="ctr">
              <a:buFont typeface="Arial" panose="020B0604020202020204" pitchFamily="34" charset="0"/>
              <a:buNone/>
            </a:pPr>
            <a:r>
              <a:rPr lang="en-GB" altLang="en-US" smtClean="0"/>
              <a:t>Phenotype</a:t>
            </a:r>
          </a:p>
          <a:p>
            <a:pPr marL="0" indent="0" algn="ctr">
              <a:buFont typeface="Arial" panose="020B0604020202020204" pitchFamily="34" charset="0"/>
              <a:buNone/>
            </a:pPr>
            <a:endParaRPr lang="en-GB" altLang="en-US" smtClean="0">
              <a:solidFill>
                <a:srgbClr val="0070C0"/>
              </a:solidFill>
            </a:endParaRPr>
          </a:p>
          <a:p>
            <a:pPr marL="0" indent="0" algn="ctr">
              <a:buFont typeface="Arial" panose="020B0604020202020204" pitchFamily="34" charset="0"/>
              <a:buNone/>
            </a:pPr>
            <a:r>
              <a:rPr lang="en-GB" altLang="en-US" sz="2800" smtClean="0">
                <a:solidFill>
                  <a:srgbClr val="0070C0"/>
                </a:solidFill>
              </a:rPr>
              <a:t>the set of observable characteristics of an individual resulting from the interaction of its genotype with the environment. </a:t>
            </a:r>
          </a:p>
        </p:txBody>
      </p:sp>
      <p:sp>
        <p:nvSpPr>
          <p:cNvPr id="46084" name="Content Placeholder 3"/>
          <p:cNvSpPr>
            <a:spLocks noGrp="1"/>
          </p:cNvSpPr>
          <p:nvPr>
            <p:ph sz="half" idx="2"/>
          </p:nvPr>
        </p:nvSpPr>
        <p:spPr>
          <a:xfrm>
            <a:off x="250825" y="1484313"/>
            <a:ext cx="4038600" cy="4525962"/>
          </a:xfrm>
        </p:spPr>
        <p:txBody>
          <a:bodyPr>
            <a:normAutofit fontScale="92500" lnSpcReduction="10000"/>
          </a:bodyPr>
          <a:lstStyle/>
          <a:p>
            <a:pPr marL="0" indent="0" algn="ctr">
              <a:buFont typeface="Arial" panose="020B0604020202020204" pitchFamily="34" charset="0"/>
              <a:buNone/>
            </a:pPr>
            <a:r>
              <a:rPr lang="en-GB" altLang="en-US" sz="2400" smtClean="0"/>
              <a:t>Allele</a:t>
            </a:r>
          </a:p>
          <a:p>
            <a:pPr marL="0" indent="0" algn="ctr">
              <a:buFont typeface="Arial" panose="020B0604020202020204" pitchFamily="34" charset="0"/>
              <a:buNone/>
            </a:pPr>
            <a:endParaRPr lang="en-GB" altLang="en-US" sz="2400" smtClean="0"/>
          </a:p>
          <a:p>
            <a:pPr marL="400050" lvl="1" indent="0" algn="ctr">
              <a:buFont typeface="Arial" panose="020B0604020202020204" pitchFamily="34" charset="0"/>
              <a:buNone/>
            </a:pPr>
            <a:r>
              <a:rPr lang="en-GB" altLang="en-US" sz="2000" smtClean="0"/>
              <a:t>a variant form of a gene. Some genes have a variety of different forms, which are located at the same position, or genetic locus, on a chromosome and give different Phenotypes</a:t>
            </a:r>
          </a:p>
          <a:p>
            <a:pPr marL="400050" lvl="1" indent="0" algn="ctr">
              <a:buFont typeface="Arial" panose="020B0604020202020204" pitchFamily="34" charset="0"/>
              <a:buNone/>
            </a:pPr>
            <a:endParaRPr lang="en-GB" altLang="en-US" sz="2000" smtClean="0"/>
          </a:p>
          <a:p>
            <a:pPr marL="0" indent="0" algn="ctr">
              <a:buFont typeface="Arial" panose="020B0604020202020204" pitchFamily="34" charset="0"/>
              <a:buNone/>
            </a:pPr>
            <a:r>
              <a:rPr lang="en-GB" altLang="en-US" sz="2400" smtClean="0">
                <a:solidFill>
                  <a:srgbClr val="FF0000"/>
                </a:solidFill>
              </a:rPr>
              <a:t>Humans are called diploid organisms because they have two </a:t>
            </a:r>
            <a:r>
              <a:rPr lang="en-GB" altLang="en-US" sz="2400" b="1" smtClean="0">
                <a:solidFill>
                  <a:srgbClr val="FF0000"/>
                </a:solidFill>
              </a:rPr>
              <a:t>alleles</a:t>
            </a:r>
            <a:r>
              <a:rPr lang="en-GB" altLang="en-US" sz="2400" smtClean="0">
                <a:solidFill>
                  <a:srgbClr val="FF0000"/>
                </a:solidFill>
              </a:rPr>
              <a:t> at each genetic locus, with one </a:t>
            </a:r>
            <a:r>
              <a:rPr lang="en-GB" altLang="en-US" sz="2400" b="1" smtClean="0">
                <a:solidFill>
                  <a:srgbClr val="FF0000"/>
                </a:solidFill>
              </a:rPr>
              <a:t>allele</a:t>
            </a:r>
            <a:r>
              <a:rPr lang="en-GB" altLang="en-US" sz="2400" smtClean="0">
                <a:solidFill>
                  <a:srgbClr val="FF0000"/>
                </a:solidFill>
              </a:rPr>
              <a:t> inherited from each parent</a:t>
            </a:r>
            <a:r>
              <a:rPr lang="en-GB" altLang="en-US" smtClean="0">
                <a:solidFill>
                  <a:srgbClr val="FF0000"/>
                </a:solidFill>
              </a:rPr>
              <a:t>.</a:t>
            </a:r>
          </a:p>
        </p:txBody>
      </p:sp>
      <p:sp>
        <p:nvSpPr>
          <p:cNvPr id="5" name="Right Arrow 4"/>
          <p:cNvSpPr/>
          <p:nvPr/>
        </p:nvSpPr>
        <p:spPr>
          <a:xfrm>
            <a:off x="4427538" y="3716338"/>
            <a:ext cx="865187" cy="4333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5590441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468313" y="115888"/>
            <a:ext cx="8229600" cy="779462"/>
          </a:xfrm>
        </p:spPr>
        <p:txBody>
          <a:bodyPr/>
          <a:lstStyle/>
          <a:p>
            <a:pPr eaLnBrk="1" hangingPunct="1"/>
            <a:r>
              <a:rPr lang="en-GB" altLang="en-US" smtClean="0"/>
              <a:t>The Gene</a:t>
            </a:r>
          </a:p>
        </p:txBody>
      </p:sp>
      <p:sp>
        <p:nvSpPr>
          <p:cNvPr id="45059" name="Rectangle 3"/>
          <p:cNvSpPr>
            <a:spLocks noGrp="1" noChangeArrowheads="1"/>
          </p:cNvSpPr>
          <p:nvPr>
            <p:ph type="body" sz="half" idx="1"/>
          </p:nvPr>
        </p:nvSpPr>
        <p:spPr>
          <a:xfrm>
            <a:off x="900113" y="908050"/>
            <a:ext cx="7488237" cy="1800225"/>
          </a:xfrm>
        </p:spPr>
        <p:txBody>
          <a:bodyPr rtlCol="0">
            <a:normAutofit lnSpcReduction="10000"/>
          </a:bodyPr>
          <a:lstStyle/>
          <a:p>
            <a:pPr eaLnBrk="1" fontAlgn="auto" hangingPunct="1">
              <a:lnSpc>
                <a:spcPct val="90000"/>
              </a:lnSpc>
              <a:spcAft>
                <a:spcPts val="0"/>
              </a:spcAft>
              <a:buFontTx/>
              <a:buNone/>
              <a:defRPr/>
            </a:pPr>
            <a:r>
              <a:rPr lang="en-GB" altLang="en-US" sz="2800" i="1" dirty="0" smtClean="0"/>
              <a:t>	“a locatable region of genomic sequence, corresponding to a unit of inheritance, which is associated with regulatory regions, transcribed regions, and or other functional sequence regions</a:t>
            </a:r>
            <a:r>
              <a:rPr lang="en-GB" altLang="en-US" sz="2800" dirty="0" smtClean="0"/>
              <a:t> " </a:t>
            </a:r>
          </a:p>
        </p:txBody>
      </p:sp>
      <p:pic>
        <p:nvPicPr>
          <p:cNvPr id="45060" name="Picture 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246688" y="2420938"/>
            <a:ext cx="3900487" cy="3119437"/>
          </a:xfrm>
        </p:spPr>
      </p:pic>
      <p:sp>
        <p:nvSpPr>
          <p:cNvPr id="45061" name="Rectangle 1"/>
          <p:cNvSpPr>
            <a:spLocks noChangeArrowheads="1"/>
          </p:cNvSpPr>
          <p:nvPr/>
        </p:nvSpPr>
        <p:spPr bwMode="auto">
          <a:xfrm>
            <a:off x="468313" y="3023160"/>
            <a:ext cx="4861247"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dirty="0" smtClean="0">
                <a:solidFill>
                  <a:srgbClr val="00B050"/>
                </a:solidFill>
                <a:latin typeface="Arial" panose="020B0604020202020204" pitchFamily="34" charset="0"/>
              </a:rPr>
              <a:t>3 Genes associated with skeletal muscle but these also affect the nervous system.</a:t>
            </a:r>
            <a:endParaRPr lang="en-GB" altLang="en-US" sz="1600" dirty="0">
              <a:solidFill>
                <a:srgbClr val="00B050"/>
              </a:solidFill>
              <a:latin typeface="Arial" panose="020B0604020202020204" pitchFamily="34" charset="0"/>
            </a:endParaRPr>
          </a:p>
          <a:p>
            <a:pPr>
              <a:spcBef>
                <a:spcPct val="0"/>
              </a:spcBef>
              <a:buFontTx/>
              <a:buNone/>
            </a:pPr>
            <a:endParaRPr lang="en-GB" altLang="en-US" sz="1600" dirty="0">
              <a:latin typeface="Arial" panose="020B0604020202020204" pitchFamily="34" charset="0"/>
            </a:endParaRPr>
          </a:p>
        </p:txBody>
      </p:sp>
      <p:sp>
        <p:nvSpPr>
          <p:cNvPr id="2" name="TextBox 1"/>
          <p:cNvSpPr txBox="1"/>
          <p:nvPr/>
        </p:nvSpPr>
        <p:spPr>
          <a:xfrm>
            <a:off x="468313" y="3789040"/>
            <a:ext cx="4823767" cy="646331"/>
          </a:xfrm>
          <a:prstGeom prst="rect">
            <a:avLst/>
          </a:prstGeom>
          <a:noFill/>
        </p:spPr>
        <p:txBody>
          <a:bodyPr wrap="square" rtlCol="0">
            <a:spAutoFit/>
          </a:bodyPr>
          <a:lstStyle/>
          <a:p>
            <a:r>
              <a:rPr lang="en-GB" dirty="0" smtClean="0">
                <a:solidFill>
                  <a:srgbClr val="7030A0"/>
                </a:solidFill>
              </a:rPr>
              <a:t>97 genes associated with VO</a:t>
            </a:r>
            <a:r>
              <a:rPr lang="en-GB" baseline="-25000" dirty="0" smtClean="0">
                <a:solidFill>
                  <a:srgbClr val="7030A0"/>
                </a:solidFill>
              </a:rPr>
              <a:t>2</a:t>
            </a:r>
            <a:r>
              <a:rPr lang="en-GB" dirty="0" smtClean="0">
                <a:solidFill>
                  <a:srgbClr val="7030A0"/>
                </a:solidFill>
              </a:rPr>
              <a:t> trainability with various alleles in each.</a:t>
            </a:r>
            <a:endParaRPr lang="en-GB" dirty="0">
              <a:solidFill>
                <a:srgbClr val="7030A0"/>
              </a:solidFill>
            </a:endParaRPr>
          </a:p>
        </p:txBody>
      </p:sp>
      <p:sp>
        <p:nvSpPr>
          <p:cNvPr id="3" name="TextBox 2"/>
          <p:cNvSpPr txBox="1"/>
          <p:nvPr/>
        </p:nvSpPr>
        <p:spPr>
          <a:xfrm>
            <a:off x="468313" y="4616951"/>
            <a:ext cx="4823767" cy="2031325"/>
          </a:xfrm>
          <a:prstGeom prst="rect">
            <a:avLst/>
          </a:prstGeom>
          <a:noFill/>
        </p:spPr>
        <p:txBody>
          <a:bodyPr wrap="square" rtlCol="0">
            <a:spAutoFit/>
          </a:bodyPr>
          <a:lstStyle/>
          <a:p>
            <a:r>
              <a:rPr lang="en-GB" dirty="0" smtClean="0">
                <a:solidFill>
                  <a:srgbClr val="FF0000"/>
                </a:solidFill>
              </a:rPr>
              <a:t>Gene is a locatable region that define a trait such as the development of muscle tissue, skeletal mass etc</a:t>
            </a:r>
            <a:r>
              <a:rPr lang="en-GB" dirty="0" smtClean="0"/>
              <a:t>.</a:t>
            </a:r>
          </a:p>
          <a:p>
            <a:endParaRPr lang="en-GB" dirty="0">
              <a:solidFill>
                <a:schemeClr val="accent1">
                  <a:lumMod val="50000"/>
                </a:schemeClr>
              </a:solidFill>
            </a:endParaRPr>
          </a:p>
          <a:p>
            <a:r>
              <a:rPr lang="en-GB" dirty="0" smtClean="0">
                <a:solidFill>
                  <a:schemeClr val="accent1">
                    <a:lumMod val="50000"/>
                  </a:schemeClr>
                </a:solidFill>
              </a:rPr>
              <a:t>An allele is the variation within this gene that define the phenotype characteristics </a:t>
            </a:r>
            <a:r>
              <a:rPr lang="en-GB" dirty="0" err="1" smtClean="0">
                <a:solidFill>
                  <a:schemeClr val="accent1">
                    <a:lumMod val="50000"/>
                  </a:schemeClr>
                </a:solidFill>
              </a:rPr>
              <a:t>ie</a:t>
            </a:r>
            <a:r>
              <a:rPr lang="en-GB" dirty="0" smtClean="0">
                <a:solidFill>
                  <a:schemeClr val="accent1">
                    <a:lumMod val="50000"/>
                  </a:schemeClr>
                </a:solidFill>
              </a:rPr>
              <a:t>, slow v fast twitch fibres </a:t>
            </a:r>
            <a:r>
              <a:rPr lang="en-GB" dirty="0" err="1" smtClean="0">
                <a:solidFill>
                  <a:schemeClr val="accent1">
                    <a:lumMod val="50000"/>
                  </a:schemeClr>
                </a:solidFill>
              </a:rPr>
              <a:t>etc</a:t>
            </a:r>
            <a:endParaRPr lang="en-GB" dirty="0">
              <a:solidFill>
                <a:schemeClr val="accent1">
                  <a:lumMod val="50000"/>
                </a:schemeClr>
              </a:solidFill>
            </a:endParaRPr>
          </a:p>
        </p:txBody>
      </p:sp>
    </p:spTree>
    <p:extLst>
      <p:ext uri="{BB962C8B-B14F-4D97-AF65-F5344CB8AC3E}">
        <p14:creationId xmlns:p14="http://schemas.microsoft.com/office/powerpoint/2010/main" val="10649310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GB" altLang="en-US" sz="1400" smtClean="0"/>
              <a:t>The mature mRNA is composed of a 5‘ prime (red) exons (uppercase yellow) introns are shown in purple (lowercase) and 3‘ prime (red again).</a:t>
            </a:r>
          </a:p>
        </p:txBody>
      </p:sp>
      <p:pic>
        <p:nvPicPr>
          <p:cNvPr id="47107" name="Picture 4" descr="File:AMY1gene.pn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628775"/>
            <a:ext cx="9037638" cy="489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534795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57200" y="274638"/>
            <a:ext cx="8229600" cy="706437"/>
          </a:xfrm>
        </p:spPr>
        <p:txBody>
          <a:bodyPr rtlCol="0">
            <a:normAutofit fontScale="90000"/>
          </a:bodyPr>
          <a:lstStyle/>
          <a:p>
            <a:pPr eaLnBrk="1" fontAlgn="auto" hangingPunct="1">
              <a:spcAft>
                <a:spcPts val="0"/>
              </a:spcAft>
              <a:defRPr/>
            </a:pPr>
            <a:r>
              <a:rPr lang="en-GB" altLang="en-US" smtClean="0"/>
              <a:t>DNA &amp; RNA Coding</a:t>
            </a:r>
            <a:endParaRPr lang="en-US" altLang="en-US" smtClean="0"/>
          </a:p>
        </p:txBody>
      </p:sp>
      <p:sp>
        <p:nvSpPr>
          <p:cNvPr id="47107" name="Rectangle 3"/>
          <p:cNvSpPr>
            <a:spLocks noGrp="1" noChangeArrowheads="1"/>
          </p:cNvSpPr>
          <p:nvPr>
            <p:ph type="body" sz="half" idx="1"/>
          </p:nvPr>
        </p:nvSpPr>
        <p:spPr>
          <a:xfrm>
            <a:off x="474663" y="952500"/>
            <a:ext cx="8218487" cy="892175"/>
          </a:xfrm>
        </p:spPr>
        <p:txBody>
          <a:bodyPr rtlCol="0">
            <a:normAutofit lnSpcReduction="10000"/>
          </a:bodyPr>
          <a:lstStyle/>
          <a:p>
            <a:pPr eaLnBrk="1" fontAlgn="auto" hangingPunct="1">
              <a:lnSpc>
                <a:spcPct val="90000"/>
              </a:lnSpc>
              <a:spcAft>
                <a:spcPts val="0"/>
              </a:spcAft>
              <a:defRPr/>
            </a:pPr>
            <a:r>
              <a:rPr lang="en-GB" altLang="en-US" sz="2000" smtClean="0"/>
              <a:t>In RNA, information is encoded in quaternary sequences. However now the nucleotide thymine is substituted with uracil as this aa is more biochemically stable</a:t>
            </a:r>
            <a:endParaRPr lang="en-US" altLang="en-US" sz="2000" smtClean="0"/>
          </a:p>
        </p:txBody>
      </p:sp>
      <p:graphicFrame>
        <p:nvGraphicFramePr>
          <p:cNvPr id="54276" name="Group 4"/>
          <p:cNvGraphicFramePr>
            <a:graphicFrameLocks noGrp="1"/>
          </p:cNvGraphicFramePr>
          <p:nvPr>
            <p:ph sz="quarter" idx="2"/>
          </p:nvPr>
        </p:nvGraphicFramePr>
        <p:xfrm>
          <a:off x="4572000" y="2205038"/>
          <a:ext cx="4038600" cy="2185988"/>
        </p:xfrm>
        <a:graphic>
          <a:graphicData uri="http://schemas.openxmlformats.org/drawingml/2006/table">
            <a:tbl>
              <a:tblPr/>
              <a:tblGrid>
                <a:gridCol w="1346200">
                  <a:extLst>
                    <a:ext uri="{9D8B030D-6E8A-4147-A177-3AD203B41FA5}">
                      <a16:colId xmlns:a16="http://schemas.microsoft.com/office/drawing/2014/main" val="20000"/>
                    </a:ext>
                  </a:extLst>
                </a:gridCol>
                <a:gridCol w="2692400">
                  <a:extLst>
                    <a:ext uri="{9D8B030D-6E8A-4147-A177-3AD203B41FA5}">
                      <a16:colId xmlns:a16="http://schemas.microsoft.com/office/drawing/2014/main" val="20001"/>
                    </a:ext>
                  </a:extLst>
                </a:gridCol>
              </a:tblGrid>
              <a:tr h="5476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A</a:t>
                      </a:r>
                      <a:endParaRPr kumimoji="0" lang="en-US" sz="2800" b="0" i="0" u="none" strike="noStrike" cap="none" normalizeH="0" baseline="0" dirty="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adenine</a:t>
                      </a: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461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G</a:t>
                      </a:r>
                      <a:endParaRPr kumimoji="0" lang="en-US" sz="28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guanine</a:t>
                      </a: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461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C</a:t>
                      </a:r>
                      <a:endParaRPr kumimoji="0" lang="en-US" sz="28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cytosine</a:t>
                      </a: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461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U</a:t>
                      </a:r>
                      <a:endParaRPr kumimoji="0" lang="en-US" sz="28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uracil</a:t>
                      </a: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graphicFrame>
        <p:nvGraphicFramePr>
          <p:cNvPr id="54293" name="Group 21"/>
          <p:cNvGraphicFramePr>
            <a:graphicFrameLocks noGrp="1"/>
          </p:cNvGraphicFramePr>
          <p:nvPr>
            <p:ph sz="quarter" idx="3"/>
          </p:nvPr>
        </p:nvGraphicFramePr>
        <p:xfrm>
          <a:off x="250825" y="2205038"/>
          <a:ext cx="4038600" cy="2187576"/>
        </p:xfrm>
        <a:graphic>
          <a:graphicData uri="http://schemas.openxmlformats.org/drawingml/2006/table">
            <a:tbl>
              <a:tblPr/>
              <a:tblGrid>
                <a:gridCol w="1430338">
                  <a:extLst>
                    <a:ext uri="{9D8B030D-6E8A-4147-A177-3AD203B41FA5}">
                      <a16:colId xmlns:a16="http://schemas.microsoft.com/office/drawing/2014/main" val="20000"/>
                    </a:ext>
                  </a:extLst>
                </a:gridCol>
                <a:gridCol w="2608262">
                  <a:extLst>
                    <a:ext uri="{9D8B030D-6E8A-4147-A177-3AD203B41FA5}">
                      <a16:colId xmlns:a16="http://schemas.microsoft.com/office/drawing/2014/main" val="20001"/>
                    </a:ext>
                  </a:extLst>
                </a:gridCol>
              </a:tblGrid>
              <a:tr h="54292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A</a:t>
                      </a:r>
                      <a:endParaRPr kumimoji="0" lang="en-US" sz="28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adenine</a:t>
                      </a: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413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G</a:t>
                      </a:r>
                      <a:endParaRPr kumimoji="0" lang="en-US" sz="28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guanine</a:t>
                      </a: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4292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C</a:t>
                      </a:r>
                      <a:endParaRPr kumimoji="0" lang="en-US" sz="28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cytosine</a:t>
                      </a: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603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T </a:t>
                      </a:r>
                      <a:endParaRPr kumimoji="0" lang="en-US" sz="2800" b="0" i="0" u="none" strike="noStrike" cap="none" normalizeH="0" baseline="0" smtClean="0">
                        <a:ln>
                          <a:noFill/>
                        </a:ln>
                        <a:solidFill>
                          <a:schemeClr val="tx1"/>
                        </a:solidFill>
                        <a:effectLst/>
                        <a:latin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thymine</a:t>
                      </a:r>
                      <a:endParaRPr kumimoji="0" lang="en-US"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48166" name="Text Box 38"/>
          <p:cNvSpPr txBox="1">
            <a:spLocks noChangeArrowheads="1"/>
          </p:cNvSpPr>
          <p:nvPr/>
        </p:nvSpPr>
        <p:spPr bwMode="auto">
          <a:xfrm>
            <a:off x="971550" y="1844675"/>
            <a:ext cx="24479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GB" altLang="en-US" sz="1800">
                <a:latin typeface="Arial" panose="020B0604020202020204" pitchFamily="34" charset="0"/>
              </a:rPr>
              <a:t>DNA</a:t>
            </a:r>
          </a:p>
        </p:txBody>
      </p:sp>
      <p:sp>
        <p:nvSpPr>
          <p:cNvPr id="48167" name="Text Box 39"/>
          <p:cNvSpPr txBox="1">
            <a:spLocks noChangeArrowheads="1"/>
          </p:cNvSpPr>
          <p:nvPr/>
        </p:nvSpPr>
        <p:spPr bwMode="auto">
          <a:xfrm>
            <a:off x="5076825" y="1773238"/>
            <a:ext cx="24479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GB" altLang="en-US" sz="1800">
                <a:latin typeface="Arial" panose="020B0604020202020204" pitchFamily="34" charset="0"/>
              </a:rPr>
              <a:t>mRNA</a:t>
            </a:r>
          </a:p>
        </p:txBody>
      </p:sp>
      <p:sp>
        <p:nvSpPr>
          <p:cNvPr id="47144" name="Text Box 40"/>
          <p:cNvSpPr txBox="1">
            <a:spLocks noChangeArrowheads="1"/>
          </p:cNvSpPr>
          <p:nvPr/>
        </p:nvSpPr>
        <p:spPr bwMode="auto">
          <a:xfrm>
            <a:off x="323850" y="4581525"/>
            <a:ext cx="8353425" cy="2430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charset="0"/>
              </a:defRPr>
            </a:lvl1pPr>
            <a:lvl2pPr marL="742950" indent="-285750">
              <a:spcBef>
                <a:spcPct val="20000"/>
              </a:spcBef>
              <a:buChar char="–"/>
              <a:defRPr sz="2800">
                <a:solidFill>
                  <a:schemeClr val="tx1"/>
                </a:solidFill>
                <a:latin typeface="Arial" charset="0"/>
              </a:defRPr>
            </a:lvl2pPr>
            <a:lvl3pPr marL="1143000" indent="-228600">
              <a:spcBef>
                <a:spcPct val="20000"/>
              </a:spcBef>
              <a:buChar char="•"/>
              <a:defRPr sz="2400">
                <a:solidFill>
                  <a:schemeClr val="tx1"/>
                </a:solidFill>
                <a:latin typeface="Arial" charset="0"/>
              </a:defRPr>
            </a:lvl3pPr>
            <a:lvl4pPr marL="1600200" indent="-228600">
              <a:spcBef>
                <a:spcPct val="20000"/>
              </a:spcBef>
              <a:buChar char="–"/>
              <a:defRPr sz="2000">
                <a:solidFill>
                  <a:schemeClr val="tx1"/>
                </a:solidFill>
                <a:latin typeface="Arial" charset="0"/>
              </a:defRPr>
            </a:lvl4pPr>
            <a:lvl5pPr marL="2057400" indent="-22860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defRPr/>
            </a:pPr>
            <a:r>
              <a:rPr lang="en-GB" altLang="en-US" sz="1800" dirty="0" smtClean="0"/>
              <a:t>DNA			mRNA			Protein</a:t>
            </a:r>
          </a:p>
          <a:p>
            <a:pPr eaLnBrk="1" hangingPunct="1">
              <a:spcBef>
                <a:spcPct val="50000"/>
              </a:spcBef>
              <a:buFontTx/>
              <a:buNone/>
              <a:defRPr/>
            </a:pPr>
            <a:r>
              <a:rPr lang="en-GB" altLang="en-US" sz="1800" dirty="0" smtClean="0"/>
              <a:t>Thymine			Uracil			</a:t>
            </a:r>
          </a:p>
          <a:p>
            <a:pPr marL="285750" indent="-285750" eaLnBrk="1" hangingPunct="1">
              <a:spcBef>
                <a:spcPct val="50000"/>
              </a:spcBef>
              <a:defRPr/>
            </a:pPr>
            <a:r>
              <a:rPr lang="en-GB" altLang="en-US" sz="1800" dirty="0" smtClean="0"/>
              <a:t>Thymine requires more energy to biosynthesise</a:t>
            </a:r>
          </a:p>
          <a:p>
            <a:pPr eaLnBrk="1" hangingPunct="1">
              <a:spcBef>
                <a:spcPct val="50000"/>
              </a:spcBef>
              <a:defRPr/>
            </a:pPr>
            <a:r>
              <a:rPr lang="en-GB" altLang="en-US" sz="1800" dirty="0" smtClean="0">
                <a:solidFill>
                  <a:srgbClr val="FF0000"/>
                </a:solidFill>
              </a:rPr>
              <a:t> </a:t>
            </a:r>
            <a:r>
              <a:rPr lang="en-GB" altLang="en-US" sz="1800" dirty="0" err="1" smtClean="0">
                <a:solidFill>
                  <a:srgbClr val="FF0000"/>
                </a:solidFill>
              </a:rPr>
              <a:t>Cytocine</a:t>
            </a:r>
            <a:r>
              <a:rPr lang="en-GB" altLang="en-US" sz="1800" dirty="0" smtClean="0">
                <a:solidFill>
                  <a:srgbClr val="FF0000"/>
                </a:solidFill>
              </a:rPr>
              <a:t> may convert to Uracil thereby causing mutations (CG not TA)</a:t>
            </a:r>
          </a:p>
          <a:p>
            <a:pPr eaLnBrk="1" hangingPunct="1">
              <a:spcBef>
                <a:spcPct val="50000"/>
              </a:spcBef>
              <a:defRPr/>
            </a:pPr>
            <a:r>
              <a:rPr lang="en-GB" altLang="en-US" sz="1800" dirty="0" smtClean="0"/>
              <a:t>Thymine more stable than Uracil </a:t>
            </a:r>
          </a:p>
          <a:p>
            <a:pPr eaLnBrk="1" hangingPunct="1">
              <a:spcBef>
                <a:spcPct val="50000"/>
              </a:spcBef>
              <a:buFontTx/>
              <a:buNone/>
              <a:defRPr/>
            </a:pPr>
            <a:endParaRPr lang="en-GB" altLang="en-US" sz="1800" dirty="0" smtClean="0"/>
          </a:p>
        </p:txBody>
      </p:sp>
      <p:sp>
        <p:nvSpPr>
          <p:cNvPr id="48169" name="Line 41"/>
          <p:cNvSpPr>
            <a:spLocks noChangeShapeType="1"/>
          </p:cNvSpPr>
          <p:nvPr/>
        </p:nvSpPr>
        <p:spPr bwMode="auto">
          <a:xfrm>
            <a:off x="1403350" y="5229225"/>
            <a:ext cx="1582738"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8170" name="Line 43"/>
          <p:cNvSpPr>
            <a:spLocks noChangeShapeType="1"/>
          </p:cNvSpPr>
          <p:nvPr/>
        </p:nvSpPr>
        <p:spPr bwMode="auto">
          <a:xfrm>
            <a:off x="1258888" y="4797425"/>
            <a:ext cx="1582737"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8171" name="Line 44"/>
          <p:cNvSpPr>
            <a:spLocks noChangeShapeType="1"/>
          </p:cNvSpPr>
          <p:nvPr/>
        </p:nvSpPr>
        <p:spPr bwMode="auto">
          <a:xfrm>
            <a:off x="4140200" y="4797425"/>
            <a:ext cx="1582738"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329940338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altLang="en-US" b="1" smtClean="0"/>
              <a:t>How many combinations?</a:t>
            </a:r>
          </a:p>
        </p:txBody>
      </p:sp>
      <p:sp>
        <p:nvSpPr>
          <p:cNvPr id="48131" name="Rectangle 3"/>
          <p:cNvSpPr>
            <a:spLocks noGrp="1" noChangeArrowheads="1"/>
          </p:cNvSpPr>
          <p:nvPr>
            <p:ph idx="1"/>
          </p:nvPr>
        </p:nvSpPr>
        <p:spPr/>
        <p:txBody>
          <a:bodyPr rtlCol="0">
            <a:normAutofit lnSpcReduction="10000"/>
          </a:bodyPr>
          <a:lstStyle/>
          <a:p>
            <a:pPr eaLnBrk="1" fontAlgn="auto" hangingPunct="1">
              <a:lnSpc>
                <a:spcPct val="80000"/>
              </a:lnSpc>
              <a:spcAft>
                <a:spcPts val="0"/>
              </a:spcAft>
              <a:defRPr/>
            </a:pPr>
            <a:r>
              <a:rPr lang="en-GB" altLang="en-US" sz="2400" dirty="0" smtClean="0"/>
              <a:t>If </a:t>
            </a:r>
            <a:r>
              <a:rPr lang="en-GB" altLang="en-US" sz="2400" b="1" dirty="0" smtClean="0">
                <a:solidFill>
                  <a:srgbClr val="0000CC"/>
                </a:solidFill>
              </a:rPr>
              <a:t>one base</a:t>
            </a:r>
            <a:r>
              <a:rPr lang="en-GB" altLang="en-US" sz="2400" dirty="0" smtClean="0"/>
              <a:t> represented one amino acid this would only be able to produce </a:t>
            </a:r>
          </a:p>
          <a:p>
            <a:pPr eaLnBrk="1" fontAlgn="auto" hangingPunct="1">
              <a:lnSpc>
                <a:spcPct val="80000"/>
              </a:lnSpc>
              <a:spcAft>
                <a:spcPts val="0"/>
              </a:spcAft>
              <a:defRPr/>
            </a:pPr>
            <a:endParaRPr lang="en-GB" altLang="en-US" sz="2400" dirty="0" smtClean="0"/>
          </a:p>
          <a:p>
            <a:pPr eaLnBrk="1" fontAlgn="auto" hangingPunct="1">
              <a:lnSpc>
                <a:spcPct val="80000"/>
              </a:lnSpc>
              <a:spcAft>
                <a:spcPts val="0"/>
              </a:spcAft>
              <a:buFontTx/>
              <a:buNone/>
              <a:defRPr/>
            </a:pPr>
            <a:r>
              <a:rPr lang="en-GB" altLang="en-US" sz="2400" dirty="0" smtClean="0"/>
              <a:t>4 different combinations. (A, C, G and U)</a:t>
            </a:r>
            <a:endParaRPr lang="fr-FR" altLang="en-US" sz="2400" dirty="0" smtClean="0"/>
          </a:p>
          <a:p>
            <a:pPr eaLnBrk="1" fontAlgn="auto" hangingPunct="1">
              <a:lnSpc>
                <a:spcPct val="80000"/>
              </a:lnSpc>
              <a:spcAft>
                <a:spcPts val="0"/>
              </a:spcAft>
              <a:defRPr/>
            </a:pPr>
            <a:r>
              <a:rPr lang="en-GB" altLang="en-US" sz="2400" dirty="0" smtClean="0"/>
              <a:t>If </a:t>
            </a:r>
            <a:r>
              <a:rPr lang="en-GB" altLang="en-US" sz="2400" b="1" dirty="0" smtClean="0">
                <a:solidFill>
                  <a:srgbClr val="0000CC"/>
                </a:solidFill>
              </a:rPr>
              <a:t>pairs</a:t>
            </a:r>
            <a:r>
              <a:rPr lang="en-GB" altLang="en-US" sz="2400" dirty="0" smtClean="0">
                <a:solidFill>
                  <a:srgbClr val="0000CC"/>
                </a:solidFill>
              </a:rPr>
              <a:t> </a:t>
            </a:r>
            <a:r>
              <a:rPr lang="en-GB" altLang="en-US" sz="2400" b="1" dirty="0" smtClean="0">
                <a:solidFill>
                  <a:srgbClr val="0000CC"/>
                </a:solidFill>
              </a:rPr>
              <a:t>of bases</a:t>
            </a:r>
            <a:r>
              <a:rPr lang="en-GB" altLang="en-US" sz="2400" dirty="0" smtClean="0"/>
              <a:t> represented each amino acid this would only be able to produce </a:t>
            </a:r>
          </a:p>
          <a:p>
            <a:pPr eaLnBrk="1" fontAlgn="auto" hangingPunct="1">
              <a:lnSpc>
                <a:spcPct val="80000"/>
              </a:lnSpc>
              <a:spcAft>
                <a:spcPts val="0"/>
              </a:spcAft>
              <a:defRPr/>
            </a:pPr>
            <a:endParaRPr lang="en-GB" altLang="en-US" sz="2400" dirty="0" smtClean="0"/>
          </a:p>
          <a:p>
            <a:pPr eaLnBrk="1" fontAlgn="auto" hangingPunct="1">
              <a:lnSpc>
                <a:spcPct val="80000"/>
              </a:lnSpc>
              <a:spcAft>
                <a:spcPts val="0"/>
              </a:spcAft>
              <a:buFontTx/>
              <a:buNone/>
              <a:defRPr/>
            </a:pPr>
            <a:r>
              <a:rPr lang="en-GB" altLang="en-US" sz="2400" dirty="0" smtClean="0"/>
              <a:t>4 x 4 = 16 combinations. </a:t>
            </a:r>
            <a:r>
              <a:rPr lang="fr-FR" altLang="en-US" sz="2400" dirty="0" smtClean="0"/>
              <a:t>(AA, AC, AG, AU, CA, CC, CG, CU </a:t>
            </a:r>
            <a:r>
              <a:rPr lang="fr-FR" altLang="en-US" sz="2400" dirty="0" err="1" smtClean="0"/>
              <a:t>etc</a:t>
            </a:r>
            <a:r>
              <a:rPr lang="fr-FR" altLang="en-US" sz="2400" dirty="0" smtClean="0"/>
              <a:t>)</a:t>
            </a:r>
          </a:p>
          <a:p>
            <a:pPr eaLnBrk="1" fontAlgn="auto" hangingPunct="1">
              <a:lnSpc>
                <a:spcPct val="80000"/>
              </a:lnSpc>
              <a:spcAft>
                <a:spcPts val="0"/>
              </a:spcAft>
              <a:defRPr/>
            </a:pPr>
            <a:r>
              <a:rPr lang="en-GB" altLang="en-US" sz="2400" dirty="0" smtClean="0"/>
              <a:t>If </a:t>
            </a:r>
            <a:r>
              <a:rPr lang="en-GB" altLang="en-US" sz="2400" b="1" dirty="0" smtClean="0">
                <a:solidFill>
                  <a:srgbClr val="0000CC"/>
                </a:solidFill>
              </a:rPr>
              <a:t>triplets of bases</a:t>
            </a:r>
            <a:r>
              <a:rPr lang="en-GB" altLang="en-US" sz="2400" dirty="0" smtClean="0"/>
              <a:t> represented each amino acid, this would be able to produce </a:t>
            </a:r>
          </a:p>
          <a:p>
            <a:pPr eaLnBrk="1" fontAlgn="auto" hangingPunct="1">
              <a:lnSpc>
                <a:spcPct val="80000"/>
              </a:lnSpc>
              <a:spcAft>
                <a:spcPts val="0"/>
              </a:spcAft>
              <a:defRPr/>
            </a:pPr>
            <a:endParaRPr lang="en-GB" altLang="en-US" sz="2400" dirty="0" smtClean="0"/>
          </a:p>
          <a:p>
            <a:pPr eaLnBrk="1" fontAlgn="auto" hangingPunct="1">
              <a:lnSpc>
                <a:spcPct val="80000"/>
              </a:lnSpc>
              <a:spcAft>
                <a:spcPts val="0"/>
              </a:spcAft>
              <a:buFontTx/>
              <a:buNone/>
              <a:defRPr/>
            </a:pPr>
            <a:r>
              <a:rPr lang="en-GB" altLang="en-US" sz="2400" dirty="0" smtClean="0"/>
              <a:t>4 x 4 x 4 = 64 combinations</a:t>
            </a:r>
            <a:br>
              <a:rPr lang="en-GB" altLang="en-US" sz="2400" dirty="0" smtClean="0"/>
            </a:br>
            <a:r>
              <a:rPr lang="en-GB" altLang="en-US" sz="2400" dirty="0" smtClean="0"/>
              <a:t/>
            </a:r>
            <a:br>
              <a:rPr lang="en-GB" altLang="en-US" sz="2400" dirty="0" smtClean="0"/>
            </a:br>
            <a:r>
              <a:rPr lang="en-GB" altLang="en-US" sz="2400" dirty="0" smtClean="0"/>
              <a:t>This is enough combinations to code for the 20 amino acids </a:t>
            </a:r>
            <a:r>
              <a:rPr lang="en-GB" altLang="en-US" sz="2400" b="1" dirty="0" smtClean="0"/>
              <a:t>but is the code actually made of triplets</a:t>
            </a:r>
            <a:r>
              <a:rPr lang="en-GB" altLang="en-US" sz="2400" dirty="0" smtClean="0"/>
              <a:t>?</a:t>
            </a:r>
          </a:p>
        </p:txBody>
      </p:sp>
    </p:spTree>
    <p:extLst>
      <p:ext uri="{BB962C8B-B14F-4D97-AF65-F5344CB8AC3E}">
        <p14:creationId xmlns:p14="http://schemas.microsoft.com/office/powerpoint/2010/main" val="236375347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altLang="en-US" smtClean="0"/>
              <a:t>Base Pairs</a:t>
            </a:r>
            <a:endParaRPr lang="en-US" altLang="en-US" smtClean="0"/>
          </a:p>
        </p:txBody>
      </p:sp>
      <p:sp>
        <p:nvSpPr>
          <p:cNvPr id="46083" name="Rectangle 3"/>
          <p:cNvSpPr>
            <a:spLocks noGrp="1" noChangeArrowheads="1"/>
          </p:cNvSpPr>
          <p:nvPr>
            <p:ph type="body" sz="half" idx="1"/>
          </p:nvPr>
        </p:nvSpPr>
        <p:spPr>
          <a:xfrm>
            <a:off x="457200" y="1600200"/>
            <a:ext cx="3683000" cy="4525963"/>
          </a:xfrm>
        </p:spPr>
        <p:txBody>
          <a:bodyPr rtlCol="0">
            <a:normAutofit/>
          </a:bodyPr>
          <a:lstStyle/>
          <a:p>
            <a:pPr eaLnBrk="1" fontAlgn="auto" hangingPunct="1">
              <a:lnSpc>
                <a:spcPct val="90000"/>
              </a:lnSpc>
              <a:spcAft>
                <a:spcPts val="0"/>
              </a:spcAft>
              <a:defRPr/>
            </a:pPr>
            <a:r>
              <a:rPr lang="en-GB" sz="2400" dirty="0" smtClean="0"/>
              <a:t>Nucleotides are grouped into </a:t>
            </a:r>
            <a:r>
              <a:rPr lang="en-GB" sz="2400" i="1" dirty="0" smtClean="0"/>
              <a:t>codons</a:t>
            </a:r>
            <a:r>
              <a:rPr lang="en-GB" sz="2400" dirty="0" smtClean="0"/>
              <a:t>.</a:t>
            </a:r>
          </a:p>
          <a:p>
            <a:pPr eaLnBrk="1" fontAlgn="auto" hangingPunct="1">
              <a:lnSpc>
                <a:spcPct val="90000"/>
              </a:lnSpc>
              <a:spcAft>
                <a:spcPts val="0"/>
              </a:spcAft>
              <a:defRPr/>
            </a:pPr>
            <a:endParaRPr lang="en-GB" sz="2400" dirty="0" smtClean="0"/>
          </a:p>
          <a:p>
            <a:pPr eaLnBrk="1" fontAlgn="auto" hangingPunct="1">
              <a:lnSpc>
                <a:spcPct val="90000"/>
              </a:lnSpc>
              <a:spcAft>
                <a:spcPts val="0"/>
              </a:spcAft>
              <a:defRPr/>
            </a:pPr>
            <a:r>
              <a:rPr lang="en-GB" sz="2400" dirty="0" smtClean="0"/>
              <a:t>Each codon contains </a:t>
            </a:r>
            <a:r>
              <a:rPr lang="en-GB" sz="2400" i="1" dirty="0" smtClean="0"/>
              <a:t>three</a:t>
            </a:r>
            <a:r>
              <a:rPr lang="en-GB" sz="2400" dirty="0" smtClean="0"/>
              <a:t> nucleotides.</a:t>
            </a:r>
          </a:p>
          <a:p>
            <a:pPr eaLnBrk="1" fontAlgn="auto" hangingPunct="1">
              <a:lnSpc>
                <a:spcPct val="90000"/>
              </a:lnSpc>
              <a:spcAft>
                <a:spcPts val="0"/>
              </a:spcAft>
              <a:defRPr/>
            </a:pPr>
            <a:endParaRPr lang="en-GB" sz="2400" dirty="0" smtClean="0"/>
          </a:p>
          <a:p>
            <a:pPr eaLnBrk="1" fontAlgn="auto" hangingPunct="1">
              <a:lnSpc>
                <a:spcPct val="90000"/>
              </a:lnSpc>
              <a:spcAft>
                <a:spcPts val="0"/>
              </a:spcAft>
              <a:defRPr/>
            </a:pPr>
            <a:r>
              <a:rPr lang="en-GB" sz="2400" dirty="0" smtClean="0"/>
              <a:t>Each codon corresponds to a protein or a stop. </a:t>
            </a:r>
          </a:p>
          <a:p>
            <a:pPr eaLnBrk="1" fontAlgn="auto" hangingPunct="1">
              <a:lnSpc>
                <a:spcPct val="90000"/>
              </a:lnSpc>
              <a:spcAft>
                <a:spcPts val="0"/>
              </a:spcAft>
              <a:defRPr/>
            </a:pPr>
            <a:endParaRPr lang="en-GB" sz="2400" dirty="0" smtClean="0"/>
          </a:p>
          <a:p>
            <a:pPr marL="0" indent="0" eaLnBrk="1" fontAlgn="auto" hangingPunct="1">
              <a:lnSpc>
                <a:spcPct val="90000"/>
              </a:lnSpc>
              <a:spcAft>
                <a:spcPts val="0"/>
              </a:spcAft>
              <a:buFontTx/>
              <a:buNone/>
              <a:defRPr/>
            </a:pPr>
            <a:r>
              <a:rPr lang="en-GB" sz="2000" dirty="0" smtClean="0"/>
              <a:t>Note: in mRNA T is replaced by U</a:t>
            </a:r>
            <a:endParaRPr lang="en-US" sz="2000" dirty="0" smtClean="0"/>
          </a:p>
        </p:txBody>
      </p:sp>
      <p:graphicFrame>
        <p:nvGraphicFramePr>
          <p:cNvPr id="46204" name="Group 124"/>
          <p:cNvGraphicFramePr>
            <a:graphicFrameLocks noGrp="1"/>
          </p:cNvGraphicFramePr>
          <p:nvPr>
            <p:ph sz="half" idx="2"/>
          </p:nvPr>
        </p:nvGraphicFramePr>
        <p:xfrm>
          <a:off x="4427538" y="1341438"/>
          <a:ext cx="4465636" cy="5181600"/>
        </p:xfrm>
        <a:graphic>
          <a:graphicData uri="http://schemas.openxmlformats.org/drawingml/2006/table">
            <a:tbl>
              <a:tblPr/>
              <a:tblGrid>
                <a:gridCol w="622738">
                  <a:extLst>
                    <a:ext uri="{9D8B030D-6E8A-4147-A177-3AD203B41FA5}">
                      <a16:colId xmlns:a16="http://schemas.microsoft.com/office/drawing/2014/main" val="20000"/>
                    </a:ext>
                  </a:extLst>
                </a:gridCol>
                <a:gridCol w="801524">
                  <a:extLst>
                    <a:ext uri="{9D8B030D-6E8A-4147-A177-3AD203B41FA5}">
                      <a16:colId xmlns:a16="http://schemas.microsoft.com/office/drawing/2014/main" val="20001"/>
                    </a:ext>
                  </a:extLst>
                </a:gridCol>
                <a:gridCol w="803533">
                  <a:extLst>
                    <a:ext uri="{9D8B030D-6E8A-4147-A177-3AD203B41FA5}">
                      <a16:colId xmlns:a16="http://schemas.microsoft.com/office/drawing/2014/main" val="20002"/>
                    </a:ext>
                  </a:extLst>
                </a:gridCol>
                <a:gridCol w="803533">
                  <a:extLst>
                    <a:ext uri="{9D8B030D-6E8A-4147-A177-3AD203B41FA5}">
                      <a16:colId xmlns:a16="http://schemas.microsoft.com/office/drawing/2014/main" val="20003"/>
                    </a:ext>
                  </a:extLst>
                </a:gridCol>
                <a:gridCol w="797508">
                  <a:extLst>
                    <a:ext uri="{9D8B030D-6E8A-4147-A177-3AD203B41FA5}">
                      <a16:colId xmlns:a16="http://schemas.microsoft.com/office/drawing/2014/main" val="20004"/>
                    </a:ext>
                  </a:extLst>
                </a:gridCol>
                <a:gridCol w="636800">
                  <a:extLst>
                    <a:ext uri="{9D8B030D-6E8A-4147-A177-3AD203B41FA5}">
                      <a16:colId xmlns:a16="http://schemas.microsoft.com/office/drawing/2014/main" val="20005"/>
                    </a:ext>
                  </a:extLst>
                </a:gridCol>
              </a:tblGrid>
              <a:tr h="180975">
                <a:tc row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charset="0"/>
                        </a:rPr>
                        <a:t>2</a:t>
                      </a:r>
                      <a:r>
                        <a:rPr kumimoji="0" lang="en-GB" sz="1200" b="0" i="0" u="none" strike="noStrike" cap="none" normalizeH="0" baseline="30000" dirty="0" smtClean="0">
                          <a:ln>
                            <a:noFill/>
                          </a:ln>
                          <a:solidFill>
                            <a:schemeClr val="tx1"/>
                          </a:solidFill>
                          <a:effectLst/>
                          <a:latin typeface="Arial" charset="0"/>
                        </a:rPr>
                        <a:t>nd</a:t>
                      </a:r>
                      <a:r>
                        <a:rPr kumimoji="0" lang="en-GB" sz="1200" b="0" i="0" u="none" strike="noStrike" cap="none" normalizeH="0" baseline="0" dirty="0" smtClean="0">
                          <a:ln>
                            <a:noFill/>
                          </a:ln>
                          <a:solidFill>
                            <a:schemeClr val="tx1"/>
                          </a:solidFill>
                          <a:effectLst/>
                          <a:latin typeface="Arial" charset="0"/>
                        </a:rPr>
                        <a:t> </a:t>
                      </a:r>
                      <a:r>
                        <a:rPr kumimoji="0" lang="en-GB" sz="1200" b="0" i="0" u="none" strike="noStrike" cap="none" normalizeH="0" baseline="0" dirty="0" err="1" smtClean="0">
                          <a:ln>
                            <a:noFill/>
                          </a:ln>
                          <a:solidFill>
                            <a:schemeClr val="tx1"/>
                          </a:solidFill>
                          <a:effectLst/>
                          <a:latin typeface="Arial" charset="0"/>
                        </a:rPr>
                        <a:t>Posi-tion</a:t>
                      </a:r>
                      <a:endParaRPr kumimoji="0" lang="en-US" sz="1200" b="0" i="0" u="none" strike="noStrike" cap="none" normalizeH="0" baseline="0" dirty="0" smtClean="0">
                        <a:ln>
                          <a:noFill/>
                        </a:ln>
                        <a:solidFill>
                          <a:schemeClr val="tx1"/>
                        </a:solidFill>
                        <a:effectLst/>
                        <a:latin typeface="Arial" charset="0"/>
                      </a:endParaRPr>
                    </a:p>
                  </a:txBody>
                  <a:tcPr marL="91449" marR="9144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gridSpan="4">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1</a:t>
                      </a:r>
                      <a:r>
                        <a:rPr kumimoji="0" lang="en-GB" sz="1200" b="0" i="0" u="none" strike="noStrike" cap="none" normalizeH="0" baseline="30000" smtClean="0">
                          <a:ln>
                            <a:noFill/>
                          </a:ln>
                          <a:solidFill>
                            <a:schemeClr val="tx1"/>
                          </a:solidFill>
                          <a:effectLst/>
                          <a:latin typeface="Arial" charset="0"/>
                        </a:rPr>
                        <a:t>st</a:t>
                      </a:r>
                      <a:r>
                        <a:rPr kumimoji="0" lang="en-GB" sz="1200" b="0" i="0" u="none" strike="noStrike" cap="none" normalizeH="0" baseline="0" smtClean="0">
                          <a:ln>
                            <a:noFill/>
                          </a:ln>
                          <a:solidFill>
                            <a:schemeClr val="tx1"/>
                          </a:solidFill>
                          <a:effectLst/>
                          <a:latin typeface="Arial" charset="0"/>
                        </a:rPr>
                        <a:t> Position</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hMerge="1">
                  <a:txBody>
                    <a:bodyPr/>
                    <a:lstStyle/>
                    <a:p>
                      <a:endParaRPr lang="en-US"/>
                    </a:p>
                  </a:txBody>
                  <a:tcPr/>
                </a:tc>
                <a:tc hMerge="1">
                  <a:txBody>
                    <a:bodyPr/>
                    <a:lstStyle/>
                    <a:p>
                      <a:endParaRPr lang="en-US"/>
                    </a:p>
                  </a:txBody>
                  <a:tcPr/>
                </a:tc>
                <a:tc row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3</a:t>
                      </a:r>
                      <a:r>
                        <a:rPr kumimoji="0" lang="en-GB" sz="1200" b="0" i="0" u="none" strike="noStrike" cap="none" normalizeH="0" baseline="30000" smtClean="0">
                          <a:ln>
                            <a:noFill/>
                          </a:ln>
                          <a:solidFill>
                            <a:schemeClr val="tx1"/>
                          </a:solidFill>
                          <a:effectLst/>
                          <a:latin typeface="Arial" charset="0"/>
                        </a:rPr>
                        <a:t>rd</a:t>
                      </a:r>
                      <a:r>
                        <a:rPr kumimoji="0" lang="en-GB" sz="1200" b="0" i="0" u="none" strike="noStrike" cap="none" normalizeH="0" baseline="0" smtClean="0">
                          <a:ln>
                            <a:noFill/>
                          </a:ln>
                          <a:solidFill>
                            <a:schemeClr val="tx1"/>
                          </a:solidFill>
                          <a:effectLst/>
                          <a:latin typeface="Arial" charset="0"/>
                        </a:rPr>
                        <a:t> Posi-tion</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0975">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 T</a:t>
                      </a:r>
                      <a:endParaRPr kumimoji="0" lang="en-US" sz="28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C</a:t>
                      </a:r>
                      <a:endParaRPr kumimoji="0" lang="en-US" sz="28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A</a:t>
                      </a:r>
                      <a:endParaRPr kumimoji="0" lang="en-US" sz="28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G</a:t>
                      </a:r>
                      <a:endParaRPr kumimoji="0" lang="en-US" sz="28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vMerge="1">
                  <a:txBody>
                    <a:bodyPr/>
                    <a:lstStyle/>
                    <a:p>
                      <a:endParaRPr lang="en-US"/>
                    </a:p>
                  </a:txBody>
                  <a:tcPr/>
                </a:tc>
                <a:extLst>
                  <a:ext uri="{0D108BD9-81ED-4DB2-BD59-A6C34878D82A}">
                    <a16:rowId xmlns:a16="http://schemas.microsoft.com/office/drawing/2014/main" val="10001"/>
                  </a:ext>
                </a:extLst>
              </a:tr>
              <a:tr h="244475">
                <a:tc rowSpan="4">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T</a:t>
                      </a:r>
                      <a:endParaRPr kumimoji="0" lang="en-US" sz="2800" b="0" i="0" u="none" strike="noStrike" cap="none" normalizeH="0" baseline="0" smtClean="0">
                        <a:ln>
                          <a:noFill/>
                        </a:ln>
                        <a:solidFill>
                          <a:schemeClr val="tx1"/>
                        </a:solidFill>
                        <a:effectLst/>
                        <a:latin typeface="Arial" charset="0"/>
                      </a:endParaRPr>
                    </a:p>
                  </a:txBody>
                  <a:tcPr marL="91449" marR="9144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Phe</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err="1" smtClean="0">
                          <a:ln>
                            <a:noFill/>
                          </a:ln>
                          <a:solidFill>
                            <a:schemeClr val="tx1"/>
                          </a:solidFill>
                          <a:effectLst/>
                          <a:latin typeface="Arial" charset="0"/>
                        </a:rPr>
                        <a:t>Ser</a:t>
                      </a:r>
                      <a:endParaRPr kumimoji="0" lang="en-US" sz="1200" b="0" i="0" u="none" strike="noStrike" cap="none" normalizeH="0" baseline="0" dirty="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Tyr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Cys</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42875">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Phe</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Ser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Tyr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Cys</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C</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246063">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Leu</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Ser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STOP</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STOP</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180975">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Leu</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Ser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charset="0"/>
                        </a:rPr>
                        <a:t>STOP</a:t>
                      </a:r>
                      <a:endParaRPr kumimoji="0" lang="en-US" sz="1200" b="0" i="0" u="none" strike="noStrike" cap="none" normalizeH="0" baseline="0" dirty="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Trp</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176213">
                <a:tc rowSpan="4">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Arial" charset="0"/>
                        </a:rPr>
                        <a:t>C</a:t>
                      </a:r>
                      <a:endParaRPr kumimoji="0" lang="en-US" sz="2800" b="0" i="0" u="none" strike="noStrike" cap="none" normalizeH="0" baseline="0" dirty="0" smtClean="0">
                        <a:ln>
                          <a:noFill/>
                        </a:ln>
                        <a:solidFill>
                          <a:schemeClr val="tx1"/>
                        </a:solidFill>
                        <a:effectLst/>
                        <a:latin typeface="Arial" charset="0"/>
                      </a:endParaRPr>
                    </a:p>
                  </a:txBody>
                  <a:tcPr marL="91449" marR="9144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Leu</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Pro</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His</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Arg</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0">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Leu</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Pro</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His</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Arg</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C</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0">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Leu</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Pro</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err="1" smtClean="0">
                          <a:ln>
                            <a:noFill/>
                          </a:ln>
                          <a:solidFill>
                            <a:schemeClr val="tx1"/>
                          </a:solidFill>
                          <a:effectLst/>
                          <a:latin typeface="Arial" charset="0"/>
                        </a:rPr>
                        <a:t>Gln</a:t>
                      </a:r>
                      <a:endParaRPr kumimoji="0" lang="en-US" sz="1200" b="0" i="0" u="none" strike="noStrike" cap="none" normalizeH="0" baseline="0" dirty="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Arg</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r h="246063">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Leu</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Pro</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Gln</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Arg</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9"/>
                  </a:ext>
                </a:extLst>
              </a:tr>
              <a:tr h="204788">
                <a:tc rowSpan="4">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A</a:t>
                      </a:r>
                      <a:endParaRPr kumimoji="0" lang="en-US" sz="2800" b="0" i="0" u="none" strike="noStrike" cap="none" normalizeH="0" baseline="0" smtClean="0">
                        <a:ln>
                          <a:noFill/>
                        </a:ln>
                        <a:solidFill>
                          <a:schemeClr val="tx1"/>
                        </a:solidFill>
                        <a:effectLst/>
                        <a:latin typeface="Arial" charset="0"/>
                      </a:endParaRPr>
                    </a:p>
                  </a:txBody>
                  <a:tcPr marL="91449" marR="9144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Ile</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Thr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Asn</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Ser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0"/>
                  </a:ext>
                </a:extLst>
              </a:tr>
              <a:tr h="157163">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Ile</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Thr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Asn</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Ser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C</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31763">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Ile</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Thr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Lys</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Arg</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230188">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Met</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Thr</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Lys</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Arg</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44463">
                <a:tc rowSpan="4">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G</a:t>
                      </a:r>
                      <a:endParaRPr kumimoji="0" lang="en-US" sz="2800" b="0" i="0" u="none" strike="noStrike" cap="none" normalizeH="0" baseline="0" smtClean="0">
                        <a:ln>
                          <a:noFill/>
                        </a:ln>
                        <a:solidFill>
                          <a:schemeClr val="tx1"/>
                        </a:solidFill>
                        <a:effectLst/>
                        <a:latin typeface="Arial" charset="0"/>
                      </a:endParaRPr>
                    </a:p>
                  </a:txBody>
                  <a:tcPr marL="91449" marR="9144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Val</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Ala</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Asp</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Gly</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T</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0">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Val</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Ala</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Asp</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Gly</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C</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0">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Val</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Ala</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Glu</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Gly</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39700">
                <a:tc vMerge="1">
                  <a:txBody>
                    <a:bodyPr/>
                    <a:lstStyle/>
                    <a:p>
                      <a:endParaRPr lang="en-US"/>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Val</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Ala</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Glu</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Arial" charset="0"/>
                        </a:rPr>
                        <a:t>Gly</a:t>
                      </a:r>
                      <a:endParaRPr kumimoji="0" lang="en-US" sz="1200" b="0" i="0" u="none" strike="noStrike" cap="none" normalizeH="0" baseline="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charset="0"/>
                        </a:rPr>
                        <a:t>G</a:t>
                      </a:r>
                      <a:endParaRPr kumimoji="0" lang="en-US" sz="1200" b="0" i="0" u="none" strike="noStrike" cap="none" normalizeH="0" baseline="0" dirty="0" smtClean="0">
                        <a:ln>
                          <a:noFill/>
                        </a:ln>
                        <a:solidFill>
                          <a:schemeClr val="tx1"/>
                        </a:solidFill>
                        <a:effectLst/>
                        <a:latin typeface="Arial" charset="0"/>
                      </a:endParaRPr>
                    </a:p>
                  </a:txBody>
                  <a:tcPr marL="91449" marR="9144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bl>
          </a:graphicData>
        </a:graphic>
      </p:graphicFrame>
    </p:spTree>
    <p:extLst>
      <p:ext uri="{BB962C8B-B14F-4D97-AF65-F5344CB8AC3E}">
        <p14:creationId xmlns:p14="http://schemas.microsoft.com/office/powerpoint/2010/main" val="119318735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altLang="en-US" smtClean="0"/>
              <a:t>Human Cells</a:t>
            </a:r>
            <a:endParaRPr lang="en-US" altLang="en-US" smtClean="0"/>
          </a:p>
        </p:txBody>
      </p:sp>
      <p:sp>
        <p:nvSpPr>
          <p:cNvPr id="52227" name="Rectangle 3"/>
          <p:cNvSpPr>
            <a:spLocks noGrp="1" noChangeArrowheads="1"/>
          </p:cNvSpPr>
          <p:nvPr>
            <p:ph idx="1"/>
          </p:nvPr>
        </p:nvSpPr>
        <p:spPr>
          <a:xfrm>
            <a:off x="468313" y="2000250"/>
            <a:ext cx="8229600" cy="4857750"/>
          </a:xfrm>
        </p:spPr>
        <p:txBody>
          <a:bodyPr/>
          <a:lstStyle/>
          <a:p>
            <a:pPr marL="609600" indent="-609600" eaLnBrk="1" hangingPunct="1">
              <a:buFontTx/>
              <a:buAutoNum type="arabicPeriod"/>
            </a:pPr>
            <a:r>
              <a:rPr lang="en-GB" altLang="en-US" smtClean="0">
                <a:solidFill>
                  <a:srgbClr val="FF0000"/>
                </a:solidFill>
              </a:rPr>
              <a:t>Transcription</a:t>
            </a:r>
            <a:r>
              <a:rPr lang="en-GB" altLang="en-US" smtClean="0"/>
              <a:t> reads the genetic code of the DNA in the nucleus </a:t>
            </a:r>
            <a:endParaRPr lang="en-GB" altLang="en-US" sz="2800" smtClean="0"/>
          </a:p>
          <a:p>
            <a:pPr marL="609600" indent="-609600" eaLnBrk="1" hangingPunct="1">
              <a:buFontTx/>
              <a:buAutoNum type="arabicPeriod"/>
            </a:pPr>
            <a:endParaRPr lang="en-GB" altLang="en-US" smtClean="0"/>
          </a:p>
          <a:p>
            <a:pPr marL="609600" indent="-609600" eaLnBrk="1" hangingPunct="1">
              <a:buFontTx/>
              <a:buAutoNum type="arabicPeriod"/>
            </a:pPr>
            <a:r>
              <a:rPr lang="en-GB" altLang="en-US" smtClean="0">
                <a:solidFill>
                  <a:srgbClr val="FF0000"/>
                </a:solidFill>
              </a:rPr>
              <a:t>Translation</a:t>
            </a:r>
            <a:r>
              <a:rPr lang="en-GB" altLang="en-US" smtClean="0"/>
              <a:t> uses the genetic code to make new proteins (Ribosome) in the cytoplasm.</a:t>
            </a:r>
            <a:endParaRPr lang="en-US" altLang="en-US" smtClean="0"/>
          </a:p>
        </p:txBody>
      </p:sp>
    </p:spTree>
    <p:extLst>
      <p:ext uri="{BB962C8B-B14F-4D97-AF65-F5344CB8AC3E}">
        <p14:creationId xmlns:p14="http://schemas.microsoft.com/office/powerpoint/2010/main" val="161358425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pPr eaLnBrk="1" hangingPunct="1"/>
            <a:r>
              <a:rPr lang="en-GB" altLang="en-US" smtClean="0"/>
              <a:t>Transcription factors</a:t>
            </a:r>
          </a:p>
        </p:txBody>
      </p:sp>
      <p:sp>
        <p:nvSpPr>
          <p:cNvPr id="58371" name="Rectangle 3"/>
          <p:cNvSpPr>
            <a:spLocks noGrp="1" noChangeArrowheads="1"/>
          </p:cNvSpPr>
          <p:nvPr>
            <p:ph idx="1"/>
          </p:nvPr>
        </p:nvSpPr>
        <p:spPr/>
        <p:txBody>
          <a:bodyPr>
            <a:normAutofit lnSpcReduction="10000"/>
          </a:bodyPr>
          <a:lstStyle/>
          <a:p>
            <a:pPr eaLnBrk="1" hangingPunct="1"/>
            <a:r>
              <a:rPr lang="en-GB" altLang="en-US" sz="2800" smtClean="0"/>
              <a:t>a </a:t>
            </a:r>
            <a:r>
              <a:rPr lang="en-GB" altLang="en-US" sz="2800" b="1" smtClean="0"/>
              <a:t>transcription factor</a:t>
            </a:r>
            <a:r>
              <a:rPr lang="en-GB" altLang="en-US" sz="2800" smtClean="0"/>
              <a:t> is a protein that binds to specific DNA sequences and thereby controls the transfer (or transcription) of genetic information from DNA to mRNA.</a:t>
            </a:r>
          </a:p>
          <a:p>
            <a:pPr eaLnBrk="1" hangingPunct="1"/>
            <a:endParaRPr lang="en-GB" altLang="en-US" sz="2800" smtClean="0"/>
          </a:p>
          <a:p>
            <a:pPr eaLnBrk="1" hangingPunct="1"/>
            <a:r>
              <a:rPr lang="en-GB" altLang="en-US" sz="2800" smtClean="0"/>
              <a:t>Transcription factors perform this function alone or with other proteins in a complex, </a:t>
            </a:r>
            <a:r>
              <a:rPr lang="en-GB" altLang="en-US" sz="2800" i="1" smtClean="0"/>
              <a:t>by </a:t>
            </a:r>
            <a:r>
              <a:rPr lang="en-GB" altLang="en-US" sz="2800" smtClean="0">
                <a:solidFill>
                  <a:srgbClr val="FF0000"/>
                </a:solidFill>
              </a:rPr>
              <a:t>promoting (as an activator)</a:t>
            </a:r>
            <a:r>
              <a:rPr lang="en-GB" altLang="en-US" sz="2800" smtClean="0"/>
              <a:t>, or </a:t>
            </a:r>
            <a:r>
              <a:rPr lang="en-GB" altLang="en-US" sz="2800" smtClean="0">
                <a:solidFill>
                  <a:srgbClr val="FF0000"/>
                </a:solidFill>
              </a:rPr>
              <a:t>blocking (as a repressor) </a:t>
            </a:r>
            <a:r>
              <a:rPr lang="en-GB" altLang="en-US" sz="2800" smtClean="0"/>
              <a:t>the recruitment of RNA polymerase (the enzyme that performs the transcription of genetic information from DNA to RNA) to specific genes. </a:t>
            </a:r>
          </a:p>
        </p:txBody>
      </p:sp>
    </p:spTree>
    <p:extLst>
      <p:ext uri="{BB962C8B-B14F-4D97-AF65-F5344CB8AC3E}">
        <p14:creationId xmlns:p14="http://schemas.microsoft.com/office/powerpoint/2010/main" val="414066302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eaLnBrk="1" hangingPunct="1"/>
            <a:r>
              <a:rPr lang="en-GB" altLang="en-US" sz="1400" smtClean="0"/>
              <a:t>The mature mRNA is composed of a 5‘ prime (red) exons (uppercase yellow) introns are shown in purple (lowercase) and 3‘ prime (red again).</a:t>
            </a:r>
          </a:p>
        </p:txBody>
      </p:sp>
      <p:pic>
        <p:nvPicPr>
          <p:cNvPr id="59395" name="Picture 4" descr="File:AMY1gene.pn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628775"/>
            <a:ext cx="9037638" cy="432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2087313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eaLnBrk="1" hangingPunct="1"/>
            <a:r>
              <a:rPr lang="en-GB" altLang="en-US" smtClean="0"/>
              <a:t>tRNA and Ribosomes</a:t>
            </a:r>
            <a:endParaRPr lang="en-US" altLang="en-US" smtClean="0"/>
          </a:p>
        </p:txBody>
      </p:sp>
      <p:sp>
        <p:nvSpPr>
          <p:cNvPr id="65539" name="Rectangle 3"/>
          <p:cNvSpPr>
            <a:spLocks noGrp="1" noChangeArrowheads="1"/>
          </p:cNvSpPr>
          <p:nvPr>
            <p:ph idx="1"/>
          </p:nvPr>
        </p:nvSpPr>
        <p:spPr/>
        <p:txBody>
          <a:bodyPr/>
          <a:lstStyle/>
          <a:p>
            <a:pPr eaLnBrk="1" hangingPunct="1"/>
            <a:r>
              <a:rPr lang="en-GB" altLang="en-US" smtClean="0"/>
              <a:t>Transfer RNA (tRNA) translates the codons to amino acids.</a:t>
            </a:r>
          </a:p>
          <a:p>
            <a:pPr eaLnBrk="1" hangingPunct="1"/>
            <a:endParaRPr lang="en-GB" altLang="en-US" smtClean="0"/>
          </a:p>
          <a:p>
            <a:pPr eaLnBrk="1" hangingPunct="1"/>
            <a:r>
              <a:rPr lang="en-GB" altLang="en-US" smtClean="0"/>
              <a:t>This takes place on a ribosome, which facilitates the building of the poly-peptide chain.</a:t>
            </a:r>
            <a:endParaRPr lang="en-US" altLang="en-US" smtClean="0"/>
          </a:p>
        </p:txBody>
      </p:sp>
    </p:spTree>
    <p:extLst>
      <p:ext uri="{BB962C8B-B14F-4D97-AF65-F5344CB8AC3E}">
        <p14:creationId xmlns:p14="http://schemas.microsoft.com/office/powerpoint/2010/main" val="50255857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8130" name="Group 2"/>
          <p:cNvGrpSpPr>
            <a:grpSpLocks/>
          </p:cNvGrpSpPr>
          <p:nvPr/>
        </p:nvGrpSpPr>
        <p:grpSpPr bwMode="auto">
          <a:xfrm>
            <a:off x="1258888" y="1196975"/>
            <a:ext cx="6529387" cy="4913313"/>
            <a:chOff x="793" y="754"/>
            <a:chExt cx="4113" cy="3095"/>
          </a:xfrm>
        </p:grpSpPr>
        <p:grpSp>
          <p:nvGrpSpPr>
            <p:cNvPr id="66586" name="Group 3"/>
            <p:cNvGrpSpPr>
              <a:grpSpLocks/>
            </p:cNvGrpSpPr>
            <p:nvPr/>
          </p:nvGrpSpPr>
          <p:grpSpPr bwMode="auto">
            <a:xfrm>
              <a:off x="793" y="754"/>
              <a:ext cx="4113" cy="3095"/>
              <a:chOff x="793" y="754"/>
              <a:chExt cx="4113" cy="3095"/>
            </a:xfrm>
          </p:grpSpPr>
          <p:grpSp>
            <p:nvGrpSpPr>
              <p:cNvPr id="66589" name="Group 4"/>
              <p:cNvGrpSpPr>
                <a:grpSpLocks/>
              </p:cNvGrpSpPr>
              <p:nvPr/>
            </p:nvGrpSpPr>
            <p:grpSpPr bwMode="auto">
              <a:xfrm>
                <a:off x="1882" y="1117"/>
                <a:ext cx="2175" cy="2578"/>
                <a:chOff x="1869" y="1117"/>
                <a:chExt cx="2175" cy="2578"/>
              </a:xfrm>
            </p:grpSpPr>
            <p:sp>
              <p:nvSpPr>
                <p:cNvPr id="66600" name="Freeform 5"/>
                <p:cNvSpPr>
                  <a:spLocks/>
                </p:cNvSpPr>
                <p:nvPr/>
              </p:nvSpPr>
              <p:spPr bwMode="auto">
                <a:xfrm>
                  <a:off x="1882" y="1117"/>
                  <a:ext cx="2162" cy="2578"/>
                </a:xfrm>
                <a:custGeom>
                  <a:avLst/>
                  <a:gdLst>
                    <a:gd name="T0" fmla="*/ 4235 w 1875"/>
                    <a:gd name="T1" fmla="*/ 7034 h 2366"/>
                    <a:gd name="T2" fmla="*/ 8858 w 1875"/>
                    <a:gd name="T3" fmla="*/ 7034 h 2366"/>
                    <a:gd name="T4" fmla="*/ 10596 w 1875"/>
                    <a:gd name="T5" fmla="*/ 5927 h 2366"/>
                    <a:gd name="T6" fmla="*/ 9725 w 1875"/>
                    <a:gd name="T7" fmla="*/ 4549 h 2366"/>
                    <a:gd name="T8" fmla="*/ 11456 w 1875"/>
                    <a:gd name="T9" fmla="*/ 3576 h 2366"/>
                    <a:gd name="T10" fmla="*/ 11456 w 1875"/>
                    <a:gd name="T11" fmla="*/ 1227 h 2366"/>
                    <a:gd name="T12" fmla="*/ 8573 w 1875"/>
                    <a:gd name="T13" fmla="*/ 259 h 2366"/>
                    <a:gd name="T14" fmla="*/ 3946 w 1875"/>
                    <a:gd name="T15" fmla="*/ 115 h 2366"/>
                    <a:gd name="T16" fmla="*/ 484 w 1875"/>
                    <a:gd name="T17" fmla="*/ 948 h 2366"/>
                    <a:gd name="T18" fmla="*/ 1063 w 1875"/>
                    <a:gd name="T19" fmla="*/ 3576 h 2366"/>
                    <a:gd name="T20" fmla="*/ 3368 w 1875"/>
                    <a:gd name="T21" fmla="*/ 4404 h 2366"/>
                    <a:gd name="T22" fmla="*/ 2795 w 1875"/>
                    <a:gd name="T23" fmla="*/ 5238 h 2366"/>
                    <a:gd name="T24" fmla="*/ 2499 w 1875"/>
                    <a:gd name="T25" fmla="*/ 5512 h 2366"/>
                    <a:gd name="T26" fmla="*/ 2499 w 1875"/>
                    <a:gd name="T27" fmla="*/ 6069 h 2366"/>
                    <a:gd name="T28" fmla="*/ 4235 w 1875"/>
                    <a:gd name="T29" fmla="*/ 7034 h 236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875" h="2366">
                      <a:moveTo>
                        <a:pt x="665" y="2306"/>
                      </a:moveTo>
                      <a:cubicBezTo>
                        <a:pt x="831" y="2359"/>
                        <a:pt x="1225" y="2366"/>
                        <a:pt x="1391" y="2306"/>
                      </a:cubicBezTo>
                      <a:cubicBezTo>
                        <a:pt x="1557" y="2246"/>
                        <a:pt x="1640" y="2079"/>
                        <a:pt x="1663" y="1943"/>
                      </a:cubicBezTo>
                      <a:cubicBezTo>
                        <a:pt x="1686" y="1807"/>
                        <a:pt x="1504" y="1618"/>
                        <a:pt x="1527" y="1490"/>
                      </a:cubicBezTo>
                      <a:cubicBezTo>
                        <a:pt x="1550" y="1362"/>
                        <a:pt x="1754" y="1353"/>
                        <a:pt x="1799" y="1172"/>
                      </a:cubicBezTo>
                      <a:cubicBezTo>
                        <a:pt x="1844" y="991"/>
                        <a:pt x="1875" y="582"/>
                        <a:pt x="1799" y="401"/>
                      </a:cubicBezTo>
                      <a:cubicBezTo>
                        <a:pt x="1723" y="220"/>
                        <a:pt x="1543" y="144"/>
                        <a:pt x="1346" y="84"/>
                      </a:cubicBezTo>
                      <a:cubicBezTo>
                        <a:pt x="1149" y="24"/>
                        <a:pt x="832" y="0"/>
                        <a:pt x="620" y="38"/>
                      </a:cubicBezTo>
                      <a:cubicBezTo>
                        <a:pt x="408" y="76"/>
                        <a:pt x="152" y="121"/>
                        <a:pt x="76" y="310"/>
                      </a:cubicBezTo>
                      <a:cubicBezTo>
                        <a:pt x="0" y="499"/>
                        <a:pt x="91" y="983"/>
                        <a:pt x="167" y="1172"/>
                      </a:cubicBezTo>
                      <a:cubicBezTo>
                        <a:pt x="243" y="1361"/>
                        <a:pt x="484" y="1353"/>
                        <a:pt x="529" y="1444"/>
                      </a:cubicBezTo>
                      <a:cubicBezTo>
                        <a:pt x="574" y="1535"/>
                        <a:pt x="462" y="1656"/>
                        <a:pt x="439" y="1716"/>
                      </a:cubicBezTo>
                      <a:cubicBezTo>
                        <a:pt x="416" y="1776"/>
                        <a:pt x="401" y="1762"/>
                        <a:pt x="393" y="1807"/>
                      </a:cubicBezTo>
                      <a:cubicBezTo>
                        <a:pt x="385" y="1852"/>
                        <a:pt x="348" y="1906"/>
                        <a:pt x="393" y="1989"/>
                      </a:cubicBezTo>
                      <a:cubicBezTo>
                        <a:pt x="438" y="2072"/>
                        <a:pt x="499" y="2253"/>
                        <a:pt x="665" y="2306"/>
                      </a:cubicBezTo>
                      <a:close/>
                    </a:path>
                  </a:pathLst>
                </a:custGeom>
                <a:solidFill>
                  <a:srgbClr val="FF99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601" name="Text Box 6"/>
                <p:cNvSpPr txBox="1">
                  <a:spLocks noChangeArrowheads="1"/>
                </p:cNvSpPr>
                <p:nvPr/>
              </p:nvSpPr>
              <p:spPr bwMode="auto">
                <a:xfrm>
                  <a:off x="2336" y="1434"/>
                  <a:ext cx="487"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P Site</a:t>
                  </a:r>
                  <a:endParaRPr lang="en-US" altLang="en-US" sz="1600">
                    <a:latin typeface="Verdana" panose="020B0604030504040204" pitchFamily="34" charset="0"/>
                  </a:endParaRPr>
                </a:p>
              </p:txBody>
            </p:sp>
            <p:sp>
              <p:nvSpPr>
                <p:cNvPr id="66602" name="Text Box 7"/>
                <p:cNvSpPr txBox="1">
                  <a:spLocks noChangeArrowheads="1"/>
                </p:cNvSpPr>
                <p:nvPr/>
              </p:nvSpPr>
              <p:spPr bwMode="auto">
                <a:xfrm>
                  <a:off x="3107" y="1434"/>
                  <a:ext cx="498"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A Site</a:t>
                  </a:r>
                  <a:endParaRPr lang="en-US" altLang="en-US" sz="1600">
                    <a:latin typeface="Verdana" panose="020B0604030504040204" pitchFamily="34" charset="0"/>
                  </a:endParaRPr>
                </a:p>
              </p:txBody>
            </p:sp>
            <p:sp>
              <p:nvSpPr>
                <p:cNvPr id="66603" name="Text Box 8"/>
                <p:cNvSpPr txBox="1">
                  <a:spLocks noChangeArrowheads="1"/>
                </p:cNvSpPr>
                <p:nvPr/>
              </p:nvSpPr>
              <p:spPr bwMode="auto">
                <a:xfrm>
                  <a:off x="1869" y="2140"/>
                  <a:ext cx="491"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E Site</a:t>
                  </a:r>
                  <a:endParaRPr lang="en-US" altLang="en-US" sz="1600">
                    <a:latin typeface="Verdana" panose="020B0604030504040204" pitchFamily="34" charset="0"/>
                  </a:endParaRPr>
                </a:p>
              </p:txBody>
            </p:sp>
          </p:grpSp>
          <p:sp>
            <p:nvSpPr>
              <p:cNvPr id="66590" name="Line 9"/>
              <p:cNvSpPr>
                <a:spLocks noChangeShapeType="1"/>
              </p:cNvSpPr>
              <p:nvPr/>
            </p:nvSpPr>
            <p:spPr bwMode="auto">
              <a:xfrm>
                <a:off x="2018" y="2886"/>
                <a:ext cx="499" cy="9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91" name="Line 10"/>
              <p:cNvSpPr>
                <a:spLocks noChangeShapeType="1"/>
              </p:cNvSpPr>
              <p:nvPr/>
            </p:nvSpPr>
            <p:spPr bwMode="auto">
              <a:xfrm flipV="1">
                <a:off x="2200" y="3203"/>
                <a:ext cx="317" cy="3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92" name="Line 11"/>
              <p:cNvSpPr>
                <a:spLocks noChangeShapeType="1"/>
              </p:cNvSpPr>
              <p:nvPr/>
            </p:nvSpPr>
            <p:spPr bwMode="auto">
              <a:xfrm flipH="1">
                <a:off x="3061" y="1117"/>
                <a:ext cx="409" cy="544"/>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93" name="Line 12"/>
              <p:cNvSpPr>
                <a:spLocks noChangeShapeType="1"/>
              </p:cNvSpPr>
              <p:nvPr/>
            </p:nvSpPr>
            <p:spPr bwMode="auto">
              <a:xfrm>
                <a:off x="1610" y="935"/>
                <a:ext cx="499" cy="27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94" name="Line 13"/>
              <p:cNvSpPr>
                <a:spLocks noChangeShapeType="1"/>
              </p:cNvSpPr>
              <p:nvPr/>
            </p:nvSpPr>
            <p:spPr bwMode="auto">
              <a:xfrm flipH="1">
                <a:off x="3379" y="1117"/>
                <a:ext cx="91" cy="544"/>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95" name="Text Box 14"/>
              <p:cNvSpPr txBox="1">
                <a:spLocks noChangeArrowheads="1"/>
              </p:cNvSpPr>
              <p:nvPr/>
            </p:nvSpPr>
            <p:spPr bwMode="auto">
              <a:xfrm>
                <a:off x="3412" y="825"/>
                <a:ext cx="1494" cy="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Amino Acids forming </a:t>
                </a:r>
              </a:p>
              <a:p>
                <a:pPr>
                  <a:spcBef>
                    <a:spcPct val="0"/>
                  </a:spcBef>
                  <a:buFontTx/>
                  <a:buNone/>
                </a:pPr>
                <a:r>
                  <a:rPr lang="en-GB" altLang="en-US" sz="1600">
                    <a:latin typeface="Verdana" panose="020B0604030504040204" pitchFamily="34" charset="0"/>
                  </a:rPr>
                  <a:t>Peptide chain </a:t>
                </a:r>
                <a:endParaRPr lang="en-US" altLang="en-US" sz="1600">
                  <a:latin typeface="Verdana" panose="020B0604030504040204" pitchFamily="34" charset="0"/>
                </a:endParaRPr>
              </a:p>
            </p:txBody>
          </p:sp>
          <p:sp>
            <p:nvSpPr>
              <p:cNvPr id="66596" name="Text Box 15"/>
              <p:cNvSpPr txBox="1">
                <a:spLocks noChangeArrowheads="1"/>
              </p:cNvSpPr>
              <p:nvPr/>
            </p:nvSpPr>
            <p:spPr bwMode="auto">
              <a:xfrm>
                <a:off x="793" y="754"/>
                <a:ext cx="744"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Ribosome</a:t>
                </a:r>
                <a:endParaRPr lang="en-US" altLang="en-US" sz="1600">
                  <a:latin typeface="Verdana" panose="020B0604030504040204" pitchFamily="34" charset="0"/>
                </a:endParaRPr>
              </a:p>
            </p:txBody>
          </p:sp>
          <p:sp>
            <p:nvSpPr>
              <p:cNvPr id="66597" name="Text Box 16"/>
              <p:cNvSpPr txBox="1">
                <a:spLocks noChangeArrowheads="1"/>
              </p:cNvSpPr>
              <p:nvPr/>
            </p:nvSpPr>
            <p:spPr bwMode="auto">
              <a:xfrm>
                <a:off x="1234" y="2458"/>
                <a:ext cx="439"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tRNA</a:t>
                </a:r>
                <a:endParaRPr lang="en-US" altLang="en-US" sz="1600">
                  <a:latin typeface="Verdana" panose="020B0604030504040204" pitchFamily="34" charset="0"/>
                </a:endParaRPr>
              </a:p>
            </p:txBody>
          </p:sp>
          <p:sp>
            <p:nvSpPr>
              <p:cNvPr id="66598" name="Text Box 17"/>
              <p:cNvSpPr txBox="1">
                <a:spLocks noChangeArrowheads="1"/>
              </p:cNvSpPr>
              <p:nvPr/>
            </p:nvSpPr>
            <p:spPr bwMode="auto">
              <a:xfrm>
                <a:off x="1280" y="2775"/>
                <a:ext cx="801"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anti-codon</a:t>
                </a:r>
                <a:endParaRPr lang="en-US" altLang="en-US" sz="1600">
                  <a:latin typeface="Verdana" panose="020B0604030504040204" pitchFamily="34" charset="0"/>
                </a:endParaRPr>
              </a:p>
            </p:txBody>
          </p:sp>
          <p:sp>
            <p:nvSpPr>
              <p:cNvPr id="66599" name="Text Box 18"/>
              <p:cNvSpPr txBox="1">
                <a:spLocks noChangeArrowheads="1"/>
              </p:cNvSpPr>
              <p:nvPr/>
            </p:nvSpPr>
            <p:spPr bwMode="auto">
              <a:xfrm>
                <a:off x="1960" y="3637"/>
                <a:ext cx="500"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codon</a:t>
                </a:r>
                <a:endParaRPr lang="en-US" altLang="en-US" sz="1600">
                  <a:latin typeface="Verdana" panose="020B0604030504040204" pitchFamily="34" charset="0"/>
                </a:endParaRPr>
              </a:p>
            </p:txBody>
          </p:sp>
        </p:grpSp>
        <p:sp>
          <p:nvSpPr>
            <p:cNvPr id="66587" name="Line 19"/>
            <p:cNvSpPr>
              <a:spLocks noChangeShapeType="1"/>
            </p:cNvSpPr>
            <p:nvPr/>
          </p:nvSpPr>
          <p:spPr bwMode="auto">
            <a:xfrm>
              <a:off x="1746" y="2614"/>
              <a:ext cx="635" cy="9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88" name="Line 20"/>
            <p:cNvSpPr>
              <a:spLocks noChangeShapeType="1"/>
            </p:cNvSpPr>
            <p:nvPr/>
          </p:nvSpPr>
          <p:spPr bwMode="auto">
            <a:xfrm flipV="1">
              <a:off x="1746" y="2523"/>
              <a:ext cx="1270" cy="91"/>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66563" name="Rectangle 21"/>
          <p:cNvSpPr>
            <a:spLocks noGrp="1" noChangeArrowheads="1"/>
          </p:cNvSpPr>
          <p:nvPr>
            <p:ph type="title"/>
          </p:nvPr>
        </p:nvSpPr>
        <p:spPr/>
        <p:txBody>
          <a:bodyPr/>
          <a:lstStyle/>
          <a:p>
            <a:pPr eaLnBrk="1" hangingPunct="1"/>
            <a:r>
              <a:rPr lang="en-GB" altLang="en-US" smtClean="0"/>
              <a:t>Translation</a:t>
            </a:r>
            <a:endParaRPr lang="en-US" altLang="en-US" smtClean="0"/>
          </a:p>
        </p:txBody>
      </p:sp>
      <p:sp>
        <p:nvSpPr>
          <p:cNvPr id="66564" name="Freeform 22"/>
          <p:cNvSpPr>
            <a:spLocks/>
          </p:cNvSpPr>
          <p:nvPr/>
        </p:nvSpPr>
        <p:spPr bwMode="auto">
          <a:xfrm>
            <a:off x="1692275" y="3716338"/>
            <a:ext cx="6496050" cy="2139950"/>
          </a:xfrm>
          <a:custGeom>
            <a:avLst/>
            <a:gdLst>
              <a:gd name="T0" fmla="*/ 2147483646 w 4092"/>
              <a:gd name="T1" fmla="*/ 2147483646 h 1348"/>
              <a:gd name="T2" fmla="*/ 2147483646 w 4092"/>
              <a:gd name="T3" fmla="*/ 2147483646 h 1348"/>
              <a:gd name="T4" fmla="*/ 2147483646 w 4092"/>
              <a:gd name="T5" fmla="*/ 2147483646 h 1348"/>
              <a:gd name="T6" fmla="*/ 2147483646 w 4092"/>
              <a:gd name="T7" fmla="*/ 2147483646 h 1348"/>
              <a:gd name="T8" fmla="*/ 2147483646 w 4092"/>
              <a:gd name="T9" fmla="*/ 2147483646 h 1348"/>
              <a:gd name="T10" fmla="*/ 2147483646 w 4092"/>
              <a:gd name="T11" fmla="*/ 2147483646 h 1348"/>
              <a:gd name="T12" fmla="*/ 2147483646 w 4092"/>
              <a:gd name="T13" fmla="*/ 2147483646 h 1348"/>
              <a:gd name="T14" fmla="*/ 2147483646 w 4092"/>
              <a:gd name="T15" fmla="*/ 2147483646 h 1348"/>
              <a:gd name="T16" fmla="*/ 2147483646 w 4092"/>
              <a:gd name="T17" fmla="*/ 2147483646 h 1348"/>
              <a:gd name="T18" fmla="*/ 2147483646 w 4092"/>
              <a:gd name="T19" fmla="*/ 2147483646 h 1348"/>
              <a:gd name="T20" fmla="*/ 2147483646 w 4092"/>
              <a:gd name="T21" fmla="*/ 2147483646 h 1348"/>
              <a:gd name="T22" fmla="*/ 2147483646 w 4092"/>
              <a:gd name="T23" fmla="*/ 2147483646 h 1348"/>
              <a:gd name="T24" fmla="*/ 2147483646 w 4092"/>
              <a:gd name="T25" fmla="*/ 2147483646 h 1348"/>
              <a:gd name="T26" fmla="*/ 2147483646 w 4092"/>
              <a:gd name="T27" fmla="*/ 2147483646 h 1348"/>
              <a:gd name="T28" fmla="*/ 2147483646 w 4092"/>
              <a:gd name="T29" fmla="*/ 2147483646 h 1348"/>
              <a:gd name="T30" fmla="*/ 2147483646 w 4092"/>
              <a:gd name="T31" fmla="*/ 2147483646 h 1348"/>
              <a:gd name="T32" fmla="*/ 2147483646 w 4092"/>
              <a:gd name="T33" fmla="*/ 2147483646 h 1348"/>
              <a:gd name="T34" fmla="*/ 2147483646 w 4092"/>
              <a:gd name="T35" fmla="*/ 2147483646 h 1348"/>
              <a:gd name="T36" fmla="*/ 2147483646 w 4092"/>
              <a:gd name="T37" fmla="*/ 2147483646 h 1348"/>
              <a:gd name="T38" fmla="*/ 2147483646 w 4092"/>
              <a:gd name="T39" fmla="*/ 2147483646 h 1348"/>
              <a:gd name="T40" fmla="*/ 2147483646 w 4092"/>
              <a:gd name="T41" fmla="*/ 2147483646 h 1348"/>
              <a:gd name="T42" fmla="*/ 2147483646 w 4092"/>
              <a:gd name="T43" fmla="*/ 2147483646 h 1348"/>
              <a:gd name="T44" fmla="*/ 2147483646 w 4092"/>
              <a:gd name="T45" fmla="*/ 2147483646 h 134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4092" h="1348">
                <a:moveTo>
                  <a:pt x="126" y="1075"/>
                </a:moveTo>
                <a:cubicBezTo>
                  <a:pt x="186" y="1090"/>
                  <a:pt x="307" y="1151"/>
                  <a:pt x="398" y="1166"/>
                </a:cubicBezTo>
                <a:cubicBezTo>
                  <a:pt x="489" y="1181"/>
                  <a:pt x="557" y="1219"/>
                  <a:pt x="670" y="1166"/>
                </a:cubicBezTo>
                <a:cubicBezTo>
                  <a:pt x="783" y="1113"/>
                  <a:pt x="919" y="917"/>
                  <a:pt x="1078" y="849"/>
                </a:cubicBezTo>
                <a:cubicBezTo>
                  <a:pt x="1237" y="781"/>
                  <a:pt x="1203" y="775"/>
                  <a:pt x="1622" y="758"/>
                </a:cubicBezTo>
                <a:cubicBezTo>
                  <a:pt x="2041" y="741"/>
                  <a:pt x="3227" y="838"/>
                  <a:pt x="3591" y="749"/>
                </a:cubicBezTo>
                <a:cubicBezTo>
                  <a:pt x="3955" y="660"/>
                  <a:pt x="3741" y="345"/>
                  <a:pt x="3806" y="226"/>
                </a:cubicBezTo>
                <a:cubicBezTo>
                  <a:pt x="3871" y="107"/>
                  <a:pt x="3937" y="64"/>
                  <a:pt x="3981" y="32"/>
                </a:cubicBezTo>
                <a:cubicBezTo>
                  <a:pt x="4025" y="0"/>
                  <a:pt x="4057" y="17"/>
                  <a:pt x="4072" y="32"/>
                </a:cubicBezTo>
                <a:cubicBezTo>
                  <a:pt x="4087" y="47"/>
                  <a:pt x="4092" y="84"/>
                  <a:pt x="4072" y="123"/>
                </a:cubicBezTo>
                <a:cubicBezTo>
                  <a:pt x="4052" y="162"/>
                  <a:pt x="3975" y="189"/>
                  <a:pt x="3952" y="265"/>
                </a:cubicBezTo>
                <a:cubicBezTo>
                  <a:pt x="3929" y="341"/>
                  <a:pt x="3947" y="493"/>
                  <a:pt x="3936" y="577"/>
                </a:cubicBezTo>
                <a:cubicBezTo>
                  <a:pt x="3925" y="661"/>
                  <a:pt x="3931" y="717"/>
                  <a:pt x="3883" y="772"/>
                </a:cubicBezTo>
                <a:cubicBezTo>
                  <a:pt x="3835" y="827"/>
                  <a:pt x="3777" y="885"/>
                  <a:pt x="3645" y="910"/>
                </a:cubicBezTo>
                <a:cubicBezTo>
                  <a:pt x="3513" y="935"/>
                  <a:pt x="3458" y="925"/>
                  <a:pt x="3092" y="925"/>
                </a:cubicBezTo>
                <a:cubicBezTo>
                  <a:pt x="2726" y="925"/>
                  <a:pt x="1797" y="884"/>
                  <a:pt x="1448" y="910"/>
                </a:cubicBezTo>
                <a:cubicBezTo>
                  <a:pt x="1099" y="936"/>
                  <a:pt x="1102" y="1021"/>
                  <a:pt x="995" y="1079"/>
                </a:cubicBezTo>
                <a:cubicBezTo>
                  <a:pt x="888" y="1137"/>
                  <a:pt x="875" y="1212"/>
                  <a:pt x="806" y="1257"/>
                </a:cubicBezTo>
                <a:cubicBezTo>
                  <a:pt x="737" y="1302"/>
                  <a:pt x="677" y="1348"/>
                  <a:pt x="579" y="1348"/>
                </a:cubicBezTo>
                <a:cubicBezTo>
                  <a:pt x="481" y="1348"/>
                  <a:pt x="304" y="1284"/>
                  <a:pt x="216" y="1257"/>
                </a:cubicBezTo>
                <a:cubicBezTo>
                  <a:pt x="128" y="1230"/>
                  <a:pt x="85" y="1212"/>
                  <a:pt x="51" y="1186"/>
                </a:cubicBezTo>
                <a:cubicBezTo>
                  <a:pt x="17" y="1160"/>
                  <a:pt x="0" y="1120"/>
                  <a:pt x="12" y="1102"/>
                </a:cubicBezTo>
                <a:cubicBezTo>
                  <a:pt x="24" y="1084"/>
                  <a:pt x="102" y="1081"/>
                  <a:pt x="126" y="1075"/>
                </a:cubicBez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65" name="Freeform 23"/>
          <p:cNvSpPr>
            <a:spLocks/>
          </p:cNvSpPr>
          <p:nvPr/>
        </p:nvSpPr>
        <p:spPr bwMode="auto">
          <a:xfrm>
            <a:off x="4859338" y="3357563"/>
            <a:ext cx="1092200" cy="1560512"/>
          </a:xfrm>
          <a:custGeom>
            <a:avLst/>
            <a:gdLst>
              <a:gd name="T0" fmla="*/ 2147483646 w 688"/>
              <a:gd name="T1" fmla="*/ 2147483646 h 983"/>
              <a:gd name="T2" fmla="*/ 2147483646 w 688"/>
              <a:gd name="T3" fmla="*/ 2147483646 h 983"/>
              <a:gd name="T4" fmla="*/ 2147483646 w 688"/>
              <a:gd name="T5" fmla="*/ 2147483646 h 983"/>
              <a:gd name="T6" fmla="*/ 2147483646 w 688"/>
              <a:gd name="T7" fmla="*/ 2147483646 h 983"/>
              <a:gd name="T8" fmla="*/ 2147483646 w 688"/>
              <a:gd name="T9" fmla="*/ 2147483646 h 983"/>
              <a:gd name="T10" fmla="*/ 2147483646 w 688"/>
              <a:gd name="T11" fmla="*/ 2147483646 h 983"/>
              <a:gd name="T12" fmla="*/ 2147483646 w 688"/>
              <a:gd name="T13" fmla="*/ 2147483646 h 983"/>
              <a:gd name="T14" fmla="*/ 2147483646 w 688"/>
              <a:gd name="T15" fmla="*/ 2147483646 h 983"/>
              <a:gd name="T16" fmla="*/ 2147483646 w 688"/>
              <a:gd name="T17" fmla="*/ 2147483646 h 983"/>
              <a:gd name="T18" fmla="*/ 2147483646 w 688"/>
              <a:gd name="T19" fmla="*/ 2147483646 h 983"/>
              <a:gd name="T20" fmla="*/ 2147483646 w 688"/>
              <a:gd name="T21" fmla="*/ 2147483646 h 983"/>
              <a:gd name="T22" fmla="*/ 2147483646 w 688"/>
              <a:gd name="T23" fmla="*/ 2147483646 h 983"/>
              <a:gd name="T24" fmla="*/ 2147483646 w 688"/>
              <a:gd name="T25" fmla="*/ 2147483646 h 98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688" h="983">
                <a:moveTo>
                  <a:pt x="23" y="53"/>
                </a:moveTo>
                <a:cubicBezTo>
                  <a:pt x="0" y="106"/>
                  <a:pt x="23" y="235"/>
                  <a:pt x="23" y="371"/>
                </a:cubicBezTo>
                <a:cubicBezTo>
                  <a:pt x="23" y="507"/>
                  <a:pt x="8" y="772"/>
                  <a:pt x="23" y="870"/>
                </a:cubicBezTo>
                <a:cubicBezTo>
                  <a:pt x="38" y="968"/>
                  <a:pt x="45" y="945"/>
                  <a:pt x="113" y="960"/>
                </a:cubicBezTo>
                <a:cubicBezTo>
                  <a:pt x="181" y="975"/>
                  <a:pt x="363" y="983"/>
                  <a:pt x="431" y="960"/>
                </a:cubicBezTo>
                <a:cubicBezTo>
                  <a:pt x="499" y="937"/>
                  <a:pt x="537" y="862"/>
                  <a:pt x="522" y="824"/>
                </a:cubicBezTo>
                <a:cubicBezTo>
                  <a:pt x="507" y="786"/>
                  <a:pt x="378" y="778"/>
                  <a:pt x="340" y="733"/>
                </a:cubicBezTo>
                <a:cubicBezTo>
                  <a:pt x="302" y="688"/>
                  <a:pt x="302" y="635"/>
                  <a:pt x="295" y="552"/>
                </a:cubicBezTo>
                <a:cubicBezTo>
                  <a:pt x="288" y="469"/>
                  <a:pt x="235" y="294"/>
                  <a:pt x="295" y="234"/>
                </a:cubicBezTo>
                <a:cubicBezTo>
                  <a:pt x="355" y="174"/>
                  <a:pt x="628" y="219"/>
                  <a:pt x="658" y="189"/>
                </a:cubicBezTo>
                <a:cubicBezTo>
                  <a:pt x="688" y="159"/>
                  <a:pt x="559" y="76"/>
                  <a:pt x="476" y="53"/>
                </a:cubicBezTo>
                <a:cubicBezTo>
                  <a:pt x="393" y="30"/>
                  <a:pt x="234" y="53"/>
                  <a:pt x="159" y="53"/>
                </a:cubicBezTo>
                <a:cubicBezTo>
                  <a:pt x="84" y="53"/>
                  <a:pt x="46" y="0"/>
                  <a:pt x="23" y="53"/>
                </a:cubicBezTo>
                <a:close/>
              </a:path>
            </a:pathLst>
          </a:custGeom>
          <a:solidFill>
            <a:srgbClr val="00CC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66" name="Text Box 24"/>
          <p:cNvSpPr txBox="1">
            <a:spLocks noChangeArrowheads="1"/>
          </p:cNvSpPr>
          <p:nvPr/>
        </p:nvSpPr>
        <p:spPr bwMode="auto">
          <a:xfrm>
            <a:off x="3924300" y="4868863"/>
            <a:ext cx="560388"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400">
                <a:latin typeface="Verdana" panose="020B0604030504040204" pitchFamily="34" charset="0"/>
              </a:rPr>
              <a:t>UAC</a:t>
            </a:r>
            <a:endParaRPr lang="en-US" altLang="en-US" sz="1400">
              <a:latin typeface="Verdana" panose="020B0604030504040204" pitchFamily="34" charset="0"/>
            </a:endParaRPr>
          </a:p>
        </p:txBody>
      </p:sp>
      <p:grpSp>
        <p:nvGrpSpPr>
          <p:cNvPr id="48153" name="Group 25"/>
          <p:cNvGrpSpPr>
            <a:grpSpLocks/>
          </p:cNvGrpSpPr>
          <p:nvPr/>
        </p:nvGrpSpPr>
        <p:grpSpPr bwMode="auto">
          <a:xfrm>
            <a:off x="3779838" y="3357563"/>
            <a:ext cx="1092200" cy="1560512"/>
            <a:chOff x="2381" y="2115"/>
            <a:chExt cx="688" cy="983"/>
          </a:xfrm>
        </p:grpSpPr>
        <p:sp>
          <p:nvSpPr>
            <p:cNvPr id="66584" name="Freeform 26"/>
            <p:cNvSpPr>
              <a:spLocks/>
            </p:cNvSpPr>
            <p:nvPr/>
          </p:nvSpPr>
          <p:spPr bwMode="auto">
            <a:xfrm>
              <a:off x="2381" y="2115"/>
              <a:ext cx="688" cy="983"/>
            </a:xfrm>
            <a:custGeom>
              <a:avLst/>
              <a:gdLst>
                <a:gd name="T0" fmla="*/ 23 w 688"/>
                <a:gd name="T1" fmla="*/ 53 h 983"/>
                <a:gd name="T2" fmla="*/ 23 w 688"/>
                <a:gd name="T3" fmla="*/ 371 h 983"/>
                <a:gd name="T4" fmla="*/ 23 w 688"/>
                <a:gd name="T5" fmla="*/ 870 h 983"/>
                <a:gd name="T6" fmla="*/ 113 w 688"/>
                <a:gd name="T7" fmla="*/ 960 h 983"/>
                <a:gd name="T8" fmla="*/ 431 w 688"/>
                <a:gd name="T9" fmla="*/ 960 h 983"/>
                <a:gd name="T10" fmla="*/ 522 w 688"/>
                <a:gd name="T11" fmla="*/ 824 h 983"/>
                <a:gd name="T12" fmla="*/ 340 w 688"/>
                <a:gd name="T13" fmla="*/ 733 h 983"/>
                <a:gd name="T14" fmla="*/ 295 w 688"/>
                <a:gd name="T15" fmla="*/ 552 h 983"/>
                <a:gd name="T16" fmla="*/ 295 w 688"/>
                <a:gd name="T17" fmla="*/ 234 h 983"/>
                <a:gd name="T18" fmla="*/ 658 w 688"/>
                <a:gd name="T19" fmla="*/ 189 h 983"/>
                <a:gd name="T20" fmla="*/ 476 w 688"/>
                <a:gd name="T21" fmla="*/ 53 h 983"/>
                <a:gd name="T22" fmla="*/ 159 w 688"/>
                <a:gd name="T23" fmla="*/ 53 h 983"/>
                <a:gd name="T24" fmla="*/ 23 w 688"/>
                <a:gd name="T25" fmla="*/ 53 h 98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688" h="983">
                  <a:moveTo>
                    <a:pt x="23" y="53"/>
                  </a:moveTo>
                  <a:cubicBezTo>
                    <a:pt x="0" y="106"/>
                    <a:pt x="23" y="235"/>
                    <a:pt x="23" y="371"/>
                  </a:cubicBezTo>
                  <a:cubicBezTo>
                    <a:pt x="23" y="507"/>
                    <a:pt x="8" y="772"/>
                    <a:pt x="23" y="870"/>
                  </a:cubicBezTo>
                  <a:cubicBezTo>
                    <a:pt x="38" y="968"/>
                    <a:pt x="45" y="945"/>
                    <a:pt x="113" y="960"/>
                  </a:cubicBezTo>
                  <a:cubicBezTo>
                    <a:pt x="181" y="975"/>
                    <a:pt x="363" y="983"/>
                    <a:pt x="431" y="960"/>
                  </a:cubicBezTo>
                  <a:cubicBezTo>
                    <a:pt x="499" y="937"/>
                    <a:pt x="537" y="862"/>
                    <a:pt x="522" y="824"/>
                  </a:cubicBezTo>
                  <a:cubicBezTo>
                    <a:pt x="507" y="786"/>
                    <a:pt x="378" y="778"/>
                    <a:pt x="340" y="733"/>
                  </a:cubicBezTo>
                  <a:cubicBezTo>
                    <a:pt x="302" y="688"/>
                    <a:pt x="302" y="635"/>
                    <a:pt x="295" y="552"/>
                  </a:cubicBezTo>
                  <a:cubicBezTo>
                    <a:pt x="288" y="469"/>
                    <a:pt x="235" y="294"/>
                    <a:pt x="295" y="234"/>
                  </a:cubicBezTo>
                  <a:cubicBezTo>
                    <a:pt x="355" y="174"/>
                    <a:pt x="628" y="219"/>
                    <a:pt x="658" y="189"/>
                  </a:cubicBezTo>
                  <a:cubicBezTo>
                    <a:pt x="688" y="159"/>
                    <a:pt x="559" y="76"/>
                    <a:pt x="476" y="53"/>
                  </a:cubicBezTo>
                  <a:cubicBezTo>
                    <a:pt x="393" y="30"/>
                    <a:pt x="234" y="53"/>
                    <a:pt x="159" y="53"/>
                  </a:cubicBezTo>
                  <a:cubicBezTo>
                    <a:pt x="84" y="53"/>
                    <a:pt x="46" y="0"/>
                    <a:pt x="23" y="53"/>
                  </a:cubicBezTo>
                  <a:close/>
                </a:path>
              </a:pathLst>
            </a:custGeom>
            <a:solidFill>
              <a:srgbClr val="00CC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85" name="Text Box 27"/>
            <p:cNvSpPr txBox="1">
              <a:spLocks noChangeArrowheads="1"/>
            </p:cNvSpPr>
            <p:nvPr/>
          </p:nvSpPr>
          <p:spPr bwMode="auto">
            <a:xfrm>
              <a:off x="2472" y="2886"/>
              <a:ext cx="362"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400">
                  <a:latin typeface="Verdana" panose="020B0604030504040204" pitchFamily="34" charset="0"/>
                </a:rPr>
                <a:t>AUG</a:t>
              </a:r>
              <a:endParaRPr lang="en-US" altLang="en-US" sz="1400">
                <a:latin typeface="Verdana" panose="020B0604030504040204" pitchFamily="34" charset="0"/>
              </a:endParaRPr>
            </a:p>
          </p:txBody>
        </p:sp>
      </p:grpSp>
      <p:sp>
        <p:nvSpPr>
          <p:cNvPr id="66568" name="AutoShape 28"/>
          <p:cNvSpPr>
            <a:spLocks noChangeArrowheads="1"/>
          </p:cNvSpPr>
          <p:nvPr/>
        </p:nvSpPr>
        <p:spPr bwMode="auto">
          <a:xfrm>
            <a:off x="3851275" y="2708275"/>
            <a:ext cx="1008063" cy="647700"/>
          </a:xfrm>
          <a:prstGeom prst="roundRect">
            <a:avLst>
              <a:gd name="adj" fmla="val 16667"/>
            </a:avLst>
          </a:prstGeom>
          <a:solidFill>
            <a:srgbClr val="0000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1600">
                <a:latin typeface="Verdana" panose="020B0604030504040204" pitchFamily="34" charset="0"/>
              </a:rPr>
              <a:t>Tyr</a:t>
            </a:r>
            <a:endParaRPr lang="en-US" altLang="en-US" sz="1600">
              <a:latin typeface="Verdana" panose="020B0604030504040204" pitchFamily="34" charset="0"/>
            </a:endParaRPr>
          </a:p>
        </p:txBody>
      </p:sp>
      <p:sp>
        <p:nvSpPr>
          <p:cNvPr id="66569" name="Text Box 29"/>
          <p:cNvSpPr txBox="1">
            <a:spLocks noChangeArrowheads="1"/>
          </p:cNvSpPr>
          <p:nvPr/>
        </p:nvSpPr>
        <p:spPr bwMode="auto">
          <a:xfrm>
            <a:off x="4976813" y="4892675"/>
            <a:ext cx="57467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400">
                <a:latin typeface="Verdana" panose="020B0604030504040204" pitchFamily="34" charset="0"/>
              </a:rPr>
              <a:t>GUA</a:t>
            </a:r>
            <a:endParaRPr lang="en-US" altLang="en-US" sz="1400">
              <a:latin typeface="Verdana" panose="020B0604030504040204" pitchFamily="34" charset="0"/>
            </a:endParaRPr>
          </a:p>
        </p:txBody>
      </p:sp>
      <p:sp>
        <p:nvSpPr>
          <p:cNvPr id="66570" name="Text Box 30"/>
          <p:cNvSpPr txBox="1">
            <a:spLocks noChangeArrowheads="1"/>
          </p:cNvSpPr>
          <p:nvPr/>
        </p:nvSpPr>
        <p:spPr bwMode="auto">
          <a:xfrm>
            <a:off x="5003800" y="4581525"/>
            <a:ext cx="560388"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400">
                <a:latin typeface="Verdana" panose="020B0604030504040204" pitchFamily="34" charset="0"/>
              </a:rPr>
              <a:t>CAU</a:t>
            </a:r>
            <a:endParaRPr lang="en-US" altLang="en-US" sz="1400">
              <a:latin typeface="Verdana" panose="020B0604030504040204" pitchFamily="34" charset="0"/>
            </a:endParaRPr>
          </a:p>
        </p:txBody>
      </p:sp>
      <p:sp>
        <p:nvSpPr>
          <p:cNvPr id="66571" name="AutoShape 31"/>
          <p:cNvSpPr>
            <a:spLocks noChangeArrowheads="1"/>
          </p:cNvSpPr>
          <p:nvPr/>
        </p:nvSpPr>
        <p:spPr bwMode="auto">
          <a:xfrm>
            <a:off x="4859338" y="2708275"/>
            <a:ext cx="1008062" cy="647700"/>
          </a:xfrm>
          <a:prstGeom prst="roundRect">
            <a:avLst>
              <a:gd name="adj" fmla="val 16667"/>
            </a:avLst>
          </a:prstGeom>
          <a:solidFill>
            <a:srgbClr val="FF00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1600">
                <a:latin typeface="Verdana" panose="020B0604030504040204" pitchFamily="34" charset="0"/>
              </a:rPr>
              <a:t>Val</a:t>
            </a:r>
            <a:endParaRPr lang="en-US" altLang="en-US" sz="1600">
              <a:latin typeface="Verdana" panose="020B0604030504040204" pitchFamily="34" charset="0"/>
            </a:endParaRPr>
          </a:p>
        </p:txBody>
      </p:sp>
      <p:sp>
        <p:nvSpPr>
          <p:cNvPr id="66572" name="Line 32"/>
          <p:cNvSpPr>
            <a:spLocks noChangeShapeType="1"/>
          </p:cNvSpPr>
          <p:nvPr/>
        </p:nvSpPr>
        <p:spPr bwMode="auto">
          <a:xfrm flipH="1" flipV="1">
            <a:off x="7092950" y="5300663"/>
            <a:ext cx="431800" cy="43338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73" name="Text Box 33"/>
          <p:cNvSpPr txBox="1">
            <a:spLocks noChangeArrowheads="1"/>
          </p:cNvSpPr>
          <p:nvPr/>
        </p:nvSpPr>
        <p:spPr bwMode="auto">
          <a:xfrm>
            <a:off x="7575550" y="5557838"/>
            <a:ext cx="1538288"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mRNA strand</a:t>
            </a:r>
            <a:endParaRPr lang="en-US" altLang="en-US" sz="1600">
              <a:latin typeface="Verdana" panose="020B0604030504040204" pitchFamily="34" charset="0"/>
            </a:endParaRPr>
          </a:p>
        </p:txBody>
      </p:sp>
      <p:sp>
        <p:nvSpPr>
          <p:cNvPr id="66574" name="Text Box 34"/>
          <p:cNvSpPr txBox="1">
            <a:spLocks noChangeArrowheads="1"/>
          </p:cNvSpPr>
          <p:nvPr/>
        </p:nvSpPr>
        <p:spPr bwMode="auto">
          <a:xfrm>
            <a:off x="8080375" y="3252788"/>
            <a:ext cx="3667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3’</a:t>
            </a:r>
            <a:endParaRPr lang="en-US" altLang="en-US" sz="1600">
              <a:latin typeface="Verdana" panose="020B0604030504040204" pitchFamily="34" charset="0"/>
            </a:endParaRPr>
          </a:p>
        </p:txBody>
      </p:sp>
      <p:sp>
        <p:nvSpPr>
          <p:cNvPr id="66575" name="Text Box 35"/>
          <p:cNvSpPr txBox="1">
            <a:spLocks noChangeArrowheads="1"/>
          </p:cNvSpPr>
          <p:nvPr/>
        </p:nvSpPr>
        <p:spPr bwMode="auto">
          <a:xfrm>
            <a:off x="1311275" y="5126038"/>
            <a:ext cx="3667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600">
                <a:latin typeface="Verdana" panose="020B0604030504040204" pitchFamily="34" charset="0"/>
              </a:rPr>
              <a:t>5’</a:t>
            </a:r>
            <a:endParaRPr lang="en-US" altLang="en-US" sz="1600">
              <a:latin typeface="Verdana" panose="020B0604030504040204" pitchFamily="34" charset="0"/>
            </a:endParaRPr>
          </a:p>
        </p:txBody>
      </p:sp>
      <p:sp>
        <p:nvSpPr>
          <p:cNvPr id="66576" name="AutoShape 36"/>
          <p:cNvSpPr>
            <a:spLocks noChangeArrowheads="1"/>
          </p:cNvSpPr>
          <p:nvPr/>
        </p:nvSpPr>
        <p:spPr bwMode="auto">
          <a:xfrm>
            <a:off x="2843213" y="2708275"/>
            <a:ext cx="1008062" cy="647700"/>
          </a:xfrm>
          <a:prstGeom prst="roundRect">
            <a:avLst>
              <a:gd name="adj" fmla="val 16667"/>
            </a:avLst>
          </a:prstGeom>
          <a:solidFill>
            <a:srgbClr val="FFFF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1600">
                <a:latin typeface="Verdana" panose="020B0604030504040204" pitchFamily="34" charset="0"/>
              </a:rPr>
              <a:t>His</a:t>
            </a:r>
            <a:endParaRPr lang="en-US" altLang="en-US" sz="1600">
              <a:latin typeface="Verdana" panose="020B0604030504040204" pitchFamily="34" charset="0"/>
            </a:endParaRPr>
          </a:p>
        </p:txBody>
      </p:sp>
      <p:sp>
        <p:nvSpPr>
          <p:cNvPr id="66577" name="AutoShape 37"/>
          <p:cNvSpPr>
            <a:spLocks noChangeArrowheads="1"/>
          </p:cNvSpPr>
          <p:nvPr/>
        </p:nvSpPr>
        <p:spPr bwMode="auto">
          <a:xfrm>
            <a:off x="1835150" y="2708275"/>
            <a:ext cx="1008063" cy="647700"/>
          </a:xfrm>
          <a:prstGeom prst="roundRect">
            <a:avLst>
              <a:gd name="adj" fmla="val 16667"/>
            </a:avLst>
          </a:prstGeom>
          <a:solidFill>
            <a:srgbClr val="00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1600">
                <a:latin typeface="Verdana" panose="020B0604030504040204" pitchFamily="34" charset="0"/>
              </a:rPr>
              <a:t>Met</a:t>
            </a:r>
            <a:endParaRPr lang="en-US" altLang="en-US" sz="1600">
              <a:latin typeface="Verdana" panose="020B0604030504040204" pitchFamily="34" charset="0"/>
            </a:endParaRPr>
          </a:p>
        </p:txBody>
      </p:sp>
      <p:sp>
        <p:nvSpPr>
          <p:cNvPr id="48166" name="AutoShape 38"/>
          <p:cNvSpPr>
            <a:spLocks noChangeArrowheads="1"/>
          </p:cNvSpPr>
          <p:nvPr/>
        </p:nvSpPr>
        <p:spPr bwMode="auto">
          <a:xfrm>
            <a:off x="6011863" y="2781300"/>
            <a:ext cx="1008062" cy="647700"/>
          </a:xfrm>
          <a:prstGeom prst="roundRect">
            <a:avLst>
              <a:gd name="adj" fmla="val 16667"/>
            </a:avLst>
          </a:prstGeom>
          <a:solidFill>
            <a:srgbClr val="FF00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1600">
                <a:latin typeface="Verdana" panose="020B0604030504040204" pitchFamily="34" charset="0"/>
              </a:rPr>
              <a:t>Pro</a:t>
            </a:r>
            <a:endParaRPr lang="en-US" altLang="en-US" sz="1600">
              <a:latin typeface="Verdana" panose="020B0604030504040204" pitchFamily="34" charset="0"/>
            </a:endParaRPr>
          </a:p>
        </p:txBody>
      </p:sp>
      <p:grpSp>
        <p:nvGrpSpPr>
          <p:cNvPr id="48167" name="Group 39"/>
          <p:cNvGrpSpPr>
            <a:grpSpLocks/>
          </p:cNvGrpSpPr>
          <p:nvPr/>
        </p:nvGrpSpPr>
        <p:grpSpPr bwMode="auto">
          <a:xfrm>
            <a:off x="5940425" y="3357563"/>
            <a:ext cx="1092200" cy="1560512"/>
            <a:chOff x="3742" y="2115"/>
            <a:chExt cx="688" cy="983"/>
          </a:xfrm>
        </p:grpSpPr>
        <p:sp>
          <p:nvSpPr>
            <p:cNvPr id="66582" name="Freeform 40"/>
            <p:cNvSpPr>
              <a:spLocks/>
            </p:cNvSpPr>
            <p:nvPr/>
          </p:nvSpPr>
          <p:spPr bwMode="auto">
            <a:xfrm>
              <a:off x="3742" y="2115"/>
              <a:ext cx="688" cy="983"/>
            </a:xfrm>
            <a:custGeom>
              <a:avLst/>
              <a:gdLst>
                <a:gd name="T0" fmla="*/ 23 w 688"/>
                <a:gd name="T1" fmla="*/ 53 h 983"/>
                <a:gd name="T2" fmla="*/ 23 w 688"/>
                <a:gd name="T3" fmla="*/ 371 h 983"/>
                <a:gd name="T4" fmla="*/ 23 w 688"/>
                <a:gd name="T5" fmla="*/ 870 h 983"/>
                <a:gd name="T6" fmla="*/ 113 w 688"/>
                <a:gd name="T7" fmla="*/ 960 h 983"/>
                <a:gd name="T8" fmla="*/ 431 w 688"/>
                <a:gd name="T9" fmla="*/ 960 h 983"/>
                <a:gd name="T10" fmla="*/ 522 w 688"/>
                <a:gd name="T11" fmla="*/ 824 h 983"/>
                <a:gd name="T12" fmla="*/ 340 w 688"/>
                <a:gd name="T13" fmla="*/ 733 h 983"/>
                <a:gd name="T14" fmla="*/ 295 w 688"/>
                <a:gd name="T15" fmla="*/ 552 h 983"/>
                <a:gd name="T16" fmla="*/ 295 w 688"/>
                <a:gd name="T17" fmla="*/ 234 h 983"/>
                <a:gd name="T18" fmla="*/ 658 w 688"/>
                <a:gd name="T19" fmla="*/ 189 h 983"/>
                <a:gd name="T20" fmla="*/ 476 w 688"/>
                <a:gd name="T21" fmla="*/ 53 h 983"/>
                <a:gd name="T22" fmla="*/ 159 w 688"/>
                <a:gd name="T23" fmla="*/ 53 h 983"/>
                <a:gd name="T24" fmla="*/ 23 w 688"/>
                <a:gd name="T25" fmla="*/ 53 h 98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688" h="983">
                  <a:moveTo>
                    <a:pt x="23" y="53"/>
                  </a:moveTo>
                  <a:cubicBezTo>
                    <a:pt x="0" y="106"/>
                    <a:pt x="23" y="235"/>
                    <a:pt x="23" y="371"/>
                  </a:cubicBezTo>
                  <a:cubicBezTo>
                    <a:pt x="23" y="507"/>
                    <a:pt x="8" y="772"/>
                    <a:pt x="23" y="870"/>
                  </a:cubicBezTo>
                  <a:cubicBezTo>
                    <a:pt x="38" y="968"/>
                    <a:pt x="45" y="945"/>
                    <a:pt x="113" y="960"/>
                  </a:cubicBezTo>
                  <a:cubicBezTo>
                    <a:pt x="181" y="975"/>
                    <a:pt x="363" y="983"/>
                    <a:pt x="431" y="960"/>
                  </a:cubicBezTo>
                  <a:cubicBezTo>
                    <a:pt x="499" y="937"/>
                    <a:pt x="537" y="862"/>
                    <a:pt x="522" y="824"/>
                  </a:cubicBezTo>
                  <a:cubicBezTo>
                    <a:pt x="507" y="786"/>
                    <a:pt x="378" y="778"/>
                    <a:pt x="340" y="733"/>
                  </a:cubicBezTo>
                  <a:cubicBezTo>
                    <a:pt x="302" y="688"/>
                    <a:pt x="302" y="635"/>
                    <a:pt x="295" y="552"/>
                  </a:cubicBezTo>
                  <a:cubicBezTo>
                    <a:pt x="288" y="469"/>
                    <a:pt x="235" y="294"/>
                    <a:pt x="295" y="234"/>
                  </a:cubicBezTo>
                  <a:cubicBezTo>
                    <a:pt x="355" y="174"/>
                    <a:pt x="628" y="219"/>
                    <a:pt x="658" y="189"/>
                  </a:cubicBezTo>
                  <a:cubicBezTo>
                    <a:pt x="688" y="159"/>
                    <a:pt x="559" y="76"/>
                    <a:pt x="476" y="53"/>
                  </a:cubicBezTo>
                  <a:cubicBezTo>
                    <a:pt x="393" y="30"/>
                    <a:pt x="234" y="53"/>
                    <a:pt x="159" y="53"/>
                  </a:cubicBezTo>
                  <a:cubicBezTo>
                    <a:pt x="84" y="53"/>
                    <a:pt x="46" y="0"/>
                    <a:pt x="23" y="53"/>
                  </a:cubicBezTo>
                  <a:close/>
                </a:path>
              </a:pathLst>
            </a:custGeom>
            <a:solidFill>
              <a:srgbClr val="00CC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6583" name="Text Box 41"/>
            <p:cNvSpPr txBox="1">
              <a:spLocks noChangeArrowheads="1"/>
            </p:cNvSpPr>
            <p:nvPr/>
          </p:nvSpPr>
          <p:spPr bwMode="auto">
            <a:xfrm>
              <a:off x="3833" y="2886"/>
              <a:ext cx="367"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400">
                  <a:latin typeface="Verdana" panose="020B0604030504040204" pitchFamily="34" charset="0"/>
                </a:rPr>
                <a:t>GGA</a:t>
              </a:r>
              <a:endParaRPr lang="en-US" altLang="en-US" sz="1400">
                <a:latin typeface="Verdana" panose="020B0604030504040204" pitchFamily="34" charset="0"/>
              </a:endParaRPr>
            </a:p>
          </p:txBody>
        </p:sp>
      </p:grpSp>
      <p:sp>
        <p:nvSpPr>
          <p:cNvPr id="66580" name="Text Box 42"/>
          <p:cNvSpPr txBox="1">
            <a:spLocks noChangeArrowheads="1"/>
          </p:cNvSpPr>
          <p:nvPr/>
        </p:nvSpPr>
        <p:spPr bwMode="auto">
          <a:xfrm>
            <a:off x="6097588" y="4916488"/>
            <a:ext cx="56197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400">
                <a:latin typeface="Verdana" panose="020B0604030504040204" pitchFamily="34" charset="0"/>
              </a:rPr>
              <a:t>CCU</a:t>
            </a:r>
            <a:endParaRPr lang="en-US" altLang="en-US" sz="1400">
              <a:latin typeface="Verdana" panose="020B0604030504040204" pitchFamily="34" charset="0"/>
            </a:endParaRPr>
          </a:p>
        </p:txBody>
      </p:sp>
      <p:sp>
        <p:nvSpPr>
          <p:cNvPr id="66581" name="Text Box 43"/>
          <p:cNvSpPr txBox="1">
            <a:spLocks noChangeArrowheads="1"/>
          </p:cNvSpPr>
          <p:nvPr/>
        </p:nvSpPr>
        <p:spPr bwMode="auto">
          <a:xfrm>
            <a:off x="1258888" y="6165850"/>
            <a:ext cx="74168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800">
                <a:latin typeface="Arial" panose="020B0604020202020204" pitchFamily="34" charset="0"/>
                <a:hlinkClick r:id="rId2"/>
              </a:rPr>
              <a:t>http://www.youtube.com/watch?v=5bLEDd-PSTQ</a:t>
            </a:r>
            <a:r>
              <a:rPr lang="en-GB" altLang="en-US" sz="1800">
                <a:latin typeface="Arial" panose="020B0604020202020204" pitchFamily="34" charset="0"/>
              </a:rPr>
              <a:t> </a:t>
            </a:r>
          </a:p>
        </p:txBody>
      </p:sp>
    </p:spTree>
    <p:extLst>
      <p:ext uri="{BB962C8B-B14F-4D97-AF65-F5344CB8AC3E}">
        <p14:creationId xmlns:p14="http://schemas.microsoft.com/office/powerpoint/2010/main" val="80871444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3" presetClass="path" presetSubtype="0" accel="50000" decel="50000" fill="hold" nodeType="clickEffect">
                                  <p:stCondLst>
                                    <p:cond delay="0"/>
                                  </p:stCondLst>
                                  <p:childTnLst>
                                    <p:animMotion origin="layout" path="M 1.94444E-6 -2.53012E-6 L 0.12864 -0.0037 " pathEditMode="relative" rAng="0" ptsTypes="AA">
                                      <p:cBhvr>
                                        <p:cTn id="6" dur="2000" fill="hold"/>
                                        <p:tgtEl>
                                          <p:spTgt spid="48130"/>
                                        </p:tgtEl>
                                        <p:attrNameLst>
                                          <p:attrName>ppt_x</p:attrName>
                                          <p:attrName>ppt_y</p:attrName>
                                        </p:attrNameLst>
                                      </p:cBhvr>
                                      <p:rCtr x="6424" y="-185"/>
                                    </p:animMotion>
                                  </p:childTnLst>
                                </p:cTn>
                              </p:par>
                            </p:childTnLst>
                          </p:cTn>
                        </p:par>
                        <p:par>
                          <p:cTn id="7" fill="hold" nodeType="afterGroup">
                            <p:stCondLst>
                              <p:cond delay="2000"/>
                            </p:stCondLst>
                            <p:childTnLst>
                              <p:par>
                                <p:cTn id="8" presetID="2" presetClass="exit" presetSubtype="9" fill="hold" nodeType="afterEffect">
                                  <p:stCondLst>
                                    <p:cond delay="0"/>
                                  </p:stCondLst>
                                  <p:childTnLst>
                                    <p:anim calcmode="lin" valueType="num">
                                      <p:cBhvr additive="base">
                                        <p:cTn id="9" dur="3000"/>
                                        <p:tgtEl>
                                          <p:spTgt spid="48153"/>
                                        </p:tgtEl>
                                        <p:attrNameLst>
                                          <p:attrName>ppt_x</p:attrName>
                                        </p:attrNameLst>
                                      </p:cBhvr>
                                      <p:tavLst>
                                        <p:tav tm="0">
                                          <p:val>
                                            <p:strVal val="ppt_x"/>
                                          </p:val>
                                        </p:tav>
                                        <p:tav tm="100000">
                                          <p:val>
                                            <p:strVal val="0-ppt_w/2"/>
                                          </p:val>
                                        </p:tav>
                                      </p:tavLst>
                                    </p:anim>
                                    <p:anim calcmode="lin" valueType="num">
                                      <p:cBhvr additive="base">
                                        <p:cTn id="10" dur="3000"/>
                                        <p:tgtEl>
                                          <p:spTgt spid="48153"/>
                                        </p:tgtEl>
                                        <p:attrNameLst>
                                          <p:attrName>ppt_y</p:attrName>
                                        </p:attrNameLst>
                                      </p:cBhvr>
                                      <p:tavLst>
                                        <p:tav tm="0">
                                          <p:val>
                                            <p:strVal val="ppt_y"/>
                                          </p:val>
                                        </p:tav>
                                        <p:tav tm="100000">
                                          <p:val>
                                            <p:strVal val="0-ppt_h/2"/>
                                          </p:val>
                                        </p:tav>
                                      </p:tavLst>
                                    </p:anim>
                                    <p:set>
                                      <p:cBhvr>
                                        <p:cTn id="11" dur="1" fill="hold">
                                          <p:stCondLst>
                                            <p:cond delay="2999"/>
                                          </p:stCondLst>
                                        </p:cTn>
                                        <p:tgtEl>
                                          <p:spTgt spid="48153"/>
                                        </p:tgtEl>
                                        <p:attrNameLst>
                                          <p:attrName>style.visibility</p:attrName>
                                        </p:attrNameLst>
                                      </p:cBhvr>
                                      <p:to>
                                        <p:strVal val="hidden"/>
                                      </p:to>
                                    </p:set>
                                  </p:childTnLst>
                                </p:cTn>
                              </p:par>
                            </p:childTnLst>
                          </p:cTn>
                        </p:par>
                      </p:childTnLst>
                    </p:cTn>
                  </p:par>
                  <p:par>
                    <p:cTn id="12" fill="hold" nodeType="clickPar">
                      <p:stCondLst>
                        <p:cond delay="indefinite"/>
                      </p:stCondLst>
                      <p:childTnLst>
                        <p:par>
                          <p:cTn id="13" fill="hold" nodeType="withGroup">
                            <p:stCondLst>
                              <p:cond delay="0"/>
                            </p:stCondLst>
                            <p:childTnLst>
                              <p:par>
                                <p:cTn id="14" presetID="2" presetClass="entr" presetSubtype="2" fill="hold" nodeType="clickEffect">
                                  <p:stCondLst>
                                    <p:cond delay="0"/>
                                  </p:stCondLst>
                                  <p:childTnLst>
                                    <p:set>
                                      <p:cBhvr>
                                        <p:cTn id="15" dur="1" fill="hold">
                                          <p:stCondLst>
                                            <p:cond delay="0"/>
                                          </p:stCondLst>
                                        </p:cTn>
                                        <p:tgtEl>
                                          <p:spTgt spid="48167"/>
                                        </p:tgtEl>
                                        <p:attrNameLst>
                                          <p:attrName>style.visibility</p:attrName>
                                        </p:attrNameLst>
                                      </p:cBhvr>
                                      <p:to>
                                        <p:strVal val="visible"/>
                                      </p:to>
                                    </p:set>
                                    <p:anim calcmode="lin" valueType="num">
                                      <p:cBhvr additive="base">
                                        <p:cTn id="16" dur="3000" fill="hold"/>
                                        <p:tgtEl>
                                          <p:spTgt spid="48167"/>
                                        </p:tgtEl>
                                        <p:attrNameLst>
                                          <p:attrName>ppt_x</p:attrName>
                                        </p:attrNameLst>
                                      </p:cBhvr>
                                      <p:tavLst>
                                        <p:tav tm="0">
                                          <p:val>
                                            <p:strVal val="1+#ppt_w/2"/>
                                          </p:val>
                                        </p:tav>
                                        <p:tav tm="100000">
                                          <p:val>
                                            <p:strVal val="#ppt_x"/>
                                          </p:val>
                                        </p:tav>
                                      </p:tavLst>
                                    </p:anim>
                                    <p:anim calcmode="lin" valueType="num">
                                      <p:cBhvr additive="base">
                                        <p:cTn id="17" dur="3000" fill="hold"/>
                                        <p:tgtEl>
                                          <p:spTgt spid="48167"/>
                                        </p:tgtEl>
                                        <p:attrNameLst>
                                          <p:attrName>ppt_y</p:attrName>
                                        </p:attrNameLst>
                                      </p:cBhvr>
                                      <p:tavLst>
                                        <p:tav tm="0">
                                          <p:val>
                                            <p:strVal val="#ppt_y"/>
                                          </p:val>
                                        </p:tav>
                                        <p:tav tm="100000">
                                          <p:val>
                                            <p:strVal val="#ppt_y"/>
                                          </p:val>
                                        </p:tav>
                                      </p:tavLst>
                                    </p:anim>
                                  </p:childTnLst>
                                </p:cTn>
                              </p:par>
                              <p:par>
                                <p:cTn id="18" presetID="2" presetClass="entr" presetSubtype="2" fill="hold" grpId="0" nodeType="withEffect">
                                  <p:stCondLst>
                                    <p:cond delay="0"/>
                                  </p:stCondLst>
                                  <p:childTnLst>
                                    <p:set>
                                      <p:cBhvr>
                                        <p:cTn id="19" dur="1" fill="hold">
                                          <p:stCondLst>
                                            <p:cond delay="0"/>
                                          </p:stCondLst>
                                        </p:cTn>
                                        <p:tgtEl>
                                          <p:spTgt spid="48166"/>
                                        </p:tgtEl>
                                        <p:attrNameLst>
                                          <p:attrName>style.visibility</p:attrName>
                                        </p:attrNameLst>
                                      </p:cBhvr>
                                      <p:to>
                                        <p:strVal val="visible"/>
                                      </p:to>
                                    </p:set>
                                    <p:anim calcmode="lin" valueType="num">
                                      <p:cBhvr additive="base">
                                        <p:cTn id="20" dur="3000" fill="hold"/>
                                        <p:tgtEl>
                                          <p:spTgt spid="48166"/>
                                        </p:tgtEl>
                                        <p:attrNameLst>
                                          <p:attrName>ppt_x</p:attrName>
                                        </p:attrNameLst>
                                      </p:cBhvr>
                                      <p:tavLst>
                                        <p:tav tm="0">
                                          <p:val>
                                            <p:strVal val="1+#ppt_w/2"/>
                                          </p:val>
                                        </p:tav>
                                        <p:tav tm="100000">
                                          <p:val>
                                            <p:strVal val="#ppt_x"/>
                                          </p:val>
                                        </p:tav>
                                      </p:tavLst>
                                    </p:anim>
                                    <p:anim calcmode="lin" valueType="num">
                                      <p:cBhvr additive="base">
                                        <p:cTn id="21" dur="3000" fill="hold"/>
                                        <p:tgtEl>
                                          <p:spTgt spid="48166"/>
                                        </p:tgtEl>
                                        <p:attrNameLst>
                                          <p:attrName>ppt_y</p:attrName>
                                        </p:attrNameLst>
                                      </p:cBhvr>
                                      <p:tavLst>
                                        <p:tav tm="0">
                                          <p:val>
                                            <p:strVal val="#ppt_y"/>
                                          </p:val>
                                        </p:tav>
                                        <p:tav tm="100000">
                                          <p:val>
                                            <p:strVal val="#ppt_y"/>
                                          </p:val>
                                        </p:tav>
                                      </p:tavLst>
                                    </p:anim>
                                  </p:childTnLst>
                                </p:cTn>
                              </p:par>
                            </p:childTnLst>
                          </p:cTn>
                        </p:par>
                      </p:childTnLst>
                    </p:cTn>
                  </p:par>
                  <p:par>
                    <p:cTn id="22" fill="hold" nodeType="clickPar">
                      <p:stCondLst>
                        <p:cond delay="indefinite"/>
                      </p:stCondLst>
                      <p:childTnLst>
                        <p:par>
                          <p:cTn id="23" fill="hold" nodeType="withGroup">
                            <p:stCondLst>
                              <p:cond delay="0"/>
                            </p:stCondLst>
                            <p:childTnLst>
                              <p:par>
                                <p:cTn id="24" presetID="0" presetClass="path" presetSubtype="0" accel="50000" decel="50000" fill="hold" grpId="1" nodeType="clickEffect">
                                  <p:stCondLst>
                                    <p:cond delay="0"/>
                                  </p:stCondLst>
                                  <p:childTnLst>
                                    <p:animMotion origin="layout" path="M 0.0 0.0 L -0.0158 -0.01065 " pathEditMode="relative" ptsTypes="AA">
                                      <p:cBhvr>
                                        <p:cTn id="25" dur="2000" fill="hold"/>
                                        <p:tgtEl>
                                          <p:spTgt spid="48166"/>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66" grpId="0" animBg="1"/>
      <p:bldP spid="48166" grpId="1"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Pharmacological </a:t>
            </a:r>
            <a:r>
              <a:rPr lang="en-GB" dirty="0"/>
              <a:t>E</a:t>
            </a:r>
            <a:r>
              <a:rPr lang="en-GB" dirty="0" smtClean="0"/>
              <a:t>rgogenic Aids</a:t>
            </a:r>
            <a:endParaRPr lang="en-GB" dirty="0"/>
          </a:p>
        </p:txBody>
      </p:sp>
      <p:sp>
        <p:nvSpPr>
          <p:cNvPr id="3" name="Content Placeholder 2"/>
          <p:cNvSpPr>
            <a:spLocks noGrp="1"/>
          </p:cNvSpPr>
          <p:nvPr>
            <p:ph idx="1"/>
          </p:nvPr>
        </p:nvSpPr>
        <p:spPr>
          <a:xfrm>
            <a:off x="457200" y="1600201"/>
            <a:ext cx="8229600" cy="1180728"/>
          </a:xfrm>
        </p:spPr>
        <p:txBody>
          <a:bodyPr>
            <a:normAutofit fontScale="85000" lnSpcReduction="10000"/>
          </a:bodyPr>
          <a:lstStyle/>
          <a:p>
            <a:pPr marL="0" indent="0">
              <a:buNone/>
            </a:pPr>
            <a:r>
              <a:rPr lang="en-GB" dirty="0" smtClean="0"/>
              <a:t>PEA act to up or down regulate cell function at a genetic level and affect the expression of these genes and alleles.</a:t>
            </a:r>
            <a:endParaRPr lang="en-GB" dirty="0"/>
          </a:p>
        </p:txBody>
      </p:sp>
      <p:pic>
        <p:nvPicPr>
          <p:cNvPr id="5" name="Picture 4"/>
          <p:cNvPicPr>
            <a:picLocks noChangeAspect="1"/>
          </p:cNvPicPr>
          <p:nvPr/>
        </p:nvPicPr>
        <p:blipFill>
          <a:blip r:embed="rId2"/>
          <a:stretch>
            <a:fillRect/>
          </a:stretch>
        </p:blipFill>
        <p:spPr>
          <a:xfrm>
            <a:off x="251520" y="2348880"/>
            <a:ext cx="4472103" cy="3324476"/>
          </a:xfrm>
          <a:prstGeom prst="rect">
            <a:avLst/>
          </a:prstGeom>
        </p:spPr>
      </p:pic>
      <p:pic>
        <p:nvPicPr>
          <p:cNvPr id="6" name="Picture 4" descr="File:AMY1gene.pn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88024" y="4365104"/>
            <a:ext cx="4412852" cy="2390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9" name="Straight Arrow Connector 8"/>
          <p:cNvCxnSpPr/>
          <p:nvPr/>
        </p:nvCxnSpPr>
        <p:spPr>
          <a:xfrm>
            <a:off x="4139952" y="5013176"/>
            <a:ext cx="2448272" cy="864096"/>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6588224" y="5805264"/>
            <a:ext cx="1080120" cy="720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510473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Anabolic Androgenic Steroids</a:t>
            </a:r>
            <a:endParaRPr lang="en-GB" dirty="0"/>
          </a:p>
        </p:txBody>
      </p:sp>
      <p:sp>
        <p:nvSpPr>
          <p:cNvPr id="4" name="AutoShape 2" descr="Image result for Anabolic steroid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6" name="Picture 4" descr="Image result for Anabolic steroid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1389877"/>
            <a:ext cx="2406983" cy="1772048"/>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Image result for Anabolic steroids side effec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4008" y="1268758"/>
            <a:ext cx="3456384" cy="4937691"/>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Image result for Anabolic steroid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3568" y="3429000"/>
            <a:ext cx="3518701" cy="26464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50219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74732"/>
          </a:xfrm>
        </p:spPr>
        <p:txBody>
          <a:bodyPr>
            <a:normAutofit fontScale="90000"/>
          </a:bodyPr>
          <a:lstStyle/>
          <a:p>
            <a:r>
              <a:rPr lang="en-GB" dirty="0" smtClean="0">
                <a:solidFill>
                  <a:srgbClr val="FF0000"/>
                </a:solidFill>
              </a:rPr>
              <a:t>Anabolic</a:t>
            </a:r>
            <a:r>
              <a:rPr lang="en-GB" dirty="0" smtClean="0"/>
              <a:t> </a:t>
            </a:r>
            <a:r>
              <a:rPr lang="en-GB" dirty="0" smtClean="0">
                <a:solidFill>
                  <a:srgbClr val="7030A0"/>
                </a:solidFill>
              </a:rPr>
              <a:t>Androgenic</a:t>
            </a:r>
            <a:r>
              <a:rPr lang="en-GB" dirty="0" smtClean="0"/>
              <a:t> Steroids</a:t>
            </a:r>
            <a:endParaRPr lang="en-GB" dirty="0"/>
          </a:p>
        </p:txBody>
      </p:sp>
      <p:sp>
        <p:nvSpPr>
          <p:cNvPr id="3" name="Content Placeholder 2"/>
          <p:cNvSpPr>
            <a:spLocks noGrp="1"/>
          </p:cNvSpPr>
          <p:nvPr>
            <p:ph idx="1"/>
          </p:nvPr>
        </p:nvSpPr>
        <p:spPr>
          <a:xfrm>
            <a:off x="611560" y="1052736"/>
            <a:ext cx="8424936" cy="5616624"/>
          </a:xfrm>
        </p:spPr>
        <p:txBody>
          <a:bodyPr>
            <a:normAutofit/>
          </a:bodyPr>
          <a:lstStyle/>
          <a:p>
            <a:pPr marL="0" indent="0" algn="ctr">
              <a:buNone/>
            </a:pPr>
            <a:r>
              <a:rPr lang="en-GB" dirty="0" smtClean="0">
                <a:solidFill>
                  <a:schemeClr val="accent6">
                    <a:lumMod val="50000"/>
                  </a:schemeClr>
                </a:solidFill>
              </a:rPr>
              <a:t>Two types of anabolic androgenic steroids</a:t>
            </a:r>
            <a:endParaRPr lang="en-US" altLang="en-US" b="0" dirty="0" smtClean="0">
              <a:solidFill>
                <a:schemeClr val="accent6">
                  <a:lumMod val="50000"/>
                </a:schemeClr>
              </a:solidFill>
            </a:endParaRPr>
          </a:p>
          <a:p>
            <a:endParaRPr lang="en-GB" dirty="0" smtClean="0"/>
          </a:p>
          <a:p>
            <a:endParaRPr lang="en-GB" dirty="0" smtClean="0"/>
          </a:p>
          <a:p>
            <a:pPr>
              <a:buFont typeface="Times" pitchFamily="8" charset="0"/>
              <a:buChar char="•"/>
            </a:pPr>
            <a:endParaRPr lang="en-US" altLang="en-US" b="0" dirty="0" smtClean="0"/>
          </a:p>
          <a:p>
            <a:pPr>
              <a:buFont typeface="Times" pitchFamily="8" charset="0"/>
              <a:buChar char="•"/>
            </a:pPr>
            <a:endParaRPr lang="en-US" altLang="en-US" dirty="0"/>
          </a:p>
          <a:p>
            <a:pPr>
              <a:buFont typeface="Times" pitchFamily="8" charset="0"/>
              <a:buChar char="•"/>
            </a:pPr>
            <a:endParaRPr lang="en-US" altLang="en-US" b="0" dirty="0" smtClean="0"/>
          </a:p>
          <a:p>
            <a:pPr marL="0" indent="0">
              <a:buNone/>
            </a:pPr>
            <a:r>
              <a:rPr lang="en-US" altLang="en-US" sz="2400" b="0" dirty="0" smtClean="0"/>
              <a:t>Anabolic</a:t>
            </a:r>
            <a:r>
              <a:rPr lang="en-US" altLang="en-US" sz="2000" b="0" dirty="0" smtClean="0"/>
              <a:t>	</a:t>
            </a:r>
            <a:r>
              <a:rPr lang="en-US" altLang="en-US" sz="2400" dirty="0" smtClean="0"/>
              <a:t>increases protein within cells and especially 				skeletal muscle therefore i</a:t>
            </a:r>
            <a:r>
              <a:rPr lang="en-US" altLang="en-US" sz="2400" b="0" dirty="0" smtClean="0"/>
              <a:t>ncreases muscle mass 			and strength.</a:t>
            </a:r>
          </a:p>
          <a:p>
            <a:pPr marL="0" indent="0">
              <a:buNone/>
            </a:pPr>
            <a:endParaRPr lang="en-US" altLang="en-US" sz="2400" dirty="0"/>
          </a:p>
          <a:p>
            <a:pPr marL="0" indent="0">
              <a:buNone/>
            </a:pPr>
            <a:r>
              <a:rPr lang="en-US" altLang="en-US" sz="2400" b="0" dirty="0" smtClean="0"/>
              <a:t>Androgenic	increases the development of male characteristics.</a:t>
            </a:r>
          </a:p>
          <a:p>
            <a:endParaRPr lang="en-GB" dirty="0"/>
          </a:p>
        </p:txBody>
      </p:sp>
      <p:sp>
        <p:nvSpPr>
          <p:cNvPr id="4" name="Down Arrow 3"/>
          <p:cNvSpPr/>
          <p:nvPr/>
        </p:nvSpPr>
        <p:spPr>
          <a:xfrm>
            <a:off x="4139952" y="3617647"/>
            <a:ext cx="936104" cy="64807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483591" y="2132856"/>
            <a:ext cx="3312368" cy="1477328"/>
          </a:xfrm>
          <a:prstGeom prst="rect">
            <a:avLst/>
          </a:prstGeom>
          <a:noFill/>
        </p:spPr>
        <p:txBody>
          <a:bodyPr wrap="square" rtlCol="0">
            <a:spAutoFit/>
          </a:bodyPr>
          <a:lstStyle/>
          <a:p>
            <a:pPr algn="ctr"/>
            <a:r>
              <a:rPr lang="en-GB" dirty="0" smtClean="0">
                <a:solidFill>
                  <a:srgbClr val="0070C0"/>
                </a:solidFill>
              </a:rPr>
              <a:t>Exogenous steroids</a:t>
            </a:r>
            <a:r>
              <a:rPr lang="en-GB" dirty="0" smtClean="0"/>
              <a:t> </a:t>
            </a:r>
          </a:p>
          <a:p>
            <a:pPr algn="ctr"/>
            <a:r>
              <a:rPr lang="en-GB" dirty="0" smtClean="0"/>
              <a:t>synthetically created versions of the testosterone hormone. Cannot be naturally produced by the body.</a:t>
            </a:r>
          </a:p>
        </p:txBody>
      </p:sp>
      <p:sp>
        <p:nvSpPr>
          <p:cNvPr id="8" name="TextBox 7"/>
          <p:cNvSpPr txBox="1"/>
          <p:nvPr/>
        </p:nvSpPr>
        <p:spPr>
          <a:xfrm rot="10800000" flipH="1" flipV="1">
            <a:off x="5389740" y="2140319"/>
            <a:ext cx="3024335" cy="1477328"/>
          </a:xfrm>
          <a:prstGeom prst="rect">
            <a:avLst/>
          </a:prstGeom>
          <a:noFill/>
        </p:spPr>
        <p:txBody>
          <a:bodyPr wrap="square" rtlCol="0">
            <a:spAutoFit/>
          </a:bodyPr>
          <a:lstStyle/>
          <a:p>
            <a:pPr algn="ctr"/>
            <a:r>
              <a:rPr lang="en-GB" dirty="0" smtClean="0">
                <a:solidFill>
                  <a:srgbClr val="0070C0"/>
                </a:solidFill>
              </a:rPr>
              <a:t>Endogenous steroids</a:t>
            </a:r>
            <a:r>
              <a:rPr lang="en-GB" dirty="0" smtClean="0"/>
              <a:t> </a:t>
            </a:r>
          </a:p>
          <a:p>
            <a:pPr algn="ctr"/>
            <a:r>
              <a:rPr lang="en-GB" dirty="0" smtClean="0"/>
              <a:t>naturally occurring substances in the human body that are involved with the metabolic pathways of testosterone.</a:t>
            </a:r>
          </a:p>
        </p:txBody>
      </p:sp>
    </p:spTree>
    <p:extLst>
      <p:ext uri="{BB962C8B-B14F-4D97-AF65-F5344CB8AC3E}">
        <p14:creationId xmlns:p14="http://schemas.microsoft.com/office/powerpoint/2010/main" val="32342649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4122"/>
          </a:xfrm>
        </p:spPr>
        <p:txBody>
          <a:bodyPr/>
          <a:lstStyle/>
          <a:p>
            <a:r>
              <a:rPr lang="en-GB" dirty="0" smtClean="0"/>
              <a:t>Physiological Effect</a:t>
            </a:r>
            <a:endParaRPr lang="en-GB" dirty="0"/>
          </a:p>
        </p:txBody>
      </p:sp>
      <p:sp>
        <p:nvSpPr>
          <p:cNvPr id="3" name="Content Placeholder 2"/>
          <p:cNvSpPr>
            <a:spLocks noGrp="1"/>
          </p:cNvSpPr>
          <p:nvPr>
            <p:ph idx="1"/>
          </p:nvPr>
        </p:nvSpPr>
        <p:spPr/>
        <p:txBody>
          <a:bodyPr>
            <a:normAutofit/>
          </a:bodyPr>
          <a:lstStyle/>
          <a:p>
            <a:pPr marL="457200" indent="-457200">
              <a:buFont typeface="+mj-lt"/>
              <a:buAutoNum type="arabicPeriod"/>
            </a:pPr>
            <a:r>
              <a:rPr lang="en-GB" sz="2400" dirty="0" smtClean="0"/>
              <a:t>Bind to androgen receptors within the cell cytoplasm. They are transported into the nucleus and bind with DNA and increase transcription of proteins that enhance contractile and structural proteins.</a:t>
            </a:r>
          </a:p>
          <a:p>
            <a:pPr marL="457200" indent="-457200">
              <a:buFont typeface="+mj-lt"/>
              <a:buAutoNum type="arabicPeriod"/>
            </a:pPr>
            <a:endParaRPr lang="en-GB" sz="2400" dirty="0"/>
          </a:p>
          <a:p>
            <a:pPr marL="457200" indent="-457200">
              <a:buFont typeface="+mj-lt"/>
              <a:buAutoNum type="arabicPeriod"/>
            </a:pPr>
            <a:r>
              <a:rPr lang="en-GB" sz="2400" dirty="0" smtClean="0"/>
              <a:t>Once androgen receptors are saturated exogenous steroids inhibit binding of catabolic glucocorticoids prevent protein degradation for energy and preserve muscle mass.</a:t>
            </a:r>
          </a:p>
          <a:p>
            <a:pPr marL="457200" indent="-457200">
              <a:buFont typeface="+mj-lt"/>
              <a:buAutoNum type="arabicPeriod"/>
            </a:pPr>
            <a:endParaRPr lang="en-GB" sz="2400" dirty="0"/>
          </a:p>
          <a:p>
            <a:pPr marL="457200" indent="-457200">
              <a:buFont typeface="+mj-lt"/>
              <a:buAutoNum type="arabicPeriod"/>
            </a:pPr>
            <a:r>
              <a:rPr lang="en-GB" sz="2400" dirty="0" smtClean="0"/>
              <a:t>Increase aggression allowing athletes to train more intensely and for longer.</a:t>
            </a:r>
            <a:endParaRPr lang="en-GB" sz="2400" dirty="0"/>
          </a:p>
        </p:txBody>
      </p:sp>
    </p:spTree>
    <p:extLst>
      <p:ext uri="{BB962C8B-B14F-4D97-AF65-F5344CB8AC3E}">
        <p14:creationId xmlns:p14="http://schemas.microsoft.com/office/powerpoint/2010/main" val="7185348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Potential Benefits of AS</a:t>
            </a:r>
            <a:endParaRPr lang="en-GB" dirty="0"/>
          </a:p>
        </p:txBody>
      </p:sp>
      <p:sp>
        <p:nvSpPr>
          <p:cNvPr id="3" name="Content Placeholder 2"/>
          <p:cNvSpPr>
            <a:spLocks noGrp="1"/>
          </p:cNvSpPr>
          <p:nvPr>
            <p:ph idx="1"/>
          </p:nvPr>
        </p:nvSpPr>
        <p:spPr>
          <a:xfrm>
            <a:off x="457200" y="1340768"/>
            <a:ext cx="8229600" cy="4785395"/>
          </a:xfrm>
        </p:spPr>
        <p:txBody>
          <a:bodyPr>
            <a:normAutofit fontScale="85000" lnSpcReduction="20000"/>
          </a:bodyPr>
          <a:lstStyle/>
          <a:p>
            <a:r>
              <a:rPr lang="en-GB" dirty="0" smtClean="0"/>
              <a:t>Increasing the level of testosterone in </a:t>
            </a:r>
            <a:r>
              <a:rPr lang="en-GB" dirty="0"/>
              <a:t>the </a:t>
            </a:r>
            <a:r>
              <a:rPr lang="en-GB" dirty="0" smtClean="0"/>
              <a:t>blood help athletes increase </a:t>
            </a:r>
            <a:r>
              <a:rPr lang="en-GB" dirty="0"/>
              <a:t>muscle size and </a:t>
            </a:r>
            <a:r>
              <a:rPr lang="en-GB" dirty="0" smtClean="0"/>
              <a:t>strength only in conjunction with appropriate training.</a:t>
            </a:r>
          </a:p>
          <a:p>
            <a:pPr marL="0" indent="0">
              <a:buNone/>
            </a:pPr>
            <a:endParaRPr lang="en-GB" dirty="0" smtClean="0"/>
          </a:p>
          <a:p>
            <a:pPr marL="0" indent="0">
              <a:buNone/>
            </a:pPr>
            <a:r>
              <a:rPr lang="en-GB" dirty="0" smtClean="0"/>
              <a:t>Examples</a:t>
            </a:r>
          </a:p>
          <a:p>
            <a:pPr marL="0" indent="0">
              <a:buNone/>
            </a:pPr>
            <a:endParaRPr lang="en-GB" dirty="0"/>
          </a:p>
          <a:p>
            <a:r>
              <a:rPr lang="en-GB" dirty="0" err="1"/>
              <a:t>S</a:t>
            </a:r>
            <a:r>
              <a:rPr lang="en-GB" dirty="0" err="1" smtClean="0"/>
              <a:t>tanozolol</a:t>
            </a:r>
            <a:endParaRPr lang="en-GB" dirty="0"/>
          </a:p>
          <a:p>
            <a:r>
              <a:rPr lang="en-GB" dirty="0" err="1"/>
              <a:t>N</a:t>
            </a:r>
            <a:r>
              <a:rPr lang="en-GB" dirty="0" err="1" smtClean="0"/>
              <a:t>androlone</a:t>
            </a:r>
            <a:endParaRPr lang="en-GB" dirty="0"/>
          </a:p>
          <a:p>
            <a:r>
              <a:rPr lang="en-GB" dirty="0" err="1"/>
              <a:t>B</a:t>
            </a:r>
            <a:r>
              <a:rPr lang="en-GB" dirty="0" err="1" smtClean="0"/>
              <a:t>oldenone</a:t>
            </a:r>
            <a:endParaRPr lang="en-GB" dirty="0"/>
          </a:p>
          <a:p>
            <a:r>
              <a:rPr lang="en-GB" dirty="0" err="1"/>
              <a:t>T</a:t>
            </a:r>
            <a:r>
              <a:rPr lang="en-GB" dirty="0" err="1" smtClean="0"/>
              <a:t>renbolone</a:t>
            </a:r>
            <a:endParaRPr lang="en-GB" dirty="0"/>
          </a:p>
          <a:p>
            <a:r>
              <a:rPr lang="en-GB" dirty="0"/>
              <a:t>A</a:t>
            </a:r>
            <a:r>
              <a:rPr lang="en-GB" dirty="0" smtClean="0"/>
              <a:t>ndrostenedione</a:t>
            </a:r>
            <a:endParaRPr lang="en-GB" dirty="0"/>
          </a:p>
          <a:p>
            <a:r>
              <a:rPr lang="en-GB" dirty="0" err="1"/>
              <a:t>T</a:t>
            </a:r>
            <a:r>
              <a:rPr lang="en-GB" dirty="0" err="1" smtClean="0"/>
              <a:t>etrahydrogestrinone</a:t>
            </a:r>
            <a:r>
              <a:rPr lang="en-GB" dirty="0" smtClean="0"/>
              <a:t> </a:t>
            </a:r>
            <a:r>
              <a:rPr lang="en-GB" dirty="0"/>
              <a:t>(referred to as THG or The Clear</a:t>
            </a:r>
            <a:r>
              <a:rPr lang="en-GB" dirty="0" smtClean="0"/>
              <a:t>).</a:t>
            </a:r>
          </a:p>
          <a:p>
            <a:endParaRPr lang="en-GB" dirty="0"/>
          </a:p>
        </p:txBody>
      </p:sp>
    </p:spTree>
    <p:extLst>
      <p:ext uri="{BB962C8B-B14F-4D97-AF65-F5344CB8AC3E}">
        <p14:creationId xmlns:p14="http://schemas.microsoft.com/office/powerpoint/2010/main" val="24009307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Mechanisms of the Anabolic Effect</a:t>
            </a:r>
            <a:endParaRPr lang="en-GB" dirty="0"/>
          </a:p>
        </p:txBody>
      </p:sp>
      <p:sp>
        <p:nvSpPr>
          <p:cNvPr id="3" name="Content Placeholder 2"/>
          <p:cNvSpPr>
            <a:spLocks noGrp="1"/>
          </p:cNvSpPr>
          <p:nvPr>
            <p:ph idx="1"/>
          </p:nvPr>
        </p:nvSpPr>
        <p:spPr/>
        <p:txBody>
          <a:bodyPr>
            <a:normAutofit fontScale="92500"/>
          </a:bodyPr>
          <a:lstStyle/>
          <a:p>
            <a:pPr marL="514350" indent="-514350">
              <a:buFont typeface="+mj-lt"/>
              <a:buAutoNum type="arabicPeriod"/>
            </a:pPr>
            <a:r>
              <a:rPr lang="en-GB" sz="2400" dirty="0" smtClean="0">
                <a:solidFill>
                  <a:srgbClr val="FF0000"/>
                </a:solidFill>
              </a:rPr>
              <a:t>Stimulate receptors in the muscle cell that act to up regulate protein synthesis, enzyme activity and inhibit protein degradation.</a:t>
            </a:r>
          </a:p>
          <a:p>
            <a:pPr marL="514350" indent="-514350">
              <a:buFont typeface="+mj-lt"/>
              <a:buAutoNum type="arabicPeriod"/>
            </a:pPr>
            <a:endParaRPr lang="en-GB" sz="2400" dirty="0" smtClean="0"/>
          </a:p>
          <a:p>
            <a:pPr marL="514350" indent="-514350">
              <a:buFont typeface="+mj-lt"/>
              <a:buAutoNum type="arabicPeriod"/>
            </a:pPr>
            <a:r>
              <a:rPr lang="en-GB" sz="2400" dirty="0" smtClean="0">
                <a:solidFill>
                  <a:srgbClr val="FF0000"/>
                </a:solidFill>
              </a:rPr>
              <a:t>Increased activation of satellite cells (precursors to skeletal muscle cells) which develop within the muscle fibre and so cause hypertrophy.</a:t>
            </a:r>
          </a:p>
          <a:p>
            <a:pPr marL="0" indent="0">
              <a:buNone/>
            </a:pPr>
            <a:endParaRPr lang="en-GB" dirty="0" smtClean="0"/>
          </a:p>
          <a:p>
            <a:pPr marL="0" indent="0" algn="ctr">
              <a:buNone/>
            </a:pPr>
            <a:r>
              <a:rPr lang="en-GB" dirty="0" smtClean="0">
                <a:solidFill>
                  <a:srgbClr val="002060"/>
                </a:solidFill>
              </a:rPr>
              <a:t>The rate of development depends on the number of unbound androgen receptors. Strength training increase the number of membrane receptors.</a:t>
            </a:r>
            <a:endParaRPr lang="en-GB" dirty="0">
              <a:solidFill>
                <a:srgbClr val="002060"/>
              </a:solidFill>
            </a:endParaRPr>
          </a:p>
        </p:txBody>
      </p:sp>
    </p:spTree>
    <p:extLst>
      <p:ext uri="{BB962C8B-B14F-4D97-AF65-F5344CB8AC3E}">
        <p14:creationId xmlns:p14="http://schemas.microsoft.com/office/powerpoint/2010/main" val="40053085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smtClean="0"/>
              <a:t>Research In AS use</a:t>
            </a:r>
            <a:endParaRPr lang="en-GB" dirty="0"/>
          </a:p>
        </p:txBody>
      </p:sp>
      <p:sp>
        <p:nvSpPr>
          <p:cNvPr id="3" name="Content Placeholder 2"/>
          <p:cNvSpPr>
            <a:spLocks noGrp="1"/>
          </p:cNvSpPr>
          <p:nvPr>
            <p:ph idx="1"/>
          </p:nvPr>
        </p:nvSpPr>
        <p:spPr>
          <a:xfrm>
            <a:off x="457200" y="1052736"/>
            <a:ext cx="8229600" cy="5400600"/>
          </a:xfrm>
        </p:spPr>
        <p:txBody>
          <a:bodyPr>
            <a:normAutofit fontScale="85000" lnSpcReduction="20000"/>
          </a:bodyPr>
          <a:lstStyle/>
          <a:p>
            <a:pPr marL="0" indent="0" algn="ctr">
              <a:buNone/>
            </a:pPr>
            <a:r>
              <a:rPr lang="en-GB" sz="2800" dirty="0" smtClean="0">
                <a:solidFill>
                  <a:srgbClr val="FF0000"/>
                </a:solidFill>
              </a:rPr>
              <a:t>Athletes who use anabolic steroids claim that as well as increasing muscle mass, they reduce body fat and recovery time after injury. </a:t>
            </a:r>
          </a:p>
          <a:p>
            <a:pPr marL="0" indent="0">
              <a:buNone/>
            </a:pPr>
            <a:endParaRPr lang="en-GB" sz="2800" dirty="0" smtClean="0"/>
          </a:p>
          <a:p>
            <a:pPr marL="0" indent="0">
              <a:buNone/>
            </a:pPr>
            <a:r>
              <a:rPr lang="en-GB" sz="1900" dirty="0" err="1" smtClean="0"/>
              <a:t>Hartegens</a:t>
            </a:r>
            <a:r>
              <a:rPr lang="en-GB" sz="1900" dirty="0" smtClean="0"/>
              <a:t>, F. &amp; </a:t>
            </a:r>
            <a:r>
              <a:rPr lang="en-GB" sz="1900" dirty="0" err="1" smtClean="0"/>
              <a:t>Kuipers</a:t>
            </a:r>
            <a:r>
              <a:rPr lang="en-GB" sz="1900" dirty="0" smtClean="0"/>
              <a:t>, H. (2004) Effects of Androgenic- Anabolic Steroids in Athletes. </a:t>
            </a:r>
            <a:r>
              <a:rPr lang="en-GB" sz="1900" i="1" dirty="0" smtClean="0"/>
              <a:t>Sports Medicine</a:t>
            </a:r>
            <a:r>
              <a:rPr lang="en-GB" sz="1900" dirty="0" smtClean="0"/>
              <a:t> 34(8):513-554.</a:t>
            </a:r>
          </a:p>
          <a:p>
            <a:pPr marL="0" indent="0">
              <a:buNone/>
            </a:pPr>
            <a:endParaRPr lang="en-GB" sz="2800" dirty="0"/>
          </a:p>
          <a:p>
            <a:r>
              <a:rPr lang="en-GB" sz="2800" dirty="0" smtClean="0"/>
              <a:t>Short term use increases strength 5-20% of initial strength with a 2-5 kg in lean tissue mass</a:t>
            </a:r>
          </a:p>
          <a:p>
            <a:endParaRPr lang="en-GB" sz="2800" dirty="0" smtClean="0"/>
          </a:p>
          <a:p>
            <a:r>
              <a:rPr lang="en-GB" sz="2800" dirty="0" smtClean="0"/>
              <a:t>Little evidence of reduction of fat</a:t>
            </a:r>
          </a:p>
          <a:p>
            <a:endParaRPr lang="en-GB" sz="2800" dirty="0"/>
          </a:p>
          <a:p>
            <a:r>
              <a:rPr lang="en-GB" sz="2800" dirty="0" smtClean="0"/>
              <a:t>May increase erythropoiesis and blood </a:t>
            </a:r>
            <a:r>
              <a:rPr lang="en-GB" sz="2800" dirty="0" err="1" smtClean="0"/>
              <a:t>Hb</a:t>
            </a:r>
            <a:r>
              <a:rPr lang="en-GB" sz="2800" dirty="0" smtClean="0"/>
              <a:t> concentrations</a:t>
            </a:r>
          </a:p>
          <a:p>
            <a:endParaRPr lang="en-GB" sz="2800" dirty="0"/>
          </a:p>
          <a:p>
            <a:r>
              <a:rPr lang="en-GB" sz="2800" dirty="0" smtClean="0"/>
              <a:t>No change in endurance performance </a:t>
            </a:r>
          </a:p>
          <a:p>
            <a:pPr marL="0" indent="0">
              <a:buNone/>
            </a:pPr>
            <a:endParaRPr lang="en-GB" sz="2800" dirty="0"/>
          </a:p>
        </p:txBody>
      </p:sp>
    </p:spTree>
    <p:extLst>
      <p:ext uri="{BB962C8B-B14F-4D97-AF65-F5344CB8AC3E}">
        <p14:creationId xmlns:p14="http://schemas.microsoft.com/office/powerpoint/2010/main" val="9680327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Usage &amp; Dosage</a:t>
            </a:r>
            <a:endParaRPr lang="en-GB" dirty="0"/>
          </a:p>
        </p:txBody>
      </p:sp>
      <p:sp>
        <p:nvSpPr>
          <p:cNvPr id="3" name="Content Placeholder 2"/>
          <p:cNvSpPr>
            <a:spLocks noGrp="1"/>
          </p:cNvSpPr>
          <p:nvPr>
            <p:ph idx="1"/>
          </p:nvPr>
        </p:nvSpPr>
        <p:spPr/>
        <p:txBody>
          <a:bodyPr>
            <a:normAutofit fontScale="92500" lnSpcReduction="10000"/>
          </a:bodyPr>
          <a:lstStyle/>
          <a:p>
            <a:pPr marL="0" indent="0" algn="ctr">
              <a:buNone/>
            </a:pPr>
            <a:r>
              <a:rPr lang="en-GB" dirty="0" smtClean="0">
                <a:solidFill>
                  <a:srgbClr val="FF0000"/>
                </a:solidFill>
              </a:rPr>
              <a:t>Generally used in 12 week cycle in the off-season taking up to 50-100 times the natural amount.</a:t>
            </a:r>
          </a:p>
          <a:p>
            <a:pPr marL="0" indent="0">
              <a:buNone/>
            </a:pPr>
            <a:endParaRPr lang="en-GB" dirty="0" smtClean="0"/>
          </a:p>
          <a:p>
            <a:pPr marL="0" indent="0">
              <a:buNone/>
            </a:pPr>
            <a:r>
              <a:rPr lang="en-GB" dirty="0" smtClean="0"/>
              <a:t>Oral – short acting and eliminated after a couple of days</a:t>
            </a:r>
          </a:p>
          <a:p>
            <a:pPr marL="0" indent="0">
              <a:buNone/>
            </a:pPr>
            <a:r>
              <a:rPr lang="en-GB" dirty="0" smtClean="0"/>
              <a:t>Injectable – longer duration effects but more easily detected.</a:t>
            </a:r>
          </a:p>
          <a:p>
            <a:pPr marL="0" indent="0">
              <a:buNone/>
            </a:pPr>
            <a:r>
              <a:rPr lang="en-GB" dirty="0" smtClean="0"/>
              <a:t>Transdermal – patch placed on the skin to allow slow absorption </a:t>
            </a:r>
            <a:r>
              <a:rPr lang="en-GB" dirty="0" err="1" smtClean="0"/>
              <a:t>throid</a:t>
            </a:r>
            <a:r>
              <a:rPr lang="en-GB" dirty="0" smtClean="0"/>
              <a:t> the skin.</a:t>
            </a:r>
            <a:endParaRPr lang="en-GB" dirty="0"/>
          </a:p>
        </p:txBody>
      </p:sp>
    </p:spTree>
    <p:extLst>
      <p:ext uri="{BB962C8B-B14F-4D97-AF65-F5344CB8AC3E}">
        <p14:creationId xmlns:p14="http://schemas.microsoft.com/office/powerpoint/2010/main" val="5405776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smtClean="0"/>
              <a:t>Side Effects</a:t>
            </a:r>
            <a:endParaRPr lang="en-GB" dirty="0"/>
          </a:p>
        </p:txBody>
      </p:sp>
      <p:sp>
        <p:nvSpPr>
          <p:cNvPr id="3" name="Content Placeholder 2"/>
          <p:cNvSpPr>
            <a:spLocks noGrp="1"/>
          </p:cNvSpPr>
          <p:nvPr>
            <p:ph idx="1"/>
          </p:nvPr>
        </p:nvSpPr>
        <p:spPr>
          <a:xfrm>
            <a:off x="457200" y="1052736"/>
            <a:ext cx="8229600" cy="5073427"/>
          </a:xfrm>
        </p:spPr>
        <p:txBody>
          <a:bodyPr>
            <a:normAutofit fontScale="62500" lnSpcReduction="20000"/>
          </a:bodyPr>
          <a:lstStyle/>
          <a:p>
            <a:pPr marL="0" indent="0" algn="ctr">
              <a:buNone/>
            </a:pPr>
            <a:r>
              <a:rPr lang="en-GB" dirty="0" smtClean="0">
                <a:solidFill>
                  <a:srgbClr val="FF0000"/>
                </a:solidFill>
              </a:rPr>
              <a:t>30% of steroid users experience mild subjective adverse effects</a:t>
            </a:r>
          </a:p>
          <a:p>
            <a:pPr>
              <a:buFont typeface="Times" pitchFamily="8" charset="0"/>
              <a:buChar char="•"/>
            </a:pPr>
            <a:endParaRPr lang="en-GB" dirty="0"/>
          </a:p>
          <a:p>
            <a:pPr>
              <a:buFont typeface="Times" pitchFamily="8" charset="0"/>
              <a:buChar char="•"/>
            </a:pPr>
            <a:r>
              <a:rPr lang="en-GB" dirty="0" smtClean="0"/>
              <a:t>Increased body hair</a:t>
            </a:r>
          </a:p>
          <a:p>
            <a:pPr>
              <a:buFont typeface="Times" pitchFamily="8" charset="0"/>
              <a:buChar char="•"/>
            </a:pPr>
            <a:endParaRPr lang="en-GB" dirty="0" smtClean="0"/>
          </a:p>
          <a:p>
            <a:pPr>
              <a:buFont typeface="Times" pitchFamily="8" charset="0"/>
              <a:buChar char="•"/>
            </a:pPr>
            <a:r>
              <a:rPr lang="en-GB" dirty="0"/>
              <a:t>D</a:t>
            </a:r>
            <a:r>
              <a:rPr lang="en-GB" dirty="0" smtClean="0"/>
              <a:t>eepening of the voice.</a:t>
            </a:r>
          </a:p>
          <a:p>
            <a:pPr>
              <a:buFont typeface="Times" pitchFamily="8" charset="0"/>
              <a:buChar char="•"/>
            </a:pPr>
            <a:endParaRPr lang="en-GB" dirty="0" smtClean="0"/>
          </a:p>
          <a:p>
            <a:pPr>
              <a:buFont typeface="Times" pitchFamily="8" charset="0"/>
              <a:buChar char="•"/>
            </a:pPr>
            <a:r>
              <a:rPr lang="en-US" altLang="en-US" b="0" dirty="0" smtClean="0"/>
              <a:t>Can cause testicular atrophy, reduced sperm count, and prostate and breast enlargement in men</a:t>
            </a:r>
          </a:p>
          <a:p>
            <a:pPr>
              <a:buFont typeface="Times" pitchFamily="8" charset="0"/>
              <a:buChar char="•"/>
            </a:pPr>
            <a:endParaRPr lang="en-US" altLang="en-US" b="0" dirty="0" smtClean="0"/>
          </a:p>
          <a:p>
            <a:pPr>
              <a:buFont typeface="Times" pitchFamily="8" charset="0"/>
              <a:buChar char="•"/>
            </a:pPr>
            <a:r>
              <a:rPr lang="en-US" altLang="en-US" b="0" dirty="0" smtClean="0"/>
              <a:t>Can cause breast regression, masculinization, and menstrual disruption in women</a:t>
            </a:r>
          </a:p>
          <a:p>
            <a:pPr>
              <a:buFont typeface="Times" pitchFamily="8" charset="0"/>
              <a:buChar char="•"/>
            </a:pPr>
            <a:endParaRPr lang="en-US" altLang="en-US" b="0" dirty="0" smtClean="0"/>
          </a:p>
          <a:p>
            <a:pPr>
              <a:buFont typeface="Times" pitchFamily="8" charset="0"/>
              <a:buChar char="•"/>
            </a:pPr>
            <a:r>
              <a:rPr lang="en-US" altLang="en-US" b="0" dirty="0" smtClean="0"/>
              <a:t>Cause personality changes, liver damage, and cardiovascular disease</a:t>
            </a:r>
          </a:p>
          <a:p>
            <a:pPr>
              <a:buFont typeface="Times" pitchFamily="8" charset="0"/>
              <a:buChar char="•"/>
            </a:pPr>
            <a:endParaRPr lang="en-US" altLang="en-US" sz="2400" b="0" i="1" dirty="0" smtClean="0"/>
          </a:p>
          <a:p>
            <a:pPr marL="0" indent="0" algn="ctr">
              <a:buNone/>
            </a:pPr>
            <a:r>
              <a:rPr lang="en-GB" dirty="0" smtClean="0">
                <a:solidFill>
                  <a:srgbClr val="7030A0"/>
                </a:solidFill>
              </a:rPr>
              <a:t>To counteract these side-effects, scientists developed synthetic steroids that retain their anabolic effects but have a lower androgenic effect.</a:t>
            </a:r>
          </a:p>
          <a:p>
            <a:endParaRPr lang="en-GB" dirty="0"/>
          </a:p>
        </p:txBody>
      </p:sp>
    </p:spTree>
    <p:extLst>
      <p:ext uri="{BB962C8B-B14F-4D97-AF65-F5344CB8AC3E}">
        <p14:creationId xmlns:p14="http://schemas.microsoft.com/office/powerpoint/2010/main" val="30519451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Natural Steroid</a:t>
            </a:r>
            <a:endParaRPr lang="en-GB" i="1" dirty="0"/>
          </a:p>
        </p:txBody>
      </p:sp>
      <p:sp>
        <p:nvSpPr>
          <p:cNvPr id="3" name="Content Placeholder 2"/>
          <p:cNvSpPr>
            <a:spLocks noGrp="1"/>
          </p:cNvSpPr>
          <p:nvPr>
            <p:ph idx="1"/>
          </p:nvPr>
        </p:nvSpPr>
        <p:spPr>
          <a:xfrm>
            <a:off x="457200" y="1600200"/>
            <a:ext cx="8507288" cy="4525963"/>
          </a:xfrm>
        </p:spPr>
        <p:txBody>
          <a:bodyPr>
            <a:normAutofit lnSpcReduction="10000"/>
          </a:bodyPr>
          <a:lstStyle/>
          <a:p>
            <a:pPr marL="0" indent="0">
              <a:buNone/>
            </a:pPr>
            <a:r>
              <a:rPr lang="en-GB" sz="1800" dirty="0" smtClean="0">
                <a:solidFill>
                  <a:srgbClr val="FF0000"/>
                </a:solidFill>
              </a:rPr>
              <a:t>Wild Oats – </a:t>
            </a:r>
            <a:r>
              <a:rPr lang="en-GB" sz="1800" dirty="0" err="1" smtClean="0"/>
              <a:t>Saponin</a:t>
            </a:r>
            <a:r>
              <a:rPr lang="en-GB" sz="1800" dirty="0" smtClean="0"/>
              <a:t> boost luteinizing hormone increasing testosterone</a:t>
            </a:r>
          </a:p>
          <a:p>
            <a:pPr marL="0" indent="0">
              <a:buNone/>
            </a:pPr>
            <a:r>
              <a:rPr lang="en-GB" sz="1800" dirty="0" smtClean="0">
                <a:solidFill>
                  <a:srgbClr val="FF0000"/>
                </a:solidFill>
              </a:rPr>
              <a:t>Quinoa</a:t>
            </a:r>
            <a:r>
              <a:rPr lang="en-GB" sz="1800" dirty="0"/>
              <a:t>	</a:t>
            </a:r>
            <a:r>
              <a:rPr lang="en-GB" sz="1800" dirty="0" smtClean="0"/>
              <a:t>			</a:t>
            </a:r>
            <a:r>
              <a:rPr lang="en-GB" sz="1800" dirty="0" smtClean="0">
                <a:solidFill>
                  <a:srgbClr val="7030A0"/>
                </a:solidFill>
              </a:rPr>
              <a:t>No Evidence in performance.</a:t>
            </a:r>
          </a:p>
          <a:p>
            <a:pPr marL="0" indent="0">
              <a:buNone/>
            </a:pPr>
            <a:endParaRPr lang="en-GB" sz="1800" dirty="0"/>
          </a:p>
          <a:p>
            <a:pPr marL="0" indent="0">
              <a:buNone/>
            </a:pPr>
            <a:r>
              <a:rPr lang="en-GB" sz="1800" dirty="0" err="1" smtClean="0">
                <a:solidFill>
                  <a:srgbClr val="FF0000"/>
                </a:solidFill>
              </a:rPr>
              <a:t>Tongkat</a:t>
            </a:r>
            <a:r>
              <a:rPr lang="en-GB" sz="1800" dirty="0" smtClean="0">
                <a:solidFill>
                  <a:srgbClr val="FF0000"/>
                </a:solidFill>
              </a:rPr>
              <a:t> Ale (Herb) –</a:t>
            </a:r>
            <a:r>
              <a:rPr lang="en-GB" sz="1800" dirty="0" smtClean="0"/>
              <a:t> decreases cortisol and increases testosterone and is anti-estrogenic</a:t>
            </a:r>
          </a:p>
          <a:p>
            <a:pPr marL="0" indent="0" algn="ctr">
              <a:buNone/>
            </a:pPr>
            <a:r>
              <a:rPr lang="en-GB" sz="1800" dirty="0" smtClean="0">
                <a:solidFill>
                  <a:srgbClr val="7030A0"/>
                </a:solidFill>
              </a:rPr>
              <a:t>Evidence in women show decrease in performance other evidence increases in strength</a:t>
            </a:r>
            <a:r>
              <a:rPr lang="en-GB" sz="1800" dirty="0" smtClean="0"/>
              <a:t>.</a:t>
            </a:r>
          </a:p>
          <a:p>
            <a:pPr marL="0" indent="0">
              <a:buNone/>
            </a:pPr>
            <a:endParaRPr lang="en-GB" sz="1800" dirty="0"/>
          </a:p>
          <a:p>
            <a:pPr marL="0" indent="0">
              <a:buNone/>
            </a:pPr>
            <a:r>
              <a:rPr lang="en-GB" sz="1800" dirty="0" err="1" smtClean="0">
                <a:solidFill>
                  <a:srgbClr val="FF0000"/>
                </a:solidFill>
              </a:rPr>
              <a:t>Laxogenin</a:t>
            </a:r>
            <a:r>
              <a:rPr lang="en-GB" sz="1800" dirty="0" smtClean="0">
                <a:solidFill>
                  <a:srgbClr val="FF0000"/>
                </a:solidFill>
              </a:rPr>
              <a:t> (plant steroid) – </a:t>
            </a:r>
            <a:r>
              <a:rPr lang="en-GB" sz="1800" dirty="0" smtClean="0"/>
              <a:t>Increases testosterone and so strength</a:t>
            </a:r>
          </a:p>
          <a:p>
            <a:pPr marL="0" indent="0" algn="ctr">
              <a:buNone/>
            </a:pPr>
            <a:r>
              <a:rPr lang="en-GB" sz="1800" dirty="0">
                <a:solidFill>
                  <a:srgbClr val="7030A0"/>
                </a:solidFill>
              </a:rPr>
              <a:t>No Evidence in </a:t>
            </a:r>
            <a:r>
              <a:rPr lang="en-GB" sz="1800" dirty="0" smtClean="0">
                <a:solidFill>
                  <a:srgbClr val="7030A0"/>
                </a:solidFill>
              </a:rPr>
              <a:t>performance</a:t>
            </a:r>
          </a:p>
          <a:p>
            <a:pPr marL="0" indent="0" algn="ctr">
              <a:buNone/>
            </a:pPr>
            <a:endParaRPr lang="en-GB" sz="1800" dirty="0">
              <a:solidFill>
                <a:srgbClr val="FF0000"/>
              </a:solidFill>
            </a:endParaRPr>
          </a:p>
          <a:p>
            <a:r>
              <a:rPr lang="en-GB" sz="1800" dirty="0" smtClean="0">
                <a:solidFill>
                  <a:srgbClr val="FF0000"/>
                </a:solidFill>
              </a:rPr>
              <a:t>Celery</a:t>
            </a:r>
          </a:p>
          <a:p>
            <a:r>
              <a:rPr lang="en-GB" sz="1800" dirty="0" smtClean="0">
                <a:solidFill>
                  <a:srgbClr val="FF0000"/>
                </a:solidFill>
              </a:rPr>
              <a:t>Suma Root</a:t>
            </a:r>
          </a:p>
          <a:p>
            <a:r>
              <a:rPr lang="en-GB" sz="1800" dirty="0" smtClean="0">
                <a:solidFill>
                  <a:srgbClr val="FF0000"/>
                </a:solidFill>
              </a:rPr>
              <a:t>Sorghum</a:t>
            </a:r>
          </a:p>
          <a:p>
            <a:pPr marL="0" indent="0">
              <a:buNone/>
            </a:pPr>
            <a:endParaRPr lang="en-GB" sz="1800" dirty="0">
              <a:solidFill>
                <a:srgbClr val="FF0000"/>
              </a:solidFill>
            </a:endParaRPr>
          </a:p>
          <a:p>
            <a:pPr marL="0" indent="0" algn="ctr">
              <a:buNone/>
            </a:pPr>
            <a:r>
              <a:rPr lang="en-GB" sz="1800" dirty="0" smtClean="0">
                <a:solidFill>
                  <a:srgbClr val="00B050"/>
                </a:solidFill>
              </a:rPr>
              <a:t>Evidence for all is equivocal but there seems to be reduced side-effect. However if they do have a testosterone impact then the metabolic are likely to show on the ABP. </a:t>
            </a:r>
            <a:endParaRPr lang="en-GB" sz="1800" dirty="0">
              <a:solidFill>
                <a:srgbClr val="00B050"/>
              </a:solidFill>
            </a:endParaRPr>
          </a:p>
        </p:txBody>
      </p:sp>
    </p:spTree>
    <p:extLst>
      <p:ext uri="{BB962C8B-B14F-4D97-AF65-F5344CB8AC3E}">
        <p14:creationId xmlns:p14="http://schemas.microsoft.com/office/powerpoint/2010/main" val="30141541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Human Growth Hormone</a:t>
            </a:r>
            <a:br>
              <a:rPr lang="en-GB" dirty="0" smtClean="0"/>
            </a:br>
            <a:r>
              <a:rPr lang="en-GB" dirty="0" smtClean="0"/>
              <a:t>(</a:t>
            </a:r>
            <a:r>
              <a:rPr lang="en-GB" dirty="0" err="1" smtClean="0"/>
              <a:t>Somatotropin</a:t>
            </a:r>
            <a:r>
              <a:rPr lang="en-GB" dirty="0" smtClean="0"/>
              <a:t>)</a:t>
            </a:r>
            <a:endParaRPr lang="en-GB" dirty="0"/>
          </a:p>
        </p:txBody>
      </p:sp>
      <p:sp>
        <p:nvSpPr>
          <p:cNvPr id="4" name="AutoShape 2" descr="Image result for human growth hormon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00" name="Picture 4" descr="Image result for human growth hormo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0375" y="2276872"/>
            <a:ext cx="3919704" cy="2376264"/>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Image result for human growth hormon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1700808"/>
            <a:ext cx="2857500" cy="38481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80930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706090"/>
          </a:xfrm>
        </p:spPr>
        <p:txBody>
          <a:bodyPr>
            <a:normAutofit fontScale="90000"/>
          </a:bodyPr>
          <a:lstStyle/>
          <a:p>
            <a:r>
              <a:rPr lang="en-US" altLang="en-US" dirty="0" smtClean="0"/>
              <a:t>Human Growth Hormone</a:t>
            </a:r>
            <a:endParaRPr lang="en-GB" dirty="0"/>
          </a:p>
        </p:txBody>
      </p:sp>
      <p:sp>
        <p:nvSpPr>
          <p:cNvPr id="3" name="Content Placeholder 2"/>
          <p:cNvSpPr>
            <a:spLocks noGrp="1"/>
          </p:cNvSpPr>
          <p:nvPr>
            <p:ph idx="1"/>
          </p:nvPr>
        </p:nvSpPr>
        <p:spPr>
          <a:xfrm>
            <a:off x="457200" y="1171852"/>
            <a:ext cx="8229600" cy="5425500"/>
          </a:xfrm>
        </p:spPr>
        <p:txBody>
          <a:bodyPr>
            <a:normAutofit fontScale="55000" lnSpcReduction="20000"/>
          </a:bodyPr>
          <a:lstStyle/>
          <a:p>
            <a:pPr marL="0" indent="0" algn="ctr">
              <a:buNone/>
            </a:pPr>
            <a:r>
              <a:rPr lang="en-US" altLang="en-US" sz="4200" b="0" dirty="0" smtClean="0"/>
              <a:t>Secreted naturally by anterior pituitary gland to simulate and mediate growth, cell reproduction and cell regeneration.</a:t>
            </a:r>
          </a:p>
          <a:p>
            <a:pPr>
              <a:buFont typeface="Times" pitchFamily="8" charset="0"/>
              <a:buChar char="•"/>
            </a:pPr>
            <a:endParaRPr lang="en-US" altLang="en-US" dirty="0" smtClean="0"/>
          </a:p>
          <a:p>
            <a:pPr marL="0" indent="0" algn="ctr">
              <a:buNone/>
            </a:pPr>
            <a:r>
              <a:rPr lang="en-US" altLang="en-US" dirty="0" smtClean="0">
                <a:solidFill>
                  <a:srgbClr val="FF0000"/>
                </a:solidFill>
              </a:rPr>
              <a:t>Normal well regulated GH</a:t>
            </a:r>
          </a:p>
          <a:p>
            <a:pPr marL="0" indent="0" algn="ctr">
              <a:buNone/>
            </a:pPr>
            <a:endParaRPr lang="en-US" altLang="en-US" dirty="0">
              <a:solidFill>
                <a:srgbClr val="FF0000"/>
              </a:solidFill>
            </a:endParaRPr>
          </a:p>
          <a:p>
            <a:pPr marL="514350" indent="-514350">
              <a:buFont typeface="+mj-lt"/>
              <a:buAutoNum type="arabicPeriod"/>
            </a:pPr>
            <a:r>
              <a:rPr lang="en-US" altLang="en-US" dirty="0"/>
              <a:t>I</a:t>
            </a:r>
            <a:r>
              <a:rPr lang="en-US" altLang="en-US" b="0" dirty="0" smtClean="0"/>
              <a:t>ncrease lipolysis and blood glucose levels.</a:t>
            </a:r>
          </a:p>
          <a:p>
            <a:pPr marL="514350" indent="-514350">
              <a:buFont typeface="+mj-lt"/>
              <a:buAutoNum type="arabicPeriod"/>
            </a:pPr>
            <a:r>
              <a:rPr lang="en-US" altLang="en-US" dirty="0" smtClean="0"/>
              <a:t>Increase IGF-1 that increases growth in children and has an anabolic effect in adults.</a:t>
            </a:r>
          </a:p>
          <a:p>
            <a:pPr marL="514350" indent="-514350">
              <a:buFont typeface="+mj-lt"/>
              <a:buAutoNum type="arabicPeriod"/>
            </a:pPr>
            <a:r>
              <a:rPr lang="en-GB" dirty="0"/>
              <a:t>Increases calcium </a:t>
            </a:r>
            <a:r>
              <a:rPr lang="en-GB" dirty="0" smtClean="0"/>
              <a:t>retention</a:t>
            </a:r>
            <a:r>
              <a:rPr lang="en-GB" baseline="30000" dirty="0"/>
              <a:t> </a:t>
            </a:r>
            <a:r>
              <a:rPr lang="en-GB" dirty="0" smtClean="0"/>
              <a:t>and </a:t>
            </a:r>
            <a:r>
              <a:rPr lang="en-GB" dirty="0"/>
              <a:t>strengthens and increases the mineralization of bone</a:t>
            </a:r>
          </a:p>
          <a:p>
            <a:pPr marL="514350" indent="-514350">
              <a:buFont typeface="+mj-lt"/>
              <a:buAutoNum type="arabicPeriod"/>
            </a:pPr>
            <a:r>
              <a:rPr lang="en-GB" dirty="0"/>
              <a:t>Increases muscle mass through sarcomere hypertrophy</a:t>
            </a:r>
          </a:p>
          <a:p>
            <a:pPr marL="514350" indent="-514350">
              <a:buFont typeface="+mj-lt"/>
              <a:buAutoNum type="arabicPeriod"/>
            </a:pPr>
            <a:r>
              <a:rPr lang="en-GB" dirty="0"/>
              <a:t>Promotes lipolysis</a:t>
            </a:r>
          </a:p>
          <a:p>
            <a:pPr marL="514350" indent="-514350">
              <a:buFont typeface="+mj-lt"/>
              <a:buAutoNum type="arabicPeriod"/>
            </a:pPr>
            <a:r>
              <a:rPr lang="en-GB" dirty="0"/>
              <a:t>Increases protein synthesis</a:t>
            </a:r>
          </a:p>
          <a:p>
            <a:pPr marL="514350" indent="-514350">
              <a:buFont typeface="+mj-lt"/>
              <a:buAutoNum type="arabicPeriod"/>
            </a:pPr>
            <a:r>
              <a:rPr lang="en-GB" dirty="0"/>
              <a:t>Stimulates the growth of all internal organs excluding the brain</a:t>
            </a:r>
          </a:p>
          <a:p>
            <a:pPr marL="514350" indent="-514350">
              <a:buFont typeface="+mj-lt"/>
              <a:buAutoNum type="arabicPeriod"/>
            </a:pPr>
            <a:r>
              <a:rPr lang="en-GB" dirty="0"/>
              <a:t>Plays a role in homeostasis</a:t>
            </a:r>
          </a:p>
          <a:p>
            <a:pPr marL="514350" indent="-514350">
              <a:buFont typeface="+mj-lt"/>
              <a:buAutoNum type="arabicPeriod"/>
            </a:pPr>
            <a:r>
              <a:rPr lang="en-GB" dirty="0"/>
              <a:t>Reduces liver uptake of glucose</a:t>
            </a:r>
          </a:p>
          <a:p>
            <a:pPr marL="514350" indent="-514350">
              <a:buFont typeface="+mj-lt"/>
              <a:buAutoNum type="arabicPeriod"/>
            </a:pPr>
            <a:r>
              <a:rPr lang="en-GB" dirty="0"/>
              <a:t>Promotes gluconeogenesis in the </a:t>
            </a:r>
            <a:r>
              <a:rPr lang="en-GB" dirty="0" smtClean="0"/>
              <a:t>liver</a:t>
            </a:r>
            <a:endParaRPr lang="en-GB" dirty="0"/>
          </a:p>
          <a:p>
            <a:pPr marL="514350" indent="-514350">
              <a:buFont typeface="+mj-lt"/>
              <a:buAutoNum type="arabicPeriod"/>
            </a:pPr>
            <a:r>
              <a:rPr lang="en-GB" dirty="0"/>
              <a:t>Contributes to the maintenance and function of pancreatic islets</a:t>
            </a:r>
          </a:p>
          <a:p>
            <a:pPr marL="514350" indent="-514350">
              <a:buFont typeface="+mj-lt"/>
              <a:buAutoNum type="arabicPeriod"/>
            </a:pPr>
            <a:r>
              <a:rPr lang="en-GB" dirty="0"/>
              <a:t>Stimulates the immune system</a:t>
            </a:r>
          </a:p>
          <a:p>
            <a:pPr marL="0" indent="0">
              <a:buNone/>
            </a:pPr>
            <a:endParaRPr lang="en-GB" dirty="0"/>
          </a:p>
        </p:txBody>
      </p:sp>
    </p:spTree>
    <p:extLst>
      <p:ext uri="{BB962C8B-B14F-4D97-AF65-F5344CB8AC3E}">
        <p14:creationId xmlns:p14="http://schemas.microsoft.com/office/powerpoint/2010/main" val="133587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benefits of HGH as an effective ergogenic aid are not supported in the literature.</a:t>
            </a:r>
          </a:p>
          <a:p>
            <a:endParaRPr lang="en-GB" dirty="0"/>
          </a:p>
          <a:p>
            <a:r>
              <a:rPr lang="en-GB" dirty="0" smtClean="0"/>
              <a:t>HGH increase muscle mass by increasing fluid retention not developing lean tissue</a:t>
            </a:r>
          </a:p>
          <a:p>
            <a:endParaRPr lang="en-GB" dirty="0"/>
          </a:p>
          <a:p>
            <a:r>
              <a:rPr lang="en-GB" dirty="0" smtClean="0"/>
              <a:t>Research suggest that using HGH could adversely affect exercise capacity.</a:t>
            </a:r>
          </a:p>
          <a:p>
            <a:endParaRPr lang="en-GB" dirty="0"/>
          </a:p>
          <a:p>
            <a:pPr marL="0" indent="0">
              <a:buNone/>
            </a:pPr>
            <a:r>
              <a:rPr lang="en-GB" sz="2200" dirty="0" smtClean="0"/>
              <a:t>Liu, H et al. (2008) Systematic review: The effects of Growth Hormone on Athletic Performance. </a:t>
            </a:r>
            <a:r>
              <a:rPr lang="en-GB" sz="2200" i="1" dirty="0" smtClean="0"/>
              <a:t>Annals of Internal Medicine </a:t>
            </a:r>
            <a:r>
              <a:rPr lang="en-GB" sz="2200" dirty="0" smtClean="0"/>
              <a:t>148:747-758.</a:t>
            </a:r>
            <a:endParaRPr lang="en-GB" sz="2200" dirty="0"/>
          </a:p>
        </p:txBody>
      </p:sp>
    </p:spTree>
    <p:extLst>
      <p:ext uri="{BB962C8B-B14F-4D97-AF65-F5344CB8AC3E}">
        <p14:creationId xmlns:p14="http://schemas.microsoft.com/office/powerpoint/2010/main" val="13684396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Excess HGH</a:t>
            </a:r>
            <a:endParaRPr lang="en-GB" dirty="0"/>
          </a:p>
        </p:txBody>
      </p:sp>
      <p:sp>
        <p:nvSpPr>
          <p:cNvPr id="3" name="Content Placeholder 2"/>
          <p:cNvSpPr>
            <a:spLocks noGrp="1"/>
          </p:cNvSpPr>
          <p:nvPr>
            <p:ph idx="1"/>
          </p:nvPr>
        </p:nvSpPr>
        <p:spPr/>
        <p:txBody>
          <a:bodyPr/>
          <a:lstStyle/>
          <a:p>
            <a:pPr marL="457200" indent="-457200">
              <a:buFont typeface="+mj-lt"/>
              <a:buAutoNum type="arabicPeriod"/>
            </a:pPr>
            <a:r>
              <a:rPr lang="en-US" altLang="en-US" b="0" dirty="0" smtClean="0"/>
              <a:t>Enlargement of internal organs,</a:t>
            </a:r>
          </a:p>
          <a:p>
            <a:pPr marL="457200" indent="-457200">
              <a:buFont typeface="+mj-lt"/>
              <a:buAutoNum type="arabicPeriod"/>
            </a:pPr>
            <a:r>
              <a:rPr lang="en-US" altLang="en-US" b="0" dirty="0" smtClean="0"/>
              <a:t>Muscle and joint weakness, increased pain</a:t>
            </a:r>
          </a:p>
          <a:p>
            <a:pPr marL="457200" indent="-457200">
              <a:buFont typeface="+mj-lt"/>
              <a:buAutoNum type="arabicPeriod"/>
            </a:pPr>
            <a:r>
              <a:rPr lang="en-US" altLang="en-US" b="0" dirty="0" smtClean="0"/>
              <a:t>Reduced bone density</a:t>
            </a:r>
          </a:p>
          <a:p>
            <a:pPr marL="457200" indent="-457200">
              <a:buFont typeface="+mj-lt"/>
              <a:buAutoNum type="arabicPeriod"/>
            </a:pPr>
            <a:r>
              <a:rPr lang="en-US" altLang="en-US" b="0" dirty="0" smtClean="0"/>
              <a:t>Diabetes, </a:t>
            </a:r>
          </a:p>
          <a:p>
            <a:pPr marL="457200" indent="-457200">
              <a:buFont typeface="+mj-lt"/>
              <a:buAutoNum type="arabicPeriod"/>
            </a:pPr>
            <a:r>
              <a:rPr lang="en-US" altLang="en-US" b="0" dirty="0" smtClean="0"/>
              <a:t>Hypertension</a:t>
            </a:r>
          </a:p>
          <a:p>
            <a:pPr marL="457200" indent="-457200">
              <a:buFont typeface="+mj-lt"/>
              <a:buAutoNum type="arabicPeriod"/>
            </a:pPr>
            <a:r>
              <a:rPr lang="en-US" altLang="en-US" b="0" dirty="0" smtClean="0"/>
              <a:t>Heart disease</a:t>
            </a:r>
            <a:endParaRPr lang="en-US" altLang="en-US" b="0" i="1" dirty="0" smtClean="0"/>
          </a:p>
          <a:p>
            <a:pPr marL="0" indent="0">
              <a:buNone/>
            </a:pPr>
            <a:endParaRPr lang="en-GB" dirty="0"/>
          </a:p>
        </p:txBody>
      </p:sp>
    </p:spTree>
    <p:extLst>
      <p:ext uri="{BB962C8B-B14F-4D97-AF65-F5344CB8AC3E}">
        <p14:creationId xmlns:p14="http://schemas.microsoft.com/office/powerpoint/2010/main" val="24681321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Beta-</a:t>
            </a:r>
            <a:r>
              <a:rPr lang="en-GB" dirty="0" err="1"/>
              <a:t>hydroxymethylbutyrate</a:t>
            </a:r>
            <a:r>
              <a:rPr lang="en-GB" dirty="0"/>
              <a:t> (HMB)</a:t>
            </a:r>
          </a:p>
        </p:txBody>
      </p:sp>
      <p:sp>
        <p:nvSpPr>
          <p:cNvPr id="3" name="Content Placeholder 2"/>
          <p:cNvSpPr>
            <a:spLocks noGrp="1"/>
          </p:cNvSpPr>
          <p:nvPr>
            <p:ph idx="1"/>
          </p:nvPr>
        </p:nvSpPr>
        <p:spPr>
          <a:xfrm>
            <a:off x="457200" y="1600200"/>
            <a:ext cx="8229600" cy="4925144"/>
          </a:xfrm>
        </p:spPr>
        <p:txBody>
          <a:bodyPr>
            <a:normAutofit lnSpcReduction="10000"/>
          </a:bodyPr>
          <a:lstStyle/>
          <a:p>
            <a:pPr marL="0" indent="0">
              <a:buNone/>
            </a:pPr>
            <a:r>
              <a:rPr lang="en-GB" dirty="0" smtClean="0"/>
              <a:t>Metabolite derivative of the amino acid leucine functioning as an anti-catabolic agent leading to a decrease in exercise-induced muscle damage.</a:t>
            </a:r>
          </a:p>
          <a:p>
            <a:pPr marL="0" indent="0">
              <a:buNone/>
            </a:pPr>
            <a:endParaRPr lang="en-GB" dirty="0"/>
          </a:p>
          <a:p>
            <a:pPr marL="0" indent="0">
              <a:buNone/>
            </a:pPr>
            <a:r>
              <a:rPr lang="en-GB" dirty="0" smtClean="0"/>
              <a:t>HMB increase beat </a:t>
            </a:r>
            <a:r>
              <a:rPr lang="en-GB" dirty="0" err="1" smtClean="0"/>
              <a:t>oxidataion</a:t>
            </a:r>
            <a:r>
              <a:rPr lang="en-GB" dirty="0" smtClean="0"/>
              <a:t> therefore it has been used as a way of increasing fat metabolism and weight management.</a:t>
            </a:r>
          </a:p>
          <a:p>
            <a:pPr marL="0" indent="0">
              <a:buNone/>
            </a:pPr>
            <a:endParaRPr lang="en-GB" dirty="0"/>
          </a:p>
          <a:p>
            <a:pPr marL="0" indent="0">
              <a:buNone/>
            </a:pPr>
            <a:r>
              <a:rPr lang="en-GB" dirty="0" smtClean="0"/>
              <a:t>No side effects</a:t>
            </a:r>
            <a:endParaRPr lang="en-GB" dirty="0"/>
          </a:p>
          <a:p>
            <a:pPr marL="0" indent="0" algn="r">
              <a:buNone/>
            </a:pPr>
            <a:r>
              <a:rPr lang="en-GB" sz="2400" dirty="0" smtClean="0"/>
              <a:t>.</a:t>
            </a:r>
            <a:endParaRPr lang="en-GB" sz="2400" dirty="0"/>
          </a:p>
          <a:p>
            <a:pPr marL="0" indent="0">
              <a:buNone/>
            </a:pPr>
            <a:endParaRPr lang="en-GB" sz="2400" dirty="0"/>
          </a:p>
        </p:txBody>
      </p:sp>
    </p:spTree>
    <p:extLst>
      <p:ext uri="{BB962C8B-B14F-4D97-AF65-F5344CB8AC3E}">
        <p14:creationId xmlns:p14="http://schemas.microsoft.com/office/powerpoint/2010/main" val="28332746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Beta-</a:t>
            </a:r>
            <a:r>
              <a:rPr lang="en-GB" dirty="0" err="1"/>
              <a:t>hydroxymethylbutyrate</a:t>
            </a:r>
            <a:r>
              <a:rPr lang="en-GB" dirty="0"/>
              <a:t> (HMB)</a:t>
            </a:r>
          </a:p>
        </p:txBody>
      </p:sp>
      <p:sp>
        <p:nvSpPr>
          <p:cNvPr id="3" name="Content Placeholder 2"/>
          <p:cNvSpPr>
            <a:spLocks noGrp="1"/>
          </p:cNvSpPr>
          <p:nvPr>
            <p:ph idx="1"/>
          </p:nvPr>
        </p:nvSpPr>
        <p:spPr/>
        <p:txBody>
          <a:bodyPr>
            <a:normAutofit fontScale="92500" lnSpcReduction="20000"/>
          </a:bodyPr>
          <a:lstStyle/>
          <a:p>
            <a:pPr marL="0" indent="0">
              <a:buNone/>
            </a:pPr>
            <a:r>
              <a:rPr lang="en-GB" sz="2200" i="1" dirty="0" err="1" smtClean="0"/>
              <a:t>Kaczka</a:t>
            </a:r>
            <a:r>
              <a:rPr lang="en-GB" sz="2200" i="1" dirty="0" smtClean="0"/>
              <a:t> et al (2019) Mechanism </a:t>
            </a:r>
            <a:r>
              <a:rPr lang="en-GB" sz="2200" i="1" dirty="0"/>
              <a:t>of Action and the Effect of Beta-</a:t>
            </a:r>
            <a:r>
              <a:rPr lang="en-GB" sz="2200" i="1" dirty="0" err="1"/>
              <a:t>Hydroxy</a:t>
            </a:r>
            <a:r>
              <a:rPr lang="en-GB" sz="2200" i="1" dirty="0"/>
              <a:t>-</a:t>
            </a:r>
            <a:r>
              <a:rPr lang="en-GB" sz="2200" i="1" dirty="0" err="1"/>
              <a:t>BetaMethylbutyrate</a:t>
            </a:r>
            <a:r>
              <a:rPr lang="en-GB" sz="2200" i="1" dirty="0"/>
              <a:t> (HMB) Supplementation on Different Types of Physical Performance - A Systematic </a:t>
            </a:r>
            <a:r>
              <a:rPr lang="en-GB" sz="2200" i="1" dirty="0" smtClean="0"/>
              <a:t>Review. Strength and power (68) 211-222.</a:t>
            </a:r>
            <a:endParaRPr lang="en-GB" sz="2200" i="1" dirty="0"/>
          </a:p>
          <a:p>
            <a:pPr marL="0" indent="0">
              <a:buNone/>
            </a:pPr>
            <a:endParaRPr lang="en-GB" dirty="0" smtClean="0"/>
          </a:p>
          <a:p>
            <a:pPr marL="0" indent="0">
              <a:buNone/>
            </a:pPr>
            <a:r>
              <a:rPr lang="en-GB" dirty="0" smtClean="0"/>
              <a:t>Evidence </a:t>
            </a:r>
            <a:r>
              <a:rPr lang="en-GB" dirty="0"/>
              <a:t>on ergogenic effect is equivocal</a:t>
            </a:r>
          </a:p>
          <a:p>
            <a:pPr marL="0" indent="0">
              <a:buNone/>
            </a:pPr>
            <a:endParaRPr lang="en-GB" dirty="0"/>
          </a:p>
          <a:p>
            <a:pPr marL="0" indent="0">
              <a:buNone/>
            </a:pPr>
            <a:r>
              <a:rPr lang="en-GB" dirty="0"/>
              <a:t>Some studies </a:t>
            </a:r>
            <a:r>
              <a:rPr lang="en-GB" dirty="0" smtClean="0"/>
              <a:t>demonstrated</a:t>
            </a:r>
          </a:p>
          <a:p>
            <a:r>
              <a:rPr lang="en-GB" dirty="0" smtClean="0"/>
              <a:t>an </a:t>
            </a:r>
            <a:r>
              <a:rPr lang="en-GB" dirty="0"/>
              <a:t>increase in Peak VO</a:t>
            </a:r>
            <a:r>
              <a:rPr lang="en-GB" baseline="-25000" dirty="0"/>
              <a:t>2</a:t>
            </a:r>
            <a:r>
              <a:rPr lang="en-GB" dirty="0"/>
              <a:t> in endurance trained athletes</a:t>
            </a:r>
            <a:r>
              <a:rPr lang="en-GB" dirty="0" smtClean="0"/>
              <a:t>. </a:t>
            </a:r>
            <a:r>
              <a:rPr lang="en-GB" dirty="0"/>
              <a:t>improvements in muscle power.</a:t>
            </a:r>
          </a:p>
          <a:p>
            <a:r>
              <a:rPr lang="en-GB" dirty="0" smtClean="0"/>
              <a:t>improvement </a:t>
            </a:r>
            <a:r>
              <a:rPr lang="en-GB" dirty="0"/>
              <a:t>in strength</a:t>
            </a:r>
          </a:p>
          <a:p>
            <a:r>
              <a:rPr lang="en-GB" dirty="0"/>
              <a:t>Some reduction in muscle damage metabolites</a:t>
            </a:r>
          </a:p>
        </p:txBody>
      </p:sp>
    </p:spTree>
    <p:extLst>
      <p:ext uri="{BB962C8B-B14F-4D97-AF65-F5344CB8AC3E}">
        <p14:creationId xmlns:p14="http://schemas.microsoft.com/office/powerpoint/2010/main" val="19320941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Blood Doping</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The increasing of red blood cells to enhance athletic performance.</a:t>
            </a:r>
          </a:p>
          <a:p>
            <a:pPr marL="0" indent="0">
              <a:buNone/>
            </a:pPr>
            <a:r>
              <a:rPr lang="en-GB" dirty="0" smtClean="0"/>
              <a:t>Erythropoietin</a:t>
            </a:r>
          </a:p>
          <a:p>
            <a:pPr marL="0" indent="0">
              <a:buNone/>
            </a:pPr>
            <a:r>
              <a:rPr lang="en-GB" dirty="0" smtClean="0"/>
              <a:t>Blood infusions / transfusions</a:t>
            </a:r>
          </a:p>
          <a:p>
            <a:pPr marL="0" indent="0">
              <a:buNone/>
            </a:pPr>
            <a:r>
              <a:rPr lang="en-GB" dirty="0" smtClean="0"/>
              <a:t>Hypoxia-inducible factor stabilise</a:t>
            </a:r>
          </a:p>
          <a:p>
            <a:pPr marL="0" indent="0">
              <a:buNone/>
            </a:pPr>
            <a:r>
              <a:rPr lang="en-GB" dirty="0" smtClean="0"/>
              <a:t>Blood substitutes</a:t>
            </a:r>
          </a:p>
          <a:p>
            <a:pPr marL="0" indent="0">
              <a:buNone/>
            </a:pPr>
            <a:r>
              <a:rPr lang="en-GB" dirty="0" err="1" smtClean="0"/>
              <a:t>Haemoglobic</a:t>
            </a:r>
            <a:r>
              <a:rPr lang="en-GB" dirty="0" smtClean="0"/>
              <a:t>-based oxygen</a:t>
            </a:r>
          </a:p>
          <a:p>
            <a:pPr marL="0" indent="0">
              <a:buNone/>
            </a:pPr>
            <a:r>
              <a:rPr lang="en-GB" dirty="0" err="1" smtClean="0"/>
              <a:t>Myo</a:t>
            </a:r>
            <a:r>
              <a:rPr lang="en-GB" dirty="0" smtClean="0"/>
              <a:t>-inositol </a:t>
            </a:r>
            <a:r>
              <a:rPr lang="en-GB" dirty="0" err="1" smtClean="0"/>
              <a:t>Trispyrophosphate</a:t>
            </a:r>
            <a:r>
              <a:rPr lang="en-GB" dirty="0" smtClean="0"/>
              <a:t> carriers</a:t>
            </a:r>
            <a:endParaRPr lang="en-GB" dirty="0"/>
          </a:p>
        </p:txBody>
      </p:sp>
    </p:spTree>
    <p:extLst>
      <p:ext uri="{BB962C8B-B14F-4D97-AF65-F5344CB8AC3E}">
        <p14:creationId xmlns:p14="http://schemas.microsoft.com/office/powerpoint/2010/main" val="123648605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Hypoxia-inducible factor </a:t>
            </a:r>
            <a:r>
              <a:rPr lang="en-GB" dirty="0" smtClean="0"/>
              <a:t>stabilise</a:t>
            </a:r>
            <a:endParaRPr lang="en-GB" dirty="0"/>
          </a:p>
        </p:txBody>
      </p:sp>
      <p:sp>
        <p:nvSpPr>
          <p:cNvPr id="3" name="Content Placeholder 2"/>
          <p:cNvSpPr>
            <a:spLocks noGrp="1"/>
          </p:cNvSpPr>
          <p:nvPr>
            <p:ph idx="1"/>
          </p:nvPr>
        </p:nvSpPr>
        <p:spPr>
          <a:xfrm>
            <a:off x="683568" y="3140968"/>
            <a:ext cx="8229600" cy="608931"/>
          </a:xfrm>
        </p:spPr>
        <p:txBody>
          <a:bodyPr>
            <a:normAutofit fontScale="55000" lnSpcReduction="20000"/>
          </a:bodyPr>
          <a:lstStyle/>
          <a:p>
            <a:pPr marL="0" indent="0" algn="ctr">
              <a:buNone/>
            </a:pPr>
            <a:r>
              <a:rPr lang="en-GB" sz="7000" dirty="0" smtClean="0"/>
              <a:t>Blood </a:t>
            </a:r>
            <a:r>
              <a:rPr lang="en-GB" sz="7000" dirty="0"/>
              <a:t>substitutes</a:t>
            </a:r>
          </a:p>
          <a:p>
            <a:pPr marL="0" indent="0">
              <a:buNone/>
            </a:pPr>
            <a:endParaRPr lang="en-GB" dirty="0"/>
          </a:p>
        </p:txBody>
      </p:sp>
      <p:sp>
        <p:nvSpPr>
          <p:cNvPr id="4" name="TextBox 3"/>
          <p:cNvSpPr txBox="1"/>
          <p:nvPr/>
        </p:nvSpPr>
        <p:spPr>
          <a:xfrm>
            <a:off x="457200" y="1556792"/>
            <a:ext cx="8311952" cy="646331"/>
          </a:xfrm>
          <a:prstGeom prst="rect">
            <a:avLst/>
          </a:prstGeom>
          <a:noFill/>
        </p:spPr>
        <p:txBody>
          <a:bodyPr wrap="square" rtlCol="0">
            <a:spAutoFit/>
          </a:bodyPr>
          <a:lstStyle/>
          <a:p>
            <a:r>
              <a:rPr lang="en-GB" dirty="0" smtClean="0"/>
              <a:t>A transcription factor activated during hypoxia, metabolic stress, </a:t>
            </a:r>
            <a:r>
              <a:rPr lang="en-GB" dirty="0" err="1" smtClean="0"/>
              <a:t>vasculogenisis</a:t>
            </a:r>
            <a:r>
              <a:rPr lang="en-GB" dirty="0" smtClean="0"/>
              <a:t> and anaemia that up regulates EPO production.</a:t>
            </a:r>
            <a:endParaRPr lang="en-GB" dirty="0"/>
          </a:p>
        </p:txBody>
      </p:sp>
      <p:sp>
        <p:nvSpPr>
          <p:cNvPr id="5" name="TextBox 4"/>
          <p:cNvSpPr txBox="1"/>
          <p:nvPr/>
        </p:nvSpPr>
        <p:spPr>
          <a:xfrm>
            <a:off x="395536" y="4077072"/>
            <a:ext cx="8373616" cy="2585323"/>
          </a:xfrm>
          <a:prstGeom prst="rect">
            <a:avLst/>
          </a:prstGeom>
          <a:noFill/>
        </p:spPr>
        <p:txBody>
          <a:bodyPr wrap="square" rtlCol="0">
            <a:spAutoFit/>
          </a:bodyPr>
          <a:lstStyle/>
          <a:p>
            <a:pPr algn="ctr"/>
            <a:r>
              <a:rPr lang="en-GB" dirty="0">
                <a:solidFill>
                  <a:srgbClr val="00B050"/>
                </a:solidFill>
              </a:rPr>
              <a:t>Haemoglobin-based oxygen </a:t>
            </a:r>
            <a:r>
              <a:rPr lang="en-GB" dirty="0" smtClean="0">
                <a:solidFill>
                  <a:srgbClr val="00B050"/>
                </a:solidFill>
              </a:rPr>
              <a:t>carriers and Perfluorocarbons</a:t>
            </a:r>
          </a:p>
          <a:p>
            <a:endParaRPr lang="en-GB" dirty="0"/>
          </a:p>
          <a:p>
            <a:r>
              <a:rPr lang="en-GB" dirty="0" smtClean="0"/>
              <a:t>Engineered oxygen carriers such as polymerised haemoglobin and perfluorocarbons.</a:t>
            </a:r>
          </a:p>
          <a:p>
            <a:endParaRPr lang="en-GB" dirty="0"/>
          </a:p>
          <a:p>
            <a:r>
              <a:rPr lang="en-GB" dirty="0" smtClean="0"/>
              <a:t>Very high affinity for oxygen and effective oxygen donors for tissue oxygenation, increase serum iron, increase CO</a:t>
            </a:r>
            <a:r>
              <a:rPr lang="en-GB" baseline="-25000" dirty="0" smtClean="0"/>
              <a:t>2</a:t>
            </a:r>
            <a:r>
              <a:rPr lang="en-GB" dirty="0" smtClean="0"/>
              <a:t> production and lower lactic acid generation.</a:t>
            </a:r>
          </a:p>
          <a:p>
            <a:endParaRPr lang="en-GB" dirty="0"/>
          </a:p>
          <a:p>
            <a:r>
              <a:rPr lang="en-GB" dirty="0" smtClean="0"/>
              <a:t>20% increase in performance </a:t>
            </a:r>
            <a:r>
              <a:rPr lang="en-GB" dirty="0" err="1" smtClean="0"/>
              <a:t>byt</a:t>
            </a:r>
            <a:r>
              <a:rPr lang="en-GB" dirty="0" smtClean="0"/>
              <a:t> very dangerous and high risk of heart failure.</a:t>
            </a:r>
          </a:p>
          <a:p>
            <a:endParaRPr lang="en-GB" dirty="0"/>
          </a:p>
        </p:txBody>
      </p:sp>
    </p:spTree>
    <p:extLst>
      <p:ext uri="{BB962C8B-B14F-4D97-AF65-F5344CB8AC3E}">
        <p14:creationId xmlns:p14="http://schemas.microsoft.com/office/powerpoint/2010/main" val="311817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smtClean="0"/>
              <a:t>Erythropoietin</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US" altLang="en-US" b="0" dirty="0" smtClean="0">
                <a:solidFill>
                  <a:srgbClr val="FF0000"/>
                </a:solidFill>
              </a:rPr>
              <a:t>Natural hormone produced by the kidneys to stimulate red blood cell production.</a:t>
            </a:r>
          </a:p>
          <a:p>
            <a:pPr marL="0" indent="0" algn="ctr">
              <a:buNone/>
            </a:pPr>
            <a:r>
              <a:rPr lang="en-US" altLang="en-US" b="0" dirty="0" smtClean="0"/>
              <a:t>but</a:t>
            </a:r>
          </a:p>
          <a:p>
            <a:pPr marL="0" indent="0">
              <a:buNone/>
            </a:pPr>
            <a:r>
              <a:rPr lang="en-US" altLang="en-US" b="0" dirty="0" smtClean="0">
                <a:solidFill>
                  <a:srgbClr val="FF0000"/>
                </a:solidFill>
              </a:rPr>
              <a:t>Can be cloned and administered to increase red blood cell volume.</a:t>
            </a:r>
          </a:p>
          <a:p>
            <a:pPr marL="0" indent="0" algn="ctr">
              <a:buNone/>
            </a:pPr>
            <a:r>
              <a:rPr lang="en-US" altLang="en-US" b="0" dirty="0" smtClean="0"/>
              <a:t>Leads to</a:t>
            </a:r>
          </a:p>
          <a:p>
            <a:pPr marL="0" indent="0">
              <a:buNone/>
            </a:pPr>
            <a:r>
              <a:rPr lang="en-US" altLang="en-US" b="0" dirty="0" smtClean="0">
                <a:solidFill>
                  <a:srgbClr val="FF0000"/>
                </a:solidFill>
              </a:rPr>
              <a:t>Increases VO</a:t>
            </a:r>
            <a:r>
              <a:rPr lang="en-US" altLang="en-US" b="0" baseline="-25000" dirty="0" smtClean="0">
                <a:solidFill>
                  <a:srgbClr val="FF0000"/>
                </a:solidFill>
              </a:rPr>
              <a:t>2max</a:t>
            </a:r>
            <a:r>
              <a:rPr lang="en-US" altLang="en-US" b="0" dirty="0" smtClean="0">
                <a:solidFill>
                  <a:srgbClr val="FF0000"/>
                </a:solidFill>
              </a:rPr>
              <a:t> and time to exhaustion</a:t>
            </a:r>
          </a:p>
          <a:p>
            <a:pPr marL="0" indent="0" algn="ctr">
              <a:buNone/>
            </a:pPr>
            <a:r>
              <a:rPr lang="en-US" altLang="en-US" b="0" dirty="0" smtClean="0"/>
              <a:t>but</a:t>
            </a:r>
          </a:p>
          <a:p>
            <a:pPr marL="0" indent="0">
              <a:buNone/>
            </a:pPr>
            <a:r>
              <a:rPr lang="en-US" altLang="en-US" b="0" dirty="0" smtClean="0">
                <a:solidFill>
                  <a:srgbClr val="FF0000"/>
                </a:solidFill>
              </a:rPr>
              <a:t>Can cause blood clotting and heart failure due to increased blood viscosity</a:t>
            </a:r>
            <a:endParaRPr lang="en-US" altLang="en-US" sz="2400" b="0" i="1" dirty="0" smtClean="0">
              <a:solidFill>
                <a:srgbClr val="FF0000"/>
              </a:solidFill>
            </a:endParaRPr>
          </a:p>
          <a:p>
            <a:endParaRPr lang="en-GB" dirty="0"/>
          </a:p>
        </p:txBody>
      </p:sp>
    </p:spTree>
    <p:extLst>
      <p:ext uri="{BB962C8B-B14F-4D97-AF65-F5344CB8AC3E}">
        <p14:creationId xmlns:p14="http://schemas.microsoft.com/office/powerpoint/2010/main" val="16289807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a:t>
            </a:r>
            <a:endParaRPr lang="en-GB" dirty="0"/>
          </a:p>
        </p:txBody>
      </p:sp>
      <p:graphicFrame>
        <p:nvGraphicFramePr>
          <p:cNvPr id="8" name="Table 7"/>
          <p:cNvGraphicFramePr>
            <a:graphicFrameLocks noGrp="1"/>
          </p:cNvGraphicFramePr>
          <p:nvPr>
            <p:extLst>
              <p:ext uri="{D42A27DB-BD31-4B8C-83A1-F6EECF244321}">
                <p14:modId xmlns:p14="http://schemas.microsoft.com/office/powerpoint/2010/main" val="3207107650"/>
              </p:ext>
            </p:extLst>
          </p:nvPr>
        </p:nvGraphicFramePr>
        <p:xfrm>
          <a:off x="395534" y="1844825"/>
          <a:ext cx="8064894" cy="3312368"/>
        </p:xfrm>
        <a:graphic>
          <a:graphicData uri="http://schemas.openxmlformats.org/drawingml/2006/table">
            <a:tbl>
              <a:tblPr firstRow="1" firstCol="1" bandRow="1">
                <a:tableStyleId>{5C22544A-7EE6-4342-B048-85BDC9FD1C3A}</a:tableStyleId>
              </a:tblPr>
              <a:tblGrid>
                <a:gridCol w="1512170">
                  <a:extLst>
                    <a:ext uri="{9D8B030D-6E8A-4147-A177-3AD203B41FA5}">
                      <a16:colId xmlns:a16="http://schemas.microsoft.com/office/drawing/2014/main" val="20000"/>
                    </a:ext>
                  </a:extLst>
                </a:gridCol>
                <a:gridCol w="864096">
                  <a:extLst>
                    <a:ext uri="{9D8B030D-6E8A-4147-A177-3AD203B41FA5}">
                      <a16:colId xmlns:a16="http://schemas.microsoft.com/office/drawing/2014/main" val="20001"/>
                    </a:ext>
                  </a:extLst>
                </a:gridCol>
                <a:gridCol w="517148">
                  <a:extLst>
                    <a:ext uri="{9D8B030D-6E8A-4147-A177-3AD203B41FA5}">
                      <a16:colId xmlns:a16="http://schemas.microsoft.com/office/drawing/2014/main" val="20002"/>
                    </a:ext>
                  </a:extLst>
                </a:gridCol>
                <a:gridCol w="517148">
                  <a:extLst>
                    <a:ext uri="{9D8B030D-6E8A-4147-A177-3AD203B41FA5}">
                      <a16:colId xmlns:a16="http://schemas.microsoft.com/office/drawing/2014/main" val="20003"/>
                    </a:ext>
                  </a:extLst>
                </a:gridCol>
                <a:gridCol w="517148">
                  <a:extLst>
                    <a:ext uri="{9D8B030D-6E8A-4147-A177-3AD203B41FA5}">
                      <a16:colId xmlns:a16="http://schemas.microsoft.com/office/drawing/2014/main" val="20004"/>
                    </a:ext>
                  </a:extLst>
                </a:gridCol>
                <a:gridCol w="517148">
                  <a:extLst>
                    <a:ext uri="{9D8B030D-6E8A-4147-A177-3AD203B41FA5}">
                      <a16:colId xmlns:a16="http://schemas.microsoft.com/office/drawing/2014/main" val="20005"/>
                    </a:ext>
                  </a:extLst>
                </a:gridCol>
                <a:gridCol w="517148">
                  <a:extLst>
                    <a:ext uri="{9D8B030D-6E8A-4147-A177-3AD203B41FA5}">
                      <a16:colId xmlns:a16="http://schemas.microsoft.com/office/drawing/2014/main" val="20006"/>
                    </a:ext>
                  </a:extLst>
                </a:gridCol>
                <a:gridCol w="517148">
                  <a:extLst>
                    <a:ext uri="{9D8B030D-6E8A-4147-A177-3AD203B41FA5}">
                      <a16:colId xmlns:a16="http://schemas.microsoft.com/office/drawing/2014/main" val="20007"/>
                    </a:ext>
                  </a:extLst>
                </a:gridCol>
                <a:gridCol w="517148">
                  <a:extLst>
                    <a:ext uri="{9D8B030D-6E8A-4147-A177-3AD203B41FA5}">
                      <a16:colId xmlns:a16="http://schemas.microsoft.com/office/drawing/2014/main" val="20008"/>
                    </a:ext>
                  </a:extLst>
                </a:gridCol>
                <a:gridCol w="517148">
                  <a:extLst>
                    <a:ext uri="{9D8B030D-6E8A-4147-A177-3AD203B41FA5}">
                      <a16:colId xmlns:a16="http://schemas.microsoft.com/office/drawing/2014/main" val="20009"/>
                    </a:ext>
                  </a:extLst>
                </a:gridCol>
                <a:gridCol w="517148">
                  <a:extLst>
                    <a:ext uri="{9D8B030D-6E8A-4147-A177-3AD203B41FA5}">
                      <a16:colId xmlns:a16="http://schemas.microsoft.com/office/drawing/2014/main" val="20010"/>
                    </a:ext>
                  </a:extLst>
                </a:gridCol>
                <a:gridCol w="517148">
                  <a:extLst>
                    <a:ext uri="{9D8B030D-6E8A-4147-A177-3AD203B41FA5}">
                      <a16:colId xmlns:a16="http://schemas.microsoft.com/office/drawing/2014/main" val="20011"/>
                    </a:ext>
                  </a:extLst>
                </a:gridCol>
                <a:gridCol w="517148">
                  <a:extLst>
                    <a:ext uri="{9D8B030D-6E8A-4147-A177-3AD203B41FA5}">
                      <a16:colId xmlns:a16="http://schemas.microsoft.com/office/drawing/2014/main" val="20012"/>
                    </a:ext>
                  </a:extLst>
                </a:gridCol>
              </a:tblGrid>
              <a:tr h="460862">
                <a:tc>
                  <a:txBody>
                    <a:bodyPr/>
                    <a:lstStyle/>
                    <a:p>
                      <a:pPr>
                        <a:lnSpc>
                          <a:spcPct val="115000"/>
                        </a:lnSpc>
                        <a:spcAft>
                          <a:spcPts val="0"/>
                        </a:spcAft>
                      </a:pPr>
                      <a:r>
                        <a:rPr lang="en-GB" sz="1600" dirty="0">
                          <a:effectLst/>
                        </a:rPr>
                        <a:t> </a:t>
                      </a:r>
                      <a:endParaRPr lang="en-GB" sz="2400" dirty="0">
                        <a:effectLst/>
                        <a:latin typeface="Calibri"/>
                        <a:ea typeface="Calibri"/>
                        <a:cs typeface="Times New Roman"/>
                      </a:endParaRPr>
                    </a:p>
                  </a:txBody>
                  <a:tcPr marL="68580" marR="68580" marT="0" marB="0"/>
                </a:tc>
                <a:tc>
                  <a:txBody>
                    <a:bodyPr/>
                    <a:lstStyle/>
                    <a:p>
                      <a:pPr>
                        <a:lnSpc>
                          <a:spcPct val="115000"/>
                        </a:lnSpc>
                        <a:spcAft>
                          <a:spcPts val="0"/>
                        </a:spcAft>
                      </a:pPr>
                      <a:r>
                        <a:rPr lang="en-GB" sz="1600" dirty="0">
                          <a:effectLst/>
                        </a:rPr>
                        <a:t>Control</a:t>
                      </a:r>
                      <a:endParaRPr lang="en-GB" sz="2400" dirty="0">
                        <a:effectLst/>
                        <a:latin typeface="Calibri"/>
                        <a:ea typeface="Calibri"/>
                        <a:cs typeface="Times New Roman"/>
                      </a:endParaRPr>
                    </a:p>
                  </a:txBody>
                  <a:tcPr marL="68580" marR="68580" marT="0" marB="0"/>
                </a:tc>
                <a:tc gridSpan="5">
                  <a:txBody>
                    <a:bodyPr/>
                    <a:lstStyle/>
                    <a:p>
                      <a:pPr algn="ctr">
                        <a:lnSpc>
                          <a:spcPct val="115000"/>
                        </a:lnSpc>
                        <a:spcAft>
                          <a:spcPts val="0"/>
                        </a:spcAft>
                      </a:pPr>
                      <a:r>
                        <a:rPr lang="en-GB" sz="1600" dirty="0">
                          <a:effectLst/>
                        </a:rPr>
                        <a:t>Blood Withdrawal</a:t>
                      </a:r>
                      <a:endParaRPr lang="en-GB" sz="2400" dirty="0">
                        <a:effectLst/>
                        <a:latin typeface="Calibri"/>
                        <a:ea typeface="Calibri"/>
                        <a:cs typeface="Times New Roman"/>
                      </a:endParaRPr>
                    </a:p>
                  </a:txBody>
                  <a:tcPr marL="68580" marR="6858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6">
                  <a:txBody>
                    <a:bodyPr/>
                    <a:lstStyle/>
                    <a:p>
                      <a:pPr algn="ctr">
                        <a:lnSpc>
                          <a:spcPct val="115000"/>
                        </a:lnSpc>
                        <a:spcAft>
                          <a:spcPts val="0"/>
                        </a:spcAft>
                      </a:pPr>
                      <a:r>
                        <a:rPr lang="en-GB" sz="1600" dirty="0">
                          <a:effectLst/>
                        </a:rPr>
                        <a:t>Reinfusion</a:t>
                      </a:r>
                      <a:endParaRPr lang="en-GB" sz="2400" dirty="0">
                        <a:effectLst/>
                        <a:latin typeface="Calibri"/>
                        <a:ea typeface="Calibri"/>
                        <a:cs typeface="Times New Roman"/>
                      </a:endParaRPr>
                    </a:p>
                  </a:txBody>
                  <a:tcPr marL="68580" marR="6858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950502">
                <a:tc>
                  <a:txBody>
                    <a:bodyPr/>
                    <a:lstStyle/>
                    <a:p>
                      <a:pPr>
                        <a:lnSpc>
                          <a:spcPct val="115000"/>
                        </a:lnSpc>
                        <a:spcAft>
                          <a:spcPts val="0"/>
                        </a:spcAft>
                      </a:pPr>
                      <a:r>
                        <a:rPr lang="en-GB" sz="1400" dirty="0">
                          <a:effectLst/>
                        </a:rPr>
                        <a:t>Days</a:t>
                      </a:r>
                      <a:endParaRPr lang="en-GB" sz="2000" dirty="0">
                        <a:effectLst/>
                      </a:endParaRPr>
                    </a:p>
                    <a:p>
                      <a:pPr>
                        <a:lnSpc>
                          <a:spcPct val="115000"/>
                        </a:lnSpc>
                        <a:spcAft>
                          <a:spcPts val="0"/>
                        </a:spcAft>
                      </a:pPr>
                      <a:r>
                        <a:rPr lang="en-GB" sz="1400" dirty="0">
                          <a:effectLst/>
                        </a:rPr>
                        <a:t> </a:t>
                      </a:r>
                      <a:endParaRPr lang="en-GB" sz="2000" dirty="0">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800" dirty="0">
                          <a:solidFill>
                            <a:srgbClr val="0070C0"/>
                          </a:solidFill>
                          <a:effectLst/>
                        </a:rPr>
                        <a:t>c</a:t>
                      </a:r>
                      <a:endParaRPr lang="en-GB" sz="2800" dirty="0">
                        <a:solidFill>
                          <a:srgbClr val="0070C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800" dirty="0">
                          <a:solidFill>
                            <a:srgbClr val="0070C0"/>
                          </a:solidFill>
                          <a:effectLst/>
                        </a:rPr>
                        <a:t>1</a:t>
                      </a:r>
                      <a:endParaRPr lang="en-GB" sz="2800" dirty="0">
                        <a:solidFill>
                          <a:srgbClr val="0070C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800" dirty="0">
                          <a:solidFill>
                            <a:srgbClr val="0070C0"/>
                          </a:solidFill>
                          <a:effectLst/>
                        </a:rPr>
                        <a:t>3</a:t>
                      </a:r>
                      <a:endParaRPr lang="en-GB" sz="2800" dirty="0">
                        <a:solidFill>
                          <a:srgbClr val="0070C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800" dirty="0">
                          <a:solidFill>
                            <a:srgbClr val="0070C0"/>
                          </a:solidFill>
                          <a:effectLst/>
                        </a:rPr>
                        <a:t>7</a:t>
                      </a:r>
                      <a:endParaRPr lang="en-GB" sz="2800" dirty="0">
                        <a:solidFill>
                          <a:srgbClr val="0070C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800" dirty="0">
                          <a:solidFill>
                            <a:srgbClr val="0070C0"/>
                          </a:solidFill>
                          <a:effectLst/>
                        </a:rPr>
                        <a:t>14</a:t>
                      </a:r>
                      <a:endParaRPr lang="en-GB" sz="2800" dirty="0">
                        <a:solidFill>
                          <a:srgbClr val="0070C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800" dirty="0">
                          <a:solidFill>
                            <a:srgbClr val="0070C0"/>
                          </a:solidFill>
                          <a:effectLst/>
                        </a:rPr>
                        <a:t>28</a:t>
                      </a:r>
                      <a:endParaRPr lang="en-GB" sz="2800" dirty="0">
                        <a:solidFill>
                          <a:srgbClr val="0070C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800" dirty="0">
                          <a:solidFill>
                            <a:srgbClr val="FF0000"/>
                          </a:solidFill>
                          <a:effectLst/>
                        </a:rPr>
                        <a:t>0</a:t>
                      </a:r>
                      <a:endParaRPr lang="en-GB" sz="2800" dirty="0">
                        <a:solidFill>
                          <a:srgbClr val="FF000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800" dirty="0">
                          <a:solidFill>
                            <a:srgbClr val="FF0000"/>
                          </a:solidFill>
                          <a:effectLst/>
                        </a:rPr>
                        <a:t>1</a:t>
                      </a:r>
                      <a:endParaRPr lang="en-GB" sz="2800" dirty="0">
                        <a:solidFill>
                          <a:srgbClr val="FF000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800" dirty="0">
                          <a:solidFill>
                            <a:srgbClr val="FF0000"/>
                          </a:solidFill>
                          <a:effectLst/>
                        </a:rPr>
                        <a:t>3</a:t>
                      </a:r>
                      <a:endParaRPr lang="en-GB" sz="2800" dirty="0">
                        <a:solidFill>
                          <a:srgbClr val="FF000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800" dirty="0">
                          <a:solidFill>
                            <a:srgbClr val="FF0000"/>
                          </a:solidFill>
                          <a:effectLst/>
                        </a:rPr>
                        <a:t>7</a:t>
                      </a:r>
                      <a:endParaRPr lang="en-GB" sz="2800" dirty="0">
                        <a:solidFill>
                          <a:srgbClr val="FF000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800">
                          <a:solidFill>
                            <a:srgbClr val="FF0000"/>
                          </a:solidFill>
                          <a:effectLst/>
                        </a:rPr>
                        <a:t>14</a:t>
                      </a:r>
                      <a:endParaRPr lang="en-GB" sz="2800">
                        <a:solidFill>
                          <a:srgbClr val="FF000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800" dirty="0">
                          <a:solidFill>
                            <a:srgbClr val="FF0000"/>
                          </a:solidFill>
                          <a:effectLst/>
                        </a:rPr>
                        <a:t>21</a:t>
                      </a:r>
                      <a:endParaRPr lang="en-GB" sz="2800" dirty="0">
                        <a:solidFill>
                          <a:srgbClr val="FF0000"/>
                        </a:solidFill>
                        <a:effectLst/>
                        <a:latin typeface="Calibri"/>
                        <a:ea typeface="Calibri"/>
                        <a:cs typeface="Times New Roman"/>
                      </a:endParaRPr>
                    </a:p>
                  </a:txBody>
                  <a:tcPr marL="68580" marR="68580" marT="0" marB="0" anchor="ctr"/>
                </a:tc>
                <a:extLst>
                  <a:ext uri="{0D108BD9-81ED-4DB2-BD59-A6C34878D82A}">
                    <a16:rowId xmlns:a16="http://schemas.microsoft.com/office/drawing/2014/main" val="10001"/>
                  </a:ext>
                </a:extLst>
              </a:tr>
              <a:tr h="950502">
                <a:tc>
                  <a:txBody>
                    <a:bodyPr/>
                    <a:lstStyle/>
                    <a:p>
                      <a:pPr>
                        <a:lnSpc>
                          <a:spcPct val="115000"/>
                        </a:lnSpc>
                        <a:spcAft>
                          <a:spcPts val="0"/>
                        </a:spcAft>
                      </a:pPr>
                      <a:r>
                        <a:rPr lang="en-GB" sz="1400" dirty="0">
                          <a:effectLst/>
                        </a:rPr>
                        <a:t>Haemoglobin</a:t>
                      </a:r>
                      <a:endParaRPr lang="en-GB" sz="2000" dirty="0">
                        <a:effectLst/>
                      </a:endParaRPr>
                    </a:p>
                    <a:p>
                      <a:pPr>
                        <a:lnSpc>
                          <a:spcPct val="115000"/>
                        </a:lnSpc>
                        <a:spcAft>
                          <a:spcPts val="0"/>
                        </a:spcAft>
                      </a:pPr>
                      <a:r>
                        <a:rPr lang="en-GB" sz="1400" dirty="0">
                          <a:effectLst/>
                        </a:rPr>
                        <a:t>g/dl</a:t>
                      </a:r>
                      <a:endParaRPr lang="en-GB" sz="2000" dirty="0">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800">
                          <a:solidFill>
                            <a:srgbClr val="0070C0"/>
                          </a:solidFill>
                          <a:effectLst/>
                        </a:rPr>
                        <a:t>14.8</a:t>
                      </a:r>
                      <a:endParaRPr lang="en-GB" sz="2800">
                        <a:solidFill>
                          <a:srgbClr val="0070C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600" dirty="0">
                          <a:solidFill>
                            <a:srgbClr val="0070C0"/>
                          </a:solidFill>
                          <a:effectLst/>
                        </a:rPr>
                        <a:t>12.8</a:t>
                      </a:r>
                      <a:endParaRPr lang="en-GB" sz="2400" dirty="0">
                        <a:solidFill>
                          <a:srgbClr val="0070C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600" dirty="0">
                          <a:solidFill>
                            <a:srgbClr val="0070C0"/>
                          </a:solidFill>
                          <a:effectLst/>
                        </a:rPr>
                        <a:t>12.4</a:t>
                      </a:r>
                      <a:endParaRPr lang="en-GB" sz="2400" dirty="0">
                        <a:solidFill>
                          <a:srgbClr val="0070C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600">
                          <a:solidFill>
                            <a:srgbClr val="0070C0"/>
                          </a:solidFill>
                          <a:effectLst/>
                        </a:rPr>
                        <a:t>12.8</a:t>
                      </a:r>
                      <a:endParaRPr lang="en-GB" sz="2400">
                        <a:solidFill>
                          <a:srgbClr val="0070C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600" dirty="0">
                          <a:solidFill>
                            <a:srgbClr val="0070C0"/>
                          </a:solidFill>
                          <a:effectLst/>
                        </a:rPr>
                        <a:t>13.2</a:t>
                      </a:r>
                      <a:endParaRPr lang="en-GB" sz="2400" dirty="0">
                        <a:solidFill>
                          <a:srgbClr val="0070C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600" dirty="0">
                          <a:solidFill>
                            <a:srgbClr val="0070C0"/>
                          </a:solidFill>
                          <a:effectLst/>
                        </a:rPr>
                        <a:t>14.3</a:t>
                      </a:r>
                      <a:endParaRPr lang="en-GB" sz="2400" dirty="0">
                        <a:solidFill>
                          <a:srgbClr val="0070C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600" dirty="0">
                          <a:solidFill>
                            <a:srgbClr val="FF0000"/>
                          </a:solidFill>
                          <a:effectLst/>
                        </a:rPr>
                        <a:t>15.4</a:t>
                      </a:r>
                      <a:endParaRPr lang="en-GB" sz="2400" dirty="0">
                        <a:solidFill>
                          <a:srgbClr val="FF000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600" dirty="0">
                          <a:solidFill>
                            <a:srgbClr val="FF0000"/>
                          </a:solidFill>
                          <a:effectLst/>
                        </a:rPr>
                        <a:t>16.0</a:t>
                      </a:r>
                      <a:endParaRPr lang="en-GB" sz="2400" dirty="0">
                        <a:solidFill>
                          <a:srgbClr val="FF000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600" dirty="0">
                          <a:solidFill>
                            <a:srgbClr val="FF0000"/>
                          </a:solidFill>
                          <a:effectLst/>
                        </a:rPr>
                        <a:t>15.4</a:t>
                      </a:r>
                      <a:endParaRPr lang="en-GB" sz="2400" dirty="0">
                        <a:solidFill>
                          <a:srgbClr val="FF000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600" dirty="0">
                          <a:solidFill>
                            <a:srgbClr val="FF0000"/>
                          </a:solidFill>
                          <a:effectLst/>
                        </a:rPr>
                        <a:t>14.9</a:t>
                      </a:r>
                      <a:endParaRPr lang="en-GB" sz="2400" dirty="0">
                        <a:solidFill>
                          <a:srgbClr val="FF000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600" dirty="0">
                          <a:solidFill>
                            <a:srgbClr val="FF0000"/>
                          </a:solidFill>
                          <a:effectLst/>
                        </a:rPr>
                        <a:t>14.7</a:t>
                      </a:r>
                      <a:endParaRPr lang="en-GB" sz="2400" dirty="0">
                        <a:solidFill>
                          <a:srgbClr val="FF000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600" dirty="0">
                          <a:solidFill>
                            <a:srgbClr val="FF0000"/>
                          </a:solidFill>
                          <a:effectLst/>
                        </a:rPr>
                        <a:t>15.0</a:t>
                      </a:r>
                      <a:endParaRPr lang="en-GB" sz="2400" dirty="0">
                        <a:solidFill>
                          <a:srgbClr val="FF0000"/>
                        </a:solidFill>
                        <a:effectLst/>
                        <a:latin typeface="Calibri"/>
                        <a:ea typeface="Calibri"/>
                        <a:cs typeface="Times New Roman"/>
                      </a:endParaRPr>
                    </a:p>
                  </a:txBody>
                  <a:tcPr marL="68580" marR="68580" marT="0" marB="0" anchor="ctr"/>
                </a:tc>
                <a:extLst>
                  <a:ext uri="{0D108BD9-81ED-4DB2-BD59-A6C34878D82A}">
                    <a16:rowId xmlns:a16="http://schemas.microsoft.com/office/drawing/2014/main" val="10002"/>
                  </a:ext>
                </a:extLst>
              </a:tr>
              <a:tr h="950502">
                <a:tc>
                  <a:txBody>
                    <a:bodyPr/>
                    <a:lstStyle/>
                    <a:p>
                      <a:pPr>
                        <a:lnSpc>
                          <a:spcPct val="115000"/>
                        </a:lnSpc>
                        <a:spcAft>
                          <a:spcPts val="0"/>
                        </a:spcAft>
                      </a:pPr>
                      <a:r>
                        <a:rPr lang="en-GB" sz="1400" dirty="0" err="1">
                          <a:effectLst/>
                        </a:rPr>
                        <a:t>Haemotcrit</a:t>
                      </a:r>
                      <a:r>
                        <a:rPr lang="en-GB" sz="1400" dirty="0">
                          <a:effectLst/>
                        </a:rPr>
                        <a:t> (%)</a:t>
                      </a:r>
                      <a:endParaRPr lang="en-GB" sz="2000" dirty="0">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800" dirty="0">
                          <a:solidFill>
                            <a:srgbClr val="0070C0"/>
                          </a:solidFill>
                          <a:effectLst/>
                        </a:rPr>
                        <a:t>42.9</a:t>
                      </a:r>
                      <a:endParaRPr lang="en-GB" sz="2800" dirty="0">
                        <a:solidFill>
                          <a:srgbClr val="0070C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600">
                          <a:solidFill>
                            <a:srgbClr val="0070C0"/>
                          </a:solidFill>
                          <a:effectLst/>
                        </a:rPr>
                        <a:t>36.3</a:t>
                      </a:r>
                      <a:endParaRPr lang="en-GB" sz="2400">
                        <a:solidFill>
                          <a:srgbClr val="0070C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600" dirty="0">
                          <a:solidFill>
                            <a:srgbClr val="0070C0"/>
                          </a:solidFill>
                          <a:effectLst/>
                        </a:rPr>
                        <a:t>35.5</a:t>
                      </a:r>
                      <a:endParaRPr lang="en-GB" sz="2400" dirty="0">
                        <a:solidFill>
                          <a:srgbClr val="0070C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600">
                          <a:solidFill>
                            <a:srgbClr val="0070C0"/>
                          </a:solidFill>
                          <a:effectLst/>
                        </a:rPr>
                        <a:t>36.9</a:t>
                      </a:r>
                      <a:endParaRPr lang="en-GB" sz="2400">
                        <a:solidFill>
                          <a:srgbClr val="0070C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600" dirty="0">
                          <a:solidFill>
                            <a:srgbClr val="0070C0"/>
                          </a:solidFill>
                          <a:effectLst/>
                        </a:rPr>
                        <a:t>38.9</a:t>
                      </a:r>
                      <a:endParaRPr lang="en-GB" sz="2400" dirty="0">
                        <a:solidFill>
                          <a:srgbClr val="0070C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600" dirty="0">
                          <a:solidFill>
                            <a:srgbClr val="0070C0"/>
                          </a:solidFill>
                          <a:effectLst/>
                        </a:rPr>
                        <a:t>41.9</a:t>
                      </a:r>
                      <a:endParaRPr lang="en-GB" sz="2400" dirty="0">
                        <a:solidFill>
                          <a:srgbClr val="0070C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600">
                          <a:solidFill>
                            <a:srgbClr val="FF0000"/>
                          </a:solidFill>
                          <a:effectLst/>
                        </a:rPr>
                        <a:t>45.4</a:t>
                      </a:r>
                      <a:endParaRPr lang="en-GB" sz="2400">
                        <a:solidFill>
                          <a:srgbClr val="FF000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600">
                          <a:solidFill>
                            <a:srgbClr val="FF0000"/>
                          </a:solidFill>
                          <a:effectLst/>
                        </a:rPr>
                        <a:t>47.1</a:t>
                      </a:r>
                      <a:endParaRPr lang="en-GB" sz="2400">
                        <a:solidFill>
                          <a:srgbClr val="FF000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600">
                          <a:solidFill>
                            <a:srgbClr val="FF0000"/>
                          </a:solidFill>
                          <a:effectLst/>
                        </a:rPr>
                        <a:t>45.2</a:t>
                      </a:r>
                      <a:endParaRPr lang="en-GB" sz="2400">
                        <a:solidFill>
                          <a:srgbClr val="FF000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600">
                          <a:solidFill>
                            <a:srgbClr val="FF0000"/>
                          </a:solidFill>
                          <a:effectLst/>
                        </a:rPr>
                        <a:t>44.0</a:t>
                      </a:r>
                      <a:endParaRPr lang="en-GB" sz="2400">
                        <a:solidFill>
                          <a:srgbClr val="FF000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600" dirty="0">
                          <a:solidFill>
                            <a:srgbClr val="FF0000"/>
                          </a:solidFill>
                          <a:effectLst/>
                        </a:rPr>
                        <a:t>43.4</a:t>
                      </a:r>
                      <a:endParaRPr lang="en-GB" sz="2400" dirty="0">
                        <a:solidFill>
                          <a:srgbClr val="FF0000"/>
                        </a:solidFill>
                        <a:effectLst/>
                        <a:latin typeface="Calibri"/>
                        <a:ea typeface="Calibri"/>
                        <a:cs typeface="Times New Roman"/>
                      </a:endParaRPr>
                    </a:p>
                  </a:txBody>
                  <a:tcPr marL="68580" marR="68580" marT="0" marB="0" anchor="ctr"/>
                </a:tc>
                <a:tc>
                  <a:txBody>
                    <a:bodyPr/>
                    <a:lstStyle/>
                    <a:p>
                      <a:pPr>
                        <a:lnSpc>
                          <a:spcPct val="115000"/>
                        </a:lnSpc>
                        <a:spcAft>
                          <a:spcPts val="0"/>
                        </a:spcAft>
                      </a:pPr>
                      <a:r>
                        <a:rPr lang="en-GB" sz="1600" dirty="0">
                          <a:solidFill>
                            <a:srgbClr val="FF0000"/>
                          </a:solidFill>
                          <a:effectLst/>
                        </a:rPr>
                        <a:t>43.6</a:t>
                      </a:r>
                      <a:endParaRPr lang="en-GB" sz="2400" dirty="0">
                        <a:solidFill>
                          <a:srgbClr val="FF0000"/>
                        </a:solidFill>
                        <a:effectLst/>
                        <a:latin typeface="Calibri"/>
                        <a:ea typeface="Calibri"/>
                        <a:cs typeface="Times New Roman"/>
                      </a:endParaRPr>
                    </a:p>
                  </a:txBody>
                  <a:tcPr marL="68580" marR="68580" marT="0" marB="0" anchor="ctr"/>
                </a:tc>
                <a:extLst>
                  <a:ext uri="{0D108BD9-81ED-4DB2-BD59-A6C34878D82A}">
                    <a16:rowId xmlns:a16="http://schemas.microsoft.com/office/drawing/2014/main" val="10003"/>
                  </a:ext>
                </a:extLst>
              </a:tr>
            </a:tbl>
          </a:graphicData>
        </a:graphic>
      </p:graphicFrame>
      <p:sp>
        <p:nvSpPr>
          <p:cNvPr id="9" name="Rectangle 8"/>
          <p:cNvSpPr/>
          <p:nvPr/>
        </p:nvSpPr>
        <p:spPr>
          <a:xfrm>
            <a:off x="395536" y="1124744"/>
            <a:ext cx="7452320" cy="646331"/>
          </a:xfrm>
          <a:prstGeom prst="rect">
            <a:avLst/>
          </a:prstGeom>
        </p:spPr>
        <p:txBody>
          <a:bodyPr wrap="square">
            <a:spAutoFit/>
          </a:bodyPr>
          <a:lstStyle/>
          <a:p>
            <a:r>
              <a:rPr lang="en-GB" dirty="0" err="1"/>
              <a:t>Hematological</a:t>
            </a:r>
            <a:r>
              <a:rPr lang="en-GB" dirty="0"/>
              <a:t> parameters after blood withdrawal and reinfusion.</a:t>
            </a:r>
          </a:p>
          <a:p>
            <a:r>
              <a:rPr lang="en-GB" i="1" dirty="0"/>
              <a:t>Control Blood withdrawal Reinfusion</a:t>
            </a:r>
            <a:endParaRPr lang="en-GB" dirty="0"/>
          </a:p>
        </p:txBody>
      </p:sp>
      <p:sp>
        <p:nvSpPr>
          <p:cNvPr id="10" name="Rectangle 9"/>
          <p:cNvSpPr/>
          <p:nvPr/>
        </p:nvSpPr>
        <p:spPr>
          <a:xfrm>
            <a:off x="971600" y="5301208"/>
            <a:ext cx="7396098" cy="523220"/>
          </a:xfrm>
          <a:prstGeom prst="rect">
            <a:avLst/>
          </a:prstGeom>
        </p:spPr>
        <p:txBody>
          <a:bodyPr wrap="square">
            <a:spAutoFit/>
          </a:bodyPr>
          <a:lstStyle/>
          <a:p>
            <a:r>
              <a:rPr lang="en-GB" sz="1400" b="1" dirty="0" err="1" smtClean="0"/>
              <a:t>Damsgaard</a:t>
            </a:r>
            <a:r>
              <a:rPr lang="en-GB" sz="1400" b="1" dirty="0" smtClean="0"/>
              <a:t>, R. et al. (2006) Effects </a:t>
            </a:r>
            <a:r>
              <a:rPr lang="en-GB" sz="1400" b="1" dirty="0"/>
              <a:t>of blood withdrawal and reinfusion </a:t>
            </a:r>
            <a:r>
              <a:rPr lang="en-GB" sz="1400" b="1" dirty="0" smtClean="0"/>
              <a:t>on biomarkers </a:t>
            </a:r>
            <a:r>
              <a:rPr lang="en-GB" sz="1400" b="1" dirty="0"/>
              <a:t>of erythropoiesis in </a:t>
            </a:r>
            <a:r>
              <a:rPr lang="en-GB" sz="1400" b="1" dirty="0" smtClean="0"/>
              <a:t>humans: Implications </a:t>
            </a:r>
            <a:r>
              <a:rPr lang="en-GB" sz="1400" b="1" dirty="0"/>
              <a:t>for anti-doping </a:t>
            </a:r>
            <a:r>
              <a:rPr lang="en-GB" sz="1400" b="1" dirty="0" smtClean="0"/>
              <a:t>strategies. </a:t>
            </a:r>
            <a:r>
              <a:rPr lang="en-GB" sz="1400" b="1" i="1" dirty="0" err="1" smtClean="0"/>
              <a:t>Haematologica</a:t>
            </a:r>
            <a:r>
              <a:rPr lang="en-GB" sz="1400" b="1" i="1" dirty="0" smtClean="0"/>
              <a:t> </a:t>
            </a:r>
            <a:r>
              <a:rPr lang="en-GB" sz="1400" b="1" dirty="0" smtClean="0"/>
              <a:t>91:1006-1008</a:t>
            </a:r>
            <a:endParaRPr lang="en-GB" sz="1400" dirty="0"/>
          </a:p>
        </p:txBody>
      </p:sp>
    </p:spTree>
    <p:extLst>
      <p:ext uri="{BB962C8B-B14F-4D97-AF65-F5344CB8AC3E}">
        <p14:creationId xmlns:p14="http://schemas.microsoft.com/office/powerpoint/2010/main" val="38397358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smtClean="0"/>
              <a:t>Blood Doping</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US" altLang="en-US" b="0" dirty="0" smtClean="0"/>
              <a:t>Artificial increase in total volume of red blood cells (often via transfusion)</a:t>
            </a:r>
          </a:p>
          <a:p>
            <a:pPr marL="0" indent="0" algn="ctr">
              <a:buNone/>
            </a:pPr>
            <a:r>
              <a:rPr lang="en-US" altLang="en-US" b="0" dirty="0" smtClean="0">
                <a:solidFill>
                  <a:srgbClr val="FF0000"/>
                </a:solidFill>
              </a:rPr>
              <a:t>leads to</a:t>
            </a:r>
          </a:p>
          <a:p>
            <a:pPr marL="0" indent="0">
              <a:buNone/>
            </a:pPr>
            <a:r>
              <a:rPr lang="en-US" altLang="en-US" b="0" dirty="0" smtClean="0"/>
              <a:t>Improves endurance performance by increasing blood’s O</a:t>
            </a:r>
            <a:r>
              <a:rPr lang="en-US" altLang="en-US" b="0" baseline="-25000" dirty="0" smtClean="0"/>
              <a:t>2</a:t>
            </a:r>
            <a:r>
              <a:rPr lang="en-US" altLang="en-US" b="0" dirty="0" smtClean="0"/>
              <a:t>-carrying capacity</a:t>
            </a:r>
          </a:p>
          <a:p>
            <a:pPr marL="0" indent="0" algn="ctr">
              <a:buNone/>
            </a:pPr>
            <a:r>
              <a:rPr lang="en-US" altLang="en-US" b="0" dirty="0" smtClean="0">
                <a:solidFill>
                  <a:srgbClr val="FF0000"/>
                </a:solidFill>
              </a:rPr>
              <a:t>therefor</a:t>
            </a:r>
          </a:p>
          <a:p>
            <a:pPr marL="0" indent="0">
              <a:buNone/>
            </a:pPr>
            <a:r>
              <a:rPr lang="en-US" altLang="en-US" b="0" dirty="0" smtClean="0"/>
              <a:t>Increases VO</a:t>
            </a:r>
            <a:r>
              <a:rPr lang="en-US" altLang="en-US" b="0" baseline="-25000" dirty="0" smtClean="0"/>
              <a:t>2max</a:t>
            </a:r>
            <a:r>
              <a:rPr lang="en-US" altLang="en-US" b="0" dirty="0" smtClean="0"/>
              <a:t>, time to exhaustion, and measurable performance</a:t>
            </a:r>
          </a:p>
          <a:p>
            <a:pPr marL="0" indent="0" algn="ctr">
              <a:buNone/>
            </a:pPr>
            <a:r>
              <a:rPr lang="en-US" altLang="en-US" b="0" dirty="0" smtClean="0">
                <a:solidFill>
                  <a:srgbClr val="FF0000"/>
                </a:solidFill>
              </a:rPr>
              <a:t>but</a:t>
            </a:r>
          </a:p>
          <a:p>
            <a:pPr marL="0" indent="0">
              <a:buNone/>
            </a:pPr>
            <a:r>
              <a:rPr lang="en-US" altLang="en-US" b="0" dirty="0" smtClean="0"/>
              <a:t>Can cause blood clotting, heart failure, and transfusion complications</a:t>
            </a:r>
            <a:endParaRPr lang="en-US" altLang="en-US" sz="2800" b="0" i="1" dirty="0" smtClean="0"/>
          </a:p>
          <a:p>
            <a:endParaRPr lang="en-GB" dirty="0"/>
          </a:p>
        </p:txBody>
      </p:sp>
    </p:spTree>
    <p:extLst>
      <p:ext uri="{BB962C8B-B14F-4D97-AF65-F5344CB8AC3E}">
        <p14:creationId xmlns:p14="http://schemas.microsoft.com/office/powerpoint/2010/main" val="282260350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Notable cases</a:t>
            </a:r>
            <a:endParaRPr lang="en-GB" dirty="0"/>
          </a:p>
        </p:txBody>
      </p:sp>
      <p:sp>
        <p:nvSpPr>
          <p:cNvPr id="5" name="Content Placeholder 4"/>
          <p:cNvSpPr>
            <a:spLocks noGrp="1"/>
          </p:cNvSpPr>
          <p:nvPr>
            <p:ph idx="1"/>
          </p:nvPr>
        </p:nvSpPr>
        <p:spPr/>
        <p:txBody>
          <a:bodyPr/>
          <a:lstStyle/>
          <a:p>
            <a:pPr marL="0" indent="0">
              <a:buNone/>
            </a:pPr>
            <a:r>
              <a:rPr lang="en-GB" dirty="0" err="1" smtClean="0"/>
              <a:t>Kaarlo</a:t>
            </a:r>
            <a:r>
              <a:rPr lang="en-GB" dirty="0" smtClean="0"/>
              <a:t> </a:t>
            </a:r>
            <a:r>
              <a:rPr lang="en-GB" dirty="0" err="1" smtClean="0"/>
              <a:t>Maaninka</a:t>
            </a:r>
            <a:r>
              <a:rPr lang="en-GB" dirty="0" smtClean="0"/>
              <a:t> (19809 Olympics) </a:t>
            </a:r>
          </a:p>
          <a:p>
            <a:pPr marL="0" indent="0">
              <a:buNone/>
            </a:pPr>
            <a:r>
              <a:rPr lang="en-GB" sz="2400" dirty="0" smtClean="0"/>
              <a:t>Doped 2 pints of blood before winning 5 and 10m gold –</a:t>
            </a:r>
          </a:p>
          <a:p>
            <a:pPr marL="0" indent="0">
              <a:buNone/>
            </a:pPr>
            <a:r>
              <a:rPr lang="en-GB" sz="2400" dirty="0" smtClean="0">
                <a:solidFill>
                  <a:srgbClr val="FF0000"/>
                </a:solidFill>
              </a:rPr>
              <a:t>Doping not banned at the time.</a:t>
            </a:r>
          </a:p>
          <a:p>
            <a:pPr marL="0" indent="0">
              <a:buNone/>
            </a:pPr>
            <a:endParaRPr lang="en-GB" dirty="0" smtClean="0"/>
          </a:p>
          <a:p>
            <a:pPr marL="0" indent="0">
              <a:buNone/>
            </a:pPr>
            <a:r>
              <a:rPr lang="en-GB" dirty="0" smtClean="0">
                <a:solidFill>
                  <a:srgbClr val="00B050"/>
                </a:solidFill>
              </a:rPr>
              <a:t>Banned Cyclists</a:t>
            </a:r>
            <a:endParaRPr lang="en-GB" dirty="0">
              <a:solidFill>
                <a:srgbClr val="00B050"/>
              </a:solidFill>
            </a:endParaRPr>
          </a:p>
          <a:p>
            <a:r>
              <a:rPr lang="en-GB" sz="2400" dirty="0" smtClean="0">
                <a:solidFill>
                  <a:srgbClr val="00B050"/>
                </a:solidFill>
              </a:rPr>
              <a:t>Lance Armstrong</a:t>
            </a:r>
          </a:p>
          <a:p>
            <a:r>
              <a:rPr lang="en-GB" sz="2400" dirty="0" smtClean="0">
                <a:solidFill>
                  <a:srgbClr val="00B050"/>
                </a:solidFill>
              </a:rPr>
              <a:t>Alexander </a:t>
            </a:r>
            <a:r>
              <a:rPr lang="en-GB" sz="2400" dirty="0" err="1" smtClean="0">
                <a:solidFill>
                  <a:srgbClr val="00B050"/>
                </a:solidFill>
              </a:rPr>
              <a:t>Verokerourov</a:t>
            </a:r>
            <a:endParaRPr lang="en-GB" sz="2400" dirty="0" smtClean="0">
              <a:solidFill>
                <a:srgbClr val="00B050"/>
              </a:solidFill>
            </a:endParaRPr>
          </a:p>
          <a:p>
            <a:r>
              <a:rPr lang="en-GB" sz="2400" dirty="0" smtClean="0">
                <a:solidFill>
                  <a:srgbClr val="00B050"/>
                </a:solidFill>
              </a:rPr>
              <a:t>Tyler Hamilton</a:t>
            </a:r>
            <a:endParaRPr lang="en-GB" sz="2400" dirty="0">
              <a:solidFill>
                <a:srgbClr val="00B050"/>
              </a:solidFill>
            </a:endParaRPr>
          </a:p>
        </p:txBody>
      </p:sp>
      <p:sp>
        <p:nvSpPr>
          <p:cNvPr id="6" name="TextBox 5"/>
          <p:cNvSpPr txBox="1"/>
          <p:nvPr/>
        </p:nvSpPr>
        <p:spPr>
          <a:xfrm>
            <a:off x="4499992" y="3429000"/>
            <a:ext cx="3312368" cy="1015663"/>
          </a:xfrm>
          <a:prstGeom prst="rect">
            <a:avLst/>
          </a:prstGeom>
          <a:noFill/>
        </p:spPr>
        <p:txBody>
          <a:bodyPr wrap="square" rtlCol="0">
            <a:spAutoFit/>
          </a:bodyPr>
          <a:lstStyle/>
          <a:p>
            <a:r>
              <a:rPr lang="en-GB" sz="2000" dirty="0" smtClean="0">
                <a:solidFill>
                  <a:srgbClr val="0070C0"/>
                </a:solidFill>
              </a:rPr>
              <a:t>Nordic Skiing</a:t>
            </a:r>
          </a:p>
          <a:p>
            <a:endParaRPr lang="en-GB" sz="2000" dirty="0">
              <a:solidFill>
                <a:srgbClr val="0070C0"/>
              </a:solidFill>
            </a:endParaRPr>
          </a:p>
          <a:p>
            <a:r>
              <a:rPr lang="en-GB" sz="2000" dirty="0" smtClean="0">
                <a:solidFill>
                  <a:srgbClr val="0070C0"/>
                </a:solidFill>
              </a:rPr>
              <a:t>Max </a:t>
            </a:r>
            <a:r>
              <a:rPr lang="en-GB" sz="2000" dirty="0" err="1" smtClean="0">
                <a:solidFill>
                  <a:srgbClr val="0070C0"/>
                </a:solidFill>
              </a:rPr>
              <a:t>Hauke</a:t>
            </a:r>
            <a:r>
              <a:rPr lang="en-GB" sz="2000" dirty="0" smtClean="0">
                <a:solidFill>
                  <a:srgbClr val="0070C0"/>
                </a:solidFill>
              </a:rPr>
              <a:t> – Austrian</a:t>
            </a:r>
          </a:p>
        </p:txBody>
      </p:sp>
      <p:sp>
        <p:nvSpPr>
          <p:cNvPr id="7" name="TextBox 6"/>
          <p:cNvSpPr txBox="1"/>
          <p:nvPr/>
        </p:nvSpPr>
        <p:spPr>
          <a:xfrm>
            <a:off x="5076056" y="4941168"/>
            <a:ext cx="3384376" cy="1754326"/>
          </a:xfrm>
          <a:prstGeom prst="rect">
            <a:avLst/>
          </a:prstGeom>
          <a:noFill/>
        </p:spPr>
        <p:txBody>
          <a:bodyPr wrap="square" rtlCol="0">
            <a:spAutoFit/>
          </a:bodyPr>
          <a:lstStyle/>
          <a:p>
            <a:r>
              <a:rPr lang="en-GB" dirty="0" smtClean="0">
                <a:solidFill>
                  <a:srgbClr val="FF0000"/>
                </a:solidFill>
              </a:rPr>
              <a:t>Operation Blood letting</a:t>
            </a:r>
          </a:p>
          <a:p>
            <a:endParaRPr lang="en-GB" dirty="0">
              <a:solidFill>
                <a:srgbClr val="FF0000"/>
              </a:solidFill>
            </a:endParaRPr>
          </a:p>
          <a:p>
            <a:r>
              <a:rPr lang="en-GB" dirty="0" smtClean="0">
                <a:solidFill>
                  <a:srgbClr val="FF0000"/>
                </a:solidFill>
              </a:rPr>
              <a:t>Raid on 16 properties finding a blood doping lab and arresting 9 people from Germany, Estonia and Austria.</a:t>
            </a:r>
            <a:endParaRPr lang="en-GB" dirty="0">
              <a:solidFill>
                <a:srgbClr val="FF0000"/>
              </a:solidFill>
            </a:endParaRPr>
          </a:p>
        </p:txBody>
      </p:sp>
    </p:spTree>
    <p:extLst>
      <p:ext uri="{BB962C8B-B14F-4D97-AF65-F5344CB8AC3E}">
        <p14:creationId xmlns:p14="http://schemas.microsoft.com/office/powerpoint/2010/main" val="305768315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Diuretics</a:t>
            </a:r>
            <a:endParaRPr lang="en-GB" dirty="0"/>
          </a:p>
        </p:txBody>
      </p:sp>
      <p:sp>
        <p:nvSpPr>
          <p:cNvPr id="3" name="Content Placeholder 2"/>
          <p:cNvSpPr>
            <a:spLocks noGrp="1"/>
          </p:cNvSpPr>
          <p:nvPr>
            <p:ph idx="1"/>
          </p:nvPr>
        </p:nvSpPr>
        <p:spPr>
          <a:xfrm>
            <a:off x="5292080" y="1600200"/>
            <a:ext cx="3394720" cy="4525963"/>
          </a:xfrm>
        </p:spPr>
        <p:txBody>
          <a:bodyPr/>
          <a:lstStyle/>
          <a:p>
            <a:r>
              <a:rPr lang="en-GB" sz="2400" dirty="0" err="1" smtClean="0"/>
              <a:t>Chlorothiazide</a:t>
            </a:r>
            <a:r>
              <a:rPr lang="en-GB" sz="2400" dirty="0" smtClean="0"/>
              <a:t> </a:t>
            </a:r>
            <a:r>
              <a:rPr lang="en-GB" sz="2400" dirty="0"/>
              <a:t>(</a:t>
            </a:r>
            <a:r>
              <a:rPr lang="en-GB" sz="2400" dirty="0" err="1"/>
              <a:t>Diuril</a:t>
            </a:r>
            <a:r>
              <a:rPr lang="en-GB" sz="2400" dirty="0"/>
              <a:t>)</a:t>
            </a:r>
          </a:p>
          <a:p>
            <a:r>
              <a:rPr lang="en-GB" sz="2400" dirty="0" err="1"/>
              <a:t>Chlorthalidone</a:t>
            </a:r>
            <a:r>
              <a:rPr lang="en-GB" sz="2400" dirty="0"/>
              <a:t>.</a:t>
            </a:r>
          </a:p>
          <a:p>
            <a:r>
              <a:rPr lang="en-GB" sz="2400" dirty="0"/>
              <a:t>Hydrochlorothiazide (</a:t>
            </a:r>
            <a:r>
              <a:rPr lang="en-GB" sz="2400" dirty="0" err="1"/>
              <a:t>Microzide</a:t>
            </a:r>
            <a:r>
              <a:rPr lang="en-GB" sz="2400" dirty="0"/>
              <a:t>)</a:t>
            </a:r>
          </a:p>
          <a:p>
            <a:r>
              <a:rPr lang="en-GB" sz="2400" dirty="0" err="1"/>
              <a:t>Indapamide</a:t>
            </a:r>
            <a:r>
              <a:rPr lang="en-GB" sz="2400" dirty="0"/>
              <a:t>.</a:t>
            </a:r>
          </a:p>
          <a:p>
            <a:r>
              <a:rPr lang="en-GB" sz="2400" dirty="0" err="1"/>
              <a:t>Metolazone</a:t>
            </a:r>
            <a:r>
              <a:rPr lang="en-GB" sz="2400" dirty="0"/>
              <a:t>.</a:t>
            </a:r>
          </a:p>
          <a:p>
            <a:endParaRPr lang="en-GB" dirty="0"/>
          </a:p>
        </p:txBody>
      </p:sp>
      <p:sp>
        <p:nvSpPr>
          <p:cNvPr id="4" name="Content Placeholder 2"/>
          <p:cNvSpPr txBox="1">
            <a:spLocks/>
          </p:cNvSpPr>
          <p:nvPr/>
        </p:nvSpPr>
        <p:spPr>
          <a:xfrm>
            <a:off x="539552" y="1628800"/>
            <a:ext cx="4248472"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2400" dirty="0" smtClean="0"/>
              <a:t>Use in sport that have weight categories for temporary weight loss.</a:t>
            </a:r>
          </a:p>
          <a:p>
            <a:pPr marL="0" indent="0">
              <a:buNone/>
            </a:pPr>
            <a:endParaRPr lang="en-GB" sz="2400" dirty="0"/>
          </a:p>
          <a:p>
            <a:pPr marL="0" indent="0">
              <a:buNone/>
            </a:pPr>
            <a:r>
              <a:rPr lang="en-GB" sz="2400" dirty="0" smtClean="0"/>
              <a:t>Used to speed up elimination of drug metabolites.</a:t>
            </a:r>
          </a:p>
          <a:p>
            <a:pPr marL="0" indent="0">
              <a:buNone/>
            </a:pPr>
            <a:endParaRPr lang="en-GB" sz="2400" dirty="0"/>
          </a:p>
          <a:p>
            <a:pPr marL="0" indent="0">
              <a:buNone/>
            </a:pPr>
            <a:r>
              <a:rPr lang="en-GB" sz="2400" dirty="0" smtClean="0"/>
              <a:t>Cutting  / Shredding for competition and image</a:t>
            </a:r>
          </a:p>
          <a:p>
            <a:endParaRPr lang="en-GB" dirty="0"/>
          </a:p>
        </p:txBody>
      </p:sp>
      <p:pic>
        <p:nvPicPr>
          <p:cNvPr id="6" name="Picture 5"/>
          <p:cNvPicPr>
            <a:picLocks noChangeAspect="1"/>
          </p:cNvPicPr>
          <p:nvPr/>
        </p:nvPicPr>
        <p:blipFill>
          <a:blip r:embed="rId2"/>
          <a:stretch>
            <a:fillRect/>
          </a:stretch>
        </p:blipFill>
        <p:spPr>
          <a:xfrm>
            <a:off x="4139952" y="4149080"/>
            <a:ext cx="4863492" cy="2355556"/>
          </a:xfrm>
          <a:prstGeom prst="rect">
            <a:avLst/>
          </a:prstGeom>
        </p:spPr>
      </p:pic>
    </p:spTree>
    <p:extLst>
      <p:ext uri="{BB962C8B-B14F-4D97-AF65-F5344CB8AC3E}">
        <p14:creationId xmlns:p14="http://schemas.microsoft.com/office/powerpoint/2010/main" val="324175194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smtClean="0"/>
              <a:t>Diuretics</a:t>
            </a:r>
            <a:endParaRPr lang="en-GB" dirty="0"/>
          </a:p>
        </p:txBody>
      </p:sp>
      <p:sp>
        <p:nvSpPr>
          <p:cNvPr id="3" name="Content Placeholder 2"/>
          <p:cNvSpPr>
            <a:spLocks noGrp="1"/>
          </p:cNvSpPr>
          <p:nvPr>
            <p:ph idx="1"/>
          </p:nvPr>
        </p:nvSpPr>
        <p:spPr>
          <a:xfrm>
            <a:off x="-46856" y="1362710"/>
            <a:ext cx="4618856" cy="5306650"/>
          </a:xfrm>
        </p:spPr>
        <p:txBody>
          <a:bodyPr>
            <a:normAutofit fontScale="70000" lnSpcReduction="20000"/>
          </a:bodyPr>
          <a:lstStyle/>
          <a:p>
            <a:pPr>
              <a:buFont typeface="Times" pitchFamily="8" charset="0"/>
              <a:buChar char="•"/>
            </a:pPr>
            <a:r>
              <a:rPr lang="en-US" altLang="en-US" b="0" dirty="0" smtClean="0"/>
              <a:t>Increase urine production and sodium excretion to manage the </a:t>
            </a:r>
            <a:r>
              <a:rPr lang="en-US" altLang="en-US" b="0" dirty="0" err="1" smtClean="0"/>
              <a:t>osmolarity</a:t>
            </a:r>
            <a:r>
              <a:rPr lang="en-US" altLang="en-US" b="0" dirty="0" smtClean="0"/>
              <a:t> of body fluids.</a:t>
            </a:r>
          </a:p>
          <a:p>
            <a:pPr>
              <a:buFont typeface="Times" pitchFamily="8" charset="0"/>
              <a:buChar char="•"/>
            </a:pPr>
            <a:endParaRPr lang="en-US" altLang="en-US" b="0" dirty="0" smtClean="0"/>
          </a:p>
          <a:p>
            <a:pPr>
              <a:buFont typeface="Times" pitchFamily="8" charset="0"/>
              <a:buChar char="•"/>
            </a:pPr>
            <a:r>
              <a:rPr lang="en-US" altLang="en-US" dirty="0" smtClean="0"/>
              <a:t>Can also excrete potassium, hydrogen, chloride and magnesium.</a:t>
            </a:r>
          </a:p>
          <a:p>
            <a:pPr>
              <a:buFont typeface="Times" pitchFamily="8" charset="0"/>
              <a:buChar char="•"/>
            </a:pPr>
            <a:endParaRPr lang="en-US" altLang="en-US" b="0" dirty="0" smtClean="0"/>
          </a:p>
          <a:p>
            <a:pPr>
              <a:buFont typeface="Times" pitchFamily="8" charset="0"/>
              <a:buChar char="•"/>
            </a:pPr>
            <a:r>
              <a:rPr lang="en-US" altLang="en-US" b="0" dirty="0" smtClean="0"/>
              <a:t>Used for rapid weight reduction and to mask other drugs during drug testing.</a:t>
            </a:r>
          </a:p>
          <a:p>
            <a:pPr>
              <a:buFont typeface="Times" pitchFamily="8" charset="0"/>
              <a:buChar char="•"/>
            </a:pPr>
            <a:endParaRPr lang="en-US" altLang="en-US" b="0" dirty="0" smtClean="0"/>
          </a:p>
          <a:p>
            <a:pPr>
              <a:buFont typeface="Times" pitchFamily="8" charset="0"/>
              <a:buChar char="•"/>
            </a:pPr>
            <a:r>
              <a:rPr lang="en-US" altLang="en-US" b="0" dirty="0" smtClean="0"/>
              <a:t>Cause weight loss (water loss)</a:t>
            </a:r>
          </a:p>
          <a:p>
            <a:pPr>
              <a:buFont typeface="Times" pitchFamily="8" charset="0"/>
              <a:buChar char="•"/>
            </a:pPr>
            <a:endParaRPr lang="en-US" altLang="en-US" b="0" dirty="0" smtClean="0"/>
          </a:p>
          <a:p>
            <a:pPr>
              <a:buFont typeface="Times" pitchFamily="8" charset="0"/>
              <a:buChar char="•"/>
            </a:pPr>
            <a:r>
              <a:rPr lang="en-US" altLang="en-US" b="0" dirty="0" smtClean="0"/>
              <a:t>Can lead to dehydration, impaired thermoregulation, and electrolyte imbalances</a:t>
            </a:r>
            <a:endParaRPr lang="en-US" altLang="en-US" sz="2400" b="0" i="1" dirty="0" smtClean="0"/>
          </a:p>
          <a:p>
            <a:endParaRPr lang="en-GB" dirty="0"/>
          </a:p>
        </p:txBody>
      </p:sp>
      <p:pic>
        <p:nvPicPr>
          <p:cNvPr id="6148" name="Picture 4" descr="Image result for diuretic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1484784"/>
            <a:ext cx="4370742" cy="3672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623345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US" altLang="en-US" dirty="0" smtClean="0"/>
              <a:t>Beta-Blockers</a:t>
            </a:r>
            <a:endParaRPr lang="en-GB" dirty="0"/>
          </a:p>
        </p:txBody>
      </p:sp>
      <p:sp>
        <p:nvSpPr>
          <p:cNvPr id="3" name="Content Placeholder 2"/>
          <p:cNvSpPr>
            <a:spLocks noGrp="1"/>
          </p:cNvSpPr>
          <p:nvPr>
            <p:ph idx="1"/>
          </p:nvPr>
        </p:nvSpPr>
        <p:spPr>
          <a:xfrm>
            <a:off x="457200" y="980728"/>
            <a:ext cx="8229600" cy="5688632"/>
          </a:xfrm>
        </p:spPr>
        <p:txBody>
          <a:bodyPr>
            <a:normAutofit fontScale="92500" lnSpcReduction="20000"/>
          </a:bodyPr>
          <a:lstStyle/>
          <a:p>
            <a:pPr marL="0" indent="0" algn="ctr">
              <a:buNone/>
            </a:pPr>
            <a:r>
              <a:rPr lang="en-US" altLang="en-US" sz="2400" b="0" dirty="0" smtClean="0"/>
              <a:t>Prevent the binding of norepinephrine and decrease sympathetic nervous system activity and so slows heart rate and circulation.</a:t>
            </a:r>
          </a:p>
          <a:p>
            <a:pPr>
              <a:buFont typeface="Times" pitchFamily="8" charset="0"/>
              <a:buChar char="•"/>
            </a:pPr>
            <a:endParaRPr lang="en-US" altLang="en-US" dirty="0"/>
          </a:p>
          <a:p>
            <a:pPr marL="0" indent="0" algn="ctr">
              <a:buNone/>
            </a:pPr>
            <a:r>
              <a:rPr lang="en-US" altLang="en-US" dirty="0" smtClean="0"/>
              <a:t>More relaxed</a:t>
            </a:r>
          </a:p>
          <a:p>
            <a:pPr marL="0" indent="0" algn="ctr">
              <a:buNone/>
            </a:pPr>
            <a:r>
              <a:rPr lang="en-US" altLang="en-US" b="0" dirty="0" smtClean="0"/>
              <a:t>Lower anxiety</a:t>
            </a:r>
          </a:p>
          <a:p>
            <a:pPr marL="0" indent="0" algn="ctr">
              <a:buNone/>
            </a:pPr>
            <a:r>
              <a:rPr lang="en-US" altLang="en-US" dirty="0" smtClean="0"/>
              <a:t>Reduced trembling</a:t>
            </a:r>
            <a:endParaRPr lang="en-US" altLang="en-US" b="0" dirty="0" smtClean="0"/>
          </a:p>
          <a:p>
            <a:pPr>
              <a:buFont typeface="Times" pitchFamily="8" charset="0"/>
              <a:buChar char="•"/>
            </a:pPr>
            <a:endParaRPr lang="en-US" altLang="en-US" b="0" dirty="0" smtClean="0"/>
          </a:p>
          <a:p>
            <a:pPr marL="0" indent="0" algn="ctr">
              <a:buNone/>
            </a:pPr>
            <a:endParaRPr lang="en-US" altLang="en-US" dirty="0" smtClean="0"/>
          </a:p>
          <a:p>
            <a:pPr marL="0" indent="0" algn="ctr">
              <a:buNone/>
            </a:pPr>
            <a:r>
              <a:rPr lang="en-US" altLang="en-US" dirty="0" smtClean="0"/>
              <a:t>Improved fine motor control</a:t>
            </a:r>
          </a:p>
          <a:p>
            <a:pPr marL="0" indent="0" algn="ctr">
              <a:buNone/>
            </a:pPr>
            <a:endParaRPr lang="en-US" altLang="en-US" b="0" dirty="0" smtClean="0"/>
          </a:p>
          <a:p>
            <a:pPr marL="0" indent="0" algn="ctr">
              <a:buNone/>
            </a:pPr>
            <a:endParaRPr lang="en-US" altLang="en-US" b="0" dirty="0"/>
          </a:p>
          <a:p>
            <a:pPr marL="0" indent="0" algn="ctr">
              <a:buNone/>
            </a:pPr>
            <a:r>
              <a:rPr lang="en-US" altLang="en-US" dirty="0" smtClean="0"/>
              <a:t>Good for shooting archery darts snooker </a:t>
            </a:r>
            <a:endParaRPr lang="en-US" altLang="en-US" b="0" dirty="0" smtClean="0"/>
          </a:p>
          <a:p>
            <a:pPr algn="ctr"/>
            <a:endParaRPr lang="en-GB" dirty="0"/>
          </a:p>
        </p:txBody>
      </p:sp>
      <p:sp>
        <p:nvSpPr>
          <p:cNvPr id="4" name="Down Arrow 3"/>
          <p:cNvSpPr/>
          <p:nvPr/>
        </p:nvSpPr>
        <p:spPr>
          <a:xfrm>
            <a:off x="4060053" y="1556792"/>
            <a:ext cx="936104" cy="5760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4"/>
          <p:cNvSpPr/>
          <p:nvPr/>
        </p:nvSpPr>
        <p:spPr>
          <a:xfrm>
            <a:off x="3995936" y="4941168"/>
            <a:ext cx="936104" cy="5760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a:off x="4067944" y="3573016"/>
            <a:ext cx="936104" cy="5760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3285721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Performance </a:t>
            </a:r>
            <a:r>
              <a:rPr lang="en-GB" dirty="0"/>
              <a:t>E</a:t>
            </a:r>
            <a:r>
              <a:rPr lang="en-GB" dirty="0" smtClean="0"/>
              <a:t>nhancement </a:t>
            </a:r>
            <a:endParaRPr lang="en-GB" dirty="0"/>
          </a:p>
        </p:txBody>
      </p:sp>
      <p:sp>
        <p:nvSpPr>
          <p:cNvPr id="3" name="Content Placeholder 2"/>
          <p:cNvSpPr>
            <a:spLocks noGrp="1"/>
          </p:cNvSpPr>
          <p:nvPr>
            <p:ph idx="1"/>
          </p:nvPr>
        </p:nvSpPr>
        <p:spPr/>
        <p:txBody>
          <a:bodyPr>
            <a:normAutofit lnSpcReduction="10000"/>
          </a:bodyPr>
          <a:lstStyle/>
          <a:p>
            <a:pPr>
              <a:buFont typeface="Times" pitchFamily="8" charset="0"/>
              <a:buChar char="•"/>
            </a:pPr>
            <a:r>
              <a:rPr lang="en-GB" sz="2000" dirty="0"/>
              <a:t>A</a:t>
            </a:r>
            <a:r>
              <a:rPr lang="en-GB" sz="2000" dirty="0" smtClean="0"/>
              <a:t>tenolol</a:t>
            </a:r>
            <a:r>
              <a:rPr lang="en-GB" sz="2000" dirty="0"/>
              <a:t>, </a:t>
            </a:r>
            <a:endParaRPr lang="en-GB" sz="2000" dirty="0" smtClean="0"/>
          </a:p>
          <a:p>
            <a:pPr>
              <a:buFont typeface="Times" pitchFamily="8" charset="0"/>
              <a:buChar char="•"/>
            </a:pPr>
            <a:r>
              <a:rPr lang="en-GB" sz="2000" dirty="0" err="1"/>
              <a:t>A</a:t>
            </a:r>
            <a:r>
              <a:rPr lang="en-GB" sz="2000" dirty="0" err="1" smtClean="0"/>
              <a:t>cebutolol</a:t>
            </a:r>
            <a:r>
              <a:rPr lang="en-GB" sz="2000" dirty="0"/>
              <a:t>, </a:t>
            </a:r>
            <a:endParaRPr lang="en-GB" sz="2000" dirty="0" smtClean="0"/>
          </a:p>
          <a:p>
            <a:pPr>
              <a:buFont typeface="Times" pitchFamily="8" charset="0"/>
              <a:buChar char="•"/>
            </a:pPr>
            <a:r>
              <a:rPr lang="en-GB" sz="2000" dirty="0" err="1"/>
              <a:t>A</a:t>
            </a:r>
            <a:r>
              <a:rPr lang="en-GB" sz="2000" dirty="0" err="1" smtClean="0"/>
              <a:t>lprenolol</a:t>
            </a:r>
            <a:r>
              <a:rPr lang="en-GB" sz="2000" dirty="0"/>
              <a:t>, </a:t>
            </a:r>
            <a:endParaRPr lang="en-GB" sz="2000" dirty="0" smtClean="0"/>
          </a:p>
          <a:p>
            <a:pPr>
              <a:buFont typeface="Times" pitchFamily="8" charset="0"/>
              <a:buChar char="•"/>
            </a:pPr>
            <a:r>
              <a:rPr lang="en-GB" sz="2000" dirty="0" err="1" smtClean="0"/>
              <a:t>Bisoprolol</a:t>
            </a:r>
            <a:endParaRPr lang="en-GB" sz="2000" dirty="0" smtClean="0"/>
          </a:p>
          <a:p>
            <a:pPr>
              <a:buFont typeface="Times" pitchFamily="8" charset="0"/>
              <a:buChar char="•"/>
            </a:pPr>
            <a:r>
              <a:rPr lang="en-GB" sz="2000" dirty="0"/>
              <a:t>M</a:t>
            </a:r>
            <a:r>
              <a:rPr lang="en-GB" sz="2000" dirty="0" smtClean="0"/>
              <a:t>etoprolol</a:t>
            </a:r>
            <a:endParaRPr lang="en-US" altLang="en-US" sz="2000" b="0" dirty="0" smtClean="0"/>
          </a:p>
          <a:p>
            <a:pPr marL="0" indent="0">
              <a:buNone/>
            </a:pPr>
            <a:endParaRPr lang="en-US" altLang="en-US" b="0" dirty="0" smtClean="0"/>
          </a:p>
          <a:p>
            <a:pPr marL="0" indent="0" algn="ctr">
              <a:buNone/>
            </a:pPr>
            <a:r>
              <a:rPr lang="en-US" altLang="en-US" b="0" dirty="0" smtClean="0"/>
              <a:t>Decrease aerobic capacity but have no effect on strength, power, or muscular endurance.</a:t>
            </a:r>
          </a:p>
          <a:p>
            <a:pPr marL="0" indent="0">
              <a:buNone/>
            </a:pPr>
            <a:r>
              <a:rPr lang="en-US" altLang="en-US" b="0" dirty="0" smtClean="0"/>
              <a:t>Inhibit Insulin secretion and are associated with increase in body weight</a:t>
            </a:r>
          </a:p>
        </p:txBody>
      </p:sp>
    </p:spTree>
    <p:extLst>
      <p:ext uri="{BB962C8B-B14F-4D97-AF65-F5344CB8AC3E}">
        <p14:creationId xmlns:p14="http://schemas.microsoft.com/office/powerpoint/2010/main" val="274053977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Side Effects</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US" altLang="en-US" dirty="0"/>
              <a:t>B</a:t>
            </a:r>
            <a:r>
              <a:rPr lang="en-US" altLang="en-US" b="0" dirty="0" smtClean="0"/>
              <a:t>radycardia, </a:t>
            </a:r>
          </a:p>
          <a:p>
            <a:pPr marL="514350" indent="-514350">
              <a:buFont typeface="+mj-lt"/>
              <a:buAutoNum type="arabicPeriod"/>
            </a:pPr>
            <a:r>
              <a:rPr lang="en-US" altLang="en-US" dirty="0"/>
              <a:t>H</a:t>
            </a:r>
            <a:r>
              <a:rPr lang="en-US" altLang="en-US" b="0" dirty="0" smtClean="0"/>
              <a:t>eart blockage, </a:t>
            </a:r>
          </a:p>
          <a:p>
            <a:pPr marL="514350" indent="-514350">
              <a:buFont typeface="+mj-lt"/>
              <a:buAutoNum type="arabicPeriod"/>
            </a:pPr>
            <a:r>
              <a:rPr lang="en-US" altLang="en-US" dirty="0"/>
              <a:t>H</a:t>
            </a:r>
            <a:r>
              <a:rPr lang="en-US" altLang="en-US" b="0" dirty="0" smtClean="0"/>
              <a:t>ypotension, </a:t>
            </a:r>
          </a:p>
          <a:p>
            <a:pPr marL="514350" indent="-514350">
              <a:buFont typeface="+mj-lt"/>
              <a:buAutoNum type="arabicPeriod"/>
            </a:pPr>
            <a:r>
              <a:rPr lang="en-US" altLang="en-US" dirty="0"/>
              <a:t>B</a:t>
            </a:r>
            <a:r>
              <a:rPr lang="en-US" altLang="en-US" b="0" dirty="0" smtClean="0"/>
              <a:t>ronchospasm, </a:t>
            </a:r>
          </a:p>
          <a:p>
            <a:pPr marL="514350" indent="-514350">
              <a:buFont typeface="+mj-lt"/>
              <a:buAutoNum type="arabicPeriod"/>
            </a:pPr>
            <a:r>
              <a:rPr lang="en-US" altLang="en-US" b="0" dirty="0" smtClean="0"/>
              <a:t>Fatigue,</a:t>
            </a:r>
          </a:p>
          <a:p>
            <a:pPr marL="514350" indent="-514350">
              <a:buFont typeface="+mj-lt"/>
              <a:buAutoNum type="arabicPeriod"/>
            </a:pPr>
            <a:r>
              <a:rPr lang="en-US" altLang="en-US" dirty="0" smtClean="0"/>
              <a:t>Dizziness,</a:t>
            </a:r>
            <a:endParaRPr lang="en-US" altLang="en-US" b="0" dirty="0" smtClean="0"/>
          </a:p>
          <a:p>
            <a:pPr marL="514350" indent="-514350">
              <a:buFont typeface="+mj-lt"/>
              <a:buAutoNum type="arabicPeriod"/>
            </a:pPr>
            <a:r>
              <a:rPr lang="en-US" altLang="en-US" b="0" dirty="0" smtClean="0"/>
              <a:t>Decreased motivation,</a:t>
            </a:r>
            <a:endParaRPr lang="en-US" altLang="en-US" sz="2400" b="0" i="1" dirty="0" smtClean="0"/>
          </a:p>
          <a:p>
            <a:endParaRPr lang="en-GB" dirty="0"/>
          </a:p>
        </p:txBody>
      </p:sp>
    </p:spTree>
    <p:extLst>
      <p:ext uri="{BB962C8B-B14F-4D97-AF65-F5344CB8AC3E}">
        <p14:creationId xmlns:p14="http://schemas.microsoft.com/office/powerpoint/2010/main" val="93799565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smtClean="0"/>
              <a:t>Amphetamines</a:t>
            </a:r>
            <a:endParaRPr lang="en-GB" dirty="0"/>
          </a:p>
        </p:txBody>
      </p:sp>
      <p:sp>
        <p:nvSpPr>
          <p:cNvPr id="3" name="Content Placeholder 2"/>
          <p:cNvSpPr>
            <a:spLocks noGrp="1"/>
          </p:cNvSpPr>
          <p:nvPr>
            <p:ph idx="1"/>
          </p:nvPr>
        </p:nvSpPr>
        <p:spPr/>
        <p:txBody>
          <a:bodyPr>
            <a:normAutofit fontScale="77500" lnSpcReduction="20000"/>
          </a:bodyPr>
          <a:lstStyle/>
          <a:p>
            <a:pPr>
              <a:buFont typeface="Times" pitchFamily="8" charset="0"/>
              <a:buChar char="•"/>
            </a:pPr>
            <a:r>
              <a:rPr lang="en-US" altLang="en-US" b="0" dirty="0" smtClean="0"/>
              <a:t>Increase mental alertness, blood pressure, heart rate, blood glucose and FFA levels, and muscle tension.</a:t>
            </a:r>
          </a:p>
          <a:p>
            <a:pPr>
              <a:buFont typeface="Times" pitchFamily="8" charset="0"/>
              <a:buChar char="•"/>
            </a:pPr>
            <a:endParaRPr lang="en-US" altLang="en-US" b="0" dirty="0" smtClean="0"/>
          </a:p>
          <a:p>
            <a:pPr>
              <a:buFont typeface="Times" pitchFamily="8" charset="0"/>
              <a:buChar char="•"/>
            </a:pPr>
            <a:r>
              <a:rPr lang="en-US" altLang="en-US" b="0" dirty="0" smtClean="0"/>
              <a:t>Decrease sense of fatigue.</a:t>
            </a:r>
          </a:p>
          <a:p>
            <a:pPr>
              <a:buFont typeface="Times" pitchFamily="8" charset="0"/>
              <a:buChar char="•"/>
            </a:pPr>
            <a:endParaRPr lang="en-US" altLang="en-US" b="0" dirty="0" smtClean="0"/>
          </a:p>
          <a:p>
            <a:pPr>
              <a:buFont typeface="Times" pitchFamily="8" charset="0"/>
              <a:buChar char="•"/>
            </a:pPr>
            <a:r>
              <a:rPr lang="en-US" altLang="en-US" b="0" dirty="0" smtClean="0"/>
              <a:t>Redistribute blood flow to skeletal muscles.</a:t>
            </a:r>
          </a:p>
          <a:p>
            <a:pPr>
              <a:buFont typeface="Times" pitchFamily="8" charset="0"/>
              <a:buChar char="•"/>
            </a:pPr>
            <a:endParaRPr lang="en-US" altLang="en-US" b="0" dirty="0" smtClean="0"/>
          </a:p>
          <a:p>
            <a:pPr>
              <a:buFont typeface="Times" pitchFamily="8" charset="0"/>
              <a:buChar char="•"/>
            </a:pPr>
            <a:r>
              <a:rPr lang="en-US" altLang="en-US" b="0" dirty="0" smtClean="0"/>
              <a:t>May enhance speed, power, endurance, concentration, and fine motor coordination.</a:t>
            </a:r>
          </a:p>
          <a:p>
            <a:pPr>
              <a:buFont typeface="Times" pitchFamily="8" charset="0"/>
              <a:buChar char="•"/>
            </a:pPr>
            <a:endParaRPr lang="en-US" altLang="en-US" b="0" dirty="0" smtClean="0"/>
          </a:p>
          <a:p>
            <a:pPr>
              <a:buFont typeface="Times" pitchFamily="8" charset="0"/>
              <a:buChar char="•"/>
            </a:pPr>
            <a:r>
              <a:rPr lang="en-US" altLang="en-US" b="0" dirty="0" smtClean="0"/>
              <a:t>May be addictive and can trigger cardiac arrhythmia or death</a:t>
            </a:r>
            <a:endParaRPr lang="en-US" altLang="en-US" sz="2400" b="0" i="1" dirty="0" smtClean="0"/>
          </a:p>
          <a:p>
            <a:endParaRPr lang="en-GB" dirty="0"/>
          </a:p>
        </p:txBody>
      </p:sp>
    </p:spTree>
    <p:extLst>
      <p:ext uri="{BB962C8B-B14F-4D97-AF65-F5344CB8AC3E}">
        <p14:creationId xmlns:p14="http://schemas.microsoft.com/office/powerpoint/2010/main" val="202702338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1985 I.O.C medical commission </a:t>
            </a:r>
          </a:p>
        </p:txBody>
      </p:sp>
      <p:sp>
        <p:nvSpPr>
          <p:cNvPr id="3" name="Content Placeholder 2"/>
          <p:cNvSpPr>
            <a:spLocks noGrp="1"/>
          </p:cNvSpPr>
          <p:nvPr>
            <p:ph idx="1"/>
          </p:nvPr>
        </p:nvSpPr>
        <p:spPr/>
        <p:txBody>
          <a:bodyPr>
            <a:normAutofit fontScale="92500" lnSpcReduction="10000"/>
          </a:bodyPr>
          <a:lstStyle/>
          <a:p>
            <a:pPr marL="0" indent="0" algn="ctr">
              <a:buNone/>
            </a:pPr>
            <a:r>
              <a:rPr lang="en-GB" dirty="0" smtClean="0">
                <a:solidFill>
                  <a:srgbClr val="7030A0"/>
                </a:solidFill>
              </a:rPr>
              <a:t>Focuses predominantly on Pharmacological </a:t>
            </a:r>
            <a:r>
              <a:rPr lang="en-GB" dirty="0" err="1" smtClean="0">
                <a:solidFill>
                  <a:srgbClr val="7030A0"/>
                </a:solidFill>
              </a:rPr>
              <a:t>Ergogenics</a:t>
            </a:r>
            <a:endParaRPr lang="en-GB" dirty="0" smtClean="0">
              <a:solidFill>
                <a:srgbClr val="7030A0"/>
              </a:solidFill>
            </a:endParaRPr>
          </a:p>
          <a:p>
            <a:pPr marL="0" indent="0" algn="ctr">
              <a:buNone/>
            </a:pPr>
            <a:endParaRPr lang="en-GB" dirty="0">
              <a:solidFill>
                <a:srgbClr val="7030A0"/>
              </a:solidFill>
            </a:endParaRPr>
          </a:p>
          <a:p>
            <a:pPr marL="0" indent="0">
              <a:buNone/>
            </a:pPr>
            <a:r>
              <a:rPr lang="en-GB" i="1" dirty="0" smtClean="0"/>
              <a:t>“</a:t>
            </a:r>
            <a:r>
              <a:rPr lang="en-GB" i="1" dirty="0"/>
              <a:t>The administration of or use by competing athlete of any substance foreign to the body or of any physiological substance taken in abnormal quantity or taken by an abnormal routine or entry in to the body with the sole intention of increasing in a artificial and unfair manner his/her performance in competition”. </a:t>
            </a:r>
          </a:p>
        </p:txBody>
      </p:sp>
    </p:spTree>
    <p:extLst>
      <p:ext uri="{BB962C8B-B14F-4D97-AF65-F5344CB8AC3E}">
        <p14:creationId xmlns:p14="http://schemas.microsoft.com/office/powerpoint/2010/main" val="353073529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1985 I.O.C medical commission </a:t>
            </a:r>
          </a:p>
        </p:txBody>
      </p:sp>
      <p:sp>
        <p:nvSpPr>
          <p:cNvPr id="5" name="Content Placeholder 4"/>
          <p:cNvSpPr>
            <a:spLocks noGrp="1"/>
          </p:cNvSpPr>
          <p:nvPr>
            <p:ph idx="1"/>
          </p:nvPr>
        </p:nvSpPr>
        <p:spPr/>
        <p:txBody>
          <a:bodyPr>
            <a:normAutofit fontScale="77500" lnSpcReduction="20000"/>
          </a:bodyPr>
          <a:lstStyle/>
          <a:p>
            <a:pPr marL="0" indent="0">
              <a:buNone/>
            </a:pPr>
            <a:r>
              <a:rPr lang="en-GB" dirty="0" smtClean="0"/>
              <a:t>Pharmacological ergogenic aids will be declared banned if they </a:t>
            </a:r>
            <a:r>
              <a:rPr lang="en-GB" dirty="0" smtClean="0">
                <a:solidFill>
                  <a:srgbClr val="FF0000"/>
                </a:solidFill>
              </a:rPr>
              <a:t>unfairly</a:t>
            </a:r>
            <a:r>
              <a:rPr lang="en-GB" dirty="0" smtClean="0"/>
              <a:t>:</a:t>
            </a:r>
          </a:p>
          <a:p>
            <a:pPr marL="0" indent="0">
              <a:buNone/>
            </a:pPr>
            <a:endParaRPr lang="en-GB" dirty="0"/>
          </a:p>
          <a:p>
            <a:r>
              <a:rPr lang="en-GB" dirty="0" smtClean="0"/>
              <a:t>directly </a:t>
            </a:r>
            <a:r>
              <a:rPr lang="en-GB" dirty="0"/>
              <a:t>influence the physiological capacity of a particular body system thereby improving </a:t>
            </a:r>
            <a:r>
              <a:rPr lang="en-GB" dirty="0" smtClean="0"/>
              <a:t>performance.</a:t>
            </a:r>
          </a:p>
          <a:p>
            <a:endParaRPr lang="en-GB" dirty="0"/>
          </a:p>
          <a:p>
            <a:r>
              <a:rPr lang="en-GB" dirty="0" smtClean="0"/>
              <a:t>remove </a:t>
            </a:r>
            <a:r>
              <a:rPr lang="en-GB" dirty="0"/>
              <a:t>psychological constraints which impact </a:t>
            </a:r>
            <a:r>
              <a:rPr lang="en-GB" dirty="0" smtClean="0"/>
              <a:t>performance.</a:t>
            </a:r>
          </a:p>
          <a:p>
            <a:endParaRPr lang="en-GB" dirty="0"/>
          </a:p>
          <a:p>
            <a:r>
              <a:rPr lang="en-GB" dirty="0" smtClean="0"/>
              <a:t>increase </a:t>
            </a:r>
            <a:r>
              <a:rPr lang="en-GB" dirty="0"/>
              <a:t>the speed of recovery from training and </a:t>
            </a:r>
            <a:r>
              <a:rPr lang="en-GB" dirty="0" smtClean="0"/>
              <a:t>competition. </a:t>
            </a:r>
            <a:endParaRPr lang="en-GB" dirty="0"/>
          </a:p>
          <a:p>
            <a:endParaRPr lang="en-GB" dirty="0"/>
          </a:p>
        </p:txBody>
      </p:sp>
    </p:spTree>
    <p:extLst>
      <p:ext uri="{BB962C8B-B14F-4D97-AF65-F5344CB8AC3E}">
        <p14:creationId xmlns:p14="http://schemas.microsoft.com/office/powerpoint/2010/main" val="208545912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60648"/>
            <a:ext cx="7772400" cy="1470025"/>
          </a:xfrm>
        </p:spPr>
        <p:txBody>
          <a:bodyPr/>
          <a:lstStyle/>
          <a:p>
            <a:r>
              <a:rPr lang="en-GB" dirty="0" smtClean="0"/>
              <a:t>Anti-Doping</a:t>
            </a:r>
            <a:endParaRPr lang="en-GB" dirty="0"/>
          </a:p>
        </p:txBody>
      </p:sp>
      <p:sp>
        <p:nvSpPr>
          <p:cNvPr id="3" name="Subtitle 2"/>
          <p:cNvSpPr>
            <a:spLocks noGrp="1"/>
          </p:cNvSpPr>
          <p:nvPr>
            <p:ph type="subTitle" idx="1"/>
          </p:nvPr>
        </p:nvSpPr>
        <p:spPr>
          <a:xfrm>
            <a:off x="323528" y="1700808"/>
            <a:ext cx="7992888" cy="4032448"/>
          </a:xfrm>
        </p:spPr>
        <p:txBody>
          <a:bodyPr>
            <a:normAutofit/>
          </a:bodyPr>
          <a:lstStyle/>
          <a:p>
            <a:pPr algn="l"/>
            <a:r>
              <a:rPr lang="en-GB" dirty="0" smtClean="0">
                <a:solidFill>
                  <a:schemeClr val="tx1"/>
                </a:solidFill>
              </a:rPr>
              <a:t>World Anti-doping Agency (WADA)</a:t>
            </a:r>
          </a:p>
          <a:p>
            <a:r>
              <a:rPr lang="en-GB" dirty="0">
                <a:solidFill>
                  <a:schemeClr val="tx1"/>
                </a:solidFill>
                <a:hlinkClick r:id="rId2"/>
              </a:rPr>
              <a:t>https://www.wada-ama.org</a:t>
            </a:r>
            <a:r>
              <a:rPr lang="en-GB" dirty="0" smtClean="0">
                <a:solidFill>
                  <a:schemeClr val="tx1"/>
                </a:solidFill>
                <a:hlinkClick r:id="rId2"/>
              </a:rPr>
              <a:t>/</a:t>
            </a:r>
            <a:r>
              <a:rPr lang="en-GB" dirty="0" smtClean="0">
                <a:solidFill>
                  <a:schemeClr val="tx1"/>
                </a:solidFill>
              </a:rPr>
              <a:t> </a:t>
            </a:r>
          </a:p>
          <a:p>
            <a:endParaRPr lang="en-GB" dirty="0">
              <a:solidFill>
                <a:schemeClr val="tx1"/>
              </a:solidFill>
            </a:endParaRPr>
          </a:p>
          <a:p>
            <a:r>
              <a:rPr lang="en-GB" dirty="0" smtClean="0">
                <a:solidFill>
                  <a:srgbClr val="002060"/>
                </a:solidFill>
              </a:rPr>
              <a:t>The </a:t>
            </a:r>
            <a:r>
              <a:rPr lang="en-GB" dirty="0">
                <a:solidFill>
                  <a:srgbClr val="002060"/>
                </a:solidFill>
              </a:rPr>
              <a:t>World Anti-Doping Agency's mission is to lead a collaborative worldwide movement for doping-free sport.</a:t>
            </a:r>
          </a:p>
        </p:txBody>
      </p:sp>
      <p:pic>
        <p:nvPicPr>
          <p:cNvPr id="1026" name="Picture 2" descr="Image resul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7784" y="5085183"/>
            <a:ext cx="3248794" cy="16326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151802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WADA Code</a:t>
            </a:r>
            <a:endParaRPr lang="en-GB" dirty="0"/>
          </a:p>
        </p:txBody>
      </p:sp>
      <p:sp>
        <p:nvSpPr>
          <p:cNvPr id="3" name="Content Placeholder 2"/>
          <p:cNvSpPr>
            <a:spLocks noGrp="1"/>
          </p:cNvSpPr>
          <p:nvPr>
            <p:ph idx="1"/>
          </p:nvPr>
        </p:nvSpPr>
        <p:spPr/>
        <p:txBody>
          <a:bodyPr/>
          <a:lstStyle/>
          <a:p>
            <a:r>
              <a:rPr lang="en-GB" dirty="0" smtClean="0"/>
              <a:t>Athletes</a:t>
            </a:r>
          </a:p>
          <a:p>
            <a:endParaRPr lang="en-GB" dirty="0"/>
          </a:p>
          <a:p>
            <a:r>
              <a:rPr lang="en-GB" dirty="0" smtClean="0"/>
              <a:t>National Governing Bodies and Partners</a:t>
            </a:r>
          </a:p>
          <a:p>
            <a:endParaRPr lang="en-GB" dirty="0"/>
          </a:p>
          <a:p>
            <a:r>
              <a:rPr lang="en-GB" dirty="0" smtClean="0"/>
              <a:t>Athlete support personnel</a:t>
            </a:r>
          </a:p>
          <a:p>
            <a:endParaRPr lang="en-GB" dirty="0"/>
          </a:p>
          <a:p>
            <a:pPr marL="0" indent="0" algn="ctr">
              <a:buNone/>
            </a:pPr>
            <a:r>
              <a:rPr lang="en-GB" dirty="0"/>
              <a:t>Anti-doping Rule Violations (ADRV)</a:t>
            </a:r>
          </a:p>
        </p:txBody>
      </p:sp>
    </p:spTree>
    <p:extLst>
      <p:ext uri="{BB962C8B-B14F-4D97-AF65-F5344CB8AC3E}">
        <p14:creationId xmlns:p14="http://schemas.microsoft.com/office/powerpoint/2010/main" val="252164816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UK Anti-doping</a:t>
            </a:r>
            <a:endParaRPr lang="en-GB" dirty="0"/>
          </a:p>
        </p:txBody>
      </p:sp>
      <p:sp>
        <p:nvSpPr>
          <p:cNvPr id="3" name="Content Placeholder 2"/>
          <p:cNvSpPr>
            <a:spLocks noGrp="1"/>
          </p:cNvSpPr>
          <p:nvPr>
            <p:ph idx="1"/>
          </p:nvPr>
        </p:nvSpPr>
        <p:spPr/>
        <p:txBody>
          <a:bodyPr>
            <a:normAutofit fontScale="85000" lnSpcReduction="20000"/>
          </a:bodyPr>
          <a:lstStyle/>
          <a:p>
            <a:pPr marL="0" indent="0" algn="ctr">
              <a:buNone/>
            </a:pPr>
            <a:r>
              <a:rPr lang="en-GB" dirty="0" smtClean="0">
                <a:hlinkClick r:id="rId2"/>
              </a:rPr>
              <a:t>https://</a:t>
            </a:r>
            <a:r>
              <a:rPr lang="en-GB" dirty="0">
                <a:hlinkClick r:id="rId2"/>
              </a:rPr>
              <a:t>www.ukad.org.uk</a:t>
            </a:r>
            <a:r>
              <a:rPr lang="en-GB" dirty="0" smtClean="0">
                <a:hlinkClick r:id="rId2"/>
              </a:rPr>
              <a:t>/</a:t>
            </a:r>
            <a:r>
              <a:rPr lang="en-GB" dirty="0" smtClean="0"/>
              <a:t> </a:t>
            </a:r>
          </a:p>
          <a:p>
            <a:pPr marL="0" indent="0" algn="ctr">
              <a:buNone/>
            </a:pPr>
            <a:endParaRPr lang="en-GB" dirty="0" smtClean="0"/>
          </a:p>
          <a:p>
            <a:pPr marL="0" indent="0" algn="ctr">
              <a:buNone/>
            </a:pPr>
            <a:r>
              <a:rPr lang="en-GB" i="1" dirty="0" smtClean="0"/>
              <a:t>‘Protecting the Right to Participate in Clean Sport’</a:t>
            </a:r>
          </a:p>
          <a:p>
            <a:pPr marL="0" indent="0">
              <a:buNone/>
            </a:pPr>
            <a:endParaRPr lang="en-GB" dirty="0" smtClean="0"/>
          </a:p>
          <a:p>
            <a:pPr marL="514350" indent="-514350">
              <a:buFont typeface="+mj-lt"/>
              <a:buAutoNum type="arabicPeriod"/>
            </a:pPr>
            <a:r>
              <a:rPr lang="en-GB" dirty="0" smtClean="0"/>
              <a:t>Doping Control</a:t>
            </a:r>
          </a:p>
          <a:p>
            <a:pPr marL="514350" indent="-514350">
              <a:buFont typeface="+mj-lt"/>
              <a:buAutoNum type="arabicPeriod"/>
            </a:pPr>
            <a:r>
              <a:rPr lang="en-GB" dirty="0" smtClean="0"/>
              <a:t>Education and prevention</a:t>
            </a:r>
          </a:p>
          <a:p>
            <a:pPr marL="514350" indent="-514350">
              <a:buFont typeface="+mj-lt"/>
              <a:buAutoNum type="arabicPeriod"/>
            </a:pPr>
            <a:r>
              <a:rPr lang="en-GB" dirty="0" smtClean="0"/>
              <a:t>Intelligence and investigation</a:t>
            </a:r>
            <a:endParaRPr lang="en-GB" dirty="0"/>
          </a:p>
          <a:p>
            <a:pPr marL="514350" indent="-514350">
              <a:buFont typeface="+mj-lt"/>
              <a:buAutoNum type="arabicPeriod"/>
            </a:pPr>
            <a:r>
              <a:rPr lang="en-GB" dirty="0" smtClean="0"/>
              <a:t>Results management</a:t>
            </a:r>
          </a:p>
          <a:p>
            <a:pPr marL="514350" indent="-514350">
              <a:buFont typeface="+mj-lt"/>
              <a:buAutoNum type="arabicPeriod"/>
            </a:pPr>
            <a:r>
              <a:rPr lang="en-GB" dirty="0" smtClean="0"/>
              <a:t>Science and Medicine</a:t>
            </a:r>
          </a:p>
          <a:p>
            <a:pPr marL="514350" indent="-514350">
              <a:buFont typeface="+mj-lt"/>
              <a:buAutoNum type="arabicPeriod"/>
            </a:pPr>
            <a:r>
              <a:rPr lang="en-GB" dirty="0" smtClean="0"/>
              <a:t>Testing programme</a:t>
            </a:r>
          </a:p>
          <a:p>
            <a:pPr marL="0" indent="0">
              <a:buNone/>
            </a:pPr>
            <a:endParaRPr lang="en-GB" dirty="0" smtClean="0"/>
          </a:p>
        </p:txBody>
      </p:sp>
      <p:pic>
        <p:nvPicPr>
          <p:cNvPr id="2050" name="Picture 2" descr="UKAD - protecting spo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128" y="4149080"/>
            <a:ext cx="2762250" cy="8191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098729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Anti-doping Rule Violations (ADRV</a:t>
            </a:r>
            <a:r>
              <a:rPr lang="en-GB" dirty="0" smtClean="0"/>
              <a:t>)</a:t>
            </a:r>
            <a:endParaRPr lang="en-GB" dirty="0"/>
          </a:p>
        </p:txBody>
      </p:sp>
      <p:sp>
        <p:nvSpPr>
          <p:cNvPr id="3" name="Content Placeholder 2"/>
          <p:cNvSpPr>
            <a:spLocks noGrp="1"/>
          </p:cNvSpPr>
          <p:nvPr>
            <p:ph idx="1"/>
          </p:nvPr>
        </p:nvSpPr>
        <p:spPr/>
        <p:txBody>
          <a:bodyPr>
            <a:normAutofit fontScale="70000" lnSpcReduction="20000"/>
          </a:bodyPr>
          <a:lstStyle/>
          <a:p>
            <a:pPr marL="514350" indent="-514350" fontAlgn="base">
              <a:buFont typeface="+mj-lt"/>
              <a:buAutoNum type="arabicPeriod"/>
            </a:pPr>
            <a:r>
              <a:rPr lang="en-GB" dirty="0"/>
              <a:t>The presence of a prohibited substance or its metabolites or markers in an athlete’s </a:t>
            </a:r>
            <a:r>
              <a:rPr lang="en-GB" dirty="0" smtClean="0"/>
              <a:t>sample</a:t>
            </a:r>
          </a:p>
          <a:p>
            <a:pPr marL="514350" indent="-514350" fontAlgn="base">
              <a:buFont typeface="+mj-lt"/>
              <a:buAutoNum type="arabicPeriod"/>
            </a:pPr>
            <a:endParaRPr lang="en-GB" dirty="0"/>
          </a:p>
          <a:p>
            <a:pPr marL="514350" indent="-514350" fontAlgn="base">
              <a:buFont typeface="+mj-lt"/>
              <a:buAutoNum type="arabicPeriod"/>
            </a:pPr>
            <a:r>
              <a:rPr lang="en-GB" dirty="0"/>
              <a:t>Use or attempted use by an athlete of a prohibited substance or a prohibited </a:t>
            </a:r>
            <a:r>
              <a:rPr lang="en-GB" dirty="0" smtClean="0"/>
              <a:t>method</a:t>
            </a:r>
          </a:p>
          <a:p>
            <a:pPr marL="514350" indent="-514350" fontAlgn="base">
              <a:buFont typeface="+mj-lt"/>
              <a:buAutoNum type="arabicPeriod"/>
            </a:pPr>
            <a:endParaRPr lang="en-GB" dirty="0"/>
          </a:p>
          <a:p>
            <a:pPr marL="514350" indent="-514350" fontAlgn="base">
              <a:buFont typeface="+mj-lt"/>
              <a:buAutoNum type="arabicPeriod"/>
            </a:pPr>
            <a:r>
              <a:rPr lang="en-GB" dirty="0"/>
              <a:t>Evading, refusing, or failing to submit to sample </a:t>
            </a:r>
            <a:r>
              <a:rPr lang="en-GB" dirty="0" smtClean="0"/>
              <a:t>collection</a:t>
            </a:r>
          </a:p>
          <a:p>
            <a:pPr marL="514350" indent="-514350" fontAlgn="base">
              <a:buFont typeface="+mj-lt"/>
              <a:buAutoNum type="arabicPeriod"/>
            </a:pPr>
            <a:endParaRPr lang="en-GB" dirty="0"/>
          </a:p>
          <a:p>
            <a:pPr marL="514350" indent="-514350" fontAlgn="base">
              <a:buFont typeface="+mj-lt"/>
              <a:buAutoNum type="arabicPeriod"/>
            </a:pPr>
            <a:r>
              <a:rPr lang="en-GB" dirty="0"/>
              <a:t>Whereabouts failures: any combination of three missed tests and/or filing failures within a 12-month period by an athlete in a registered testing </a:t>
            </a:r>
            <a:r>
              <a:rPr lang="en-GB" dirty="0" smtClean="0"/>
              <a:t>pool</a:t>
            </a:r>
          </a:p>
          <a:p>
            <a:pPr marL="514350" indent="-514350" fontAlgn="base">
              <a:buFont typeface="+mj-lt"/>
              <a:buAutoNum type="arabicPeriod"/>
            </a:pPr>
            <a:endParaRPr lang="en-GB" dirty="0"/>
          </a:p>
          <a:p>
            <a:pPr marL="514350" indent="-514350" fontAlgn="base">
              <a:buFont typeface="+mj-lt"/>
              <a:buAutoNum type="arabicPeriod"/>
            </a:pPr>
            <a:r>
              <a:rPr lang="en-GB" dirty="0"/>
              <a:t>Tampering or attempted tampering with any part of doping </a:t>
            </a:r>
            <a:r>
              <a:rPr lang="en-GB" dirty="0" smtClean="0"/>
              <a:t>control</a:t>
            </a:r>
            <a:endParaRPr lang="en-GB" dirty="0"/>
          </a:p>
        </p:txBody>
      </p:sp>
    </p:spTree>
    <p:extLst>
      <p:ext uri="{BB962C8B-B14F-4D97-AF65-F5344CB8AC3E}">
        <p14:creationId xmlns:p14="http://schemas.microsoft.com/office/powerpoint/2010/main" val="383956438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Anti-doping Rule Violations (ADRV</a:t>
            </a:r>
            <a:r>
              <a:rPr lang="en-GB" dirty="0" smtClean="0"/>
              <a:t>)</a:t>
            </a:r>
            <a:endParaRPr lang="en-GB" dirty="0"/>
          </a:p>
        </p:txBody>
      </p:sp>
      <p:sp>
        <p:nvSpPr>
          <p:cNvPr id="3" name="Content Placeholder 2"/>
          <p:cNvSpPr>
            <a:spLocks noGrp="1"/>
          </p:cNvSpPr>
          <p:nvPr>
            <p:ph idx="1"/>
          </p:nvPr>
        </p:nvSpPr>
        <p:spPr/>
        <p:txBody>
          <a:bodyPr>
            <a:normAutofit fontScale="55000" lnSpcReduction="20000"/>
          </a:bodyPr>
          <a:lstStyle/>
          <a:p>
            <a:pPr marL="514350" indent="-514350" fontAlgn="base">
              <a:buFont typeface="+mj-lt"/>
              <a:buAutoNum type="arabicPeriod" startAt="6"/>
            </a:pPr>
            <a:r>
              <a:rPr lang="en-GB" dirty="0" smtClean="0"/>
              <a:t>Possession of a prohibited substance or prohibited method</a:t>
            </a:r>
          </a:p>
          <a:p>
            <a:pPr marL="514350" indent="-514350" fontAlgn="base">
              <a:buFont typeface="+mj-lt"/>
              <a:buAutoNum type="arabicPeriod" startAt="6"/>
            </a:pPr>
            <a:endParaRPr lang="en-GB" dirty="0" smtClean="0"/>
          </a:p>
          <a:p>
            <a:pPr marL="514350" indent="-514350" fontAlgn="base">
              <a:buFont typeface="+mj-lt"/>
              <a:buAutoNum type="arabicPeriod" startAt="6"/>
            </a:pPr>
            <a:r>
              <a:rPr lang="en-GB" dirty="0" smtClean="0"/>
              <a:t>Trafficking or attempted trafficking in any prohibited substance or prohibited method</a:t>
            </a:r>
          </a:p>
          <a:p>
            <a:pPr marL="514350" indent="-514350" fontAlgn="base">
              <a:buFont typeface="+mj-lt"/>
              <a:buAutoNum type="arabicPeriod" startAt="6"/>
            </a:pPr>
            <a:endParaRPr lang="en-GB" dirty="0" smtClean="0"/>
          </a:p>
          <a:p>
            <a:pPr marL="514350" indent="-514350" fontAlgn="base">
              <a:buFont typeface="+mj-lt"/>
              <a:buAutoNum type="arabicPeriod" startAt="6"/>
            </a:pPr>
            <a:r>
              <a:rPr lang="en-GB" dirty="0" smtClean="0"/>
              <a:t>Administration or attempted administration to any athlete in-competition of any prohibited method or prohibited substance, or administration or attempted administration to any athlete out-of-competition of any prohibited method or any prohibited substance that is prohibited out-of-competition</a:t>
            </a:r>
          </a:p>
          <a:p>
            <a:pPr marL="514350" indent="-514350" fontAlgn="base">
              <a:buFont typeface="+mj-lt"/>
              <a:buAutoNum type="arabicPeriod" startAt="6"/>
            </a:pPr>
            <a:endParaRPr lang="en-GB" dirty="0" smtClean="0"/>
          </a:p>
          <a:p>
            <a:pPr marL="514350" indent="-514350" fontAlgn="base">
              <a:buFont typeface="+mj-lt"/>
              <a:buAutoNum type="arabicPeriod" startAt="6"/>
            </a:pPr>
            <a:r>
              <a:rPr lang="en-GB" dirty="0" smtClean="0"/>
              <a:t>Complicity: assisting, encouraging, aiding, abetting, conspiring, covering up or any other type of intentional complicity involving an ADRV or any attempted ADRV</a:t>
            </a:r>
          </a:p>
          <a:p>
            <a:pPr marL="514350" indent="-514350" fontAlgn="base">
              <a:buFont typeface="+mj-lt"/>
              <a:buAutoNum type="arabicPeriod" startAt="6"/>
            </a:pPr>
            <a:endParaRPr lang="en-GB" dirty="0" smtClean="0"/>
          </a:p>
          <a:p>
            <a:pPr marL="514350" indent="-514350" fontAlgn="base">
              <a:buFont typeface="+mj-lt"/>
              <a:buAutoNum type="arabicPeriod" startAt="6"/>
            </a:pPr>
            <a:r>
              <a:rPr lang="en-GB" dirty="0" smtClean="0"/>
              <a:t>Prohibited Association: associating with a person such as a coach, doctor or </a:t>
            </a:r>
            <a:r>
              <a:rPr lang="en-GB" dirty="0" err="1" smtClean="0"/>
              <a:t>physio</a:t>
            </a:r>
            <a:r>
              <a:rPr lang="en-GB" dirty="0" smtClean="0"/>
              <a:t> who has been found guilty of a criminal or disciplinary offence equivalent to a doping violation</a:t>
            </a:r>
          </a:p>
          <a:p>
            <a:endParaRPr lang="en-GB" dirty="0"/>
          </a:p>
        </p:txBody>
      </p:sp>
    </p:spTree>
    <p:extLst>
      <p:ext uri="{BB962C8B-B14F-4D97-AF65-F5344CB8AC3E}">
        <p14:creationId xmlns:p14="http://schemas.microsoft.com/office/powerpoint/2010/main" val="67633219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Contaminated Products</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a:t>The 2015 Code acknowledges that doping resulting from the use of a contaminated product deserves special attention. If a ‘Contaminated Product’ (which is defined carefully in the Code) results in a positive test then an athlete may, if they have acted responsibly, be treated more leniently as far as a ban is concerned. Nevertheless, athletes must understand using products such as food supplements is a doping risk and that they must take all appropriate steps to manage that risk.</a:t>
            </a:r>
          </a:p>
        </p:txBody>
      </p:sp>
    </p:spTree>
    <p:extLst>
      <p:ext uri="{BB962C8B-B14F-4D97-AF65-F5344CB8AC3E}">
        <p14:creationId xmlns:p14="http://schemas.microsoft.com/office/powerpoint/2010/main" val="214562342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Supplements</a:t>
            </a:r>
            <a:endParaRPr lang="en-GB" dirty="0"/>
          </a:p>
        </p:txBody>
      </p:sp>
      <p:sp>
        <p:nvSpPr>
          <p:cNvPr id="3" name="Content Placeholder 2"/>
          <p:cNvSpPr>
            <a:spLocks noGrp="1"/>
          </p:cNvSpPr>
          <p:nvPr>
            <p:ph idx="1"/>
          </p:nvPr>
        </p:nvSpPr>
        <p:spPr>
          <a:xfrm>
            <a:off x="457200" y="1600200"/>
            <a:ext cx="8229600" cy="3845023"/>
          </a:xfrm>
        </p:spPr>
        <p:txBody>
          <a:bodyPr>
            <a:normAutofit fontScale="92500" lnSpcReduction="10000"/>
          </a:bodyPr>
          <a:lstStyle/>
          <a:p>
            <a:pPr marL="0" indent="0">
              <a:buNone/>
            </a:pPr>
            <a:r>
              <a:rPr lang="en-GB" dirty="0"/>
              <a:t>An important principle of the Code is that of strict liability, which states that athletes are solely responsible for any prohibited substances they use, attempt to use or is found in their system regardless of how it got there and if there was an intention to cheat</a:t>
            </a:r>
            <a:r>
              <a:rPr lang="en-GB" dirty="0" smtClean="0"/>
              <a:t>.</a:t>
            </a:r>
          </a:p>
          <a:p>
            <a:pPr marL="0" indent="0">
              <a:buNone/>
            </a:pPr>
            <a:endParaRPr lang="en-GB" dirty="0"/>
          </a:p>
          <a:p>
            <a:pPr marL="0" indent="0">
              <a:buNone/>
            </a:pPr>
            <a:r>
              <a:rPr lang="en-GB" dirty="0" smtClean="0"/>
              <a:t>Ignorance is not an excuse</a:t>
            </a:r>
          </a:p>
        </p:txBody>
      </p:sp>
    </p:spTree>
    <p:extLst>
      <p:ext uri="{BB962C8B-B14F-4D97-AF65-F5344CB8AC3E}">
        <p14:creationId xmlns:p14="http://schemas.microsoft.com/office/powerpoint/2010/main" val="211960210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ADRV – </a:t>
            </a:r>
            <a:r>
              <a:rPr lang="en-GB" dirty="0" smtClean="0"/>
              <a:t>Bans?</a:t>
            </a:r>
            <a:endParaRPr lang="en-GB" dirty="0"/>
          </a:p>
        </p:txBody>
      </p:sp>
      <p:sp>
        <p:nvSpPr>
          <p:cNvPr id="3" name="Content Placeholder 2"/>
          <p:cNvSpPr>
            <a:spLocks noGrp="1"/>
          </p:cNvSpPr>
          <p:nvPr>
            <p:ph idx="1"/>
          </p:nvPr>
        </p:nvSpPr>
        <p:spPr>
          <a:xfrm>
            <a:off x="457200" y="1600201"/>
            <a:ext cx="8229600" cy="748680"/>
          </a:xfrm>
        </p:spPr>
        <p:txBody>
          <a:bodyPr/>
          <a:lstStyle/>
          <a:p>
            <a:pPr marL="0" indent="0" algn="ctr">
              <a:buNone/>
            </a:pPr>
            <a:r>
              <a:rPr lang="en-GB" dirty="0" smtClean="0"/>
              <a:t>Up to 4 years</a:t>
            </a:r>
            <a:endParaRPr lang="en-GB" dirty="0"/>
          </a:p>
        </p:txBody>
      </p:sp>
      <p:pic>
        <p:nvPicPr>
          <p:cNvPr id="8196" name="Picture 4" descr="Image result for athlete crying due to dop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66032" y="2276872"/>
            <a:ext cx="5812954" cy="4362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776162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ADRV – Case Study</a:t>
            </a:r>
            <a:endParaRPr lang="en-GB" dirty="0"/>
          </a:p>
        </p:txBody>
      </p:sp>
      <p:graphicFrame>
        <p:nvGraphicFramePr>
          <p:cNvPr id="4" name="Table 3"/>
          <p:cNvGraphicFramePr>
            <a:graphicFrameLocks noGrp="1"/>
          </p:cNvGraphicFramePr>
          <p:nvPr>
            <p:extLst/>
          </p:nvPr>
        </p:nvGraphicFramePr>
        <p:xfrm>
          <a:off x="395536" y="1556792"/>
          <a:ext cx="7848873" cy="4770120"/>
        </p:xfrm>
        <a:graphic>
          <a:graphicData uri="http://schemas.openxmlformats.org/drawingml/2006/table">
            <a:tbl>
              <a:tblPr/>
              <a:tblGrid>
                <a:gridCol w="2712176">
                  <a:extLst>
                    <a:ext uri="{9D8B030D-6E8A-4147-A177-3AD203B41FA5}">
                      <a16:colId xmlns:a16="http://schemas.microsoft.com/office/drawing/2014/main" val="20000"/>
                    </a:ext>
                  </a:extLst>
                </a:gridCol>
                <a:gridCol w="2698478">
                  <a:extLst>
                    <a:ext uri="{9D8B030D-6E8A-4147-A177-3AD203B41FA5}">
                      <a16:colId xmlns:a16="http://schemas.microsoft.com/office/drawing/2014/main" val="20001"/>
                    </a:ext>
                  </a:extLst>
                </a:gridCol>
                <a:gridCol w="2438219">
                  <a:extLst>
                    <a:ext uri="{9D8B030D-6E8A-4147-A177-3AD203B41FA5}">
                      <a16:colId xmlns:a16="http://schemas.microsoft.com/office/drawing/2014/main" val="20002"/>
                    </a:ext>
                  </a:extLst>
                </a:gridCol>
              </a:tblGrid>
              <a:tr h="0">
                <a:tc>
                  <a:txBody>
                    <a:bodyPr/>
                    <a:lstStyle/>
                    <a:p>
                      <a:pPr fontAlgn="t"/>
                      <a:r>
                        <a:rPr lang="en-GB">
                          <a:solidFill>
                            <a:srgbClr val="FFFFFF"/>
                          </a:solidFill>
                          <a:effectLst/>
                        </a:rPr>
                        <a:t>Welsh Rugby Union</a:t>
                      </a:r>
                    </a:p>
                  </a:txBody>
                  <a:tcPr marL="95250" marR="95250" marT="95250" marB="95250">
                    <a:lnL>
                      <a:noFill/>
                    </a:lnL>
                    <a:lnR w="9525" cap="flat" cmpd="sng" algn="ctr">
                      <a:solidFill>
                        <a:srgbClr val="EDEDED"/>
                      </a:solidFill>
                      <a:prstDash val="solid"/>
                      <a:round/>
                      <a:headEnd type="none" w="med" len="med"/>
                      <a:tailEnd type="none" w="med" len="med"/>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0799C4"/>
                    </a:solidFill>
                  </a:tcPr>
                </a:tc>
                <a:tc>
                  <a:txBody>
                    <a:bodyPr/>
                    <a:lstStyle/>
                    <a:p>
                      <a:pPr fontAlgn="t"/>
                      <a:r>
                        <a:rPr lang="en-GB">
                          <a:solidFill>
                            <a:srgbClr val="FFFFFF"/>
                          </a:solidFill>
                          <a:effectLst/>
                        </a:rPr>
                        <a:t>08/06/2015</a:t>
                      </a:r>
                    </a:p>
                  </a:txBody>
                  <a:tcPr marL="95250" marR="95250" marT="95250" marB="95250">
                    <a:lnL w="9525" cap="flat" cmpd="sng" algn="ctr">
                      <a:solidFill>
                        <a:srgbClr val="EDEDED"/>
                      </a:solidFill>
                      <a:prstDash val="solid"/>
                      <a:round/>
                      <a:headEnd type="none" w="med" len="med"/>
                      <a:tailEnd type="none" w="med" len="med"/>
                    </a:lnL>
                    <a:lnR w="9525" cap="flat" cmpd="sng" algn="ctr">
                      <a:solidFill>
                        <a:srgbClr val="EDEDED"/>
                      </a:solidFill>
                      <a:prstDash val="solid"/>
                      <a:round/>
                      <a:headEnd type="none" w="med" len="med"/>
                      <a:tailEnd type="none" w="med" len="med"/>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0799C4"/>
                    </a:solidFill>
                  </a:tcPr>
                </a:tc>
                <a:tc>
                  <a:txBody>
                    <a:bodyPr/>
                    <a:lstStyle/>
                    <a:p>
                      <a:pPr fontAlgn="t"/>
                      <a:endParaRPr lang="en-GB" dirty="0">
                        <a:solidFill>
                          <a:srgbClr val="FFFFFF"/>
                        </a:solidFill>
                        <a:effectLst/>
                      </a:endParaRPr>
                    </a:p>
                  </a:txBody>
                  <a:tcPr marL="95250" marR="285750" marT="95250" marB="95250">
                    <a:lnL w="9525" cap="flat" cmpd="sng" algn="ctr">
                      <a:solidFill>
                        <a:srgbClr val="EDEDED"/>
                      </a:solidFill>
                      <a:prstDash val="solid"/>
                      <a:round/>
                      <a:headEnd type="none" w="med" len="med"/>
                      <a:tailEnd type="none" w="med" len="med"/>
                    </a:lnL>
                    <a:lnR>
                      <a:noFill/>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0">
                <a:tc gridSpan="3">
                  <a:txBody>
                    <a:bodyPr/>
                    <a:lstStyle/>
                    <a:p>
                      <a:pPr fontAlgn="base">
                        <a:lnSpc>
                          <a:spcPct val="150000"/>
                        </a:lnSpc>
                        <a:buFont typeface="Arial"/>
                        <a:buChar char="•"/>
                      </a:pPr>
                      <a:r>
                        <a:rPr lang="en-GB" b="1" dirty="0">
                          <a:effectLst/>
                        </a:rPr>
                        <a:t>Date of violation:</a:t>
                      </a:r>
                      <a:r>
                        <a:rPr lang="en-GB" dirty="0">
                          <a:effectLst/>
                        </a:rPr>
                        <a:t> 08/06/2015</a:t>
                      </a:r>
                    </a:p>
                    <a:p>
                      <a:pPr fontAlgn="base">
                        <a:lnSpc>
                          <a:spcPct val="150000"/>
                        </a:lnSpc>
                        <a:buFont typeface="Arial"/>
                        <a:buChar char="•"/>
                      </a:pPr>
                      <a:r>
                        <a:rPr lang="en-GB" b="1" dirty="0">
                          <a:effectLst/>
                        </a:rPr>
                        <a:t>Date added to website:</a:t>
                      </a:r>
                      <a:r>
                        <a:rPr lang="en-GB" dirty="0">
                          <a:effectLst/>
                        </a:rPr>
                        <a:t> 08/03/2016</a:t>
                      </a:r>
                    </a:p>
                    <a:p>
                      <a:pPr fontAlgn="base">
                        <a:lnSpc>
                          <a:spcPct val="150000"/>
                        </a:lnSpc>
                        <a:buFont typeface="Arial"/>
                        <a:buChar char="•"/>
                      </a:pPr>
                      <a:r>
                        <a:rPr lang="en-GB" b="1" dirty="0">
                          <a:effectLst/>
                        </a:rPr>
                        <a:t>Sport:</a:t>
                      </a:r>
                      <a:r>
                        <a:rPr lang="en-GB" dirty="0">
                          <a:effectLst/>
                        </a:rPr>
                        <a:t> Rugby Union</a:t>
                      </a:r>
                    </a:p>
                    <a:p>
                      <a:pPr fontAlgn="base">
                        <a:lnSpc>
                          <a:spcPct val="150000"/>
                        </a:lnSpc>
                        <a:buFont typeface="Arial"/>
                        <a:buChar char="•"/>
                      </a:pPr>
                      <a:r>
                        <a:rPr lang="en-GB" b="1" dirty="0">
                          <a:effectLst/>
                        </a:rPr>
                        <a:t>National Governing Body:</a:t>
                      </a:r>
                      <a:r>
                        <a:rPr lang="en-GB" dirty="0">
                          <a:effectLst/>
                        </a:rPr>
                        <a:t> Welsh Rugby Union</a:t>
                      </a:r>
                    </a:p>
                    <a:p>
                      <a:pPr fontAlgn="base">
                        <a:lnSpc>
                          <a:spcPct val="150000"/>
                        </a:lnSpc>
                        <a:buFont typeface="Arial"/>
                        <a:buChar char="•"/>
                      </a:pPr>
                      <a:r>
                        <a:rPr lang="en-GB" b="1" dirty="0">
                          <a:effectLst/>
                        </a:rPr>
                        <a:t>Rule violated:</a:t>
                      </a:r>
                      <a:r>
                        <a:rPr lang="en-GB" dirty="0">
                          <a:effectLst/>
                        </a:rPr>
                        <a:t> Presence of a prohibited substance or its metabolites or markers in an athlete's sample</a:t>
                      </a:r>
                    </a:p>
                    <a:p>
                      <a:pPr fontAlgn="base">
                        <a:lnSpc>
                          <a:spcPct val="150000"/>
                        </a:lnSpc>
                        <a:buFont typeface="Arial"/>
                        <a:buChar char="•"/>
                      </a:pPr>
                      <a:r>
                        <a:rPr lang="en-GB" b="1" dirty="0">
                          <a:effectLst/>
                        </a:rPr>
                        <a:t>Class of drug:</a:t>
                      </a:r>
                      <a:r>
                        <a:rPr lang="en-GB" dirty="0">
                          <a:effectLst/>
                        </a:rPr>
                        <a:t> Anabolic Agents</a:t>
                      </a:r>
                    </a:p>
                    <a:p>
                      <a:pPr fontAlgn="base">
                        <a:lnSpc>
                          <a:spcPct val="150000"/>
                        </a:lnSpc>
                        <a:buFont typeface="Arial"/>
                        <a:buChar char="•"/>
                      </a:pPr>
                      <a:r>
                        <a:rPr lang="en-GB" b="1" dirty="0">
                          <a:effectLst/>
                        </a:rPr>
                        <a:t>Substance:</a:t>
                      </a:r>
                      <a:r>
                        <a:rPr lang="en-GB" dirty="0">
                          <a:effectLst/>
                        </a:rPr>
                        <a:t> </a:t>
                      </a:r>
                      <a:r>
                        <a:rPr lang="en-GB" dirty="0" err="1">
                          <a:effectLst/>
                        </a:rPr>
                        <a:t>Dehydrochlormethyltestosterone</a:t>
                      </a:r>
                      <a:endParaRPr lang="en-GB" dirty="0">
                        <a:effectLst/>
                      </a:endParaRPr>
                    </a:p>
                    <a:p>
                      <a:pPr fontAlgn="base">
                        <a:lnSpc>
                          <a:spcPct val="150000"/>
                        </a:lnSpc>
                        <a:buFont typeface="Arial"/>
                        <a:buChar char="•"/>
                      </a:pPr>
                      <a:r>
                        <a:rPr lang="en-GB" b="1" dirty="0">
                          <a:effectLst/>
                        </a:rPr>
                        <a:t>Start date of sanction:</a:t>
                      </a:r>
                      <a:r>
                        <a:rPr lang="en-GB" dirty="0">
                          <a:effectLst/>
                        </a:rPr>
                        <a:t> 24/06/2015</a:t>
                      </a:r>
                    </a:p>
                    <a:p>
                      <a:pPr fontAlgn="base">
                        <a:lnSpc>
                          <a:spcPct val="150000"/>
                        </a:lnSpc>
                        <a:buFont typeface="Arial"/>
                        <a:buChar char="•"/>
                      </a:pPr>
                      <a:r>
                        <a:rPr lang="en-GB" b="1" dirty="0">
                          <a:effectLst/>
                        </a:rPr>
                        <a:t>End date of sanction:</a:t>
                      </a:r>
                      <a:r>
                        <a:rPr lang="en-GB" dirty="0">
                          <a:effectLst/>
                        </a:rPr>
                        <a:t> 23/06/2017</a:t>
                      </a:r>
                    </a:p>
                  </a:txBody>
                  <a:tcPr marL="95250" marR="95250" marT="95250" marB="95250">
                    <a:lnL w="19050" cap="flat" cmpd="sng" algn="ctr">
                      <a:solidFill>
                        <a:srgbClr val="E6E6E6"/>
                      </a:solidFill>
                      <a:prstDash val="solid"/>
                      <a:round/>
                      <a:headEnd type="none" w="med" len="med"/>
                      <a:tailEnd type="none" w="med" len="med"/>
                    </a:lnL>
                    <a:lnR>
                      <a:noFill/>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FFFFFF"/>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89432297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ADRV – Case Study</a:t>
            </a:r>
          </a:p>
        </p:txBody>
      </p:sp>
      <p:graphicFrame>
        <p:nvGraphicFramePr>
          <p:cNvPr id="4" name="Table 3"/>
          <p:cNvGraphicFramePr>
            <a:graphicFrameLocks noGrp="1"/>
          </p:cNvGraphicFramePr>
          <p:nvPr>
            <p:extLst/>
          </p:nvPr>
        </p:nvGraphicFramePr>
        <p:xfrm>
          <a:off x="467544" y="1268760"/>
          <a:ext cx="6833369" cy="5318760"/>
        </p:xfrm>
        <a:graphic>
          <a:graphicData uri="http://schemas.openxmlformats.org/drawingml/2006/table">
            <a:tbl>
              <a:tblPr/>
              <a:tblGrid>
                <a:gridCol w="2361269">
                  <a:extLst>
                    <a:ext uri="{9D8B030D-6E8A-4147-A177-3AD203B41FA5}">
                      <a16:colId xmlns:a16="http://schemas.microsoft.com/office/drawing/2014/main" val="20000"/>
                    </a:ext>
                  </a:extLst>
                </a:gridCol>
                <a:gridCol w="2349343">
                  <a:extLst>
                    <a:ext uri="{9D8B030D-6E8A-4147-A177-3AD203B41FA5}">
                      <a16:colId xmlns:a16="http://schemas.microsoft.com/office/drawing/2014/main" val="20001"/>
                    </a:ext>
                  </a:extLst>
                </a:gridCol>
                <a:gridCol w="2122757">
                  <a:extLst>
                    <a:ext uri="{9D8B030D-6E8A-4147-A177-3AD203B41FA5}">
                      <a16:colId xmlns:a16="http://schemas.microsoft.com/office/drawing/2014/main" val="20002"/>
                    </a:ext>
                  </a:extLst>
                </a:gridCol>
              </a:tblGrid>
              <a:tr h="891684">
                <a:tc>
                  <a:txBody>
                    <a:bodyPr/>
                    <a:lstStyle/>
                    <a:p>
                      <a:pPr fontAlgn="t">
                        <a:lnSpc>
                          <a:spcPct val="150000"/>
                        </a:lnSpc>
                      </a:pPr>
                      <a:r>
                        <a:rPr lang="en-GB" dirty="0">
                          <a:solidFill>
                            <a:srgbClr val="FFFFFF"/>
                          </a:solidFill>
                          <a:effectLst/>
                        </a:rPr>
                        <a:t>Darts Regulation Authority</a:t>
                      </a:r>
                    </a:p>
                  </a:txBody>
                  <a:tcPr marL="95250" marR="95250" marT="95250" marB="95250">
                    <a:lnL>
                      <a:noFill/>
                    </a:lnL>
                    <a:lnR w="9525" cap="flat" cmpd="sng" algn="ctr">
                      <a:solidFill>
                        <a:srgbClr val="EDEDED"/>
                      </a:solidFill>
                      <a:prstDash val="solid"/>
                      <a:round/>
                      <a:headEnd type="none" w="med" len="med"/>
                      <a:tailEnd type="none" w="med" len="med"/>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0799C4"/>
                    </a:solidFill>
                  </a:tcPr>
                </a:tc>
                <a:tc>
                  <a:txBody>
                    <a:bodyPr/>
                    <a:lstStyle/>
                    <a:p>
                      <a:pPr fontAlgn="t"/>
                      <a:r>
                        <a:rPr lang="en-GB" dirty="0" err="1" smtClean="0">
                          <a:solidFill>
                            <a:srgbClr val="FFFFFF"/>
                          </a:solidFill>
                          <a:effectLst/>
                        </a:rPr>
                        <a:t>Benzoylecgonine</a:t>
                      </a:r>
                      <a:endParaRPr lang="en-GB" dirty="0">
                        <a:solidFill>
                          <a:srgbClr val="FFFFFF"/>
                        </a:solidFill>
                        <a:effectLst/>
                      </a:endParaRPr>
                    </a:p>
                  </a:txBody>
                  <a:tcPr marL="95250" marR="95250" marT="95250" marB="95250">
                    <a:lnL w="9525" cap="flat" cmpd="sng" algn="ctr">
                      <a:solidFill>
                        <a:srgbClr val="EDEDED"/>
                      </a:solidFill>
                      <a:prstDash val="solid"/>
                      <a:round/>
                      <a:headEnd type="none" w="med" len="med"/>
                      <a:tailEnd type="none" w="med" len="med"/>
                    </a:lnL>
                    <a:lnR w="9525" cap="flat" cmpd="sng" algn="ctr">
                      <a:solidFill>
                        <a:srgbClr val="EDEDED"/>
                      </a:solidFill>
                      <a:prstDash val="solid"/>
                      <a:round/>
                      <a:headEnd type="none" w="med" len="med"/>
                      <a:tailEnd type="none" w="med" len="med"/>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0799C4"/>
                    </a:solidFill>
                  </a:tcPr>
                </a:tc>
                <a:tc>
                  <a:txBody>
                    <a:bodyPr/>
                    <a:lstStyle/>
                    <a:p>
                      <a:endParaRPr lang="en-GB" dirty="0"/>
                    </a:p>
                  </a:txBody>
                  <a:tcPr marL="95250" marR="285750" marT="95250" marB="95250">
                    <a:lnL w="9525" cap="flat" cmpd="sng" algn="ctr">
                      <a:solidFill>
                        <a:srgbClr val="EDEDED"/>
                      </a:solidFill>
                      <a:prstDash val="solid"/>
                      <a:round/>
                      <a:headEnd type="none" w="med" len="med"/>
                      <a:tailEnd type="none" w="med" len="med"/>
                    </a:lnL>
                    <a:lnR>
                      <a:noFill/>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3539157">
                <a:tc gridSpan="3">
                  <a:txBody>
                    <a:bodyPr/>
                    <a:lstStyle/>
                    <a:p>
                      <a:pPr fontAlgn="base">
                        <a:lnSpc>
                          <a:spcPct val="150000"/>
                        </a:lnSpc>
                        <a:buFont typeface="Arial"/>
                        <a:buChar char="•"/>
                      </a:pPr>
                      <a:r>
                        <a:rPr lang="en-GB" b="1" dirty="0">
                          <a:effectLst/>
                        </a:rPr>
                        <a:t>Date of violation:</a:t>
                      </a:r>
                      <a:r>
                        <a:rPr lang="en-GB" dirty="0">
                          <a:effectLst/>
                        </a:rPr>
                        <a:t> 03/11/2014</a:t>
                      </a:r>
                    </a:p>
                    <a:p>
                      <a:pPr fontAlgn="base">
                        <a:lnSpc>
                          <a:spcPct val="150000"/>
                        </a:lnSpc>
                        <a:buFont typeface="Arial"/>
                        <a:buChar char="•"/>
                      </a:pPr>
                      <a:r>
                        <a:rPr lang="en-GB" b="1" dirty="0">
                          <a:effectLst/>
                        </a:rPr>
                        <a:t>Date added to website:</a:t>
                      </a:r>
                      <a:r>
                        <a:rPr lang="en-GB" dirty="0">
                          <a:effectLst/>
                        </a:rPr>
                        <a:t> 21/10/2015</a:t>
                      </a:r>
                    </a:p>
                    <a:p>
                      <a:pPr fontAlgn="base">
                        <a:lnSpc>
                          <a:spcPct val="150000"/>
                        </a:lnSpc>
                        <a:buFont typeface="Arial"/>
                        <a:buChar char="•"/>
                      </a:pPr>
                      <a:r>
                        <a:rPr lang="en-GB" b="1" dirty="0">
                          <a:effectLst/>
                        </a:rPr>
                        <a:t>Sport:</a:t>
                      </a:r>
                      <a:r>
                        <a:rPr lang="en-GB" dirty="0">
                          <a:effectLst/>
                        </a:rPr>
                        <a:t> Darts</a:t>
                      </a:r>
                    </a:p>
                    <a:p>
                      <a:pPr fontAlgn="base">
                        <a:lnSpc>
                          <a:spcPct val="150000"/>
                        </a:lnSpc>
                        <a:buFont typeface="Arial"/>
                        <a:buChar char="•"/>
                      </a:pPr>
                      <a:r>
                        <a:rPr lang="en-GB" b="1" dirty="0">
                          <a:effectLst/>
                        </a:rPr>
                        <a:t>National Governing Body:</a:t>
                      </a:r>
                      <a:r>
                        <a:rPr lang="en-GB" dirty="0">
                          <a:effectLst/>
                        </a:rPr>
                        <a:t> Darts Regulation Authority</a:t>
                      </a:r>
                    </a:p>
                    <a:p>
                      <a:pPr fontAlgn="base">
                        <a:lnSpc>
                          <a:spcPct val="150000"/>
                        </a:lnSpc>
                        <a:buFont typeface="Arial"/>
                        <a:buChar char="•"/>
                      </a:pPr>
                      <a:r>
                        <a:rPr lang="en-GB" b="1" dirty="0">
                          <a:effectLst/>
                        </a:rPr>
                        <a:t>Rule violated:</a:t>
                      </a:r>
                      <a:r>
                        <a:rPr lang="en-GB" dirty="0">
                          <a:effectLst/>
                        </a:rPr>
                        <a:t> Presence of a prohibited substance or its metabolites or markers in an athlete's sample</a:t>
                      </a:r>
                    </a:p>
                    <a:p>
                      <a:pPr fontAlgn="base">
                        <a:lnSpc>
                          <a:spcPct val="150000"/>
                        </a:lnSpc>
                        <a:buFont typeface="Arial"/>
                        <a:buChar char="•"/>
                      </a:pPr>
                      <a:r>
                        <a:rPr lang="en-GB" b="1" dirty="0">
                          <a:effectLst/>
                        </a:rPr>
                        <a:t>Class of drug:</a:t>
                      </a:r>
                      <a:r>
                        <a:rPr lang="en-GB" dirty="0">
                          <a:effectLst/>
                        </a:rPr>
                        <a:t> Stimulants</a:t>
                      </a:r>
                    </a:p>
                    <a:p>
                      <a:pPr fontAlgn="base">
                        <a:lnSpc>
                          <a:spcPct val="150000"/>
                        </a:lnSpc>
                        <a:buFont typeface="Arial"/>
                        <a:buChar char="•"/>
                      </a:pPr>
                      <a:r>
                        <a:rPr lang="en-GB" b="1" dirty="0">
                          <a:effectLst/>
                        </a:rPr>
                        <a:t>Substance:</a:t>
                      </a:r>
                      <a:r>
                        <a:rPr lang="en-GB" dirty="0">
                          <a:effectLst/>
                        </a:rPr>
                        <a:t> </a:t>
                      </a:r>
                      <a:r>
                        <a:rPr lang="en-GB" dirty="0" err="1">
                          <a:effectLst/>
                        </a:rPr>
                        <a:t>Benzoylecgonine</a:t>
                      </a:r>
                      <a:endParaRPr lang="en-GB" dirty="0">
                        <a:effectLst/>
                      </a:endParaRPr>
                    </a:p>
                    <a:p>
                      <a:pPr fontAlgn="base">
                        <a:lnSpc>
                          <a:spcPct val="150000"/>
                        </a:lnSpc>
                        <a:buFont typeface="Arial"/>
                        <a:buChar char="•"/>
                      </a:pPr>
                      <a:r>
                        <a:rPr lang="en-GB" b="1" dirty="0">
                          <a:effectLst/>
                        </a:rPr>
                        <a:t>Start date of sanction:</a:t>
                      </a:r>
                      <a:r>
                        <a:rPr lang="en-GB" dirty="0">
                          <a:effectLst/>
                        </a:rPr>
                        <a:t> 03/11/2014</a:t>
                      </a:r>
                    </a:p>
                    <a:p>
                      <a:pPr fontAlgn="base">
                        <a:lnSpc>
                          <a:spcPct val="150000"/>
                        </a:lnSpc>
                        <a:buFont typeface="Arial"/>
                        <a:buChar char="•"/>
                      </a:pPr>
                      <a:r>
                        <a:rPr lang="en-GB" b="1" dirty="0">
                          <a:effectLst/>
                        </a:rPr>
                        <a:t>End date of sanction:</a:t>
                      </a:r>
                      <a:r>
                        <a:rPr lang="en-GB" dirty="0">
                          <a:effectLst/>
                        </a:rPr>
                        <a:t> 03/05/2016</a:t>
                      </a:r>
                    </a:p>
                  </a:txBody>
                  <a:tcPr marL="95250" marR="95250" marT="95250" marB="95250">
                    <a:lnL w="19050" cap="flat" cmpd="sng" algn="ctr">
                      <a:solidFill>
                        <a:srgbClr val="E6E6E6"/>
                      </a:solidFill>
                      <a:prstDash val="solid"/>
                      <a:round/>
                      <a:headEnd type="none" w="med" len="med"/>
                      <a:tailEnd type="none" w="med" len="med"/>
                    </a:lnL>
                    <a:lnR>
                      <a:noFill/>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FFFFFF"/>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72062080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ADRV – Case Study</a:t>
            </a:r>
          </a:p>
        </p:txBody>
      </p:sp>
      <p:graphicFrame>
        <p:nvGraphicFramePr>
          <p:cNvPr id="4" name="Table 3"/>
          <p:cNvGraphicFramePr>
            <a:graphicFrameLocks noGrp="1"/>
          </p:cNvGraphicFramePr>
          <p:nvPr>
            <p:extLst/>
          </p:nvPr>
        </p:nvGraphicFramePr>
        <p:xfrm>
          <a:off x="683567" y="1268760"/>
          <a:ext cx="7632848" cy="5434878"/>
        </p:xfrm>
        <a:graphic>
          <a:graphicData uri="http://schemas.openxmlformats.org/drawingml/2006/table">
            <a:tbl>
              <a:tblPr/>
              <a:tblGrid>
                <a:gridCol w="2637528">
                  <a:extLst>
                    <a:ext uri="{9D8B030D-6E8A-4147-A177-3AD203B41FA5}">
                      <a16:colId xmlns:a16="http://schemas.microsoft.com/office/drawing/2014/main" val="20000"/>
                    </a:ext>
                  </a:extLst>
                </a:gridCol>
                <a:gridCol w="2624208">
                  <a:extLst>
                    <a:ext uri="{9D8B030D-6E8A-4147-A177-3AD203B41FA5}">
                      <a16:colId xmlns:a16="http://schemas.microsoft.com/office/drawing/2014/main" val="20001"/>
                    </a:ext>
                  </a:extLst>
                </a:gridCol>
                <a:gridCol w="2371112">
                  <a:extLst>
                    <a:ext uri="{9D8B030D-6E8A-4147-A177-3AD203B41FA5}">
                      <a16:colId xmlns:a16="http://schemas.microsoft.com/office/drawing/2014/main" val="20002"/>
                    </a:ext>
                  </a:extLst>
                </a:gridCol>
              </a:tblGrid>
              <a:tr h="1129578">
                <a:tc>
                  <a:txBody>
                    <a:bodyPr/>
                    <a:lstStyle/>
                    <a:p>
                      <a:pPr fontAlgn="t">
                        <a:lnSpc>
                          <a:spcPct val="150000"/>
                        </a:lnSpc>
                      </a:pPr>
                      <a:r>
                        <a:rPr lang="en-GB" dirty="0">
                          <a:solidFill>
                            <a:srgbClr val="FFFFFF"/>
                          </a:solidFill>
                          <a:effectLst/>
                        </a:rPr>
                        <a:t>Motor Sports Association</a:t>
                      </a:r>
                    </a:p>
                  </a:txBody>
                  <a:tcPr marL="95250" marR="95250" marT="95250" marB="95250">
                    <a:lnL>
                      <a:noFill/>
                    </a:lnL>
                    <a:lnR w="9525" cap="flat" cmpd="sng" algn="ctr">
                      <a:solidFill>
                        <a:srgbClr val="EDEDED"/>
                      </a:solidFill>
                      <a:prstDash val="solid"/>
                      <a:round/>
                      <a:headEnd type="none" w="med" len="med"/>
                      <a:tailEnd type="none" w="med" len="med"/>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0799C4"/>
                    </a:solidFill>
                  </a:tcPr>
                </a:tc>
                <a:tc>
                  <a:txBody>
                    <a:bodyPr/>
                    <a:lstStyle/>
                    <a:p>
                      <a:pPr fontAlgn="t">
                        <a:lnSpc>
                          <a:spcPct val="150000"/>
                        </a:lnSpc>
                      </a:pPr>
                      <a:r>
                        <a:rPr lang="en-GB">
                          <a:solidFill>
                            <a:srgbClr val="FFFFFF"/>
                          </a:solidFill>
                          <a:effectLst/>
                        </a:rPr>
                        <a:t>11/07/2015</a:t>
                      </a:r>
                    </a:p>
                  </a:txBody>
                  <a:tcPr marL="95250" marR="95250" marT="95250" marB="95250">
                    <a:lnL w="9525" cap="flat" cmpd="sng" algn="ctr">
                      <a:solidFill>
                        <a:srgbClr val="EDEDED"/>
                      </a:solidFill>
                      <a:prstDash val="solid"/>
                      <a:round/>
                      <a:headEnd type="none" w="med" len="med"/>
                      <a:tailEnd type="none" w="med" len="med"/>
                    </a:lnL>
                    <a:lnR w="9525" cap="flat" cmpd="sng" algn="ctr">
                      <a:solidFill>
                        <a:srgbClr val="EDEDED"/>
                      </a:solidFill>
                      <a:prstDash val="solid"/>
                      <a:round/>
                      <a:headEnd type="none" w="med" len="med"/>
                      <a:tailEnd type="none" w="med" len="med"/>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0799C4"/>
                    </a:solidFill>
                  </a:tcPr>
                </a:tc>
                <a:tc>
                  <a:txBody>
                    <a:bodyPr/>
                    <a:lstStyle/>
                    <a:p>
                      <a:pPr fontAlgn="t"/>
                      <a:endParaRPr lang="en-GB" dirty="0">
                        <a:solidFill>
                          <a:srgbClr val="FFFFFF"/>
                        </a:solidFill>
                        <a:effectLst/>
                      </a:endParaRPr>
                    </a:p>
                  </a:txBody>
                  <a:tcPr marL="95250" marR="285750" marT="95250" marB="95250">
                    <a:lnL w="9525" cap="flat" cmpd="sng" algn="ctr">
                      <a:solidFill>
                        <a:srgbClr val="EDEDED"/>
                      </a:solidFill>
                      <a:prstDash val="solid"/>
                      <a:round/>
                      <a:headEnd type="none" w="med" len="med"/>
                      <a:tailEnd type="none" w="med" len="med"/>
                    </a:lnL>
                    <a:lnR>
                      <a:noFill/>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3575583">
                <a:tc gridSpan="3">
                  <a:txBody>
                    <a:bodyPr/>
                    <a:lstStyle/>
                    <a:p>
                      <a:pPr fontAlgn="base">
                        <a:lnSpc>
                          <a:spcPct val="150000"/>
                        </a:lnSpc>
                        <a:buFont typeface="Arial"/>
                        <a:buChar char="•"/>
                      </a:pPr>
                      <a:r>
                        <a:rPr lang="en-GB" b="1" dirty="0">
                          <a:effectLst/>
                        </a:rPr>
                        <a:t>Date of violation:</a:t>
                      </a:r>
                      <a:r>
                        <a:rPr lang="en-GB" dirty="0">
                          <a:effectLst/>
                        </a:rPr>
                        <a:t> 11/07/2015</a:t>
                      </a:r>
                    </a:p>
                    <a:p>
                      <a:pPr fontAlgn="base">
                        <a:lnSpc>
                          <a:spcPct val="150000"/>
                        </a:lnSpc>
                        <a:buFont typeface="Arial"/>
                        <a:buChar char="•"/>
                      </a:pPr>
                      <a:r>
                        <a:rPr lang="en-GB" b="1" dirty="0">
                          <a:effectLst/>
                        </a:rPr>
                        <a:t>Date added to website:</a:t>
                      </a:r>
                      <a:r>
                        <a:rPr lang="en-GB" dirty="0">
                          <a:effectLst/>
                        </a:rPr>
                        <a:t> 23/12/2015</a:t>
                      </a:r>
                    </a:p>
                    <a:p>
                      <a:pPr fontAlgn="base">
                        <a:lnSpc>
                          <a:spcPct val="150000"/>
                        </a:lnSpc>
                        <a:buFont typeface="Arial"/>
                        <a:buChar char="•"/>
                      </a:pPr>
                      <a:r>
                        <a:rPr lang="en-GB" b="1" dirty="0">
                          <a:effectLst/>
                        </a:rPr>
                        <a:t>Sport:</a:t>
                      </a:r>
                      <a:r>
                        <a:rPr lang="en-GB" dirty="0">
                          <a:effectLst/>
                        </a:rPr>
                        <a:t> Motor Sport</a:t>
                      </a:r>
                    </a:p>
                    <a:p>
                      <a:pPr fontAlgn="base">
                        <a:lnSpc>
                          <a:spcPct val="150000"/>
                        </a:lnSpc>
                        <a:buFont typeface="Arial"/>
                        <a:buChar char="•"/>
                      </a:pPr>
                      <a:r>
                        <a:rPr lang="en-GB" b="1" dirty="0">
                          <a:effectLst/>
                        </a:rPr>
                        <a:t>National Governing Body:</a:t>
                      </a:r>
                      <a:r>
                        <a:rPr lang="en-GB" dirty="0">
                          <a:effectLst/>
                        </a:rPr>
                        <a:t> Motor Sports Association</a:t>
                      </a:r>
                    </a:p>
                    <a:p>
                      <a:pPr fontAlgn="base">
                        <a:lnSpc>
                          <a:spcPct val="150000"/>
                        </a:lnSpc>
                        <a:buFont typeface="Arial"/>
                        <a:buChar char="•"/>
                      </a:pPr>
                      <a:r>
                        <a:rPr lang="en-GB" b="1" dirty="0">
                          <a:effectLst/>
                        </a:rPr>
                        <a:t>Rule violated:</a:t>
                      </a:r>
                      <a:r>
                        <a:rPr lang="en-GB" dirty="0">
                          <a:effectLst/>
                        </a:rPr>
                        <a:t> Presence of a prohibited substance or its metabolites or markers in an athlete's sample</a:t>
                      </a:r>
                    </a:p>
                    <a:p>
                      <a:pPr fontAlgn="base">
                        <a:lnSpc>
                          <a:spcPct val="150000"/>
                        </a:lnSpc>
                        <a:buFont typeface="Arial"/>
                        <a:buChar char="•"/>
                      </a:pPr>
                      <a:r>
                        <a:rPr lang="en-GB" b="1" dirty="0">
                          <a:effectLst/>
                        </a:rPr>
                        <a:t>Class of drug:</a:t>
                      </a:r>
                      <a:r>
                        <a:rPr lang="en-GB" dirty="0">
                          <a:effectLst/>
                        </a:rPr>
                        <a:t> Diuretics and Other Masking Agents, Stimulants</a:t>
                      </a:r>
                    </a:p>
                    <a:p>
                      <a:pPr fontAlgn="base">
                        <a:lnSpc>
                          <a:spcPct val="150000"/>
                        </a:lnSpc>
                        <a:buFont typeface="Arial"/>
                        <a:buChar char="•"/>
                      </a:pPr>
                      <a:r>
                        <a:rPr lang="en-GB" b="1" dirty="0">
                          <a:effectLst/>
                        </a:rPr>
                        <a:t>Substance:</a:t>
                      </a:r>
                      <a:r>
                        <a:rPr lang="en-GB" dirty="0">
                          <a:effectLst/>
                        </a:rPr>
                        <a:t> </a:t>
                      </a:r>
                      <a:r>
                        <a:rPr lang="en-GB" dirty="0" err="1">
                          <a:effectLst/>
                        </a:rPr>
                        <a:t>Benzoylecgonine</a:t>
                      </a:r>
                      <a:r>
                        <a:rPr lang="en-GB" dirty="0">
                          <a:effectLst/>
                        </a:rPr>
                        <a:t>, Furosemide</a:t>
                      </a:r>
                    </a:p>
                    <a:p>
                      <a:pPr fontAlgn="base">
                        <a:lnSpc>
                          <a:spcPct val="150000"/>
                        </a:lnSpc>
                        <a:buFont typeface="Arial"/>
                        <a:buChar char="•"/>
                      </a:pPr>
                      <a:r>
                        <a:rPr lang="en-GB" b="1" dirty="0">
                          <a:effectLst/>
                        </a:rPr>
                        <a:t>Start date of sanction:</a:t>
                      </a:r>
                      <a:r>
                        <a:rPr lang="en-GB" dirty="0">
                          <a:effectLst/>
                        </a:rPr>
                        <a:t> 11/07/2015</a:t>
                      </a:r>
                    </a:p>
                    <a:p>
                      <a:pPr fontAlgn="base">
                        <a:lnSpc>
                          <a:spcPct val="150000"/>
                        </a:lnSpc>
                        <a:buFont typeface="Arial"/>
                        <a:buChar char="•"/>
                      </a:pPr>
                      <a:r>
                        <a:rPr lang="en-GB" b="1" dirty="0">
                          <a:effectLst/>
                        </a:rPr>
                        <a:t>End date of sanction:</a:t>
                      </a:r>
                      <a:r>
                        <a:rPr lang="en-GB" dirty="0">
                          <a:effectLst/>
                        </a:rPr>
                        <a:t> 10/07/2017</a:t>
                      </a:r>
                    </a:p>
                  </a:txBody>
                  <a:tcPr marL="95250" marR="95250" marT="95250" marB="95250">
                    <a:lnL w="19050" cap="flat" cmpd="sng" algn="ctr">
                      <a:solidFill>
                        <a:srgbClr val="E6E6E6"/>
                      </a:solidFill>
                      <a:prstDash val="solid"/>
                      <a:round/>
                      <a:headEnd type="none" w="med" len="med"/>
                      <a:tailEnd type="none" w="med" len="med"/>
                    </a:lnL>
                    <a:lnR>
                      <a:noFill/>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FFFFFF"/>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36679004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ADRV – Case Study</a:t>
            </a:r>
          </a:p>
        </p:txBody>
      </p:sp>
      <p:graphicFrame>
        <p:nvGraphicFramePr>
          <p:cNvPr id="4" name="Table 3"/>
          <p:cNvGraphicFramePr>
            <a:graphicFrameLocks noGrp="1"/>
          </p:cNvGraphicFramePr>
          <p:nvPr>
            <p:extLst/>
          </p:nvPr>
        </p:nvGraphicFramePr>
        <p:xfrm>
          <a:off x="1619672" y="1484784"/>
          <a:ext cx="6537945" cy="4907280"/>
        </p:xfrm>
        <a:graphic>
          <a:graphicData uri="http://schemas.openxmlformats.org/drawingml/2006/table">
            <a:tbl>
              <a:tblPr/>
              <a:tblGrid>
                <a:gridCol w="2259185">
                  <a:extLst>
                    <a:ext uri="{9D8B030D-6E8A-4147-A177-3AD203B41FA5}">
                      <a16:colId xmlns:a16="http://schemas.microsoft.com/office/drawing/2014/main" val="20000"/>
                    </a:ext>
                  </a:extLst>
                </a:gridCol>
                <a:gridCol w="2247775">
                  <a:extLst>
                    <a:ext uri="{9D8B030D-6E8A-4147-A177-3AD203B41FA5}">
                      <a16:colId xmlns:a16="http://schemas.microsoft.com/office/drawing/2014/main" val="20001"/>
                    </a:ext>
                  </a:extLst>
                </a:gridCol>
                <a:gridCol w="2030985">
                  <a:extLst>
                    <a:ext uri="{9D8B030D-6E8A-4147-A177-3AD203B41FA5}">
                      <a16:colId xmlns:a16="http://schemas.microsoft.com/office/drawing/2014/main" val="20002"/>
                    </a:ext>
                  </a:extLst>
                </a:gridCol>
              </a:tblGrid>
              <a:tr h="0">
                <a:tc>
                  <a:txBody>
                    <a:bodyPr/>
                    <a:lstStyle/>
                    <a:p>
                      <a:pPr fontAlgn="t">
                        <a:lnSpc>
                          <a:spcPct val="150000"/>
                        </a:lnSpc>
                      </a:pPr>
                      <a:r>
                        <a:rPr lang="en-GB" dirty="0">
                          <a:solidFill>
                            <a:srgbClr val="FFFFFF"/>
                          </a:solidFill>
                          <a:effectLst/>
                        </a:rPr>
                        <a:t>Football Association</a:t>
                      </a:r>
                    </a:p>
                  </a:txBody>
                  <a:tcPr marL="95250" marR="95250" marT="95250" marB="95250">
                    <a:lnL>
                      <a:noFill/>
                    </a:lnL>
                    <a:lnR w="9525" cap="flat" cmpd="sng" algn="ctr">
                      <a:solidFill>
                        <a:srgbClr val="EDEDED"/>
                      </a:solidFill>
                      <a:prstDash val="solid"/>
                      <a:round/>
                      <a:headEnd type="none" w="med" len="med"/>
                      <a:tailEnd type="none" w="med" len="med"/>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0799C4"/>
                    </a:solidFill>
                  </a:tcPr>
                </a:tc>
                <a:tc>
                  <a:txBody>
                    <a:bodyPr/>
                    <a:lstStyle/>
                    <a:p>
                      <a:pPr fontAlgn="t">
                        <a:lnSpc>
                          <a:spcPct val="150000"/>
                        </a:lnSpc>
                      </a:pPr>
                      <a:r>
                        <a:rPr lang="en-GB">
                          <a:solidFill>
                            <a:srgbClr val="FFFFFF"/>
                          </a:solidFill>
                          <a:effectLst/>
                        </a:rPr>
                        <a:t>19/11/2016</a:t>
                      </a:r>
                    </a:p>
                  </a:txBody>
                  <a:tcPr marL="95250" marR="95250" marT="95250" marB="95250">
                    <a:lnL w="9525" cap="flat" cmpd="sng" algn="ctr">
                      <a:solidFill>
                        <a:srgbClr val="EDEDED"/>
                      </a:solidFill>
                      <a:prstDash val="solid"/>
                      <a:round/>
                      <a:headEnd type="none" w="med" len="med"/>
                      <a:tailEnd type="none" w="med" len="med"/>
                    </a:lnL>
                    <a:lnR w="9525" cap="flat" cmpd="sng" algn="ctr">
                      <a:solidFill>
                        <a:srgbClr val="EDEDED"/>
                      </a:solidFill>
                      <a:prstDash val="solid"/>
                      <a:round/>
                      <a:headEnd type="none" w="med" len="med"/>
                      <a:tailEnd type="none" w="med" len="med"/>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0799C4"/>
                    </a:solidFill>
                  </a:tcPr>
                </a:tc>
                <a:tc>
                  <a:txBody>
                    <a:bodyPr/>
                    <a:lstStyle/>
                    <a:p>
                      <a:pPr fontAlgn="t">
                        <a:lnSpc>
                          <a:spcPct val="150000"/>
                        </a:lnSpc>
                      </a:pPr>
                      <a:endParaRPr lang="en-GB" dirty="0">
                        <a:solidFill>
                          <a:srgbClr val="FFFFFF"/>
                        </a:solidFill>
                        <a:effectLst/>
                      </a:endParaRPr>
                    </a:p>
                  </a:txBody>
                  <a:tcPr marL="95250" marR="285750" marT="95250" marB="95250">
                    <a:lnL w="9525" cap="flat" cmpd="sng" algn="ctr">
                      <a:solidFill>
                        <a:srgbClr val="EDEDED"/>
                      </a:solidFill>
                      <a:prstDash val="solid"/>
                      <a:round/>
                      <a:headEnd type="none" w="med" len="med"/>
                      <a:tailEnd type="none" w="med" len="med"/>
                    </a:lnL>
                    <a:lnR>
                      <a:noFill/>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0">
                <a:tc gridSpan="3">
                  <a:txBody>
                    <a:bodyPr/>
                    <a:lstStyle/>
                    <a:p>
                      <a:pPr fontAlgn="base">
                        <a:lnSpc>
                          <a:spcPct val="150000"/>
                        </a:lnSpc>
                        <a:buFont typeface="Arial"/>
                        <a:buChar char="•"/>
                      </a:pPr>
                      <a:r>
                        <a:rPr lang="en-GB" b="1" dirty="0">
                          <a:effectLst/>
                        </a:rPr>
                        <a:t>Date of violation:</a:t>
                      </a:r>
                      <a:r>
                        <a:rPr lang="en-GB" dirty="0">
                          <a:effectLst/>
                        </a:rPr>
                        <a:t> 19/11/2016</a:t>
                      </a:r>
                    </a:p>
                    <a:p>
                      <a:pPr fontAlgn="base">
                        <a:lnSpc>
                          <a:spcPct val="150000"/>
                        </a:lnSpc>
                        <a:buFont typeface="Arial"/>
                        <a:buChar char="•"/>
                      </a:pPr>
                      <a:r>
                        <a:rPr lang="en-GB" b="1" dirty="0">
                          <a:effectLst/>
                        </a:rPr>
                        <a:t>Date added to website:</a:t>
                      </a:r>
                      <a:r>
                        <a:rPr lang="en-GB" dirty="0">
                          <a:effectLst/>
                        </a:rPr>
                        <a:t> 16/03/2017</a:t>
                      </a:r>
                    </a:p>
                    <a:p>
                      <a:pPr fontAlgn="base">
                        <a:lnSpc>
                          <a:spcPct val="150000"/>
                        </a:lnSpc>
                        <a:buFont typeface="Arial"/>
                        <a:buChar char="•"/>
                      </a:pPr>
                      <a:r>
                        <a:rPr lang="en-GB" b="1" dirty="0">
                          <a:effectLst/>
                        </a:rPr>
                        <a:t>Sport:</a:t>
                      </a:r>
                      <a:r>
                        <a:rPr lang="en-GB" dirty="0">
                          <a:effectLst/>
                        </a:rPr>
                        <a:t> Football</a:t>
                      </a:r>
                    </a:p>
                    <a:p>
                      <a:pPr fontAlgn="base">
                        <a:lnSpc>
                          <a:spcPct val="150000"/>
                        </a:lnSpc>
                        <a:buFont typeface="Arial"/>
                        <a:buChar char="•"/>
                      </a:pPr>
                      <a:r>
                        <a:rPr lang="en-GB" b="1" dirty="0">
                          <a:effectLst/>
                        </a:rPr>
                        <a:t>National Governing Body:</a:t>
                      </a:r>
                      <a:r>
                        <a:rPr lang="en-GB" dirty="0">
                          <a:effectLst/>
                        </a:rPr>
                        <a:t> Football Association</a:t>
                      </a:r>
                    </a:p>
                    <a:p>
                      <a:pPr fontAlgn="base">
                        <a:lnSpc>
                          <a:spcPct val="150000"/>
                        </a:lnSpc>
                        <a:buFont typeface="Arial"/>
                        <a:buChar char="•"/>
                      </a:pPr>
                      <a:r>
                        <a:rPr lang="en-GB" b="1" dirty="0">
                          <a:effectLst/>
                        </a:rPr>
                        <a:t>Rule violated:</a:t>
                      </a:r>
                      <a:r>
                        <a:rPr lang="en-GB" dirty="0">
                          <a:effectLst/>
                        </a:rPr>
                        <a:t> Presence of a prohibited substance or its metabolites or markers in an athlete's sample</a:t>
                      </a:r>
                    </a:p>
                    <a:p>
                      <a:pPr fontAlgn="base">
                        <a:lnSpc>
                          <a:spcPct val="150000"/>
                        </a:lnSpc>
                        <a:buFont typeface="Arial"/>
                        <a:buChar char="•"/>
                      </a:pPr>
                      <a:r>
                        <a:rPr lang="en-GB" b="1" dirty="0">
                          <a:effectLst/>
                        </a:rPr>
                        <a:t>Class of drug:</a:t>
                      </a:r>
                      <a:r>
                        <a:rPr lang="en-GB" dirty="0">
                          <a:effectLst/>
                        </a:rPr>
                        <a:t> Cannabinoids</a:t>
                      </a:r>
                    </a:p>
                    <a:p>
                      <a:pPr fontAlgn="base">
                        <a:lnSpc>
                          <a:spcPct val="150000"/>
                        </a:lnSpc>
                        <a:buFont typeface="Arial"/>
                        <a:buChar char="•"/>
                      </a:pPr>
                      <a:r>
                        <a:rPr lang="en-GB" b="1" dirty="0">
                          <a:effectLst/>
                        </a:rPr>
                        <a:t>Substance:</a:t>
                      </a:r>
                      <a:r>
                        <a:rPr lang="en-GB" dirty="0">
                          <a:effectLst/>
                        </a:rPr>
                        <a:t> Cannabis</a:t>
                      </a:r>
                    </a:p>
                    <a:p>
                      <a:pPr fontAlgn="base">
                        <a:lnSpc>
                          <a:spcPct val="150000"/>
                        </a:lnSpc>
                        <a:buFont typeface="Arial"/>
                        <a:buChar char="•"/>
                      </a:pPr>
                      <a:r>
                        <a:rPr lang="en-GB" b="1" dirty="0">
                          <a:effectLst/>
                        </a:rPr>
                        <a:t>Start date of sanction:</a:t>
                      </a:r>
                      <a:r>
                        <a:rPr lang="en-GB" dirty="0">
                          <a:effectLst/>
                        </a:rPr>
                        <a:t> 09/12/2016</a:t>
                      </a:r>
                    </a:p>
                    <a:p>
                      <a:pPr fontAlgn="base">
                        <a:lnSpc>
                          <a:spcPct val="150000"/>
                        </a:lnSpc>
                        <a:buFont typeface="Arial"/>
                        <a:buChar char="•"/>
                      </a:pPr>
                      <a:r>
                        <a:rPr lang="en-GB" b="1" dirty="0">
                          <a:effectLst/>
                        </a:rPr>
                        <a:t>End date of sanction:</a:t>
                      </a:r>
                      <a:r>
                        <a:rPr lang="en-GB" dirty="0">
                          <a:effectLst/>
                        </a:rPr>
                        <a:t> 28/04/2017</a:t>
                      </a:r>
                    </a:p>
                  </a:txBody>
                  <a:tcPr marL="95250" marR="95250" marT="95250" marB="95250">
                    <a:lnL w="19050" cap="flat" cmpd="sng" algn="ctr">
                      <a:solidFill>
                        <a:srgbClr val="E6E6E6"/>
                      </a:solidFill>
                      <a:prstDash val="solid"/>
                      <a:round/>
                      <a:headEnd type="none" w="med" len="med"/>
                      <a:tailEnd type="none" w="med" len="med"/>
                    </a:lnL>
                    <a:lnR>
                      <a:noFill/>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FFFFFF"/>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88305506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Therapeutic Use Exemptions</a:t>
            </a:r>
            <a:endParaRPr lang="en-GB" dirty="0"/>
          </a:p>
        </p:txBody>
      </p:sp>
      <p:sp>
        <p:nvSpPr>
          <p:cNvPr id="3" name="Content Placeholder 2"/>
          <p:cNvSpPr>
            <a:spLocks noGrp="1"/>
          </p:cNvSpPr>
          <p:nvPr>
            <p:ph idx="1"/>
          </p:nvPr>
        </p:nvSpPr>
        <p:spPr/>
        <p:txBody>
          <a:bodyPr>
            <a:normAutofit fontScale="85000" lnSpcReduction="20000"/>
          </a:bodyPr>
          <a:lstStyle/>
          <a:p>
            <a:pPr marL="0" indent="0" algn="ctr">
              <a:buNone/>
            </a:pPr>
            <a:r>
              <a:rPr lang="en-GB" sz="2400" dirty="0">
                <a:solidFill>
                  <a:srgbClr val="0070C0"/>
                </a:solidFill>
              </a:rPr>
              <a:t>a means by which an athlete can obtain approval to use a prescribed prohibited substance or method for the treatment of a legitimate </a:t>
            </a:r>
            <a:r>
              <a:rPr lang="en-GB" sz="2600" dirty="0" smtClean="0">
                <a:solidFill>
                  <a:srgbClr val="0070C0"/>
                </a:solidFill>
              </a:rPr>
              <a:t>medical </a:t>
            </a:r>
            <a:r>
              <a:rPr lang="en-GB" sz="2600" dirty="0">
                <a:solidFill>
                  <a:srgbClr val="0070C0"/>
                </a:solidFill>
              </a:rPr>
              <a:t>condition</a:t>
            </a:r>
            <a:r>
              <a:rPr lang="en-GB" sz="2600" dirty="0" smtClean="0">
                <a:solidFill>
                  <a:srgbClr val="0070C0"/>
                </a:solidFill>
              </a:rPr>
              <a:t>.</a:t>
            </a:r>
          </a:p>
          <a:p>
            <a:pPr marL="0" indent="0" algn="ctr">
              <a:buNone/>
            </a:pPr>
            <a:endParaRPr lang="en-GB" sz="2600" dirty="0" smtClean="0">
              <a:solidFill>
                <a:srgbClr val="0070C0"/>
              </a:solidFill>
            </a:endParaRPr>
          </a:p>
          <a:p>
            <a:pPr marL="0" indent="0" fontAlgn="base">
              <a:buNone/>
            </a:pPr>
            <a:r>
              <a:rPr lang="en-GB" sz="2600" dirty="0" smtClean="0"/>
              <a:t>Check </a:t>
            </a:r>
            <a:r>
              <a:rPr lang="en-GB" sz="2600" dirty="0"/>
              <a:t>to see if any medications </a:t>
            </a:r>
            <a:r>
              <a:rPr lang="en-GB" sz="2600" dirty="0" smtClean="0"/>
              <a:t>being using </a:t>
            </a:r>
            <a:r>
              <a:rPr lang="en-GB" sz="2600" dirty="0"/>
              <a:t>are prohibited on Global DRO. If the medication is not </a:t>
            </a:r>
            <a:r>
              <a:rPr lang="en-GB" sz="2600" dirty="0" smtClean="0"/>
              <a:t>prohibited then prescribed </a:t>
            </a:r>
            <a:r>
              <a:rPr lang="en-GB" sz="2600" dirty="0"/>
              <a:t>medication or </a:t>
            </a:r>
            <a:r>
              <a:rPr lang="en-GB" sz="2600" dirty="0" smtClean="0"/>
              <a:t>treatment</a:t>
            </a:r>
            <a:r>
              <a:rPr lang="en-GB" sz="2600" dirty="0"/>
              <a:t> </a:t>
            </a:r>
            <a:r>
              <a:rPr lang="en-GB" sz="2600" dirty="0" smtClean="0"/>
              <a:t>can be used immediately.</a:t>
            </a:r>
          </a:p>
          <a:p>
            <a:pPr marL="0" indent="0" fontAlgn="base">
              <a:buNone/>
            </a:pPr>
            <a:endParaRPr lang="en-GB" sz="2600" dirty="0" smtClean="0"/>
          </a:p>
          <a:p>
            <a:pPr marL="0" indent="0" fontAlgn="base">
              <a:buNone/>
            </a:pPr>
            <a:r>
              <a:rPr lang="en-GB" sz="2600" dirty="0" smtClean="0"/>
              <a:t>If </a:t>
            </a:r>
            <a:r>
              <a:rPr lang="en-GB" sz="2600" dirty="0"/>
              <a:t>the medication is prohibited </a:t>
            </a:r>
            <a:r>
              <a:rPr lang="en-GB" sz="2600" dirty="0" smtClean="0"/>
              <a:t>check </a:t>
            </a:r>
            <a:r>
              <a:rPr lang="en-GB" sz="2600" dirty="0"/>
              <a:t>with your prescribing </a:t>
            </a:r>
            <a:r>
              <a:rPr lang="en-GB" sz="2600" dirty="0" smtClean="0"/>
              <a:t>physician </a:t>
            </a:r>
            <a:r>
              <a:rPr lang="en-GB" sz="2600" dirty="0"/>
              <a:t>to see if there are any alternative medications of </a:t>
            </a:r>
            <a:r>
              <a:rPr lang="en-GB" sz="2600" dirty="0" smtClean="0"/>
              <a:t>treatments </a:t>
            </a:r>
            <a:r>
              <a:rPr lang="en-GB" sz="2600" dirty="0"/>
              <a:t>that are prohibited</a:t>
            </a:r>
            <a:r>
              <a:rPr lang="en-GB" sz="2600" dirty="0" smtClean="0"/>
              <a:t>.</a:t>
            </a:r>
          </a:p>
          <a:p>
            <a:pPr marL="0" indent="0" fontAlgn="base">
              <a:buNone/>
            </a:pPr>
            <a:endParaRPr lang="en-GB" sz="2600" dirty="0"/>
          </a:p>
          <a:p>
            <a:pPr marL="0" indent="0" fontAlgn="base">
              <a:buNone/>
            </a:pPr>
            <a:r>
              <a:rPr lang="en-GB" sz="2600" dirty="0" smtClean="0"/>
              <a:t>If </a:t>
            </a:r>
            <a:r>
              <a:rPr lang="en-GB" sz="2600" dirty="0"/>
              <a:t>it is prohibited and there are no permitted alternatives, you </a:t>
            </a:r>
            <a:r>
              <a:rPr lang="en-GB" sz="2600" dirty="0" smtClean="0"/>
              <a:t>now need </a:t>
            </a:r>
            <a:r>
              <a:rPr lang="en-GB" sz="2600" dirty="0"/>
              <a:t>to work out if you need a TUE in advance or </a:t>
            </a:r>
            <a:r>
              <a:rPr lang="en-GB" sz="2600" dirty="0" smtClean="0"/>
              <a:t>a retroactive </a:t>
            </a:r>
            <a:r>
              <a:rPr lang="en-GB" sz="2600" dirty="0"/>
              <a:t>TUE.</a:t>
            </a:r>
          </a:p>
          <a:p>
            <a:pPr marL="0" indent="0" algn="ctr">
              <a:buNone/>
            </a:pPr>
            <a:endParaRPr lang="en-GB" sz="2400" dirty="0">
              <a:solidFill>
                <a:srgbClr val="0070C0"/>
              </a:solidFill>
            </a:endParaRPr>
          </a:p>
        </p:txBody>
      </p:sp>
      <p:sp>
        <p:nvSpPr>
          <p:cNvPr id="4" name="Down Arrow 3"/>
          <p:cNvSpPr/>
          <p:nvPr/>
        </p:nvSpPr>
        <p:spPr>
          <a:xfrm>
            <a:off x="4788024" y="3501008"/>
            <a:ext cx="216024" cy="3600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4"/>
          <p:cNvSpPr/>
          <p:nvPr/>
        </p:nvSpPr>
        <p:spPr>
          <a:xfrm>
            <a:off x="4820576" y="4653136"/>
            <a:ext cx="216024" cy="3600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0318127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t>Anti-doping rule violations are the responsibility of the athlete and are likely to result in a ban.</a:t>
            </a:r>
          </a:p>
          <a:p>
            <a:pPr marL="0" indent="0">
              <a:buNone/>
            </a:pPr>
            <a:endParaRPr lang="en-GB" dirty="0"/>
          </a:p>
          <a:p>
            <a:pPr marL="0" indent="0">
              <a:buNone/>
            </a:pPr>
            <a:r>
              <a:rPr lang="en-GB" dirty="0" smtClean="0"/>
              <a:t>You, as an advisor should have a clear and up to date understanding of the rules and violations and know where to find the prohibited substances list. You can be banned by colluding with an athlete or organisation who is found guilty of using banned substances</a:t>
            </a:r>
          </a:p>
          <a:p>
            <a:pPr marL="0" indent="0">
              <a:buNone/>
            </a:pPr>
            <a:endParaRPr lang="en-GB" dirty="0"/>
          </a:p>
          <a:p>
            <a:pPr marL="0" indent="0" algn="ctr">
              <a:buNone/>
            </a:pPr>
            <a:r>
              <a:rPr lang="en-GB" dirty="0" smtClean="0"/>
              <a:t>Become a UK Ant-doping Advisor</a:t>
            </a:r>
          </a:p>
          <a:p>
            <a:pPr marL="0" indent="0" algn="ctr">
              <a:buNone/>
            </a:pPr>
            <a:endParaRPr lang="en-GB" dirty="0" smtClean="0"/>
          </a:p>
          <a:p>
            <a:pPr marL="0" indent="0" algn="ctr">
              <a:buNone/>
            </a:pPr>
            <a:r>
              <a:rPr lang="en-GB" dirty="0">
                <a:hlinkClick r:id="rId2"/>
              </a:rPr>
              <a:t>http://</a:t>
            </a:r>
            <a:r>
              <a:rPr lang="en-GB" dirty="0" smtClean="0">
                <a:hlinkClick r:id="rId2"/>
              </a:rPr>
              <a:t>ukad.coachwisehub.com/store</a:t>
            </a:r>
            <a:r>
              <a:rPr lang="en-GB" dirty="0" smtClean="0"/>
              <a:t> </a:t>
            </a:r>
            <a:endParaRPr lang="en-GB" dirty="0"/>
          </a:p>
        </p:txBody>
      </p:sp>
    </p:spTree>
    <p:extLst>
      <p:ext uri="{BB962C8B-B14F-4D97-AF65-F5344CB8AC3E}">
        <p14:creationId xmlns:p14="http://schemas.microsoft.com/office/powerpoint/2010/main" val="208757054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Thought?</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Why are many ergogenic aids banned?</a:t>
            </a:r>
          </a:p>
          <a:p>
            <a:pPr marL="0" indent="0">
              <a:buNone/>
            </a:pPr>
            <a:endParaRPr lang="en-GB" dirty="0"/>
          </a:p>
          <a:p>
            <a:pPr marL="0" indent="0">
              <a:buNone/>
            </a:pPr>
            <a:r>
              <a:rPr lang="en-GB" dirty="0" smtClean="0"/>
              <a:t>Do you agree with these bans?</a:t>
            </a:r>
          </a:p>
          <a:p>
            <a:pPr marL="0" indent="0">
              <a:buNone/>
            </a:pPr>
            <a:endParaRPr lang="en-GB" dirty="0"/>
          </a:p>
          <a:p>
            <a:pPr marL="0" indent="0">
              <a:buNone/>
            </a:pPr>
            <a:r>
              <a:rPr lang="en-GB" dirty="0" smtClean="0"/>
              <a:t>Are there aids not banned that should be?</a:t>
            </a:r>
            <a:endParaRPr lang="en-GB" dirty="0"/>
          </a:p>
        </p:txBody>
      </p:sp>
    </p:spTree>
    <p:extLst>
      <p:ext uri="{BB962C8B-B14F-4D97-AF65-F5344CB8AC3E}">
        <p14:creationId xmlns:p14="http://schemas.microsoft.com/office/powerpoint/2010/main" val="6058175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Athlete Biological Passport (ABP)</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sz="2400" dirty="0" smtClean="0"/>
              <a:t>First drug testing introduced in 1960’s to detect the presence of abnormal substances in the blood / urine. </a:t>
            </a:r>
          </a:p>
          <a:p>
            <a:pPr marL="0" indent="0">
              <a:buNone/>
            </a:pPr>
            <a:endParaRPr lang="en-GB" sz="2400" dirty="0"/>
          </a:p>
          <a:p>
            <a:pPr marL="0" indent="0">
              <a:buNone/>
            </a:pPr>
            <a:r>
              <a:rPr lang="en-GB" sz="2400" dirty="0" smtClean="0"/>
              <a:t>Improvement in doping strategies, new (hard to detect drugs), pharmacological progress and micro doping often means these substances are hard to detect.</a:t>
            </a:r>
          </a:p>
          <a:p>
            <a:pPr marL="0" indent="0">
              <a:buNone/>
            </a:pPr>
            <a:endParaRPr lang="en-GB" sz="2400" dirty="0"/>
          </a:p>
          <a:p>
            <a:pPr marL="0" indent="0">
              <a:buNone/>
            </a:pPr>
            <a:r>
              <a:rPr lang="en-GB" sz="2400" dirty="0" smtClean="0"/>
              <a:t>New doping strategy to measure </a:t>
            </a:r>
            <a:r>
              <a:rPr lang="en-GB" sz="2400" i="1" dirty="0" smtClean="0">
                <a:solidFill>
                  <a:srgbClr val="FF0000"/>
                </a:solidFill>
              </a:rPr>
              <a:t>abnormal</a:t>
            </a:r>
            <a:r>
              <a:rPr lang="en-GB" sz="2400" dirty="0" smtClean="0"/>
              <a:t> levels of substances or metabolites in the blood.</a:t>
            </a:r>
          </a:p>
          <a:p>
            <a:pPr marL="0" indent="0">
              <a:buNone/>
            </a:pPr>
            <a:endParaRPr lang="en-GB" sz="2400" dirty="0"/>
          </a:p>
          <a:p>
            <a:pPr marL="0" indent="0">
              <a:buNone/>
            </a:pPr>
            <a:r>
              <a:rPr lang="en-GB" sz="2400" dirty="0" smtClean="0"/>
              <a:t>However some athletes naturally have abnormal levels of metabolites (that’s what makes them elite)</a:t>
            </a:r>
          </a:p>
          <a:p>
            <a:pPr marL="0" indent="0">
              <a:buNone/>
            </a:pPr>
            <a:endParaRPr lang="en-GB" sz="2400" dirty="0"/>
          </a:p>
          <a:p>
            <a:pPr marL="0" indent="0">
              <a:buNone/>
            </a:pPr>
            <a:r>
              <a:rPr lang="en-GB" sz="2400" dirty="0" smtClean="0"/>
              <a:t>ABP records ‘normal’ levels of blood / urine metabolites for that athlete (which are very consistent) and compares these to current and on-going tests.</a:t>
            </a:r>
            <a:endParaRPr lang="en-GB" sz="2400" dirty="0"/>
          </a:p>
        </p:txBody>
      </p:sp>
    </p:spTree>
    <p:extLst>
      <p:ext uri="{BB962C8B-B14F-4D97-AF65-F5344CB8AC3E}">
        <p14:creationId xmlns:p14="http://schemas.microsoft.com/office/powerpoint/2010/main" val="67513733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Effectiveness of ABP</a:t>
            </a:r>
            <a:endParaRPr lang="en-GB" dirty="0"/>
          </a:p>
        </p:txBody>
      </p:sp>
      <p:pic>
        <p:nvPicPr>
          <p:cNvPr id="1026" name="Picture 2" descr="Image result for athlete biological passpor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1838" y="1484784"/>
            <a:ext cx="8690642" cy="47224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345454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Sporting Impact of ABP</a:t>
            </a:r>
            <a:endParaRPr lang="en-GB" dirty="0"/>
          </a:p>
        </p:txBody>
      </p:sp>
      <p:pic>
        <p:nvPicPr>
          <p:cNvPr id="2050" name="Picture 2" descr="Image result for athlete biological passpor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451" y="1340768"/>
            <a:ext cx="9010650" cy="5324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79563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452</TotalTime>
  <Words>3286</Words>
  <Application>Microsoft Office PowerPoint</Application>
  <PresentationFormat>On-screen Show (4:3)</PresentationFormat>
  <Paragraphs>716</Paragraphs>
  <Slides>72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72</vt:i4>
      </vt:variant>
    </vt:vector>
  </HeadingPairs>
  <TitlesOfParts>
    <vt:vector size="78" baseType="lpstr">
      <vt:lpstr>Arial</vt:lpstr>
      <vt:lpstr>Calibri</vt:lpstr>
      <vt:lpstr>Times</vt:lpstr>
      <vt:lpstr>Times New Roman</vt:lpstr>
      <vt:lpstr>Verdana</vt:lpstr>
      <vt:lpstr>Office Theme</vt:lpstr>
      <vt:lpstr>Pharmacological Ergogenic Aids</vt:lpstr>
      <vt:lpstr>Pharmacological Ergogenic Aids</vt:lpstr>
      <vt:lpstr>Physiological Adaptation</vt:lpstr>
      <vt:lpstr>Cell &amp; Cell to Cell Signalling</vt:lpstr>
      <vt:lpstr>Cell membrane</vt:lpstr>
      <vt:lpstr>Ligands and Receptors</vt:lpstr>
      <vt:lpstr>Examples of Ligand Hormones Cortisol</vt:lpstr>
      <vt:lpstr> Intracellular Signaling Pathways  </vt:lpstr>
      <vt:lpstr>Cell Signalling for Human Growth Hormone - Autocrine</vt:lpstr>
      <vt:lpstr>Genetics</vt:lpstr>
      <vt:lpstr>Proteins &amp; DNA</vt:lpstr>
      <vt:lpstr>DNA</vt:lpstr>
      <vt:lpstr>The Genome</vt:lpstr>
      <vt:lpstr>Terminology</vt:lpstr>
      <vt:lpstr>The Gene</vt:lpstr>
      <vt:lpstr>The mature mRNA is composed of a 5‘ prime (red) exons (uppercase yellow) introns are shown in purple (lowercase) and 3‘ prime (red again).</vt:lpstr>
      <vt:lpstr>DNA &amp; RNA Coding</vt:lpstr>
      <vt:lpstr>How many combinations?</vt:lpstr>
      <vt:lpstr>Base Pairs</vt:lpstr>
      <vt:lpstr>Human Cells</vt:lpstr>
      <vt:lpstr>Transcription factors</vt:lpstr>
      <vt:lpstr>The mature mRNA is composed of a 5‘ prime (red) exons (uppercase yellow) introns are shown in purple (lowercase) and 3‘ prime (red again).</vt:lpstr>
      <vt:lpstr>tRNA and Ribosomes</vt:lpstr>
      <vt:lpstr>Translation</vt:lpstr>
      <vt:lpstr>Pharmacological Ergogenic Aids</vt:lpstr>
      <vt:lpstr>Anabolic Androgenic Steroids</vt:lpstr>
      <vt:lpstr>Anabolic Androgenic Steroids</vt:lpstr>
      <vt:lpstr>Physiological Effect</vt:lpstr>
      <vt:lpstr>Potential Benefits of AS</vt:lpstr>
      <vt:lpstr>Mechanisms of the Anabolic Effect</vt:lpstr>
      <vt:lpstr>Research In AS use</vt:lpstr>
      <vt:lpstr>Usage &amp; Dosage</vt:lpstr>
      <vt:lpstr>Side Effects</vt:lpstr>
      <vt:lpstr>Natural Steroid</vt:lpstr>
      <vt:lpstr>Human Growth Hormone (Somatotropin)</vt:lpstr>
      <vt:lpstr>Human Growth Hormone</vt:lpstr>
      <vt:lpstr>Research</vt:lpstr>
      <vt:lpstr>Excess HGH</vt:lpstr>
      <vt:lpstr>Beta-hydroxymethylbutyrate (HMB)</vt:lpstr>
      <vt:lpstr>Beta-hydroxymethylbutyrate (HMB)</vt:lpstr>
      <vt:lpstr>Blood Doping</vt:lpstr>
      <vt:lpstr>Hypoxia-inducible factor stabilise</vt:lpstr>
      <vt:lpstr>Erythropoietin</vt:lpstr>
      <vt:lpstr>Research</vt:lpstr>
      <vt:lpstr>Blood Doping</vt:lpstr>
      <vt:lpstr>Notable cases</vt:lpstr>
      <vt:lpstr>Diuretics</vt:lpstr>
      <vt:lpstr>Diuretics</vt:lpstr>
      <vt:lpstr>Beta-Blockers</vt:lpstr>
      <vt:lpstr>Performance Enhancement </vt:lpstr>
      <vt:lpstr>Side Effects</vt:lpstr>
      <vt:lpstr>Amphetamines</vt:lpstr>
      <vt:lpstr>1985 I.O.C medical commission </vt:lpstr>
      <vt:lpstr>1985 I.O.C medical commission </vt:lpstr>
      <vt:lpstr>Anti-Doping</vt:lpstr>
      <vt:lpstr>WADA Code</vt:lpstr>
      <vt:lpstr>UK Anti-doping</vt:lpstr>
      <vt:lpstr>Anti-doping Rule Violations (ADRV)</vt:lpstr>
      <vt:lpstr>Anti-doping Rule Violations (ADRV)</vt:lpstr>
      <vt:lpstr>Contaminated Products</vt:lpstr>
      <vt:lpstr>Supplements</vt:lpstr>
      <vt:lpstr>ADRV – Bans?</vt:lpstr>
      <vt:lpstr>ADRV – Case Study</vt:lpstr>
      <vt:lpstr>ADRV – Case Study</vt:lpstr>
      <vt:lpstr>ADRV – Case Study</vt:lpstr>
      <vt:lpstr>ADRV – Case Study</vt:lpstr>
      <vt:lpstr>Therapeutic Use Exemptions</vt:lpstr>
      <vt:lpstr>Summary</vt:lpstr>
      <vt:lpstr>Thought?</vt:lpstr>
      <vt:lpstr>The Athlete Biological Passport (ABP)</vt:lpstr>
      <vt:lpstr>Effectiveness of ABP</vt:lpstr>
      <vt:lpstr>Sporting Impact of ABP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Pharmacological Ergogenic Aids</dc:title>
  <dc:creator>Administrator</dc:creator>
  <cp:lastModifiedBy>David Gardner</cp:lastModifiedBy>
  <cp:revision>41</cp:revision>
  <dcterms:created xsi:type="dcterms:W3CDTF">2017-10-18T17:21:43Z</dcterms:created>
  <dcterms:modified xsi:type="dcterms:W3CDTF">2019-10-17T21:23:44Z</dcterms:modified>
</cp:coreProperties>
</file>