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cancers14133224" TargetMode="External"/><Relationship Id="rId3" Type="http://schemas.openxmlformats.org/officeDocument/2006/relationships/hyperlink" Target="https://doi.org/10.3390/molecules29163891" TargetMode="External"/><Relationship Id="rId7" Type="http://schemas.openxmlformats.org/officeDocument/2006/relationships/hyperlink" Target="https://doi.org/10.5772/53625" TargetMode="External"/><Relationship Id="rId2" Type="http://schemas.openxmlformats.org/officeDocument/2006/relationships/hyperlink" Target="https://doi.org/10.1136/jclinpath-2013-20147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lanoma.org/facts-stats/?utm_source=chatgpt.com" TargetMode="External"/><Relationship Id="rId5" Type="http://schemas.openxmlformats.org/officeDocument/2006/relationships/hyperlink" Target="https://dermatologysydney.com.au/anatomy-of-the-skin/?utm_source=chatgpt.com" TargetMode="External"/><Relationship Id="rId4" Type="http://schemas.openxmlformats.org/officeDocument/2006/relationships/hyperlink" Target="https://peoplebeatingcancer.org/malignant-melanoma-stage-dictates-prognosis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1861456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/>
              <a:t>Comprehensive Care Plan for Stage II Melanoma Management: A Holistic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19633"/>
            <a:ext cx="8229600" cy="4525963"/>
          </a:xfrm>
        </p:spPr>
        <p:txBody>
          <a:bodyPr/>
          <a:lstStyle/>
          <a:p>
            <a:pPr algn="ctr"/>
            <a:r>
              <a:rPr lang="en-US" dirty="0"/>
              <a:t>By Sajida </a:t>
            </a:r>
            <a:r>
              <a:rPr lang="en-US" dirty="0" err="1"/>
              <a:t>Poselay</a:t>
            </a:r>
            <a:endParaRPr dirty="0"/>
          </a:p>
          <a:p>
            <a:pPr marL="0" indent="0" algn="ctr">
              <a:buNone/>
            </a:pPr>
            <a:r>
              <a:rPr dirty="0"/>
              <a:t>Student Number: </a:t>
            </a:r>
            <a:r>
              <a:rPr lang="en-US" dirty="0"/>
              <a:t>2407135</a:t>
            </a:r>
          </a:p>
          <a:p>
            <a:pPr marL="0" indent="0" algn="ctr">
              <a:buNone/>
            </a:pPr>
            <a:r>
              <a:rPr dirty="0"/>
              <a:t>Module Code: BMHP5023</a:t>
            </a:r>
          </a:p>
          <a:p>
            <a:pPr marL="0" indent="0" algn="ctr">
              <a:buNone/>
            </a:pPr>
            <a:endParaRPr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43B1190-7A9E-B70F-A71E-FEE292D29A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483600" y="5783943"/>
            <a:ext cx="406400" cy="406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4307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3999" cy="743074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46" y="1166018"/>
            <a:ext cx="5589638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Overview of Cancer: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Melanoma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is a type of skin cancer that originates in melanocytes, the cells responsible for producing pigment in the skin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Bandarchi</a:t>
            </a:r>
            <a:r>
              <a:rPr lang="en-GB" sz="20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et al., 2013</a:t>
            </a:r>
            <a:r>
              <a:rPr lang="en-GB" sz="20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Stage II Melanoma: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Emily Harrison, aged 45, diagnosed with stage II melanoma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tumour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&gt;1mm thickness, no lymph node spread).</a:t>
            </a:r>
          </a:p>
          <a:p>
            <a:pPr marL="0" indent="0">
              <a:buNone/>
            </a:pPr>
            <a:r>
              <a:rPr sz="2000" b="1" dirty="0">
                <a:latin typeface="Arial" panose="020B0604020202020204" pitchFamily="34" charset="0"/>
                <a:cs typeface="Arial" panose="020B0604020202020204" pitchFamily="34" charset="0"/>
              </a:rPr>
              <a:t>Patient Information: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Former smoker, occasional alcohol use, balanced diet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 but sedentary lifestyle.</a:t>
            </a:r>
          </a:p>
          <a:p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Risk Factors: Sun exposure, fair skin, lack of sunscreen use.</a:t>
            </a:r>
          </a:p>
        </p:txBody>
      </p:sp>
      <p:pic>
        <p:nvPicPr>
          <p:cNvPr id="1030" name="Picture 6" descr="Facts &amp; Stats – Melanoma Research Foundation">
            <a:extLst>
              <a:ext uri="{FF2B5EF4-FFF2-40B4-BE49-F238E27FC236}">
                <a16:creationId xmlns:a16="http://schemas.microsoft.com/office/drawing/2014/main" id="{915FB1EE-15A1-F1D2-55BF-9ACE3F0B2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3884" y="750836"/>
            <a:ext cx="3510115" cy="5433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7B71560-B4FB-7CC7-A3B9-CE022C8A489E}"/>
              </a:ext>
            </a:extLst>
          </p:cNvPr>
          <p:cNvSpPr/>
          <p:nvPr/>
        </p:nvSpPr>
        <p:spPr>
          <a:xfrm>
            <a:off x="5987845" y="6258970"/>
            <a:ext cx="3023420" cy="51127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(Melanoma Research Foundation, 2023)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-19276"/>
            <a:ext cx="9143999" cy="1143000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of the Skin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417637"/>
            <a:ext cx="4159044" cy="56130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Structure of the Skin:</a:t>
            </a:r>
          </a:p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Epidermis: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Outermost layer containing melanocytes that produce melanin.</a:t>
            </a:r>
          </a:p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Dermis: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Contains blood vessels, nerves,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connective tissue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Kuchel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Hypodermis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: Deepest layer, composed of fat.</a:t>
            </a:r>
          </a:p>
          <a:p>
            <a:pPr marL="0" indent="0">
              <a:buNone/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Melanocytes and Melanin: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Melanin absorbs UV radiation, preventing DNA damage and protecting against skin cancer.</a:t>
            </a:r>
          </a:p>
        </p:txBody>
      </p:sp>
      <p:pic>
        <p:nvPicPr>
          <p:cNvPr id="2050" name="Picture 2" descr="Anatomy of the Skin - Dermatology Sydney">
            <a:extLst>
              <a:ext uri="{FF2B5EF4-FFF2-40B4-BE49-F238E27FC236}">
                <a16:creationId xmlns:a16="http://schemas.microsoft.com/office/drawing/2014/main" id="{73A32F57-40C2-D8F4-CF4D-0AE378C67B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045" y="1288025"/>
            <a:ext cx="4984955" cy="4729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3C873FD-6F8F-F5BE-7EB3-3AF642DC9D0D}"/>
              </a:ext>
            </a:extLst>
          </p:cNvPr>
          <p:cNvSpPr/>
          <p:nvPr/>
        </p:nvSpPr>
        <p:spPr>
          <a:xfrm>
            <a:off x="5211097" y="6371303"/>
            <a:ext cx="3303638" cy="37362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Kuchel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2014) 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9311" y="1"/>
            <a:ext cx="9163310" cy="1045934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Care Plan – Treatment and Monitoring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208314"/>
            <a:ext cx="4114800" cy="42657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Primary Treatment: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Surgical Excision: Remove the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tumour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Sentinel Lymph Node Biopsy: Check for metastasis.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Immunotherapy/Chemotherapy: Consider if melanoma spreads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Hedley et al., 1977)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Monitoring: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Regular follow-ups, self-exams, and imaging tests (CT scans) to monitor for recurrence.</a:t>
            </a:r>
          </a:p>
        </p:txBody>
      </p:sp>
      <p:pic>
        <p:nvPicPr>
          <p:cNvPr id="5124" name="Picture 4" descr="Sentinel Lymph Node Biopsy for Melanoma and Surgical Approach to Lymph Node  Metastasis | IntechOpen">
            <a:extLst>
              <a:ext uri="{FF2B5EF4-FFF2-40B4-BE49-F238E27FC236}">
                <a16:creationId xmlns:a16="http://schemas.microsoft.com/office/drawing/2014/main" id="{0F72EA87-BD1B-8EEB-23A3-5EEEA0FF0B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311" y="1098857"/>
            <a:ext cx="4493342" cy="5474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EA0D449-4A3E-0CDD-6332-83119461133C}"/>
              </a:ext>
            </a:extLst>
          </p:cNvPr>
          <p:cNvSpPr/>
          <p:nvPr/>
        </p:nvSpPr>
        <p:spPr>
          <a:xfrm>
            <a:off x="348694" y="6505442"/>
            <a:ext cx="3510116" cy="363793"/>
          </a:xfrm>
          <a:prstGeom prst="round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(Nakamura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Otsuka, 2013)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52674"/>
            <a:ext cx="9143999" cy="901759"/>
          </a:xfrm>
          <a:solidFill>
            <a:srgbClr val="00B050"/>
          </a:solidFill>
        </p:spPr>
        <p:txBody>
          <a:bodyPr/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Pathophysiology of Melanoma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600200"/>
            <a:ext cx="429178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DNA Mutations: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Melanoma begins when UV radiation causes DNA mutations in melanocytes, resulting in uncontrolled cell division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Pecorelli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</a:t>
            </a:r>
            <a:r>
              <a:rPr lang="en-GB" sz="24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Valacchi</a:t>
            </a:r>
            <a:r>
              <a:rPr lang="en-GB" sz="24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Stage II Melanoma:</a:t>
            </a: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Tumour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thickness &gt;1mm, no lymph node spread.</a:t>
            </a:r>
          </a:p>
          <a:p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Requires aggressive treatment to prevent metastasis.</a:t>
            </a:r>
          </a:p>
        </p:txBody>
      </p:sp>
      <p:pic>
        <p:nvPicPr>
          <p:cNvPr id="3074" name="Picture 2" descr="Malignant Melanoma-Stage Dictates Prognosis - PeopleBeatingCancer">
            <a:extLst>
              <a:ext uri="{FF2B5EF4-FFF2-40B4-BE49-F238E27FC236}">
                <a16:creationId xmlns:a16="http://schemas.microsoft.com/office/drawing/2014/main" id="{FE9C1036-2E1D-F4E4-3DC2-6FC690506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3844"/>
            <a:ext cx="4532670" cy="4983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1CCEBA-AB83-F356-C7E1-8D0A57BB5110}"/>
              </a:ext>
            </a:extLst>
          </p:cNvPr>
          <p:cNvSpPr/>
          <p:nvPr/>
        </p:nvSpPr>
        <p:spPr>
          <a:xfrm>
            <a:off x="6154994" y="6037006"/>
            <a:ext cx="2340077" cy="422788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(Emerson, 2022)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54886" cy="1086075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Impact of Melanoma on Skin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2743" y="1417638"/>
            <a:ext cx="3909024" cy="45259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b="1" dirty="0"/>
              <a:t>Disruption of Skin Integrity:</a:t>
            </a:r>
          </a:p>
          <a:p>
            <a:r>
              <a:rPr dirty="0"/>
              <a:t>Melanoma compromises </a:t>
            </a:r>
            <a:r>
              <a:rPr lang="en-US" dirty="0"/>
              <a:t>the </a:t>
            </a:r>
            <a:r>
              <a:rPr dirty="0"/>
              <a:t>skin’s protective functions, making it </a:t>
            </a:r>
            <a:r>
              <a:rPr lang="en-US" dirty="0"/>
              <a:t>prone </a:t>
            </a:r>
            <a:r>
              <a:rPr dirty="0"/>
              <a:t>to infections.</a:t>
            </a:r>
          </a:p>
          <a:p>
            <a:pPr marL="0" indent="0">
              <a:buNone/>
            </a:pPr>
            <a:r>
              <a:rPr b="1" dirty="0"/>
              <a:t>Impact on Immune System:</a:t>
            </a:r>
          </a:p>
          <a:p>
            <a:r>
              <a:rPr dirty="0"/>
              <a:t>Melanoma can spread through </a:t>
            </a:r>
            <a:r>
              <a:rPr lang="en-US" dirty="0"/>
              <a:t>the </a:t>
            </a:r>
            <a:r>
              <a:rPr dirty="0"/>
              <a:t>lymphatic system, compromising </a:t>
            </a:r>
            <a:r>
              <a:rPr lang="en-US" dirty="0"/>
              <a:t>the </a:t>
            </a:r>
            <a:r>
              <a:rPr dirty="0"/>
              <a:t>immune response</a:t>
            </a:r>
            <a:r>
              <a:rPr lang="en-US" dirty="0"/>
              <a:t> (Boleti et al.,2024)</a:t>
            </a:r>
            <a:r>
              <a:rPr dirty="0"/>
              <a:t>.</a:t>
            </a:r>
          </a:p>
        </p:txBody>
      </p:sp>
      <p:pic>
        <p:nvPicPr>
          <p:cNvPr id="4104" name="Picture 8" descr="Cutaneous Melanoma: An Overview of Physiological and Therapeutic Aspects  and Biotechnological Use of Serine Protease Inhibitors">
            <a:extLst>
              <a:ext uri="{FF2B5EF4-FFF2-40B4-BE49-F238E27FC236}">
                <a16:creationId xmlns:a16="http://schemas.microsoft.com/office/drawing/2014/main" id="{0C6C39DE-1C44-5A1C-547F-9F955F2CB3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7638"/>
            <a:ext cx="4865914" cy="4623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7BCE5D6-B079-8F23-9842-7AB789BC0DBD}"/>
              </a:ext>
            </a:extLst>
          </p:cNvPr>
          <p:cNvSpPr/>
          <p:nvPr/>
        </p:nvSpPr>
        <p:spPr>
          <a:xfrm>
            <a:off x="1328057" y="6357257"/>
            <a:ext cx="2383972" cy="37011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(Boleti et al., 2024)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46253"/>
          </a:xfrm>
          <a:solidFill>
            <a:srgbClr val="00B050"/>
          </a:solidFill>
        </p:spPr>
        <p:txBody>
          <a:bodyPr/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Risk Factors for Melanoma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7571" y="1600200"/>
            <a:ext cx="450809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Environmental and Lifestyle Risk Factors: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Sun Exposure: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Chronic UV exposure is a major cause of melanoma.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Family History: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Genetic factors can play a role in melanoma risk.</a:t>
            </a:r>
          </a:p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Age and Gender: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Risk increases with age, and women under 50 are more likely to develop melanoma.</a:t>
            </a:r>
          </a:p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Lifestyle Factors: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Former smoker, occasional alcohol use, sedentary lifestyle.</a:t>
            </a:r>
          </a:p>
        </p:txBody>
      </p:sp>
      <p:pic>
        <p:nvPicPr>
          <p:cNvPr id="4" name="Picture 2" descr="Melanoma Skin Cancer Symptoms, Treatment | Froedtert &amp; MCW">
            <a:extLst>
              <a:ext uri="{FF2B5EF4-FFF2-40B4-BE49-F238E27FC236}">
                <a16:creationId xmlns:a16="http://schemas.microsoft.com/office/drawing/2014/main" id="{32817EF2-D331-F13D-EECB-F9E5003CC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362" y="1220891"/>
            <a:ext cx="4053348" cy="543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381"/>
            <a:ext cx="9144000" cy="977219"/>
          </a:xfrm>
          <a:solidFill>
            <a:srgbClr val="00B050"/>
          </a:solidFill>
        </p:spPr>
        <p:txBody>
          <a:bodyPr/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Care Plan –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Patient Demographics: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Emily is a 45-year-old woman diagnosed with stage II melanoma two months ago.</a:t>
            </a:r>
          </a:p>
          <a:p>
            <a:pPr marL="0" indent="0">
              <a:buNone/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Overall Care Plan Goal: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To treat and monitor melanoma, reduce metastasis risk, and improve Emily's quality of life by addressing physical, emotional, and psychological needs.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64771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Care Plan – Lifestyle and Risk Factor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Dietary Recommendations: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Diet rich in antioxidants (fruits, vegetables) to support immune function.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High-protein foods to promote healing.</a:t>
            </a:r>
          </a:p>
          <a:p>
            <a:pPr marL="0" indent="0">
              <a:buNone/>
            </a:pPr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Exercise: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Moderate exercise to improve physical health and immune response.</a:t>
            </a:r>
          </a:p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Address physical limitations from surgery or chemotherapy.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Care Plan – Psychological Support and 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b="1" dirty="0"/>
              <a:t>Psychosocial Support:</a:t>
            </a:r>
          </a:p>
          <a:p>
            <a:r>
              <a:rPr lang="en-US" dirty="0"/>
              <a:t> Counselling</a:t>
            </a:r>
            <a:r>
              <a:rPr dirty="0"/>
              <a:t> to help Emily cope with the emotional impact of the diagnosis.</a:t>
            </a:r>
          </a:p>
          <a:p>
            <a:r>
              <a:rPr dirty="0"/>
              <a:t> Support groups for cancer patients.</a:t>
            </a:r>
            <a:endParaRPr lang="en-US" dirty="0"/>
          </a:p>
          <a:p>
            <a:pPr marL="0" indent="0">
              <a:buNone/>
            </a:pPr>
            <a:r>
              <a:rPr b="1" dirty="0"/>
              <a:t>Ethical Considerations:</a:t>
            </a:r>
          </a:p>
          <a:p>
            <a:r>
              <a:rPr dirty="0"/>
              <a:t>Informed consent for treatments.</a:t>
            </a:r>
          </a:p>
          <a:p>
            <a:r>
              <a:rPr dirty="0"/>
              <a:t>Patient autonomy in making treatment decisions.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381"/>
            <a:ext cx="9144000" cy="1143000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/>
              <a:t>Care Plan – Communication and 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b="1" dirty="0"/>
              <a:t>Healthcare Team Collaboration:</a:t>
            </a:r>
          </a:p>
          <a:p>
            <a:r>
              <a:rPr dirty="0"/>
              <a:t>Regular communication among oncologists, surgeons, dietitians, and psychologists.</a:t>
            </a:r>
          </a:p>
          <a:p>
            <a:r>
              <a:rPr dirty="0"/>
              <a:t>Provide clear, understandable information on treatment plans and expected outcomes.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Patient Education:</a:t>
            </a:r>
          </a:p>
          <a:p>
            <a:r>
              <a:rPr dirty="0"/>
              <a:t>Empower Emily with educational resources on melanoma and self-care.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5588AB-AAD2-66DA-C4B7-402F6EDCA6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68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47"/>
    </mc:Choice>
    <mc:Fallback xmlns="">
      <p:transition spd="slow" advTm="64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2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Evidence-Based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b="1" dirty="0"/>
              <a:t>NHS/NICE Guidelines:</a:t>
            </a:r>
          </a:p>
          <a:p>
            <a:r>
              <a:rPr dirty="0"/>
              <a:t>Follow guidelines for melanoma care, including surgical excision and lymph node biopsy.</a:t>
            </a:r>
          </a:p>
          <a:p>
            <a:r>
              <a:rPr dirty="0"/>
              <a:t>Regular screenings and self-exams are critical for early detection.</a:t>
            </a:r>
          </a:p>
          <a:p>
            <a:pPr marL="0" indent="0">
              <a:buNone/>
            </a:pPr>
            <a:r>
              <a:rPr b="1" dirty="0"/>
              <a:t>Recommendation for Follow-Up Care:</a:t>
            </a:r>
          </a:p>
          <a:p>
            <a:r>
              <a:rPr dirty="0"/>
              <a:t>Regular monitoring through imaging and physical exams.</a:t>
            </a:r>
          </a:p>
          <a:p>
            <a:r>
              <a:rPr dirty="0"/>
              <a:t>Promote sun safety practices (sunscreen, protective clothing).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00B050"/>
          </a:solidFill>
        </p:spPr>
        <p:txBody>
          <a:bodyPr/>
          <a:lstStyle/>
          <a:p>
            <a:r>
              <a:rPr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Summary</a:t>
            </a:r>
            <a:r>
              <a:rPr lang="en-KE" b="1" dirty="0"/>
              <a:t>:</a:t>
            </a:r>
            <a:endParaRPr b="1" dirty="0"/>
          </a:p>
          <a:p>
            <a:r>
              <a:rPr dirty="0"/>
              <a:t>The care plan addresses treatment, monitoring, lifestyle modifications, and psychosocial support for Emily.</a:t>
            </a:r>
          </a:p>
          <a:p>
            <a:pPr marL="0" indent="0">
              <a:buNone/>
            </a:pPr>
            <a:r>
              <a:rPr b="1" dirty="0"/>
              <a:t>Multidisciplinary Approach:</a:t>
            </a:r>
          </a:p>
          <a:p>
            <a:r>
              <a:rPr lang="en-US" dirty="0"/>
              <a:t> Emphasize</a:t>
            </a:r>
            <a:r>
              <a:rPr dirty="0"/>
              <a:t> the importance of an integrated, evidence-based care approach to ensure the best outcomes for melanoma management.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85057"/>
            <a:ext cx="9144000" cy="1143000"/>
          </a:xfrm>
          <a:solidFill>
            <a:srgbClr val="00B050"/>
          </a:solidFill>
        </p:spPr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KE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KE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Bandarchi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B., Jabbari, C.A., </a:t>
            </a:r>
            <a:r>
              <a:rPr lang="en-KE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Vedadi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and </a:t>
            </a:r>
            <a:r>
              <a:rPr lang="en-KE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Navab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R., 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2013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Molecular biology of normal melanocytes and melanoma cells. 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clinical pathology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66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(8), pp.644-648.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https://doi.org/10.1136/jclinpath-2013-201471</a:t>
            </a:r>
            <a:endParaRPr lang="en-K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Boleti, A. P. D. A., </a:t>
            </a:r>
            <a:r>
              <a:rPr lang="en-KE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Jacobowski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C., Monteiro-Alfredo, T., Pereira, A. P. R., Oliva, M. L. V., Maria, D. A.,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and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Macedo, M. L. R. (2024). 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Cutaneous melanoma: An overview of physiological and therapeutic aspects and biotechnological use of serine protease inhibitors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Molecules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KE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29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(16), 3891. </a:t>
            </a:r>
            <a:r>
              <a:rPr lang="en-KE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https://doi.org/10.3390/molecules29163891</a:t>
            </a:r>
            <a:endParaRPr lang="en-K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Emerson, D. (2022, November 4).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Malignant Melanoma – Stage Dictates Prognosis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People Beating Cancer. Retrieved from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https://peoplebeatingcancer.org/malignant-melanoma-stage-dictates-prognosis/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KE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Hedley, D.W., McElwain, T.J. and Currie, G.A., 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1977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Tumour regression and survival of patients with disseminated malignant melanoma treated with chemotherapy and specific active immunotherapy. 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European Journal of Cancer (1965)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13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(10), pp.1169-1173.</a:t>
            </a:r>
          </a:p>
          <a:p>
            <a:r>
              <a:rPr lang="en-KE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Kuchel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 (2014, June 15). 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Anatomy of the Skin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Dermatology Sydney. Retrieved November 5, 2025, from </a:t>
            </a:r>
            <a:r>
              <a:rPr lang="en-KE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https://dermatologysydney.com.au/anatomy-of-the-skin/</a:t>
            </a:r>
            <a:endParaRPr lang="en-K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Melanoma Research Foundation. (2023, February 6). 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Melanoma Facts &amp; Stats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Retrieved November 5, 2025, from </a:t>
            </a:r>
            <a:r>
              <a:rPr lang="en-KE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https://melanoma.org/facts-stats/</a:t>
            </a:r>
            <a:endParaRPr lang="en-K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Nakamura, Y.,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and 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Otsuka, F. (2013). 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Sentinel lymph node biopsy for melanoma and surgical approach to lymph node metastasis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KE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IntechOpen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KE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https://doi.org/10.5772/53625</a:t>
            </a:r>
            <a:endParaRPr lang="en-K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KE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Pecorelli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and </a:t>
            </a:r>
            <a:r>
              <a:rPr lang="en-KE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Valacchi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G., 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(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2022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)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Oxidative-stress-sensitive microRNAs in UV-promoted development of melanoma. 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Cancers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KE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14</a:t>
            </a:r>
            <a:r>
              <a:rPr lang="en-KE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(13), p.3224.</a:t>
            </a:r>
            <a:r>
              <a:rPr lang="en-KE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1800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8"/>
              </a:rPr>
              <a:t>https://doi.org/10.3390/cancers14133224</a:t>
            </a:r>
            <a:endParaRPr lang="en-KE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1100</Words>
  <Application>Microsoft Office PowerPoint</Application>
  <PresentationFormat>On-screen Show (4:3)</PresentationFormat>
  <Paragraphs>95</Paragraphs>
  <Slides>14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Times New Roman</vt:lpstr>
      <vt:lpstr>Office Theme</vt:lpstr>
      <vt:lpstr>Comprehensive Care Plan for Stage II Melanoma Management: A Holistic Approach</vt:lpstr>
      <vt:lpstr>Introduction</vt:lpstr>
      <vt:lpstr>Anatomy and Physiology of the Skin</vt:lpstr>
      <vt:lpstr>Care Plan – Treatment and Monitoring</vt:lpstr>
      <vt:lpstr>Pathophysiology of Melanoma</vt:lpstr>
      <vt:lpstr>Impact of Melanoma on Skin Function</vt:lpstr>
      <vt:lpstr>Risk Factors for Melanoma</vt:lpstr>
      <vt:lpstr>Care Plan – Overview</vt:lpstr>
      <vt:lpstr>Care Plan – Lifestyle and Risk Factor Management</vt:lpstr>
      <vt:lpstr>Care Plan – Psychological Support and Ethical Considerations</vt:lpstr>
      <vt:lpstr>Care Plan – Communication and Collaboration</vt:lpstr>
      <vt:lpstr>Evidence-Based 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Comprehensive Care Plan for Stage II Melanoma Management: A Holistic Approach</dc:title>
  <dc:subject/>
  <dc:creator>USER</dc:creator>
  <cp:keywords/>
  <dc:description>generated using python-pptx</dc:description>
  <cp:lastModifiedBy>Sajida Poselay (2407315)</cp:lastModifiedBy>
  <cp:revision>5</cp:revision>
  <dcterms:created xsi:type="dcterms:W3CDTF">2013-01-27T09:14:16Z</dcterms:created>
  <dcterms:modified xsi:type="dcterms:W3CDTF">2025-11-13T00:27:47Z</dcterms:modified>
  <cp:category/>
</cp:coreProperties>
</file>