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ata5.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31458-272E-413F-9355-522B2EABF07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32B3A50-AF96-4182-BAC3-3266E16484BF}">
      <dgm:prSet custT="1"/>
      <dgm:spPr/>
      <dgm:t>
        <a:bodyPr/>
        <a:lstStyle/>
        <a:p>
          <a:pPr algn="l">
            <a:lnSpc>
              <a:spcPct val="100000"/>
            </a:lnSpc>
          </a:pPr>
          <a:r>
            <a:rPr lang="en-GB" sz="1800" dirty="0">
              <a:latin typeface="Arial" panose="020B0604020202020204" pitchFamily="34" charset="0"/>
              <a:cs typeface="Arial" panose="020B0604020202020204" pitchFamily="34" charset="0"/>
            </a:rPr>
            <a:t>Heard emphasises a horizontal leadership approach, where leaders work alongside employees rather than above them (Heard, 2022). Her focus on empathy and listening reflects key emotional intelligence competencies. </a:t>
          </a:r>
          <a:endParaRPr lang="en-US" sz="1800" dirty="0">
            <a:latin typeface="Arial" panose="020B0604020202020204" pitchFamily="34" charset="0"/>
            <a:cs typeface="Arial" panose="020B0604020202020204" pitchFamily="34" charset="0"/>
          </a:endParaRPr>
        </a:p>
      </dgm:t>
    </dgm:pt>
    <dgm:pt modelId="{E211DDF5-C24D-4DA3-B56E-DBBB9E215005}" type="parTrans" cxnId="{864534B4-7BCB-47ED-9055-DC36BF7E5AEB}">
      <dgm:prSet/>
      <dgm:spPr/>
      <dgm:t>
        <a:bodyPr/>
        <a:lstStyle/>
        <a:p>
          <a:endParaRPr lang="en-US"/>
        </a:p>
      </dgm:t>
    </dgm:pt>
    <dgm:pt modelId="{EE14B774-1006-43B2-AA52-039DE87D18A2}" type="sibTrans" cxnId="{864534B4-7BCB-47ED-9055-DC36BF7E5AEB}">
      <dgm:prSet/>
      <dgm:spPr/>
      <dgm:t>
        <a:bodyPr/>
        <a:lstStyle/>
        <a:p>
          <a:pPr>
            <a:lnSpc>
              <a:spcPct val="100000"/>
            </a:lnSpc>
          </a:pPr>
          <a:endParaRPr lang="en-US"/>
        </a:p>
      </dgm:t>
    </dgm:pt>
    <dgm:pt modelId="{C3AE7B02-CA5B-4BF3-856F-500B0277EACE}">
      <dgm:prSet custT="1"/>
      <dgm:spPr/>
      <dgm:t>
        <a:bodyPr/>
        <a:lstStyle/>
        <a:p>
          <a:pPr>
            <a:lnSpc>
              <a:spcPct val="100000"/>
            </a:lnSpc>
          </a:pPr>
          <a:r>
            <a:rPr lang="en-GB" sz="1800" dirty="0">
              <a:latin typeface="Arial" panose="020B0604020202020204" pitchFamily="34" charset="0"/>
              <a:cs typeface="Arial" panose="020B0604020202020204" pitchFamily="34" charset="0"/>
            </a:rPr>
            <a:t>Growing up in a multicultural environment enhanced her ability to understand diverse perspectives, demonstrating how emotional awareness contributes to inclusive and collaborative leadership practices (Heard, 2022)</a:t>
          </a:r>
          <a:endParaRPr lang="en-US" sz="1800" dirty="0">
            <a:latin typeface="Arial" panose="020B0604020202020204" pitchFamily="34" charset="0"/>
            <a:cs typeface="Arial" panose="020B0604020202020204" pitchFamily="34" charset="0"/>
          </a:endParaRPr>
        </a:p>
      </dgm:t>
    </dgm:pt>
    <dgm:pt modelId="{5FBBC0F9-3F54-4BBF-B917-54CC06E484E6}" type="parTrans" cxnId="{78F73716-A350-4812-B807-41F6168BE464}">
      <dgm:prSet/>
      <dgm:spPr/>
      <dgm:t>
        <a:bodyPr/>
        <a:lstStyle/>
        <a:p>
          <a:endParaRPr lang="en-US"/>
        </a:p>
      </dgm:t>
    </dgm:pt>
    <dgm:pt modelId="{00D4CB1A-4EA9-49D6-96C3-3D44229B4478}" type="sibTrans" cxnId="{78F73716-A350-4812-B807-41F6168BE464}">
      <dgm:prSet/>
      <dgm:spPr/>
      <dgm:t>
        <a:bodyPr/>
        <a:lstStyle/>
        <a:p>
          <a:endParaRPr lang="en-US"/>
        </a:p>
      </dgm:t>
    </dgm:pt>
    <dgm:pt modelId="{AF0A31DA-939E-4AB4-BB01-0D718ADB493B}" type="pres">
      <dgm:prSet presAssocID="{02631458-272E-413F-9355-522B2EABF07C}" presName="root" presStyleCnt="0">
        <dgm:presLayoutVars>
          <dgm:dir/>
          <dgm:resizeHandles val="exact"/>
        </dgm:presLayoutVars>
      </dgm:prSet>
      <dgm:spPr/>
    </dgm:pt>
    <dgm:pt modelId="{4CD0C87E-37D8-49C0-B53A-97D91FF34BDD}" type="pres">
      <dgm:prSet presAssocID="{02631458-272E-413F-9355-522B2EABF07C}" presName="container" presStyleCnt="0">
        <dgm:presLayoutVars>
          <dgm:dir/>
          <dgm:resizeHandles val="exact"/>
        </dgm:presLayoutVars>
      </dgm:prSet>
      <dgm:spPr/>
    </dgm:pt>
    <dgm:pt modelId="{B2DD15CA-0A8E-432D-B193-44B78ED7BCC2}" type="pres">
      <dgm:prSet presAssocID="{632B3A50-AF96-4182-BAC3-3266E16484BF}" presName="compNode" presStyleCnt="0"/>
      <dgm:spPr/>
    </dgm:pt>
    <dgm:pt modelId="{895CB2BF-FFC1-4E91-9307-E24B59A7EDEB}" type="pres">
      <dgm:prSet presAssocID="{632B3A50-AF96-4182-BAC3-3266E16484BF}" presName="iconBgRect" presStyleLbl="bgShp" presStyleIdx="0" presStyleCnt="2"/>
      <dgm:spPr/>
    </dgm:pt>
    <dgm:pt modelId="{5D0D536E-2837-4B1D-82B4-A66E77B7E63E}" type="pres">
      <dgm:prSet presAssocID="{632B3A50-AF96-4182-BAC3-3266E16484B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ptain"/>
        </a:ext>
      </dgm:extLst>
    </dgm:pt>
    <dgm:pt modelId="{3856771C-EE27-42D0-8D74-3DA017E87E7A}" type="pres">
      <dgm:prSet presAssocID="{632B3A50-AF96-4182-BAC3-3266E16484BF}" presName="spaceRect" presStyleCnt="0"/>
      <dgm:spPr/>
    </dgm:pt>
    <dgm:pt modelId="{06FF19B0-7349-483E-A23D-ABC016C34F5A}" type="pres">
      <dgm:prSet presAssocID="{632B3A50-AF96-4182-BAC3-3266E16484BF}" presName="textRect" presStyleLbl="revTx" presStyleIdx="0" presStyleCnt="2">
        <dgm:presLayoutVars>
          <dgm:chMax val="1"/>
          <dgm:chPref val="1"/>
        </dgm:presLayoutVars>
      </dgm:prSet>
      <dgm:spPr/>
    </dgm:pt>
    <dgm:pt modelId="{529C371E-472D-4183-BE5C-BAB76D04265E}" type="pres">
      <dgm:prSet presAssocID="{EE14B774-1006-43B2-AA52-039DE87D18A2}" presName="sibTrans" presStyleLbl="sibTrans2D1" presStyleIdx="0" presStyleCnt="0"/>
      <dgm:spPr/>
    </dgm:pt>
    <dgm:pt modelId="{6558DAA4-8E40-4912-9986-BA5497233CCE}" type="pres">
      <dgm:prSet presAssocID="{C3AE7B02-CA5B-4BF3-856F-500B0277EACE}" presName="compNode" presStyleCnt="0"/>
      <dgm:spPr/>
    </dgm:pt>
    <dgm:pt modelId="{72EBE2B4-E466-4676-8837-F3AEF2620E57}" type="pres">
      <dgm:prSet presAssocID="{C3AE7B02-CA5B-4BF3-856F-500B0277EACE}" presName="iconBgRect" presStyleLbl="bgShp" presStyleIdx="1" presStyleCnt="2"/>
      <dgm:spPr/>
    </dgm:pt>
    <dgm:pt modelId="{4A5093E2-1AA9-4F15-8C25-47E6C36A8458}" type="pres">
      <dgm:prSet presAssocID="{C3AE7B02-CA5B-4BF3-856F-500B0277EAC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BC98AC27-C4D3-40F5-90B9-8B00BDF22629}" type="pres">
      <dgm:prSet presAssocID="{C3AE7B02-CA5B-4BF3-856F-500B0277EACE}" presName="spaceRect" presStyleCnt="0"/>
      <dgm:spPr/>
    </dgm:pt>
    <dgm:pt modelId="{B27DFEA7-6C37-42A2-A386-D6E1A17ED5AD}" type="pres">
      <dgm:prSet presAssocID="{C3AE7B02-CA5B-4BF3-856F-500B0277EACE}" presName="textRect" presStyleLbl="revTx" presStyleIdx="1" presStyleCnt="2">
        <dgm:presLayoutVars>
          <dgm:chMax val="1"/>
          <dgm:chPref val="1"/>
        </dgm:presLayoutVars>
      </dgm:prSet>
      <dgm:spPr/>
    </dgm:pt>
  </dgm:ptLst>
  <dgm:cxnLst>
    <dgm:cxn modelId="{78F73716-A350-4812-B807-41F6168BE464}" srcId="{02631458-272E-413F-9355-522B2EABF07C}" destId="{C3AE7B02-CA5B-4BF3-856F-500B0277EACE}" srcOrd="1" destOrd="0" parTransId="{5FBBC0F9-3F54-4BBF-B917-54CC06E484E6}" sibTransId="{00D4CB1A-4EA9-49D6-96C3-3D44229B4478}"/>
    <dgm:cxn modelId="{665A5925-FD1A-40B6-B3BC-1AC41C0F74E1}" type="presOf" srcId="{EE14B774-1006-43B2-AA52-039DE87D18A2}" destId="{529C371E-472D-4183-BE5C-BAB76D04265E}" srcOrd="0" destOrd="0" presId="urn:microsoft.com/office/officeart/2018/2/layout/IconCircleList"/>
    <dgm:cxn modelId="{806B682C-00BB-4FE2-9161-8658C9ADF4F6}" type="presOf" srcId="{C3AE7B02-CA5B-4BF3-856F-500B0277EACE}" destId="{B27DFEA7-6C37-42A2-A386-D6E1A17ED5AD}" srcOrd="0" destOrd="0" presId="urn:microsoft.com/office/officeart/2018/2/layout/IconCircleList"/>
    <dgm:cxn modelId="{D80DD79D-1CF0-430C-9646-831C3DAC9C81}" type="presOf" srcId="{632B3A50-AF96-4182-BAC3-3266E16484BF}" destId="{06FF19B0-7349-483E-A23D-ABC016C34F5A}" srcOrd="0" destOrd="0" presId="urn:microsoft.com/office/officeart/2018/2/layout/IconCircleList"/>
    <dgm:cxn modelId="{864534B4-7BCB-47ED-9055-DC36BF7E5AEB}" srcId="{02631458-272E-413F-9355-522B2EABF07C}" destId="{632B3A50-AF96-4182-BAC3-3266E16484BF}" srcOrd="0" destOrd="0" parTransId="{E211DDF5-C24D-4DA3-B56E-DBBB9E215005}" sibTransId="{EE14B774-1006-43B2-AA52-039DE87D18A2}"/>
    <dgm:cxn modelId="{CE6332C6-CCB2-4C11-A339-0795B826D005}" type="presOf" srcId="{02631458-272E-413F-9355-522B2EABF07C}" destId="{AF0A31DA-939E-4AB4-BB01-0D718ADB493B}" srcOrd="0" destOrd="0" presId="urn:microsoft.com/office/officeart/2018/2/layout/IconCircleList"/>
    <dgm:cxn modelId="{78623C04-BF3F-4514-AFA9-D43330E831DD}" type="presParOf" srcId="{AF0A31DA-939E-4AB4-BB01-0D718ADB493B}" destId="{4CD0C87E-37D8-49C0-B53A-97D91FF34BDD}" srcOrd="0" destOrd="0" presId="urn:microsoft.com/office/officeart/2018/2/layout/IconCircleList"/>
    <dgm:cxn modelId="{4A36B66E-1B56-46FF-BCC9-74A76E514561}" type="presParOf" srcId="{4CD0C87E-37D8-49C0-B53A-97D91FF34BDD}" destId="{B2DD15CA-0A8E-432D-B193-44B78ED7BCC2}" srcOrd="0" destOrd="0" presId="urn:microsoft.com/office/officeart/2018/2/layout/IconCircleList"/>
    <dgm:cxn modelId="{8ABE7049-52D1-44A0-AE17-F4E09FB49D8D}" type="presParOf" srcId="{B2DD15CA-0A8E-432D-B193-44B78ED7BCC2}" destId="{895CB2BF-FFC1-4E91-9307-E24B59A7EDEB}" srcOrd="0" destOrd="0" presId="urn:microsoft.com/office/officeart/2018/2/layout/IconCircleList"/>
    <dgm:cxn modelId="{03D9471F-A04C-4CE4-930C-3246C1DA3246}" type="presParOf" srcId="{B2DD15CA-0A8E-432D-B193-44B78ED7BCC2}" destId="{5D0D536E-2837-4B1D-82B4-A66E77B7E63E}" srcOrd="1" destOrd="0" presId="urn:microsoft.com/office/officeart/2018/2/layout/IconCircleList"/>
    <dgm:cxn modelId="{82CF494E-6065-4831-86BD-6BDFD7A8DF19}" type="presParOf" srcId="{B2DD15CA-0A8E-432D-B193-44B78ED7BCC2}" destId="{3856771C-EE27-42D0-8D74-3DA017E87E7A}" srcOrd="2" destOrd="0" presId="urn:microsoft.com/office/officeart/2018/2/layout/IconCircleList"/>
    <dgm:cxn modelId="{24592A66-D80C-439A-B57E-013D739822F6}" type="presParOf" srcId="{B2DD15CA-0A8E-432D-B193-44B78ED7BCC2}" destId="{06FF19B0-7349-483E-A23D-ABC016C34F5A}" srcOrd="3" destOrd="0" presId="urn:microsoft.com/office/officeart/2018/2/layout/IconCircleList"/>
    <dgm:cxn modelId="{A28FEA83-6A5A-4BA6-BE49-59DE793DF3BE}" type="presParOf" srcId="{4CD0C87E-37D8-49C0-B53A-97D91FF34BDD}" destId="{529C371E-472D-4183-BE5C-BAB76D04265E}" srcOrd="1" destOrd="0" presId="urn:microsoft.com/office/officeart/2018/2/layout/IconCircleList"/>
    <dgm:cxn modelId="{9FAE57A4-4CF6-4B1E-9B91-C6C0BDED0FB0}" type="presParOf" srcId="{4CD0C87E-37D8-49C0-B53A-97D91FF34BDD}" destId="{6558DAA4-8E40-4912-9986-BA5497233CCE}" srcOrd="2" destOrd="0" presId="urn:microsoft.com/office/officeart/2018/2/layout/IconCircleList"/>
    <dgm:cxn modelId="{483F714F-B7AA-4B01-B40A-47C342FC5DDF}" type="presParOf" srcId="{6558DAA4-8E40-4912-9986-BA5497233CCE}" destId="{72EBE2B4-E466-4676-8837-F3AEF2620E57}" srcOrd="0" destOrd="0" presId="urn:microsoft.com/office/officeart/2018/2/layout/IconCircleList"/>
    <dgm:cxn modelId="{F6068B61-A822-4492-A342-60BD9DEAADF9}" type="presParOf" srcId="{6558DAA4-8E40-4912-9986-BA5497233CCE}" destId="{4A5093E2-1AA9-4F15-8C25-47E6C36A8458}" srcOrd="1" destOrd="0" presId="urn:microsoft.com/office/officeart/2018/2/layout/IconCircleList"/>
    <dgm:cxn modelId="{0A29AEFC-E064-40F7-871F-2A571978A5A9}" type="presParOf" srcId="{6558DAA4-8E40-4912-9986-BA5497233CCE}" destId="{BC98AC27-C4D3-40F5-90B9-8B00BDF22629}" srcOrd="2" destOrd="0" presId="urn:microsoft.com/office/officeart/2018/2/layout/IconCircleList"/>
    <dgm:cxn modelId="{B46EE39A-95DB-4927-B51C-D46043DE9BF2}" type="presParOf" srcId="{6558DAA4-8E40-4912-9986-BA5497233CCE}" destId="{B27DFEA7-6C37-42A2-A386-D6E1A17ED5A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A0FBC1-EC7A-4A19-9980-840B6E344F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9581FE-BE63-4AD3-A9B4-A804D2A52175}">
      <dgm:prSet/>
      <dgm:spPr/>
      <dgm:t>
        <a:bodyPr/>
        <a:lstStyle/>
        <a:p>
          <a:r>
            <a:rPr lang="en-GB"/>
            <a:t>Goleman's model is widely used because it links emotional competencies to workplace performance and leadership success.</a:t>
          </a:r>
          <a:endParaRPr lang="en-US"/>
        </a:p>
      </dgm:t>
    </dgm:pt>
    <dgm:pt modelId="{A140FEB6-7E39-418A-9167-42BF877AD129}" type="parTrans" cxnId="{731A4EF7-CAFE-4436-999C-9752D5C7FE25}">
      <dgm:prSet/>
      <dgm:spPr/>
      <dgm:t>
        <a:bodyPr/>
        <a:lstStyle/>
        <a:p>
          <a:endParaRPr lang="en-US"/>
        </a:p>
      </dgm:t>
    </dgm:pt>
    <dgm:pt modelId="{55E2D209-C173-4F5B-A40B-74D4B10C8763}" type="sibTrans" cxnId="{731A4EF7-CAFE-4436-999C-9752D5C7FE25}">
      <dgm:prSet/>
      <dgm:spPr/>
      <dgm:t>
        <a:bodyPr/>
        <a:lstStyle/>
        <a:p>
          <a:endParaRPr lang="en-US"/>
        </a:p>
      </dgm:t>
    </dgm:pt>
    <dgm:pt modelId="{5D93B405-EFD5-415C-963F-C3DAA2AA2820}">
      <dgm:prSet/>
      <dgm:spPr/>
      <dgm:t>
        <a:bodyPr/>
        <a:lstStyle/>
        <a:p>
          <a:r>
            <a:rPr lang="en-GB"/>
            <a:t>However, critics argue that the framework lacks clear measurement standards and overlaps with personality traits (Locke, 2005). </a:t>
          </a:r>
          <a:endParaRPr lang="en-US"/>
        </a:p>
      </dgm:t>
    </dgm:pt>
    <dgm:pt modelId="{320C260C-5066-4B9A-9E09-8B0C7925DA46}" type="parTrans" cxnId="{6E9C3195-5E11-49DC-83B7-C2F7253E2AD9}">
      <dgm:prSet/>
      <dgm:spPr/>
      <dgm:t>
        <a:bodyPr/>
        <a:lstStyle/>
        <a:p>
          <a:endParaRPr lang="en-US"/>
        </a:p>
      </dgm:t>
    </dgm:pt>
    <dgm:pt modelId="{8F82FB63-F05E-440B-AA4D-D4608517BCDB}" type="sibTrans" cxnId="{6E9C3195-5E11-49DC-83B7-C2F7253E2AD9}">
      <dgm:prSet/>
      <dgm:spPr/>
      <dgm:t>
        <a:bodyPr/>
        <a:lstStyle/>
        <a:p>
          <a:endParaRPr lang="en-US"/>
        </a:p>
      </dgm:t>
    </dgm:pt>
    <dgm:pt modelId="{09F38BDA-F299-4CD0-BB7A-6F4CF21E4ECD}">
      <dgm:prSet/>
      <dgm:spPr/>
      <dgm:t>
        <a:bodyPr/>
        <a:lstStyle/>
        <a:p>
          <a:r>
            <a:rPr lang="en-GB"/>
            <a:t>Despite limitations, the model remains valuable for understanding how leaders develop interpersonal effectiveness and employee engagement.</a:t>
          </a:r>
          <a:endParaRPr lang="en-US"/>
        </a:p>
      </dgm:t>
    </dgm:pt>
    <dgm:pt modelId="{1D976CA9-B0E1-4B92-8D24-E8BA2BDD4884}" type="parTrans" cxnId="{28671DA9-6D5A-49C7-AAC2-75283D0BCD26}">
      <dgm:prSet/>
      <dgm:spPr/>
      <dgm:t>
        <a:bodyPr/>
        <a:lstStyle/>
        <a:p>
          <a:endParaRPr lang="en-US"/>
        </a:p>
      </dgm:t>
    </dgm:pt>
    <dgm:pt modelId="{EBF3D2E3-D61C-479F-BC0E-375484085687}" type="sibTrans" cxnId="{28671DA9-6D5A-49C7-AAC2-75283D0BCD26}">
      <dgm:prSet/>
      <dgm:spPr/>
      <dgm:t>
        <a:bodyPr/>
        <a:lstStyle/>
        <a:p>
          <a:endParaRPr lang="en-US"/>
        </a:p>
      </dgm:t>
    </dgm:pt>
    <dgm:pt modelId="{F7887B9C-68F0-4521-8125-3EB40CE50A48}" type="pres">
      <dgm:prSet presAssocID="{5FA0FBC1-EC7A-4A19-9980-840B6E344F90}" presName="root" presStyleCnt="0">
        <dgm:presLayoutVars>
          <dgm:dir/>
          <dgm:resizeHandles val="exact"/>
        </dgm:presLayoutVars>
      </dgm:prSet>
      <dgm:spPr/>
    </dgm:pt>
    <dgm:pt modelId="{6BCB2154-D3C0-4EDB-9843-9E1F629F640A}" type="pres">
      <dgm:prSet presAssocID="{E49581FE-BE63-4AD3-A9B4-A804D2A52175}" presName="compNode" presStyleCnt="0"/>
      <dgm:spPr/>
    </dgm:pt>
    <dgm:pt modelId="{5FD3E58E-9057-496A-B385-354112888AE7}" type="pres">
      <dgm:prSet presAssocID="{E49581FE-BE63-4AD3-A9B4-A804D2A52175}" presName="bgRect" presStyleLbl="bgShp" presStyleIdx="0" presStyleCnt="3"/>
      <dgm:spPr/>
    </dgm:pt>
    <dgm:pt modelId="{CFA5ECF4-7F49-48C6-A7A2-812A2413EFE0}" type="pres">
      <dgm:prSet presAssocID="{E49581FE-BE63-4AD3-A9B4-A804D2A5217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5CF7ACF5-FCA5-47E7-98A3-E450612B5F55}" type="pres">
      <dgm:prSet presAssocID="{E49581FE-BE63-4AD3-A9B4-A804D2A52175}" presName="spaceRect" presStyleCnt="0"/>
      <dgm:spPr/>
    </dgm:pt>
    <dgm:pt modelId="{8329D774-6854-4998-9EC8-B3708EAEEA38}" type="pres">
      <dgm:prSet presAssocID="{E49581FE-BE63-4AD3-A9B4-A804D2A52175}" presName="parTx" presStyleLbl="revTx" presStyleIdx="0" presStyleCnt="3">
        <dgm:presLayoutVars>
          <dgm:chMax val="0"/>
          <dgm:chPref val="0"/>
        </dgm:presLayoutVars>
      </dgm:prSet>
      <dgm:spPr/>
    </dgm:pt>
    <dgm:pt modelId="{B5F2A375-48C7-439B-918B-8725C4BDFFCB}" type="pres">
      <dgm:prSet presAssocID="{55E2D209-C173-4F5B-A40B-74D4B10C8763}" presName="sibTrans" presStyleCnt="0"/>
      <dgm:spPr/>
    </dgm:pt>
    <dgm:pt modelId="{86C3E4F8-6D44-494A-BD1B-F6B8ED1FE4E2}" type="pres">
      <dgm:prSet presAssocID="{5D93B405-EFD5-415C-963F-C3DAA2AA2820}" presName="compNode" presStyleCnt="0"/>
      <dgm:spPr/>
    </dgm:pt>
    <dgm:pt modelId="{BE7EC8D3-C034-4257-9792-3310A8F1FF6E}" type="pres">
      <dgm:prSet presAssocID="{5D93B405-EFD5-415C-963F-C3DAA2AA2820}" presName="bgRect" presStyleLbl="bgShp" presStyleIdx="1" presStyleCnt="3"/>
      <dgm:spPr/>
    </dgm:pt>
    <dgm:pt modelId="{86FD4DF5-4A2D-4C70-944A-B8BEE7DBA419}" type="pres">
      <dgm:prSet presAssocID="{5D93B405-EFD5-415C-963F-C3DAA2AA282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54CEEFCB-9132-4E76-949E-7473C13A259B}" type="pres">
      <dgm:prSet presAssocID="{5D93B405-EFD5-415C-963F-C3DAA2AA2820}" presName="spaceRect" presStyleCnt="0"/>
      <dgm:spPr/>
    </dgm:pt>
    <dgm:pt modelId="{69E22E1B-4E14-41CD-A2FB-FB93E34D0338}" type="pres">
      <dgm:prSet presAssocID="{5D93B405-EFD5-415C-963F-C3DAA2AA2820}" presName="parTx" presStyleLbl="revTx" presStyleIdx="1" presStyleCnt="3">
        <dgm:presLayoutVars>
          <dgm:chMax val="0"/>
          <dgm:chPref val="0"/>
        </dgm:presLayoutVars>
      </dgm:prSet>
      <dgm:spPr/>
    </dgm:pt>
    <dgm:pt modelId="{9F3211C5-5E41-4A78-B449-4A7BD5DD91D3}" type="pres">
      <dgm:prSet presAssocID="{8F82FB63-F05E-440B-AA4D-D4608517BCDB}" presName="sibTrans" presStyleCnt="0"/>
      <dgm:spPr/>
    </dgm:pt>
    <dgm:pt modelId="{0308B9CF-E8BF-4927-A5EA-BF03C2068BAE}" type="pres">
      <dgm:prSet presAssocID="{09F38BDA-F299-4CD0-BB7A-6F4CF21E4ECD}" presName="compNode" presStyleCnt="0"/>
      <dgm:spPr/>
    </dgm:pt>
    <dgm:pt modelId="{73453E35-EC34-4EF6-B863-8F9E8F8602D4}" type="pres">
      <dgm:prSet presAssocID="{09F38BDA-F299-4CD0-BB7A-6F4CF21E4ECD}" presName="bgRect" presStyleLbl="bgShp" presStyleIdx="2" presStyleCnt="3"/>
      <dgm:spPr/>
    </dgm:pt>
    <dgm:pt modelId="{8176D21E-CA35-4A51-9CA3-767EAC5465BA}" type="pres">
      <dgm:prSet presAssocID="{09F38BDA-F299-4CD0-BB7A-6F4CF21E4EC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E9AA66D1-6EE7-42D3-AD7B-DAAB4E6BEA0F}" type="pres">
      <dgm:prSet presAssocID="{09F38BDA-F299-4CD0-BB7A-6F4CF21E4ECD}" presName="spaceRect" presStyleCnt="0"/>
      <dgm:spPr/>
    </dgm:pt>
    <dgm:pt modelId="{9EE555A8-1B7E-4EFF-BB6F-2967E16A3D2B}" type="pres">
      <dgm:prSet presAssocID="{09F38BDA-F299-4CD0-BB7A-6F4CF21E4ECD}" presName="parTx" presStyleLbl="revTx" presStyleIdx="2" presStyleCnt="3">
        <dgm:presLayoutVars>
          <dgm:chMax val="0"/>
          <dgm:chPref val="0"/>
        </dgm:presLayoutVars>
      </dgm:prSet>
      <dgm:spPr/>
    </dgm:pt>
  </dgm:ptLst>
  <dgm:cxnLst>
    <dgm:cxn modelId="{B8AAF702-59DE-46EA-87A5-14427AFF5CE7}" type="presOf" srcId="{E49581FE-BE63-4AD3-A9B4-A804D2A52175}" destId="{8329D774-6854-4998-9EC8-B3708EAEEA38}" srcOrd="0" destOrd="0" presId="urn:microsoft.com/office/officeart/2018/2/layout/IconVerticalSolidList"/>
    <dgm:cxn modelId="{3D92111D-22F8-4ACD-AB12-CC8FC6CAB9B7}" type="presOf" srcId="{09F38BDA-F299-4CD0-BB7A-6F4CF21E4ECD}" destId="{9EE555A8-1B7E-4EFF-BB6F-2967E16A3D2B}" srcOrd="0" destOrd="0" presId="urn:microsoft.com/office/officeart/2018/2/layout/IconVerticalSolidList"/>
    <dgm:cxn modelId="{5479A772-6E52-4BD4-A096-A1303C5F5A62}" type="presOf" srcId="{5D93B405-EFD5-415C-963F-C3DAA2AA2820}" destId="{69E22E1B-4E14-41CD-A2FB-FB93E34D0338}" srcOrd="0" destOrd="0" presId="urn:microsoft.com/office/officeart/2018/2/layout/IconVerticalSolidList"/>
    <dgm:cxn modelId="{6E9C3195-5E11-49DC-83B7-C2F7253E2AD9}" srcId="{5FA0FBC1-EC7A-4A19-9980-840B6E344F90}" destId="{5D93B405-EFD5-415C-963F-C3DAA2AA2820}" srcOrd="1" destOrd="0" parTransId="{320C260C-5066-4B9A-9E09-8B0C7925DA46}" sibTransId="{8F82FB63-F05E-440B-AA4D-D4608517BCDB}"/>
    <dgm:cxn modelId="{28671DA9-6D5A-49C7-AAC2-75283D0BCD26}" srcId="{5FA0FBC1-EC7A-4A19-9980-840B6E344F90}" destId="{09F38BDA-F299-4CD0-BB7A-6F4CF21E4ECD}" srcOrd="2" destOrd="0" parTransId="{1D976CA9-B0E1-4B92-8D24-E8BA2BDD4884}" sibTransId="{EBF3D2E3-D61C-479F-BC0E-375484085687}"/>
    <dgm:cxn modelId="{E7746EC8-A04E-4A2D-BF33-C8E483E66F2B}" type="presOf" srcId="{5FA0FBC1-EC7A-4A19-9980-840B6E344F90}" destId="{F7887B9C-68F0-4521-8125-3EB40CE50A48}" srcOrd="0" destOrd="0" presId="urn:microsoft.com/office/officeart/2018/2/layout/IconVerticalSolidList"/>
    <dgm:cxn modelId="{731A4EF7-CAFE-4436-999C-9752D5C7FE25}" srcId="{5FA0FBC1-EC7A-4A19-9980-840B6E344F90}" destId="{E49581FE-BE63-4AD3-A9B4-A804D2A52175}" srcOrd="0" destOrd="0" parTransId="{A140FEB6-7E39-418A-9167-42BF877AD129}" sibTransId="{55E2D209-C173-4F5B-A40B-74D4B10C8763}"/>
    <dgm:cxn modelId="{5B25202F-D0F9-455C-80C3-26B7057FC444}" type="presParOf" srcId="{F7887B9C-68F0-4521-8125-3EB40CE50A48}" destId="{6BCB2154-D3C0-4EDB-9843-9E1F629F640A}" srcOrd="0" destOrd="0" presId="urn:microsoft.com/office/officeart/2018/2/layout/IconVerticalSolidList"/>
    <dgm:cxn modelId="{37A90CE1-F263-450B-A560-2F20C5439C19}" type="presParOf" srcId="{6BCB2154-D3C0-4EDB-9843-9E1F629F640A}" destId="{5FD3E58E-9057-496A-B385-354112888AE7}" srcOrd="0" destOrd="0" presId="urn:microsoft.com/office/officeart/2018/2/layout/IconVerticalSolidList"/>
    <dgm:cxn modelId="{4E76CA48-BB98-4BAD-97D5-78D7F7721E65}" type="presParOf" srcId="{6BCB2154-D3C0-4EDB-9843-9E1F629F640A}" destId="{CFA5ECF4-7F49-48C6-A7A2-812A2413EFE0}" srcOrd="1" destOrd="0" presId="urn:microsoft.com/office/officeart/2018/2/layout/IconVerticalSolidList"/>
    <dgm:cxn modelId="{D2EC1571-C589-4054-90B1-393B32038966}" type="presParOf" srcId="{6BCB2154-D3C0-4EDB-9843-9E1F629F640A}" destId="{5CF7ACF5-FCA5-47E7-98A3-E450612B5F55}" srcOrd="2" destOrd="0" presId="urn:microsoft.com/office/officeart/2018/2/layout/IconVerticalSolidList"/>
    <dgm:cxn modelId="{DBA054FD-3570-4FBE-98BE-39ABF40C426F}" type="presParOf" srcId="{6BCB2154-D3C0-4EDB-9843-9E1F629F640A}" destId="{8329D774-6854-4998-9EC8-B3708EAEEA38}" srcOrd="3" destOrd="0" presId="urn:microsoft.com/office/officeart/2018/2/layout/IconVerticalSolidList"/>
    <dgm:cxn modelId="{8F624369-5E8B-4A3F-A403-A72C7D7F5787}" type="presParOf" srcId="{F7887B9C-68F0-4521-8125-3EB40CE50A48}" destId="{B5F2A375-48C7-439B-918B-8725C4BDFFCB}" srcOrd="1" destOrd="0" presId="urn:microsoft.com/office/officeart/2018/2/layout/IconVerticalSolidList"/>
    <dgm:cxn modelId="{E0390C80-ED9A-437F-A416-1E501AAF23B8}" type="presParOf" srcId="{F7887B9C-68F0-4521-8125-3EB40CE50A48}" destId="{86C3E4F8-6D44-494A-BD1B-F6B8ED1FE4E2}" srcOrd="2" destOrd="0" presId="urn:microsoft.com/office/officeart/2018/2/layout/IconVerticalSolidList"/>
    <dgm:cxn modelId="{E4484DB4-8A77-43DE-8F3E-CB476C1A222C}" type="presParOf" srcId="{86C3E4F8-6D44-494A-BD1B-F6B8ED1FE4E2}" destId="{BE7EC8D3-C034-4257-9792-3310A8F1FF6E}" srcOrd="0" destOrd="0" presId="urn:microsoft.com/office/officeart/2018/2/layout/IconVerticalSolidList"/>
    <dgm:cxn modelId="{F1CCCA7D-8215-4A24-B6C8-98284749E267}" type="presParOf" srcId="{86C3E4F8-6D44-494A-BD1B-F6B8ED1FE4E2}" destId="{86FD4DF5-4A2D-4C70-944A-B8BEE7DBA419}" srcOrd="1" destOrd="0" presId="urn:microsoft.com/office/officeart/2018/2/layout/IconVerticalSolidList"/>
    <dgm:cxn modelId="{D49DFE63-E5C5-4573-8070-DBC01619EE80}" type="presParOf" srcId="{86C3E4F8-6D44-494A-BD1B-F6B8ED1FE4E2}" destId="{54CEEFCB-9132-4E76-949E-7473C13A259B}" srcOrd="2" destOrd="0" presId="urn:microsoft.com/office/officeart/2018/2/layout/IconVerticalSolidList"/>
    <dgm:cxn modelId="{52FD61A1-762C-49D0-A9E8-6EE8CD195DDB}" type="presParOf" srcId="{86C3E4F8-6D44-494A-BD1B-F6B8ED1FE4E2}" destId="{69E22E1B-4E14-41CD-A2FB-FB93E34D0338}" srcOrd="3" destOrd="0" presId="urn:microsoft.com/office/officeart/2018/2/layout/IconVerticalSolidList"/>
    <dgm:cxn modelId="{8CE41EAA-B9C1-4A98-930A-73DAA3307ABA}" type="presParOf" srcId="{F7887B9C-68F0-4521-8125-3EB40CE50A48}" destId="{9F3211C5-5E41-4A78-B449-4A7BD5DD91D3}" srcOrd="3" destOrd="0" presId="urn:microsoft.com/office/officeart/2018/2/layout/IconVerticalSolidList"/>
    <dgm:cxn modelId="{A7DA32C1-458F-43B0-9422-17B34453F61C}" type="presParOf" srcId="{F7887B9C-68F0-4521-8125-3EB40CE50A48}" destId="{0308B9CF-E8BF-4927-A5EA-BF03C2068BAE}" srcOrd="4" destOrd="0" presId="urn:microsoft.com/office/officeart/2018/2/layout/IconVerticalSolidList"/>
    <dgm:cxn modelId="{07870110-7E6B-4AFA-B4D3-3BF6C3404E6D}" type="presParOf" srcId="{0308B9CF-E8BF-4927-A5EA-BF03C2068BAE}" destId="{73453E35-EC34-4EF6-B863-8F9E8F8602D4}" srcOrd="0" destOrd="0" presId="urn:microsoft.com/office/officeart/2018/2/layout/IconVerticalSolidList"/>
    <dgm:cxn modelId="{38E32B2F-3E30-4561-9352-6AA9ED8975B8}" type="presParOf" srcId="{0308B9CF-E8BF-4927-A5EA-BF03C2068BAE}" destId="{8176D21E-CA35-4A51-9CA3-767EAC5465BA}" srcOrd="1" destOrd="0" presId="urn:microsoft.com/office/officeart/2018/2/layout/IconVerticalSolidList"/>
    <dgm:cxn modelId="{19B61E86-9EAA-4CE6-B96B-4F60FF4B32B8}" type="presParOf" srcId="{0308B9CF-E8BF-4927-A5EA-BF03C2068BAE}" destId="{E9AA66D1-6EE7-42D3-AD7B-DAAB4E6BEA0F}" srcOrd="2" destOrd="0" presId="urn:microsoft.com/office/officeart/2018/2/layout/IconVerticalSolidList"/>
    <dgm:cxn modelId="{D32CFAA1-1347-4FAD-BEFD-9AE99483E769}" type="presParOf" srcId="{0308B9CF-E8BF-4927-A5EA-BF03C2068BAE}" destId="{9EE555A8-1B7E-4EFF-BB6F-2967E16A3D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F12460-F2CC-44D2-B21D-95455C2258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2D7D139-FD87-47F1-B1EF-07765A5AEF3F}">
      <dgm:prSet/>
      <dgm:spPr/>
      <dgm:t>
        <a:bodyPr/>
        <a:lstStyle/>
        <a:p>
          <a:pPr>
            <a:lnSpc>
              <a:spcPct val="100000"/>
            </a:lnSpc>
          </a:pPr>
          <a:r>
            <a:rPr lang="en-GB"/>
            <a:t>Transformational Leadership Theory explains how leaders inspire followers through vision, motivation, intellectual stimulation, and individual consideration (Bass &amp; Riggio, 2006).</a:t>
          </a:r>
          <a:endParaRPr lang="en-US"/>
        </a:p>
      </dgm:t>
    </dgm:pt>
    <dgm:pt modelId="{1AD8E5E5-B0B3-4871-83F6-D808687454EF}" type="parTrans" cxnId="{E8F3B175-574B-4568-B482-6B9FBA0F4281}">
      <dgm:prSet/>
      <dgm:spPr/>
      <dgm:t>
        <a:bodyPr/>
        <a:lstStyle/>
        <a:p>
          <a:endParaRPr lang="en-US"/>
        </a:p>
      </dgm:t>
    </dgm:pt>
    <dgm:pt modelId="{F02842EA-6B8B-4996-A84C-476BFA54B285}" type="sibTrans" cxnId="{E8F3B175-574B-4568-B482-6B9FBA0F4281}">
      <dgm:prSet/>
      <dgm:spPr/>
      <dgm:t>
        <a:bodyPr/>
        <a:lstStyle/>
        <a:p>
          <a:endParaRPr lang="en-US"/>
        </a:p>
      </dgm:t>
    </dgm:pt>
    <dgm:pt modelId="{470621F9-0377-4D25-8ED0-EF8C765DB9AA}">
      <dgm:prSet/>
      <dgm:spPr/>
      <dgm:t>
        <a:bodyPr/>
        <a:lstStyle/>
        <a:p>
          <a:pPr>
            <a:lnSpc>
              <a:spcPct val="100000"/>
            </a:lnSpc>
          </a:pPr>
          <a:r>
            <a:rPr lang="en-GB"/>
            <a:t>Emotional intelligence supports transformational leadership because leaders must understand followers' emotions, motivate teams, and create trust. </a:t>
          </a:r>
          <a:endParaRPr lang="en-US"/>
        </a:p>
      </dgm:t>
    </dgm:pt>
    <dgm:pt modelId="{D23752B5-3F21-4E15-9774-73D54E8A406E}" type="parTrans" cxnId="{3A779EC0-DB93-4061-8387-CF58455730CC}">
      <dgm:prSet/>
      <dgm:spPr/>
      <dgm:t>
        <a:bodyPr/>
        <a:lstStyle/>
        <a:p>
          <a:endParaRPr lang="en-US"/>
        </a:p>
      </dgm:t>
    </dgm:pt>
    <dgm:pt modelId="{F5B321D5-9E2A-4086-B454-784372786642}" type="sibTrans" cxnId="{3A779EC0-DB93-4061-8387-CF58455730CC}">
      <dgm:prSet/>
      <dgm:spPr/>
      <dgm:t>
        <a:bodyPr/>
        <a:lstStyle/>
        <a:p>
          <a:endParaRPr lang="en-US"/>
        </a:p>
      </dgm:t>
    </dgm:pt>
    <dgm:pt modelId="{C1C9FA12-740F-4A96-977E-49AACC33E6E5}" type="pres">
      <dgm:prSet presAssocID="{55F12460-F2CC-44D2-B21D-95455C22588A}" presName="root" presStyleCnt="0">
        <dgm:presLayoutVars>
          <dgm:dir/>
          <dgm:resizeHandles val="exact"/>
        </dgm:presLayoutVars>
      </dgm:prSet>
      <dgm:spPr/>
    </dgm:pt>
    <dgm:pt modelId="{8C024694-5D21-44E7-A216-565172FF888D}" type="pres">
      <dgm:prSet presAssocID="{02D7D139-FD87-47F1-B1EF-07765A5AEF3F}" presName="compNode" presStyleCnt="0"/>
      <dgm:spPr/>
    </dgm:pt>
    <dgm:pt modelId="{88AA6E39-24FF-4769-BD15-780E44497FD5}" type="pres">
      <dgm:prSet presAssocID="{02D7D139-FD87-47F1-B1EF-07765A5AEF3F}" presName="bgRect" presStyleLbl="bgShp" presStyleIdx="0" presStyleCnt="2"/>
      <dgm:spPr/>
    </dgm:pt>
    <dgm:pt modelId="{9B57702F-E6B0-42E8-8B4A-CBFD35F5067A}" type="pres">
      <dgm:prSet presAssocID="{02D7D139-FD87-47F1-B1EF-07765A5AEF3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ss clef"/>
        </a:ext>
      </dgm:extLst>
    </dgm:pt>
    <dgm:pt modelId="{681440DD-B4CB-4CBF-B311-30017DBCF1D8}" type="pres">
      <dgm:prSet presAssocID="{02D7D139-FD87-47F1-B1EF-07765A5AEF3F}" presName="spaceRect" presStyleCnt="0"/>
      <dgm:spPr/>
    </dgm:pt>
    <dgm:pt modelId="{21957BBC-47CB-430E-8BC0-4C9B99FDBEC4}" type="pres">
      <dgm:prSet presAssocID="{02D7D139-FD87-47F1-B1EF-07765A5AEF3F}" presName="parTx" presStyleLbl="revTx" presStyleIdx="0" presStyleCnt="2">
        <dgm:presLayoutVars>
          <dgm:chMax val="0"/>
          <dgm:chPref val="0"/>
        </dgm:presLayoutVars>
      </dgm:prSet>
      <dgm:spPr/>
    </dgm:pt>
    <dgm:pt modelId="{44CB9BB7-CB9B-4042-A2A4-DE05E25C61D1}" type="pres">
      <dgm:prSet presAssocID="{F02842EA-6B8B-4996-A84C-476BFA54B285}" presName="sibTrans" presStyleCnt="0"/>
      <dgm:spPr/>
    </dgm:pt>
    <dgm:pt modelId="{5C6C1CB1-C050-45E0-B843-80544EC8675C}" type="pres">
      <dgm:prSet presAssocID="{470621F9-0377-4D25-8ED0-EF8C765DB9AA}" presName="compNode" presStyleCnt="0"/>
      <dgm:spPr/>
    </dgm:pt>
    <dgm:pt modelId="{67E87B69-B335-4DAB-9D11-2128EE7D1BD5}" type="pres">
      <dgm:prSet presAssocID="{470621F9-0377-4D25-8ED0-EF8C765DB9AA}" presName="bgRect" presStyleLbl="bgShp" presStyleIdx="1" presStyleCnt="2"/>
      <dgm:spPr/>
    </dgm:pt>
    <dgm:pt modelId="{40DF4DD5-E35B-4439-972E-D3F585C386CC}" type="pres">
      <dgm:prSet presAssocID="{470621F9-0377-4D25-8ED0-EF8C765DB9A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0186D2A8-32A5-488C-9997-347049959440}" type="pres">
      <dgm:prSet presAssocID="{470621F9-0377-4D25-8ED0-EF8C765DB9AA}" presName="spaceRect" presStyleCnt="0"/>
      <dgm:spPr/>
    </dgm:pt>
    <dgm:pt modelId="{BC0D86C3-437F-46F7-B40A-17144A631C16}" type="pres">
      <dgm:prSet presAssocID="{470621F9-0377-4D25-8ED0-EF8C765DB9AA}" presName="parTx" presStyleLbl="revTx" presStyleIdx="1" presStyleCnt="2">
        <dgm:presLayoutVars>
          <dgm:chMax val="0"/>
          <dgm:chPref val="0"/>
        </dgm:presLayoutVars>
      </dgm:prSet>
      <dgm:spPr/>
    </dgm:pt>
  </dgm:ptLst>
  <dgm:cxnLst>
    <dgm:cxn modelId="{3AE63310-B66F-4DFE-B405-99F51C8E5502}" type="presOf" srcId="{470621F9-0377-4D25-8ED0-EF8C765DB9AA}" destId="{BC0D86C3-437F-46F7-B40A-17144A631C16}" srcOrd="0" destOrd="0" presId="urn:microsoft.com/office/officeart/2018/2/layout/IconVerticalSolidList"/>
    <dgm:cxn modelId="{D2D2866A-FAA5-4F71-A41A-B42751DA2602}" type="presOf" srcId="{02D7D139-FD87-47F1-B1EF-07765A5AEF3F}" destId="{21957BBC-47CB-430E-8BC0-4C9B99FDBEC4}" srcOrd="0" destOrd="0" presId="urn:microsoft.com/office/officeart/2018/2/layout/IconVerticalSolidList"/>
    <dgm:cxn modelId="{E8F3B175-574B-4568-B482-6B9FBA0F4281}" srcId="{55F12460-F2CC-44D2-B21D-95455C22588A}" destId="{02D7D139-FD87-47F1-B1EF-07765A5AEF3F}" srcOrd="0" destOrd="0" parTransId="{1AD8E5E5-B0B3-4871-83F6-D808687454EF}" sibTransId="{F02842EA-6B8B-4996-A84C-476BFA54B285}"/>
    <dgm:cxn modelId="{3A779EC0-DB93-4061-8387-CF58455730CC}" srcId="{55F12460-F2CC-44D2-B21D-95455C22588A}" destId="{470621F9-0377-4D25-8ED0-EF8C765DB9AA}" srcOrd="1" destOrd="0" parTransId="{D23752B5-3F21-4E15-9774-73D54E8A406E}" sibTransId="{F5B321D5-9E2A-4086-B454-784372786642}"/>
    <dgm:cxn modelId="{20DBEAC9-4484-440E-B508-42C72A5140CF}" type="presOf" srcId="{55F12460-F2CC-44D2-B21D-95455C22588A}" destId="{C1C9FA12-740F-4A96-977E-49AACC33E6E5}" srcOrd="0" destOrd="0" presId="urn:microsoft.com/office/officeart/2018/2/layout/IconVerticalSolidList"/>
    <dgm:cxn modelId="{34626C4D-23BD-4F80-9E17-F0BC5216250A}" type="presParOf" srcId="{C1C9FA12-740F-4A96-977E-49AACC33E6E5}" destId="{8C024694-5D21-44E7-A216-565172FF888D}" srcOrd="0" destOrd="0" presId="urn:microsoft.com/office/officeart/2018/2/layout/IconVerticalSolidList"/>
    <dgm:cxn modelId="{B22BB37C-C917-47AC-863E-4FAF4D6CA3ED}" type="presParOf" srcId="{8C024694-5D21-44E7-A216-565172FF888D}" destId="{88AA6E39-24FF-4769-BD15-780E44497FD5}" srcOrd="0" destOrd="0" presId="urn:microsoft.com/office/officeart/2018/2/layout/IconVerticalSolidList"/>
    <dgm:cxn modelId="{332FAE58-43FC-469C-8B54-83FC812804F6}" type="presParOf" srcId="{8C024694-5D21-44E7-A216-565172FF888D}" destId="{9B57702F-E6B0-42E8-8B4A-CBFD35F5067A}" srcOrd="1" destOrd="0" presId="urn:microsoft.com/office/officeart/2018/2/layout/IconVerticalSolidList"/>
    <dgm:cxn modelId="{2D5A676E-1B3D-450E-BBA6-AA3A9F4B9B61}" type="presParOf" srcId="{8C024694-5D21-44E7-A216-565172FF888D}" destId="{681440DD-B4CB-4CBF-B311-30017DBCF1D8}" srcOrd="2" destOrd="0" presId="urn:microsoft.com/office/officeart/2018/2/layout/IconVerticalSolidList"/>
    <dgm:cxn modelId="{C9252E30-4771-4DDE-8C64-3C546F68DF9B}" type="presParOf" srcId="{8C024694-5D21-44E7-A216-565172FF888D}" destId="{21957BBC-47CB-430E-8BC0-4C9B99FDBEC4}" srcOrd="3" destOrd="0" presId="urn:microsoft.com/office/officeart/2018/2/layout/IconVerticalSolidList"/>
    <dgm:cxn modelId="{50D2EE58-DF24-4FBE-A7C0-DBF9BA53C092}" type="presParOf" srcId="{C1C9FA12-740F-4A96-977E-49AACC33E6E5}" destId="{44CB9BB7-CB9B-4042-A2A4-DE05E25C61D1}" srcOrd="1" destOrd="0" presId="urn:microsoft.com/office/officeart/2018/2/layout/IconVerticalSolidList"/>
    <dgm:cxn modelId="{0D0263FE-07FF-4D32-B632-A1E3B4347F8B}" type="presParOf" srcId="{C1C9FA12-740F-4A96-977E-49AACC33E6E5}" destId="{5C6C1CB1-C050-45E0-B843-80544EC8675C}" srcOrd="2" destOrd="0" presId="urn:microsoft.com/office/officeart/2018/2/layout/IconVerticalSolidList"/>
    <dgm:cxn modelId="{F84E8E61-9F3B-4996-A2CB-5D10DC60C1F6}" type="presParOf" srcId="{5C6C1CB1-C050-45E0-B843-80544EC8675C}" destId="{67E87B69-B335-4DAB-9D11-2128EE7D1BD5}" srcOrd="0" destOrd="0" presId="urn:microsoft.com/office/officeart/2018/2/layout/IconVerticalSolidList"/>
    <dgm:cxn modelId="{B786DA90-8FA0-4C43-83C7-65A992B5932D}" type="presParOf" srcId="{5C6C1CB1-C050-45E0-B843-80544EC8675C}" destId="{40DF4DD5-E35B-4439-972E-D3F585C386CC}" srcOrd="1" destOrd="0" presId="urn:microsoft.com/office/officeart/2018/2/layout/IconVerticalSolidList"/>
    <dgm:cxn modelId="{757713B9-FB53-4532-BBE2-60DB634314D1}" type="presParOf" srcId="{5C6C1CB1-C050-45E0-B843-80544EC8675C}" destId="{0186D2A8-32A5-488C-9997-347049959440}" srcOrd="2" destOrd="0" presId="urn:microsoft.com/office/officeart/2018/2/layout/IconVerticalSolidList"/>
    <dgm:cxn modelId="{0E1ED426-FDD6-4B3F-A6BC-7B32EDE6DA4F}" type="presParOf" srcId="{5C6C1CB1-C050-45E0-B843-80544EC8675C}" destId="{BC0D86C3-437F-46F7-B40A-17144A631C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9BF96F-8AA2-48FD-A2D4-0073E0F61CE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11488F4-7404-435B-81F4-75965D4B6945}">
      <dgm:prSet/>
      <dgm:spPr/>
      <dgm:t>
        <a:bodyPr/>
        <a:lstStyle/>
        <a:p>
          <a:r>
            <a:rPr lang="en-GB"/>
            <a:t>Transformational leadership encourages innovation, employee commitment, and organisational performance (Bass &amp; Riggio, 2006). Nevertheless, critics argue that the theory may overemphasise leader influence and underestimate organisational constraints (Yukl, 2013).</a:t>
          </a:r>
          <a:endParaRPr lang="en-US"/>
        </a:p>
      </dgm:t>
    </dgm:pt>
    <dgm:pt modelId="{E4EBC960-6BB4-46DF-BBBB-F0FC7E82FB72}" type="parTrans" cxnId="{490653CE-7AB9-4C04-84B3-764D9A5598C1}">
      <dgm:prSet/>
      <dgm:spPr/>
      <dgm:t>
        <a:bodyPr/>
        <a:lstStyle/>
        <a:p>
          <a:endParaRPr lang="en-US"/>
        </a:p>
      </dgm:t>
    </dgm:pt>
    <dgm:pt modelId="{240B5CFC-5657-443A-8309-8A7FA54834ED}" type="sibTrans" cxnId="{490653CE-7AB9-4C04-84B3-764D9A5598C1}">
      <dgm:prSet/>
      <dgm:spPr/>
      <dgm:t>
        <a:bodyPr/>
        <a:lstStyle/>
        <a:p>
          <a:endParaRPr lang="en-US"/>
        </a:p>
      </dgm:t>
    </dgm:pt>
    <dgm:pt modelId="{49C85A7D-D679-4791-8A57-70E6320FCD04}">
      <dgm:prSet/>
      <dgm:spPr/>
      <dgm:t>
        <a:bodyPr/>
        <a:lstStyle/>
        <a:p>
          <a:r>
            <a:rPr lang="en-GB"/>
            <a:t>Emotional intelligence strengthens transformational leadership by ensuring leaders balance inspiration with empathy, ethical behaviour, and genuine employee support (Bass &amp; Riggio, 2006; Yukl, 2013)</a:t>
          </a:r>
          <a:endParaRPr lang="en-US"/>
        </a:p>
      </dgm:t>
    </dgm:pt>
    <dgm:pt modelId="{B1134CF2-1E2A-4453-A225-CC2690A94B9F}" type="parTrans" cxnId="{370E84A3-CE99-4B54-B033-86E8E7312436}">
      <dgm:prSet/>
      <dgm:spPr/>
      <dgm:t>
        <a:bodyPr/>
        <a:lstStyle/>
        <a:p>
          <a:endParaRPr lang="en-US"/>
        </a:p>
      </dgm:t>
    </dgm:pt>
    <dgm:pt modelId="{A428BD42-C157-49DE-800F-B4D956A4AC6E}" type="sibTrans" cxnId="{370E84A3-CE99-4B54-B033-86E8E7312436}">
      <dgm:prSet/>
      <dgm:spPr/>
      <dgm:t>
        <a:bodyPr/>
        <a:lstStyle/>
        <a:p>
          <a:endParaRPr lang="en-US"/>
        </a:p>
      </dgm:t>
    </dgm:pt>
    <dgm:pt modelId="{25FDA799-5545-43C9-9749-9DEF8BF1E8C2}" type="pres">
      <dgm:prSet presAssocID="{C49BF96F-8AA2-48FD-A2D4-0073E0F61CE4}" presName="linear" presStyleCnt="0">
        <dgm:presLayoutVars>
          <dgm:animLvl val="lvl"/>
          <dgm:resizeHandles val="exact"/>
        </dgm:presLayoutVars>
      </dgm:prSet>
      <dgm:spPr/>
    </dgm:pt>
    <dgm:pt modelId="{EF09C267-8B7D-4249-8443-CC258CC7280F}" type="pres">
      <dgm:prSet presAssocID="{611488F4-7404-435B-81F4-75965D4B6945}" presName="parentText" presStyleLbl="node1" presStyleIdx="0" presStyleCnt="2">
        <dgm:presLayoutVars>
          <dgm:chMax val="0"/>
          <dgm:bulletEnabled val="1"/>
        </dgm:presLayoutVars>
      </dgm:prSet>
      <dgm:spPr/>
    </dgm:pt>
    <dgm:pt modelId="{89B6138A-B584-474D-AB6D-B973F4C5CC81}" type="pres">
      <dgm:prSet presAssocID="{240B5CFC-5657-443A-8309-8A7FA54834ED}" presName="spacer" presStyleCnt="0"/>
      <dgm:spPr/>
    </dgm:pt>
    <dgm:pt modelId="{96713B98-1E39-43E4-BA5B-5F0F4BE663E4}" type="pres">
      <dgm:prSet presAssocID="{49C85A7D-D679-4791-8A57-70E6320FCD04}" presName="parentText" presStyleLbl="node1" presStyleIdx="1" presStyleCnt="2">
        <dgm:presLayoutVars>
          <dgm:chMax val="0"/>
          <dgm:bulletEnabled val="1"/>
        </dgm:presLayoutVars>
      </dgm:prSet>
      <dgm:spPr/>
    </dgm:pt>
  </dgm:ptLst>
  <dgm:cxnLst>
    <dgm:cxn modelId="{D9B67765-DE23-4F74-8D03-C134CBDF858B}" type="presOf" srcId="{611488F4-7404-435B-81F4-75965D4B6945}" destId="{EF09C267-8B7D-4249-8443-CC258CC7280F}" srcOrd="0" destOrd="0" presId="urn:microsoft.com/office/officeart/2005/8/layout/vList2"/>
    <dgm:cxn modelId="{19E23A85-F59A-4DFB-8268-8217738CBD8E}" type="presOf" srcId="{49C85A7D-D679-4791-8A57-70E6320FCD04}" destId="{96713B98-1E39-43E4-BA5B-5F0F4BE663E4}" srcOrd="0" destOrd="0" presId="urn:microsoft.com/office/officeart/2005/8/layout/vList2"/>
    <dgm:cxn modelId="{370E84A3-CE99-4B54-B033-86E8E7312436}" srcId="{C49BF96F-8AA2-48FD-A2D4-0073E0F61CE4}" destId="{49C85A7D-D679-4791-8A57-70E6320FCD04}" srcOrd="1" destOrd="0" parTransId="{B1134CF2-1E2A-4453-A225-CC2690A94B9F}" sibTransId="{A428BD42-C157-49DE-800F-B4D956A4AC6E}"/>
    <dgm:cxn modelId="{490653CE-7AB9-4C04-84B3-764D9A5598C1}" srcId="{C49BF96F-8AA2-48FD-A2D4-0073E0F61CE4}" destId="{611488F4-7404-435B-81F4-75965D4B6945}" srcOrd="0" destOrd="0" parTransId="{E4EBC960-6BB4-46DF-BBBB-F0FC7E82FB72}" sibTransId="{240B5CFC-5657-443A-8309-8A7FA54834ED}"/>
    <dgm:cxn modelId="{B2FA8AE9-92D9-4CB2-9B11-23B25653834A}" type="presOf" srcId="{C49BF96F-8AA2-48FD-A2D4-0073E0F61CE4}" destId="{25FDA799-5545-43C9-9749-9DEF8BF1E8C2}" srcOrd="0" destOrd="0" presId="urn:microsoft.com/office/officeart/2005/8/layout/vList2"/>
    <dgm:cxn modelId="{8663AB31-8B3E-4A2E-B813-3377F9AA7306}" type="presParOf" srcId="{25FDA799-5545-43C9-9749-9DEF8BF1E8C2}" destId="{EF09C267-8B7D-4249-8443-CC258CC7280F}" srcOrd="0" destOrd="0" presId="urn:microsoft.com/office/officeart/2005/8/layout/vList2"/>
    <dgm:cxn modelId="{3E5DAF4A-40A6-4495-8081-BD52F3A031DB}" type="presParOf" srcId="{25FDA799-5545-43C9-9749-9DEF8BF1E8C2}" destId="{89B6138A-B584-474D-AB6D-B973F4C5CC81}" srcOrd="1" destOrd="0" presId="urn:microsoft.com/office/officeart/2005/8/layout/vList2"/>
    <dgm:cxn modelId="{C90C7500-F6FC-48CA-8C87-43364F795213}" type="presParOf" srcId="{25FDA799-5545-43C9-9749-9DEF8BF1E8C2}" destId="{96713B98-1E39-43E4-BA5B-5F0F4BE663E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455CC4-2B73-489A-A196-CCC1678977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862625-DC91-410D-B3A9-028B0E2FCF7A}">
      <dgm:prSet/>
      <dgm:spPr/>
      <dgm:t>
        <a:bodyPr/>
        <a:lstStyle/>
        <a:p>
          <a:pPr>
            <a:lnSpc>
              <a:spcPct val="100000"/>
            </a:lnSpc>
          </a:pPr>
          <a:r>
            <a:rPr lang="en-GB"/>
            <a:t>Multicultural workplaces require leaders to understand cultural differences, communicate effectively, and foster inclusion. Emotional intelligence improves conflict management, trust, teamwork, and employee engagement (Mayer et al., 2016).</a:t>
          </a:r>
          <a:endParaRPr lang="en-US"/>
        </a:p>
      </dgm:t>
    </dgm:pt>
    <dgm:pt modelId="{1FF99CE9-9F21-4CCE-9069-9B62E846F269}" type="parTrans" cxnId="{6B002502-9AD8-4714-9D79-458D6E11EB59}">
      <dgm:prSet/>
      <dgm:spPr/>
      <dgm:t>
        <a:bodyPr/>
        <a:lstStyle/>
        <a:p>
          <a:endParaRPr lang="en-US"/>
        </a:p>
      </dgm:t>
    </dgm:pt>
    <dgm:pt modelId="{79D54DA1-C3B1-43D7-8533-A49DD16AAC50}" type="sibTrans" cxnId="{6B002502-9AD8-4714-9D79-458D6E11EB59}">
      <dgm:prSet/>
      <dgm:spPr/>
      <dgm:t>
        <a:bodyPr/>
        <a:lstStyle/>
        <a:p>
          <a:endParaRPr lang="en-US"/>
        </a:p>
      </dgm:t>
    </dgm:pt>
    <dgm:pt modelId="{84683EA9-BDC7-4157-99F0-8E5EB9B1103E}">
      <dgm:prSet/>
      <dgm:spPr/>
      <dgm:t>
        <a:bodyPr/>
        <a:lstStyle/>
        <a:p>
          <a:pPr>
            <a:lnSpc>
              <a:spcPct val="100000"/>
            </a:lnSpc>
          </a:pPr>
          <a:r>
            <a:rPr lang="en-GB"/>
            <a:t>Combined with transformational leadership, emotionally intelligent leaders create collaborative environments where diverse perspectives enhance creativity, innovation, and organisational performance.</a:t>
          </a:r>
          <a:endParaRPr lang="en-US"/>
        </a:p>
      </dgm:t>
    </dgm:pt>
    <dgm:pt modelId="{A9646EB2-9E0A-4B0F-AC17-0AAABC799A98}" type="parTrans" cxnId="{6D4B22FB-88F8-4F84-96AF-EB978226525C}">
      <dgm:prSet/>
      <dgm:spPr/>
      <dgm:t>
        <a:bodyPr/>
        <a:lstStyle/>
        <a:p>
          <a:endParaRPr lang="en-US"/>
        </a:p>
      </dgm:t>
    </dgm:pt>
    <dgm:pt modelId="{D260567C-3D6C-47E3-A002-C53924AAB525}" type="sibTrans" cxnId="{6D4B22FB-88F8-4F84-96AF-EB978226525C}">
      <dgm:prSet/>
      <dgm:spPr/>
      <dgm:t>
        <a:bodyPr/>
        <a:lstStyle/>
        <a:p>
          <a:endParaRPr lang="en-US"/>
        </a:p>
      </dgm:t>
    </dgm:pt>
    <dgm:pt modelId="{5383EF2A-F9B4-4FDE-8ADC-D89470684F7A}" type="pres">
      <dgm:prSet presAssocID="{74455CC4-2B73-489A-A196-CCC16789771A}" presName="root" presStyleCnt="0">
        <dgm:presLayoutVars>
          <dgm:dir/>
          <dgm:resizeHandles val="exact"/>
        </dgm:presLayoutVars>
      </dgm:prSet>
      <dgm:spPr/>
    </dgm:pt>
    <dgm:pt modelId="{35D28544-BA3A-4F49-AB7C-6CB402AC95CD}" type="pres">
      <dgm:prSet presAssocID="{46862625-DC91-410D-B3A9-028B0E2FCF7A}" presName="compNode" presStyleCnt="0"/>
      <dgm:spPr/>
    </dgm:pt>
    <dgm:pt modelId="{FDFCFAAF-90B6-42F0-BBD3-09C00FEAF9CB}" type="pres">
      <dgm:prSet presAssocID="{46862625-DC91-410D-B3A9-028B0E2FCF7A}" presName="bgRect" presStyleLbl="bgShp" presStyleIdx="0" presStyleCnt="2"/>
      <dgm:spPr/>
    </dgm:pt>
    <dgm:pt modelId="{BEF0E8DC-DB7C-4E96-A2D8-752FA529823C}" type="pres">
      <dgm:prSet presAssocID="{46862625-DC91-410D-B3A9-028B0E2FCF7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People"/>
        </a:ext>
      </dgm:extLst>
    </dgm:pt>
    <dgm:pt modelId="{6D25DF81-C576-4065-9DAC-C87D940C0179}" type="pres">
      <dgm:prSet presAssocID="{46862625-DC91-410D-B3A9-028B0E2FCF7A}" presName="spaceRect" presStyleCnt="0"/>
      <dgm:spPr/>
    </dgm:pt>
    <dgm:pt modelId="{47A7C2CA-EF24-412B-A1BF-C2719EC54F4E}" type="pres">
      <dgm:prSet presAssocID="{46862625-DC91-410D-B3A9-028B0E2FCF7A}" presName="parTx" presStyleLbl="revTx" presStyleIdx="0" presStyleCnt="2">
        <dgm:presLayoutVars>
          <dgm:chMax val="0"/>
          <dgm:chPref val="0"/>
        </dgm:presLayoutVars>
      </dgm:prSet>
      <dgm:spPr/>
    </dgm:pt>
    <dgm:pt modelId="{7150E87B-B26A-4B21-8E16-1A981ECABBCF}" type="pres">
      <dgm:prSet presAssocID="{79D54DA1-C3B1-43D7-8533-A49DD16AAC50}" presName="sibTrans" presStyleCnt="0"/>
      <dgm:spPr/>
    </dgm:pt>
    <dgm:pt modelId="{F9E72157-ECB7-4555-82CC-2756CC4BBA79}" type="pres">
      <dgm:prSet presAssocID="{84683EA9-BDC7-4157-99F0-8E5EB9B1103E}" presName="compNode" presStyleCnt="0"/>
      <dgm:spPr/>
    </dgm:pt>
    <dgm:pt modelId="{55F26062-6FCB-46F7-AE7A-D5F1F47220E1}" type="pres">
      <dgm:prSet presAssocID="{84683EA9-BDC7-4157-99F0-8E5EB9B1103E}" presName="bgRect" presStyleLbl="bgShp" presStyleIdx="1" presStyleCnt="2"/>
      <dgm:spPr/>
    </dgm:pt>
    <dgm:pt modelId="{D5ACD96A-2432-4669-954B-2FD75E3D20E4}" type="pres">
      <dgm:prSet presAssocID="{84683EA9-BDC7-4157-99F0-8E5EB9B1103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249FE8C9-4975-4230-B713-45ECC80C6551}" type="pres">
      <dgm:prSet presAssocID="{84683EA9-BDC7-4157-99F0-8E5EB9B1103E}" presName="spaceRect" presStyleCnt="0"/>
      <dgm:spPr/>
    </dgm:pt>
    <dgm:pt modelId="{BB077033-BBB9-4DDB-BC6F-52629DC85948}" type="pres">
      <dgm:prSet presAssocID="{84683EA9-BDC7-4157-99F0-8E5EB9B1103E}" presName="parTx" presStyleLbl="revTx" presStyleIdx="1" presStyleCnt="2">
        <dgm:presLayoutVars>
          <dgm:chMax val="0"/>
          <dgm:chPref val="0"/>
        </dgm:presLayoutVars>
      </dgm:prSet>
      <dgm:spPr/>
    </dgm:pt>
  </dgm:ptLst>
  <dgm:cxnLst>
    <dgm:cxn modelId="{6B002502-9AD8-4714-9D79-458D6E11EB59}" srcId="{74455CC4-2B73-489A-A196-CCC16789771A}" destId="{46862625-DC91-410D-B3A9-028B0E2FCF7A}" srcOrd="0" destOrd="0" parTransId="{1FF99CE9-9F21-4CCE-9069-9B62E846F269}" sibTransId="{79D54DA1-C3B1-43D7-8533-A49DD16AAC50}"/>
    <dgm:cxn modelId="{27C5EC0E-4D6B-4C79-902F-ADF06856F31C}" type="presOf" srcId="{46862625-DC91-410D-B3A9-028B0E2FCF7A}" destId="{47A7C2CA-EF24-412B-A1BF-C2719EC54F4E}" srcOrd="0" destOrd="0" presId="urn:microsoft.com/office/officeart/2018/2/layout/IconVerticalSolidList"/>
    <dgm:cxn modelId="{7C34C55E-1C05-4A15-9DE2-E6C021F52CB3}" type="presOf" srcId="{84683EA9-BDC7-4157-99F0-8E5EB9B1103E}" destId="{BB077033-BBB9-4DDB-BC6F-52629DC85948}" srcOrd="0" destOrd="0" presId="urn:microsoft.com/office/officeart/2018/2/layout/IconVerticalSolidList"/>
    <dgm:cxn modelId="{6D4B22FB-88F8-4F84-96AF-EB978226525C}" srcId="{74455CC4-2B73-489A-A196-CCC16789771A}" destId="{84683EA9-BDC7-4157-99F0-8E5EB9B1103E}" srcOrd="1" destOrd="0" parTransId="{A9646EB2-9E0A-4B0F-AC17-0AAABC799A98}" sibTransId="{D260567C-3D6C-47E3-A002-C53924AAB525}"/>
    <dgm:cxn modelId="{6D3D38FB-BF3E-4F72-BED9-852E48A6F8BB}" type="presOf" srcId="{74455CC4-2B73-489A-A196-CCC16789771A}" destId="{5383EF2A-F9B4-4FDE-8ADC-D89470684F7A}" srcOrd="0" destOrd="0" presId="urn:microsoft.com/office/officeart/2018/2/layout/IconVerticalSolidList"/>
    <dgm:cxn modelId="{F76B04DC-CE30-474C-974B-36FA25B5A8C6}" type="presParOf" srcId="{5383EF2A-F9B4-4FDE-8ADC-D89470684F7A}" destId="{35D28544-BA3A-4F49-AB7C-6CB402AC95CD}" srcOrd="0" destOrd="0" presId="urn:microsoft.com/office/officeart/2018/2/layout/IconVerticalSolidList"/>
    <dgm:cxn modelId="{05C2D2CC-77DB-4F47-87F2-463832421B3B}" type="presParOf" srcId="{35D28544-BA3A-4F49-AB7C-6CB402AC95CD}" destId="{FDFCFAAF-90B6-42F0-BBD3-09C00FEAF9CB}" srcOrd="0" destOrd="0" presId="urn:microsoft.com/office/officeart/2018/2/layout/IconVerticalSolidList"/>
    <dgm:cxn modelId="{83783A3F-9A84-44C0-91DF-C11F2CE7086B}" type="presParOf" srcId="{35D28544-BA3A-4F49-AB7C-6CB402AC95CD}" destId="{BEF0E8DC-DB7C-4E96-A2D8-752FA529823C}" srcOrd="1" destOrd="0" presId="urn:microsoft.com/office/officeart/2018/2/layout/IconVerticalSolidList"/>
    <dgm:cxn modelId="{5FC3B924-24AE-4E73-B51D-BCB4547DB1CB}" type="presParOf" srcId="{35D28544-BA3A-4F49-AB7C-6CB402AC95CD}" destId="{6D25DF81-C576-4065-9DAC-C87D940C0179}" srcOrd="2" destOrd="0" presId="urn:microsoft.com/office/officeart/2018/2/layout/IconVerticalSolidList"/>
    <dgm:cxn modelId="{627260FD-C16E-4484-B795-EA8F7B4D2668}" type="presParOf" srcId="{35D28544-BA3A-4F49-AB7C-6CB402AC95CD}" destId="{47A7C2CA-EF24-412B-A1BF-C2719EC54F4E}" srcOrd="3" destOrd="0" presId="urn:microsoft.com/office/officeart/2018/2/layout/IconVerticalSolidList"/>
    <dgm:cxn modelId="{6D016E29-C063-4978-AD27-EB5298B68F63}" type="presParOf" srcId="{5383EF2A-F9B4-4FDE-8ADC-D89470684F7A}" destId="{7150E87B-B26A-4B21-8E16-1A981ECABBCF}" srcOrd="1" destOrd="0" presId="urn:microsoft.com/office/officeart/2018/2/layout/IconVerticalSolidList"/>
    <dgm:cxn modelId="{791ED5BE-8714-4E70-A15B-EDE3AF253D1F}" type="presParOf" srcId="{5383EF2A-F9B4-4FDE-8ADC-D89470684F7A}" destId="{F9E72157-ECB7-4555-82CC-2756CC4BBA79}" srcOrd="2" destOrd="0" presId="urn:microsoft.com/office/officeart/2018/2/layout/IconVerticalSolidList"/>
    <dgm:cxn modelId="{7336709F-96E0-4396-B401-2CEA61F478A0}" type="presParOf" srcId="{F9E72157-ECB7-4555-82CC-2756CC4BBA79}" destId="{55F26062-6FCB-46F7-AE7A-D5F1F47220E1}" srcOrd="0" destOrd="0" presId="urn:microsoft.com/office/officeart/2018/2/layout/IconVerticalSolidList"/>
    <dgm:cxn modelId="{2520EB96-14A9-4C0D-909A-2603EBA08C19}" type="presParOf" srcId="{F9E72157-ECB7-4555-82CC-2756CC4BBA79}" destId="{D5ACD96A-2432-4669-954B-2FD75E3D20E4}" srcOrd="1" destOrd="0" presId="urn:microsoft.com/office/officeart/2018/2/layout/IconVerticalSolidList"/>
    <dgm:cxn modelId="{F206FF0D-FEE0-4C3A-869D-00D44EA76FC7}" type="presParOf" srcId="{F9E72157-ECB7-4555-82CC-2756CC4BBA79}" destId="{249FE8C9-4975-4230-B713-45ECC80C6551}" srcOrd="2" destOrd="0" presId="urn:microsoft.com/office/officeart/2018/2/layout/IconVerticalSolidList"/>
    <dgm:cxn modelId="{62226A42-94AF-4C76-9012-95AA8ED210C9}" type="presParOf" srcId="{F9E72157-ECB7-4555-82CC-2756CC4BBA79}" destId="{BB077033-BBB9-4DDB-BC6F-52629DC859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9015AC6-101A-4F62-93DB-C665E8CD5B46}"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3014F038-6DC7-4B28-9A9A-B95DCFAA71B6}">
      <dgm:prSet/>
      <dgm:spPr/>
      <dgm:t>
        <a:bodyPr/>
        <a:lstStyle/>
        <a:p>
          <a:r>
            <a:rPr lang="en-GB"/>
            <a:t>Emotional intelligence is a critical leadership capability that supports empathy, communication, and collaboration. Goleman's Emotional Intelligence Model and Transformational Leadership Theory demonstrate how emotionally intelligent leaders motivate diverse teams and enhance organisational effectiveness. </a:t>
          </a:r>
          <a:endParaRPr lang="en-US"/>
        </a:p>
      </dgm:t>
    </dgm:pt>
    <dgm:pt modelId="{1D043301-8FA2-498A-8758-21794EE35C33}" type="parTrans" cxnId="{D7B6B55B-37A2-403E-AAD9-3E1EA3A422E2}">
      <dgm:prSet/>
      <dgm:spPr/>
      <dgm:t>
        <a:bodyPr/>
        <a:lstStyle/>
        <a:p>
          <a:endParaRPr lang="en-US"/>
        </a:p>
      </dgm:t>
    </dgm:pt>
    <dgm:pt modelId="{A19F9AD4-4959-4144-A944-4B2CFC86A901}" type="sibTrans" cxnId="{D7B6B55B-37A2-403E-AAD9-3E1EA3A422E2}">
      <dgm:prSet/>
      <dgm:spPr/>
      <dgm:t>
        <a:bodyPr/>
        <a:lstStyle/>
        <a:p>
          <a:endParaRPr lang="en-US"/>
        </a:p>
      </dgm:t>
    </dgm:pt>
    <dgm:pt modelId="{F22F626E-8DE3-4B9F-8AAD-BDCB75A7CA0C}">
      <dgm:prSet/>
      <dgm:spPr/>
      <dgm:t>
        <a:bodyPr/>
        <a:lstStyle/>
        <a:p>
          <a:r>
            <a:rPr lang="en-GB"/>
            <a:t>Examples from Google, Airbnb, Starbucks, and McDonald's confirm that emotional intelligence is essential for successful leadership in multicultural environments.</a:t>
          </a:r>
          <a:endParaRPr lang="en-US"/>
        </a:p>
      </dgm:t>
    </dgm:pt>
    <dgm:pt modelId="{D06B9DC4-2C0F-4496-B585-A802F1D9B7C2}" type="parTrans" cxnId="{0F47AC2E-2B09-4F29-A3EA-C690A2DB4563}">
      <dgm:prSet/>
      <dgm:spPr/>
      <dgm:t>
        <a:bodyPr/>
        <a:lstStyle/>
        <a:p>
          <a:endParaRPr lang="en-US"/>
        </a:p>
      </dgm:t>
    </dgm:pt>
    <dgm:pt modelId="{714E5386-9EAF-471A-BA6D-0CC766EAB56F}" type="sibTrans" cxnId="{0F47AC2E-2B09-4F29-A3EA-C690A2DB4563}">
      <dgm:prSet/>
      <dgm:spPr/>
      <dgm:t>
        <a:bodyPr/>
        <a:lstStyle/>
        <a:p>
          <a:endParaRPr lang="en-US"/>
        </a:p>
      </dgm:t>
    </dgm:pt>
    <dgm:pt modelId="{82A27CCA-FEA2-445A-A09D-02A8F3E0B2B1}" type="pres">
      <dgm:prSet presAssocID="{A9015AC6-101A-4F62-93DB-C665E8CD5B46}" presName="hierChild1" presStyleCnt="0">
        <dgm:presLayoutVars>
          <dgm:chPref val="1"/>
          <dgm:dir/>
          <dgm:animOne val="branch"/>
          <dgm:animLvl val="lvl"/>
          <dgm:resizeHandles/>
        </dgm:presLayoutVars>
      </dgm:prSet>
      <dgm:spPr/>
    </dgm:pt>
    <dgm:pt modelId="{3638FFBE-5A0D-4EBA-B6A1-000C8F71E508}" type="pres">
      <dgm:prSet presAssocID="{3014F038-6DC7-4B28-9A9A-B95DCFAA71B6}" presName="hierRoot1" presStyleCnt="0"/>
      <dgm:spPr/>
    </dgm:pt>
    <dgm:pt modelId="{C3406F2D-867E-480D-9650-4E9878646DA6}" type="pres">
      <dgm:prSet presAssocID="{3014F038-6DC7-4B28-9A9A-B95DCFAA71B6}" presName="composite" presStyleCnt="0"/>
      <dgm:spPr/>
    </dgm:pt>
    <dgm:pt modelId="{B4853AA9-C5FF-416C-8FD2-F56C01E559B6}" type="pres">
      <dgm:prSet presAssocID="{3014F038-6DC7-4B28-9A9A-B95DCFAA71B6}" presName="background" presStyleLbl="node0" presStyleIdx="0" presStyleCnt="2"/>
      <dgm:spPr/>
    </dgm:pt>
    <dgm:pt modelId="{B2181CC2-175D-45B9-AF2F-C85E2F4C5EDE}" type="pres">
      <dgm:prSet presAssocID="{3014F038-6DC7-4B28-9A9A-B95DCFAA71B6}" presName="text" presStyleLbl="fgAcc0" presStyleIdx="0" presStyleCnt="2">
        <dgm:presLayoutVars>
          <dgm:chPref val="3"/>
        </dgm:presLayoutVars>
      </dgm:prSet>
      <dgm:spPr/>
    </dgm:pt>
    <dgm:pt modelId="{9999FBA4-79E5-4F1A-BD57-9420A6304237}" type="pres">
      <dgm:prSet presAssocID="{3014F038-6DC7-4B28-9A9A-B95DCFAA71B6}" presName="hierChild2" presStyleCnt="0"/>
      <dgm:spPr/>
    </dgm:pt>
    <dgm:pt modelId="{9D865B1A-C47E-4EC0-A1EA-76E721282AED}" type="pres">
      <dgm:prSet presAssocID="{F22F626E-8DE3-4B9F-8AAD-BDCB75A7CA0C}" presName="hierRoot1" presStyleCnt="0"/>
      <dgm:spPr/>
    </dgm:pt>
    <dgm:pt modelId="{18084D6D-C68C-4B2B-9979-2795FEE679F1}" type="pres">
      <dgm:prSet presAssocID="{F22F626E-8DE3-4B9F-8AAD-BDCB75A7CA0C}" presName="composite" presStyleCnt="0"/>
      <dgm:spPr/>
    </dgm:pt>
    <dgm:pt modelId="{841662DD-3171-48E9-A78B-6C5A69C7D3B5}" type="pres">
      <dgm:prSet presAssocID="{F22F626E-8DE3-4B9F-8AAD-BDCB75A7CA0C}" presName="background" presStyleLbl="node0" presStyleIdx="1" presStyleCnt="2"/>
      <dgm:spPr/>
    </dgm:pt>
    <dgm:pt modelId="{E64AA26D-2234-4564-A4DA-AD420F2D4B76}" type="pres">
      <dgm:prSet presAssocID="{F22F626E-8DE3-4B9F-8AAD-BDCB75A7CA0C}" presName="text" presStyleLbl="fgAcc0" presStyleIdx="1" presStyleCnt="2">
        <dgm:presLayoutVars>
          <dgm:chPref val="3"/>
        </dgm:presLayoutVars>
      </dgm:prSet>
      <dgm:spPr/>
    </dgm:pt>
    <dgm:pt modelId="{1F398BAD-723F-4ADA-9B4F-69C05590692A}" type="pres">
      <dgm:prSet presAssocID="{F22F626E-8DE3-4B9F-8AAD-BDCB75A7CA0C}" presName="hierChild2" presStyleCnt="0"/>
      <dgm:spPr/>
    </dgm:pt>
  </dgm:ptLst>
  <dgm:cxnLst>
    <dgm:cxn modelId="{0F47AC2E-2B09-4F29-A3EA-C690A2DB4563}" srcId="{A9015AC6-101A-4F62-93DB-C665E8CD5B46}" destId="{F22F626E-8DE3-4B9F-8AAD-BDCB75A7CA0C}" srcOrd="1" destOrd="0" parTransId="{D06B9DC4-2C0F-4496-B585-A802F1D9B7C2}" sibTransId="{714E5386-9EAF-471A-BA6D-0CC766EAB56F}"/>
    <dgm:cxn modelId="{D7B6B55B-37A2-403E-AAD9-3E1EA3A422E2}" srcId="{A9015AC6-101A-4F62-93DB-C665E8CD5B46}" destId="{3014F038-6DC7-4B28-9A9A-B95DCFAA71B6}" srcOrd="0" destOrd="0" parTransId="{1D043301-8FA2-498A-8758-21794EE35C33}" sibTransId="{A19F9AD4-4959-4144-A944-4B2CFC86A901}"/>
    <dgm:cxn modelId="{58163D9C-3B8C-4FA2-8924-83BCDDB06F1F}" type="presOf" srcId="{A9015AC6-101A-4F62-93DB-C665E8CD5B46}" destId="{82A27CCA-FEA2-445A-A09D-02A8F3E0B2B1}" srcOrd="0" destOrd="0" presId="urn:microsoft.com/office/officeart/2005/8/layout/hierarchy1"/>
    <dgm:cxn modelId="{485CBCBE-7B1E-4F7C-A98C-4A032BE16504}" type="presOf" srcId="{F22F626E-8DE3-4B9F-8AAD-BDCB75A7CA0C}" destId="{E64AA26D-2234-4564-A4DA-AD420F2D4B76}" srcOrd="0" destOrd="0" presId="urn:microsoft.com/office/officeart/2005/8/layout/hierarchy1"/>
    <dgm:cxn modelId="{9D344CF1-C634-4355-B2D1-B7FF1083F71B}" type="presOf" srcId="{3014F038-6DC7-4B28-9A9A-B95DCFAA71B6}" destId="{B2181CC2-175D-45B9-AF2F-C85E2F4C5EDE}" srcOrd="0" destOrd="0" presId="urn:microsoft.com/office/officeart/2005/8/layout/hierarchy1"/>
    <dgm:cxn modelId="{6C800038-13D8-4B15-97A2-EF71CAC7B2DE}" type="presParOf" srcId="{82A27CCA-FEA2-445A-A09D-02A8F3E0B2B1}" destId="{3638FFBE-5A0D-4EBA-B6A1-000C8F71E508}" srcOrd="0" destOrd="0" presId="urn:microsoft.com/office/officeart/2005/8/layout/hierarchy1"/>
    <dgm:cxn modelId="{F240BD5D-6EE0-4A52-A211-35AF141EBAA8}" type="presParOf" srcId="{3638FFBE-5A0D-4EBA-B6A1-000C8F71E508}" destId="{C3406F2D-867E-480D-9650-4E9878646DA6}" srcOrd="0" destOrd="0" presId="urn:microsoft.com/office/officeart/2005/8/layout/hierarchy1"/>
    <dgm:cxn modelId="{BC93465E-8D2D-4460-8945-952A94152C34}" type="presParOf" srcId="{C3406F2D-867E-480D-9650-4E9878646DA6}" destId="{B4853AA9-C5FF-416C-8FD2-F56C01E559B6}" srcOrd="0" destOrd="0" presId="urn:microsoft.com/office/officeart/2005/8/layout/hierarchy1"/>
    <dgm:cxn modelId="{93793BD5-7458-4701-80B9-D76C173771E1}" type="presParOf" srcId="{C3406F2D-867E-480D-9650-4E9878646DA6}" destId="{B2181CC2-175D-45B9-AF2F-C85E2F4C5EDE}" srcOrd="1" destOrd="0" presId="urn:microsoft.com/office/officeart/2005/8/layout/hierarchy1"/>
    <dgm:cxn modelId="{BEA10F85-04A2-4E41-AF6A-D9CD80AE5B4D}" type="presParOf" srcId="{3638FFBE-5A0D-4EBA-B6A1-000C8F71E508}" destId="{9999FBA4-79E5-4F1A-BD57-9420A6304237}" srcOrd="1" destOrd="0" presId="urn:microsoft.com/office/officeart/2005/8/layout/hierarchy1"/>
    <dgm:cxn modelId="{58EB6296-08C7-48D0-B8F2-E94503DA1D94}" type="presParOf" srcId="{82A27CCA-FEA2-445A-A09D-02A8F3E0B2B1}" destId="{9D865B1A-C47E-4EC0-A1EA-76E721282AED}" srcOrd="1" destOrd="0" presId="urn:microsoft.com/office/officeart/2005/8/layout/hierarchy1"/>
    <dgm:cxn modelId="{FCA8ACD5-EE22-4BE5-8F67-8AA3E3DD2A22}" type="presParOf" srcId="{9D865B1A-C47E-4EC0-A1EA-76E721282AED}" destId="{18084D6D-C68C-4B2B-9979-2795FEE679F1}" srcOrd="0" destOrd="0" presId="urn:microsoft.com/office/officeart/2005/8/layout/hierarchy1"/>
    <dgm:cxn modelId="{E6A3A803-EE75-416F-A7F6-19D905EB72E5}" type="presParOf" srcId="{18084D6D-C68C-4B2B-9979-2795FEE679F1}" destId="{841662DD-3171-48E9-A78B-6C5A69C7D3B5}" srcOrd="0" destOrd="0" presId="urn:microsoft.com/office/officeart/2005/8/layout/hierarchy1"/>
    <dgm:cxn modelId="{1B653FA6-80AE-48D8-8C74-5439ECD304D5}" type="presParOf" srcId="{18084D6D-C68C-4B2B-9979-2795FEE679F1}" destId="{E64AA26D-2234-4564-A4DA-AD420F2D4B76}" srcOrd="1" destOrd="0" presId="urn:microsoft.com/office/officeart/2005/8/layout/hierarchy1"/>
    <dgm:cxn modelId="{DE023B6F-6CCB-4F3C-B1C3-AC519ED6325F}" type="presParOf" srcId="{9D865B1A-C47E-4EC0-A1EA-76E721282AED}" destId="{1F398BAD-723F-4ADA-9B4F-69C05590692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DA7837-8B55-45B3-AD81-41C65F5BF2C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E8220C8-12B8-4201-B405-A637AAA07F7F}">
      <dgm:prSet/>
      <dgm:spPr/>
      <dgm:t>
        <a:bodyPr/>
        <a:lstStyle/>
        <a:p>
          <a:r>
            <a:rPr lang="en-GB"/>
            <a:t>Bass, B.M. and Riggio, R.E. (2006) </a:t>
          </a:r>
          <a:r>
            <a:rPr lang="en-GB" i="1"/>
            <a:t>Transformational Leadership</a:t>
          </a:r>
          <a:r>
            <a:rPr lang="en-GB"/>
            <a:t>. 2nd ed. Mahwah, NJ: Lawrence Erlbaum Associates.</a:t>
          </a:r>
          <a:endParaRPr lang="en-US"/>
        </a:p>
      </dgm:t>
    </dgm:pt>
    <dgm:pt modelId="{36739034-4942-441A-8F34-A03ECBCD5106}" type="parTrans" cxnId="{53F350B1-1BDB-4628-A42E-93DDCA1F4DC0}">
      <dgm:prSet/>
      <dgm:spPr/>
      <dgm:t>
        <a:bodyPr/>
        <a:lstStyle/>
        <a:p>
          <a:endParaRPr lang="en-US"/>
        </a:p>
      </dgm:t>
    </dgm:pt>
    <dgm:pt modelId="{B399EA3C-1DA8-4C3D-9117-8E10BF50AFB9}" type="sibTrans" cxnId="{53F350B1-1BDB-4628-A42E-93DDCA1F4DC0}">
      <dgm:prSet/>
      <dgm:spPr/>
      <dgm:t>
        <a:bodyPr/>
        <a:lstStyle/>
        <a:p>
          <a:endParaRPr lang="en-US"/>
        </a:p>
      </dgm:t>
    </dgm:pt>
    <dgm:pt modelId="{A0CA68BA-729D-458F-8723-7D53003EBB4D}">
      <dgm:prSet/>
      <dgm:spPr/>
      <dgm:t>
        <a:bodyPr/>
        <a:lstStyle/>
        <a:p>
          <a:r>
            <a:rPr lang="en-GB"/>
            <a:t>Chesky, B. (2020) </a:t>
          </a:r>
          <a:r>
            <a:rPr lang="en-GB" i="1"/>
            <a:t>A Message from Brian Chesky</a:t>
          </a:r>
          <a:r>
            <a:rPr lang="en-GB"/>
            <a:t>. Airbnb.</a:t>
          </a:r>
          <a:endParaRPr lang="en-US"/>
        </a:p>
      </dgm:t>
    </dgm:pt>
    <dgm:pt modelId="{BFB3BDFA-9D93-4AC6-8C69-97773856AEB9}" type="parTrans" cxnId="{553CF421-B608-4BF4-99AB-5FEC79F71E30}">
      <dgm:prSet/>
      <dgm:spPr/>
      <dgm:t>
        <a:bodyPr/>
        <a:lstStyle/>
        <a:p>
          <a:endParaRPr lang="en-US"/>
        </a:p>
      </dgm:t>
    </dgm:pt>
    <dgm:pt modelId="{39494DAA-8681-40D0-8DAF-7AD9BC22C7F4}" type="sibTrans" cxnId="{553CF421-B608-4BF4-99AB-5FEC79F71E30}">
      <dgm:prSet/>
      <dgm:spPr/>
      <dgm:t>
        <a:bodyPr/>
        <a:lstStyle/>
        <a:p>
          <a:endParaRPr lang="en-US"/>
        </a:p>
      </dgm:t>
    </dgm:pt>
    <dgm:pt modelId="{A27B14B9-AC24-4A9D-8C8B-864702346FC8}">
      <dgm:prSet/>
      <dgm:spPr/>
      <dgm:t>
        <a:bodyPr/>
        <a:lstStyle/>
        <a:p>
          <a:r>
            <a:rPr lang="en-GB"/>
            <a:t>Duhigg, C. (2016) 'What Google Learned from Its Quest to Build the Perfect Team', </a:t>
          </a:r>
          <a:r>
            <a:rPr lang="en-GB" i="1"/>
            <a:t>The New York Times Magazine</a:t>
          </a:r>
          <a:r>
            <a:rPr lang="en-GB"/>
            <a:t>, 28 February.</a:t>
          </a:r>
          <a:endParaRPr lang="en-US"/>
        </a:p>
      </dgm:t>
    </dgm:pt>
    <dgm:pt modelId="{39F3EBFB-6A1E-4F16-B576-B41A4E63A2F3}" type="parTrans" cxnId="{9DF79A87-8210-4B23-8A9A-87895D41969D}">
      <dgm:prSet/>
      <dgm:spPr/>
      <dgm:t>
        <a:bodyPr/>
        <a:lstStyle/>
        <a:p>
          <a:endParaRPr lang="en-US"/>
        </a:p>
      </dgm:t>
    </dgm:pt>
    <dgm:pt modelId="{C094CF2C-E86E-4E6F-BC19-7FFFB6DF7B17}" type="sibTrans" cxnId="{9DF79A87-8210-4B23-8A9A-87895D41969D}">
      <dgm:prSet/>
      <dgm:spPr/>
      <dgm:t>
        <a:bodyPr/>
        <a:lstStyle/>
        <a:p>
          <a:endParaRPr lang="en-US"/>
        </a:p>
      </dgm:t>
    </dgm:pt>
    <dgm:pt modelId="{9947AB7D-DBB3-43A5-8A69-FFD28F377859}">
      <dgm:prSet/>
      <dgm:spPr/>
      <dgm:t>
        <a:bodyPr/>
        <a:lstStyle/>
        <a:p>
          <a:r>
            <a:rPr lang="en-GB"/>
            <a:t>Goleman, D. (1998) </a:t>
          </a:r>
          <a:r>
            <a:rPr lang="en-GB" i="1"/>
            <a:t>Working with Emotional Intelligence</a:t>
          </a:r>
          <a:r>
            <a:rPr lang="en-GB"/>
            <a:t>. New York: Bantam Books.</a:t>
          </a:r>
          <a:endParaRPr lang="en-US"/>
        </a:p>
      </dgm:t>
    </dgm:pt>
    <dgm:pt modelId="{69B447E9-7835-4262-8EC6-2D95A68F1E20}" type="parTrans" cxnId="{8B3FBB5A-5D4B-4627-A1E3-6880325A17A7}">
      <dgm:prSet/>
      <dgm:spPr/>
      <dgm:t>
        <a:bodyPr/>
        <a:lstStyle/>
        <a:p>
          <a:endParaRPr lang="en-US"/>
        </a:p>
      </dgm:t>
    </dgm:pt>
    <dgm:pt modelId="{3BB2525F-B863-4264-8FFA-984008DC2738}" type="sibTrans" cxnId="{8B3FBB5A-5D4B-4627-A1E3-6880325A17A7}">
      <dgm:prSet/>
      <dgm:spPr/>
      <dgm:t>
        <a:bodyPr/>
        <a:lstStyle/>
        <a:p>
          <a:endParaRPr lang="en-US"/>
        </a:p>
      </dgm:t>
    </dgm:pt>
    <dgm:pt modelId="{99F22860-162E-47C1-911F-66586D2FCF66}">
      <dgm:prSet/>
      <dgm:spPr/>
      <dgm:t>
        <a:bodyPr/>
        <a:lstStyle/>
        <a:p>
          <a:r>
            <a:rPr lang="en-GB"/>
            <a:t>Heard, E. (2022) Interview in </a:t>
          </a:r>
          <a:r>
            <a:rPr lang="en-GB" i="1"/>
            <a:t>Financial Times</a:t>
          </a:r>
          <a:r>
            <a:rPr lang="en-GB"/>
            <a:t>, 27 February 2022.</a:t>
          </a:r>
          <a:endParaRPr lang="en-US"/>
        </a:p>
      </dgm:t>
    </dgm:pt>
    <dgm:pt modelId="{FF663145-2F80-428B-8333-23FEFFA49F4E}" type="parTrans" cxnId="{1CA39C0B-BA34-4AB6-9CEC-0562CEC6751E}">
      <dgm:prSet/>
      <dgm:spPr/>
      <dgm:t>
        <a:bodyPr/>
        <a:lstStyle/>
        <a:p>
          <a:endParaRPr lang="en-US"/>
        </a:p>
      </dgm:t>
    </dgm:pt>
    <dgm:pt modelId="{DB353F56-7A6D-4D8B-85AE-1799A22C4E3C}" type="sibTrans" cxnId="{1CA39C0B-BA34-4AB6-9CEC-0562CEC6751E}">
      <dgm:prSet/>
      <dgm:spPr/>
      <dgm:t>
        <a:bodyPr/>
        <a:lstStyle/>
        <a:p>
          <a:endParaRPr lang="en-US"/>
        </a:p>
      </dgm:t>
    </dgm:pt>
    <dgm:pt modelId="{8730F28F-7280-475F-B496-6FFAF8A9F45E}">
      <dgm:prSet/>
      <dgm:spPr/>
      <dgm:t>
        <a:bodyPr/>
        <a:lstStyle/>
        <a:p>
          <a:r>
            <a:rPr lang="en-GB"/>
            <a:t>Locke, E.A. (2005) 'Why Emotional Intelligence is an Invalid Concept', </a:t>
          </a:r>
          <a:r>
            <a:rPr lang="en-GB" i="1"/>
            <a:t>Journal of Organizational Behavior</a:t>
          </a:r>
          <a:r>
            <a:rPr lang="en-GB"/>
            <a:t>, 26(4), pp. 425–431.</a:t>
          </a:r>
          <a:endParaRPr lang="en-US"/>
        </a:p>
      </dgm:t>
    </dgm:pt>
    <dgm:pt modelId="{4FBA366B-665A-45A9-BEE9-890794FEC6A4}" type="parTrans" cxnId="{86DF6995-1B00-42E6-A619-731124640A8C}">
      <dgm:prSet/>
      <dgm:spPr/>
      <dgm:t>
        <a:bodyPr/>
        <a:lstStyle/>
        <a:p>
          <a:endParaRPr lang="en-US"/>
        </a:p>
      </dgm:t>
    </dgm:pt>
    <dgm:pt modelId="{F78F64C0-951C-4A89-9855-320848E4305A}" type="sibTrans" cxnId="{86DF6995-1B00-42E6-A619-731124640A8C}">
      <dgm:prSet/>
      <dgm:spPr/>
      <dgm:t>
        <a:bodyPr/>
        <a:lstStyle/>
        <a:p>
          <a:endParaRPr lang="en-US"/>
        </a:p>
      </dgm:t>
    </dgm:pt>
    <dgm:pt modelId="{AE59AE2A-42EB-4DB7-96D7-A2C92BB66219}">
      <dgm:prSet/>
      <dgm:spPr/>
      <dgm:t>
        <a:bodyPr/>
        <a:lstStyle/>
        <a:p>
          <a:r>
            <a:rPr lang="en-GB"/>
            <a:t>Mayer, J.D., Caruso, D.R. and Salovey, P. (2016) 'The Ability Model of Emotional Intelligence', </a:t>
          </a:r>
          <a:r>
            <a:rPr lang="en-GB" i="1"/>
            <a:t>Emotion Review</a:t>
          </a:r>
          <a:r>
            <a:rPr lang="en-GB"/>
            <a:t>, 8(4), pp. 290–300.</a:t>
          </a:r>
          <a:endParaRPr lang="en-US"/>
        </a:p>
      </dgm:t>
    </dgm:pt>
    <dgm:pt modelId="{21C129C4-4FD8-4D3E-96FC-C71CF54610E6}" type="parTrans" cxnId="{3015D5DD-EE97-4DE1-AB94-18C1A8CBE7EE}">
      <dgm:prSet/>
      <dgm:spPr/>
      <dgm:t>
        <a:bodyPr/>
        <a:lstStyle/>
        <a:p>
          <a:endParaRPr lang="en-US"/>
        </a:p>
      </dgm:t>
    </dgm:pt>
    <dgm:pt modelId="{A9C6875D-3EDB-4DD7-92AF-DC1606028DE5}" type="sibTrans" cxnId="{3015D5DD-EE97-4DE1-AB94-18C1A8CBE7EE}">
      <dgm:prSet/>
      <dgm:spPr/>
      <dgm:t>
        <a:bodyPr/>
        <a:lstStyle/>
        <a:p>
          <a:endParaRPr lang="en-US"/>
        </a:p>
      </dgm:t>
    </dgm:pt>
    <dgm:pt modelId="{D377E369-A877-41AE-8E3F-2757464D944C}">
      <dgm:prSet/>
      <dgm:spPr/>
      <dgm:t>
        <a:bodyPr/>
        <a:lstStyle/>
        <a:p>
          <a:r>
            <a:rPr lang="en-GB"/>
            <a:t>McDonald's (2023) </a:t>
          </a:r>
          <a:r>
            <a:rPr lang="en-GB" i="1"/>
            <a:t>Diversity, Equity and Inclusion Report</a:t>
          </a:r>
          <a:r>
            <a:rPr lang="en-GB"/>
            <a:t>. Chicago: McDonald's Corporation.</a:t>
          </a:r>
          <a:endParaRPr lang="en-US"/>
        </a:p>
      </dgm:t>
    </dgm:pt>
    <dgm:pt modelId="{524991F1-1131-4792-9EA9-8062B39D5DFB}" type="parTrans" cxnId="{B8370843-D7CD-40D1-A158-0464423B3A4F}">
      <dgm:prSet/>
      <dgm:spPr/>
      <dgm:t>
        <a:bodyPr/>
        <a:lstStyle/>
        <a:p>
          <a:endParaRPr lang="en-US"/>
        </a:p>
      </dgm:t>
    </dgm:pt>
    <dgm:pt modelId="{45EA320A-7407-4344-B838-204A19752DCB}" type="sibTrans" cxnId="{B8370843-D7CD-40D1-A158-0464423B3A4F}">
      <dgm:prSet/>
      <dgm:spPr/>
      <dgm:t>
        <a:bodyPr/>
        <a:lstStyle/>
        <a:p>
          <a:endParaRPr lang="en-US"/>
        </a:p>
      </dgm:t>
    </dgm:pt>
    <dgm:pt modelId="{81A56602-DA4E-4D8B-9251-6D7186D91DCF}">
      <dgm:prSet/>
      <dgm:spPr/>
      <dgm:t>
        <a:bodyPr/>
        <a:lstStyle/>
        <a:p>
          <a:r>
            <a:rPr lang="en-GB"/>
            <a:t>Northouse, P.G. (2022) </a:t>
          </a:r>
          <a:r>
            <a:rPr lang="en-GB" i="1"/>
            <a:t>Leadership: Theory and Practice</a:t>
          </a:r>
          <a:r>
            <a:rPr lang="en-GB"/>
            <a:t>. 9th ed. Thousand Oaks: Sage.</a:t>
          </a:r>
          <a:endParaRPr lang="en-US"/>
        </a:p>
      </dgm:t>
    </dgm:pt>
    <dgm:pt modelId="{7B2BE365-0329-4278-A380-3924DEB953B7}" type="parTrans" cxnId="{78B30865-BC24-4C55-AD3F-9B5C4EA5CE20}">
      <dgm:prSet/>
      <dgm:spPr/>
      <dgm:t>
        <a:bodyPr/>
        <a:lstStyle/>
        <a:p>
          <a:endParaRPr lang="en-US"/>
        </a:p>
      </dgm:t>
    </dgm:pt>
    <dgm:pt modelId="{3E8A4973-C656-4722-AD78-6D6E03E3FDA5}" type="sibTrans" cxnId="{78B30865-BC24-4C55-AD3F-9B5C4EA5CE20}">
      <dgm:prSet/>
      <dgm:spPr/>
      <dgm:t>
        <a:bodyPr/>
        <a:lstStyle/>
        <a:p>
          <a:endParaRPr lang="en-US"/>
        </a:p>
      </dgm:t>
    </dgm:pt>
    <dgm:pt modelId="{208EDA35-1682-4BEB-8C1D-A4F998B0E89A}">
      <dgm:prSet/>
      <dgm:spPr/>
      <dgm:t>
        <a:bodyPr/>
        <a:lstStyle/>
        <a:p>
          <a:r>
            <a:rPr lang="en-GB"/>
            <a:t>Starbucks (2023) </a:t>
          </a:r>
          <a:r>
            <a:rPr lang="en-GB" i="1"/>
            <a:t>Global Environmental and Social Impact Report</a:t>
          </a:r>
          <a:r>
            <a:rPr lang="en-GB"/>
            <a:t>. Seattle: Starbucks Corporation.</a:t>
          </a:r>
          <a:endParaRPr lang="en-US"/>
        </a:p>
      </dgm:t>
    </dgm:pt>
    <dgm:pt modelId="{96BF8C7C-139D-4B40-96ED-060A8B786C73}" type="parTrans" cxnId="{9381D426-FA94-4937-A71F-8E810487A673}">
      <dgm:prSet/>
      <dgm:spPr/>
      <dgm:t>
        <a:bodyPr/>
        <a:lstStyle/>
        <a:p>
          <a:endParaRPr lang="en-US"/>
        </a:p>
      </dgm:t>
    </dgm:pt>
    <dgm:pt modelId="{9B95B864-4F20-4C37-BC47-CAD8DC68B0FF}" type="sibTrans" cxnId="{9381D426-FA94-4937-A71F-8E810487A673}">
      <dgm:prSet/>
      <dgm:spPr/>
      <dgm:t>
        <a:bodyPr/>
        <a:lstStyle/>
        <a:p>
          <a:endParaRPr lang="en-US"/>
        </a:p>
      </dgm:t>
    </dgm:pt>
    <dgm:pt modelId="{B48D5094-8004-4ED9-B406-F62C44A5B10E}">
      <dgm:prSet/>
      <dgm:spPr/>
      <dgm:t>
        <a:bodyPr/>
        <a:lstStyle/>
        <a:p>
          <a:r>
            <a:rPr lang="en-GB"/>
            <a:t>Yukl, G. (2013) </a:t>
          </a:r>
          <a:r>
            <a:rPr lang="en-GB" i="1"/>
            <a:t>Leadership in Organizations</a:t>
          </a:r>
          <a:r>
            <a:rPr lang="en-GB"/>
            <a:t>. 8th ed. Harlow: Pearson.</a:t>
          </a:r>
          <a:endParaRPr lang="en-US"/>
        </a:p>
      </dgm:t>
    </dgm:pt>
    <dgm:pt modelId="{7E64B510-D017-4C58-B112-F4E8EF9A2BD4}" type="parTrans" cxnId="{787CDF07-E010-4EBC-906C-6A81E8E2C5F8}">
      <dgm:prSet/>
      <dgm:spPr/>
      <dgm:t>
        <a:bodyPr/>
        <a:lstStyle/>
        <a:p>
          <a:endParaRPr lang="en-US"/>
        </a:p>
      </dgm:t>
    </dgm:pt>
    <dgm:pt modelId="{FACFAF5D-21A4-4332-A219-F8716AB26E68}" type="sibTrans" cxnId="{787CDF07-E010-4EBC-906C-6A81E8E2C5F8}">
      <dgm:prSet/>
      <dgm:spPr/>
      <dgm:t>
        <a:bodyPr/>
        <a:lstStyle/>
        <a:p>
          <a:endParaRPr lang="en-US"/>
        </a:p>
      </dgm:t>
    </dgm:pt>
    <dgm:pt modelId="{A0865D93-08DC-4528-8486-47C8AF78B98E}" type="pres">
      <dgm:prSet presAssocID="{D4DA7837-8B55-45B3-AD81-41C65F5BF2C7}" presName="linear" presStyleCnt="0">
        <dgm:presLayoutVars>
          <dgm:animLvl val="lvl"/>
          <dgm:resizeHandles val="exact"/>
        </dgm:presLayoutVars>
      </dgm:prSet>
      <dgm:spPr/>
    </dgm:pt>
    <dgm:pt modelId="{1DF54803-DE0D-468E-B441-DBE251073332}" type="pres">
      <dgm:prSet presAssocID="{2E8220C8-12B8-4201-B405-A637AAA07F7F}" presName="parentText" presStyleLbl="node1" presStyleIdx="0" presStyleCnt="11">
        <dgm:presLayoutVars>
          <dgm:chMax val="0"/>
          <dgm:bulletEnabled val="1"/>
        </dgm:presLayoutVars>
      </dgm:prSet>
      <dgm:spPr/>
    </dgm:pt>
    <dgm:pt modelId="{E2A347BD-0CEB-467F-A787-E8127DC4815B}" type="pres">
      <dgm:prSet presAssocID="{B399EA3C-1DA8-4C3D-9117-8E10BF50AFB9}" presName="spacer" presStyleCnt="0"/>
      <dgm:spPr/>
    </dgm:pt>
    <dgm:pt modelId="{740D785E-5858-42DA-995F-2F81B1764DD4}" type="pres">
      <dgm:prSet presAssocID="{A0CA68BA-729D-458F-8723-7D53003EBB4D}" presName="parentText" presStyleLbl="node1" presStyleIdx="1" presStyleCnt="11">
        <dgm:presLayoutVars>
          <dgm:chMax val="0"/>
          <dgm:bulletEnabled val="1"/>
        </dgm:presLayoutVars>
      </dgm:prSet>
      <dgm:spPr/>
    </dgm:pt>
    <dgm:pt modelId="{CBD73A9D-0FC8-4B71-A8D9-A07D93C96825}" type="pres">
      <dgm:prSet presAssocID="{39494DAA-8681-40D0-8DAF-7AD9BC22C7F4}" presName="spacer" presStyleCnt="0"/>
      <dgm:spPr/>
    </dgm:pt>
    <dgm:pt modelId="{AACAACBD-2B8C-4A9D-8FCA-A1318F2A8E46}" type="pres">
      <dgm:prSet presAssocID="{A27B14B9-AC24-4A9D-8C8B-864702346FC8}" presName="parentText" presStyleLbl="node1" presStyleIdx="2" presStyleCnt="11">
        <dgm:presLayoutVars>
          <dgm:chMax val="0"/>
          <dgm:bulletEnabled val="1"/>
        </dgm:presLayoutVars>
      </dgm:prSet>
      <dgm:spPr/>
    </dgm:pt>
    <dgm:pt modelId="{6DC29A05-C698-46C2-ADA8-90A7245CA659}" type="pres">
      <dgm:prSet presAssocID="{C094CF2C-E86E-4E6F-BC19-7FFFB6DF7B17}" presName="spacer" presStyleCnt="0"/>
      <dgm:spPr/>
    </dgm:pt>
    <dgm:pt modelId="{F866DF58-55DB-407B-9FF2-C06A28CFDB16}" type="pres">
      <dgm:prSet presAssocID="{9947AB7D-DBB3-43A5-8A69-FFD28F377859}" presName="parentText" presStyleLbl="node1" presStyleIdx="3" presStyleCnt="11">
        <dgm:presLayoutVars>
          <dgm:chMax val="0"/>
          <dgm:bulletEnabled val="1"/>
        </dgm:presLayoutVars>
      </dgm:prSet>
      <dgm:spPr/>
    </dgm:pt>
    <dgm:pt modelId="{47A44B0F-25FA-4C8A-B517-A17CBDB52EFF}" type="pres">
      <dgm:prSet presAssocID="{3BB2525F-B863-4264-8FFA-984008DC2738}" presName="spacer" presStyleCnt="0"/>
      <dgm:spPr/>
    </dgm:pt>
    <dgm:pt modelId="{DDF92B0E-7B63-4815-A108-A15FABD3D5CD}" type="pres">
      <dgm:prSet presAssocID="{99F22860-162E-47C1-911F-66586D2FCF66}" presName="parentText" presStyleLbl="node1" presStyleIdx="4" presStyleCnt="11">
        <dgm:presLayoutVars>
          <dgm:chMax val="0"/>
          <dgm:bulletEnabled val="1"/>
        </dgm:presLayoutVars>
      </dgm:prSet>
      <dgm:spPr/>
    </dgm:pt>
    <dgm:pt modelId="{EA173A1E-C776-473D-A823-33FEA272DC5B}" type="pres">
      <dgm:prSet presAssocID="{DB353F56-7A6D-4D8B-85AE-1799A22C4E3C}" presName="spacer" presStyleCnt="0"/>
      <dgm:spPr/>
    </dgm:pt>
    <dgm:pt modelId="{24F377D6-FE99-468B-A05A-523921D50D49}" type="pres">
      <dgm:prSet presAssocID="{8730F28F-7280-475F-B496-6FFAF8A9F45E}" presName="parentText" presStyleLbl="node1" presStyleIdx="5" presStyleCnt="11">
        <dgm:presLayoutVars>
          <dgm:chMax val="0"/>
          <dgm:bulletEnabled val="1"/>
        </dgm:presLayoutVars>
      </dgm:prSet>
      <dgm:spPr/>
    </dgm:pt>
    <dgm:pt modelId="{C164987C-58AE-4D50-9534-54C198853EB6}" type="pres">
      <dgm:prSet presAssocID="{F78F64C0-951C-4A89-9855-320848E4305A}" presName="spacer" presStyleCnt="0"/>
      <dgm:spPr/>
    </dgm:pt>
    <dgm:pt modelId="{C10A9797-4834-48BD-8948-937997DD5FF4}" type="pres">
      <dgm:prSet presAssocID="{AE59AE2A-42EB-4DB7-96D7-A2C92BB66219}" presName="parentText" presStyleLbl="node1" presStyleIdx="6" presStyleCnt="11">
        <dgm:presLayoutVars>
          <dgm:chMax val="0"/>
          <dgm:bulletEnabled val="1"/>
        </dgm:presLayoutVars>
      </dgm:prSet>
      <dgm:spPr/>
    </dgm:pt>
    <dgm:pt modelId="{30E63B4E-B8EB-4C89-A506-FAA0F2B02E0A}" type="pres">
      <dgm:prSet presAssocID="{A9C6875D-3EDB-4DD7-92AF-DC1606028DE5}" presName="spacer" presStyleCnt="0"/>
      <dgm:spPr/>
    </dgm:pt>
    <dgm:pt modelId="{19BA9F34-7854-43C7-B0AC-4488C992F77F}" type="pres">
      <dgm:prSet presAssocID="{D377E369-A877-41AE-8E3F-2757464D944C}" presName="parentText" presStyleLbl="node1" presStyleIdx="7" presStyleCnt="11">
        <dgm:presLayoutVars>
          <dgm:chMax val="0"/>
          <dgm:bulletEnabled val="1"/>
        </dgm:presLayoutVars>
      </dgm:prSet>
      <dgm:spPr/>
    </dgm:pt>
    <dgm:pt modelId="{67A9369C-9924-4454-AB0D-CA7797EE2BA4}" type="pres">
      <dgm:prSet presAssocID="{45EA320A-7407-4344-B838-204A19752DCB}" presName="spacer" presStyleCnt="0"/>
      <dgm:spPr/>
    </dgm:pt>
    <dgm:pt modelId="{26194734-6A15-452E-BECD-82708D9F0A94}" type="pres">
      <dgm:prSet presAssocID="{81A56602-DA4E-4D8B-9251-6D7186D91DCF}" presName="parentText" presStyleLbl="node1" presStyleIdx="8" presStyleCnt="11">
        <dgm:presLayoutVars>
          <dgm:chMax val="0"/>
          <dgm:bulletEnabled val="1"/>
        </dgm:presLayoutVars>
      </dgm:prSet>
      <dgm:spPr/>
    </dgm:pt>
    <dgm:pt modelId="{99CD0EE2-4298-4291-93EB-409880B56777}" type="pres">
      <dgm:prSet presAssocID="{3E8A4973-C656-4722-AD78-6D6E03E3FDA5}" presName="spacer" presStyleCnt="0"/>
      <dgm:spPr/>
    </dgm:pt>
    <dgm:pt modelId="{2A0C82AF-E578-4966-A6D9-23C182F4D179}" type="pres">
      <dgm:prSet presAssocID="{208EDA35-1682-4BEB-8C1D-A4F998B0E89A}" presName="parentText" presStyleLbl="node1" presStyleIdx="9" presStyleCnt="11">
        <dgm:presLayoutVars>
          <dgm:chMax val="0"/>
          <dgm:bulletEnabled val="1"/>
        </dgm:presLayoutVars>
      </dgm:prSet>
      <dgm:spPr/>
    </dgm:pt>
    <dgm:pt modelId="{01248BE3-096E-48B3-B003-1629D6CC4710}" type="pres">
      <dgm:prSet presAssocID="{9B95B864-4F20-4C37-BC47-CAD8DC68B0FF}" presName="spacer" presStyleCnt="0"/>
      <dgm:spPr/>
    </dgm:pt>
    <dgm:pt modelId="{F309FFD9-8EED-43E9-AEB1-2F4B2E0B8327}" type="pres">
      <dgm:prSet presAssocID="{B48D5094-8004-4ED9-B406-F62C44A5B10E}" presName="parentText" presStyleLbl="node1" presStyleIdx="10" presStyleCnt="11">
        <dgm:presLayoutVars>
          <dgm:chMax val="0"/>
          <dgm:bulletEnabled val="1"/>
        </dgm:presLayoutVars>
      </dgm:prSet>
      <dgm:spPr/>
    </dgm:pt>
  </dgm:ptLst>
  <dgm:cxnLst>
    <dgm:cxn modelId="{787CDF07-E010-4EBC-906C-6A81E8E2C5F8}" srcId="{D4DA7837-8B55-45B3-AD81-41C65F5BF2C7}" destId="{B48D5094-8004-4ED9-B406-F62C44A5B10E}" srcOrd="10" destOrd="0" parTransId="{7E64B510-D017-4C58-B112-F4E8EF9A2BD4}" sibTransId="{FACFAF5D-21A4-4332-A219-F8716AB26E68}"/>
    <dgm:cxn modelId="{1CA39C0B-BA34-4AB6-9CEC-0562CEC6751E}" srcId="{D4DA7837-8B55-45B3-AD81-41C65F5BF2C7}" destId="{99F22860-162E-47C1-911F-66586D2FCF66}" srcOrd="4" destOrd="0" parTransId="{FF663145-2F80-428B-8333-23FEFFA49F4E}" sibTransId="{DB353F56-7A6D-4D8B-85AE-1799A22C4E3C}"/>
    <dgm:cxn modelId="{553CF421-B608-4BF4-99AB-5FEC79F71E30}" srcId="{D4DA7837-8B55-45B3-AD81-41C65F5BF2C7}" destId="{A0CA68BA-729D-458F-8723-7D53003EBB4D}" srcOrd="1" destOrd="0" parTransId="{BFB3BDFA-9D93-4AC6-8C69-97773856AEB9}" sibTransId="{39494DAA-8681-40D0-8DAF-7AD9BC22C7F4}"/>
    <dgm:cxn modelId="{9381D426-FA94-4937-A71F-8E810487A673}" srcId="{D4DA7837-8B55-45B3-AD81-41C65F5BF2C7}" destId="{208EDA35-1682-4BEB-8C1D-A4F998B0E89A}" srcOrd="9" destOrd="0" parTransId="{96BF8C7C-139D-4B40-96ED-060A8B786C73}" sibTransId="{9B95B864-4F20-4C37-BC47-CAD8DC68B0FF}"/>
    <dgm:cxn modelId="{2175703D-040F-4774-9512-0ADF02F61A4A}" type="presOf" srcId="{A27B14B9-AC24-4A9D-8C8B-864702346FC8}" destId="{AACAACBD-2B8C-4A9D-8FCA-A1318F2A8E46}" srcOrd="0" destOrd="0" presId="urn:microsoft.com/office/officeart/2005/8/layout/vList2"/>
    <dgm:cxn modelId="{BFF7C35F-C7D7-4693-8A9F-25DCCA8E412E}" type="presOf" srcId="{8730F28F-7280-475F-B496-6FFAF8A9F45E}" destId="{24F377D6-FE99-468B-A05A-523921D50D49}" srcOrd="0" destOrd="0" presId="urn:microsoft.com/office/officeart/2005/8/layout/vList2"/>
    <dgm:cxn modelId="{E125F062-E415-43F8-8BAF-B5D4B7DA8C96}" type="presOf" srcId="{B48D5094-8004-4ED9-B406-F62C44A5B10E}" destId="{F309FFD9-8EED-43E9-AEB1-2F4B2E0B8327}" srcOrd="0" destOrd="0" presId="urn:microsoft.com/office/officeart/2005/8/layout/vList2"/>
    <dgm:cxn modelId="{B8370843-D7CD-40D1-A158-0464423B3A4F}" srcId="{D4DA7837-8B55-45B3-AD81-41C65F5BF2C7}" destId="{D377E369-A877-41AE-8E3F-2757464D944C}" srcOrd="7" destOrd="0" parTransId="{524991F1-1131-4792-9EA9-8062B39D5DFB}" sibTransId="{45EA320A-7407-4344-B838-204A19752DCB}"/>
    <dgm:cxn modelId="{78B30865-BC24-4C55-AD3F-9B5C4EA5CE20}" srcId="{D4DA7837-8B55-45B3-AD81-41C65F5BF2C7}" destId="{81A56602-DA4E-4D8B-9251-6D7186D91DCF}" srcOrd="8" destOrd="0" parTransId="{7B2BE365-0329-4278-A380-3924DEB953B7}" sibTransId="{3E8A4973-C656-4722-AD78-6D6E03E3FDA5}"/>
    <dgm:cxn modelId="{8B3FBB5A-5D4B-4627-A1E3-6880325A17A7}" srcId="{D4DA7837-8B55-45B3-AD81-41C65F5BF2C7}" destId="{9947AB7D-DBB3-43A5-8A69-FFD28F377859}" srcOrd="3" destOrd="0" parTransId="{69B447E9-7835-4262-8EC6-2D95A68F1E20}" sibTransId="{3BB2525F-B863-4264-8FFA-984008DC2738}"/>
    <dgm:cxn modelId="{A1A67C7B-5D72-43BF-9D8E-380FEFB7762C}" type="presOf" srcId="{99F22860-162E-47C1-911F-66586D2FCF66}" destId="{DDF92B0E-7B63-4815-A108-A15FABD3D5CD}" srcOrd="0" destOrd="0" presId="urn:microsoft.com/office/officeart/2005/8/layout/vList2"/>
    <dgm:cxn modelId="{9DF79A87-8210-4B23-8A9A-87895D41969D}" srcId="{D4DA7837-8B55-45B3-AD81-41C65F5BF2C7}" destId="{A27B14B9-AC24-4A9D-8C8B-864702346FC8}" srcOrd="2" destOrd="0" parTransId="{39F3EBFB-6A1E-4F16-B576-B41A4E63A2F3}" sibTransId="{C094CF2C-E86E-4E6F-BC19-7FFFB6DF7B17}"/>
    <dgm:cxn modelId="{B2B30C8E-432D-47EA-9364-5E6E4E1BDA3A}" type="presOf" srcId="{D377E369-A877-41AE-8E3F-2757464D944C}" destId="{19BA9F34-7854-43C7-B0AC-4488C992F77F}" srcOrd="0" destOrd="0" presId="urn:microsoft.com/office/officeart/2005/8/layout/vList2"/>
    <dgm:cxn modelId="{5A416391-1C36-441E-8B61-42C78F5C51BF}" type="presOf" srcId="{9947AB7D-DBB3-43A5-8A69-FFD28F377859}" destId="{F866DF58-55DB-407B-9FF2-C06A28CFDB16}" srcOrd="0" destOrd="0" presId="urn:microsoft.com/office/officeart/2005/8/layout/vList2"/>
    <dgm:cxn modelId="{86DF6995-1B00-42E6-A619-731124640A8C}" srcId="{D4DA7837-8B55-45B3-AD81-41C65F5BF2C7}" destId="{8730F28F-7280-475F-B496-6FFAF8A9F45E}" srcOrd="5" destOrd="0" parTransId="{4FBA366B-665A-45A9-BEE9-890794FEC6A4}" sibTransId="{F78F64C0-951C-4A89-9855-320848E4305A}"/>
    <dgm:cxn modelId="{87ACF2A3-2684-4C2B-8B34-3842BF7BCB7C}" type="presOf" srcId="{2E8220C8-12B8-4201-B405-A637AAA07F7F}" destId="{1DF54803-DE0D-468E-B441-DBE251073332}" srcOrd="0" destOrd="0" presId="urn:microsoft.com/office/officeart/2005/8/layout/vList2"/>
    <dgm:cxn modelId="{687CD6A8-9C8A-49E6-97F3-427F7208FACF}" type="presOf" srcId="{AE59AE2A-42EB-4DB7-96D7-A2C92BB66219}" destId="{C10A9797-4834-48BD-8948-937997DD5FF4}" srcOrd="0" destOrd="0" presId="urn:microsoft.com/office/officeart/2005/8/layout/vList2"/>
    <dgm:cxn modelId="{058E01A9-176D-409D-849E-158126CB92B0}" type="presOf" srcId="{208EDA35-1682-4BEB-8C1D-A4F998B0E89A}" destId="{2A0C82AF-E578-4966-A6D9-23C182F4D179}" srcOrd="0" destOrd="0" presId="urn:microsoft.com/office/officeart/2005/8/layout/vList2"/>
    <dgm:cxn modelId="{53F350B1-1BDB-4628-A42E-93DDCA1F4DC0}" srcId="{D4DA7837-8B55-45B3-AD81-41C65F5BF2C7}" destId="{2E8220C8-12B8-4201-B405-A637AAA07F7F}" srcOrd="0" destOrd="0" parTransId="{36739034-4942-441A-8F34-A03ECBCD5106}" sibTransId="{B399EA3C-1DA8-4C3D-9117-8E10BF50AFB9}"/>
    <dgm:cxn modelId="{BB9A2FB8-9FCF-4752-8719-243413091EB9}" type="presOf" srcId="{81A56602-DA4E-4D8B-9251-6D7186D91DCF}" destId="{26194734-6A15-452E-BECD-82708D9F0A94}" srcOrd="0" destOrd="0" presId="urn:microsoft.com/office/officeart/2005/8/layout/vList2"/>
    <dgm:cxn modelId="{3015D5DD-EE97-4DE1-AB94-18C1A8CBE7EE}" srcId="{D4DA7837-8B55-45B3-AD81-41C65F5BF2C7}" destId="{AE59AE2A-42EB-4DB7-96D7-A2C92BB66219}" srcOrd="6" destOrd="0" parTransId="{21C129C4-4FD8-4D3E-96FC-C71CF54610E6}" sibTransId="{A9C6875D-3EDB-4DD7-92AF-DC1606028DE5}"/>
    <dgm:cxn modelId="{987D96EC-69C6-4FF0-AE23-35E07EA1135A}" type="presOf" srcId="{D4DA7837-8B55-45B3-AD81-41C65F5BF2C7}" destId="{A0865D93-08DC-4528-8486-47C8AF78B98E}" srcOrd="0" destOrd="0" presId="urn:microsoft.com/office/officeart/2005/8/layout/vList2"/>
    <dgm:cxn modelId="{7F6A7FFB-C024-4BDE-A01C-4A8B4E57ED3A}" type="presOf" srcId="{A0CA68BA-729D-458F-8723-7D53003EBB4D}" destId="{740D785E-5858-42DA-995F-2F81B1764DD4}" srcOrd="0" destOrd="0" presId="urn:microsoft.com/office/officeart/2005/8/layout/vList2"/>
    <dgm:cxn modelId="{65C084DF-30D7-40A8-97A3-E2C072A29850}" type="presParOf" srcId="{A0865D93-08DC-4528-8486-47C8AF78B98E}" destId="{1DF54803-DE0D-468E-B441-DBE251073332}" srcOrd="0" destOrd="0" presId="urn:microsoft.com/office/officeart/2005/8/layout/vList2"/>
    <dgm:cxn modelId="{62E90104-4437-4D57-B110-12EB96DA15D7}" type="presParOf" srcId="{A0865D93-08DC-4528-8486-47C8AF78B98E}" destId="{E2A347BD-0CEB-467F-A787-E8127DC4815B}" srcOrd="1" destOrd="0" presId="urn:microsoft.com/office/officeart/2005/8/layout/vList2"/>
    <dgm:cxn modelId="{D7B31F98-2862-4507-89AC-F07233FF73B1}" type="presParOf" srcId="{A0865D93-08DC-4528-8486-47C8AF78B98E}" destId="{740D785E-5858-42DA-995F-2F81B1764DD4}" srcOrd="2" destOrd="0" presId="urn:microsoft.com/office/officeart/2005/8/layout/vList2"/>
    <dgm:cxn modelId="{C16557EC-9DB1-46B6-844C-4C4FED38D1E8}" type="presParOf" srcId="{A0865D93-08DC-4528-8486-47C8AF78B98E}" destId="{CBD73A9D-0FC8-4B71-A8D9-A07D93C96825}" srcOrd="3" destOrd="0" presId="urn:microsoft.com/office/officeart/2005/8/layout/vList2"/>
    <dgm:cxn modelId="{92F997E1-B96D-4B7B-AB8F-04DC4223FDB2}" type="presParOf" srcId="{A0865D93-08DC-4528-8486-47C8AF78B98E}" destId="{AACAACBD-2B8C-4A9D-8FCA-A1318F2A8E46}" srcOrd="4" destOrd="0" presId="urn:microsoft.com/office/officeart/2005/8/layout/vList2"/>
    <dgm:cxn modelId="{E451B5E5-22C8-4826-B81D-36663ADCF8AB}" type="presParOf" srcId="{A0865D93-08DC-4528-8486-47C8AF78B98E}" destId="{6DC29A05-C698-46C2-ADA8-90A7245CA659}" srcOrd="5" destOrd="0" presId="urn:microsoft.com/office/officeart/2005/8/layout/vList2"/>
    <dgm:cxn modelId="{39D22E8D-196D-416B-89C8-A386EA11C723}" type="presParOf" srcId="{A0865D93-08DC-4528-8486-47C8AF78B98E}" destId="{F866DF58-55DB-407B-9FF2-C06A28CFDB16}" srcOrd="6" destOrd="0" presId="urn:microsoft.com/office/officeart/2005/8/layout/vList2"/>
    <dgm:cxn modelId="{B55B8D6B-3C2E-4D67-96DD-8103C33C6584}" type="presParOf" srcId="{A0865D93-08DC-4528-8486-47C8AF78B98E}" destId="{47A44B0F-25FA-4C8A-B517-A17CBDB52EFF}" srcOrd="7" destOrd="0" presId="urn:microsoft.com/office/officeart/2005/8/layout/vList2"/>
    <dgm:cxn modelId="{2BF84B41-566C-439E-A5E1-D3005ABACF3F}" type="presParOf" srcId="{A0865D93-08DC-4528-8486-47C8AF78B98E}" destId="{DDF92B0E-7B63-4815-A108-A15FABD3D5CD}" srcOrd="8" destOrd="0" presId="urn:microsoft.com/office/officeart/2005/8/layout/vList2"/>
    <dgm:cxn modelId="{D0EECB13-6616-4BFC-B898-EB49E417DB7B}" type="presParOf" srcId="{A0865D93-08DC-4528-8486-47C8AF78B98E}" destId="{EA173A1E-C776-473D-A823-33FEA272DC5B}" srcOrd="9" destOrd="0" presId="urn:microsoft.com/office/officeart/2005/8/layout/vList2"/>
    <dgm:cxn modelId="{E2A79D07-702E-4A32-9877-DF73FF923407}" type="presParOf" srcId="{A0865D93-08DC-4528-8486-47C8AF78B98E}" destId="{24F377D6-FE99-468B-A05A-523921D50D49}" srcOrd="10" destOrd="0" presId="urn:microsoft.com/office/officeart/2005/8/layout/vList2"/>
    <dgm:cxn modelId="{A7DFE481-B14B-4BF7-BB8C-F27FDC38F174}" type="presParOf" srcId="{A0865D93-08DC-4528-8486-47C8AF78B98E}" destId="{C164987C-58AE-4D50-9534-54C198853EB6}" srcOrd="11" destOrd="0" presId="urn:microsoft.com/office/officeart/2005/8/layout/vList2"/>
    <dgm:cxn modelId="{8C1F00E0-4ED7-4142-B593-5586DAA2DCF6}" type="presParOf" srcId="{A0865D93-08DC-4528-8486-47C8AF78B98E}" destId="{C10A9797-4834-48BD-8948-937997DD5FF4}" srcOrd="12" destOrd="0" presId="urn:microsoft.com/office/officeart/2005/8/layout/vList2"/>
    <dgm:cxn modelId="{52B6F36D-09B6-422F-85C3-2FAEAACE00C3}" type="presParOf" srcId="{A0865D93-08DC-4528-8486-47C8AF78B98E}" destId="{30E63B4E-B8EB-4C89-A506-FAA0F2B02E0A}" srcOrd="13" destOrd="0" presId="urn:microsoft.com/office/officeart/2005/8/layout/vList2"/>
    <dgm:cxn modelId="{34CA2157-0522-42D6-9D11-1678FC479C2B}" type="presParOf" srcId="{A0865D93-08DC-4528-8486-47C8AF78B98E}" destId="{19BA9F34-7854-43C7-B0AC-4488C992F77F}" srcOrd="14" destOrd="0" presId="urn:microsoft.com/office/officeart/2005/8/layout/vList2"/>
    <dgm:cxn modelId="{02365232-4AA0-4753-9844-BE3D53159815}" type="presParOf" srcId="{A0865D93-08DC-4528-8486-47C8AF78B98E}" destId="{67A9369C-9924-4454-AB0D-CA7797EE2BA4}" srcOrd="15" destOrd="0" presId="urn:microsoft.com/office/officeart/2005/8/layout/vList2"/>
    <dgm:cxn modelId="{5D545157-24C9-4053-A8AD-0553A3305369}" type="presParOf" srcId="{A0865D93-08DC-4528-8486-47C8AF78B98E}" destId="{26194734-6A15-452E-BECD-82708D9F0A94}" srcOrd="16" destOrd="0" presId="urn:microsoft.com/office/officeart/2005/8/layout/vList2"/>
    <dgm:cxn modelId="{ABF2E8B5-D557-4B93-9A33-AAA4A634F859}" type="presParOf" srcId="{A0865D93-08DC-4528-8486-47C8AF78B98E}" destId="{99CD0EE2-4298-4291-93EB-409880B56777}" srcOrd="17" destOrd="0" presId="urn:microsoft.com/office/officeart/2005/8/layout/vList2"/>
    <dgm:cxn modelId="{1B34ABE3-24F7-4E95-91E3-87E4038446E3}" type="presParOf" srcId="{A0865D93-08DC-4528-8486-47C8AF78B98E}" destId="{2A0C82AF-E578-4966-A6D9-23C182F4D179}" srcOrd="18" destOrd="0" presId="urn:microsoft.com/office/officeart/2005/8/layout/vList2"/>
    <dgm:cxn modelId="{CBF5CC11-A12A-4229-AC16-6A8EEAA51AA0}" type="presParOf" srcId="{A0865D93-08DC-4528-8486-47C8AF78B98E}" destId="{01248BE3-096E-48B3-B003-1629D6CC4710}" srcOrd="19" destOrd="0" presId="urn:microsoft.com/office/officeart/2005/8/layout/vList2"/>
    <dgm:cxn modelId="{F38A452C-86FB-4FBB-B9D5-FC90E82AAF2B}" type="presParOf" srcId="{A0865D93-08DC-4528-8486-47C8AF78B98E}" destId="{F309FFD9-8EED-43E9-AEB1-2F4B2E0B8327}"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CB2BF-FFC1-4E91-9307-E24B59A7EDEB}">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D536E-2837-4B1D-82B4-A66E77B7E63E}">
      <dsp:nvSpPr>
        <dsp:cNvPr id="0" name=""/>
        <dsp:cNvSpPr/>
      </dsp:nvSpPr>
      <dsp:spPr>
        <a:xfrm>
          <a:off x="492877"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FF19B0-7349-483E-A23D-ABC016C34F5A}">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Heard emphasises a horizontal leadership approach, where leaders work alongside employees rather than above them (Heard, 2022). Her focus on empathy and listening reflects key emotional intelligence competencies. </a:t>
          </a:r>
          <a:endParaRPr lang="en-US" sz="1800" kern="1200" dirty="0">
            <a:latin typeface="Arial" panose="020B0604020202020204" pitchFamily="34" charset="0"/>
            <a:cs typeface="Arial" panose="020B0604020202020204" pitchFamily="34" charset="0"/>
          </a:endParaRPr>
        </a:p>
      </dsp:txBody>
      <dsp:txXfrm>
        <a:off x="1834517" y="1507711"/>
        <a:ext cx="3148942" cy="1335915"/>
      </dsp:txXfrm>
    </dsp:sp>
    <dsp:sp modelId="{72EBE2B4-E466-4676-8837-F3AEF2620E57}">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093E2-1AA9-4F15-8C25-47E6C36A8458}">
      <dsp:nvSpPr>
        <dsp:cNvPr id="0" name=""/>
        <dsp:cNvSpPr/>
      </dsp:nvSpPr>
      <dsp:spPr>
        <a:xfrm>
          <a:off x="5812681"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7DFEA7-6C37-42A2-A386-D6E1A17ED5AD}">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Growing up in a multicultural environment enhanced her ability to understand diverse perspectives, demonstrating how emotional awareness contributes to inclusive and collaborative leadership practices (Heard, 2022)</a:t>
          </a:r>
          <a:endParaRPr lang="en-US" sz="1800" kern="1200" dirty="0">
            <a:latin typeface="Arial" panose="020B0604020202020204" pitchFamily="34" charset="0"/>
            <a:cs typeface="Arial" panose="020B0604020202020204" pitchFamily="34" charset="0"/>
          </a:endParaRPr>
        </a:p>
      </dsp:txBody>
      <dsp:txXfrm>
        <a:off x="7154322" y="1507711"/>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3E58E-9057-496A-B385-354112888AE7}">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5ECF4-7F49-48C6-A7A2-812A2413EFE0}">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9D774-6854-4998-9EC8-B3708EAEEA38}">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Goleman's model is widely used because it links emotional competencies to workplace performance and leadership success.</a:t>
          </a:r>
          <a:endParaRPr lang="en-US" sz="2300" kern="1200"/>
        </a:p>
      </dsp:txBody>
      <dsp:txXfrm>
        <a:off x="1437631" y="531"/>
        <a:ext cx="9077968" cy="1244702"/>
      </dsp:txXfrm>
    </dsp:sp>
    <dsp:sp modelId="{BE7EC8D3-C034-4257-9792-3310A8F1FF6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D4DF5-4A2D-4C70-944A-B8BEE7DBA419}">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E22E1B-4E14-41CD-A2FB-FB93E34D0338}">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However, critics argue that the framework lacks clear measurement standards and overlaps with personality traits (Locke, 2005). </a:t>
          </a:r>
          <a:endParaRPr lang="en-US" sz="2300" kern="1200"/>
        </a:p>
      </dsp:txBody>
      <dsp:txXfrm>
        <a:off x="1437631" y="1556410"/>
        <a:ext cx="9077968" cy="1244702"/>
      </dsp:txXfrm>
    </dsp:sp>
    <dsp:sp modelId="{73453E35-EC34-4EF6-B863-8F9E8F8602D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6D21E-CA35-4A51-9CA3-767EAC5465BA}">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E555A8-1B7E-4EFF-BB6F-2967E16A3D2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Despite limitations, the model remains valuable for understanding how leaders develop interpersonal effectiveness and employee engagement.</a:t>
          </a:r>
          <a:endParaRPr lang="en-US" sz="23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A6E39-24FF-4769-BD15-780E44497FD5}">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7702F-E6B0-42E8-8B4A-CBFD35F5067A}">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957BBC-47CB-430E-8BC0-4C9B99FDBEC4}">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Transformational Leadership Theory explains how leaders inspire followers through vision, motivation, intellectual stimulation, and individual consideration (Bass &amp; Riggio, 2006).</a:t>
          </a:r>
          <a:endParaRPr lang="en-US" sz="2200" kern="1200"/>
        </a:p>
      </dsp:txBody>
      <dsp:txXfrm>
        <a:off x="1507738" y="707092"/>
        <a:ext cx="9007861" cy="1305401"/>
      </dsp:txXfrm>
    </dsp:sp>
    <dsp:sp modelId="{67E87B69-B335-4DAB-9D11-2128EE7D1BD5}">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F4DD5-E35B-4439-972E-D3F585C386CC}">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D86C3-437F-46F7-B40A-17144A631C16}">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Emotional intelligence supports transformational leadership because leaders must understand followers' emotions, motivate teams, and create trust. </a:t>
          </a:r>
          <a:endParaRPr lang="en-US" sz="2200" kern="1200"/>
        </a:p>
      </dsp:txBody>
      <dsp:txXfrm>
        <a:off x="1507738" y="2338844"/>
        <a:ext cx="9007861" cy="1305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9C267-8B7D-4249-8443-CC258CC7280F}">
      <dsp:nvSpPr>
        <dsp:cNvPr id="0" name=""/>
        <dsp:cNvSpPr/>
      </dsp:nvSpPr>
      <dsp:spPr>
        <a:xfrm>
          <a:off x="0" y="2839"/>
          <a:ext cx="6666833" cy="26910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Transformational leadership encourages innovation, employee commitment, and organisational performance (Bass &amp; Riggio, 2006). Nevertheless, critics argue that the theory may overemphasise leader influence and underestimate organisational constraints (Yukl, 2013).</a:t>
          </a:r>
          <a:endParaRPr lang="en-US" sz="2300" kern="1200"/>
        </a:p>
      </dsp:txBody>
      <dsp:txXfrm>
        <a:off x="131364" y="134203"/>
        <a:ext cx="6404105" cy="2428272"/>
      </dsp:txXfrm>
    </dsp:sp>
    <dsp:sp modelId="{96713B98-1E39-43E4-BA5B-5F0F4BE663E4}">
      <dsp:nvSpPr>
        <dsp:cNvPr id="0" name=""/>
        <dsp:cNvSpPr/>
      </dsp:nvSpPr>
      <dsp:spPr>
        <a:xfrm>
          <a:off x="0" y="2760080"/>
          <a:ext cx="6666833" cy="26910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Emotional intelligence strengthens transformational leadership by ensuring leaders balance inspiration with empathy, ethical behaviour, and genuine employee support (Bass &amp; Riggio, 2006; Yukl, 2013)</a:t>
          </a:r>
          <a:endParaRPr lang="en-US" sz="2300" kern="1200"/>
        </a:p>
      </dsp:txBody>
      <dsp:txXfrm>
        <a:off x="131364" y="2891444"/>
        <a:ext cx="6404105" cy="242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CFAAF-90B6-42F0-BBD3-09C00FEAF9CB}">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0E8DC-DB7C-4E96-A2D8-752FA529823C}">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7C2CA-EF24-412B-A1BF-C2719EC54F4E}">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Multicultural workplaces require leaders to understand cultural differences, communicate effectively, and foster inclusion. Emotional intelligence improves conflict management, trust, teamwork, and employee engagement (Mayer et al., 2016).</a:t>
          </a:r>
          <a:endParaRPr lang="en-US" sz="1800" kern="1200"/>
        </a:p>
      </dsp:txBody>
      <dsp:txXfrm>
        <a:off x="1507738" y="707092"/>
        <a:ext cx="9007861" cy="1305401"/>
      </dsp:txXfrm>
    </dsp:sp>
    <dsp:sp modelId="{55F26062-6FCB-46F7-AE7A-D5F1F47220E1}">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CD96A-2432-4669-954B-2FD75E3D20E4}">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77033-BBB9-4DDB-BC6F-52629DC85948}">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Combined with transformational leadership, emotionally intelligent leaders create collaborative environments where diverse perspectives enhance creativity, innovation, and organisational performance.</a:t>
          </a:r>
          <a:endParaRPr lang="en-US" sz="1800" kern="1200"/>
        </a:p>
      </dsp:txBody>
      <dsp:txXfrm>
        <a:off x="1507738" y="2338844"/>
        <a:ext cx="900786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53AA9-C5FF-416C-8FD2-F56C01E559B6}">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2181CC2-175D-45B9-AF2F-C85E2F4C5EDE}">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Emotional intelligence is a critical leadership capability that supports empathy, communication, and collaboration. Goleman's Emotional Intelligence Model and Transformational Leadership Theory demonstrate how emotionally intelligent leaders motivate diverse teams and enhance organisational effectiveness. </a:t>
          </a:r>
          <a:endParaRPr lang="en-US" sz="1900" kern="1200"/>
        </a:p>
      </dsp:txBody>
      <dsp:txXfrm>
        <a:off x="585701" y="1066737"/>
        <a:ext cx="4337991" cy="2693452"/>
      </dsp:txXfrm>
    </dsp:sp>
    <dsp:sp modelId="{841662DD-3171-48E9-A78B-6C5A69C7D3B5}">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64AA26D-2234-4564-A4DA-AD420F2D4B76}">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Examples from Google, Airbnb, Starbucks, and McDonald's confirm that emotional intelligence is essential for successful leadership in multicultural environments.</a:t>
          </a:r>
          <a:endParaRPr lang="en-US" sz="1900" kern="1200"/>
        </a:p>
      </dsp:txBody>
      <dsp:txXfrm>
        <a:off x="6092527" y="1066737"/>
        <a:ext cx="4337991" cy="2693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54803-DE0D-468E-B441-DBE251073332}">
      <dsp:nvSpPr>
        <dsp:cNvPr id="0" name=""/>
        <dsp:cNvSpPr/>
      </dsp:nvSpPr>
      <dsp:spPr>
        <a:xfrm>
          <a:off x="0" y="821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Bass, B.M. and Riggio, R.E. (2006) </a:t>
          </a:r>
          <a:r>
            <a:rPr lang="en-GB" sz="1400" i="1" kern="1200"/>
            <a:t>Transformational Leadership</a:t>
          </a:r>
          <a:r>
            <a:rPr lang="en-GB" sz="1400" kern="1200"/>
            <a:t>. 2nd ed. Mahwah, NJ: Lawrence Erlbaum Associates.</a:t>
          </a:r>
          <a:endParaRPr lang="en-US" sz="1400" kern="1200"/>
        </a:p>
      </dsp:txBody>
      <dsp:txXfrm>
        <a:off x="16792" y="98970"/>
        <a:ext cx="10482016" cy="310396"/>
      </dsp:txXfrm>
    </dsp:sp>
    <dsp:sp modelId="{740D785E-5858-42DA-995F-2F81B1764DD4}">
      <dsp:nvSpPr>
        <dsp:cNvPr id="0" name=""/>
        <dsp:cNvSpPr/>
      </dsp:nvSpPr>
      <dsp:spPr>
        <a:xfrm>
          <a:off x="0" y="4664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Chesky, B. (2020) </a:t>
          </a:r>
          <a:r>
            <a:rPr lang="en-GB" sz="1400" i="1" kern="1200"/>
            <a:t>A Message from Brian Chesky</a:t>
          </a:r>
          <a:r>
            <a:rPr lang="en-GB" sz="1400" kern="1200"/>
            <a:t>. Airbnb.</a:t>
          </a:r>
          <a:endParaRPr lang="en-US" sz="1400" kern="1200"/>
        </a:p>
      </dsp:txBody>
      <dsp:txXfrm>
        <a:off x="16792" y="483270"/>
        <a:ext cx="10482016" cy="310396"/>
      </dsp:txXfrm>
    </dsp:sp>
    <dsp:sp modelId="{AACAACBD-2B8C-4A9D-8FCA-A1318F2A8E46}">
      <dsp:nvSpPr>
        <dsp:cNvPr id="0" name=""/>
        <dsp:cNvSpPr/>
      </dsp:nvSpPr>
      <dsp:spPr>
        <a:xfrm>
          <a:off x="0" y="8507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Duhigg, C. (2016) 'What Google Learned from Its Quest to Build the Perfect Team', </a:t>
          </a:r>
          <a:r>
            <a:rPr lang="en-GB" sz="1400" i="1" kern="1200"/>
            <a:t>The New York Times Magazine</a:t>
          </a:r>
          <a:r>
            <a:rPr lang="en-GB" sz="1400" kern="1200"/>
            <a:t>, 28 February.</a:t>
          </a:r>
          <a:endParaRPr lang="en-US" sz="1400" kern="1200"/>
        </a:p>
      </dsp:txBody>
      <dsp:txXfrm>
        <a:off x="16792" y="867570"/>
        <a:ext cx="10482016" cy="310396"/>
      </dsp:txXfrm>
    </dsp:sp>
    <dsp:sp modelId="{F866DF58-55DB-407B-9FF2-C06A28CFDB16}">
      <dsp:nvSpPr>
        <dsp:cNvPr id="0" name=""/>
        <dsp:cNvSpPr/>
      </dsp:nvSpPr>
      <dsp:spPr>
        <a:xfrm>
          <a:off x="0" y="12350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Goleman, D. (1998) </a:t>
          </a:r>
          <a:r>
            <a:rPr lang="en-GB" sz="1400" i="1" kern="1200"/>
            <a:t>Working with Emotional Intelligence</a:t>
          </a:r>
          <a:r>
            <a:rPr lang="en-GB" sz="1400" kern="1200"/>
            <a:t>. New York: Bantam Books.</a:t>
          </a:r>
          <a:endParaRPr lang="en-US" sz="1400" kern="1200"/>
        </a:p>
      </dsp:txBody>
      <dsp:txXfrm>
        <a:off x="16792" y="1251870"/>
        <a:ext cx="10482016" cy="310396"/>
      </dsp:txXfrm>
    </dsp:sp>
    <dsp:sp modelId="{DDF92B0E-7B63-4815-A108-A15FABD3D5CD}">
      <dsp:nvSpPr>
        <dsp:cNvPr id="0" name=""/>
        <dsp:cNvSpPr/>
      </dsp:nvSpPr>
      <dsp:spPr>
        <a:xfrm>
          <a:off x="0" y="16193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Heard, E. (2022) Interview in </a:t>
          </a:r>
          <a:r>
            <a:rPr lang="en-GB" sz="1400" i="1" kern="1200"/>
            <a:t>Financial Times</a:t>
          </a:r>
          <a:r>
            <a:rPr lang="en-GB" sz="1400" kern="1200"/>
            <a:t>, 27 February 2022.</a:t>
          </a:r>
          <a:endParaRPr lang="en-US" sz="1400" kern="1200"/>
        </a:p>
      </dsp:txBody>
      <dsp:txXfrm>
        <a:off x="16792" y="1636170"/>
        <a:ext cx="10482016" cy="310396"/>
      </dsp:txXfrm>
    </dsp:sp>
    <dsp:sp modelId="{24F377D6-FE99-468B-A05A-523921D50D49}">
      <dsp:nvSpPr>
        <dsp:cNvPr id="0" name=""/>
        <dsp:cNvSpPr/>
      </dsp:nvSpPr>
      <dsp:spPr>
        <a:xfrm>
          <a:off x="0" y="20036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Locke, E.A. (2005) 'Why Emotional Intelligence is an Invalid Concept', </a:t>
          </a:r>
          <a:r>
            <a:rPr lang="en-GB" sz="1400" i="1" kern="1200"/>
            <a:t>Journal of Organizational Behavior</a:t>
          </a:r>
          <a:r>
            <a:rPr lang="en-GB" sz="1400" kern="1200"/>
            <a:t>, 26(4), pp. 425–431.</a:t>
          </a:r>
          <a:endParaRPr lang="en-US" sz="1400" kern="1200"/>
        </a:p>
      </dsp:txBody>
      <dsp:txXfrm>
        <a:off x="16792" y="2020470"/>
        <a:ext cx="10482016" cy="310396"/>
      </dsp:txXfrm>
    </dsp:sp>
    <dsp:sp modelId="{C10A9797-4834-48BD-8948-937997DD5FF4}">
      <dsp:nvSpPr>
        <dsp:cNvPr id="0" name=""/>
        <dsp:cNvSpPr/>
      </dsp:nvSpPr>
      <dsp:spPr>
        <a:xfrm>
          <a:off x="0" y="23879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Mayer, J.D., Caruso, D.R. and Salovey, P. (2016) 'The Ability Model of Emotional Intelligence', </a:t>
          </a:r>
          <a:r>
            <a:rPr lang="en-GB" sz="1400" i="1" kern="1200"/>
            <a:t>Emotion Review</a:t>
          </a:r>
          <a:r>
            <a:rPr lang="en-GB" sz="1400" kern="1200"/>
            <a:t>, 8(4), pp. 290–300.</a:t>
          </a:r>
          <a:endParaRPr lang="en-US" sz="1400" kern="1200"/>
        </a:p>
      </dsp:txBody>
      <dsp:txXfrm>
        <a:off x="16792" y="2404770"/>
        <a:ext cx="10482016" cy="310396"/>
      </dsp:txXfrm>
    </dsp:sp>
    <dsp:sp modelId="{19BA9F34-7854-43C7-B0AC-4488C992F77F}">
      <dsp:nvSpPr>
        <dsp:cNvPr id="0" name=""/>
        <dsp:cNvSpPr/>
      </dsp:nvSpPr>
      <dsp:spPr>
        <a:xfrm>
          <a:off x="0" y="27722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McDonald's (2023) </a:t>
          </a:r>
          <a:r>
            <a:rPr lang="en-GB" sz="1400" i="1" kern="1200"/>
            <a:t>Diversity, Equity and Inclusion Report</a:t>
          </a:r>
          <a:r>
            <a:rPr lang="en-GB" sz="1400" kern="1200"/>
            <a:t>. Chicago: McDonald's Corporation.</a:t>
          </a:r>
          <a:endParaRPr lang="en-US" sz="1400" kern="1200"/>
        </a:p>
      </dsp:txBody>
      <dsp:txXfrm>
        <a:off x="16792" y="2789070"/>
        <a:ext cx="10482016" cy="310396"/>
      </dsp:txXfrm>
    </dsp:sp>
    <dsp:sp modelId="{26194734-6A15-452E-BECD-82708D9F0A94}">
      <dsp:nvSpPr>
        <dsp:cNvPr id="0" name=""/>
        <dsp:cNvSpPr/>
      </dsp:nvSpPr>
      <dsp:spPr>
        <a:xfrm>
          <a:off x="0" y="3156579"/>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Northouse, P.G. (2022) </a:t>
          </a:r>
          <a:r>
            <a:rPr lang="en-GB" sz="1400" i="1" kern="1200"/>
            <a:t>Leadership: Theory and Practice</a:t>
          </a:r>
          <a:r>
            <a:rPr lang="en-GB" sz="1400" kern="1200"/>
            <a:t>. 9th ed. Thousand Oaks: Sage.</a:t>
          </a:r>
          <a:endParaRPr lang="en-US" sz="1400" kern="1200"/>
        </a:p>
      </dsp:txBody>
      <dsp:txXfrm>
        <a:off x="16792" y="3173371"/>
        <a:ext cx="10482016" cy="310396"/>
      </dsp:txXfrm>
    </dsp:sp>
    <dsp:sp modelId="{2A0C82AF-E578-4966-A6D9-23C182F4D179}">
      <dsp:nvSpPr>
        <dsp:cNvPr id="0" name=""/>
        <dsp:cNvSpPr/>
      </dsp:nvSpPr>
      <dsp:spPr>
        <a:xfrm>
          <a:off x="0" y="3540879"/>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Starbucks (2023) </a:t>
          </a:r>
          <a:r>
            <a:rPr lang="en-GB" sz="1400" i="1" kern="1200"/>
            <a:t>Global Environmental and Social Impact Report</a:t>
          </a:r>
          <a:r>
            <a:rPr lang="en-GB" sz="1400" kern="1200"/>
            <a:t>. Seattle: Starbucks Corporation.</a:t>
          </a:r>
          <a:endParaRPr lang="en-US" sz="1400" kern="1200"/>
        </a:p>
      </dsp:txBody>
      <dsp:txXfrm>
        <a:off x="16792" y="3557671"/>
        <a:ext cx="10482016" cy="310396"/>
      </dsp:txXfrm>
    </dsp:sp>
    <dsp:sp modelId="{F309FFD9-8EED-43E9-AEB1-2F4B2E0B8327}">
      <dsp:nvSpPr>
        <dsp:cNvPr id="0" name=""/>
        <dsp:cNvSpPr/>
      </dsp:nvSpPr>
      <dsp:spPr>
        <a:xfrm>
          <a:off x="0" y="3925179"/>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Yukl, G. (2013) </a:t>
          </a:r>
          <a:r>
            <a:rPr lang="en-GB" sz="1400" i="1" kern="1200"/>
            <a:t>Leadership in Organizations</a:t>
          </a:r>
          <a:r>
            <a:rPr lang="en-GB" sz="1400" kern="1200"/>
            <a:t>. 8th ed. Harlow: Pearson.</a:t>
          </a:r>
          <a:endParaRPr lang="en-US" sz="1400" kern="1200"/>
        </a:p>
      </dsp:txBody>
      <dsp:txXfrm>
        <a:off x="16792" y="3941971"/>
        <a:ext cx="10482016" cy="31039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AA076-EF33-E0E6-0468-999AF65269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974CC6E-7DA1-6CE0-2691-ED08991353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2713490-81F1-1E43-5F9E-8139941825F1}"/>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5" name="Footer Placeholder 4">
            <a:extLst>
              <a:ext uri="{FF2B5EF4-FFF2-40B4-BE49-F238E27FC236}">
                <a16:creationId xmlns:a16="http://schemas.microsoft.com/office/drawing/2014/main" id="{EBDA9A60-6587-89D9-B322-F1A2C1358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30650-0474-BDD4-DB7D-3592E6E6C9FD}"/>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1441070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15CF-8490-13CB-3987-3AA16AC77F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B69556-F145-46B5-BD1E-FA61FCBCCCC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86E2C5-94D9-4BDC-A0D2-8A17E3DC6E35}"/>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5" name="Footer Placeholder 4">
            <a:extLst>
              <a:ext uri="{FF2B5EF4-FFF2-40B4-BE49-F238E27FC236}">
                <a16:creationId xmlns:a16="http://schemas.microsoft.com/office/drawing/2014/main" id="{7AD83C97-E56E-23B3-E767-D193DF846C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E0B216-1075-885C-4BCC-E1E68EA4E683}"/>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2298318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387F-BBB4-1231-5C08-BB3B84C8BD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0BC2F0-9681-BA01-D4DF-FA2191D7D5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BAF166-04FB-9AD0-83D7-FB44486A1D84}"/>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5" name="Footer Placeholder 4">
            <a:extLst>
              <a:ext uri="{FF2B5EF4-FFF2-40B4-BE49-F238E27FC236}">
                <a16:creationId xmlns:a16="http://schemas.microsoft.com/office/drawing/2014/main" id="{C7CA243B-7D96-205F-AE66-4F29C85805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45F15-12E3-F909-D8FD-84103407BF4E}"/>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331678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B0C01-5E9D-3974-0042-10A4F076C92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23C9ED7-52F0-5E82-66FB-464D05C44F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3D55F2B-8ED1-F5FD-CBB6-731DFF9B8F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E59C24-B670-784C-8450-B794E57A6D22}"/>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6" name="Footer Placeholder 5">
            <a:extLst>
              <a:ext uri="{FF2B5EF4-FFF2-40B4-BE49-F238E27FC236}">
                <a16:creationId xmlns:a16="http://schemas.microsoft.com/office/drawing/2014/main" id="{457EC240-2AED-9AD2-0760-C6FA48521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4935DB-A097-FDC2-6646-1E63054055E8}"/>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393769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A8B5-ADE7-B990-B136-F65C5C04190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FC99654-DF9E-205B-8D23-D1A2603D62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4FF23B2-CB16-D8BD-4970-AFEDF44501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5F690A1-8ECF-6B05-1713-D1F2D32158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B67098-F366-BD4A-C6A7-5DEC0F8E280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9FF4BC2-426F-CE42-39D1-B369DC3185C7}"/>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8" name="Footer Placeholder 7">
            <a:extLst>
              <a:ext uri="{FF2B5EF4-FFF2-40B4-BE49-F238E27FC236}">
                <a16:creationId xmlns:a16="http://schemas.microsoft.com/office/drawing/2014/main" id="{34F47F21-3055-1B06-E43E-A7B9FDC68F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756377-49BE-6D64-3287-3130AB3D0751}"/>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4190874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40468-2D73-8370-BCFE-0F7EB62B7F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05E1AD4-A7BA-D6CD-FC42-A8DBAF910917}"/>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4" name="Footer Placeholder 3">
            <a:extLst>
              <a:ext uri="{FF2B5EF4-FFF2-40B4-BE49-F238E27FC236}">
                <a16:creationId xmlns:a16="http://schemas.microsoft.com/office/drawing/2014/main" id="{6DE2266C-2D40-470D-1461-494D62F630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183243-9B1E-D523-75B6-FB484174130F}"/>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4195675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66714-4BDD-3183-0BCB-C01008606BB8}"/>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3" name="Footer Placeholder 2">
            <a:extLst>
              <a:ext uri="{FF2B5EF4-FFF2-40B4-BE49-F238E27FC236}">
                <a16:creationId xmlns:a16="http://schemas.microsoft.com/office/drawing/2014/main" id="{6C21E983-A702-4E58-3051-897A3CCFD0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70958B-BA1F-9CF4-845F-163562F88B01}"/>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979537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2DEE2-50CB-650A-DA94-E9AB4F551C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6B424B4-24B8-3E55-F1D2-9A129B13D2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1AAC280-5F0D-6890-385A-9CD20F5650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71DC66-5FDA-A697-7A6B-F10FED969BD8}"/>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6" name="Footer Placeholder 5">
            <a:extLst>
              <a:ext uri="{FF2B5EF4-FFF2-40B4-BE49-F238E27FC236}">
                <a16:creationId xmlns:a16="http://schemas.microsoft.com/office/drawing/2014/main" id="{9D170EC3-E074-4ACE-714C-E0B3ECBB7D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DA602-F4C7-B8E7-ECBD-D31733EED433}"/>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362404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9BEA4-4291-1410-F91A-753877B7FC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562B732-0867-DF8D-C170-90F1A124DC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D59C0-9087-2DD3-B96D-52F079C629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A23582-F091-BBA2-EEC4-2DA31347EDE0}"/>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6" name="Footer Placeholder 5">
            <a:extLst>
              <a:ext uri="{FF2B5EF4-FFF2-40B4-BE49-F238E27FC236}">
                <a16:creationId xmlns:a16="http://schemas.microsoft.com/office/drawing/2014/main" id="{030CA4B0-6C5A-305F-201C-9B130827F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511AF7-4F51-AE0F-2D6F-80C9A02285F8}"/>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1985955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B9A9-3D49-6454-BB77-663DD1C07EE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DACD44-CAF7-FF8E-A8A9-B4FEEA2540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5E07A3-8C6D-048B-0C91-3A87DFD7AE9F}"/>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5" name="Footer Placeholder 4">
            <a:extLst>
              <a:ext uri="{FF2B5EF4-FFF2-40B4-BE49-F238E27FC236}">
                <a16:creationId xmlns:a16="http://schemas.microsoft.com/office/drawing/2014/main" id="{CEDAD318-C58C-86A9-20A3-A73725DA36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6951A-A38C-05D2-8F5E-D5A3BB28FED2}"/>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2708132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D8DE02-17C9-D3D7-B264-4413B2C3549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89926E-114E-7798-3FD3-374A8A8A5C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E19082-D0D8-C1CD-24EE-F692A26978AA}"/>
              </a:ext>
            </a:extLst>
          </p:cNvPr>
          <p:cNvSpPr>
            <a:spLocks noGrp="1"/>
          </p:cNvSpPr>
          <p:nvPr>
            <p:ph type="dt" sz="half" idx="10"/>
          </p:nvPr>
        </p:nvSpPr>
        <p:spPr/>
        <p:txBody>
          <a:bodyPr/>
          <a:lstStyle/>
          <a:p>
            <a:fld id="{8102935D-ED6A-45E6-8284-FBBC26D193DD}" type="datetimeFigureOut">
              <a:rPr lang="en-GB" smtClean="0"/>
              <a:t>07/06/2026</a:t>
            </a:fld>
            <a:endParaRPr lang="en-GB"/>
          </a:p>
        </p:txBody>
      </p:sp>
      <p:sp>
        <p:nvSpPr>
          <p:cNvPr id="5" name="Footer Placeholder 4">
            <a:extLst>
              <a:ext uri="{FF2B5EF4-FFF2-40B4-BE49-F238E27FC236}">
                <a16:creationId xmlns:a16="http://schemas.microsoft.com/office/drawing/2014/main" id="{0735B1F8-6948-937B-9C46-897138E3AA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A4562-4118-8DA0-97AD-87B012B33981}"/>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193210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40859E-8C2D-3EEE-45C9-77798BC180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28FFCE0-F886-176A-C439-5FBF76F5F7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14C6CE-1D5F-B0A5-BAB1-2685ACD391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02935D-ED6A-45E6-8284-FBBC26D193DD}" type="datetimeFigureOut">
              <a:rPr lang="en-GB" smtClean="0"/>
              <a:t>07/06/2026</a:t>
            </a:fld>
            <a:endParaRPr lang="en-GB"/>
          </a:p>
        </p:txBody>
      </p:sp>
      <p:sp>
        <p:nvSpPr>
          <p:cNvPr id="5" name="Footer Placeholder 4">
            <a:extLst>
              <a:ext uri="{FF2B5EF4-FFF2-40B4-BE49-F238E27FC236}">
                <a16:creationId xmlns:a16="http://schemas.microsoft.com/office/drawing/2014/main" id="{F35810D8-A21D-81DD-9295-45967E5B6F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6C3D01-49BF-DDA7-88ED-A6F5B199C5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A6D977-0A49-40F2-BA44-C0453E5C4AE9}" type="slidenum">
              <a:rPr lang="en-GB" smtClean="0"/>
              <a:t>‹#›</a:t>
            </a:fld>
            <a:endParaRPr lang="en-GB"/>
          </a:p>
        </p:txBody>
      </p:sp>
    </p:spTree>
    <p:extLst>
      <p:ext uri="{BB962C8B-B14F-4D97-AF65-F5344CB8AC3E}">
        <p14:creationId xmlns:p14="http://schemas.microsoft.com/office/powerpoint/2010/main" val="3056461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google" TargetMode="External"/><Relationship Id="rId2" Type="http://schemas.openxmlformats.org/officeDocument/2006/relationships/image" Target="../media/image13.1"/><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log.roboforex.com/blog/2020/12/08/airbnb-ipo-the-symbol-of-sharing-economy-planning-go-public/"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naturale.com/tag/starbucks/"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mcdonalds%20cafe?page=1&amp;path=_topics&amp;sort=curated"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60095-1E07-2FA9-60CC-F993E9E4B5C3}"/>
              </a:ext>
            </a:extLst>
          </p:cNvPr>
          <p:cNvSpPr>
            <a:spLocks noGrp="1"/>
          </p:cNvSpPr>
          <p:nvPr>
            <p:ph type="ctrTitle"/>
          </p:nvPr>
        </p:nvSpPr>
        <p:spPr>
          <a:xfrm>
            <a:off x="239110" y="186847"/>
            <a:ext cx="4826795" cy="2858363"/>
          </a:xfrm>
        </p:spPr>
        <p:txBody>
          <a:bodyPr>
            <a:normAutofit/>
          </a:bodyPr>
          <a:lstStyle/>
          <a:p>
            <a:pPr algn="l"/>
            <a:r>
              <a:rPr lang="ro-RO" sz="2800" dirty="0">
                <a:solidFill>
                  <a:schemeClr val="bg1"/>
                </a:solidFill>
                <a:latin typeface="Aptos Black" panose="020B0004020202020204" pitchFamily="34" charset="0"/>
              </a:rPr>
              <a:t>STUDENT NAME</a:t>
            </a:r>
            <a:r>
              <a:rPr lang="en-GB" sz="2800" dirty="0">
                <a:solidFill>
                  <a:schemeClr val="bg1"/>
                </a:solidFill>
                <a:latin typeface="Aptos Black" panose="020B0004020202020204" pitchFamily="34" charset="0"/>
              </a:rPr>
              <a:t>: IONELA SORINA OCNEANU </a:t>
            </a:r>
            <a:br>
              <a:rPr lang="en-GB" sz="2800" dirty="0">
                <a:solidFill>
                  <a:schemeClr val="bg1"/>
                </a:solidFill>
                <a:latin typeface="Aptos Black" panose="020B0004020202020204" pitchFamily="34" charset="0"/>
              </a:rPr>
            </a:br>
            <a:r>
              <a:rPr lang="en-GB" sz="2800" dirty="0">
                <a:solidFill>
                  <a:schemeClr val="bg1"/>
                </a:solidFill>
                <a:latin typeface="Aptos Black" panose="020B0004020202020204" pitchFamily="34" charset="0"/>
              </a:rPr>
              <a:t>STUDENT ID: 2234046 </a:t>
            </a:r>
            <a:br>
              <a:rPr lang="en-GB" sz="2800" dirty="0">
                <a:solidFill>
                  <a:schemeClr val="bg1"/>
                </a:solidFill>
                <a:latin typeface="Aptos Black" panose="020B0004020202020204" pitchFamily="34" charset="0"/>
              </a:rPr>
            </a:br>
            <a:r>
              <a:rPr lang="en-GB" sz="2800" dirty="0">
                <a:solidFill>
                  <a:schemeClr val="bg1"/>
                </a:solidFill>
                <a:latin typeface="Aptos Black" panose="020B0004020202020204" pitchFamily="34" charset="0"/>
              </a:rPr>
              <a:t>MODULE CODE: LCBB6022</a:t>
            </a:r>
          </a:p>
        </p:txBody>
      </p:sp>
      <p:sp>
        <p:nvSpPr>
          <p:cNvPr id="3" name="Subtitle 2">
            <a:extLst>
              <a:ext uri="{FF2B5EF4-FFF2-40B4-BE49-F238E27FC236}">
                <a16:creationId xmlns:a16="http://schemas.microsoft.com/office/drawing/2014/main" id="{86F18C9F-C45A-73C8-6045-0F6CCCFB2304}"/>
              </a:ext>
            </a:extLst>
          </p:cNvPr>
          <p:cNvSpPr>
            <a:spLocks noGrp="1"/>
          </p:cNvSpPr>
          <p:nvPr>
            <p:ph type="subTitle" idx="1"/>
          </p:nvPr>
        </p:nvSpPr>
        <p:spPr>
          <a:xfrm>
            <a:off x="407275" y="4477242"/>
            <a:ext cx="5762297" cy="1594507"/>
          </a:xfrm>
        </p:spPr>
        <p:txBody>
          <a:bodyPr>
            <a:normAutofit/>
          </a:bodyPr>
          <a:lstStyle/>
          <a:p>
            <a:pPr algn="l"/>
            <a:r>
              <a:rPr lang="en-GB" sz="2200" b="1" i="1" dirty="0">
                <a:solidFill>
                  <a:schemeClr val="bg1"/>
                </a:solidFill>
                <a:latin typeface="Arial" panose="020B0604020202020204" pitchFamily="34" charset="0"/>
                <a:cs typeface="Arial" panose="020B0604020202020204" pitchFamily="34" charset="0"/>
              </a:rPr>
              <a:t>The Role of Emotional Intelligence in Transformational Leadership and Organisational Success</a:t>
            </a:r>
          </a:p>
          <a:p>
            <a:pPr algn="l"/>
            <a:r>
              <a:rPr lang="en-GB" sz="2200" b="1" i="1" dirty="0">
                <a:solidFill>
                  <a:schemeClr val="bg1"/>
                </a:solidFill>
                <a:latin typeface="Arial" panose="020B0604020202020204" pitchFamily="34" charset="0"/>
                <a:cs typeface="Arial" panose="020B0604020202020204" pitchFamily="34" charset="0"/>
              </a:rPr>
              <a:t>PRESENTATION 15 MINUTES</a:t>
            </a:r>
          </a:p>
        </p:txBody>
      </p:sp>
      <p:pic>
        <p:nvPicPr>
          <p:cNvPr id="5" name="Picture 4">
            <a:extLst>
              <a:ext uri="{FF2B5EF4-FFF2-40B4-BE49-F238E27FC236}">
                <a16:creationId xmlns:a16="http://schemas.microsoft.com/office/drawing/2014/main" id="{D35828EC-A0BB-E1F2-A127-6838079B0716}"/>
              </a:ext>
            </a:extLst>
          </p:cNvPr>
          <p:cNvPicPr>
            <a:picLocks noChangeAspect="1"/>
          </p:cNvPicPr>
          <p:nvPr/>
        </p:nvPicPr>
        <p:blipFill>
          <a:blip r:embed="rId2"/>
          <a:srcRect r="22610"/>
          <a:stretch>
            <a:fillRect/>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2" name="Freeform: Shape 11">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1867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E6785-4A54-44D1-ADF2-F1E4B83BDF0E}"/>
              </a:ext>
            </a:extLst>
          </p:cNvPr>
          <p:cNvSpPr>
            <a:spLocks noGrp="1"/>
          </p:cNvSpPr>
          <p:nvPr>
            <p:ph type="title"/>
          </p:nvPr>
        </p:nvSpPr>
        <p:spPr>
          <a:xfrm>
            <a:off x="233916" y="350196"/>
            <a:ext cx="5577604" cy="1624520"/>
          </a:xfrm>
        </p:spPr>
        <p:txBody>
          <a:bodyPr anchor="ctr">
            <a:normAutofit/>
          </a:bodyPr>
          <a:lstStyle/>
          <a:p>
            <a:r>
              <a:rPr lang="en-GB" sz="2500" b="1" dirty="0">
                <a:highlight>
                  <a:srgbClr val="00FFFF"/>
                </a:highlight>
              </a:rPr>
              <a:t>Emotional Intelligence and Leadership in Multicultural and Collaborative Environments</a:t>
            </a:r>
            <a:br>
              <a:rPr lang="en-GB" sz="2500" dirty="0">
                <a:highlight>
                  <a:srgbClr val="00FFFF"/>
                </a:highlight>
              </a:rPr>
            </a:br>
            <a:endParaRPr lang="en-GB" sz="2500" dirty="0">
              <a:highlight>
                <a:srgbClr val="00FFFF"/>
              </a:highlight>
            </a:endParaRPr>
          </a:p>
        </p:txBody>
      </p:sp>
      <p:sp>
        <p:nvSpPr>
          <p:cNvPr id="3" name="Content Placeholder 2">
            <a:extLst>
              <a:ext uri="{FF2B5EF4-FFF2-40B4-BE49-F238E27FC236}">
                <a16:creationId xmlns:a16="http://schemas.microsoft.com/office/drawing/2014/main" id="{1B9D6CB5-A829-4378-C132-D7BD5C77CF21}"/>
              </a:ext>
            </a:extLst>
          </p:cNvPr>
          <p:cNvSpPr>
            <a:spLocks noGrp="1"/>
          </p:cNvSpPr>
          <p:nvPr>
            <p:ph idx="1"/>
          </p:nvPr>
        </p:nvSpPr>
        <p:spPr>
          <a:xfrm>
            <a:off x="233916" y="2636196"/>
            <a:ext cx="5174791" cy="3720154"/>
          </a:xfrm>
        </p:spPr>
        <p:txBody>
          <a:bodyPr anchor="ctr">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This presentation analyses the importance of emotional intelligence (EI) in leadership, drawing on Edith Heard's leadership philosophy. </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Actually, this is a critical analysis of emotional intelligence and leadership using the Goleman’s emotional intelligence model and transformational leadership theory. The business examples include Google, Airbnb, Starbucks, McDonald’s. All have been used to demonstrate how the concept of EI helps to.</a:t>
            </a:r>
          </a:p>
        </p:txBody>
      </p:sp>
      <p:pic>
        <p:nvPicPr>
          <p:cNvPr id="5" name="Picture 4" descr="Illustration of people on a blockchain">
            <a:extLst>
              <a:ext uri="{FF2B5EF4-FFF2-40B4-BE49-F238E27FC236}">
                <a16:creationId xmlns:a16="http://schemas.microsoft.com/office/drawing/2014/main" id="{A2BA6EB2-7A3E-9E63-174C-2FC09A6E4712}"/>
              </a:ext>
            </a:extLst>
          </p:cNvPr>
          <p:cNvPicPr>
            <a:picLocks noChangeAspect="1"/>
          </p:cNvPicPr>
          <p:nvPr/>
        </p:nvPicPr>
        <p:blipFill>
          <a:blip r:embed="rId2"/>
          <a:srcRect l="19791" r="23702"/>
          <a:stretch>
            <a:fillRect/>
          </a:stretch>
        </p:blipFill>
        <p:spPr>
          <a:xfrm>
            <a:off x="6096000" y="1"/>
            <a:ext cx="6102825" cy="6858000"/>
          </a:xfrm>
          <a:prstGeom prst="rect">
            <a:avLst/>
          </a:prstGeom>
        </p:spPr>
      </p:pic>
    </p:spTree>
    <p:extLst>
      <p:ext uri="{BB962C8B-B14F-4D97-AF65-F5344CB8AC3E}">
        <p14:creationId xmlns:p14="http://schemas.microsoft.com/office/powerpoint/2010/main" val="818446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7ED29-8955-8023-E326-F35C352BB170}"/>
              </a:ext>
            </a:extLst>
          </p:cNvPr>
          <p:cNvSpPr>
            <a:spLocks noGrp="1"/>
          </p:cNvSpPr>
          <p:nvPr>
            <p:ph type="title"/>
          </p:nvPr>
        </p:nvSpPr>
        <p:spPr>
          <a:xfrm>
            <a:off x="127592" y="350196"/>
            <a:ext cx="5653448" cy="1624520"/>
          </a:xfrm>
        </p:spPr>
        <p:txBody>
          <a:bodyPr anchor="ctr">
            <a:normAutofit/>
          </a:bodyPr>
          <a:lstStyle/>
          <a:p>
            <a:r>
              <a:rPr lang="en-GB" sz="2800" b="1" dirty="0">
                <a:highlight>
                  <a:srgbClr val="FFFF00"/>
                </a:highlight>
              </a:rPr>
              <a:t>Introduction to Emotional Intelligence and Leadership</a:t>
            </a:r>
            <a:br>
              <a:rPr lang="en-GB" sz="2800" b="1" dirty="0">
                <a:highlight>
                  <a:srgbClr val="FFFF00"/>
                </a:highlight>
              </a:rPr>
            </a:br>
            <a:endParaRPr lang="en-GB" sz="2800" dirty="0">
              <a:highlight>
                <a:srgbClr val="FFFF00"/>
              </a:highlight>
            </a:endParaRPr>
          </a:p>
        </p:txBody>
      </p:sp>
      <p:sp>
        <p:nvSpPr>
          <p:cNvPr id="3" name="Content Placeholder 2">
            <a:extLst>
              <a:ext uri="{FF2B5EF4-FFF2-40B4-BE49-F238E27FC236}">
                <a16:creationId xmlns:a16="http://schemas.microsoft.com/office/drawing/2014/main" id="{1736B2F5-AC42-AD54-C5E4-461A245183D6}"/>
              </a:ext>
            </a:extLst>
          </p:cNvPr>
          <p:cNvSpPr>
            <a:spLocks noGrp="1"/>
          </p:cNvSpPr>
          <p:nvPr>
            <p:ph idx="1"/>
          </p:nvPr>
        </p:nvSpPr>
        <p:spPr>
          <a:xfrm>
            <a:off x="127592" y="2324912"/>
            <a:ext cx="5281116" cy="4031438"/>
          </a:xfrm>
        </p:spPr>
        <p:txBody>
          <a:bodyPr anchor="ctr">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Emotional intelligence is the ability to recognize, understand, and manage one’s own emotions, as well as the emotions of others (Goleman, 1998).</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Edith Heard's statement shows that she has emotional intelligence, as she showcases empathy, collaboration and inclusivity in a leader (Goleman, 1998; Northouse, 2022; Heard, 2022).</a:t>
            </a:r>
          </a:p>
          <a:p>
            <a:endParaRPr lang="en-GB" sz="1900" dirty="0"/>
          </a:p>
        </p:txBody>
      </p:sp>
      <p:pic>
        <p:nvPicPr>
          <p:cNvPr id="5" name="Picture 4">
            <a:extLst>
              <a:ext uri="{FF2B5EF4-FFF2-40B4-BE49-F238E27FC236}">
                <a16:creationId xmlns:a16="http://schemas.microsoft.com/office/drawing/2014/main" id="{61C344BB-401D-841C-B788-DB263D467ADE}"/>
              </a:ext>
            </a:extLst>
          </p:cNvPr>
          <p:cNvPicPr>
            <a:picLocks noChangeAspect="1"/>
          </p:cNvPicPr>
          <p:nvPr/>
        </p:nvPicPr>
        <p:blipFill>
          <a:blip r:embed="rId2"/>
          <a:srcRect l="16786" r="22924" b="-1"/>
          <a:stretch>
            <a:fillRect/>
          </a:stretch>
        </p:blipFill>
        <p:spPr>
          <a:xfrm>
            <a:off x="5688420" y="1"/>
            <a:ext cx="6510406" cy="6858000"/>
          </a:xfrm>
          <a:prstGeom prst="rect">
            <a:avLst/>
          </a:prstGeom>
        </p:spPr>
      </p:pic>
    </p:spTree>
    <p:extLst>
      <p:ext uri="{BB962C8B-B14F-4D97-AF65-F5344CB8AC3E}">
        <p14:creationId xmlns:p14="http://schemas.microsoft.com/office/powerpoint/2010/main" val="152085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23A10-CB9A-695D-485B-2E286EA08C21}"/>
              </a:ext>
            </a:extLst>
          </p:cNvPr>
          <p:cNvSpPr>
            <a:spLocks noGrp="1"/>
          </p:cNvSpPr>
          <p:nvPr>
            <p:ph type="title"/>
          </p:nvPr>
        </p:nvSpPr>
        <p:spPr/>
        <p:txBody>
          <a:bodyPr/>
          <a:lstStyle/>
          <a:p>
            <a:r>
              <a:rPr lang="en-GB" b="1" dirty="0">
                <a:highlight>
                  <a:srgbClr val="FF00FF"/>
                </a:highlight>
              </a:rPr>
              <a:t>Edith Heard's Leadership Perspective</a:t>
            </a:r>
            <a:br>
              <a:rPr lang="en-GB" b="1" dirty="0"/>
            </a:br>
            <a:endParaRPr lang="en-GB" dirty="0"/>
          </a:p>
        </p:txBody>
      </p:sp>
      <p:graphicFrame>
        <p:nvGraphicFramePr>
          <p:cNvPr id="5" name="Content Placeholder 2">
            <a:extLst>
              <a:ext uri="{FF2B5EF4-FFF2-40B4-BE49-F238E27FC236}">
                <a16:creationId xmlns:a16="http://schemas.microsoft.com/office/drawing/2014/main" id="{9E70FACB-20C5-1794-29F7-019BF7ED1F55}"/>
              </a:ext>
            </a:extLst>
          </p:cNvPr>
          <p:cNvGraphicFramePr>
            <a:graphicFrameLocks noGrp="1"/>
          </p:cNvGraphicFramePr>
          <p:nvPr>
            <p:ph idx="1"/>
            <p:extLst>
              <p:ext uri="{D42A27DB-BD31-4B8C-83A1-F6EECF244321}">
                <p14:modId xmlns:p14="http://schemas.microsoft.com/office/powerpoint/2010/main" val="16953270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8375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59612-C7BC-B05F-4BD9-47A480FF6A80}"/>
              </a:ext>
            </a:extLst>
          </p:cNvPr>
          <p:cNvSpPr>
            <a:spLocks noGrp="1"/>
          </p:cNvSpPr>
          <p:nvPr>
            <p:ph type="title"/>
          </p:nvPr>
        </p:nvSpPr>
        <p:spPr>
          <a:xfrm>
            <a:off x="101600" y="350196"/>
            <a:ext cx="5831367" cy="1624520"/>
          </a:xfrm>
        </p:spPr>
        <p:txBody>
          <a:bodyPr anchor="ctr">
            <a:normAutofit/>
          </a:bodyPr>
          <a:lstStyle/>
          <a:p>
            <a:r>
              <a:rPr lang="en-GB" sz="3700" b="1" dirty="0">
                <a:highlight>
                  <a:srgbClr val="FFFF00"/>
                </a:highlight>
              </a:rPr>
              <a:t>Goleman's Emotional Intelligence Model</a:t>
            </a:r>
            <a:br>
              <a:rPr lang="en-GB" sz="3700" b="1" dirty="0">
                <a:highlight>
                  <a:srgbClr val="FFFF00"/>
                </a:highlight>
              </a:rPr>
            </a:br>
            <a:endParaRPr lang="en-GB" sz="3700" dirty="0">
              <a:highlight>
                <a:srgbClr val="FFFF00"/>
              </a:highlight>
            </a:endParaRPr>
          </a:p>
        </p:txBody>
      </p:sp>
      <p:sp>
        <p:nvSpPr>
          <p:cNvPr id="3" name="Content Placeholder 2">
            <a:extLst>
              <a:ext uri="{FF2B5EF4-FFF2-40B4-BE49-F238E27FC236}">
                <a16:creationId xmlns:a16="http://schemas.microsoft.com/office/drawing/2014/main" id="{6CDC81C3-9C41-E479-9200-97F60D8340FC}"/>
              </a:ext>
            </a:extLst>
          </p:cNvPr>
          <p:cNvSpPr>
            <a:spLocks noGrp="1"/>
          </p:cNvSpPr>
          <p:nvPr>
            <p:ph idx="1"/>
          </p:nvPr>
        </p:nvSpPr>
        <p:spPr>
          <a:xfrm>
            <a:off x="191386" y="2636195"/>
            <a:ext cx="5741581" cy="3775237"/>
          </a:xfrm>
        </p:spPr>
        <p:txBody>
          <a:bodyPr anchor="ctr">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Goleman (1998) , identified five dimensions of emotional intelligence namely self-awareness, self-regulation, motivation, empathy and social.</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Competencies empower leaders to effectively navigate relationships and cultivate positive organizational cultures.</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In multicultural settings, empathy and social skills are extremely important as they help in resolving conflicts, building trust and communicating effectively.</a:t>
            </a:r>
          </a:p>
          <a:p>
            <a:endParaRPr lang="en-GB" sz="1900" dirty="0"/>
          </a:p>
        </p:txBody>
      </p:sp>
      <p:pic>
        <p:nvPicPr>
          <p:cNvPr id="5" name="Picture 4">
            <a:extLst>
              <a:ext uri="{FF2B5EF4-FFF2-40B4-BE49-F238E27FC236}">
                <a16:creationId xmlns:a16="http://schemas.microsoft.com/office/drawing/2014/main" id="{97EB0C0C-0BFF-C2B6-BFF9-DB7E249602AF}"/>
              </a:ext>
            </a:extLst>
          </p:cNvPr>
          <p:cNvPicPr>
            <a:picLocks noChangeAspect="1"/>
          </p:cNvPicPr>
          <p:nvPr/>
        </p:nvPicPr>
        <p:blipFill>
          <a:blip r:embed="rId2"/>
          <a:srcRect l="1299" r="14384"/>
          <a:stretch>
            <a:fillRect/>
          </a:stretch>
        </p:blipFill>
        <p:spPr>
          <a:xfrm>
            <a:off x="6096000" y="1"/>
            <a:ext cx="6102825" cy="6858000"/>
          </a:xfrm>
          <a:prstGeom prst="rect">
            <a:avLst/>
          </a:prstGeom>
        </p:spPr>
      </p:pic>
    </p:spTree>
    <p:extLst>
      <p:ext uri="{BB962C8B-B14F-4D97-AF65-F5344CB8AC3E}">
        <p14:creationId xmlns:p14="http://schemas.microsoft.com/office/powerpoint/2010/main" val="477271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8BAE6-48CF-AF0E-9D1A-3CF19034ABE7}"/>
              </a:ext>
            </a:extLst>
          </p:cNvPr>
          <p:cNvSpPr>
            <a:spLocks noGrp="1"/>
          </p:cNvSpPr>
          <p:nvPr>
            <p:ph type="title"/>
          </p:nvPr>
        </p:nvSpPr>
        <p:spPr>
          <a:xfrm>
            <a:off x="841248" y="256032"/>
            <a:ext cx="10506456" cy="1014984"/>
          </a:xfrm>
        </p:spPr>
        <p:txBody>
          <a:bodyPr anchor="b">
            <a:normAutofit/>
          </a:bodyPr>
          <a:lstStyle/>
          <a:p>
            <a:r>
              <a:rPr lang="en-GB" sz="3100" b="1"/>
              <a:t>Critical Evaluation of Goleman's Model</a:t>
            </a:r>
            <a:br>
              <a:rPr lang="en-GB" sz="3100" b="1"/>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92A8C7B-5592-5F71-1CF1-2E7BAFB00E56}"/>
              </a:ext>
            </a:extLst>
          </p:cNvPr>
          <p:cNvGraphicFramePr>
            <a:graphicFrameLocks noGrp="1"/>
          </p:cNvGraphicFramePr>
          <p:nvPr>
            <p:ph idx="1"/>
            <p:extLst>
              <p:ext uri="{D42A27DB-BD31-4B8C-83A1-F6EECF244321}">
                <p14:modId xmlns:p14="http://schemas.microsoft.com/office/powerpoint/2010/main" val="12819541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878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AF59-F231-A5BD-C132-B2ADD1B41CE5}"/>
              </a:ext>
            </a:extLst>
          </p:cNvPr>
          <p:cNvSpPr>
            <a:spLocks noGrp="1"/>
          </p:cNvSpPr>
          <p:nvPr>
            <p:ph type="title"/>
          </p:nvPr>
        </p:nvSpPr>
        <p:spPr/>
        <p:txBody>
          <a:bodyPr/>
          <a:lstStyle/>
          <a:p>
            <a:r>
              <a:rPr lang="en-GB" b="1" dirty="0"/>
              <a:t>Transformational Leadership Theory</a:t>
            </a:r>
            <a:br>
              <a:rPr lang="en-GB" b="1" dirty="0"/>
            </a:br>
            <a:endParaRPr lang="en-GB" dirty="0"/>
          </a:p>
        </p:txBody>
      </p:sp>
      <p:graphicFrame>
        <p:nvGraphicFramePr>
          <p:cNvPr id="5" name="Content Placeholder 2">
            <a:extLst>
              <a:ext uri="{FF2B5EF4-FFF2-40B4-BE49-F238E27FC236}">
                <a16:creationId xmlns:a16="http://schemas.microsoft.com/office/drawing/2014/main" id="{3DF39CBF-5ECD-88A2-E156-6E6ABE856A6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911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782D7-F3F0-FCD1-8373-21AA26B4692B}"/>
              </a:ext>
            </a:extLst>
          </p:cNvPr>
          <p:cNvSpPr>
            <a:spLocks noGrp="1"/>
          </p:cNvSpPr>
          <p:nvPr>
            <p:ph type="title"/>
          </p:nvPr>
        </p:nvSpPr>
        <p:spPr>
          <a:xfrm>
            <a:off x="586478" y="1683756"/>
            <a:ext cx="3115265" cy="2396359"/>
          </a:xfrm>
        </p:spPr>
        <p:txBody>
          <a:bodyPr anchor="b">
            <a:normAutofit/>
          </a:bodyPr>
          <a:lstStyle/>
          <a:p>
            <a:pPr algn="r"/>
            <a:r>
              <a:rPr lang="en-GB" sz="3100" b="1">
                <a:solidFill>
                  <a:srgbClr val="FFFFFF"/>
                </a:solidFill>
              </a:rPr>
              <a:t>Critical Evaluation of Transformational Leadership</a:t>
            </a:r>
            <a:br>
              <a:rPr lang="en-GB" sz="3100" b="1">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3FE2C8AD-11C9-B9F3-AE9A-8FA887C0132D}"/>
              </a:ext>
            </a:extLst>
          </p:cNvPr>
          <p:cNvGraphicFramePr>
            <a:graphicFrameLocks noGrp="1"/>
          </p:cNvGraphicFramePr>
          <p:nvPr>
            <p:ph idx="1"/>
            <p:extLst>
              <p:ext uri="{D42A27DB-BD31-4B8C-83A1-F6EECF244321}">
                <p14:modId xmlns:p14="http://schemas.microsoft.com/office/powerpoint/2010/main" val="14169107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0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AD59E-1820-F505-24C3-D1247EFAB970}"/>
              </a:ext>
            </a:extLst>
          </p:cNvPr>
          <p:cNvSpPr>
            <a:spLocks noGrp="1"/>
          </p:cNvSpPr>
          <p:nvPr>
            <p:ph type="title"/>
          </p:nvPr>
        </p:nvSpPr>
        <p:spPr>
          <a:xfrm>
            <a:off x="761803" y="350196"/>
            <a:ext cx="4646904" cy="1624520"/>
          </a:xfrm>
        </p:spPr>
        <p:txBody>
          <a:bodyPr anchor="ctr">
            <a:normAutofit/>
          </a:bodyPr>
          <a:lstStyle/>
          <a:p>
            <a:r>
              <a:rPr lang="en-GB" sz="2500" b="1" dirty="0">
                <a:highlight>
                  <a:srgbClr val="00FF00"/>
                </a:highlight>
              </a:rPr>
              <a:t>Google – Emotional Intelligence and Team Effectiveness</a:t>
            </a:r>
            <a:br>
              <a:rPr lang="en-GB" sz="2500" b="1" dirty="0">
                <a:highlight>
                  <a:srgbClr val="00FF00"/>
                </a:highlight>
              </a:rPr>
            </a:br>
            <a:endParaRPr lang="en-GB" sz="2500" dirty="0">
              <a:highlight>
                <a:srgbClr val="00FF00"/>
              </a:highlight>
            </a:endParaRPr>
          </a:p>
        </p:txBody>
      </p:sp>
      <p:sp>
        <p:nvSpPr>
          <p:cNvPr id="3" name="Content Placeholder 2">
            <a:extLst>
              <a:ext uri="{FF2B5EF4-FFF2-40B4-BE49-F238E27FC236}">
                <a16:creationId xmlns:a16="http://schemas.microsoft.com/office/drawing/2014/main" id="{3455D10E-0933-5C77-461E-5BEB8D6D1425}"/>
              </a:ext>
            </a:extLst>
          </p:cNvPr>
          <p:cNvSpPr>
            <a:spLocks noGrp="1"/>
          </p:cNvSpPr>
          <p:nvPr>
            <p:ph idx="1"/>
          </p:nvPr>
        </p:nvSpPr>
        <p:spPr>
          <a:xfrm>
            <a:off x="116958" y="2636196"/>
            <a:ext cx="5291749" cy="3720154"/>
          </a:xfrm>
        </p:spPr>
        <p:txBody>
          <a:bodyPr anchor="ctr">
            <a:normAutofit/>
          </a:bodyPr>
          <a:lstStyle/>
          <a:p>
            <a:pPr>
              <a:buFont typeface="Wingdings" panose="05000000000000000000" pitchFamily="2" charset="2"/>
              <a:buChar char="q"/>
            </a:pPr>
            <a:r>
              <a:rPr lang="en-GB" sz="1700" dirty="0">
                <a:latin typeface="Arial" panose="020B0604020202020204" pitchFamily="34" charset="0"/>
                <a:cs typeface="Arial" panose="020B0604020202020204" pitchFamily="34" charset="0"/>
              </a:rPr>
              <a:t>According to Duhigg (2016), Project Aristotle study conducted by Google reported psychological safety is most important. For instance, a leader demonstrates empathy, gives undivided attention, comprehends feelings, and motivates others to do.</a:t>
            </a:r>
          </a:p>
          <a:p>
            <a:pPr>
              <a:buFont typeface="Wingdings" panose="05000000000000000000" pitchFamily="2" charset="2"/>
              <a:buChar char="q"/>
            </a:pPr>
            <a:r>
              <a:rPr lang="en-GB" sz="1700" dirty="0">
                <a:latin typeface="Arial" panose="020B0604020202020204" pitchFamily="34" charset="0"/>
                <a:cs typeface="Arial" panose="020B0604020202020204" pitchFamily="34" charset="0"/>
              </a:rPr>
              <a:t>The emotional intelligence abilities of fostering trust and collaboration enable employees from diverse cultural backgrounds to contribute to the innovation of organizations (Duhigg, 2016; Goleman, 1998).</a:t>
            </a:r>
          </a:p>
          <a:p>
            <a:endParaRPr lang="en-GB" sz="1700" dirty="0"/>
          </a:p>
        </p:txBody>
      </p:sp>
      <p:pic>
        <p:nvPicPr>
          <p:cNvPr id="5" name="Picture 4">
            <a:extLst>
              <a:ext uri="{FF2B5EF4-FFF2-40B4-BE49-F238E27FC236}">
                <a16:creationId xmlns:a16="http://schemas.microsoft.com/office/drawing/2014/main" id="{1F01CEF5-27BE-2606-9C57-8DE1056DEC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56" r="3035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300888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07E93F5C-7AC9-77BD-0BA5-6E4FEC11AB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276"/>
          <a:stretch>
            <a:fillRect/>
          </a:stretch>
        </p:blipFill>
        <p:spPr>
          <a:xfrm>
            <a:off x="626590" y="317578"/>
            <a:ext cx="10851111" cy="3508437"/>
          </a:xfrm>
          <a:prstGeom prst="rect">
            <a:avLst/>
          </a:prstGeom>
        </p:spPr>
      </p:pic>
      <p:grpSp>
        <p:nvGrpSpPr>
          <p:cNvPr id="31" name="Group 30">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2" name="Straight Connector 3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906462-336B-9D82-4994-C684658AE6D5}"/>
              </a:ext>
            </a:extLst>
          </p:cNvPr>
          <p:cNvSpPr>
            <a:spLocks noGrp="1"/>
          </p:cNvSpPr>
          <p:nvPr>
            <p:ph type="title"/>
          </p:nvPr>
        </p:nvSpPr>
        <p:spPr>
          <a:xfrm>
            <a:off x="630936" y="4018137"/>
            <a:ext cx="4569060" cy="2129586"/>
          </a:xfrm>
          <a:noFill/>
        </p:spPr>
        <p:txBody>
          <a:bodyPr anchor="t">
            <a:normAutofit/>
          </a:bodyPr>
          <a:lstStyle/>
          <a:p>
            <a:r>
              <a:rPr lang="en-GB" sz="3700" b="1">
                <a:solidFill>
                  <a:schemeClr val="bg1"/>
                </a:solidFill>
              </a:rPr>
              <a:t>Airbnb – Empathetic Leadership During Crisis</a:t>
            </a:r>
            <a:br>
              <a:rPr lang="en-GB" sz="3700" b="1">
                <a:solidFill>
                  <a:schemeClr val="bg1"/>
                </a:solidFill>
              </a:rPr>
            </a:br>
            <a:endParaRPr lang="en-GB" sz="3700">
              <a:solidFill>
                <a:schemeClr val="bg1"/>
              </a:solidFill>
            </a:endParaRPr>
          </a:p>
        </p:txBody>
      </p:sp>
      <p:sp>
        <p:nvSpPr>
          <p:cNvPr id="3" name="Content Placeholder 2">
            <a:extLst>
              <a:ext uri="{FF2B5EF4-FFF2-40B4-BE49-F238E27FC236}">
                <a16:creationId xmlns:a16="http://schemas.microsoft.com/office/drawing/2014/main" id="{6A5E1416-D416-C3A8-A5CE-0557C105E770}"/>
              </a:ext>
            </a:extLst>
          </p:cNvPr>
          <p:cNvSpPr>
            <a:spLocks noGrp="1"/>
          </p:cNvSpPr>
          <p:nvPr>
            <p:ph idx="1"/>
          </p:nvPr>
        </p:nvSpPr>
        <p:spPr>
          <a:xfrm>
            <a:off x="4915948" y="4018143"/>
            <a:ext cx="6244238" cy="2497921"/>
          </a:xfrm>
          <a:noFill/>
        </p:spPr>
        <p:txBody>
          <a:bodyPr anchor="t">
            <a:normAutofit/>
          </a:bodyPr>
          <a:lstStyle/>
          <a:p>
            <a:pPr>
              <a:buFont typeface="Wingdings" panose="05000000000000000000" pitchFamily="2" charset="2"/>
              <a:buChar char="q"/>
            </a:pPr>
            <a:r>
              <a:rPr lang="en-GB" sz="1500" dirty="0">
                <a:solidFill>
                  <a:schemeClr val="bg1"/>
                </a:solidFill>
                <a:latin typeface="Arial" panose="020B0604020202020204" pitchFamily="34" charset="0"/>
                <a:cs typeface="Arial" panose="020B0604020202020204" pitchFamily="34" charset="0"/>
              </a:rPr>
              <a:t>Airbnb demonstrated emotional intelligence during the COVID-19 crisis when CEO Brian Chesky communicated transparently with employees regarding layoffs.</a:t>
            </a:r>
          </a:p>
          <a:p>
            <a:pPr>
              <a:buFont typeface="Wingdings" panose="05000000000000000000" pitchFamily="2" charset="2"/>
              <a:buChar char="q"/>
            </a:pPr>
            <a:r>
              <a:rPr lang="en-GB" sz="1500" dirty="0">
                <a:solidFill>
                  <a:schemeClr val="bg1"/>
                </a:solidFill>
                <a:latin typeface="Arial" panose="020B0604020202020204" pitchFamily="34" charset="0"/>
                <a:cs typeface="Arial" panose="020B0604020202020204" pitchFamily="34" charset="0"/>
              </a:rPr>
              <a:t> His empathetic leadership approach prioritised dignity, support, and clear communication (Chesky, 2020). </a:t>
            </a:r>
          </a:p>
          <a:p>
            <a:pPr>
              <a:buFont typeface="Wingdings" panose="05000000000000000000" pitchFamily="2" charset="2"/>
              <a:buChar char="q"/>
            </a:pPr>
            <a:r>
              <a:rPr lang="en-GB" sz="1500" dirty="0">
                <a:solidFill>
                  <a:schemeClr val="bg1"/>
                </a:solidFill>
                <a:latin typeface="Arial" panose="020B0604020202020204" pitchFamily="34" charset="0"/>
                <a:cs typeface="Arial" panose="020B0604020202020204" pitchFamily="34" charset="0"/>
              </a:rPr>
              <a:t>This example illustrates how emotional intelligence helps leaders maintain trust, commitment, and organisational reputation during periods of uncertainty.</a:t>
            </a:r>
          </a:p>
          <a:p>
            <a:pPr marL="0" indent="0">
              <a:buNone/>
            </a:pPr>
            <a:endParaRPr lang="en-GB" sz="1500" dirty="0">
              <a:solidFill>
                <a:schemeClr val="bg1"/>
              </a:solidFill>
            </a:endParaRPr>
          </a:p>
        </p:txBody>
      </p:sp>
    </p:spTree>
    <p:extLst>
      <p:ext uri="{BB962C8B-B14F-4D97-AF65-F5344CB8AC3E}">
        <p14:creationId xmlns:p14="http://schemas.microsoft.com/office/powerpoint/2010/main" val="455733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7C678-1640-D77E-E929-3CC713452055}"/>
              </a:ext>
            </a:extLst>
          </p:cNvPr>
          <p:cNvSpPr>
            <a:spLocks noGrp="1"/>
          </p:cNvSpPr>
          <p:nvPr>
            <p:ph type="title"/>
          </p:nvPr>
        </p:nvSpPr>
        <p:spPr>
          <a:xfrm>
            <a:off x="876693" y="741391"/>
            <a:ext cx="4597747" cy="1616203"/>
          </a:xfrm>
        </p:spPr>
        <p:txBody>
          <a:bodyPr anchor="b">
            <a:normAutofit/>
          </a:bodyPr>
          <a:lstStyle/>
          <a:p>
            <a:r>
              <a:rPr lang="en-GB" sz="3200" b="1" dirty="0">
                <a:highlight>
                  <a:srgbClr val="00FFFF"/>
                </a:highlight>
              </a:rPr>
              <a:t>Starbucks – Building an Inclusive Culture</a:t>
            </a:r>
            <a:br>
              <a:rPr lang="en-GB" sz="3200" b="1" dirty="0"/>
            </a:br>
            <a:endParaRPr lang="en-GB" sz="3200" dirty="0"/>
          </a:p>
        </p:txBody>
      </p:sp>
      <p:sp>
        <p:nvSpPr>
          <p:cNvPr id="3" name="Content Placeholder 2">
            <a:extLst>
              <a:ext uri="{FF2B5EF4-FFF2-40B4-BE49-F238E27FC236}">
                <a16:creationId xmlns:a16="http://schemas.microsoft.com/office/drawing/2014/main" id="{A74CE618-7EE1-4430-39C3-E1195597530E}"/>
              </a:ext>
            </a:extLst>
          </p:cNvPr>
          <p:cNvSpPr>
            <a:spLocks noGrp="1"/>
          </p:cNvSpPr>
          <p:nvPr>
            <p:ph idx="1"/>
          </p:nvPr>
        </p:nvSpPr>
        <p:spPr>
          <a:xfrm>
            <a:off x="189187" y="2480441"/>
            <a:ext cx="5738648" cy="3636167"/>
          </a:xfrm>
        </p:spPr>
        <p:txBody>
          <a:bodyPr anchor="t">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Starbucks promotes diversity, inclusion, and wellbeing through leadership practices that value empathy and respect (Starbucks, 2023). </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Leaders should understand employees’ perspectives and make the workplace a better one.</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Managers can interact with cultural variance with  regard to employees in the organization if they have a high level of emotional intelligence. </a:t>
            </a:r>
          </a:p>
          <a:p>
            <a:pPr marL="0" indent="0">
              <a:buNone/>
            </a:pPr>
            <a:endParaRPr lang="en-GB" sz="1900" dirty="0"/>
          </a:p>
        </p:txBody>
      </p:sp>
      <p:pic>
        <p:nvPicPr>
          <p:cNvPr id="5" name="Picture 4">
            <a:extLst>
              <a:ext uri="{FF2B5EF4-FFF2-40B4-BE49-F238E27FC236}">
                <a16:creationId xmlns:a16="http://schemas.microsoft.com/office/drawing/2014/main" id="{4C49EA30-CF73-A290-B61E-F4022552E0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1" y="1396811"/>
            <a:ext cx="5319062" cy="3989295"/>
          </a:xfrm>
          <a:prstGeom prst="rect">
            <a:avLst/>
          </a:prstGeom>
        </p:spPr>
      </p:pic>
      <p:grpSp>
        <p:nvGrpSpPr>
          <p:cNvPr id="11" name="Group 1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51BC4A32-9DDD-B964-7C34-F6F6D2C031C9}"/>
              </a:ext>
            </a:extLst>
          </p:cNvPr>
          <p:cNvSpPr txBox="1"/>
          <p:nvPr/>
        </p:nvSpPr>
        <p:spPr>
          <a:xfrm>
            <a:off x="8805054" y="5186051"/>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innaturale.com/tag/starbuck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024969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7436-542A-812F-FEDF-48853E124613}"/>
              </a:ext>
            </a:extLst>
          </p:cNvPr>
          <p:cNvSpPr>
            <a:spLocks noGrp="1"/>
          </p:cNvSpPr>
          <p:nvPr>
            <p:ph type="title"/>
          </p:nvPr>
        </p:nvSpPr>
        <p:spPr>
          <a:xfrm>
            <a:off x="155377" y="741391"/>
            <a:ext cx="5319064" cy="1616203"/>
          </a:xfrm>
        </p:spPr>
        <p:txBody>
          <a:bodyPr anchor="b">
            <a:normAutofit/>
          </a:bodyPr>
          <a:lstStyle/>
          <a:p>
            <a:r>
              <a:rPr lang="en-GB" sz="3000" b="1" dirty="0">
                <a:highlight>
                  <a:srgbClr val="FF00FF"/>
                </a:highlight>
              </a:rPr>
              <a:t>McDonald's – Leadership in Multicultural Operations</a:t>
            </a:r>
            <a:br>
              <a:rPr lang="en-GB" sz="3000" b="1" dirty="0">
                <a:highlight>
                  <a:srgbClr val="FF00FF"/>
                </a:highlight>
              </a:rPr>
            </a:br>
            <a:endParaRPr lang="en-GB" sz="3000" dirty="0">
              <a:highlight>
                <a:srgbClr val="FF00FF"/>
              </a:highlight>
            </a:endParaRPr>
          </a:p>
        </p:txBody>
      </p:sp>
      <p:sp>
        <p:nvSpPr>
          <p:cNvPr id="3" name="Content Placeholder 2">
            <a:extLst>
              <a:ext uri="{FF2B5EF4-FFF2-40B4-BE49-F238E27FC236}">
                <a16:creationId xmlns:a16="http://schemas.microsoft.com/office/drawing/2014/main" id="{8F83EC20-663E-6E55-3C22-63AFD5369604}"/>
              </a:ext>
            </a:extLst>
          </p:cNvPr>
          <p:cNvSpPr>
            <a:spLocks noGrp="1"/>
          </p:cNvSpPr>
          <p:nvPr>
            <p:ph idx="1"/>
          </p:nvPr>
        </p:nvSpPr>
        <p:spPr>
          <a:xfrm>
            <a:off x="155376" y="2357593"/>
            <a:ext cx="5698885" cy="3759015"/>
          </a:xfrm>
        </p:spPr>
        <p:txBody>
          <a:bodyPr anchor="t">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McDonald's is one of the most popular restaurant businesses behind operating in over 100 countries with culturally diverse customers (McDonald's, 2023).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Leaders must adapt communication styles, resolve conflicts, and encourage collaboration across cultures.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Workplace inclusivity can be achieved through human emotional intelligence and cultural respect.</a:t>
            </a:r>
          </a:p>
        </p:txBody>
      </p:sp>
      <p:pic>
        <p:nvPicPr>
          <p:cNvPr id="5" name="Picture 4">
            <a:extLst>
              <a:ext uri="{FF2B5EF4-FFF2-40B4-BE49-F238E27FC236}">
                <a16:creationId xmlns:a16="http://schemas.microsoft.com/office/drawing/2014/main" id="{56572DEC-AD36-DDF1-FED8-C6FC1D3999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7266" y="1549492"/>
            <a:ext cx="5319062" cy="3550473"/>
          </a:xfrm>
          <a:prstGeom prst="rect">
            <a:avLst/>
          </a:prstGeom>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37317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700DA-8C75-727D-1CA3-07B2B85A9F02}"/>
              </a:ext>
            </a:extLst>
          </p:cNvPr>
          <p:cNvSpPr>
            <a:spLocks noGrp="1"/>
          </p:cNvSpPr>
          <p:nvPr>
            <p:ph type="title"/>
          </p:nvPr>
        </p:nvSpPr>
        <p:spPr/>
        <p:txBody>
          <a:bodyPr>
            <a:normAutofit fontScale="90000"/>
          </a:bodyPr>
          <a:lstStyle/>
          <a:p>
            <a:r>
              <a:rPr lang="en-GB" b="1" dirty="0"/>
              <a:t>Importance of Emotional Intelligence in Multicultural and Collaborative Environments</a:t>
            </a:r>
            <a:br>
              <a:rPr lang="en-GB" b="1" dirty="0"/>
            </a:br>
            <a:endParaRPr lang="en-GB" dirty="0"/>
          </a:p>
        </p:txBody>
      </p:sp>
      <p:graphicFrame>
        <p:nvGraphicFramePr>
          <p:cNvPr id="5" name="Content Placeholder 2">
            <a:extLst>
              <a:ext uri="{FF2B5EF4-FFF2-40B4-BE49-F238E27FC236}">
                <a16:creationId xmlns:a16="http://schemas.microsoft.com/office/drawing/2014/main" id="{A8737A81-33FD-B150-68EF-474D1417C02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3528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113A2C-B80B-D6C4-9BBF-0F9BBC91234F}"/>
              </a:ext>
            </a:extLst>
          </p:cNvPr>
          <p:cNvPicPr>
            <a:picLocks noChangeAspect="1"/>
          </p:cNvPicPr>
          <p:nvPr/>
        </p:nvPicPr>
        <p:blipFill>
          <a:blip r:embed="rId2">
            <a:duotone>
              <a:schemeClr val="bg2">
                <a:shade val="45000"/>
                <a:satMod val="135000"/>
              </a:schemeClr>
              <a:prstClr val="white"/>
            </a:duotone>
          </a:blip>
          <a:srcRect t="2132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00793-EBCD-922B-08E5-41E7DAC0B3B4}"/>
              </a:ext>
            </a:extLst>
          </p:cNvPr>
          <p:cNvSpPr>
            <a:spLocks noGrp="1"/>
          </p:cNvSpPr>
          <p:nvPr>
            <p:ph type="title"/>
          </p:nvPr>
        </p:nvSpPr>
        <p:spPr>
          <a:xfrm>
            <a:off x="838200" y="365125"/>
            <a:ext cx="10515600" cy="1325563"/>
          </a:xfrm>
        </p:spPr>
        <p:txBody>
          <a:bodyPr>
            <a:normAutofit/>
          </a:bodyPr>
          <a:lstStyle/>
          <a:p>
            <a:r>
              <a:rPr lang="en-GB" b="1" dirty="0">
                <a:highlight>
                  <a:srgbClr val="FFFF00"/>
                </a:highlight>
              </a:rPr>
              <a:t>Conclusion</a:t>
            </a:r>
            <a:br>
              <a:rPr lang="en-GB" b="1" dirty="0"/>
            </a:br>
            <a:endParaRPr lang="en-GB" dirty="0"/>
          </a:p>
        </p:txBody>
      </p:sp>
      <p:graphicFrame>
        <p:nvGraphicFramePr>
          <p:cNvPr id="5" name="Content Placeholder 2">
            <a:extLst>
              <a:ext uri="{FF2B5EF4-FFF2-40B4-BE49-F238E27FC236}">
                <a16:creationId xmlns:a16="http://schemas.microsoft.com/office/drawing/2014/main" id="{18FC7F85-D435-C8AC-57B2-8CF76B824313}"/>
              </a:ext>
            </a:extLst>
          </p:cNvPr>
          <p:cNvGraphicFramePr>
            <a:graphicFrameLocks noGrp="1"/>
          </p:cNvGraphicFramePr>
          <p:nvPr>
            <p:ph idx="1"/>
            <p:extLst>
              <p:ext uri="{D42A27DB-BD31-4B8C-83A1-F6EECF244321}">
                <p14:modId xmlns:p14="http://schemas.microsoft.com/office/powerpoint/2010/main" val="19581072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861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E45EA-6CE3-C847-0C70-06620AA1AEB6}"/>
              </a:ext>
            </a:extLst>
          </p:cNvPr>
          <p:cNvSpPr>
            <a:spLocks noGrp="1"/>
          </p:cNvSpPr>
          <p:nvPr>
            <p:ph type="title"/>
          </p:nvPr>
        </p:nvSpPr>
        <p:spPr/>
        <p:txBody>
          <a:bodyPr/>
          <a:lstStyle/>
          <a:p>
            <a:r>
              <a:rPr lang="en-GB" b="1" dirty="0">
                <a:highlight>
                  <a:srgbClr val="FF00FF"/>
                </a:highlight>
              </a:rPr>
              <a:t>Reference List</a:t>
            </a:r>
            <a:br>
              <a:rPr lang="en-GB" b="1" dirty="0">
                <a:highlight>
                  <a:srgbClr val="FF00FF"/>
                </a:highlight>
              </a:rPr>
            </a:br>
            <a:endParaRPr lang="en-GB" dirty="0">
              <a:highlight>
                <a:srgbClr val="FF00FF"/>
              </a:highlight>
            </a:endParaRPr>
          </a:p>
        </p:txBody>
      </p:sp>
      <p:graphicFrame>
        <p:nvGraphicFramePr>
          <p:cNvPr id="5" name="Content Placeholder 2">
            <a:extLst>
              <a:ext uri="{FF2B5EF4-FFF2-40B4-BE49-F238E27FC236}">
                <a16:creationId xmlns:a16="http://schemas.microsoft.com/office/drawing/2014/main" id="{4B331631-1A5B-CF04-639B-E483F17D4B0F}"/>
              </a:ext>
            </a:extLst>
          </p:cNvPr>
          <p:cNvGraphicFramePr>
            <a:graphicFrameLocks noGrp="1"/>
          </p:cNvGraphicFramePr>
          <p:nvPr>
            <p:ph idx="1"/>
          </p:nvPr>
        </p:nvGraphicFramePr>
        <p:xfrm>
          <a:off x="838200" y="169068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348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1154</Words>
  <Application>Microsoft Office PowerPoint</Application>
  <PresentationFormat>Widescreen</PresentationFormat>
  <Paragraphs>60</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Black</vt:lpstr>
      <vt:lpstr>Aptos Display</vt:lpstr>
      <vt:lpstr>Arial</vt:lpstr>
      <vt:lpstr>Calibri</vt:lpstr>
      <vt:lpstr>Wingdings</vt:lpstr>
      <vt:lpstr>Office Theme</vt:lpstr>
      <vt:lpstr>STUDENT NAME: IONELA SORINA OCNEANU  STUDENT ID: 2234046  MODULE CODE: LCBB6022</vt:lpstr>
      <vt:lpstr>Emotional Intelligence and Leadership in Multicultural and Collaborative Environments </vt:lpstr>
      <vt:lpstr>Introduction to Emotional Intelligence and Leadership </vt:lpstr>
      <vt:lpstr>Edith Heard's Leadership Perspective </vt:lpstr>
      <vt:lpstr>Goleman's Emotional Intelligence Model </vt:lpstr>
      <vt:lpstr>Critical Evaluation of Goleman's Model </vt:lpstr>
      <vt:lpstr>Transformational Leadership Theory </vt:lpstr>
      <vt:lpstr>Critical Evaluation of Transformational Leadership </vt:lpstr>
      <vt:lpstr>Google – Emotional Intelligence and Team Effectiveness </vt:lpstr>
      <vt:lpstr>Airbnb – Empathetic Leadership During Crisis </vt:lpstr>
      <vt:lpstr>Starbucks – Building an Inclusive Culture </vt:lpstr>
      <vt:lpstr>McDonald's – Leadership in Multicultural Operations </vt:lpstr>
      <vt:lpstr>Importance of Emotional Intelligence in Multicultural and Collaborative Environments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ionela ocneanu</dc:creator>
  <cp:lastModifiedBy>ionela ocneanu</cp:lastModifiedBy>
  <cp:revision>2</cp:revision>
  <dcterms:created xsi:type="dcterms:W3CDTF">2026-06-07T11:55:25Z</dcterms:created>
  <dcterms:modified xsi:type="dcterms:W3CDTF">2026-06-07T12:55:36Z</dcterms:modified>
</cp:coreProperties>
</file>