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6" r:id="rId3"/>
    <p:sldId id="257" r:id="rId4"/>
    <p:sldId id="258" r:id="rId5"/>
    <p:sldId id="260" r:id="rId6"/>
    <p:sldId id="263" r:id="rId7"/>
    <p:sldId id="262" r:id="rId8"/>
    <p:sldId id="264" r:id="rId9"/>
    <p:sldId id="265" r:id="rId10"/>
    <p:sldId id="261"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BDA5CD-F65C-1C5A-FA08-7EFB1DC449B8}" v="1" dt="2024-10-08T13:30:42.840"/>
    <p1510:client id="{578CCF24-8939-27B6-A5F4-C12213B2BCB0}" v="5" dt="2024-10-08T13:33:52.575"/>
    <p1510:client id="{AB120575-C206-0DCE-F451-8EAFCACA619B}" v="6" dt="2024-10-08T13:42:52.878"/>
    <p1510:client id="{D69C806A-D3D2-EAFF-7C6D-6DF92827F637}" v="10" dt="2024-10-08T13:37:43.6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1324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45845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83499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780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10/30/2024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87315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3870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735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7360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9599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98097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609792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9244334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69066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5946914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542019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75375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7552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10/30/2024</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279633563"/>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Bais_(wine)"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kalimirchbarry.co.uk" TargetMode="External"/><Relationship Id="rId2" Type="http://schemas.openxmlformats.org/officeDocument/2006/relationships/hyperlink" Target="https://study.com/academy/lesson/communication-skills-in-the-hospitality-industry.html#:~:text=The%20service%20professionals%20in%20the,or%20how%20to%20get%20there." TargetMode="External"/><Relationship Id="rId1" Type="http://schemas.openxmlformats.org/officeDocument/2006/relationships/slideLayout" Target="../slideLayouts/slideLayout2.xml"/><Relationship Id="rId5" Type="http://schemas.openxmlformats.org/officeDocument/2006/relationships/hyperlink" Target="HTTPS://medium.com/@fernanfilbert/problem-solving-in-hospitality-industry" TargetMode="External"/><Relationship Id="rId4" Type="http://schemas.openxmlformats.org/officeDocument/2006/relationships/hyperlink" Target="Https://www.kalimircgbarry.co.uk"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7965" y="496985"/>
            <a:ext cx="10421865" cy="4131659"/>
          </a:xfrm>
        </p:spPr>
        <p:txBody>
          <a:bodyPr>
            <a:normAutofit/>
          </a:bodyPr>
          <a:lstStyle/>
          <a:p>
            <a:pPr algn="ctr"/>
            <a:r>
              <a:rPr lang="en-US" sz="6600" b="1">
                <a:solidFill>
                  <a:schemeClr val="accent1"/>
                </a:solidFill>
              </a:rPr>
              <a:t>Placement developing restaurant management</a:t>
            </a:r>
          </a:p>
        </p:txBody>
      </p:sp>
      <p:sp>
        <p:nvSpPr>
          <p:cNvPr id="4" name="TextBox 3">
            <a:extLst>
              <a:ext uri="{FF2B5EF4-FFF2-40B4-BE49-F238E27FC236}">
                <a16:creationId xmlns:a16="http://schemas.microsoft.com/office/drawing/2014/main" id="{14459C77-AD25-B234-3F03-7EBA4C7A72A6}"/>
              </a:ext>
            </a:extLst>
          </p:cNvPr>
          <p:cNvSpPr txBox="1"/>
          <p:nvPr/>
        </p:nvSpPr>
        <p:spPr>
          <a:xfrm>
            <a:off x="432179" y="5732058"/>
            <a:ext cx="636895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STUDENT NAME: MILLY ALOM</a:t>
            </a:r>
          </a:p>
          <a:p>
            <a:r>
              <a:rPr lang="en-US" sz="2000" b="1"/>
              <a:t>STUDENT NUMBER: 1712057</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40321-D895-FF3F-FA9E-A3B7535E28CB}"/>
              </a:ext>
            </a:extLst>
          </p:cNvPr>
          <p:cNvSpPr>
            <a:spLocks noGrp="1"/>
          </p:cNvSpPr>
          <p:nvPr>
            <p:ph type="title"/>
          </p:nvPr>
        </p:nvSpPr>
        <p:spPr>
          <a:xfrm>
            <a:off x="12337309" y="-1451868"/>
            <a:ext cx="159144" cy="266287"/>
          </a:xfrm>
        </p:spPr>
        <p:txBody>
          <a:bodyPr>
            <a:normAutofit fontScale="90000"/>
          </a:bodyPr>
          <a:lstStyle/>
          <a:p>
            <a:endParaRPr lang="en-US" dirty="0"/>
          </a:p>
        </p:txBody>
      </p:sp>
      <p:sp>
        <p:nvSpPr>
          <p:cNvPr id="3" name="TextBox 2">
            <a:extLst>
              <a:ext uri="{FF2B5EF4-FFF2-40B4-BE49-F238E27FC236}">
                <a16:creationId xmlns:a16="http://schemas.microsoft.com/office/drawing/2014/main" id="{CD1E1062-632C-D1F9-D1DA-7BF817D208FF}"/>
              </a:ext>
            </a:extLst>
          </p:cNvPr>
          <p:cNvSpPr txBox="1"/>
          <p:nvPr/>
        </p:nvSpPr>
        <p:spPr>
          <a:xfrm>
            <a:off x="1049267" y="1716861"/>
            <a:ext cx="963491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 confirm that I have not used any AI tools in the research and creation of this</a:t>
            </a:r>
          </a:p>
          <a:p>
            <a:r>
              <a:rPr lang="en-US"/>
              <a:t>assignment. I confirm that I have not presented any AI generated materials as my own</a:t>
            </a:r>
          </a:p>
          <a:p>
            <a:r>
              <a:rPr lang="en-US"/>
              <a:t>work. I confirm I have copies of my drafts, notes, and other resources I used, which I</a:t>
            </a:r>
          </a:p>
          <a:p>
            <a:r>
              <a:rPr lang="en-US"/>
              <a:t>may be asked to provide in evidence.</a:t>
            </a:r>
          </a:p>
        </p:txBody>
      </p:sp>
    </p:spTree>
    <p:extLst>
      <p:ext uri="{BB962C8B-B14F-4D97-AF65-F5344CB8AC3E}">
        <p14:creationId xmlns:p14="http://schemas.microsoft.com/office/powerpoint/2010/main" val="3594071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0F9D2-6418-C28E-5517-6574937F95DD}"/>
              </a:ext>
            </a:extLst>
          </p:cNvPr>
          <p:cNvSpPr>
            <a:spLocks noGrp="1"/>
          </p:cNvSpPr>
          <p:nvPr>
            <p:ph type="title"/>
          </p:nvPr>
        </p:nvSpPr>
        <p:spPr>
          <a:xfrm>
            <a:off x="2122753" y="257165"/>
            <a:ext cx="7095859" cy="1962841"/>
          </a:xfrm>
        </p:spPr>
        <p:txBody>
          <a:bodyPr>
            <a:normAutofit/>
          </a:bodyPr>
          <a:lstStyle/>
          <a:p>
            <a:pPr algn="ctr"/>
            <a:r>
              <a:rPr lang="en-US" sz="4800" b="1">
                <a:solidFill>
                  <a:schemeClr val="accent1"/>
                </a:solidFill>
              </a:rPr>
              <a:t>Introduction</a:t>
            </a:r>
            <a:endParaRPr lang="en-US" sz="4800">
              <a:solidFill>
                <a:schemeClr val="accent1"/>
              </a:solidFill>
            </a:endParaRPr>
          </a:p>
        </p:txBody>
      </p:sp>
      <p:pic>
        <p:nvPicPr>
          <p:cNvPr id="5" name="Content Placeholder 4" descr="A group of bowls of food&#10;&#10;Description automatically generated">
            <a:extLst>
              <a:ext uri="{FF2B5EF4-FFF2-40B4-BE49-F238E27FC236}">
                <a16:creationId xmlns:a16="http://schemas.microsoft.com/office/drawing/2014/main" id="{B6F46D40-E413-B181-BD1B-A791D9E945E1}"/>
              </a:ext>
            </a:extLst>
          </p:cNvPr>
          <p:cNvPicPr>
            <a:picLocks noGrp="1" noChangeAspect="1"/>
          </p:cNvPicPr>
          <p:nvPr>
            <p:ph idx="1"/>
          </p:nvPr>
        </p:nvPicPr>
        <p:blipFill>
          <a:blip r:embed="rId2"/>
          <a:stretch>
            <a:fillRect/>
          </a:stretch>
        </p:blipFill>
        <p:spPr>
          <a:xfrm>
            <a:off x="7636214" y="1718030"/>
            <a:ext cx="4344114" cy="1942486"/>
          </a:xfrm>
        </p:spPr>
      </p:pic>
      <p:sp>
        <p:nvSpPr>
          <p:cNvPr id="4" name="TextBox 3">
            <a:extLst>
              <a:ext uri="{FF2B5EF4-FFF2-40B4-BE49-F238E27FC236}">
                <a16:creationId xmlns:a16="http://schemas.microsoft.com/office/drawing/2014/main" id="{0D87D084-5992-CB8A-EB85-162378E25139}"/>
              </a:ext>
            </a:extLst>
          </p:cNvPr>
          <p:cNvSpPr txBox="1"/>
          <p:nvPr/>
        </p:nvSpPr>
        <p:spPr>
          <a:xfrm>
            <a:off x="655177" y="2385701"/>
            <a:ext cx="707876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bg1"/>
                </a:solidFill>
              </a:rPr>
              <a:t>Hi my name is Milly Alom, I'm a student who is completing International Gastronomy Management. </a:t>
            </a:r>
          </a:p>
          <a:p>
            <a:endParaRPr lang="en-US" sz="2400">
              <a:solidFill>
                <a:schemeClr val="bg1"/>
              </a:solidFill>
            </a:endParaRPr>
          </a:p>
          <a:p>
            <a:r>
              <a:rPr lang="en-US" sz="2400">
                <a:solidFill>
                  <a:schemeClr val="bg1"/>
                </a:solidFill>
              </a:rPr>
              <a:t>Today I will be presenting a PowerPoint based on Placement developing restaurant management.</a:t>
            </a:r>
          </a:p>
          <a:p>
            <a:endParaRPr lang="en-US" sz="2400">
              <a:solidFill>
                <a:schemeClr val="bg1"/>
              </a:solidFill>
            </a:endParaRPr>
          </a:p>
          <a:p>
            <a:r>
              <a:rPr lang="en-US" sz="2400">
                <a:solidFill>
                  <a:schemeClr val="bg1"/>
                </a:solidFill>
              </a:rPr>
              <a:t>I will talk about the importance and relate it to my placement </a:t>
            </a:r>
            <a:r>
              <a:rPr lang="en-US" sz="2400" err="1">
                <a:solidFill>
                  <a:schemeClr val="bg1"/>
                </a:solidFill>
              </a:rPr>
              <a:t>Kalimirch</a:t>
            </a:r>
            <a:r>
              <a:rPr lang="en-US" sz="2400">
                <a:solidFill>
                  <a:schemeClr val="bg1"/>
                </a:solidFill>
              </a:rPr>
              <a:t>.</a:t>
            </a:r>
          </a:p>
        </p:txBody>
      </p:sp>
    </p:spTree>
    <p:extLst>
      <p:ext uri="{BB962C8B-B14F-4D97-AF65-F5344CB8AC3E}">
        <p14:creationId xmlns:p14="http://schemas.microsoft.com/office/powerpoint/2010/main" val="274702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7B0F5-77F3-45FD-98E1-28DBD9076707}"/>
              </a:ext>
            </a:extLst>
          </p:cNvPr>
          <p:cNvSpPr>
            <a:spLocks noGrp="1"/>
          </p:cNvSpPr>
          <p:nvPr>
            <p:ph type="title"/>
          </p:nvPr>
        </p:nvSpPr>
        <p:spPr>
          <a:xfrm>
            <a:off x="1115787" y="346908"/>
            <a:ext cx="8817620" cy="1358713"/>
          </a:xfrm>
        </p:spPr>
        <p:txBody>
          <a:bodyPr/>
          <a:lstStyle/>
          <a:p>
            <a:pPr algn="ctr"/>
            <a:r>
              <a:rPr lang="en-US" b="1">
                <a:solidFill>
                  <a:schemeClr val="accent1"/>
                </a:solidFill>
              </a:rPr>
              <a:t>WHY COMMUNICATION WITH THE TEAM IMPORTANT</a:t>
            </a:r>
            <a:endParaRPr lang="en-US">
              <a:solidFill>
                <a:schemeClr val="accent1"/>
              </a:solidFill>
            </a:endParaRPr>
          </a:p>
        </p:txBody>
      </p:sp>
      <p:pic>
        <p:nvPicPr>
          <p:cNvPr id="5" name="Content Placeholder 4" descr="A plate of food on a table&#10;&#10;Description automatically generated">
            <a:extLst>
              <a:ext uri="{FF2B5EF4-FFF2-40B4-BE49-F238E27FC236}">
                <a16:creationId xmlns:a16="http://schemas.microsoft.com/office/drawing/2014/main" id="{CF3D6516-2727-5CF0-C777-E53D34F0C73D}"/>
              </a:ext>
            </a:extLst>
          </p:cNvPr>
          <p:cNvPicPr>
            <a:picLocks noGrp="1" noChangeAspect="1"/>
          </p:cNvPicPr>
          <p:nvPr>
            <p:ph idx="1"/>
          </p:nvPr>
        </p:nvPicPr>
        <p:blipFill>
          <a:blip r:embed="rId2"/>
          <a:stretch>
            <a:fillRect/>
          </a:stretch>
        </p:blipFill>
        <p:spPr>
          <a:xfrm>
            <a:off x="121840" y="3001918"/>
            <a:ext cx="3147702" cy="1479588"/>
          </a:xfrm>
        </p:spPr>
      </p:pic>
      <p:sp>
        <p:nvSpPr>
          <p:cNvPr id="4" name="TextBox 3">
            <a:extLst>
              <a:ext uri="{FF2B5EF4-FFF2-40B4-BE49-F238E27FC236}">
                <a16:creationId xmlns:a16="http://schemas.microsoft.com/office/drawing/2014/main" id="{FF9A01C1-F55C-8A39-39E6-607E6BDBBD5D}"/>
              </a:ext>
            </a:extLst>
          </p:cNvPr>
          <p:cNvSpPr txBox="1"/>
          <p:nvPr/>
        </p:nvSpPr>
        <p:spPr>
          <a:xfrm>
            <a:off x="3532262" y="1951290"/>
            <a:ext cx="836063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In any hospitality sector communication is very important for both customers and co workers as that way it will provide a great level of services.</a:t>
            </a:r>
          </a:p>
          <a:p>
            <a:endParaRPr lang="en-US">
              <a:solidFill>
                <a:schemeClr val="bg1"/>
              </a:solidFill>
            </a:endParaRPr>
          </a:p>
          <a:p>
            <a:r>
              <a:rPr lang="en-US">
                <a:solidFill>
                  <a:schemeClr val="bg1"/>
                </a:solidFill>
              </a:rPr>
              <a:t>Hospitality sector is very busy place to work and deal with all at the same time but they have to manage everything such as dealing with customers enquires, sending emails, making sure customers  and co workers both are satisfied </a:t>
            </a:r>
          </a:p>
          <a:p>
            <a:endParaRPr lang="en-US">
              <a:solidFill>
                <a:schemeClr val="bg1"/>
              </a:solidFill>
            </a:endParaRPr>
          </a:p>
          <a:p>
            <a:r>
              <a:rPr lang="en-US">
                <a:solidFill>
                  <a:schemeClr val="bg1"/>
                </a:solidFill>
              </a:rPr>
              <a:t>Communication between customers and staffs are things like placing order, booking table, greeting each other etc.</a:t>
            </a:r>
          </a:p>
          <a:p>
            <a:endParaRPr lang="en-US">
              <a:solidFill>
                <a:schemeClr val="bg1"/>
              </a:solidFill>
            </a:endParaRPr>
          </a:p>
          <a:p>
            <a:r>
              <a:rPr lang="en-US">
                <a:solidFill>
                  <a:schemeClr val="bg1"/>
                </a:solidFill>
              </a:rPr>
              <a:t>Communication between co workers are things like managing customers order – making sure everything is given </a:t>
            </a:r>
            <a:r>
              <a:rPr lang="en-US" err="1">
                <a:solidFill>
                  <a:schemeClr val="bg1"/>
                </a:solidFill>
              </a:rPr>
              <a:t>acurately</a:t>
            </a:r>
            <a:endParaRPr lang="en-US">
              <a:solidFill>
                <a:schemeClr val="bg1"/>
              </a:solidFill>
            </a:endParaRPr>
          </a:p>
          <a:p>
            <a:r>
              <a:rPr lang="en-US">
                <a:solidFill>
                  <a:schemeClr val="bg1"/>
                </a:solidFill>
              </a:rPr>
              <a:t>Speaking to each other on what role needs to be done in kitchen </a:t>
            </a:r>
            <a:r>
              <a:rPr lang="en-US" err="1">
                <a:solidFill>
                  <a:schemeClr val="bg1"/>
                </a:solidFill>
              </a:rPr>
              <a:t>etc</a:t>
            </a:r>
            <a:endParaRPr lang="en-US">
              <a:solidFill>
                <a:schemeClr val="bg1"/>
              </a:solidFill>
            </a:endParaRPr>
          </a:p>
          <a:p>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3870560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3E62D-0C97-275D-44CA-04C066547811}"/>
              </a:ext>
            </a:extLst>
          </p:cNvPr>
          <p:cNvSpPr>
            <a:spLocks noGrp="1"/>
          </p:cNvSpPr>
          <p:nvPr>
            <p:ph type="title"/>
          </p:nvPr>
        </p:nvSpPr>
        <p:spPr>
          <a:xfrm>
            <a:off x="873026" y="535722"/>
            <a:ext cx="9498700" cy="900165"/>
          </a:xfrm>
        </p:spPr>
        <p:txBody>
          <a:bodyPr>
            <a:normAutofit fontScale="90000"/>
          </a:bodyPr>
          <a:lstStyle/>
          <a:p>
            <a:pPr algn="ctr"/>
            <a:r>
              <a:rPr lang="en-US" sz="4000" b="1">
                <a:solidFill>
                  <a:schemeClr val="accent1"/>
                </a:solidFill>
              </a:rPr>
              <a:t>COMMUNICATION with </a:t>
            </a:r>
            <a:r>
              <a:rPr lang="en-US" sz="4000" b="1" err="1">
                <a:solidFill>
                  <a:schemeClr val="accent1"/>
                </a:solidFill>
              </a:rPr>
              <a:t>Kalimirch</a:t>
            </a:r>
            <a:br>
              <a:rPr lang="en-US" sz="4000" b="1">
                <a:solidFill>
                  <a:schemeClr val="accent1"/>
                </a:solidFill>
              </a:rPr>
            </a:br>
            <a:r>
              <a:rPr lang="en-US" sz="4000" b="1">
                <a:solidFill>
                  <a:schemeClr val="accent1"/>
                </a:solidFill>
              </a:rPr>
              <a:t>team</a:t>
            </a:r>
          </a:p>
        </p:txBody>
      </p:sp>
      <p:sp>
        <p:nvSpPr>
          <p:cNvPr id="4" name="TextBox 3">
            <a:extLst>
              <a:ext uri="{FF2B5EF4-FFF2-40B4-BE49-F238E27FC236}">
                <a16:creationId xmlns:a16="http://schemas.microsoft.com/office/drawing/2014/main" id="{C195D729-ED83-2590-7BCE-2EC55DB7AE5F}"/>
              </a:ext>
            </a:extLst>
          </p:cNvPr>
          <p:cNvSpPr txBox="1"/>
          <p:nvPr/>
        </p:nvSpPr>
        <p:spPr>
          <a:xfrm>
            <a:off x="714796" y="2036495"/>
            <a:ext cx="11180494"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At </a:t>
            </a:r>
            <a:r>
              <a:rPr lang="en-US" err="1">
                <a:solidFill>
                  <a:schemeClr val="bg1"/>
                </a:solidFill>
              </a:rPr>
              <a:t>Kalimirch</a:t>
            </a:r>
            <a:r>
              <a:rPr lang="en-US">
                <a:solidFill>
                  <a:schemeClr val="bg1"/>
                </a:solidFill>
              </a:rPr>
              <a:t> we have a strong communication bonding as we all make sure we talk to each other throughout the day as that way we understand all our works are completed without any fail.</a:t>
            </a:r>
          </a:p>
          <a:p>
            <a:endParaRPr lang="en-US">
              <a:solidFill>
                <a:schemeClr val="bg1"/>
              </a:solidFill>
            </a:endParaRPr>
          </a:p>
          <a:p>
            <a:r>
              <a:rPr lang="en-US">
                <a:solidFill>
                  <a:schemeClr val="bg1"/>
                </a:solidFill>
              </a:rPr>
              <a:t>We are not all perfect sometime we do have up and down when we don't communicate properly and that's when we try to resolve the issue so that the same problem does not accrue purely because of poor communication.</a:t>
            </a:r>
          </a:p>
          <a:p>
            <a:endParaRPr lang="en-US">
              <a:solidFill>
                <a:schemeClr val="bg1"/>
              </a:solidFill>
            </a:endParaRPr>
          </a:p>
          <a:p>
            <a:r>
              <a:rPr lang="en-US">
                <a:solidFill>
                  <a:schemeClr val="bg1"/>
                </a:solidFill>
              </a:rPr>
              <a:t>At </a:t>
            </a:r>
            <a:r>
              <a:rPr lang="en-US" err="1">
                <a:solidFill>
                  <a:schemeClr val="bg1"/>
                </a:solidFill>
              </a:rPr>
              <a:t>Kalimirch</a:t>
            </a:r>
            <a:r>
              <a:rPr lang="en-US">
                <a:solidFill>
                  <a:schemeClr val="bg1"/>
                </a:solidFill>
              </a:rPr>
              <a:t> we all have our own way of working but just before we open </a:t>
            </a:r>
            <a:r>
              <a:rPr lang="en-US" err="1">
                <a:solidFill>
                  <a:schemeClr val="bg1"/>
                </a:solidFill>
              </a:rPr>
              <a:t>kalimirch</a:t>
            </a:r>
            <a:r>
              <a:rPr lang="en-US">
                <a:solidFill>
                  <a:schemeClr val="bg1"/>
                </a:solidFill>
              </a:rPr>
              <a:t> we all tell each other what parts to do and what needs to be done o that its not complicated for anyone, for example</a:t>
            </a:r>
          </a:p>
          <a:p>
            <a:endParaRPr lang="en-US">
              <a:solidFill>
                <a:schemeClr val="bg1"/>
              </a:solidFill>
            </a:endParaRPr>
          </a:p>
          <a:p>
            <a:pPr marL="285750" indent="-285750">
              <a:buFont typeface="Arial"/>
              <a:buChar char="•"/>
            </a:pPr>
            <a:r>
              <a:rPr lang="en-US">
                <a:solidFill>
                  <a:schemeClr val="bg1"/>
                </a:solidFill>
              </a:rPr>
              <a:t>When </a:t>
            </a:r>
            <a:r>
              <a:rPr lang="en-US" err="1">
                <a:solidFill>
                  <a:schemeClr val="bg1"/>
                </a:solidFill>
              </a:rPr>
              <a:t>i</a:t>
            </a:r>
            <a:r>
              <a:rPr lang="en-US">
                <a:solidFill>
                  <a:schemeClr val="bg1"/>
                </a:solidFill>
              </a:rPr>
              <a:t> deal at the front I make sure everything is clean and tidy ready for customers, such as mopping, setting up the tills, making sure all drinks are filled up etc. </a:t>
            </a:r>
          </a:p>
          <a:p>
            <a:pPr marL="285750" indent="-285750">
              <a:buFont typeface="Arial"/>
              <a:buChar char="•"/>
            </a:pPr>
            <a:r>
              <a:rPr lang="en-US">
                <a:solidFill>
                  <a:schemeClr val="bg1"/>
                </a:solidFill>
              </a:rPr>
              <a:t>Kitchn staffs all communicate by giving each other task to do such as cutting onions, salad, making gravy, turning on the tandoori, refilling chutneys.</a:t>
            </a:r>
          </a:p>
          <a:p>
            <a:pPr marL="285750" indent="-285750">
              <a:buFont typeface="Arial"/>
              <a:buChar char="•"/>
            </a:pPr>
            <a:r>
              <a:rPr lang="en-US">
                <a:solidFill>
                  <a:schemeClr val="bg1"/>
                </a:solidFill>
              </a:rPr>
              <a:t>When preparing customers order they have 2 staffs rechecking the order.</a:t>
            </a:r>
          </a:p>
          <a:p>
            <a:pPr marL="285750" indent="-285750">
              <a:buFont typeface="Arial"/>
              <a:buChar char="•"/>
            </a:pPr>
            <a:r>
              <a:rPr lang="en-US">
                <a:solidFill>
                  <a:schemeClr val="bg1"/>
                </a:solidFill>
              </a:rPr>
              <a:t>Good communication is a an important skill for all </a:t>
            </a:r>
            <a:r>
              <a:rPr lang="en-US" err="1">
                <a:solidFill>
                  <a:schemeClr val="bg1"/>
                </a:solidFill>
              </a:rPr>
              <a:t>kalimirch</a:t>
            </a:r>
            <a:r>
              <a:rPr lang="en-US">
                <a:solidFill>
                  <a:schemeClr val="bg1"/>
                </a:solidFill>
              </a:rPr>
              <a:t> staffs. </a:t>
            </a:r>
          </a:p>
          <a:p>
            <a:endParaRPr lang="en-US">
              <a:solidFill>
                <a:schemeClr val="bg1"/>
              </a:solidFill>
            </a:endParaRPr>
          </a:p>
          <a:p>
            <a:endParaRPr lang="en-US">
              <a:solidFill>
                <a:schemeClr val="bg1"/>
              </a:solidFill>
            </a:endParaRPr>
          </a:p>
        </p:txBody>
      </p:sp>
      <p:pic>
        <p:nvPicPr>
          <p:cNvPr id="3" name="Picture 2" descr="A plate of food with sauce&#10;&#10;Description automatically generated">
            <a:extLst>
              <a:ext uri="{FF2B5EF4-FFF2-40B4-BE49-F238E27FC236}">
                <a16:creationId xmlns:a16="http://schemas.microsoft.com/office/drawing/2014/main" id="{223E2DF3-6378-B5C8-6F3B-E56C405430AF}"/>
              </a:ext>
            </a:extLst>
          </p:cNvPr>
          <p:cNvPicPr>
            <a:picLocks noChangeAspect="1"/>
          </p:cNvPicPr>
          <p:nvPr/>
        </p:nvPicPr>
        <p:blipFill>
          <a:blip r:embed="rId2"/>
          <a:stretch>
            <a:fillRect/>
          </a:stretch>
        </p:blipFill>
        <p:spPr>
          <a:xfrm>
            <a:off x="9244858" y="863797"/>
            <a:ext cx="2295643" cy="1127925"/>
          </a:xfrm>
          <a:prstGeom prst="rect">
            <a:avLst/>
          </a:prstGeom>
          <a:ln>
            <a:noFill/>
          </a:ln>
          <a:effectLst>
            <a:softEdge rad="112500"/>
          </a:effectLst>
        </p:spPr>
      </p:pic>
    </p:spTree>
    <p:extLst>
      <p:ext uri="{BB962C8B-B14F-4D97-AF65-F5344CB8AC3E}">
        <p14:creationId xmlns:p14="http://schemas.microsoft.com/office/powerpoint/2010/main" val="2719070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81B95-254A-7797-7BFA-9423C129B08B}"/>
              </a:ext>
            </a:extLst>
          </p:cNvPr>
          <p:cNvSpPr>
            <a:spLocks noGrp="1"/>
          </p:cNvSpPr>
          <p:nvPr>
            <p:ph type="title"/>
          </p:nvPr>
        </p:nvSpPr>
        <p:spPr>
          <a:xfrm>
            <a:off x="684212" y="613239"/>
            <a:ext cx="10272044" cy="937347"/>
          </a:xfrm>
        </p:spPr>
        <p:txBody>
          <a:bodyPr>
            <a:normAutofit/>
          </a:bodyPr>
          <a:lstStyle/>
          <a:p>
            <a:r>
              <a:rPr lang="en-US" sz="4000" b="1">
                <a:solidFill>
                  <a:schemeClr val="accent1"/>
                </a:solidFill>
              </a:rPr>
              <a:t>Why is it important to solve problem</a:t>
            </a:r>
          </a:p>
        </p:txBody>
      </p:sp>
      <p:pic>
        <p:nvPicPr>
          <p:cNvPr id="5" name="Content Placeholder 4" descr="A group of bowls of food&#10;&#10;Description automatically generated">
            <a:extLst>
              <a:ext uri="{FF2B5EF4-FFF2-40B4-BE49-F238E27FC236}">
                <a16:creationId xmlns:a16="http://schemas.microsoft.com/office/drawing/2014/main" id="{36BA16A5-BCB0-F78C-BA63-4707404FD690}"/>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7007820" y="4100295"/>
            <a:ext cx="3948483" cy="1786074"/>
          </a:xfrm>
        </p:spPr>
      </p:pic>
      <p:sp>
        <p:nvSpPr>
          <p:cNvPr id="4" name="TextBox 3">
            <a:extLst>
              <a:ext uri="{FF2B5EF4-FFF2-40B4-BE49-F238E27FC236}">
                <a16:creationId xmlns:a16="http://schemas.microsoft.com/office/drawing/2014/main" id="{E388BEBD-BC27-6E9D-EF2F-1DBE6BD3E76C}"/>
              </a:ext>
            </a:extLst>
          </p:cNvPr>
          <p:cNvSpPr txBox="1"/>
          <p:nvPr/>
        </p:nvSpPr>
        <p:spPr>
          <a:xfrm>
            <a:off x="954281" y="2058113"/>
            <a:ext cx="8503064"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solidFill>
                  <a:srgbClr val="000000"/>
                </a:solidFill>
              </a:rPr>
              <a:t>Problem solving or any kind of challenges are very important to be solved smoothly in any kind of hospitality sector. When a problem appears in hospitality its vital to solve the issue in a smooth way and to do that the best way is to create a plan of action and solve the issue there and there making sure customer is satisfied. </a:t>
            </a:r>
          </a:p>
        </p:txBody>
      </p:sp>
      <p:sp>
        <p:nvSpPr>
          <p:cNvPr id="6" name="TextBox 5">
            <a:extLst>
              <a:ext uri="{FF2B5EF4-FFF2-40B4-BE49-F238E27FC236}">
                <a16:creationId xmlns:a16="http://schemas.microsoft.com/office/drawing/2014/main" id="{01C5F998-6D22-57E6-E016-DCCDE2CD542B}"/>
              </a:ext>
            </a:extLst>
          </p:cNvPr>
          <p:cNvSpPr txBox="1"/>
          <p:nvPr/>
        </p:nvSpPr>
        <p:spPr>
          <a:xfrm>
            <a:off x="7705725" y="5886450"/>
            <a:ext cx="3051175"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12844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C4E01-7D62-20B5-EFEE-61DE229A620F}"/>
              </a:ext>
            </a:extLst>
          </p:cNvPr>
          <p:cNvSpPr>
            <a:spLocks noGrp="1"/>
          </p:cNvSpPr>
          <p:nvPr>
            <p:ph type="title"/>
          </p:nvPr>
        </p:nvSpPr>
        <p:spPr>
          <a:xfrm>
            <a:off x="7262093" y="1152"/>
            <a:ext cx="4928802" cy="1163825"/>
          </a:xfrm>
        </p:spPr>
        <p:txBody>
          <a:bodyPr vert="horz" lIns="91440" tIns="45720" rIns="91440" bIns="45720" rtlCol="0" anchor="b">
            <a:normAutofit/>
          </a:bodyPr>
          <a:lstStyle/>
          <a:p>
            <a:pPr>
              <a:lnSpc>
                <a:spcPct val="90000"/>
              </a:lnSpc>
            </a:pPr>
            <a:r>
              <a:rPr lang="en-US" sz="2400" b="1">
                <a:solidFill>
                  <a:srgbClr val="052F61"/>
                </a:solidFill>
              </a:rPr>
              <a:t>How i dealt with a potential challenge at kalimirch </a:t>
            </a:r>
          </a:p>
        </p:txBody>
      </p:sp>
      <p:sp>
        <p:nvSpPr>
          <p:cNvPr id="12"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late of food on a table&#10;&#10;Description automatically generated">
            <a:extLst>
              <a:ext uri="{FF2B5EF4-FFF2-40B4-BE49-F238E27FC236}">
                <a16:creationId xmlns:a16="http://schemas.microsoft.com/office/drawing/2014/main" id="{563CE0C8-3CEC-3AE3-3DD9-3D2155396FEF}"/>
              </a:ext>
            </a:extLst>
          </p:cNvPr>
          <p:cNvPicPr>
            <a:picLocks noGrp="1" noChangeAspect="1"/>
          </p:cNvPicPr>
          <p:nvPr>
            <p:ph idx="1"/>
          </p:nvPr>
        </p:nvPicPr>
        <p:blipFill>
          <a:blip r:embed="rId2"/>
          <a:srcRect l="26819" r="15845"/>
          <a:stretch/>
        </p:blipFill>
        <p:spPr>
          <a:xfrm>
            <a:off x="77806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5" name="TextBox 4">
            <a:extLst>
              <a:ext uri="{FF2B5EF4-FFF2-40B4-BE49-F238E27FC236}">
                <a16:creationId xmlns:a16="http://schemas.microsoft.com/office/drawing/2014/main" id="{5B2CB073-263F-4ED8-33F6-C45C9159E686}"/>
              </a:ext>
            </a:extLst>
          </p:cNvPr>
          <p:cNvSpPr txBox="1"/>
          <p:nvPr/>
        </p:nvSpPr>
        <p:spPr>
          <a:xfrm>
            <a:off x="7532710" y="1793964"/>
            <a:ext cx="4419456" cy="463695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defTabSz="457200">
              <a:lnSpc>
                <a:spcPct val="90000"/>
              </a:lnSpc>
              <a:spcBef>
                <a:spcPct val="20000"/>
              </a:spcBef>
              <a:spcAft>
                <a:spcPts val="600"/>
              </a:spcAft>
              <a:buClr>
                <a:schemeClr val="tx1"/>
              </a:buClr>
              <a:buSzPct val="80000"/>
              <a:buFont typeface="Wingdings 3" panose="05040102010807070707" pitchFamily="18" charset="2"/>
              <a:buChar char=""/>
            </a:pPr>
            <a:r>
              <a:rPr lang="en-US" sz="2000">
                <a:solidFill>
                  <a:schemeClr val="bg2">
                    <a:lumMod val="75000"/>
                  </a:schemeClr>
                </a:solidFill>
              </a:rPr>
              <a:t>At </a:t>
            </a:r>
            <a:r>
              <a:rPr lang="en-US" sz="2000" err="1">
                <a:solidFill>
                  <a:schemeClr val="bg2">
                    <a:lumMod val="75000"/>
                  </a:schemeClr>
                </a:solidFill>
              </a:rPr>
              <a:t>kalimirch</a:t>
            </a:r>
            <a:r>
              <a:rPr lang="en-US" sz="2000">
                <a:solidFill>
                  <a:schemeClr val="bg2">
                    <a:lumMod val="75000"/>
                  </a:schemeClr>
                </a:solidFill>
              </a:rPr>
              <a:t> we have several challenges and problems which we have to deal with such as stock levels low, food is too cold, food arrived late, staff's absent, staffs not been able to complete task etc. one of the challenges which </a:t>
            </a:r>
            <a:r>
              <a:rPr lang="en-US" sz="2000" err="1">
                <a:solidFill>
                  <a:schemeClr val="bg2">
                    <a:lumMod val="75000"/>
                  </a:schemeClr>
                </a:solidFill>
              </a:rPr>
              <a:t>i</a:t>
            </a:r>
            <a:r>
              <a:rPr lang="en-US" sz="2000">
                <a:solidFill>
                  <a:schemeClr val="bg2">
                    <a:lumMod val="75000"/>
                  </a:schemeClr>
                </a:solidFill>
              </a:rPr>
              <a:t> had to face is when a customer called to say food was missing </a:t>
            </a:r>
            <a:r>
              <a:rPr lang="en-US" sz="2000" err="1">
                <a:solidFill>
                  <a:schemeClr val="bg2">
                    <a:lumMod val="75000"/>
                  </a:schemeClr>
                </a:solidFill>
              </a:rPr>
              <a:t>i</a:t>
            </a:r>
            <a:r>
              <a:rPr lang="en-US" sz="2000">
                <a:solidFill>
                  <a:schemeClr val="bg2">
                    <a:lumMod val="75000"/>
                  </a:schemeClr>
                </a:solidFill>
              </a:rPr>
              <a:t> straightaway had to plan a action on my head and </a:t>
            </a:r>
            <a:r>
              <a:rPr lang="en-US" sz="2000" err="1">
                <a:solidFill>
                  <a:schemeClr val="bg2">
                    <a:lumMod val="75000"/>
                  </a:schemeClr>
                </a:solidFill>
              </a:rPr>
              <a:t>apologise</a:t>
            </a:r>
            <a:r>
              <a:rPr lang="en-US" sz="2000">
                <a:solidFill>
                  <a:schemeClr val="bg2">
                    <a:lumMod val="75000"/>
                  </a:schemeClr>
                </a:solidFill>
              </a:rPr>
              <a:t> the customer first of all and offer to deliver the missing food straightaway without any extra cost or they can choose any dish for free on the next order. Customer was delighted and accepted my apologies and offer. </a:t>
            </a:r>
            <a:r>
              <a:rPr lang="en-US" sz="2000" err="1">
                <a:solidFill>
                  <a:schemeClr val="bg2">
                    <a:lumMod val="75000"/>
                  </a:schemeClr>
                </a:solidFill>
              </a:rPr>
              <a:t>Kalimirch</a:t>
            </a:r>
            <a:r>
              <a:rPr lang="en-US" sz="2000">
                <a:solidFill>
                  <a:schemeClr val="bg2">
                    <a:lumMod val="75000"/>
                  </a:schemeClr>
                </a:solidFill>
              </a:rPr>
              <a:t> team was all happy with the problem being solved. </a:t>
            </a:r>
          </a:p>
        </p:txBody>
      </p:sp>
      <p:grpSp>
        <p:nvGrpSpPr>
          <p:cNvPr id="14" name="Group 13">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5" name="Straight Connector 14">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00489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late of food on a table&#10;&#10;Description automatically generated">
            <a:extLst>
              <a:ext uri="{FF2B5EF4-FFF2-40B4-BE49-F238E27FC236}">
                <a16:creationId xmlns:a16="http://schemas.microsoft.com/office/drawing/2014/main" id="{23CFFFC5-49ED-43D7-EC49-6321E8407D84}"/>
              </a:ext>
            </a:extLst>
          </p:cNvPr>
          <p:cNvPicPr>
            <a:picLocks noGrp="1" noChangeAspect="1"/>
          </p:cNvPicPr>
          <p:nvPr>
            <p:ph idx="1"/>
          </p:nvPr>
        </p:nvPicPr>
        <p:blipFill>
          <a:blip r:embed="rId2">
            <a:alphaModFix amt="35000"/>
          </a:blip>
          <a:srcRect l="4367" r="14743" b="-1"/>
          <a:stretch/>
        </p:blipFill>
        <p:spPr>
          <a:xfrm>
            <a:off x="3174" y="10"/>
            <a:ext cx="12192000" cy="6857990"/>
          </a:xfrm>
          <a:prstGeom prst="rect">
            <a:avLst/>
          </a:prstGeom>
        </p:spPr>
      </p:pic>
      <p:sp>
        <p:nvSpPr>
          <p:cNvPr id="2" name="Title 1">
            <a:extLst>
              <a:ext uri="{FF2B5EF4-FFF2-40B4-BE49-F238E27FC236}">
                <a16:creationId xmlns:a16="http://schemas.microsoft.com/office/drawing/2014/main" id="{CD5DD00D-E3E0-4C9A-CACD-D70926344306}"/>
              </a:ext>
            </a:extLst>
          </p:cNvPr>
          <p:cNvSpPr>
            <a:spLocks noGrp="1"/>
          </p:cNvSpPr>
          <p:nvPr>
            <p:ph type="title"/>
          </p:nvPr>
        </p:nvSpPr>
        <p:spPr>
          <a:xfrm>
            <a:off x="684212" y="4487332"/>
            <a:ext cx="8534400" cy="1507067"/>
          </a:xfrm>
        </p:spPr>
        <p:txBody>
          <a:bodyPr vert="horz" lIns="91440" tIns="45720" rIns="91440" bIns="45720" rtlCol="0" anchor="ctr">
            <a:normAutofit/>
          </a:bodyPr>
          <a:lstStyle/>
          <a:p>
            <a:r>
              <a:rPr lang="en-US" sz="3300" b="1"/>
              <a:t>Why is it important to manage day to day task in a restaurant </a:t>
            </a:r>
            <a:endParaRPr lang="en-US" sz="3300"/>
          </a:p>
        </p:txBody>
      </p:sp>
      <p:sp>
        <p:nvSpPr>
          <p:cNvPr id="6" name="TextBox 5">
            <a:extLst>
              <a:ext uri="{FF2B5EF4-FFF2-40B4-BE49-F238E27FC236}">
                <a16:creationId xmlns:a16="http://schemas.microsoft.com/office/drawing/2014/main" id="{893A89D7-147D-6B63-5A2B-669176E1DF4F}"/>
              </a:ext>
            </a:extLst>
          </p:cNvPr>
          <p:cNvSpPr txBox="1"/>
          <p:nvPr/>
        </p:nvSpPr>
        <p:spPr>
          <a:xfrm>
            <a:off x="684212" y="685800"/>
            <a:ext cx="8534400"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tx1"/>
              </a:buClr>
              <a:buSzPct val="80000"/>
              <a:buFont typeface="Wingdings 3" panose="05040102010807070707" pitchFamily="18" charset="2"/>
              <a:buChar char=""/>
            </a:pPr>
            <a:r>
              <a:rPr lang="en-US"/>
              <a:t>Management skills are very important in any hospitality sector as it allows satisfaction for guest and smooth operations. The role of technology gives customers the chance to to online booking, give feedback etc. </a:t>
            </a:r>
          </a:p>
        </p:txBody>
      </p:sp>
    </p:spTree>
    <p:extLst>
      <p:ext uri="{BB962C8B-B14F-4D97-AF65-F5344CB8AC3E}">
        <p14:creationId xmlns:p14="http://schemas.microsoft.com/office/powerpoint/2010/main" val="2188959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03B49-415D-900A-CA4D-3E575CC393CE}"/>
              </a:ext>
            </a:extLst>
          </p:cNvPr>
          <p:cNvSpPr>
            <a:spLocks noGrp="1"/>
          </p:cNvSpPr>
          <p:nvPr>
            <p:ph type="title"/>
          </p:nvPr>
        </p:nvSpPr>
        <p:spPr>
          <a:xfrm>
            <a:off x="769669" y="470809"/>
            <a:ext cx="10029914" cy="1108263"/>
          </a:xfrm>
        </p:spPr>
        <p:txBody>
          <a:bodyPr>
            <a:normAutofit/>
          </a:bodyPr>
          <a:lstStyle/>
          <a:p>
            <a:pPr algn="ctr"/>
            <a:r>
              <a:rPr lang="en-US" sz="4000" b="1">
                <a:solidFill>
                  <a:schemeClr val="accent1"/>
                </a:solidFill>
              </a:rPr>
              <a:t>Day to day role at </a:t>
            </a:r>
            <a:r>
              <a:rPr lang="en-US" sz="4000" b="1" err="1">
                <a:solidFill>
                  <a:schemeClr val="accent1"/>
                </a:solidFill>
              </a:rPr>
              <a:t>kalimirch</a:t>
            </a:r>
            <a:endParaRPr lang="en-US" sz="4000" b="1">
              <a:solidFill>
                <a:schemeClr val="accent1"/>
              </a:solidFill>
            </a:endParaRPr>
          </a:p>
        </p:txBody>
      </p:sp>
      <p:pic>
        <p:nvPicPr>
          <p:cNvPr id="5" name="Content Placeholder 4" descr="A plate of food with sauce&#10;&#10;Description automatically generated">
            <a:extLst>
              <a:ext uri="{FF2B5EF4-FFF2-40B4-BE49-F238E27FC236}">
                <a16:creationId xmlns:a16="http://schemas.microsoft.com/office/drawing/2014/main" id="{CCE2C4B3-04EF-A401-45AE-3589B54C0103}"/>
              </a:ext>
            </a:extLst>
          </p:cNvPr>
          <p:cNvPicPr>
            <a:picLocks noGrp="1" noChangeAspect="1"/>
          </p:cNvPicPr>
          <p:nvPr>
            <p:ph idx="1"/>
          </p:nvPr>
        </p:nvPicPr>
        <p:blipFill>
          <a:blip r:embed="rId2"/>
          <a:stretch>
            <a:fillRect/>
          </a:stretch>
        </p:blipFill>
        <p:spPr>
          <a:xfrm>
            <a:off x="7536514" y="1767882"/>
            <a:ext cx="4379720" cy="1970971"/>
          </a:xfrm>
        </p:spPr>
      </p:pic>
      <p:sp>
        <p:nvSpPr>
          <p:cNvPr id="4" name="TextBox 3">
            <a:extLst>
              <a:ext uri="{FF2B5EF4-FFF2-40B4-BE49-F238E27FC236}">
                <a16:creationId xmlns:a16="http://schemas.microsoft.com/office/drawing/2014/main" id="{CA20FAF4-01E8-F56E-A456-E02B190826A7}"/>
              </a:ext>
            </a:extLst>
          </p:cNvPr>
          <p:cNvSpPr txBox="1"/>
          <p:nvPr/>
        </p:nvSpPr>
        <p:spPr>
          <a:xfrm>
            <a:off x="413047" y="1481272"/>
            <a:ext cx="712149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000000"/>
                </a:solidFill>
              </a:rPr>
              <a:t>At </a:t>
            </a:r>
            <a:r>
              <a:rPr lang="en-US" sz="2400" err="1">
                <a:solidFill>
                  <a:srgbClr val="000000"/>
                </a:solidFill>
              </a:rPr>
              <a:t>kalimirch</a:t>
            </a:r>
            <a:r>
              <a:rPr lang="en-US" sz="2400">
                <a:solidFill>
                  <a:srgbClr val="000000"/>
                </a:solidFill>
              </a:rPr>
              <a:t> every staff have their own roles to deal with such as checking levels, ordering new stocks, checking bookings, responding to customers feedback, updating website etc.                                     My main role is to make sure all customers feedback has been responded in a polite way as that way customers will be satisfied. I mainly work at the front so my other role is to take orders over the phone or print out orders from online, making sure all payments been cleared. At the end of the day we check if all receipt and orders all match up correctly.</a:t>
            </a:r>
          </a:p>
        </p:txBody>
      </p:sp>
    </p:spTree>
    <p:extLst>
      <p:ext uri="{BB962C8B-B14F-4D97-AF65-F5344CB8AC3E}">
        <p14:creationId xmlns:p14="http://schemas.microsoft.com/office/powerpoint/2010/main" val="3054924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2A504-DAC4-8519-DFE7-6644B54448F0}"/>
              </a:ext>
            </a:extLst>
          </p:cNvPr>
          <p:cNvSpPr>
            <a:spLocks noGrp="1"/>
          </p:cNvSpPr>
          <p:nvPr>
            <p:ph type="title"/>
          </p:nvPr>
        </p:nvSpPr>
        <p:spPr>
          <a:xfrm>
            <a:off x="953946" y="744766"/>
            <a:ext cx="8864826" cy="475333"/>
          </a:xfrm>
        </p:spPr>
        <p:txBody>
          <a:bodyPr>
            <a:normAutofit fontScale="90000"/>
          </a:bodyPr>
          <a:lstStyle/>
          <a:p>
            <a:pPr algn="ctr"/>
            <a:r>
              <a:rPr lang="en-US" sz="6600" b="1">
                <a:solidFill>
                  <a:schemeClr val="accent1"/>
                </a:solidFill>
              </a:rPr>
              <a:t>REFERENCES</a:t>
            </a:r>
            <a:endParaRPr lang="en-US"/>
          </a:p>
        </p:txBody>
      </p:sp>
      <p:sp>
        <p:nvSpPr>
          <p:cNvPr id="3" name="Content Placeholder 2">
            <a:extLst>
              <a:ext uri="{FF2B5EF4-FFF2-40B4-BE49-F238E27FC236}">
                <a16:creationId xmlns:a16="http://schemas.microsoft.com/office/drawing/2014/main" id="{D763E5E5-DDAB-6A9E-39A6-EE66B739019B}"/>
              </a:ext>
            </a:extLst>
          </p:cNvPr>
          <p:cNvSpPr>
            <a:spLocks noGrp="1"/>
          </p:cNvSpPr>
          <p:nvPr>
            <p:ph idx="1"/>
          </p:nvPr>
        </p:nvSpPr>
        <p:spPr>
          <a:xfrm>
            <a:off x="7562442" y="2567198"/>
            <a:ext cx="1656170" cy="1733869"/>
          </a:xfrm>
        </p:spPr>
        <p:txBody>
          <a:bodyPr/>
          <a:lstStyle/>
          <a:p>
            <a:pPr marL="0" indent="0">
              <a:buNone/>
            </a:pPr>
            <a:endParaRPr lang="en-US"/>
          </a:p>
        </p:txBody>
      </p:sp>
      <p:sp>
        <p:nvSpPr>
          <p:cNvPr id="4" name="TextBox 3">
            <a:extLst>
              <a:ext uri="{FF2B5EF4-FFF2-40B4-BE49-F238E27FC236}">
                <a16:creationId xmlns:a16="http://schemas.microsoft.com/office/drawing/2014/main" id="{9C0C2FF1-6B86-1FAD-885F-A3701EE6EB9D}"/>
              </a:ext>
            </a:extLst>
          </p:cNvPr>
          <p:cNvSpPr txBox="1"/>
          <p:nvPr/>
        </p:nvSpPr>
        <p:spPr>
          <a:xfrm>
            <a:off x="205193" y="1602336"/>
            <a:ext cx="11315362" cy="114492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0D2E46"/>
                </a:solidFill>
                <a:hlinkClick r:id="rId2">
                  <a:extLst>
                    <a:ext uri="{A12FA001-AC4F-418D-AE19-62706E023703}">
                      <ahyp:hlinkClr xmlns:ahyp="http://schemas.microsoft.com/office/drawing/2018/hyperlinkcolor" val="tx"/>
                    </a:ext>
                  </a:extLst>
                </a:hlinkClick>
              </a:rPr>
              <a:t>https://study.com/academy/lesson/communication-skills-in-the-hospitality-</a:t>
            </a:r>
            <a:r>
              <a:rPr lang="en-US">
                <a:solidFill>
                  <a:schemeClr val="bg1"/>
                </a:solidFill>
                <a:hlinkClick r:id="rId2">
                  <a:extLst>
                    <a:ext uri="{A12FA001-AC4F-418D-AE19-62706E023703}">
                      <ahyp:hlinkClr xmlns:ahyp="http://schemas.microsoft.com/office/drawing/2018/hyperlinkcolor" val="tx"/>
                    </a:ext>
                  </a:extLst>
                </a:hlinkClick>
              </a:rPr>
              <a:t>industry.html#:~:text=The%20service%20professionals%20in%20the,or%20how%20to%20get%20there.</a:t>
            </a:r>
          </a:p>
          <a:p>
            <a:endParaRPr lang="en-US">
              <a:solidFill>
                <a:schemeClr val="bg1"/>
              </a:solidFill>
            </a:endParaRPr>
          </a:p>
          <a:p>
            <a:endParaRPr lang="en-US">
              <a:solidFill>
                <a:schemeClr val="bg1"/>
              </a:solidFill>
            </a:endParaRPr>
          </a:p>
          <a:p>
            <a:r>
              <a:rPr lang="en-US">
                <a:solidFill>
                  <a:schemeClr val="bg1"/>
                </a:solidFill>
                <a:hlinkClick r:id="rId3">
                  <a:extLst>
                    <a:ext uri="{A12FA001-AC4F-418D-AE19-62706E023703}">
                      <ahyp:hlinkClr xmlns:ahyp="http://schemas.microsoft.com/office/drawing/2018/hyperlinkcolor" val="tx"/>
                    </a:ext>
                  </a:extLst>
                </a:hlinkClick>
              </a:rPr>
              <a:t>HTTPS://www.kalimirchbarry.co.uk</a:t>
            </a:r>
            <a:r>
              <a:rPr lang="en-US">
                <a:solidFill>
                  <a:schemeClr val="bg1"/>
                </a:solidFill>
              </a:rPr>
              <a:t> - Gallery</a:t>
            </a:r>
          </a:p>
          <a:p>
            <a:endParaRPr lang="en-US">
              <a:solidFill>
                <a:schemeClr val="bg1"/>
              </a:solidFill>
            </a:endParaRPr>
          </a:p>
          <a:p>
            <a:endParaRPr lang="en-US">
              <a:solidFill>
                <a:schemeClr val="bg1"/>
              </a:solidFill>
            </a:endParaRPr>
          </a:p>
          <a:p>
            <a:r>
              <a:rPr lang="en-US">
                <a:solidFill>
                  <a:schemeClr val="bg1"/>
                </a:solidFill>
                <a:hlinkClick r:id="rId4">
                  <a:extLst>
                    <a:ext uri="{A12FA001-AC4F-418D-AE19-62706E023703}">
                      <ahyp:hlinkClr xmlns:ahyp="http://schemas.microsoft.com/office/drawing/2018/hyperlinkcolor" val="tx"/>
                    </a:ext>
                  </a:extLst>
                </a:hlinkClick>
              </a:rPr>
              <a:t>Https://www.kalimirchbarry.co.uk</a:t>
            </a:r>
            <a:r>
              <a:rPr lang="en-US">
                <a:solidFill>
                  <a:schemeClr val="bg1"/>
                </a:solidFill>
              </a:rPr>
              <a:t> - info</a:t>
            </a:r>
          </a:p>
          <a:p>
            <a:endParaRPr lang="en-US">
              <a:solidFill>
                <a:schemeClr val="bg1"/>
              </a:solidFill>
            </a:endParaRPr>
          </a:p>
          <a:p>
            <a:r>
              <a:rPr lang="en-US">
                <a:solidFill>
                  <a:schemeClr val="bg1"/>
                </a:solidFill>
                <a:hlinkClick r:id="rId5">
                  <a:extLst>
                    <a:ext uri="{A12FA001-AC4F-418D-AE19-62706E023703}">
                      <ahyp:hlinkClr xmlns:ahyp="http://schemas.microsoft.com/office/drawing/2018/hyperlinkcolor" val="tx"/>
                    </a:ext>
                  </a:extLst>
                </a:hlinkClick>
              </a:rPr>
              <a:t>HTTPS://medium.com/@fernanfilbert/problem-solving-in-hospitality-industry</a:t>
            </a:r>
          </a:p>
          <a:p>
            <a:r>
              <a:rPr lang="en-US">
                <a:solidFill>
                  <a:schemeClr val="bg1"/>
                </a:solidFill>
              </a:rPr>
              <a:t>Written by I </a:t>
            </a:r>
            <a:r>
              <a:rPr lang="en-US" err="1">
                <a:solidFill>
                  <a:schemeClr val="bg1"/>
                </a:solidFill>
              </a:rPr>
              <a:t>komang</a:t>
            </a:r>
            <a:r>
              <a:rPr lang="en-US">
                <a:solidFill>
                  <a:schemeClr val="bg1"/>
                </a:solidFill>
              </a:rPr>
              <a:t> Acarya Fernanda and Filbert Wijaya.</a:t>
            </a:r>
          </a:p>
          <a:p>
            <a:endParaRPr lang="en-US">
              <a:solidFill>
                <a:schemeClr val="bg1"/>
              </a:solidFill>
            </a:endParaRPr>
          </a:p>
          <a:p>
            <a:r>
              <a:rPr lang="en-US">
                <a:solidFill>
                  <a:schemeClr val="bg1"/>
                </a:solidFill>
              </a:rPr>
              <a:t>The photos by photo Author licensed under CCYYSA</a:t>
            </a:r>
          </a:p>
          <a:p>
            <a:endParaRPr lang="en-US">
              <a:solidFill>
                <a:schemeClr val="bg1"/>
              </a:solidFill>
            </a:endParaRPr>
          </a:p>
          <a:p>
            <a:r>
              <a:rPr lang="en-US">
                <a:solidFill>
                  <a:schemeClr val="bg1"/>
                </a:solidFill>
              </a:rPr>
              <a:t>Rategain.com </a:t>
            </a:r>
          </a:p>
          <a:p>
            <a:endParaRPr lang="en-US">
              <a:solidFill>
                <a:schemeClr val="bg1"/>
              </a:solidFill>
            </a:endParaRPr>
          </a:p>
          <a:p>
            <a:endParaRPr lang="en-US">
              <a:solidFill>
                <a:schemeClr val="bg1"/>
              </a:solidFill>
            </a:endParaRP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3432005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73E43-B94F-AFB0-6139-A69173ACC605}"/>
              </a:ext>
            </a:extLst>
          </p:cNvPr>
          <p:cNvSpPr>
            <a:spLocks noGrp="1"/>
          </p:cNvSpPr>
          <p:nvPr>
            <p:ph type="title"/>
          </p:nvPr>
        </p:nvSpPr>
        <p:spPr>
          <a:xfrm>
            <a:off x="1241298" y="911102"/>
            <a:ext cx="9963992" cy="4622499"/>
          </a:xfrm>
        </p:spPr>
        <p:txBody>
          <a:bodyPr vert="horz" lIns="91440" tIns="45720" rIns="91440" bIns="45720" rtlCol="0" anchor="ctr">
            <a:noAutofit/>
          </a:bodyPr>
          <a:lstStyle/>
          <a:p>
            <a:pPr algn="ctr"/>
            <a:r>
              <a:rPr lang="en-US" sz="4400" b="1">
                <a:solidFill>
                  <a:schemeClr val="accent1"/>
                </a:solidFill>
              </a:rPr>
              <a:t>Thank you for listening to my PRESENTATION do you have any questions?</a:t>
            </a:r>
          </a:p>
        </p:txBody>
      </p:sp>
    </p:spTree>
    <p:extLst>
      <p:ext uri="{BB962C8B-B14F-4D97-AF65-F5344CB8AC3E}">
        <p14:creationId xmlns:p14="http://schemas.microsoft.com/office/powerpoint/2010/main" val="41718628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Slice</vt:lpstr>
      <vt:lpstr>Placement developing restaurant management</vt:lpstr>
      <vt:lpstr>PowerPoint Presentation</vt:lpstr>
      <vt:lpstr>Introduction</vt:lpstr>
      <vt:lpstr>WHY COMMUNICATION WITH THE TEAM IMPORTANT</vt:lpstr>
      <vt:lpstr>COMMUNICATION with Kalimirch team</vt:lpstr>
      <vt:lpstr>Why is it important to solve problem</vt:lpstr>
      <vt:lpstr>How i dealt with a potential challenge at kalimirch </vt:lpstr>
      <vt:lpstr>Why is it important to manage day to day task in a restaurant </vt:lpstr>
      <vt:lpstr>Day to day role at kalimirch</vt:lpstr>
      <vt:lpstr>REFERENCES</vt:lpstr>
      <vt:lpstr>Thank you for listening to my PRESENTATION do you have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22</cp:revision>
  <dcterms:created xsi:type="dcterms:W3CDTF">2024-09-25T12:17:29Z</dcterms:created>
  <dcterms:modified xsi:type="dcterms:W3CDTF">2024-10-30T11:36:45Z</dcterms:modified>
</cp:coreProperties>
</file>