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7" r:id="rId2"/>
    <p:sldId id="259" r:id="rId3"/>
    <p:sldId id="260" r:id="rId4"/>
    <p:sldId id="261" r:id="rId5"/>
    <p:sldId id="594" r:id="rId6"/>
    <p:sldId id="263" r:id="rId7"/>
    <p:sldId id="262" r:id="rId8"/>
    <p:sldId id="596" r:id="rId9"/>
    <p:sldId id="266" r:id="rId10"/>
    <p:sldId id="267" r:id="rId11"/>
    <p:sldId id="268" r:id="rId12"/>
    <p:sldId id="597" r:id="rId13"/>
    <p:sldId id="59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52" d="100"/>
          <a:sy n="52" d="100"/>
        </p:scale>
        <p:origin x="12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8743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3911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5839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4/19/26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2338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4/19/26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9534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4/19/26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4239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4/19/26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29494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160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243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149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202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C764DE79-268F-4C1A-8933-263129D2AF90}" type="datetimeFigureOut">
              <a:rPr lang="en-US" dirty="0"/>
              <a:t>4/19/26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6032897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usiness.adobe.com/blog/basics/digital-marketing" TargetMode="External"/><Relationship Id="rId2" Type="http://schemas.openxmlformats.org/officeDocument/2006/relationships/hyperlink" Target="https://www.rightbiz.co.uk/buy_business/for_sale/645344_london.html" TargetMode="External"/><Relationship Id="rId1" Type="http://schemas.openxmlformats.org/officeDocument/2006/relationships/slideLayout" Target="../slideLayouts/slideLayout2.xml"/><Relationship Id="rId4" Type="http://schemas.openxmlformats.org/officeDocument/2006/relationships/hyperlink" Target="https://www.cipd.org/uk/knowledge/factsheets/pestle-analysis-factshee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19797" y="586855"/>
            <a:ext cx="3172575" cy="3387497"/>
          </a:xfrm>
        </p:spPr>
        <p:txBody>
          <a:bodyPr anchor="b">
            <a:normAutofit/>
          </a:bodyPr>
          <a:lstStyle/>
          <a:p>
            <a:pPr algn="r"/>
            <a:r>
              <a:rPr lang="en-GB" sz="3500">
                <a:solidFill>
                  <a:srgbClr val="FFFFFF"/>
                </a:solidFill>
              </a:rPr>
              <a:t>Business Plan</a:t>
            </a:r>
            <a:br>
              <a:rPr lang="en-GB" sz="3500">
                <a:solidFill>
                  <a:srgbClr val="FFFFFF"/>
                </a:solidFill>
              </a:rPr>
            </a:br>
            <a:r>
              <a:rPr lang="en-GB" sz="3500">
                <a:solidFill>
                  <a:srgbClr val="FFFFFF"/>
                </a:solidFill>
              </a:rPr>
              <a:t>                     Presentation </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4877368" y="649480"/>
            <a:ext cx="3646835" cy="5546047"/>
          </a:xfrm>
        </p:spPr>
        <p:txBody>
          <a:bodyPr anchor="ctr">
            <a:normAutofit/>
          </a:bodyPr>
          <a:lstStyle/>
          <a:p>
            <a:r>
              <a:rPr lang="en-GB" sz="1700"/>
              <a:t>Agim Jata , 2435215, LCLM4006 , Enterprise &amp; Entrepreneurship.</a:t>
            </a:r>
          </a:p>
          <a:p>
            <a:r>
              <a:rPr lang="en-GB" sz="1700"/>
              <a:t> Konstantina Mari</a:t>
            </a:r>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52297" y="502020"/>
            <a:ext cx="3992787" cy="1642970"/>
          </a:xfrm>
          <a:prstGeom prst="rect">
            <a:avLst/>
          </a:prstGeom>
        </p:spPr>
        <p:txBody>
          <a:bodyPr vert="horz" lIns="91440" tIns="45720" rIns="91440" bIns="45720" rtlCol="0" anchor="b">
            <a:normAutofit/>
          </a:bodyPr>
          <a:lstStyle/>
          <a:p>
            <a:pPr>
              <a:lnSpc>
                <a:spcPct val="90000"/>
              </a:lnSpc>
              <a:spcBef>
                <a:spcPct val="0"/>
              </a:spcBef>
              <a:spcAft>
                <a:spcPts val="450"/>
              </a:spcAft>
            </a:pPr>
            <a:endParaRPr lang="en-US" sz="3500" i="0" kern="1200" dirty="0">
              <a:solidFill>
                <a:schemeClr val="tx1"/>
              </a:solidFill>
              <a:latin typeface="+mj-lt"/>
              <a:ea typeface="+mj-ea"/>
              <a:cs typeface="+mj-cs"/>
            </a:endParaRPr>
          </a:p>
          <a:p>
            <a:pPr>
              <a:lnSpc>
                <a:spcPct val="90000"/>
              </a:lnSpc>
              <a:spcBef>
                <a:spcPct val="0"/>
              </a:spcBef>
              <a:spcAft>
                <a:spcPts val="450"/>
              </a:spcAft>
            </a:pPr>
            <a:endParaRPr lang="en-US" sz="3500" b="0" i="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7890" y="1060463"/>
            <a:ext cx="5528783" cy="5425607"/>
          </a:xfrm>
        </p:spPr>
        <p:txBody>
          <a:bodyPr vert="horz" lIns="91440" tIns="45720" rIns="91440" bIns="45720" rtlCol="0" anchor="t">
            <a:noAutofit/>
          </a:bodyPr>
          <a:lstStyle/>
          <a:p>
            <a:r>
              <a:rPr lang="en-GB" sz="2000" dirty="0"/>
              <a:t>Company: </a:t>
            </a:r>
            <a:r>
              <a:rPr lang="en-US" sz="2000" b="1" dirty="0"/>
              <a:t>Europa restaurant</a:t>
            </a:r>
          </a:p>
          <a:p>
            <a:endParaRPr lang="en-US" sz="2000" dirty="0"/>
          </a:p>
          <a:p>
            <a:r>
              <a:rPr lang="en-GB" sz="1800" dirty="0">
                <a:effectLst/>
                <a:latin typeface="Arial" panose="020B0604020202020204" pitchFamily="34" charset="0"/>
                <a:ea typeface="DengXian" panose="02010600030101010101" pitchFamily="2" charset="-122"/>
                <a:cs typeface="Times New Roman" panose="02020603050405020304" pitchFamily="18" charset="0"/>
              </a:rPr>
              <a:t>Europa is a modern European dinning experience that brings together the flavours, cultures and lifestyle of Europe comprehensively.</a:t>
            </a:r>
          </a:p>
          <a:p>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r>
              <a:rPr lang="en-GB" sz="1800" dirty="0">
                <a:effectLst/>
                <a:latin typeface="Arial" panose="020B0604020202020204" pitchFamily="34" charset="0"/>
                <a:ea typeface="DengXian" panose="02010600030101010101" pitchFamily="2" charset="-122"/>
                <a:cs typeface="Times New Roman" panose="02020603050405020304" pitchFamily="18" charset="0"/>
              </a:rPr>
              <a:t>The idea is built around the concept of a journey around Europe where guests can explore a variety of iconic dishes and drinks in a single cohesive modern setting</a:t>
            </a:r>
            <a:r>
              <a:rPr lang="en-GB" sz="1400" dirty="0">
                <a:latin typeface="Arial" panose="020B0604020202020204" pitchFamily="34" charset="0"/>
                <a:ea typeface="DengXian" panose="02010600030101010101" pitchFamily="2" charset="-122"/>
                <a:cs typeface="Times New Roman" panose="02020603050405020304" pitchFamily="18" charset="0"/>
              </a:rPr>
              <a:t>.</a:t>
            </a:r>
            <a:endParaRPr lang="en-US" sz="2000" dirty="0"/>
          </a:p>
          <a:p>
            <a:endParaRPr lang="en-GB" sz="2000" dirty="0"/>
          </a:p>
          <a:p>
            <a:r>
              <a:rPr lang="en-US" sz="2000" dirty="0"/>
              <a:t>In this presentation I will outline the restaurant</a:t>
            </a:r>
            <a:r>
              <a:rPr lang="en-GB" sz="2000" dirty="0"/>
              <a:t>s</a:t>
            </a:r>
            <a:r>
              <a:rPr lang="en-US" sz="2000" dirty="0"/>
              <a:t> concept, target market and financial potential</a:t>
            </a:r>
            <a:r>
              <a:rPr lang="en-GB" sz="2000" dirty="0"/>
              <a:t>. I will also cover management structure and legal format and the initial costs for the start up.</a:t>
            </a:r>
          </a:p>
          <a:p>
            <a:endParaRPr lang="en-GB" sz="2000" dirty="0"/>
          </a:p>
        </p:txBody>
      </p:sp>
      <p:sp>
        <p:nvSpPr>
          <p:cNvPr id="28" name="Rectangle 2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B0F0F356-56D3-44AF-C894-5B98F629449B}"/>
              </a:ext>
            </a:extLst>
          </p:cNvPr>
          <p:cNvPicPr>
            <a:picLocks noChangeAspect="1"/>
          </p:cNvPicPr>
          <p:nvPr/>
        </p:nvPicPr>
        <p:blipFill>
          <a:blip r:embed="rId3"/>
          <a:stretch>
            <a:fillRect/>
          </a:stretch>
        </p:blipFill>
        <p:spPr>
          <a:xfrm>
            <a:off x="5528783" y="2401011"/>
            <a:ext cx="2906089" cy="2087871"/>
          </a:xfrm>
          <a:prstGeom prst="rect">
            <a:avLst/>
          </a:prstGeom>
        </p:spPr>
      </p:pic>
      <p:sp>
        <p:nvSpPr>
          <p:cNvPr id="5" name="TextBox 4">
            <a:extLst>
              <a:ext uri="{FF2B5EF4-FFF2-40B4-BE49-F238E27FC236}">
                <a16:creationId xmlns:a16="http://schemas.microsoft.com/office/drawing/2014/main" id="{3958B8AC-9523-595D-A338-2000754760E0}"/>
              </a:ext>
            </a:extLst>
          </p:cNvPr>
          <p:cNvSpPr txBox="1"/>
          <p:nvPr/>
        </p:nvSpPr>
        <p:spPr>
          <a:xfrm>
            <a:off x="342900" y="157149"/>
            <a:ext cx="2218418" cy="507831"/>
          </a:xfrm>
          <a:prstGeom prst="rect">
            <a:avLst/>
          </a:prstGeom>
          <a:noFill/>
        </p:spPr>
        <p:txBody>
          <a:bodyPr wrap="square" rtlCol="0">
            <a:spAutoFit/>
          </a:bodyPr>
          <a:lstStyle/>
          <a:p>
            <a:pPr algn="l"/>
            <a:r>
              <a:rPr lang="en-GB" sz="2700" b="1" dirty="0"/>
              <a:t>Introduction </a:t>
            </a:r>
            <a:endParaRPr lang="en-US" sz="2700" b="1" dirty="0"/>
          </a:p>
        </p:txBody>
      </p:sp>
    </p:spTree>
    <p:extLst>
      <p:ext uri="{BB962C8B-B14F-4D97-AF65-F5344CB8AC3E}">
        <p14:creationId xmlns:p14="http://schemas.microsoft.com/office/powerpoint/2010/main" val="355182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433389" y="277052"/>
            <a:ext cx="5463040" cy="9022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700" b="1" kern="1200" dirty="0">
                <a:solidFill>
                  <a:schemeClr val="tx1"/>
                </a:solidFill>
                <a:latin typeface="+mj-lt"/>
                <a:ea typeface="+mj-ea"/>
                <a:cs typeface="+mj-cs"/>
              </a:rPr>
              <a:t>Section 1 - </a:t>
            </a:r>
            <a:r>
              <a:rPr lang="en-US" sz="2700" b="1" i="0" kern="1200" dirty="0">
                <a:solidFill>
                  <a:schemeClr val="tx1"/>
                </a:solidFill>
                <a:effectLst/>
                <a:latin typeface="+mj-lt"/>
                <a:ea typeface="+mj-ea"/>
                <a:cs typeface="+mj-cs"/>
              </a:rPr>
              <a:t>Overview of the Business Idea</a:t>
            </a:r>
            <a:endParaRPr lang="en-US" sz="27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26818" y="1473812"/>
            <a:ext cx="5896429" cy="4649402"/>
          </a:xfrm>
        </p:spPr>
        <p:txBody>
          <a:bodyPr vert="horz" lIns="91440" tIns="45720" rIns="91440" bIns="45720" rtlCol="0" anchor="t">
            <a:normAutofit/>
          </a:bodyPr>
          <a:lstStyle/>
          <a:p>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r>
              <a:rPr lang="en-GB" sz="2000" dirty="0">
                <a:effectLst/>
                <a:latin typeface="Arial" panose="020B0604020202020204" pitchFamily="34" charset="0"/>
                <a:ea typeface="DengXian" panose="02010600030101010101" pitchFamily="2" charset="-122"/>
                <a:cs typeface="Times New Roman" panose="02020603050405020304" pitchFamily="18" charset="0"/>
              </a:rPr>
              <a:t>The restaurant specialises in a curated menu of European fusion cuisine combining classic dishes from regions such as Italy , France , Spain , Poland , Greece and Great Britain with modern culinary techniques and presentation.</a:t>
            </a:r>
            <a:r>
              <a:rPr lang="en-GB" sz="2000" dirty="0">
                <a:effectLst/>
              </a:rPr>
              <a:t> </a:t>
            </a:r>
            <a:endParaRPr lang="en-US" sz="2000" dirty="0"/>
          </a:p>
          <a:p>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r>
              <a:rPr lang="en-GB" sz="2000" dirty="0">
                <a:effectLst/>
                <a:latin typeface="Arial" panose="020B0604020202020204" pitchFamily="34" charset="0"/>
                <a:ea typeface="DengXian" panose="02010600030101010101" pitchFamily="2" charset="-122"/>
                <a:cs typeface="Times New Roman" panose="02020603050405020304" pitchFamily="18" charset="0"/>
              </a:rPr>
              <a:t>The business is positioned to cater to young professionals, couples, families and social groups making it suitable for casual dining, business meetings and special occasions.</a:t>
            </a:r>
            <a:r>
              <a:rPr lang="en-GB" sz="2000" dirty="0">
                <a:effectLst/>
              </a:rPr>
              <a:t> </a:t>
            </a:r>
            <a:endParaRPr lang="en-US" sz="2000" dirty="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descr="Person with Idea">
            <a:extLst>
              <a:ext uri="{FF2B5EF4-FFF2-40B4-BE49-F238E27FC236}">
                <a16:creationId xmlns:a16="http://schemas.microsoft.com/office/drawing/2014/main" id="{52511430-E159-D9DE-7DD6-2ABD07200AE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06975" y="1880998"/>
            <a:ext cx="3127897" cy="3127897"/>
          </a:xfrm>
          <a:prstGeom prst="rect">
            <a:avLst/>
          </a:prstGeom>
        </p:spPr>
      </p:pic>
    </p:spTree>
    <p:extLst>
      <p:ext uri="{BB962C8B-B14F-4D97-AF65-F5344CB8AC3E}">
        <p14:creationId xmlns:p14="http://schemas.microsoft.com/office/powerpoint/2010/main" val="1434853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852297" y="502020"/>
            <a:ext cx="3992787" cy="164297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kern="1200">
                <a:solidFill>
                  <a:schemeClr val="tx1"/>
                </a:solidFill>
                <a:latin typeface="+mj-lt"/>
                <a:ea typeface="+mj-ea"/>
                <a:cs typeface="+mj-cs"/>
              </a:rPr>
              <a:t>Section 2 - </a:t>
            </a:r>
            <a:r>
              <a:rPr lang="en-US" sz="3200" kern="1200">
                <a:solidFill>
                  <a:schemeClr val="tx1"/>
                </a:solidFill>
                <a:latin typeface="+mj-lt"/>
                <a:ea typeface="+mj-ea"/>
                <a:cs typeface="+mj-cs"/>
              </a:rPr>
              <a:t>Legal Format and Management Structure</a:t>
            </a:r>
          </a:p>
          <a:p>
            <a:pPr>
              <a:lnSpc>
                <a:spcPct val="90000"/>
              </a:lnSpc>
              <a:spcBef>
                <a:spcPct val="0"/>
              </a:spcBef>
              <a:spcAft>
                <a:spcPts val="600"/>
              </a:spcAft>
            </a:pPr>
            <a:endParaRPr lang="en-US" sz="3200" b="1"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342901" y="1880998"/>
            <a:ext cx="5406698" cy="4684448"/>
          </a:xfrm>
        </p:spPr>
        <p:txBody>
          <a:bodyPr vert="horz" lIns="91440" tIns="45720" rIns="91440" bIns="45720" rtlCol="0" anchor="t">
            <a:normAutofit/>
          </a:bodyPr>
          <a:lstStyle/>
          <a:p>
            <a:endParaRPr lang="en-US" sz="1600" dirty="0"/>
          </a:p>
          <a:p>
            <a:pPr marL="385763"/>
            <a:r>
              <a:rPr lang="en-US" sz="2000" b="1" dirty="0"/>
              <a:t>Europa </a:t>
            </a:r>
            <a:r>
              <a:rPr lang="en-US" sz="2000" dirty="0"/>
              <a:t>restaurant will operate as a private limited company (</a:t>
            </a:r>
            <a:r>
              <a:rPr lang="en-US" sz="2000" b="1" dirty="0"/>
              <a:t>Ltd</a:t>
            </a:r>
            <a:r>
              <a:rPr lang="en-US" sz="2000" dirty="0"/>
              <a:t>). </a:t>
            </a:r>
            <a:r>
              <a:rPr lang="en-GB" sz="2000" dirty="0"/>
              <a:t>I have chosen this legal structure because there will be limited liability protection. A limited company is more professional and trusted by suppliers and costumers. Also it will be much easier to raise investment in order to expand or carry changes in the future.</a:t>
            </a:r>
            <a:br>
              <a:rPr lang="en-US" sz="1600" dirty="0"/>
            </a:br>
            <a:endParaRPr lang="en-GB" sz="1600" dirty="0"/>
          </a:p>
          <a:p>
            <a:pPr marL="385763"/>
            <a:endParaRPr lang="en-GB" sz="1600" b="1" dirty="0"/>
          </a:p>
          <a:p>
            <a:pPr marL="385763"/>
            <a:r>
              <a:rPr lang="en-GB" sz="2000" b="1" dirty="0"/>
              <a:t>T</a:t>
            </a:r>
            <a:r>
              <a:rPr lang="en-US" sz="2000" b="1" dirty="0"/>
              <a:t>he management structure of </a:t>
            </a:r>
            <a:r>
              <a:rPr lang="en-GB" sz="2000" b="1" dirty="0"/>
              <a:t>Europa </a:t>
            </a:r>
            <a:r>
              <a:rPr lang="en-GB" sz="2000" dirty="0"/>
              <a:t>restaurant will be a ranked structure ensuring clear responsibility, smooth operations and efficient communication.</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descr="Laptop Secure">
            <a:extLst>
              <a:ext uri="{FF2B5EF4-FFF2-40B4-BE49-F238E27FC236}">
                <a16:creationId xmlns:a16="http://schemas.microsoft.com/office/drawing/2014/main" id="{25092E85-7722-0138-90A0-A1C2F929BD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06975" y="1880998"/>
            <a:ext cx="3127897" cy="3127897"/>
          </a:xfrm>
          <a:prstGeom prst="rect">
            <a:avLst/>
          </a:prstGeom>
        </p:spPr>
      </p:pic>
    </p:spTree>
    <p:extLst>
      <p:ext uri="{BB962C8B-B14F-4D97-AF65-F5344CB8AC3E}">
        <p14:creationId xmlns:p14="http://schemas.microsoft.com/office/powerpoint/2010/main" val="416694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6402"/>
            <a:ext cx="9143997"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70175"/>
            <a:ext cx="9138997"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5265546"/>
            <a:ext cx="3057523"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001" y="5263483"/>
            <a:ext cx="9143999"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1028699" y="5510253"/>
            <a:ext cx="7421963" cy="1033669"/>
          </a:xfrm>
        </p:spPr>
        <p:txBody>
          <a:bodyPr>
            <a:normAutofit/>
          </a:bodyPr>
          <a:lstStyle/>
          <a:p>
            <a:r>
              <a:rPr lang="en-GB" sz="3200">
                <a:solidFill>
                  <a:srgbClr val="FFFFFF"/>
                </a:solidFill>
              </a:rPr>
              <a:t>Ranked organisational chart of a </a:t>
            </a:r>
            <a:r>
              <a:rPr lang="en-GB" sz="3200" b="1">
                <a:solidFill>
                  <a:srgbClr val="FFFFFF"/>
                </a:solidFill>
              </a:rPr>
              <a:t>Europa </a:t>
            </a:r>
            <a:r>
              <a:rPr lang="en-GB" sz="3200">
                <a:solidFill>
                  <a:srgbClr val="FFFFFF"/>
                </a:solidFill>
              </a:rPr>
              <a:t>restaurant.</a:t>
            </a:r>
          </a:p>
        </p:txBody>
      </p:sp>
      <p:sp>
        <p:nvSpPr>
          <p:cNvPr id="14" name="Content Placeholder 13">
            <a:extLst>
              <a:ext uri="{FF2B5EF4-FFF2-40B4-BE49-F238E27FC236}">
                <a16:creationId xmlns:a16="http://schemas.microsoft.com/office/drawing/2014/main" id="{43BFFC37-6B73-EF08-456E-E302CC46A457}"/>
              </a:ext>
            </a:extLst>
          </p:cNvPr>
          <p:cNvSpPr>
            <a:spLocks noGrp="1"/>
          </p:cNvSpPr>
          <p:nvPr>
            <p:ph idx="1"/>
          </p:nvPr>
        </p:nvSpPr>
        <p:spPr>
          <a:xfrm>
            <a:off x="1455192" y="3833199"/>
            <a:ext cx="6249619" cy="1119982"/>
          </a:xfrm>
        </p:spPr>
        <p:txBody>
          <a:bodyPr anchor="ctr">
            <a:normAutofit/>
          </a:bodyPr>
          <a:lstStyle/>
          <a:p>
            <a:r>
              <a:rPr lang="en-GB" sz="1700" dirty="0"/>
              <a:t>Ranked structure as you can see above includes: Owner, Manager,  Head Chef , kitchen staff , waiters and cashiers.</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778240" y="6455431"/>
            <a:ext cx="334434" cy="365125"/>
          </a:xfrm>
        </p:spPr>
        <p:txBody>
          <a:bodyPr>
            <a:normAutofit/>
          </a:bodyPr>
          <a:lstStyle/>
          <a:p>
            <a:pPr>
              <a:spcAft>
                <a:spcPts val="600"/>
              </a:spcAft>
            </a:pPr>
            <a:fld id="{C3F65BB1-9206-4D7F-97F9-47DCC7DC6334}" type="slidenum">
              <a:rPr lang="en-GB" sz="1000">
                <a:solidFill>
                  <a:srgbClr val="FFFFFF"/>
                </a:solidFill>
              </a:rPr>
              <a:pPr>
                <a:spcAft>
                  <a:spcPts val="600"/>
                </a:spcAft>
              </a:pPr>
              <a:t>5</a:t>
            </a:fld>
            <a:endParaRPr lang="en-GB" sz="1000">
              <a:solidFill>
                <a:srgbClr val="FFFFFF"/>
              </a:solidFill>
            </a:endParaRPr>
          </a:p>
        </p:txBody>
      </p:sp>
      <p:pic>
        <p:nvPicPr>
          <p:cNvPr id="6" name="Picture 5">
            <a:extLst>
              <a:ext uri="{FF2B5EF4-FFF2-40B4-BE49-F238E27FC236}">
                <a16:creationId xmlns:a16="http://schemas.microsoft.com/office/drawing/2014/main" id="{30F85D23-385C-63FB-9ADD-81D6CA59A674}"/>
              </a:ext>
            </a:extLst>
          </p:cNvPr>
          <p:cNvPicPr>
            <a:picLocks noChangeAspect="1"/>
          </p:cNvPicPr>
          <p:nvPr/>
        </p:nvPicPr>
        <p:blipFill>
          <a:blip r:embed="rId3"/>
          <a:stretch>
            <a:fillRect/>
          </a:stretch>
        </p:blipFill>
        <p:spPr>
          <a:xfrm>
            <a:off x="589479" y="-102055"/>
            <a:ext cx="7676860" cy="4283587"/>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6402"/>
            <a:ext cx="9143997"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70175"/>
            <a:ext cx="9138997"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5265546"/>
            <a:ext cx="3057523"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001" y="5263483"/>
            <a:ext cx="9143999"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1028699" y="5510253"/>
            <a:ext cx="7421963"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b="1" kern="1200">
                <a:solidFill>
                  <a:srgbClr val="FFFFFF"/>
                </a:solidFill>
                <a:latin typeface="+mj-lt"/>
                <a:ea typeface="+mj-ea"/>
                <a:cs typeface="+mj-cs"/>
              </a:rPr>
              <a:t>Section 3 – </a:t>
            </a:r>
            <a:r>
              <a:rPr lang="en-US" sz="3500" kern="1200">
                <a:solidFill>
                  <a:srgbClr val="FFFFFF"/>
                </a:solidFill>
                <a:latin typeface="+mj-lt"/>
                <a:ea typeface="+mj-ea"/>
                <a:cs typeface="+mj-cs"/>
              </a:rPr>
              <a:t>PESTEL Analysis</a:t>
            </a:r>
            <a:endParaRPr lang="en-US" sz="3500" b="1" kern="1200">
              <a:solidFill>
                <a:srgbClr val="FFFFFF"/>
              </a:solidFill>
              <a:latin typeface="+mj-lt"/>
              <a:ea typeface="+mj-ea"/>
              <a:cs typeface="+mj-cs"/>
            </a:endParaRPr>
          </a:p>
        </p:txBody>
      </p:sp>
      <p:pic>
        <p:nvPicPr>
          <p:cNvPr id="37" name="Graphic 36" descr="Head with Gears">
            <a:extLst>
              <a:ext uri="{FF2B5EF4-FFF2-40B4-BE49-F238E27FC236}">
                <a16:creationId xmlns:a16="http://schemas.microsoft.com/office/drawing/2014/main" id="{3B31F5C1-79A0-E65F-56BB-63ACA651C5E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05080" y="2639557"/>
            <a:ext cx="2038652" cy="2038652"/>
          </a:xfrm>
          <a:prstGeom prst="rect">
            <a:avLst/>
          </a:prstGeom>
        </p:spPr>
      </p:pic>
      <p:sp>
        <p:nvSpPr>
          <p:cNvPr id="3" name="TextBox 2">
            <a:extLst>
              <a:ext uri="{FF2B5EF4-FFF2-40B4-BE49-F238E27FC236}">
                <a16:creationId xmlns:a16="http://schemas.microsoft.com/office/drawing/2014/main" id="{85BF6541-B0FA-9297-3DE4-B13C722629AE}"/>
              </a:ext>
            </a:extLst>
          </p:cNvPr>
          <p:cNvSpPr txBox="1"/>
          <p:nvPr/>
        </p:nvSpPr>
        <p:spPr>
          <a:xfrm>
            <a:off x="10002" y="-312105"/>
            <a:ext cx="7500705" cy="58778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dirty="0"/>
              <a:t>PESTEL Analysis </a:t>
            </a:r>
            <a:r>
              <a:rPr lang="en-GB" sz="2000" dirty="0"/>
              <a:t>is a framework used to study external factors that can effect a business’s success or failure(CIPD 2026).</a:t>
            </a:r>
            <a:endParaRPr lang="en-US" sz="2000" b="1" dirty="0"/>
          </a:p>
          <a:p>
            <a:pPr indent="-228600">
              <a:lnSpc>
                <a:spcPct val="90000"/>
              </a:lnSpc>
              <a:spcAft>
                <a:spcPts val="600"/>
              </a:spcAft>
              <a:buFont typeface="Arial" panose="020B0604020202020204" pitchFamily="34" charset="0"/>
              <a:buChar char="•"/>
            </a:pPr>
            <a:endParaRPr lang="en-GB" sz="2000" dirty="0"/>
          </a:p>
          <a:p>
            <a:pPr indent="-228600">
              <a:lnSpc>
                <a:spcPct val="90000"/>
              </a:lnSpc>
              <a:spcAft>
                <a:spcPts val="600"/>
              </a:spcAft>
              <a:buFont typeface="Arial" panose="020B0604020202020204" pitchFamily="34" charset="0"/>
              <a:buChar char="•"/>
            </a:pPr>
            <a:r>
              <a:rPr lang="en-GB" sz="2000" b="1" dirty="0"/>
              <a:t>Economic </a:t>
            </a:r>
            <a:r>
              <a:rPr lang="en-GB" sz="2000" dirty="0"/>
              <a:t>impact can have multiple disadvantages that affect the business for example: Inflation, interest rates, costumer spending power and unemployment levels.</a:t>
            </a:r>
            <a:br>
              <a:rPr lang="en-US" sz="2000" dirty="0"/>
            </a:br>
            <a:endParaRPr lang="en-GB" sz="2000" dirty="0"/>
          </a:p>
          <a:p>
            <a:pPr indent="-228600">
              <a:lnSpc>
                <a:spcPct val="90000"/>
              </a:lnSpc>
              <a:spcAft>
                <a:spcPts val="600"/>
              </a:spcAft>
              <a:buFont typeface="Arial" panose="020B0604020202020204" pitchFamily="34" charset="0"/>
              <a:buChar char="•"/>
            </a:pPr>
            <a:r>
              <a:rPr lang="en-GB" sz="2000" b="1" dirty="0"/>
              <a:t>Social </a:t>
            </a:r>
            <a:r>
              <a:rPr lang="en-GB" sz="2000" dirty="0"/>
              <a:t>trends and lifestyle changes in society can have high result in the company’s success due to cultural preferences, costumer lifestyle trends and eating habits.</a:t>
            </a:r>
          </a:p>
          <a:p>
            <a:pPr indent="-228600">
              <a:lnSpc>
                <a:spcPct val="90000"/>
              </a:lnSpc>
              <a:spcAft>
                <a:spcPts val="600"/>
              </a:spcAft>
              <a:buFont typeface="Arial" panose="020B0604020202020204" pitchFamily="34" charset="0"/>
              <a:buChar char="•"/>
            </a:pPr>
            <a:endParaRPr lang="en-GB" sz="2000" b="1" dirty="0"/>
          </a:p>
          <a:p>
            <a:pPr indent="-228600">
              <a:lnSpc>
                <a:spcPct val="90000"/>
              </a:lnSpc>
              <a:spcAft>
                <a:spcPts val="600"/>
              </a:spcAft>
              <a:buFont typeface="Arial" panose="020B0604020202020204" pitchFamily="34" charset="0"/>
              <a:buChar char="•"/>
            </a:pPr>
            <a:r>
              <a:rPr lang="en-GB" sz="2000" b="1" dirty="0"/>
              <a:t>Technological </a:t>
            </a:r>
            <a:r>
              <a:rPr lang="en-GB" sz="2000" dirty="0"/>
              <a:t>has a very high result in the benefit of the business. Due to the variety of online ordering systems, delivery apps and social media marketing.</a:t>
            </a:r>
            <a:endParaRPr lang="en-US" sz="2000" b="1" dirty="0"/>
          </a:p>
        </p:txBody>
      </p:sp>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600255" y="190394"/>
            <a:ext cx="5605629" cy="99417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kern="1200" dirty="0">
                <a:solidFill>
                  <a:schemeClr val="tx1"/>
                </a:solidFill>
                <a:latin typeface="+mj-lt"/>
                <a:ea typeface="+mj-ea"/>
                <a:cs typeface="+mj-cs"/>
              </a:rPr>
              <a:t>Section 4 - </a:t>
            </a:r>
            <a:r>
              <a:rPr lang="en-US" sz="3300" kern="1200" dirty="0">
                <a:solidFill>
                  <a:schemeClr val="tx1"/>
                </a:solidFill>
                <a:latin typeface="+mj-lt"/>
                <a:ea typeface="+mj-ea"/>
                <a:cs typeface="+mj-cs"/>
              </a:rPr>
              <a:t>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208225" y="1273438"/>
            <a:ext cx="6086513" cy="5394167"/>
          </a:xfrm>
        </p:spPr>
        <p:txBody>
          <a:bodyPr vert="horz" lIns="91440" tIns="45720" rIns="91440" bIns="45720" rtlCol="0" anchor="ctr">
            <a:normAutofit/>
          </a:bodyPr>
          <a:lstStyle/>
          <a:p>
            <a:r>
              <a:rPr lang="en-GB" sz="2200" dirty="0"/>
              <a:t>Marketing </a:t>
            </a:r>
            <a:r>
              <a:rPr lang="en-GB" sz="2200" b="1" dirty="0"/>
              <a:t>Europa</a:t>
            </a:r>
            <a:r>
              <a:rPr lang="en-GB" sz="2200" dirty="0"/>
              <a:t> restaurant is all about driving local awareness, increasing foot traffic and encouraging repeat costumers</a:t>
            </a:r>
            <a:r>
              <a:rPr lang="en-US" sz="2200" dirty="0"/>
              <a:t>.</a:t>
            </a:r>
            <a:br>
              <a:rPr lang="en-US" sz="2200" dirty="0"/>
            </a:br>
            <a:endParaRPr lang="en-US" sz="2200" dirty="0"/>
          </a:p>
          <a:p>
            <a:r>
              <a:rPr lang="en-GB" sz="2200" dirty="0"/>
              <a:t>Europa’s </a:t>
            </a:r>
            <a:r>
              <a:rPr lang="en-US" sz="2200" dirty="0"/>
              <a:t>primary customer segment</a:t>
            </a:r>
            <a:r>
              <a:rPr lang="en-GB" sz="2200" dirty="0"/>
              <a:t> will be families with children, tourists and visitors, young professionals and special occasion dinners.</a:t>
            </a:r>
            <a:br>
              <a:rPr lang="en-US" sz="2200" dirty="0"/>
            </a:br>
            <a:endParaRPr lang="en-GB" sz="2200" dirty="0"/>
          </a:p>
          <a:p>
            <a:r>
              <a:rPr lang="en-GB" sz="2200" dirty="0"/>
              <a:t>T</a:t>
            </a:r>
            <a:r>
              <a:rPr lang="en-US" sz="2200" dirty="0"/>
              <a:t>he unique selling points</a:t>
            </a:r>
            <a:r>
              <a:rPr lang="en-GB" sz="2200" dirty="0"/>
              <a:t> will be the special occasions diners and Europa restaurant will provide a unforgettable experience with the premium menu options, elegance décor and special services for example: celebration setups.</a:t>
            </a:r>
            <a:br>
              <a:rPr lang="en-US" sz="2200" dirty="0"/>
            </a:br>
            <a:endParaRPr lang="en-US" sz="2200" dirty="0"/>
          </a:p>
          <a:p>
            <a:endParaRPr lang="en-US" sz="1800" dirty="0"/>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Advertising">
            <a:extLst>
              <a:ext uri="{FF2B5EF4-FFF2-40B4-BE49-F238E27FC236}">
                <a16:creationId xmlns:a16="http://schemas.microsoft.com/office/drawing/2014/main" id="{33F09674-4A74-7C5E-2A65-AF060D18354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48128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C3DB6-0787-DD10-468B-B3B835ED07B1}"/>
              </a:ext>
            </a:extLst>
          </p:cNvPr>
          <p:cNvSpPr>
            <a:spLocks noGrp="1"/>
          </p:cNvSpPr>
          <p:nvPr>
            <p:ph type="title"/>
          </p:nvPr>
        </p:nvSpPr>
        <p:spPr>
          <a:xfrm>
            <a:off x="476250" y="260804"/>
            <a:ext cx="6469159" cy="1179285"/>
          </a:xfrm>
        </p:spPr>
        <p:txBody>
          <a:bodyPr>
            <a:normAutofit fontScale="90000"/>
          </a:bodyPr>
          <a:lstStyle/>
          <a:p>
            <a:r>
              <a:rPr lang="en-US" sz="4000" b="1" kern="1200" dirty="0">
                <a:solidFill>
                  <a:schemeClr val="tx1"/>
                </a:solidFill>
                <a:latin typeface="+mj-lt"/>
                <a:ea typeface="+mj-ea"/>
                <a:cs typeface="+mj-cs"/>
              </a:rPr>
              <a:t>Section 4 - </a:t>
            </a:r>
            <a:r>
              <a:rPr lang="en-US" sz="4000" kern="1200" dirty="0">
                <a:solidFill>
                  <a:schemeClr val="tx1"/>
                </a:solidFill>
                <a:latin typeface="+mj-lt"/>
                <a:ea typeface="+mj-ea"/>
                <a:cs typeface="+mj-cs"/>
              </a:rPr>
              <a:t>Marketing Strategies</a:t>
            </a:r>
            <a:endParaRPr lang="en-US" sz="3850" dirty="0"/>
          </a:p>
        </p:txBody>
      </p:sp>
      <p:sp>
        <p:nvSpPr>
          <p:cNvPr id="3" name="Content Placeholder 2">
            <a:extLst>
              <a:ext uri="{FF2B5EF4-FFF2-40B4-BE49-F238E27FC236}">
                <a16:creationId xmlns:a16="http://schemas.microsoft.com/office/drawing/2014/main" id="{808CAB7F-F13E-8A3F-2E70-EA97A3F90161}"/>
              </a:ext>
            </a:extLst>
          </p:cNvPr>
          <p:cNvSpPr>
            <a:spLocks noGrp="1"/>
          </p:cNvSpPr>
          <p:nvPr>
            <p:ph idx="1"/>
          </p:nvPr>
        </p:nvSpPr>
        <p:spPr>
          <a:xfrm>
            <a:off x="177755" y="1841142"/>
            <a:ext cx="5704113" cy="4576081"/>
          </a:xfrm>
        </p:spPr>
        <p:txBody>
          <a:bodyPr anchor="ctr">
            <a:normAutofit lnSpcReduction="10000"/>
          </a:bodyPr>
          <a:lstStyle/>
          <a:p>
            <a:r>
              <a:rPr lang="en-GB" sz="2000" b="1" dirty="0"/>
              <a:t>Digital marketing</a:t>
            </a:r>
            <a:r>
              <a:rPr lang="en-GB" sz="2000" dirty="0"/>
              <a:t> (online visibility) is highly crucial to attract, engage and retain costumers. The use of the social media platforms it focuses on making people find you, trust you, and order from you whether online or in person. The advertisement of the special events on digital platforms which will be held at </a:t>
            </a:r>
            <a:r>
              <a:rPr lang="en-GB" sz="2000" b="1" dirty="0"/>
              <a:t>Europa </a:t>
            </a:r>
            <a:r>
              <a:rPr lang="en-GB" sz="2000" dirty="0"/>
              <a:t>restaurant will increase cravings and visits (</a:t>
            </a:r>
            <a:r>
              <a:rPr lang="en-GB" sz="2000" dirty="0" err="1"/>
              <a:t>AdobeforBusiness2026</a:t>
            </a:r>
            <a:r>
              <a:rPr lang="en-GB" sz="2000" dirty="0"/>
              <a:t>).</a:t>
            </a:r>
          </a:p>
          <a:p>
            <a:endParaRPr lang="en-GB" sz="2000" dirty="0"/>
          </a:p>
          <a:p>
            <a:r>
              <a:rPr lang="en-GB" sz="2000" b="1" dirty="0"/>
              <a:t>Pricing strategy </a:t>
            </a:r>
            <a:r>
              <a:rPr lang="en-GB" sz="2000" dirty="0"/>
              <a:t>isn’t just about covering costs, it’s a powerful marketing tool that shapes how costumers perceive your brand, quality and experience. The right approach balances profitability with psychology, competition and positioning </a:t>
            </a:r>
            <a:endParaRPr lang="en-GB" sz="2000" b="1" dirty="0"/>
          </a:p>
          <a:p>
            <a:endParaRPr lang="en-US" sz="2000" dirty="0"/>
          </a:p>
          <a:p>
            <a:endParaRPr lang="en-US" sz="2100" dirty="0"/>
          </a:p>
        </p:txBody>
      </p:sp>
      <p:sp>
        <p:nvSpPr>
          <p:cNvPr id="34" name="Rectangle 3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5" name="Oval 3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6" name="Graphic 35" descr="Target Audience">
            <a:extLst>
              <a:ext uri="{FF2B5EF4-FFF2-40B4-BE49-F238E27FC236}">
                <a16:creationId xmlns:a16="http://schemas.microsoft.com/office/drawing/2014/main" id="{60137780-4B7D-015E-2547-76CB6888B4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839596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a:extLst>
              <a:ext uri="{FF2B5EF4-FFF2-40B4-BE49-F238E27FC236}">
                <a16:creationId xmlns:a16="http://schemas.microsoft.com/office/drawing/2014/main" id="{7337BF06-4E4A-EAE2-FA78-32F509E59B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386" y="1946744"/>
            <a:ext cx="3583036" cy="279476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B48D632-713D-0D06-44A1-2D003FAA946F}"/>
              </a:ext>
            </a:extLst>
          </p:cNvPr>
          <p:cNvSpPr>
            <a:spLocks noGrp="1"/>
          </p:cNvSpPr>
          <p:nvPr>
            <p:ph idx="1"/>
          </p:nvPr>
        </p:nvSpPr>
        <p:spPr>
          <a:xfrm>
            <a:off x="4195537" y="1133929"/>
            <a:ext cx="4319814" cy="5043034"/>
          </a:xfrm>
        </p:spPr>
        <p:txBody>
          <a:bodyPr>
            <a:normAutofit/>
          </a:bodyPr>
          <a:lstStyle/>
          <a:p>
            <a:endParaRPr lang="en-GB" sz="2200" dirty="0">
              <a:effectLst/>
              <a:latin typeface="Arial" panose="020B0604020202020204" pitchFamily="34" charset="0"/>
              <a:ea typeface="DengXian" panose="02010600030101010101" pitchFamily="2" charset="-122"/>
              <a:cs typeface="Times New Roman" panose="02020603050405020304" pitchFamily="18" charset="0"/>
            </a:endParaRPr>
          </a:p>
          <a:p>
            <a:pPr lvl="0"/>
            <a:r>
              <a:rPr lang="en-GB" sz="2200" dirty="0">
                <a:effectLst/>
                <a:latin typeface="Arial" panose="020B0604020202020204" pitchFamily="34" charset="0"/>
                <a:ea typeface="DengXian" panose="02010600030101010101" pitchFamily="2" charset="-122"/>
                <a:cs typeface="Times New Roman" panose="02020603050405020304" pitchFamily="18" charset="0"/>
              </a:rPr>
              <a:t>£130.000 Lease for already running restaurant (</a:t>
            </a:r>
            <a:r>
              <a:rPr lang="en-GB" sz="2200" dirty="0" err="1">
                <a:effectLst/>
                <a:latin typeface="Arial" panose="020B0604020202020204" pitchFamily="34" charset="0"/>
                <a:ea typeface="DengXian" panose="02010600030101010101" pitchFamily="2" charset="-122"/>
                <a:cs typeface="Times New Roman" panose="02020603050405020304" pitchFamily="18" charset="0"/>
              </a:rPr>
              <a:t>rightbizz.</a:t>
            </a:r>
            <a:r>
              <a:rPr lang="en-GB" sz="2200" dirty="0" err="1">
                <a:latin typeface="Arial" panose="020B0604020202020204" pitchFamily="34" charset="0"/>
                <a:ea typeface="DengXian" panose="02010600030101010101" pitchFamily="2" charset="-122"/>
                <a:cs typeface="Times New Roman" panose="02020603050405020304" pitchFamily="18" charset="0"/>
              </a:rPr>
              <a:t>co.uk</a:t>
            </a:r>
            <a:r>
              <a:rPr lang="en-GB" sz="2200" dirty="0">
                <a:latin typeface="Arial" panose="020B0604020202020204" pitchFamily="34" charset="0"/>
                <a:ea typeface="DengXian" panose="02010600030101010101" pitchFamily="2" charset="-122"/>
                <a:cs typeface="Times New Roman" panose="02020603050405020304" pitchFamily="18" charset="0"/>
              </a:rPr>
              <a:t> 2026)</a:t>
            </a:r>
            <a:r>
              <a:rPr lang="en-GB" sz="2200" dirty="0">
                <a:effectLst/>
                <a:latin typeface="Arial" panose="020B0604020202020204" pitchFamily="34" charset="0"/>
                <a:ea typeface="DengXian" panose="02010600030101010101" pitchFamily="2" charset="-122"/>
                <a:cs typeface="Times New Roman" panose="02020603050405020304" pitchFamily="18" charset="0"/>
              </a:rPr>
              <a:t>.</a:t>
            </a:r>
          </a:p>
          <a:p>
            <a:pPr lvl="0"/>
            <a:r>
              <a:rPr lang="en-GB" sz="2200" dirty="0">
                <a:effectLst/>
                <a:latin typeface="Arial" panose="020B0604020202020204" pitchFamily="34" charset="0"/>
                <a:ea typeface="DengXian" panose="02010600030101010101" pitchFamily="2" charset="-122"/>
                <a:cs typeface="Times New Roman" panose="02020603050405020304" pitchFamily="18" charset="0"/>
              </a:rPr>
              <a:t>£2.000 Rent per month </a:t>
            </a:r>
          </a:p>
          <a:p>
            <a:pPr lvl="0"/>
            <a:r>
              <a:rPr lang="en-GB" sz="2200" dirty="0">
                <a:effectLst/>
                <a:latin typeface="Arial" panose="020B0604020202020204" pitchFamily="34" charset="0"/>
                <a:ea typeface="DengXian" panose="02010600030101010101" pitchFamily="2" charset="-122"/>
                <a:cs typeface="Times New Roman" panose="02020603050405020304" pitchFamily="18" charset="0"/>
              </a:rPr>
              <a:t>£50.000 Renovation &amp; interior designs</a:t>
            </a:r>
          </a:p>
          <a:p>
            <a:pPr lvl="0"/>
            <a:r>
              <a:rPr lang="en-GB" sz="2200" dirty="0">
                <a:effectLst/>
                <a:latin typeface="Arial" panose="020B0604020202020204" pitchFamily="34" charset="0"/>
                <a:ea typeface="DengXian" panose="02010600030101010101" pitchFamily="2" charset="-122"/>
                <a:cs typeface="Times New Roman" panose="02020603050405020304" pitchFamily="18" charset="0"/>
              </a:rPr>
              <a:t>£2.000 Licenses &amp; permits</a:t>
            </a:r>
          </a:p>
          <a:p>
            <a:pPr lvl="0"/>
            <a:r>
              <a:rPr lang="en-GB" sz="2200" dirty="0">
                <a:effectLst/>
                <a:latin typeface="Arial" panose="020B0604020202020204" pitchFamily="34" charset="0"/>
                <a:ea typeface="DengXian" panose="02010600030101010101" pitchFamily="2" charset="-122"/>
                <a:cs typeface="Times New Roman" panose="02020603050405020304" pitchFamily="18" charset="0"/>
              </a:rPr>
              <a:t>£2.000 Marketing &amp; Branding </a:t>
            </a:r>
          </a:p>
          <a:p>
            <a:r>
              <a:rPr lang="en-GB" sz="2200" dirty="0">
                <a:effectLst/>
                <a:latin typeface="Arial" panose="020B0604020202020204" pitchFamily="34" charset="0"/>
                <a:ea typeface="DengXian" panose="02010600030101010101" pitchFamily="2" charset="-122"/>
                <a:cs typeface="Times New Roman" panose="02020603050405020304" pitchFamily="18" charset="0"/>
              </a:rPr>
              <a:t>£2.000 Staff recruitment &amp; training</a:t>
            </a:r>
            <a:r>
              <a:rPr lang="en-GB" sz="2200" dirty="0">
                <a:effectLst/>
              </a:rPr>
              <a:t> </a:t>
            </a:r>
          </a:p>
          <a:p>
            <a:endParaRPr lang="en-GB" sz="2200" dirty="0"/>
          </a:p>
          <a:p>
            <a:r>
              <a:rPr lang="en-GB" sz="2200" b="1" dirty="0"/>
              <a:t>Budget</a:t>
            </a:r>
            <a:r>
              <a:rPr lang="en-GB" sz="2200" dirty="0"/>
              <a:t> = £200.000</a:t>
            </a:r>
          </a:p>
        </p:txBody>
      </p:sp>
    </p:spTree>
    <p:extLst>
      <p:ext uri="{BB962C8B-B14F-4D97-AF65-F5344CB8AC3E}">
        <p14:creationId xmlns:p14="http://schemas.microsoft.com/office/powerpoint/2010/main" val="372387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6759653-6393-FC01-89BE-ED05478F6E8E}"/>
              </a:ext>
            </a:extLst>
          </p:cNvPr>
          <p:cNvSpPr txBox="1"/>
          <p:nvPr/>
        </p:nvSpPr>
        <p:spPr>
          <a:xfrm>
            <a:off x="459486" y="2573756"/>
            <a:ext cx="2571750" cy="3410712"/>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2000" b="1" dirty="0">
                <a:effectLst/>
              </a:rPr>
              <a:t>Operational Fixed costs &amp; variable / month</a:t>
            </a:r>
          </a:p>
          <a:p>
            <a:pPr marL="342900" lvl="0" indent="-228600">
              <a:lnSpc>
                <a:spcPct val="90000"/>
              </a:lnSpc>
              <a:buFont typeface="Arial" panose="020B0604020202020204" pitchFamily="34" charset="0"/>
              <a:buChar char="•"/>
            </a:pPr>
            <a:r>
              <a:rPr lang="en-US" sz="2000" dirty="0">
                <a:effectLst/>
              </a:rPr>
              <a:t>£2.000 Rent</a:t>
            </a:r>
          </a:p>
          <a:p>
            <a:pPr marL="342900" lvl="0" indent="-228600">
              <a:lnSpc>
                <a:spcPct val="90000"/>
              </a:lnSpc>
              <a:buFont typeface="Arial" panose="020B0604020202020204" pitchFamily="34" charset="0"/>
              <a:buChar char="•"/>
            </a:pPr>
            <a:r>
              <a:rPr lang="en-US" sz="2000" dirty="0">
                <a:effectLst/>
              </a:rPr>
              <a:t>£10.000 Salaries </a:t>
            </a:r>
          </a:p>
          <a:p>
            <a:pPr marL="342900" lvl="0" indent="-228600">
              <a:lnSpc>
                <a:spcPct val="90000"/>
              </a:lnSpc>
              <a:buFont typeface="Arial" panose="020B0604020202020204" pitchFamily="34" charset="0"/>
              <a:buChar char="•"/>
            </a:pPr>
            <a:r>
              <a:rPr lang="en-US" sz="2000" dirty="0">
                <a:effectLst/>
              </a:rPr>
              <a:t>£300 Insurance</a:t>
            </a:r>
          </a:p>
          <a:p>
            <a:pPr marL="342900" lvl="0" indent="-228600">
              <a:lnSpc>
                <a:spcPct val="90000"/>
              </a:lnSpc>
              <a:buFont typeface="Arial" panose="020B0604020202020204" pitchFamily="34" charset="0"/>
              <a:buChar char="•"/>
            </a:pPr>
            <a:r>
              <a:rPr lang="en-US" sz="2000" dirty="0">
                <a:effectLst/>
              </a:rPr>
              <a:t>£1.000 Utilities</a:t>
            </a:r>
          </a:p>
          <a:p>
            <a:pPr marL="342900" lvl="0" indent="-228600">
              <a:lnSpc>
                <a:spcPct val="90000"/>
              </a:lnSpc>
              <a:buFont typeface="Arial" panose="020B0604020202020204" pitchFamily="34" charset="0"/>
              <a:buChar char="•"/>
            </a:pPr>
            <a:r>
              <a:rPr lang="en-US" sz="2000" dirty="0">
                <a:effectLst/>
              </a:rPr>
              <a:t>£2.000 Ingredients and food supplies </a:t>
            </a:r>
          </a:p>
          <a:p>
            <a:pPr marL="342900" lvl="0" indent="-228600">
              <a:lnSpc>
                <a:spcPct val="90000"/>
              </a:lnSpc>
              <a:spcAft>
                <a:spcPts val="800"/>
              </a:spcAft>
              <a:buFont typeface="Arial" panose="020B0604020202020204" pitchFamily="34" charset="0"/>
              <a:buChar char="•"/>
            </a:pPr>
            <a:r>
              <a:rPr lang="en-US" sz="2000" dirty="0">
                <a:effectLst/>
              </a:rPr>
              <a:t>£500 Delivery fees </a:t>
            </a:r>
          </a:p>
          <a:p>
            <a:pPr indent="-228600">
              <a:lnSpc>
                <a:spcPct val="90000"/>
              </a:lnSpc>
              <a:buFont typeface="Arial" panose="020B0604020202020204" pitchFamily="34" charset="0"/>
              <a:buChar char="•"/>
            </a:pPr>
            <a:r>
              <a:rPr lang="en-US" sz="2000" b="1" dirty="0">
                <a:effectLst/>
              </a:rPr>
              <a:t>Total: </a:t>
            </a:r>
            <a:r>
              <a:rPr lang="en-US" sz="2000" dirty="0">
                <a:effectLst/>
              </a:rPr>
              <a:t>£15.800 </a:t>
            </a:r>
            <a:endParaRPr lang="en-US" sz="2000" dirty="0"/>
          </a:p>
        </p:txBody>
      </p:sp>
      <p:pic>
        <p:nvPicPr>
          <p:cNvPr id="10" name="Picture 9">
            <a:extLst>
              <a:ext uri="{FF2B5EF4-FFF2-40B4-BE49-F238E27FC236}">
                <a16:creationId xmlns:a16="http://schemas.microsoft.com/office/drawing/2014/main" id="{978CAB37-3518-A7B9-0276-860D5C2B331C}"/>
              </a:ext>
            </a:extLst>
          </p:cNvPr>
          <p:cNvPicPr>
            <a:picLocks noChangeAspect="1"/>
          </p:cNvPicPr>
          <p:nvPr/>
        </p:nvPicPr>
        <p:blipFill>
          <a:blip r:embed="rId2"/>
          <a:stretch>
            <a:fillRect/>
          </a:stretch>
        </p:blipFill>
        <p:spPr>
          <a:xfrm>
            <a:off x="3490722" y="1700913"/>
            <a:ext cx="5177790" cy="3456174"/>
          </a:xfrm>
          <a:prstGeom prst="rect">
            <a:avLst/>
          </a:prstGeom>
        </p:spPr>
      </p:pic>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895F13B-A6A0-47E2-82A6-F316CAD0016A}"/>
              </a:ext>
            </a:extLst>
          </p:cNvPr>
          <p:cNvSpPr txBox="1"/>
          <p:nvPr/>
        </p:nvSpPr>
        <p:spPr>
          <a:xfrm>
            <a:off x="588866" y="3535416"/>
            <a:ext cx="7966268" cy="507831"/>
          </a:xfrm>
          <a:prstGeom prst="rect">
            <a:avLst/>
          </a:prstGeom>
          <a:noFill/>
        </p:spPr>
        <p:txBody>
          <a:bodyPr wrap="square" rtlCol="0">
            <a:spAutoFit/>
          </a:bodyPr>
          <a:lstStyle/>
          <a:p>
            <a:r>
              <a:rPr lang="en-GB" sz="135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35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35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35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35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35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35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35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sz="1350" dirty="0"/>
          </a:p>
        </p:txBody>
      </p:sp>
      <p:sp>
        <p:nvSpPr>
          <p:cNvPr id="3" name="TextBox 2">
            <a:extLst>
              <a:ext uri="{FF2B5EF4-FFF2-40B4-BE49-F238E27FC236}">
                <a16:creationId xmlns:a16="http://schemas.microsoft.com/office/drawing/2014/main" id="{956C623A-546D-F609-3EA7-11D1350B7869}"/>
              </a:ext>
            </a:extLst>
          </p:cNvPr>
          <p:cNvSpPr txBox="1"/>
          <p:nvPr/>
        </p:nvSpPr>
        <p:spPr>
          <a:xfrm>
            <a:off x="861786" y="-451115"/>
            <a:ext cx="7693348" cy="5689699"/>
          </a:xfrm>
          <a:prstGeom prst="rect">
            <a:avLst/>
          </a:prstGeom>
          <a:noFill/>
        </p:spPr>
        <p:txBody>
          <a:bodyPr wrap="square">
            <a:spAutoFit/>
          </a:bodyPr>
          <a:lstStyle/>
          <a:p>
            <a:pPr>
              <a:lnSpc>
                <a:spcPct val="107000"/>
              </a:lnSpc>
              <a:spcAft>
                <a:spcPts val="800"/>
              </a:spcAft>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p>
          <a:p>
            <a:pPr>
              <a:lnSpc>
                <a:spcPct val="107000"/>
              </a:lnSpc>
              <a:spcAft>
                <a:spcPts val="800"/>
              </a:spcAft>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p>
          <a:p>
            <a:pPr>
              <a:lnSpc>
                <a:spcPct val="107000"/>
              </a:lnSpc>
              <a:spcBef>
                <a:spcPts val="200"/>
              </a:spcBef>
              <a:buNone/>
            </a:pPr>
            <a:r>
              <a:rPr lang="en-GB" sz="2400" b="1" dirty="0">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rPr>
              <a:t>Break Even Analysis </a:t>
            </a:r>
          </a:p>
          <a:p>
            <a:pPr>
              <a:buNone/>
            </a:pPr>
            <a:r>
              <a:rPr lang="en-GB" sz="2000" dirty="0">
                <a:effectLst/>
                <a:latin typeface="Times New Roman" panose="02020603050405020304" pitchFamily="18" charset="0"/>
                <a:ea typeface="DengXian" panose="02010600030101010101" pitchFamily="2" charset="-122"/>
              </a:rPr>
              <a:t>Break-even is the point where a business’s total revenue equals its total costs.</a:t>
            </a: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 </a:t>
            </a: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Revenue for the month: £45.000</a:t>
            </a: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Operational costs for the month: £15.800 </a:t>
            </a: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 </a:t>
            </a:r>
          </a:p>
          <a:p>
            <a:pPr>
              <a:lnSpc>
                <a:spcPct val="107000"/>
              </a:lnSpc>
              <a:spcAft>
                <a:spcPts val="800"/>
              </a:spcAft>
              <a:buNone/>
            </a:pPr>
            <a:r>
              <a:rPr lang="en-GB" sz="2000" b="1" dirty="0">
                <a:effectLst/>
                <a:latin typeface="Arial" panose="020B0604020202020204" pitchFamily="34" charset="0"/>
                <a:ea typeface="DengXian" panose="02010600030101010101" pitchFamily="2" charset="-122"/>
                <a:cs typeface="Times New Roman" panose="02020603050405020304" pitchFamily="18" charset="0"/>
              </a:rPr>
              <a:t>Break even formula:</a:t>
            </a:r>
            <a:endParaRPr lang="en-GB" sz="20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 </a:t>
            </a: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Fixed costs £15.800 / (selling price £20 – variable cost £5</a:t>
            </a:r>
          </a:p>
          <a:p>
            <a:pPr>
              <a:lnSpc>
                <a:spcPct val="107000"/>
              </a:lnSpc>
              <a:spcAft>
                <a:spcPts val="800"/>
              </a:spcAft>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£15.800 / £15</a:t>
            </a:r>
          </a:p>
          <a:p>
            <a:pPr>
              <a:buNone/>
            </a:pPr>
            <a:r>
              <a:rPr lang="en-GB" sz="2000" dirty="0">
                <a:effectLst/>
                <a:latin typeface="Arial" panose="020B0604020202020204" pitchFamily="34" charset="0"/>
                <a:ea typeface="DengXian" panose="02010600030101010101" pitchFamily="2" charset="-122"/>
                <a:cs typeface="Times New Roman" panose="02020603050405020304" pitchFamily="18" charset="0"/>
              </a:rPr>
              <a:t>= 1.055 meals for month, up to Break even point</a:t>
            </a:r>
            <a:r>
              <a:rPr lang="en-GB" sz="2000" dirty="0">
                <a:effectLst/>
              </a:rPr>
              <a:t> </a:t>
            </a:r>
            <a:endParaRPr lang="en-US" sz="2000" dirty="0"/>
          </a:p>
        </p:txBody>
      </p:sp>
    </p:spTree>
    <p:extLst>
      <p:ext uri="{BB962C8B-B14F-4D97-AF65-F5344CB8AC3E}">
        <p14:creationId xmlns:p14="http://schemas.microsoft.com/office/powerpoint/2010/main" val="33015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84C15-4F41-CF8E-8A75-77FA83980551}"/>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E29E2E4-BAE6-8271-4EBA-7A37ED15F5F1}"/>
              </a:ext>
            </a:extLst>
          </p:cNvPr>
          <p:cNvSpPr>
            <a:spLocks noGrp="1"/>
          </p:cNvSpPr>
          <p:nvPr>
            <p:ph idx="1"/>
          </p:nvPr>
        </p:nvSpPr>
        <p:spPr/>
        <p:txBody>
          <a:bodyPr>
            <a:normAutofit/>
          </a:bodyPr>
          <a:lstStyle/>
          <a:p>
            <a:r>
              <a:rPr lang="en-GB" sz="2000" dirty="0" err="1"/>
              <a:t>Rightbiz.co.uk</a:t>
            </a:r>
            <a:r>
              <a:rPr lang="en-GB" sz="2000" dirty="0"/>
              <a:t> 2026. </a:t>
            </a:r>
            <a:r>
              <a:rPr lang="en-GB" sz="2000" i="1" dirty="0"/>
              <a:t>Mediterranean restaurant</a:t>
            </a:r>
            <a:r>
              <a:rPr lang="en-GB" sz="2000" dirty="0"/>
              <a:t>. Available at: </a:t>
            </a:r>
            <a:r>
              <a:rPr lang="en-GB" sz="2000" dirty="0">
                <a:hlinkClick r:id="rId2"/>
              </a:rPr>
              <a:t>https://</a:t>
            </a:r>
            <a:r>
              <a:rPr lang="en-GB" sz="2000" dirty="0" err="1">
                <a:hlinkClick r:id="rId2"/>
              </a:rPr>
              <a:t>www.rightbiz.co.uk</a:t>
            </a:r>
            <a:r>
              <a:rPr lang="en-GB" sz="2000" dirty="0">
                <a:hlinkClick r:id="rId2"/>
              </a:rPr>
              <a:t>/buy_business/for_sale/645344_london.html</a:t>
            </a:r>
            <a:endParaRPr lang="en-GB" sz="2000" dirty="0"/>
          </a:p>
          <a:p>
            <a:endParaRPr lang="en-GB" sz="2000" dirty="0"/>
          </a:p>
          <a:p>
            <a:r>
              <a:rPr lang="en-GB" sz="2000" dirty="0"/>
              <a:t>Business.adobe.com 2026. </a:t>
            </a:r>
            <a:r>
              <a:rPr lang="en-GB" sz="2000" i="1" dirty="0"/>
              <a:t>Marketing strategies. </a:t>
            </a:r>
            <a:r>
              <a:rPr lang="en-GB" sz="2000" dirty="0"/>
              <a:t>Available at: </a:t>
            </a:r>
            <a:r>
              <a:rPr lang="en-GB" sz="2000" dirty="0">
                <a:hlinkClick r:id="rId3"/>
              </a:rPr>
              <a:t>https://business.adobe.com/blog/basics/digital-marketing</a:t>
            </a:r>
            <a:endParaRPr lang="en-GB" sz="2000" dirty="0"/>
          </a:p>
          <a:p>
            <a:endParaRPr lang="en-GB" sz="2000" dirty="0"/>
          </a:p>
          <a:p>
            <a:r>
              <a:rPr lang="en-GB" sz="2000" dirty="0"/>
              <a:t>CIPD.org 2026. </a:t>
            </a:r>
            <a:r>
              <a:rPr lang="en-GB" sz="2000" i="1" dirty="0"/>
              <a:t>Pestle analysis</a:t>
            </a:r>
            <a:r>
              <a:rPr lang="en-GB" sz="2000" dirty="0"/>
              <a:t>. Available at: </a:t>
            </a:r>
            <a:r>
              <a:rPr lang="en-GB" sz="2000" dirty="0">
                <a:hlinkClick r:id="rId4"/>
              </a:rPr>
              <a:t>https://www.cipd.org/uk/knowledge/factsheets/pestle-analysis-factsheet/</a:t>
            </a:r>
            <a:endParaRPr lang="en-GB" sz="2000" dirty="0"/>
          </a:p>
          <a:p>
            <a:endParaRPr lang="en-GB" sz="2000" dirty="0"/>
          </a:p>
          <a:p>
            <a:endParaRPr lang="en-GB" sz="2000" i="1" dirty="0"/>
          </a:p>
          <a:p>
            <a:endParaRPr lang="en-GB" sz="2000" i="1" dirty="0"/>
          </a:p>
        </p:txBody>
      </p:sp>
    </p:spTree>
    <p:extLst>
      <p:ext uri="{BB962C8B-B14F-4D97-AF65-F5344CB8AC3E}">
        <p14:creationId xmlns:p14="http://schemas.microsoft.com/office/powerpoint/2010/main" val="4163804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1215" y="2226469"/>
            <a:ext cx="5801570" cy="3263504"/>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On-screen Show (4:3)</PresentationFormat>
  <Paragraphs>212</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Business Plan                      Presentation </vt:lpstr>
      <vt:lpstr>PowerPoint Presentation</vt:lpstr>
      <vt:lpstr>PowerPoint Presentation</vt:lpstr>
      <vt:lpstr>PowerPoint Presentation</vt:lpstr>
      <vt:lpstr>Ranked organisational chart of a Europa restaurant.</vt:lpstr>
      <vt:lpstr>PowerPoint Presentation</vt:lpstr>
      <vt:lpstr>PowerPoint Presentation</vt:lpstr>
      <vt:lpstr>Section 4 - Marketing Strategies</vt:lpstr>
      <vt:lpstr>PowerPoint Presentation</vt:lpstr>
      <vt:lpstr>PowerPoint Presentation</vt:lpstr>
      <vt:lpstr>PowerPoint Presentation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Agim Jata (2435215)</cp:lastModifiedBy>
  <cp:revision>58</cp:revision>
  <dcterms:created xsi:type="dcterms:W3CDTF">2023-07-31T07:37:43Z</dcterms:created>
  <dcterms:modified xsi:type="dcterms:W3CDTF">2026-04-19T22:09:12Z</dcterms:modified>
</cp:coreProperties>
</file>