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0" r:id="rId7"/>
    <p:sldId id="258" r:id="rId8"/>
    <p:sldId id="259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D77926-33D4-4E35-B2CF-7F94551D8D62}" v="2" dt="2022-01-15T18:49:45.9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D2BD0-9886-4CC3-83DF-A72B8FDC48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B3FCF3-C462-4A3C-8540-4F267D593F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203156-7C27-43FD-8DDE-A3E39BC70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8D63BF-5E28-456B-8FF3-8E69865C8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99AA8-7F06-492B-AC91-0DE11926B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308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E1AF3-99A5-4228-888E-CF8970D25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1D6CD-80C8-4EEC-91A6-DC42E0BDC5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676508-59A4-4314-9B8E-D168B4B1D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0FBDD0-2B7D-4938-B1DD-0E1D418C02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A3377-585B-41A7-9385-CDEEE7756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259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9CEDF-F92B-484B-AEF1-D7403697B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4242A7-03CC-4D42-A621-53F175BCA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8A72AA-BCDF-46BF-9B2C-77FA1786C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55613D-5A42-454E-A5F2-13E94A09B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74A997-DB32-4F99-BD6F-3FF8D10C5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149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FADDF-C264-4FD7-8E97-D53F5A765F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C52EC-104B-490D-96D6-CC3F7D8A5C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8BCFB2-3A7C-44AC-955E-C71EA1350A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60426-6018-4EE9-9439-D2C750B6C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8CEA6F-75E8-4BDF-96DB-A709157CB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6628F4-0D2A-4789-89C2-26FF03623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3115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1FE45-EB5E-4AB3-8F7B-61C0EBDAA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60438F-9D2D-4D2E-9509-719C1A303B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775ECD-6E24-4F4D-BDB3-DE9C235D3F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1D36D1-3EAC-423A-A436-F135981422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3FB59D-CF40-49D7-AD5D-2C8D80BE14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08DCF4-6CCD-4906-ADF8-D2CD3F1D7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DD8EA5-CDB8-4286-A1C5-D7F27ED10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AFD4F7-C774-452F-A933-42A5BDF81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730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B46E4-9FCF-4DAD-96E8-EC9C30746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5EEAD7-3FB8-44AF-8691-A74732FA0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D16991-2C62-4985-9CC4-F5A93C2FD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225BED-24D5-4ABB-B2AE-92ADC45DB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541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8B1C15-8B03-445F-AA1F-012D1D7D5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45AC51-60EE-4689-8E42-E16D72080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C14CFC-468B-4E60-808D-82395D1A0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021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B8C78-ABEA-4754-830C-80B1D97F4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527FF-0BC1-471F-A200-B2CDC1765B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A22A23-53DA-4B16-8C3C-FCAA6672E1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D36E4D-623E-4D28-B382-7B2F94F5F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D1F482-37A4-4BA1-8AE1-3D2568430F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B95DBE-8B7A-4DA1-988A-29884473F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532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EA035-E951-429A-9E9D-E9EA87405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E41AB3-B8EF-485F-859F-7CFD6F047C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C6235D-7EF6-4B54-866A-8254285845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27BD93-818C-4A0E-9F60-C92DF74B2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E2DA9A-7156-47A1-9518-B4F96BB0A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3072F4-4E61-40AE-A346-07F901169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684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0D423-D524-4B0E-9ABF-EB7C678AA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122400-76C7-4ABC-9864-2252D5E097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2953F-425B-4ACA-9C38-48DC2B8FB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58DD2-B0C0-4CD6-8C68-275826C8A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AE488-0E6A-4250-A587-BA033C496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923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843AD8-03BB-4207-AEBA-9B973A2C68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B9C31A-B816-4425-8F9D-824F6C666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9D384-111B-4D4D-B619-FEB7B0761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E2040-DABB-4BE6-BDA0-D81FA52EC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54A998-D01D-47C4-B568-BBFFA0B99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75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8019788-F2BF-4AD6-B3E5-08D65B1F2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A07742-3C98-413F-BDF2-EE47E97745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E12F2-DB31-4CEE-85BA-ECAC14B082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01216-F6EB-4BC7-B928-9F1AD114C901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C52A35-CB82-432D-BD1B-55FACBB9F5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13AD4C-7602-4DEE-812A-4504CFAE87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EC7D1A-C87E-44C1-9C7A-F09591503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02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6B22B-3580-47C8-857B-CC1B4EE550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96943"/>
          </a:xfrm>
        </p:spPr>
        <p:txBody>
          <a:bodyPr>
            <a:normAutofit/>
          </a:bodyPr>
          <a:lstStyle/>
          <a:p>
            <a:r>
              <a:rPr lang="en-GB" sz="5400" dirty="0"/>
              <a:t>Dual Combustion Cycle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26F20-4DF4-4E3A-B138-1512DABD28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i="1" dirty="0"/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3601806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A392B-0B42-49AF-A40D-862C99D5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799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9BAF9-0763-4EA0-8927-DA87B5C73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894" y="1053680"/>
            <a:ext cx="11493584" cy="5238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The dual combustion cycle, like the ideal diesel cycle is a mathematical model, but comes closer to what actually happens in the cylinder of a diesel engine.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400" dirty="0"/>
              <a:t>It is a combination of the Otto and diesel cycles, and is sometimes called a </a:t>
            </a:r>
            <a:r>
              <a:rPr lang="en-GB" sz="2400" i="1" dirty="0"/>
              <a:t>semi-diesel cycle</a:t>
            </a:r>
            <a:r>
              <a:rPr lang="en-GB" sz="2400" dirty="0"/>
              <a:t>, because semi-diesel engines (2 stroke </a:t>
            </a:r>
            <a:r>
              <a:rPr lang="en-GB" sz="2400" i="1" dirty="0"/>
              <a:t>hot-head</a:t>
            </a:r>
            <a:r>
              <a:rPr lang="en-GB" sz="2400" dirty="0"/>
              <a:t> engine) work on this cycle. In this cycle, heat is absorbed partly at a constant volume and partly at a constant pressure.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400" dirty="0"/>
              <a:t>The ideal dual combustion cycle consists of two reversible adiabatic or isentropic processes, two constant volume and a constant pressure process.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400" dirty="0"/>
              <a:t>The efficiency of dual combustion cycle is greater than Diesel cycle and less than Otto cycle, for the same compression ratio.</a:t>
            </a:r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r>
              <a:rPr lang="en-GB" sz="2400" dirty="0"/>
              <a:t>Application of the dual combustion cycle can be found in large marine diesel engines – bore values of approximately 1 metre and stroke length of 2.5 m.</a:t>
            </a:r>
          </a:p>
        </p:txBody>
      </p:sp>
    </p:spTree>
    <p:extLst>
      <p:ext uri="{BB962C8B-B14F-4D97-AF65-F5344CB8AC3E}">
        <p14:creationId xmlns:p14="http://schemas.microsoft.com/office/powerpoint/2010/main" val="451840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B454A-D5D6-4CA3-892F-38388C129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6681"/>
            <a:ext cx="10515600" cy="658276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Dual combustion cycle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7425DE-C5A7-4DF2-9FE9-7AFD14668C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6971" y="1103365"/>
            <a:ext cx="11358057" cy="5431899"/>
          </a:xfrm>
        </p:spPr>
      </p:pic>
    </p:spTree>
    <p:extLst>
      <p:ext uri="{BB962C8B-B14F-4D97-AF65-F5344CB8AC3E}">
        <p14:creationId xmlns:p14="http://schemas.microsoft.com/office/powerpoint/2010/main" val="861742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B795C-4FFC-447C-94A5-938543E5C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790"/>
            <a:ext cx="10515600" cy="724888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Dual combustion cycle – marine diesel engine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E99AA91-EBE0-4EC2-82E4-72F0E4B557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354" y="621310"/>
            <a:ext cx="7657375" cy="612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5633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8102D-4120-4D86-9C56-35704FFDF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8955"/>
            <a:ext cx="10515600" cy="652221"/>
          </a:xfrm>
        </p:spPr>
        <p:txBody>
          <a:bodyPr/>
          <a:lstStyle/>
          <a:p>
            <a:pPr algn="ct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Dual combustion cycle - </a:t>
            </a:r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Example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F8F4661-BF5A-44CF-BE11-9E2A446B0E3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42225" y="781176"/>
                <a:ext cx="11723698" cy="58981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200" dirty="0"/>
                  <a:t>A compression ignition engine operating on the ideal dual combustion cycle has a compression ratio of 16:1. Pressure &amp; temperature at start of compression are 98 kPa and 30 °C respectively.  Pressure &amp; temperature at the end of heat supplied are 6 MPa and 1</a:t>
                </a:r>
                <a:r>
                  <a:rPr kumimoji="0" lang="en-GB" sz="2200" b="0" i="0" u="none" strike="noStrike" kern="1200" cap="none" spc="0" normalizeH="0" baseline="0" noProof="0" dirty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 panose="020F0502020204030204"/>
                    <a:ea typeface="+mn-ea"/>
                    <a:cs typeface="+mn-cs"/>
                  </a:rPr>
                  <a:t>300 °C.  Determine the thermal efficiency.</a:t>
                </a:r>
              </a:p>
              <a:p>
                <a:pPr marL="0" indent="0">
                  <a:buNone/>
                </a:pPr>
                <a:r>
                  <a:rPr lang="en-GB" sz="2200" dirty="0">
                    <a:solidFill>
                      <a:prstClr val="black"/>
                    </a:solidFill>
                    <a:latin typeface="Calibri" panose="020F0502020204030204"/>
                  </a:rPr>
                  <a:t>Given that:	 c</a:t>
                </a:r>
                <a:r>
                  <a:rPr lang="en-GB" sz="2200" baseline="-25000" dirty="0">
                    <a:solidFill>
                      <a:prstClr val="black"/>
                    </a:solidFill>
                    <a:latin typeface="Calibri" panose="020F0502020204030204"/>
                  </a:rPr>
                  <a:t>v</a:t>
                </a:r>
                <a:r>
                  <a:rPr lang="en-GB" sz="2200" dirty="0">
                    <a:solidFill>
                      <a:prstClr val="black"/>
                    </a:solidFill>
                    <a:latin typeface="Calibri" panose="020F0502020204030204"/>
                  </a:rPr>
                  <a:t> = 718 J/</a:t>
                </a:r>
                <a:r>
                  <a:rPr lang="en-GB" sz="2200" dirty="0" err="1">
                    <a:solidFill>
                      <a:prstClr val="black"/>
                    </a:solidFill>
                    <a:latin typeface="Calibri" panose="020F0502020204030204"/>
                  </a:rPr>
                  <a:t>kgK</a:t>
                </a:r>
                <a:r>
                  <a:rPr lang="en-GB" sz="2200" dirty="0">
                    <a:solidFill>
                      <a:prstClr val="black"/>
                    </a:solidFill>
                    <a:latin typeface="Calibri" panose="020F0502020204030204"/>
                  </a:rPr>
                  <a:t>  &amp;  c</a:t>
                </a:r>
                <a:r>
                  <a:rPr lang="en-GB" sz="2200" baseline="-25000" dirty="0">
                    <a:solidFill>
                      <a:prstClr val="black"/>
                    </a:solidFill>
                    <a:latin typeface="Calibri" panose="020F0502020204030204"/>
                  </a:rPr>
                  <a:t>p</a:t>
                </a:r>
                <a:r>
                  <a:rPr lang="en-GB" sz="2200" dirty="0">
                    <a:solidFill>
                      <a:prstClr val="black"/>
                    </a:solidFill>
                    <a:latin typeface="Calibri" panose="020F0502020204030204"/>
                  </a:rPr>
                  <a:t> = 1005 J/</a:t>
                </a:r>
                <a:r>
                  <a:rPr lang="en-GB" sz="2200" dirty="0" err="1">
                    <a:solidFill>
                      <a:prstClr val="black"/>
                    </a:solidFill>
                    <a:latin typeface="Calibri" panose="020F0502020204030204"/>
                  </a:rPr>
                  <a:t>kgK</a:t>
                </a:r>
                <a:r>
                  <a:rPr lang="en-GB" sz="2200" dirty="0">
                    <a:solidFill>
                      <a:prstClr val="black"/>
                    </a:solidFill>
                    <a:latin typeface="Calibri" panose="020F0502020204030204"/>
                  </a:rPr>
                  <a:t>, 	then	</a:t>
                </a:r>
                <a:r>
                  <a:rPr lang="el-GR" sz="2200" dirty="0">
                    <a:solidFill>
                      <a:prstClr val="black"/>
                    </a:solidFill>
                    <a:latin typeface="Calibri" panose="020F0502020204030204"/>
                  </a:rPr>
                  <a:t>γ</a:t>
                </a:r>
                <a:r>
                  <a:rPr lang="en-GB" sz="2200" dirty="0">
                    <a:solidFill>
                      <a:prstClr val="black"/>
                    </a:solidFill>
                    <a:latin typeface="Calibri" panose="020F0502020204030204"/>
                  </a:rPr>
                  <a:t> = (c</a:t>
                </a:r>
                <a:r>
                  <a:rPr lang="en-GB" sz="2200" baseline="-25000" dirty="0">
                    <a:solidFill>
                      <a:prstClr val="black"/>
                    </a:solidFill>
                    <a:latin typeface="Calibri" panose="020F0502020204030204"/>
                  </a:rPr>
                  <a:t>p</a:t>
                </a:r>
                <a:r>
                  <a:rPr lang="en-GB" sz="2200" dirty="0">
                    <a:solidFill>
                      <a:prstClr val="black"/>
                    </a:solidFill>
                    <a:latin typeface="Calibri" panose="020F0502020204030204"/>
                  </a:rPr>
                  <a:t>/c</a:t>
                </a:r>
                <a:r>
                  <a:rPr lang="en-GB" sz="2200" baseline="-25000" dirty="0">
                    <a:solidFill>
                      <a:prstClr val="black"/>
                    </a:solidFill>
                    <a:latin typeface="Calibri" panose="020F0502020204030204"/>
                  </a:rPr>
                  <a:t>v</a:t>
                </a:r>
                <a:r>
                  <a:rPr lang="en-GB" sz="2200" dirty="0">
                    <a:solidFill>
                      <a:prstClr val="black"/>
                    </a:solidFill>
                    <a:latin typeface="Calibri" panose="020F0502020204030204"/>
                  </a:rPr>
                  <a:t>) = 1.4	</a:t>
                </a:r>
              </a:p>
              <a:p>
                <a:pPr marL="0" indent="0">
                  <a:buNone/>
                </a:pPr>
                <a:r>
                  <a:rPr lang="en-GB" sz="2200" dirty="0">
                    <a:solidFill>
                      <a:prstClr val="black"/>
                    </a:solidFill>
                    <a:latin typeface="Calibri" panose="020F0502020204030204"/>
                  </a:rPr>
                  <a:t>Also,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200" b="0" i="1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=30+273=303 </m:t>
                    </m:r>
                    <m:r>
                      <a:rPr lang="en-GB" sz="2200" b="0" i="1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𝐾</m:t>
                    </m:r>
                  </m:oMath>
                </a14:m>
                <a:r>
                  <a:rPr lang="en-GB" sz="2200" dirty="0"/>
                  <a:t>	and,	</a:t>
                </a:r>
                <a:r>
                  <a:rPr lang="en-GB" sz="2200" dirty="0">
                    <a:solidFill>
                      <a:prstClr val="black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GB" sz="2200" i="1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sz="2200" i="1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3</m:t>
                    </m:r>
                    <m:r>
                      <a:rPr lang="en-GB" sz="2200" b="0" i="1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0</m:t>
                    </m:r>
                    <m:r>
                      <a:rPr lang="en-GB" sz="2200" i="1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0+273=</m:t>
                    </m:r>
                    <m:r>
                      <a:rPr lang="en-GB" sz="2200" b="0" i="1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157</m:t>
                    </m:r>
                    <m:r>
                      <a:rPr lang="en-GB" sz="2200" i="1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3 </m:t>
                    </m:r>
                    <m:r>
                      <a:rPr lang="en-GB" sz="2200" i="1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𝐾</m:t>
                    </m:r>
                  </m:oMath>
                </a14:m>
                <a:endParaRPr lang="en-GB" sz="2200" dirty="0"/>
              </a:p>
              <a:p>
                <a:pPr marL="0" indent="0">
                  <a:buNone/>
                </a:pPr>
                <a:endParaRPr lang="en-GB" sz="200" dirty="0"/>
              </a:p>
              <a:p>
                <a:pPr marL="0" indent="0">
                  <a:buNone/>
                </a:pPr>
                <a:r>
                  <a:rPr lang="en-GB" sz="2200" dirty="0"/>
                  <a:t>First determine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200" b="0" i="1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;</m:t>
                    </m:r>
                  </m:oMath>
                </a14:m>
                <a:r>
                  <a:rPr lang="en-GB" sz="2200" dirty="0"/>
                  <a:t>	</a:t>
                </a:r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20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sz="20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</m:oMath>
                </a14:m>
                <a:r>
                  <a:rPr lang="en-GB" sz="2200" dirty="0"/>
                  <a:t>	therefore,	</a:t>
                </a:r>
                <a:r>
                  <a:rPr lang="en-GB" sz="2200" dirty="0">
                    <a:solidFill>
                      <a:prstClr val="black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200" dirty="0"/>
                  <a:t> =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303 </m:t>
                    </m:r>
                    <m:sSup>
                      <m:sSup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type m:val="skw"/>
                                <m:ctrlP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  <m:t>16</m:t>
                                </m:r>
                              </m:num>
                              <m:den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1.4−1</m:t>
                        </m:r>
                      </m:sup>
                    </m:sSup>
                  </m:oMath>
                </a14:m>
                <a:r>
                  <a:rPr lang="en-GB" sz="2200" dirty="0"/>
                  <a:t> = 918.5 K</a:t>
                </a:r>
              </a:p>
              <a:p>
                <a:pPr marL="0" indent="0">
                  <a:buNone/>
                </a:pPr>
                <a:r>
                  <a:rPr lang="en-GB" sz="2200" dirty="0"/>
                  <a:t>Now 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GB" sz="2200" dirty="0"/>
                  <a:t>;	this is a constant volume process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200" dirty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endParaRPr lang="en-GB" sz="2200" dirty="0"/>
              </a:p>
              <a:p>
                <a:pPr marL="0" indent="0">
                  <a:buNone/>
                </a:pPr>
                <a:r>
                  <a:rPr lang="en-GB" sz="2200" dirty="0"/>
                  <a:t>Using,		</a:t>
                </a:r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0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200" dirty="0"/>
                  <a:t> 	so,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200" dirty="0"/>
                  <a:t>	but, we do not know </a:t>
                </a:r>
                <a:r>
                  <a:rPr lang="en-GB" sz="2200" i="1" dirty="0"/>
                  <a:t>p</a:t>
                </a:r>
                <a:r>
                  <a:rPr lang="en-GB" sz="2200" i="1" baseline="-25000" dirty="0"/>
                  <a:t>2</a:t>
                </a:r>
                <a:r>
                  <a:rPr lang="en-GB" sz="2200" dirty="0"/>
                  <a:t> </a:t>
                </a:r>
              </a:p>
              <a:p>
                <a:pPr marL="0" indent="0">
                  <a:buNone/>
                </a:pPr>
                <a:r>
                  <a:rPr lang="en-GB" sz="2200" dirty="0"/>
                  <a:t>But,		</a:t>
                </a:r>
                <a:r>
                  <a:rPr lang="en-GB" sz="20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bSup>
                      <m:sSubSup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  <m:sup>
                        <m:r>
                          <a:rPr lang="en-GB" sz="20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</m:sup>
                    </m:sSub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sSubSup>
                      <m:sSub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</m:sup>
                    </m:sSubSup>
                  </m:oMath>
                </a14:m>
                <a:r>
                  <a:rPr lang="en-GB" sz="2200" dirty="0"/>
                  <a:t>	so,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p>
                      <m:sSup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  <m:t>𝑣</m:t>
                                    </m:r>
                                  </m:e>
                                  <m:sub>
                                    <m: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  <m:t>𝑣</m:t>
                                    </m:r>
                                  </m:e>
                                  <m:sub>
                                    <m: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</m:sup>
                    </m:sSup>
                  </m:oMath>
                </a14:m>
                <a:r>
                  <a:rPr lang="en-GB" sz="2200" dirty="0"/>
                  <a:t>	hence,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=98000</m:t>
                    </m:r>
                    <m:sSup>
                      <m:sSup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  <m:t>16</m:t>
                                </m:r>
                              </m:num>
                              <m:den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1.4</m:t>
                        </m:r>
                      </m:sup>
                    </m:sSup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=4753287.2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𝑃𝑎</m:t>
                    </m:r>
                  </m:oMath>
                </a14:m>
                <a:endParaRPr lang="en-GB" sz="2200" dirty="0"/>
              </a:p>
              <a:p>
                <a:pPr marL="0" indent="0">
                  <a:buNone/>
                </a:pPr>
                <a:r>
                  <a:rPr lang="en-GB" sz="2200" dirty="0"/>
                  <a:t>Therefore,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6000000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×918.5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4753287.2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=1159.4</m:t>
                    </m:r>
                  </m:oMath>
                </a14:m>
                <a:r>
                  <a:rPr lang="en-GB" sz="2200" dirty="0"/>
                  <a:t> K</a:t>
                </a:r>
              </a:p>
              <a:p>
                <a:pPr marL="0" indent="0">
                  <a:buNone/>
                </a:pPr>
                <a:endParaRPr lang="en-GB" sz="200" i="1" dirty="0">
                  <a:solidFill>
                    <a:prstClr val="black"/>
                  </a:solidFill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en-GB" sz="2200" dirty="0"/>
                  <a:t> is given, hence we just need to find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  <m:r>
                      <a:rPr lang="en-GB" sz="2200" b="0" i="1" smtClean="0">
                        <a:solidFill>
                          <a:prstClr val="black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in order to ultimately determine the thermal efficiency.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F8F4661-BF5A-44CF-BE11-9E2A446B0E3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42225" y="781176"/>
                <a:ext cx="11723698" cy="5898183"/>
              </a:xfrm>
              <a:blipFill>
                <a:blip r:embed="rId2"/>
                <a:stretch>
                  <a:fillRect l="-676" t="-1343" r="-11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869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3880D-5E0F-4347-9223-2865E245C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8677"/>
            <a:ext cx="10515600" cy="712777"/>
          </a:xfrm>
        </p:spPr>
        <p:txBody>
          <a:bodyPr/>
          <a:lstStyle/>
          <a:p>
            <a:pPr algn="ct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Dual combustion cycle – </a:t>
            </a:r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Example </a:t>
            </a:r>
            <a:r>
              <a:rPr kumimoji="0" lang="en-GB" sz="40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(Cont.)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600E03F-D2B8-4B21-A264-5CADDE66489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11947" y="811454"/>
                <a:ext cx="11753976" cy="586184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</m:oMath>
                </a14:m>
                <a:r>
                  <a:rPr lang="en-GB" sz="2200" dirty="0"/>
                  <a:t> occurs at the end of the reversible adiabatic expansion process (and we know</a:t>
                </a:r>
                <a:r>
                  <a:rPr lang="en-GB" sz="2200" dirty="0">
                    <a:solidFill>
                      <a:prstClr val="black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en-GB" sz="2200" dirty="0"/>
                  <a:t>), so we could find volume at the  beginning and end of this process to ultimately determine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</m:oMath>
                </a14:m>
                <a:r>
                  <a:rPr lang="en-GB" sz="2200" dirty="0"/>
                  <a:t>.</a:t>
                </a:r>
              </a:p>
              <a:p>
                <a:pPr marL="0" indent="0">
                  <a:buNone/>
                </a:pPr>
                <a:endParaRPr lang="en-GB" sz="200" dirty="0"/>
              </a:p>
              <a:p>
                <a:pPr marL="0" indent="0">
                  <a:buNone/>
                </a:pPr>
                <a:r>
                  <a:rPr lang="en-GB" sz="2200" dirty="0"/>
                  <a:t>Knowing that,	</a:t>
                </a:r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𝑝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b>
                        </m:sSub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sz="2200" dirty="0"/>
                  <a:t> 	where,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GB" sz="2200" dirty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𝑝</m:t>
                        </m:r>
                      </m:e>
                      <m:sub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</m:oMath>
                </a14:m>
                <a:r>
                  <a:rPr lang="en-GB" sz="2200" dirty="0"/>
                  <a:t>		then,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4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𝑣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×1573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1159.4 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=1.357</m:t>
                    </m:r>
                    <m:sSub>
                      <m:sSubPr>
                        <m:ctrlP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GB" sz="2200" i="1">
                            <a:solidFill>
                              <a:prstClr val="black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GB" sz="2200" dirty="0"/>
                  <a:t> Pa</a:t>
                </a:r>
              </a:p>
              <a:p>
                <a:pPr marL="0" indent="0">
                  <a:buNone/>
                </a:pPr>
                <a:r>
                  <a:rPr lang="en-GB" sz="2200" dirty="0"/>
                  <a:t>But,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=16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3</m:t>
                        </m:r>
                      </m:sub>
                    </m:sSub>
                  </m:oMath>
                </a14:m>
                <a:r>
                  <a:rPr lang="en-GB" sz="2200" dirty="0"/>
                  <a:t>	so,	</a:t>
                </a:r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5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24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𝑣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4</m:t>
                                    </m:r>
                                  </m:sub>
                                </m:sSub>
                              </m:num>
                              <m:den>
                                <m:sSub>
                                  <m:sSubPr>
                                    <m:ctrlP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𝑣</m:t>
                                    </m:r>
                                  </m:e>
                                  <m:sub>
                                    <m:r>
                                      <a:rPr lang="en-GB" sz="2400" b="0" i="1" smtClean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𝛾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</m:oMath>
                </a14:m>
                <a:r>
                  <a:rPr lang="en-GB" sz="2200" dirty="0"/>
                  <a:t>	therefore,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=1573</m:t>
                    </m:r>
                    <m:sSup>
                      <m:sSup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  <m:t>1.357</m:t>
                                </m:r>
                                <m:sSub>
                                  <m:sSubPr>
                                    <m:ctrlP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  <m:t>𝑣</m:t>
                                    </m:r>
                                  </m:e>
                                  <m:sub>
                                    <m: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</a:rPr>
                                  <m:t>16</m:t>
                                </m:r>
                                <m:sSub>
                                  <m:sSubPr>
                                    <m:ctrlP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  <m:t>𝑣</m:t>
                                    </m:r>
                                  </m:e>
                                  <m:sub>
                                    <m:r>
                                      <a:rPr lang="en-GB" sz="2200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</m:sSub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0.4</m:t>
                        </m:r>
                      </m:sup>
                    </m:sSup>
                  </m:oMath>
                </a14:m>
                <a:r>
                  <a:rPr lang="en-GB" sz="2200" dirty="0"/>
                  <a:t> = 586.3 K</a:t>
                </a:r>
              </a:p>
              <a:p>
                <a:pPr marL="0" indent="0">
                  <a:buNone/>
                </a:pPr>
                <a:endParaRPr lang="en-GB" sz="200" dirty="0"/>
              </a:p>
              <a:p>
                <a:pPr marL="0" indent="0">
                  <a:buNone/>
                </a:pPr>
                <a:r>
                  <a:rPr lang="en-GB" sz="2200" dirty="0"/>
                  <a:t>Now, assuming a mass of air as 1 kg, then:</a:t>
                </a:r>
              </a:p>
              <a:p>
                <a:pPr marL="0" indent="0">
                  <a:buNone/>
                </a:pPr>
                <a:r>
                  <a:rPr lang="en-GB" sz="2200" dirty="0"/>
                  <a:t>Heat energy supplied =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𝑚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sub>
                    </m:sSub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𝑚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4</m:t>
                            </m:r>
                          </m:sub>
                        </m:s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3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sz="2200" dirty="0"/>
                  <a:t> = 718(1159.4 - 918.5) + 1005(1573 – 1159.4)</a:t>
                </a:r>
              </a:p>
              <a:p>
                <a:pPr marL="0" indent="0">
                  <a:buNone/>
                </a:pPr>
                <a:r>
                  <a:rPr lang="en-GB" sz="2200" dirty="0"/>
                  <a:t>Therefore, 	total heat energy supplied = 588634.2 J/kg</a:t>
                </a:r>
              </a:p>
              <a:p>
                <a:pPr marL="0" indent="0">
                  <a:buNone/>
                </a:pPr>
                <a:endParaRPr lang="en-GB" sz="200" dirty="0"/>
              </a:p>
              <a:p>
                <a:pPr marL="0" indent="0">
                  <a:buNone/>
                </a:pPr>
                <a:r>
                  <a:rPr lang="en-GB" sz="2200" dirty="0"/>
                  <a:t>Heat energy rejected =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𝑚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sub>
                    </m:sSub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5</m:t>
                            </m:r>
                          </m:sub>
                        </m:s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r>
                  <a:rPr lang="en-GB" sz="2200" dirty="0"/>
                  <a:t> = 718(586.3 – 303) = 203409.4 J/kg</a:t>
                </a:r>
              </a:p>
              <a:p>
                <a:pPr marL="0" indent="0">
                  <a:buNone/>
                </a:pPr>
                <a:endParaRPr lang="en-GB" sz="200" dirty="0"/>
              </a:p>
              <a:p>
                <a:pPr marL="0" indent="0">
                  <a:buNone/>
                </a:pPr>
                <a:r>
                  <a:rPr lang="en-GB" sz="2200" dirty="0"/>
                  <a:t>So,		</a:t>
                </a:r>
                <a:r>
                  <a:rPr lang="el-GR" sz="2000" i="1" dirty="0"/>
                  <a:t> η</a:t>
                </a:r>
                <a:r>
                  <a:rPr lang="en-GB" sz="2000" dirty="0"/>
                  <a:t> =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1−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h𝑒𝑎𝑡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𝑟𝑒𝑗𝑒𝑐𝑡𝑒𝑑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h𝑒𝑎𝑡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𝑠𝑢𝑝𝑝𝑙𝑖𝑒𝑑</m:t>
                        </m:r>
                      </m:den>
                    </m:f>
                  </m:oMath>
                </a14:m>
                <a:r>
                  <a:rPr lang="en-GB" sz="2200" dirty="0"/>
                  <a:t> =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1−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203409.4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588634.2</m:t>
                        </m:r>
                      </m:den>
                    </m:f>
                  </m:oMath>
                </a14:m>
                <a:endParaRPr lang="en-GB" sz="2200" dirty="0"/>
              </a:p>
              <a:p>
                <a:pPr marL="0" indent="0">
                  <a:buNone/>
                </a:pPr>
                <a:r>
                  <a:rPr lang="en-GB" sz="2200" dirty="0"/>
                  <a:t>Therefore, thermal efficiency of the dual </a:t>
                </a:r>
                <a:r>
                  <a:rPr lang="en-GB" sz="2200"/>
                  <a:t>combustion cycle, is  0.6544 or  65.44 %</a:t>
                </a:r>
                <a:endParaRPr lang="en-GB" sz="22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600E03F-D2B8-4B21-A264-5CADDE66489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11947" y="811454"/>
                <a:ext cx="11753976" cy="5861849"/>
              </a:xfrm>
              <a:blipFill>
                <a:blip r:embed="rId2"/>
                <a:stretch>
                  <a:fillRect l="-674" t="-1247" r="-3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36405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21045DC57FBA49B782DCACB56400ED" ma:contentTypeVersion="13" ma:contentTypeDescription="Create a new document." ma:contentTypeScope="" ma:versionID="78da21335ac73294ce66cdb4a04ad245">
  <xsd:schema xmlns:xsd="http://www.w3.org/2001/XMLSchema" xmlns:xs="http://www.w3.org/2001/XMLSchema" xmlns:p="http://schemas.microsoft.com/office/2006/metadata/properties" xmlns:ns2="9b086a34-6752-49db-9176-964efce43f64" xmlns:ns3="2ce4962f-c10c-4377-8fd2-85655f6b43c7" targetNamespace="http://schemas.microsoft.com/office/2006/metadata/properties" ma:root="true" ma:fieldsID="328ca4e13dab63e868bcf3ab1a273227" ns2:_="" ns3:_="">
    <xsd:import namespace="9b086a34-6752-49db-9176-964efce43f64"/>
    <xsd:import namespace="2ce4962f-c10c-4377-8fd2-85655f6b43c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086a34-6752-49db-9176-964efce43f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e4962f-c10c-4377-8fd2-85655f6b43c7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3ff8390a-e54d-4b89-9b32-f4e8544ef4b4}" ma:internalName="TaxCatchAll" ma:showField="CatchAllData" ma:web="2ce4962f-c10c-4377-8fd2-85655f6b43c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ce4962f-c10c-4377-8fd2-85655f6b43c7" xsi:nil="true"/>
    <lcf76f155ced4ddcb4097134ff3c332f xmlns="9b086a34-6752-49db-9176-964efce43f64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4AC8555-366A-47AF-B884-70BBE93CF6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b086a34-6752-49db-9176-964efce43f64"/>
    <ds:schemaRef ds:uri="2ce4962f-c10c-4377-8fd2-85655f6b43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3805882-D5B2-4E6C-9122-4446F0F0D9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BDF0BC1-28EB-4A76-B64F-425AAEF3A3A0}">
  <ds:schemaRefs>
    <ds:schemaRef ds:uri="http://purl.org/dc/elements/1.1/"/>
    <ds:schemaRef ds:uri="9b086a34-6752-49db-9176-964efce43f64"/>
    <ds:schemaRef ds:uri="http://purl.org/dc/terms/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2ce4962f-c10c-4377-8fd2-85655f6b43c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586</Words>
  <Application>Microsoft Office PowerPoint</Application>
  <PresentationFormat>Widescreen</PresentationFormat>
  <Paragraphs>40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Cambria Math</vt:lpstr>
      <vt:lpstr>Office Theme</vt:lpstr>
      <vt:lpstr>Dual Combustion Cycle</vt:lpstr>
      <vt:lpstr>Introduction</vt:lpstr>
      <vt:lpstr>Dual combustion cycle </vt:lpstr>
      <vt:lpstr>Dual combustion cycle – marine diesel engine</vt:lpstr>
      <vt:lpstr>Dual combustion cycle - Example</vt:lpstr>
      <vt:lpstr>Dual combustion cycle – Example (Cont.)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Dual Combustion Cycle</dc:title>
  <dc:creator>Robert Goodson</dc:creator>
  <cp:lastModifiedBy>Nigel Davies (ISA)</cp:lastModifiedBy>
  <cp:revision>18</cp:revision>
  <dcterms:created xsi:type="dcterms:W3CDTF">2020-11-09T13:28:23Z</dcterms:created>
  <dcterms:modified xsi:type="dcterms:W3CDTF">2022-10-31T14:05:24Z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0x0101009721045DC57FBA49B782DCACB56400ED</vt:lpwstr>
  </property>
  <property fmtid="{D5CDD505-2E9C-101B-9397-08002B2CF9AE}" pid="3" name="MediaServiceImageTags">
    <vt:lpwstr/>
  </property>
</Properties>
</file>