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637" autoAdjust="0"/>
  </p:normalViewPr>
  <p:slideViewPr>
    <p:cSldViewPr snapToGrid="0">
      <p:cViewPr varScale="1">
        <p:scale>
          <a:sx n="57" d="100"/>
          <a:sy n="57" d="100"/>
        </p:scale>
        <p:origin x="12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21FF19-971B-4699-AD5E-66420A8A5CEF}" type="datetimeFigureOut">
              <a:rPr lang="en-US" smtClean="0"/>
              <a:t>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F994A-80CF-4698-AE53-3C8880F0FF23}" type="slidenum">
              <a:rPr lang="en-US" smtClean="0"/>
              <a:t>‹#›</a:t>
            </a:fld>
            <a:endParaRPr lang="en-US"/>
          </a:p>
        </p:txBody>
      </p:sp>
    </p:spTree>
    <p:extLst>
      <p:ext uri="{BB962C8B-B14F-4D97-AF65-F5344CB8AC3E}">
        <p14:creationId xmlns:p14="http://schemas.microsoft.com/office/powerpoint/2010/main" val="2582723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dirty="0"/>
              <a:t>A long-term condition is defined as a health condition that is ongoing, often lifelong, and requires continuous management rather than short-term treatment. Common examples include diabetes, cardiovascular disease, arthritis, chronic respiratory disease, and dementia.</a:t>
            </a:r>
          </a:p>
          <a:p>
            <a:endParaRPr lang="en-US" sz="1200" b="0" dirty="0"/>
          </a:p>
          <a:p>
            <a:r>
              <a:rPr lang="en-US" sz="1200" b="0" dirty="0"/>
              <a:t>Evidence from the Office for National Statistics indicates that more than half of people aged 65 and over report having a long-term health condition, with many experiencing two or more conditions simultaneously, known as multimorbidity (ONS, 2022).</a:t>
            </a:r>
          </a:p>
          <a:p>
            <a:endParaRPr lang="en-US" sz="1200" b="0" dirty="0"/>
          </a:p>
          <a:p>
            <a:r>
              <a:rPr lang="en-US" sz="1200" b="0" dirty="0"/>
              <a:t>Older adults with long-term conditions are more likely to require formal social care support, including personal care, home care services, mobility assistance, and support with daily living activities. </a:t>
            </a:r>
          </a:p>
          <a:p>
            <a:endParaRPr lang="en-US" sz="1200" b="0" dirty="0"/>
          </a:p>
          <a:p>
            <a:r>
              <a:rPr lang="en-US" sz="1200" b="0" dirty="0"/>
              <a:t>Charitable </a:t>
            </a:r>
            <a:r>
              <a:rPr lang="en-US" sz="1200" b="0" dirty="0" err="1"/>
              <a:t>organisations</a:t>
            </a:r>
            <a:r>
              <a:rPr lang="en-US" sz="1200" b="0" dirty="0"/>
              <a:t> such as Age UK highlight that many older adults with chronic conditions struggle to maintain independence and experience difficulties with daily functioning, which can negatively affect their dignity and wellbeing if adequate social care support is not available (Age UK, 2019).</a:t>
            </a:r>
            <a:endParaRPr lang="en-US" b="0" dirty="0"/>
          </a:p>
        </p:txBody>
      </p:sp>
      <p:sp>
        <p:nvSpPr>
          <p:cNvPr id="4" name="Slide Number Placeholder 3"/>
          <p:cNvSpPr>
            <a:spLocks noGrp="1"/>
          </p:cNvSpPr>
          <p:nvPr>
            <p:ph type="sldNum" sz="quarter" idx="5"/>
          </p:nvPr>
        </p:nvSpPr>
        <p:spPr/>
        <p:txBody>
          <a:bodyPr/>
          <a:lstStyle/>
          <a:p>
            <a:fld id="{59DF994A-80CF-4698-AE53-3C8880F0FF23}" type="slidenum">
              <a:rPr lang="en-US" smtClean="0"/>
              <a:t>3</a:t>
            </a:fld>
            <a:endParaRPr lang="en-US"/>
          </a:p>
        </p:txBody>
      </p:sp>
    </p:spTree>
    <p:extLst>
      <p:ext uri="{BB962C8B-B14F-4D97-AF65-F5344CB8AC3E}">
        <p14:creationId xmlns:p14="http://schemas.microsoft.com/office/powerpoint/2010/main" val="103775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As life expectancy continues to rise, more individuals are living longer with chronic illnesses, placing sustained pressure on both health and social care systems.</a:t>
            </a:r>
          </a:p>
          <a:p>
            <a:endParaRPr lang="en-US" sz="1200" dirty="0"/>
          </a:p>
          <a:p>
            <a:r>
              <a:rPr lang="en-US" sz="1200" dirty="0"/>
              <a:t>Social care support plays a crucial role in maintaining independence, promoting wellbeing, and improving overall quality of life. However, there is ongoing concern regarding the adequacy, accessibility, and effectiveness of social care provision across the UK.</a:t>
            </a:r>
          </a:p>
          <a:p>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Understanding this relationship is essential for improving service planning, resource allocation, and integrated care approaches between health and social care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By </a:t>
            </a:r>
            <a:r>
              <a:rPr lang="en-US" sz="1200" dirty="0" err="1"/>
              <a:t>synthesising</a:t>
            </a:r>
            <a:r>
              <a:rPr lang="en-US" sz="1200" dirty="0"/>
              <a:t> existing evidence and highlighting gaps in provision, this study aims to contribute to current debates surrounding adult social care reform and person-</a:t>
            </a:r>
            <a:r>
              <a:rPr lang="en-US" sz="1200" dirty="0" err="1"/>
              <a:t>centred</a:t>
            </a:r>
            <a:r>
              <a:rPr lang="en-US" sz="1200" dirty="0"/>
              <a:t>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sz="1200" dirty="0"/>
          </a:p>
          <a:p>
            <a:endParaRPr lang="en-US" dirty="0"/>
          </a:p>
        </p:txBody>
      </p:sp>
      <p:sp>
        <p:nvSpPr>
          <p:cNvPr id="4" name="Slide Number Placeholder 3"/>
          <p:cNvSpPr>
            <a:spLocks noGrp="1"/>
          </p:cNvSpPr>
          <p:nvPr>
            <p:ph type="sldNum" sz="quarter" idx="5"/>
          </p:nvPr>
        </p:nvSpPr>
        <p:spPr/>
        <p:txBody>
          <a:bodyPr/>
          <a:lstStyle/>
          <a:p>
            <a:fld id="{59DF994A-80CF-4698-AE53-3C8880F0FF23}" type="slidenum">
              <a:rPr lang="en-US" smtClean="0"/>
              <a:t>4</a:t>
            </a:fld>
            <a:endParaRPr lang="en-US"/>
          </a:p>
        </p:txBody>
      </p:sp>
    </p:spTree>
    <p:extLst>
      <p:ext uri="{BB962C8B-B14F-4D97-AF65-F5344CB8AC3E}">
        <p14:creationId xmlns:p14="http://schemas.microsoft.com/office/powerpoint/2010/main" val="4214694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DF994A-80CF-4698-AE53-3C8880F0FF23}" type="slidenum">
              <a:rPr lang="en-US" smtClean="0"/>
              <a:t>6</a:t>
            </a:fld>
            <a:endParaRPr lang="en-US"/>
          </a:p>
        </p:txBody>
      </p:sp>
    </p:spTree>
    <p:extLst>
      <p:ext uri="{BB962C8B-B14F-4D97-AF65-F5344CB8AC3E}">
        <p14:creationId xmlns:p14="http://schemas.microsoft.com/office/powerpoint/2010/main" val="2833595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200" b="0" dirty="0"/>
              <a:t>For health and social care professionals, the study may enhance understanding of how social care interventions contribute to wellbeing, supporting improved assessment, care planning, and service delivery.</a:t>
            </a:r>
          </a:p>
          <a:p>
            <a:pPr>
              <a:lnSpc>
                <a:spcPct val="100000"/>
              </a:lnSpc>
            </a:pPr>
            <a:endParaRPr lang="en-US" sz="1200" b="0" dirty="0"/>
          </a:p>
          <a:p>
            <a:r>
              <a:rPr lang="en-US" b="0" dirty="0"/>
              <a:t>At a policy level, the research can inform discussions around adult social care funding, service design, and workforce planning, particularly in response to the needs of an ageing population with complex health conditions.</a:t>
            </a:r>
          </a:p>
          <a:p>
            <a:endParaRPr lang="en-US" b="0" dirty="0"/>
          </a:p>
          <a:p>
            <a:r>
              <a:rPr lang="en-US" b="0" dirty="0"/>
              <a:t>Overall, this research aims to contribute to improving the quality and effectiveness of social care provision for older adults with long-term conditions in the UK.</a:t>
            </a:r>
          </a:p>
          <a:p>
            <a:endParaRPr lang="en-US" b="0" dirty="0"/>
          </a:p>
        </p:txBody>
      </p:sp>
      <p:sp>
        <p:nvSpPr>
          <p:cNvPr id="4" name="Slide Number Placeholder 3"/>
          <p:cNvSpPr>
            <a:spLocks noGrp="1"/>
          </p:cNvSpPr>
          <p:nvPr>
            <p:ph type="sldNum" sz="quarter" idx="5"/>
          </p:nvPr>
        </p:nvSpPr>
        <p:spPr/>
        <p:txBody>
          <a:bodyPr/>
          <a:lstStyle/>
          <a:p>
            <a:fld id="{59DF994A-80CF-4698-AE53-3C8880F0FF23}" type="slidenum">
              <a:rPr lang="en-US" smtClean="0"/>
              <a:t>7</a:t>
            </a:fld>
            <a:endParaRPr lang="en-US"/>
          </a:p>
        </p:txBody>
      </p:sp>
    </p:spTree>
    <p:extLst>
      <p:ext uri="{BB962C8B-B14F-4D97-AF65-F5344CB8AC3E}">
        <p14:creationId xmlns:p14="http://schemas.microsoft.com/office/powerpoint/2010/main" val="2246002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ED136-FB92-23AD-5716-716B2644C0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C3D73A1-982D-D082-1FAE-CEA0AE5FCF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9B5892-C688-3061-CFA4-6FC17D51F1B0}"/>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5" name="Footer Placeholder 4">
            <a:extLst>
              <a:ext uri="{FF2B5EF4-FFF2-40B4-BE49-F238E27FC236}">
                <a16:creationId xmlns:a16="http://schemas.microsoft.com/office/drawing/2014/main" id="{5348A3FE-E820-554B-05CC-5C73BD9D93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883E5D-86BE-24B6-3838-93E2DBBB67B3}"/>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3178140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B41A7-9F7B-3094-9BB1-6C9F7AD967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B3FA54-A635-4669-96BD-AF27CDFD41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04C3D4-0640-D5BC-C91C-E946A5C16C51}"/>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5" name="Footer Placeholder 4">
            <a:extLst>
              <a:ext uri="{FF2B5EF4-FFF2-40B4-BE49-F238E27FC236}">
                <a16:creationId xmlns:a16="http://schemas.microsoft.com/office/drawing/2014/main" id="{895C61CD-4747-81F7-B2D6-E6D645A75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7F03AE-A40B-CD89-F77E-EA8456A219B6}"/>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1652847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AE0A4-77C2-8EC0-1917-FF267E0682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7689A42-A97B-1FD0-BB40-34B5AD4577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EFB35-9FAE-DC54-8C5A-EF521E8E5319}"/>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5" name="Footer Placeholder 4">
            <a:extLst>
              <a:ext uri="{FF2B5EF4-FFF2-40B4-BE49-F238E27FC236}">
                <a16:creationId xmlns:a16="http://schemas.microsoft.com/office/drawing/2014/main" id="{843687D3-507E-C810-A82A-847F146CCB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C62936-C675-88CE-D4D1-9B5C51E168F7}"/>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865094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B4BD3-1EB7-95AE-FC59-393991C3306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1C8D04F-FFFD-063B-2DCF-84354C23F6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C892894-A29D-180C-D07D-39F4932949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DD7FC6D-D139-8526-48A4-703235F50BE5}"/>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6" name="Footer Placeholder 5">
            <a:extLst>
              <a:ext uri="{FF2B5EF4-FFF2-40B4-BE49-F238E27FC236}">
                <a16:creationId xmlns:a16="http://schemas.microsoft.com/office/drawing/2014/main" id="{640F6D1E-ED35-EE65-AE1D-5E86069A74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52B1B3-5448-3954-9C06-8399DF58134A}"/>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2067324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7ED4-D9E0-934B-CA07-CBC4FC0B06C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E9C1C89-9F13-3E49-87EC-6DFDB8E0E1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50B2BE-CB2A-485F-A445-2249949138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BF12432-6C61-B5BE-8292-D59CABC41D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C26CA2-2AFC-5521-F21F-FE0D6589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70630CD-7D63-2D38-019A-27E918F51896}"/>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8" name="Footer Placeholder 7">
            <a:extLst>
              <a:ext uri="{FF2B5EF4-FFF2-40B4-BE49-F238E27FC236}">
                <a16:creationId xmlns:a16="http://schemas.microsoft.com/office/drawing/2014/main" id="{04756B55-97EF-F80F-EC87-7ABFF40EFB1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BD24A1F-C028-6754-7E7D-78E52E693662}"/>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2074301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292E-8D94-D01A-C86F-694CC8401DC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F80AFE-A249-5AA1-164B-AB4A280F207A}"/>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4" name="Footer Placeholder 3">
            <a:extLst>
              <a:ext uri="{FF2B5EF4-FFF2-40B4-BE49-F238E27FC236}">
                <a16:creationId xmlns:a16="http://schemas.microsoft.com/office/drawing/2014/main" id="{F39D7DE3-65E6-E4D3-6075-C2402657CB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BD6570-25CC-0B91-0ED1-93128804944D}"/>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3797797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D46A77-F49A-6840-5A59-BD87262AC2CE}"/>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3" name="Footer Placeholder 2">
            <a:extLst>
              <a:ext uri="{FF2B5EF4-FFF2-40B4-BE49-F238E27FC236}">
                <a16:creationId xmlns:a16="http://schemas.microsoft.com/office/drawing/2014/main" id="{D7327104-4B1D-9E8B-4950-E9B984DD05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A4B52FF-9C39-77A2-9DCF-EE3EE90B4D2D}"/>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280899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0F2DF-CDB5-A350-4223-2125789BC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1F119F8-9591-993C-77C1-35A2DC840F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EF1F14C-AD34-5984-B28F-A1D1A3C9A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C1C68B-8218-B93C-0DAF-4F7614E1E659}"/>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6" name="Footer Placeholder 5">
            <a:extLst>
              <a:ext uri="{FF2B5EF4-FFF2-40B4-BE49-F238E27FC236}">
                <a16:creationId xmlns:a16="http://schemas.microsoft.com/office/drawing/2014/main" id="{4FD8B73A-1EB8-0D41-E53D-3E8B17991F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92F61-2398-358C-16B7-26C901EEC8F0}"/>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2343143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3784-D62E-A7AA-1149-36DF1CCE2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BFC1C6A-A7ED-CA25-0B25-195179FFFE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7EEAF3-B6C2-2AF7-0169-DC1EEE525E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8C385B-BFA0-D7AA-1E6C-532D4706DD10}"/>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6" name="Footer Placeholder 5">
            <a:extLst>
              <a:ext uri="{FF2B5EF4-FFF2-40B4-BE49-F238E27FC236}">
                <a16:creationId xmlns:a16="http://schemas.microsoft.com/office/drawing/2014/main" id="{8DC9AA8D-34F5-711B-983B-73FF8EB95D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806AD6-5461-C385-C776-BEFA7F312B64}"/>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461125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CE5A-69AB-AEF1-FA08-C4076278174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8B6F975-61F4-3974-93B1-E596BD9805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3E8435-9742-E28E-1C69-E74CA04B31A1}"/>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5" name="Footer Placeholder 4">
            <a:extLst>
              <a:ext uri="{FF2B5EF4-FFF2-40B4-BE49-F238E27FC236}">
                <a16:creationId xmlns:a16="http://schemas.microsoft.com/office/drawing/2014/main" id="{E5981724-37F7-EA6B-557E-082CEF8C45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D0E4B5-C0D8-3D3F-CC91-D6717F626BE3}"/>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138661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A81AA6-9CDC-7E3B-2DBD-ACF0C9E21CE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D0044EF-2D65-7CA3-BF00-C969E0E760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B175EE-A40F-0169-EEA0-1415E54C1463}"/>
              </a:ext>
            </a:extLst>
          </p:cNvPr>
          <p:cNvSpPr>
            <a:spLocks noGrp="1"/>
          </p:cNvSpPr>
          <p:nvPr>
            <p:ph type="dt" sz="half" idx="10"/>
          </p:nvPr>
        </p:nvSpPr>
        <p:spPr/>
        <p:txBody>
          <a:bodyPr/>
          <a:lstStyle/>
          <a:p>
            <a:fld id="{2B84DFE1-A9E2-4242-85AE-446E9FE66432}" type="datetimeFigureOut">
              <a:rPr lang="en-US" smtClean="0"/>
              <a:t>2/2/2026</a:t>
            </a:fld>
            <a:endParaRPr lang="en-US"/>
          </a:p>
        </p:txBody>
      </p:sp>
      <p:sp>
        <p:nvSpPr>
          <p:cNvPr id="5" name="Footer Placeholder 4">
            <a:extLst>
              <a:ext uri="{FF2B5EF4-FFF2-40B4-BE49-F238E27FC236}">
                <a16:creationId xmlns:a16="http://schemas.microsoft.com/office/drawing/2014/main" id="{07D6C301-DF02-D8D3-D833-4FB2453133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D860EB-E5A4-A665-EEE3-A7B8FA9720FB}"/>
              </a:ext>
            </a:extLst>
          </p:cNvPr>
          <p:cNvSpPr>
            <a:spLocks noGrp="1"/>
          </p:cNvSpPr>
          <p:nvPr>
            <p:ph type="sldNum" sz="quarter" idx="12"/>
          </p:nvPr>
        </p:nvSpPr>
        <p:spPr/>
        <p:txBody>
          <a:bodyPr/>
          <a:lstStyle/>
          <a:p>
            <a:fld id="{2810A0E9-390B-4CDB-A78B-3132F3D31EB5}" type="slidenum">
              <a:rPr lang="en-US" smtClean="0"/>
              <a:t>‹#›</a:t>
            </a:fld>
            <a:endParaRPr lang="en-US"/>
          </a:p>
        </p:txBody>
      </p:sp>
    </p:spTree>
    <p:extLst>
      <p:ext uri="{BB962C8B-B14F-4D97-AF65-F5344CB8AC3E}">
        <p14:creationId xmlns:p14="http://schemas.microsoft.com/office/powerpoint/2010/main" val="1452153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4B114D-4AA7-5D36-7033-2092BF3D09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E2F862F-3A06-8887-EF7E-D2A43D65B0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2DFD93-E4E6-D99B-D8C0-1B0AD4FE29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84DFE1-A9E2-4242-85AE-446E9FE66432}" type="datetimeFigureOut">
              <a:rPr lang="en-US" smtClean="0"/>
              <a:t>2/2/2026</a:t>
            </a:fld>
            <a:endParaRPr lang="en-US"/>
          </a:p>
        </p:txBody>
      </p:sp>
      <p:sp>
        <p:nvSpPr>
          <p:cNvPr id="5" name="Footer Placeholder 4">
            <a:extLst>
              <a:ext uri="{FF2B5EF4-FFF2-40B4-BE49-F238E27FC236}">
                <a16:creationId xmlns:a16="http://schemas.microsoft.com/office/drawing/2014/main" id="{17AB9F01-04EB-D369-ACA7-220677D5FA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EF70728-3F08-AE97-814C-C67445B178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10A0E9-390B-4CDB-A78B-3132F3D31EB5}" type="slidenum">
              <a:rPr lang="en-US" smtClean="0"/>
              <a:t>‹#›</a:t>
            </a:fld>
            <a:endParaRPr lang="en-US"/>
          </a:p>
        </p:txBody>
      </p:sp>
    </p:spTree>
    <p:extLst>
      <p:ext uri="{BB962C8B-B14F-4D97-AF65-F5344CB8AC3E}">
        <p14:creationId xmlns:p14="http://schemas.microsoft.com/office/powerpoint/2010/main" val="3105484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igital.nhs.uk/data-and-information/publications/statistical/adult-social-care-activity-and-finance-report/2023-24" TargetMode="External"/><Relationship Id="rId2" Type="http://schemas.openxmlformats.org/officeDocument/2006/relationships/hyperlink" Target="https://www.ageuk.org.uk/siteassets/documents/reports-and-publications/later_life_uk_factsheet.pdf" TargetMode="External"/><Relationship Id="rId1" Type="http://schemas.openxmlformats.org/officeDocument/2006/relationships/slideLayout" Target="../slideLayouts/slideLayout2.xml"/><Relationship Id="rId5" Type="http://schemas.openxmlformats.org/officeDocument/2006/relationships/hyperlink" Target="https://committees.parliament.uk/writtenevidence/44520/html" TargetMode="External"/><Relationship Id="rId4" Type="http://schemas.openxmlformats.org/officeDocument/2006/relationships/hyperlink" Target="https://www.ons.gov.uk/peoplepopulationandcommunity/healthandsocialcare/healthinequalities/bulletins/healthstatelifeexpectanciesbyindexofmultipledeprivationimd/2018to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D39F0-9170-9DD5-C07B-7352B4885BEF}"/>
              </a:ext>
            </a:extLst>
          </p:cNvPr>
          <p:cNvSpPr>
            <a:spLocks noGrp="1"/>
          </p:cNvSpPr>
          <p:nvPr>
            <p:ph type="ctrTitle"/>
          </p:nvPr>
        </p:nvSpPr>
        <p:spPr>
          <a:xfrm>
            <a:off x="1524000" y="731520"/>
            <a:ext cx="9144000" cy="2778443"/>
          </a:xfrm>
        </p:spPr>
        <p:txBody>
          <a:bodyPr>
            <a:noAutofit/>
          </a:bodyPr>
          <a:lstStyle/>
          <a:p>
            <a:r>
              <a:rPr lang="en-US" sz="4800" b="1" dirty="0"/>
              <a:t>The role of social care support in improving quality of life among older adults with long-term conditions in the UK</a:t>
            </a:r>
            <a:endParaRPr lang="en-US" sz="4800" dirty="0"/>
          </a:p>
        </p:txBody>
      </p:sp>
      <p:sp>
        <p:nvSpPr>
          <p:cNvPr id="3" name="Subtitle 2">
            <a:extLst>
              <a:ext uri="{FF2B5EF4-FFF2-40B4-BE49-F238E27FC236}">
                <a16:creationId xmlns:a16="http://schemas.microsoft.com/office/drawing/2014/main" id="{9881EE39-45E2-07DE-35B2-C1370DE5301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907079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A49D1-761F-C481-E418-CD8678D09809}"/>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C51A5C93-7920-042F-178F-60B94DA97E10}"/>
              </a:ext>
            </a:extLst>
          </p:cNvPr>
          <p:cNvSpPr>
            <a:spLocks noGrp="1"/>
          </p:cNvSpPr>
          <p:nvPr>
            <p:ph idx="1"/>
          </p:nvPr>
        </p:nvSpPr>
        <p:spPr/>
        <p:txBody>
          <a:bodyPr/>
          <a:lstStyle/>
          <a:p>
            <a:r>
              <a:rPr lang="en-US" dirty="0"/>
              <a:t>Prevalence</a:t>
            </a:r>
          </a:p>
          <a:p>
            <a:r>
              <a:rPr lang="en-US" dirty="0"/>
              <a:t>Rationale</a:t>
            </a:r>
          </a:p>
          <a:p>
            <a:r>
              <a:rPr lang="en-US" dirty="0"/>
              <a:t>Research Question &amp; Aims</a:t>
            </a:r>
          </a:p>
          <a:p>
            <a:r>
              <a:rPr lang="en-US" dirty="0"/>
              <a:t>Research Impact</a:t>
            </a:r>
          </a:p>
          <a:p>
            <a:r>
              <a:rPr lang="en-US" dirty="0"/>
              <a:t>References</a:t>
            </a:r>
          </a:p>
        </p:txBody>
      </p:sp>
      <p:pic>
        <p:nvPicPr>
          <p:cNvPr id="1026" name="Picture 2" descr="What is Social Care &amp; Why It's Important An Overview">
            <a:extLst>
              <a:ext uri="{FF2B5EF4-FFF2-40B4-BE49-F238E27FC236}">
                <a16:creationId xmlns:a16="http://schemas.microsoft.com/office/drawing/2014/main" id="{5AB71031-C376-1F03-B5CD-A565257105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8617" y="1154161"/>
            <a:ext cx="5785379" cy="3858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909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C935-A7A9-617F-DC83-E4CCFF834A2F}"/>
              </a:ext>
            </a:extLst>
          </p:cNvPr>
          <p:cNvSpPr>
            <a:spLocks noGrp="1"/>
          </p:cNvSpPr>
          <p:nvPr>
            <p:ph type="title"/>
          </p:nvPr>
        </p:nvSpPr>
        <p:spPr>
          <a:xfrm>
            <a:off x="838200" y="164836"/>
            <a:ext cx="10515600" cy="1088496"/>
          </a:xfrm>
        </p:spPr>
        <p:txBody>
          <a:bodyPr/>
          <a:lstStyle/>
          <a:p>
            <a:r>
              <a:rPr lang="en-US" dirty="0"/>
              <a:t>Prevalence</a:t>
            </a:r>
          </a:p>
        </p:txBody>
      </p:sp>
      <p:sp>
        <p:nvSpPr>
          <p:cNvPr id="3" name="Content Placeholder 2">
            <a:extLst>
              <a:ext uri="{FF2B5EF4-FFF2-40B4-BE49-F238E27FC236}">
                <a16:creationId xmlns:a16="http://schemas.microsoft.com/office/drawing/2014/main" id="{6EBDBD17-7698-B00B-B6BB-7331B2C795FD}"/>
              </a:ext>
            </a:extLst>
          </p:cNvPr>
          <p:cNvSpPr>
            <a:spLocks noGrp="1"/>
          </p:cNvSpPr>
          <p:nvPr>
            <p:ph idx="1"/>
          </p:nvPr>
        </p:nvSpPr>
        <p:spPr>
          <a:xfrm>
            <a:off x="838199" y="1253330"/>
            <a:ext cx="10913533" cy="5249069"/>
          </a:xfrm>
        </p:spPr>
        <p:txBody>
          <a:bodyPr>
            <a:noAutofit/>
          </a:bodyPr>
          <a:lstStyle/>
          <a:p>
            <a:pPr algn="just">
              <a:lnSpc>
                <a:spcPct val="100000"/>
              </a:lnSpc>
              <a:spcBef>
                <a:spcPts val="0"/>
              </a:spcBef>
            </a:pPr>
            <a:r>
              <a:rPr lang="en-US" sz="2600" dirty="0"/>
              <a:t>Long-term conditions present a significant and increasing problem to the UK health and social care system and specifically in the elderly.</a:t>
            </a:r>
          </a:p>
          <a:p>
            <a:pPr algn="just">
              <a:lnSpc>
                <a:spcPct val="100000"/>
              </a:lnSpc>
              <a:spcBef>
                <a:spcPts val="0"/>
              </a:spcBef>
            </a:pPr>
            <a:r>
              <a:rPr lang="en-US" sz="2600" dirty="0"/>
              <a:t>It is estimated that more than 15 million individuals in the UK have at least one long-term condition and this number is much greater in older adults who are 65 years and above (UK Parliament, 2025). </a:t>
            </a:r>
          </a:p>
          <a:p>
            <a:pPr algn="just">
              <a:lnSpc>
                <a:spcPct val="100000"/>
              </a:lnSpc>
              <a:spcBef>
                <a:spcPts val="0"/>
              </a:spcBef>
            </a:pPr>
            <a:r>
              <a:rPr lang="en-US" sz="2600" dirty="0"/>
              <a:t>According to NHS Digital, hundreds of thousands of adults aged over 65 in England are provided with the help of long-term adult social care every year, either by local authorities-funded services or by self-funded ones (NHS Digital, 2024).</a:t>
            </a:r>
          </a:p>
          <a:p>
            <a:pPr algn="just">
              <a:lnSpc>
                <a:spcPct val="100000"/>
              </a:lnSpc>
              <a:spcBef>
                <a:spcPts val="0"/>
              </a:spcBef>
            </a:pPr>
            <a:r>
              <a:rPr lang="en-US" sz="2600" dirty="0"/>
              <a:t>The long-term conditions are closely linked with low quality of life, greater dependency, social isolation, and worse mental wellbeing. </a:t>
            </a:r>
          </a:p>
        </p:txBody>
      </p:sp>
    </p:spTree>
    <p:extLst>
      <p:ext uri="{BB962C8B-B14F-4D97-AF65-F5344CB8AC3E}">
        <p14:creationId xmlns:p14="http://schemas.microsoft.com/office/powerpoint/2010/main" val="959915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94745-EC72-9B57-8E46-4FE457522727}"/>
              </a:ext>
            </a:extLst>
          </p:cNvPr>
          <p:cNvSpPr>
            <a:spLocks noGrp="1"/>
          </p:cNvSpPr>
          <p:nvPr>
            <p:ph type="title"/>
          </p:nvPr>
        </p:nvSpPr>
        <p:spPr/>
        <p:txBody>
          <a:bodyPr/>
          <a:lstStyle/>
          <a:p>
            <a:r>
              <a:rPr lang="en-US" dirty="0"/>
              <a:t>Rationale of the Research</a:t>
            </a:r>
          </a:p>
        </p:txBody>
      </p:sp>
      <p:sp>
        <p:nvSpPr>
          <p:cNvPr id="3" name="Content Placeholder 2">
            <a:extLst>
              <a:ext uri="{FF2B5EF4-FFF2-40B4-BE49-F238E27FC236}">
                <a16:creationId xmlns:a16="http://schemas.microsoft.com/office/drawing/2014/main" id="{7FC34116-930D-170A-DD2A-1DC01C07FE33}"/>
              </a:ext>
            </a:extLst>
          </p:cNvPr>
          <p:cNvSpPr>
            <a:spLocks noGrp="1"/>
          </p:cNvSpPr>
          <p:nvPr>
            <p:ph idx="1"/>
          </p:nvPr>
        </p:nvSpPr>
        <p:spPr>
          <a:xfrm>
            <a:off x="838200" y="1622426"/>
            <a:ext cx="10515600" cy="4667250"/>
          </a:xfrm>
        </p:spPr>
        <p:txBody>
          <a:bodyPr>
            <a:noAutofit/>
          </a:bodyPr>
          <a:lstStyle/>
          <a:p>
            <a:pPr algn="just"/>
            <a:r>
              <a:rPr lang="en-US" sz="2600" dirty="0"/>
              <a:t>The rationale of the research lies on the fact that the population ageing in the UK has been increasing, and the issue of providing efficient social care services to help older adults living with long-term conditions has been on the rise. </a:t>
            </a:r>
          </a:p>
          <a:p>
            <a:pPr algn="just"/>
            <a:r>
              <a:rPr lang="en-US" sz="2600" dirty="0"/>
              <a:t>Although medical treatment plays a critical role in the management of long-term conditions, it does not completely support the social, emotional, and functional needs of older adults. </a:t>
            </a:r>
          </a:p>
          <a:p>
            <a:pPr algn="just"/>
            <a:r>
              <a:rPr lang="en-US" sz="2600" dirty="0"/>
              <a:t>The importance of this research is that the study will examine the role of social care support in quality of life outcomes but not on clinical health outcomes. </a:t>
            </a:r>
          </a:p>
          <a:p>
            <a:pPr algn="just"/>
            <a:r>
              <a:rPr lang="en-US" sz="2600" dirty="0"/>
              <a:t>The novelty of the study is its particular attention to older adults with chronic illnesses in the UK setting and consideration of social care as one of the primary factors of quality of life. </a:t>
            </a:r>
          </a:p>
        </p:txBody>
      </p:sp>
    </p:spTree>
    <p:extLst>
      <p:ext uri="{BB962C8B-B14F-4D97-AF65-F5344CB8AC3E}">
        <p14:creationId xmlns:p14="http://schemas.microsoft.com/office/powerpoint/2010/main" val="2010598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C6AD6-8313-0CD5-48A2-8B076656719B}"/>
              </a:ext>
            </a:extLst>
          </p:cNvPr>
          <p:cNvSpPr>
            <a:spLocks noGrp="1"/>
          </p:cNvSpPr>
          <p:nvPr>
            <p:ph type="title"/>
          </p:nvPr>
        </p:nvSpPr>
        <p:spPr>
          <a:xfrm>
            <a:off x="838200" y="348192"/>
            <a:ext cx="10515600" cy="1325563"/>
          </a:xfrm>
        </p:spPr>
        <p:txBody>
          <a:bodyPr/>
          <a:lstStyle/>
          <a:p>
            <a:r>
              <a:rPr lang="en-US" dirty="0"/>
              <a:t>Research Question</a:t>
            </a:r>
          </a:p>
        </p:txBody>
      </p:sp>
      <p:sp>
        <p:nvSpPr>
          <p:cNvPr id="3" name="Content Placeholder 2">
            <a:extLst>
              <a:ext uri="{FF2B5EF4-FFF2-40B4-BE49-F238E27FC236}">
                <a16:creationId xmlns:a16="http://schemas.microsoft.com/office/drawing/2014/main" id="{CFEA678E-916D-452A-BB08-6C0F9B5C8608}"/>
              </a:ext>
            </a:extLst>
          </p:cNvPr>
          <p:cNvSpPr>
            <a:spLocks noGrp="1"/>
          </p:cNvSpPr>
          <p:nvPr>
            <p:ph idx="1"/>
          </p:nvPr>
        </p:nvSpPr>
        <p:spPr/>
        <p:txBody>
          <a:bodyPr>
            <a:normAutofit/>
          </a:bodyPr>
          <a:lstStyle/>
          <a:p>
            <a:r>
              <a:rPr lang="en-US" sz="2600" dirty="0"/>
              <a:t>What role does social care support play in improving the quality of life of older adults living with long-term conditions in the UK?</a:t>
            </a:r>
          </a:p>
        </p:txBody>
      </p:sp>
      <p:pic>
        <p:nvPicPr>
          <p:cNvPr id="2050" name="Picture 2" descr="English social care system for elderly facing 'complete collapse' | Older  people | The Guardian">
            <a:extLst>
              <a:ext uri="{FF2B5EF4-FFF2-40B4-BE49-F238E27FC236}">
                <a16:creationId xmlns:a16="http://schemas.microsoft.com/office/drawing/2014/main" id="{6A6EE893-8E09-BDA5-6AB5-95DE7E7BF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2117" y="2893905"/>
            <a:ext cx="5044017" cy="3026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372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10F5-BAE8-040A-E2E4-264FA5F8570A}"/>
              </a:ext>
            </a:extLst>
          </p:cNvPr>
          <p:cNvSpPr>
            <a:spLocks noGrp="1"/>
          </p:cNvSpPr>
          <p:nvPr>
            <p:ph type="title"/>
          </p:nvPr>
        </p:nvSpPr>
        <p:spPr/>
        <p:txBody>
          <a:bodyPr>
            <a:normAutofit/>
          </a:bodyPr>
          <a:lstStyle/>
          <a:p>
            <a:r>
              <a:rPr lang="en-US" dirty="0"/>
              <a:t>Research Aim &amp; Objectives</a:t>
            </a:r>
          </a:p>
        </p:txBody>
      </p:sp>
      <p:sp>
        <p:nvSpPr>
          <p:cNvPr id="3" name="Content Placeholder 2">
            <a:extLst>
              <a:ext uri="{FF2B5EF4-FFF2-40B4-BE49-F238E27FC236}">
                <a16:creationId xmlns:a16="http://schemas.microsoft.com/office/drawing/2014/main" id="{39D50322-5802-D93C-6636-C3117DA264F0}"/>
              </a:ext>
            </a:extLst>
          </p:cNvPr>
          <p:cNvSpPr>
            <a:spLocks noGrp="1"/>
          </p:cNvSpPr>
          <p:nvPr>
            <p:ph idx="1"/>
          </p:nvPr>
        </p:nvSpPr>
        <p:spPr>
          <a:xfrm>
            <a:off x="838200" y="1690688"/>
            <a:ext cx="10981267" cy="4737630"/>
          </a:xfrm>
        </p:spPr>
        <p:txBody>
          <a:bodyPr>
            <a:noAutofit/>
          </a:bodyPr>
          <a:lstStyle/>
          <a:p>
            <a:pPr marL="0" indent="0" algn="just">
              <a:lnSpc>
                <a:spcPct val="100000"/>
              </a:lnSpc>
              <a:spcBef>
                <a:spcPts val="600"/>
              </a:spcBef>
              <a:buNone/>
            </a:pPr>
            <a:r>
              <a:rPr lang="en-US" sz="2600" dirty="0"/>
              <a:t>The study will explore the effectiveness of social care support on older adults living with long-term conditions in the UK.</a:t>
            </a:r>
          </a:p>
          <a:p>
            <a:pPr marL="0" indent="0" algn="just">
              <a:lnSpc>
                <a:spcPct val="100000"/>
              </a:lnSpc>
              <a:spcBef>
                <a:spcPts val="600"/>
              </a:spcBef>
              <a:buNone/>
            </a:pPr>
            <a:r>
              <a:rPr lang="en-US" sz="2600" b="1" dirty="0"/>
              <a:t>Objectives</a:t>
            </a:r>
          </a:p>
          <a:p>
            <a:pPr algn="just">
              <a:lnSpc>
                <a:spcPct val="100000"/>
              </a:lnSpc>
              <a:spcBef>
                <a:spcPts val="600"/>
              </a:spcBef>
            </a:pPr>
            <a:r>
              <a:rPr lang="en-US" sz="2600" dirty="0"/>
              <a:t>To investigate the social care requirements among older individuals with long-term conditions in the UK.</a:t>
            </a:r>
          </a:p>
          <a:p>
            <a:pPr algn="just">
              <a:lnSpc>
                <a:spcPct val="100000"/>
              </a:lnSpc>
              <a:spcBef>
                <a:spcPts val="600"/>
              </a:spcBef>
            </a:pPr>
            <a:r>
              <a:rPr lang="en-US" sz="2600" dirty="0"/>
              <a:t>To investigate the effects of various types of social care support on the outcomes of quality of life, such as independence, wellbeing, and daily </a:t>
            </a:r>
            <a:r>
              <a:rPr lang="en-US" sz="2600" err="1"/>
              <a:t>functioning</a:t>
            </a:r>
            <a:r>
              <a:rPr lang="en-US" sz="2600"/>
              <a:t>.</a:t>
            </a:r>
          </a:p>
          <a:p>
            <a:pPr algn="just">
              <a:lnSpc>
                <a:spcPct val="100000"/>
              </a:lnSpc>
              <a:spcBef>
                <a:spcPts val="600"/>
              </a:spcBef>
            </a:pPr>
            <a:r>
              <a:rPr lang="en-US" sz="2600"/>
              <a:t>To </a:t>
            </a:r>
            <a:r>
              <a:rPr lang="en-US" sz="2600" dirty="0"/>
              <a:t>determine the challenges and gaps in existing social care provision to older adults with long-term conditions and reflect on implications to practice and policy.</a:t>
            </a:r>
          </a:p>
        </p:txBody>
      </p:sp>
    </p:spTree>
    <p:extLst>
      <p:ext uri="{BB962C8B-B14F-4D97-AF65-F5344CB8AC3E}">
        <p14:creationId xmlns:p14="http://schemas.microsoft.com/office/powerpoint/2010/main" val="1922042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62DC3-F568-A3BB-6772-948C54BAC654}"/>
              </a:ext>
            </a:extLst>
          </p:cNvPr>
          <p:cNvSpPr>
            <a:spLocks noGrp="1"/>
          </p:cNvSpPr>
          <p:nvPr>
            <p:ph type="title"/>
          </p:nvPr>
        </p:nvSpPr>
        <p:spPr/>
        <p:txBody>
          <a:bodyPr/>
          <a:lstStyle/>
          <a:p>
            <a:r>
              <a:rPr lang="en-US" dirty="0"/>
              <a:t>Research Impact</a:t>
            </a:r>
          </a:p>
        </p:txBody>
      </p:sp>
      <p:sp>
        <p:nvSpPr>
          <p:cNvPr id="3" name="Content Placeholder 2">
            <a:extLst>
              <a:ext uri="{FF2B5EF4-FFF2-40B4-BE49-F238E27FC236}">
                <a16:creationId xmlns:a16="http://schemas.microsoft.com/office/drawing/2014/main" id="{A80043E9-B634-25A0-D2BD-E6EDE7419183}"/>
              </a:ext>
            </a:extLst>
          </p:cNvPr>
          <p:cNvSpPr>
            <a:spLocks noGrp="1"/>
          </p:cNvSpPr>
          <p:nvPr>
            <p:ph idx="1"/>
          </p:nvPr>
        </p:nvSpPr>
        <p:spPr>
          <a:xfrm>
            <a:off x="838200" y="1571626"/>
            <a:ext cx="10515600" cy="4351338"/>
          </a:xfrm>
        </p:spPr>
        <p:txBody>
          <a:bodyPr>
            <a:noAutofit/>
          </a:bodyPr>
          <a:lstStyle/>
          <a:p>
            <a:pPr algn="just">
              <a:lnSpc>
                <a:spcPct val="100000"/>
              </a:lnSpc>
            </a:pPr>
            <a:r>
              <a:rPr lang="en-US" sz="2600" dirty="0"/>
              <a:t>This study can create important value to various stakeholders in the field of health and social care.</a:t>
            </a:r>
          </a:p>
          <a:p>
            <a:pPr algn="just">
              <a:lnSpc>
                <a:spcPct val="100000"/>
              </a:lnSpc>
            </a:pPr>
            <a:r>
              <a:rPr lang="en-US" sz="2600" dirty="0"/>
              <a:t>In older adults, the results can emphasize the role of having easy and suitable social care provided in enhancing the levels of independence, dignity and general quality of life. This will help to develop more person-</a:t>
            </a:r>
            <a:r>
              <a:rPr lang="en-US" sz="2600" dirty="0" err="1"/>
              <a:t>centred</a:t>
            </a:r>
            <a:r>
              <a:rPr lang="en-US" sz="2600" dirty="0"/>
              <a:t> services that will suit their needs better.</a:t>
            </a:r>
          </a:p>
          <a:p>
            <a:pPr algn="just">
              <a:lnSpc>
                <a:spcPct val="100000"/>
              </a:lnSpc>
            </a:pPr>
            <a:r>
              <a:rPr lang="en-US" sz="2600" dirty="0"/>
              <a:t>In the case of health and social care services, the study can give evidence that can be used to justify the integrated care models that integrate medical care with social support, which will have a potential impact of reducing hospital admission and pressure on NHS services.</a:t>
            </a:r>
          </a:p>
        </p:txBody>
      </p:sp>
    </p:spTree>
    <p:extLst>
      <p:ext uri="{BB962C8B-B14F-4D97-AF65-F5344CB8AC3E}">
        <p14:creationId xmlns:p14="http://schemas.microsoft.com/office/powerpoint/2010/main" val="1245935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A513-1348-20AF-C94A-5EB1DCD7296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18151F6-9B91-9094-B8A0-D02C8D806D98}"/>
              </a:ext>
            </a:extLst>
          </p:cNvPr>
          <p:cNvSpPr>
            <a:spLocks noGrp="1"/>
          </p:cNvSpPr>
          <p:nvPr>
            <p:ph idx="1"/>
          </p:nvPr>
        </p:nvSpPr>
        <p:spPr>
          <a:xfrm>
            <a:off x="838199" y="1825625"/>
            <a:ext cx="11167533" cy="4812242"/>
          </a:xfrm>
        </p:spPr>
        <p:txBody>
          <a:bodyPr>
            <a:noAutofit/>
          </a:bodyPr>
          <a:lstStyle/>
          <a:p>
            <a:pPr>
              <a:lnSpc>
                <a:spcPct val="150000"/>
              </a:lnSpc>
              <a:spcBef>
                <a:spcPts val="0"/>
              </a:spcBef>
            </a:pPr>
            <a:r>
              <a:rPr lang="en-US" sz="1600" dirty="0"/>
              <a:t>Age UK (2019) </a:t>
            </a:r>
            <a:r>
              <a:rPr lang="en-US" sz="1600" i="1" dirty="0"/>
              <a:t>Later life in the United Kingdom 2019: Key facts and figures</a:t>
            </a:r>
            <a:r>
              <a:rPr lang="en-US" sz="1600" dirty="0"/>
              <a:t>. London: Age UK. Available at: </a:t>
            </a:r>
            <a:r>
              <a:rPr lang="en-US" sz="1600" u="sng" dirty="0">
                <a:hlinkClick r:id="rId2"/>
              </a:rPr>
              <a:t>https://www.ageuk.org.uk/siteassets/documents/reports-and-publications/later_life_uk_factsheet.pdf</a:t>
            </a:r>
            <a:r>
              <a:rPr lang="en-US" sz="1600" dirty="0"/>
              <a:t>  (Accessed: 25 January 2026).</a:t>
            </a:r>
          </a:p>
          <a:p>
            <a:pPr>
              <a:lnSpc>
                <a:spcPct val="150000"/>
              </a:lnSpc>
              <a:spcBef>
                <a:spcPts val="0"/>
              </a:spcBef>
            </a:pPr>
            <a:r>
              <a:rPr lang="en-US" sz="1600" dirty="0"/>
              <a:t>NHS Digital (2024) </a:t>
            </a:r>
            <a:r>
              <a:rPr lang="en-US" sz="1600" i="1" dirty="0"/>
              <a:t>Adult Social Care Activity and Finance Report, England, 2023-24</a:t>
            </a:r>
            <a:r>
              <a:rPr lang="en-US" sz="1600" dirty="0"/>
              <a:t>. Leeds: NHS Digital. Available at: </a:t>
            </a:r>
            <a:r>
              <a:rPr lang="en-US" sz="1600" u="sng" dirty="0">
                <a:hlinkClick r:id="rId3"/>
              </a:rPr>
              <a:t>https://digital.nhs.uk/data-and-information/publications/statistical/adult-social-care-activity-and-finance-report/2023-24</a:t>
            </a:r>
            <a:r>
              <a:rPr lang="en-US" sz="1600" dirty="0"/>
              <a:t>  (Accessed: 26 January 2026).</a:t>
            </a:r>
          </a:p>
          <a:p>
            <a:pPr>
              <a:lnSpc>
                <a:spcPct val="150000"/>
              </a:lnSpc>
              <a:spcBef>
                <a:spcPts val="0"/>
              </a:spcBef>
            </a:pPr>
            <a:r>
              <a:rPr lang="en-US" sz="1600" dirty="0"/>
              <a:t>Office for National Statistics (ONS) (2023) </a:t>
            </a:r>
            <a:r>
              <a:rPr lang="en-US" sz="1600" i="1" dirty="0"/>
              <a:t>Health state life expectancies by national deprivation deciles, England: 2018 to 2020</a:t>
            </a:r>
            <a:r>
              <a:rPr lang="en-US" sz="1600" dirty="0"/>
              <a:t>. Newport: ONS. Available at: </a:t>
            </a:r>
            <a:r>
              <a:rPr lang="en-US" sz="1600" u="sng" dirty="0">
                <a:hlinkClick r:id="rId4"/>
              </a:rPr>
              <a:t>https://www.ons.gov.uk/peoplepopulationandcommunity/healthandsocialcare/healthinequalities/bulletins/healthstatelifeexpectanciesbyindexofmultipledeprivationimd/2018to2020</a:t>
            </a:r>
            <a:r>
              <a:rPr lang="en-US" sz="1600" dirty="0"/>
              <a:t>  (Accessed: 25 January 2026).</a:t>
            </a:r>
          </a:p>
          <a:p>
            <a:pPr>
              <a:lnSpc>
                <a:spcPct val="150000"/>
              </a:lnSpc>
              <a:spcBef>
                <a:spcPts val="0"/>
              </a:spcBef>
            </a:pPr>
            <a:r>
              <a:rPr lang="en-GB" sz="1600" dirty="0"/>
              <a:t>UK Parliament (2025) </a:t>
            </a:r>
            <a:r>
              <a:rPr lang="en-GB" sz="1600" i="1" dirty="0"/>
              <a:t>LTC0001 – Evidence on Management of long‑term conditions</a:t>
            </a:r>
            <a:r>
              <a:rPr lang="en-GB" sz="1600" dirty="0"/>
              <a:t>. Written evidence to the UK Parliament committees. Available at: </a:t>
            </a:r>
            <a:r>
              <a:rPr lang="en-GB" sz="1600" u="sng" dirty="0">
                <a:hlinkClick r:id="rId5"/>
              </a:rPr>
              <a:t>https://committees.parliament.uk/writtenevidence/44520/html</a:t>
            </a:r>
            <a:r>
              <a:rPr lang="en-GB" sz="1600" dirty="0"/>
              <a:t>  (Accessed: 25 January 2026).</a:t>
            </a:r>
            <a:endParaRPr lang="en-US" sz="1600" dirty="0"/>
          </a:p>
          <a:p>
            <a:pPr>
              <a:lnSpc>
                <a:spcPct val="150000"/>
              </a:lnSpc>
              <a:spcBef>
                <a:spcPts val="0"/>
              </a:spcBef>
            </a:pPr>
            <a:endParaRPr lang="en-US" sz="1600" dirty="0"/>
          </a:p>
        </p:txBody>
      </p:sp>
    </p:spTree>
    <p:extLst>
      <p:ext uri="{BB962C8B-B14F-4D97-AF65-F5344CB8AC3E}">
        <p14:creationId xmlns:p14="http://schemas.microsoft.com/office/powerpoint/2010/main" val="4177320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1140</Words>
  <Application>Microsoft Office PowerPoint</Application>
  <PresentationFormat>Widescreen</PresentationFormat>
  <Paragraphs>58</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Times New Roman</vt:lpstr>
      <vt:lpstr>Office Theme</vt:lpstr>
      <vt:lpstr>The role of social care support in improving quality of life among older adults with long-term conditions in the UK</vt:lpstr>
      <vt:lpstr>Contents</vt:lpstr>
      <vt:lpstr>Prevalence</vt:lpstr>
      <vt:lpstr>Rationale of the Research</vt:lpstr>
      <vt:lpstr>Research Question</vt:lpstr>
      <vt:lpstr>Research Aim &amp; Objectives</vt:lpstr>
      <vt:lpstr>Research Impact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Sahrish</dc:creator>
  <cp:lastModifiedBy>Sahrish</cp:lastModifiedBy>
  <cp:revision>4</cp:revision>
  <dcterms:created xsi:type="dcterms:W3CDTF">2026-01-29T10:07:27Z</dcterms:created>
  <dcterms:modified xsi:type="dcterms:W3CDTF">2026-02-02T05:53:21Z</dcterms:modified>
</cp:coreProperties>
</file>