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46"/>
  </p:notesMasterIdLst>
  <p:handoutMasterIdLst>
    <p:handoutMasterId r:id="rId47"/>
  </p:handoutMasterIdLst>
  <p:sldIdLst>
    <p:sldId id="258" r:id="rId2"/>
    <p:sldId id="316" r:id="rId3"/>
    <p:sldId id="296" r:id="rId4"/>
    <p:sldId id="288" r:id="rId5"/>
    <p:sldId id="289" r:id="rId6"/>
    <p:sldId id="330" r:id="rId7"/>
    <p:sldId id="325" r:id="rId8"/>
    <p:sldId id="326" r:id="rId9"/>
    <p:sldId id="318" r:id="rId10"/>
    <p:sldId id="320" r:id="rId11"/>
    <p:sldId id="321" r:id="rId12"/>
    <p:sldId id="322" r:id="rId13"/>
    <p:sldId id="323" r:id="rId14"/>
    <p:sldId id="297" r:id="rId15"/>
    <p:sldId id="345" r:id="rId16"/>
    <p:sldId id="298" r:id="rId17"/>
    <p:sldId id="346" r:id="rId18"/>
    <p:sldId id="302" r:id="rId19"/>
    <p:sldId id="303" r:id="rId20"/>
    <p:sldId id="304" r:id="rId21"/>
    <p:sldId id="305" r:id="rId22"/>
    <p:sldId id="306" r:id="rId23"/>
    <p:sldId id="307" r:id="rId24"/>
    <p:sldId id="308" r:id="rId25"/>
    <p:sldId id="309" r:id="rId26"/>
    <p:sldId id="310" r:id="rId27"/>
    <p:sldId id="311" r:id="rId28"/>
    <p:sldId id="312" r:id="rId29"/>
    <p:sldId id="313" r:id="rId30"/>
    <p:sldId id="314" r:id="rId31"/>
    <p:sldId id="315" r:id="rId32"/>
    <p:sldId id="338" r:id="rId33"/>
    <p:sldId id="336" r:id="rId34"/>
    <p:sldId id="337" r:id="rId35"/>
    <p:sldId id="343" r:id="rId36"/>
    <p:sldId id="341" r:id="rId37"/>
    <p:sldId id="339" r:id="rId38"/>
    <p:sldId id="340" r:id="rId39"/>
    <p:sldId id="344" r:id="rId40"/>
    <p:sldId id="342" r:id="rId41"/>
    <p:sldId id="317" r:id="rId42"/>
    <p:sldId id="285" r:id="rId43"/>
    <p:sldId id="286" r:id="rId44"/>
    <p:sldId id="287"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121" autoAdjust="0"/>
  </p:normalViewPr>
  <p:slideViewPr>
    <p:cSldViewPr>
      <p:cViewPr varScale="1">
        <p:scale>
          <a:sx n="49" d="100"/>
          <a:sy n="49" d="100"/>
        </p:scale>
        <p:origin x="1995" y="3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02/12/2020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06D7123D-D547-4A6B-961C-92C914327936}" type="datetimeFigureOut">
              <a:rPr lang="en-GB" smtClean="0"/>
              <a:t>02/12/2020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bing.com/images/search?view=detailV2&amp;ccid=%2bOF7WwOG&amp;id=231416284237AC6DC9B1F7D7505FFDE0DFFB24CF&amp;thid=OIP.-OF7WwOG5i7mtsEqQMf-SAEsDh&amp;q=johns'+model+for+structured+reflection&amp;simid=608045191714246104&amp;selectedIndex=2&amp;ajaxhist=0"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bing.com/images/search?view=detailV2&amp;ccid=5/yo8Mo5&amp;id=F340A5B3262DB49F3001FB0DABA761CF67805AB6&amp;thid=OIP.5_yo8Mo5V-a3E4UzHZbeawEsDg&amp;q=reflection+pyramid&amp;simid=607994657123272451&amp;selectedIndex=3&amp;ajaxhist=0"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42950" indent="-285750" eaLnBrk="0" hangingPunct="0">
              <a:spcBef>
                <a:spcPct val="30000"/>
              </a:spcBef>
              <a:defRPr sz="1200">
                <a:solidFill>
                  <a:schemeClr val="tx1"/>
                </a:solidFill>
                <a:latin typeface="Arial" charset="0"/>
                <a:ea typeface="ＭＳ Ｐゴシック" pitchFamily="34" charset="-128"/>
              </a:defRPr>
            </a:lvl2pPr>
            <a:lvl3pPr marL="1143000" indent="-228600" eaLnBrk="0" hangingPunct="0">
              <a:spcBef>
                <a:spcPct val="30000"/>
              </a:spcBef>
              <a:defRPr sz="1200">
                <a:solidFill>
                  <a:schemeClr val="tx1"/>
                </a:solidFill>
                <a:latin typeface="Arial" charset="0"/>
                <a:ea typeface="ＭＳ Ｐゴシック" pitchFamily="34" charset="-128"/>
              </a:defRPr>
            </a:lvl3pPr>
            <a:lvl4pPr marL="1600200" indent="-228600" eaLnBrk="0" hangingPunct="0">
              <a:spcBef>
                <a:spcPct val="30000"/>
              </a:spcBef>
              <a:defRPr sz="1200">
                <a:solidFill>
                  <a:schemeClr val="tx1"/>
                </a:solidFill>
                <a:latin typeface="Arial" charset="0"/>
                <a:ea typeface="ＭＳ Ｐゴシック" pitchFamily="34" charset="-128"/>
              </a:defRPr>
            </a:lvl4pPr>
            <a:lvl5pPr marL="2057400" indent="-228600" eaLnBrk="0" hangingPunct="0">
              <a:spcBef>
                <a:spcPct val="30000"/>
              </a:spcBef>
              <a:defRPr sz="1200">
                <a:solidFill>
                  <a:schemeClr val="tx1"/>
                </a:solidFill>
                <a:latin typeface="Arial"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98B847-40C5-48C5-93F3-4430E974E71B}" type="slidenum">
              <a:rPr lang="en-GB" altLang="en-US" smtClean="0"/>
              <a:pPr>
                <a:spcBef>
                  <a:spcPct val="0"/>
                </a:spcBef>
                <a:defRPr/>
              </a:pPr>
              <a:t>1</a:t>
            </a:fld>
            <a:endParaRPr lang="en-GB" altLang="en-US" smtClean="0"/>
          </a:p>
        </p:txBody>
      </p:sp>
      <p:sp>
        <p:nvSpPr>
          <p:cNvPr id="19459" name="Rectangle 2"/>
          <p:cNvSpPr>
            <a:spLocks noGrp="1" noRot="1" noChangeAspect="1" noChangeArrowheads="1" noTextEdit="1"/>
          </p:cNvSpPr>
          <p:nvPr>
            <p:ph type="sldImg"/>
          </p:nvPr>
        </p:nvSpPr>
        <p:spPr>
          <a:xfrm>
            <a:off x="917575" y="744538"/>
            <a:ext cx="4962525" cy="3722687"/>
          </a:xfrm>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1571716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2229791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17575" y="744538"/>
            <a:ext cx="4962525"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ea typeface="ＭＳ Ｐゴシック" pitchFamily="34" charset="-128"/>
            </a:endParaRPr>
          </a:p>
        </p:txBody>
      </p:sp>
      <p:sp>
        <p:nvSpPr>
          <p:cNvPr id="21508" name="Slide Number Placeholder 3"/>
          <p:cNvSpPr>
            <a:spLocks noGrp="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42950" indent="-285750" eaLnBrk="0" hangingPunct="0">
              <a:spcBef>
                <a:spcPct val="30000"/>
              </a:spcBef>
              <a:defRPr sz="1200">
                <a:solidFill>
                  <a:schemeClr val="tx1"/>
                </a:solidFill>
                <a:latin typeface="Arial" charset="0"/>
                <a:ea typeface="ＭＳ Ｐゴシック" pitchFamily="34" charset="-128"/>
              </a:defRPr>
            </a:lvl2pPr>
            <a:lvl3pPr marL="1143000" indent="-228600" eaLnBrk="0" hangingPunct="0">
              <a:spcBef>
                <a:spcPct val="30000"/>
              </a:spcBef>
              <a:defRPr sz="1200">
                <a:solidFill>
                  <a:schemeClr val="tx1"/>
                </a:solidFill>
                <a:latin typeface="Arial" charset="0"/>
                <a:ea typeface="ＭＳ Ｐゴシック" pitchFamily="34" charset="-128"/>
              </a:defRPr>
            </a:lvl3pPr>
            <a:lvl4pPr marL="1600200" indent="-228600" eaLnBrk="0" hangingPunct="0">
              <a:spcBef>
                <a:spcPct val="30000"/>
              </a:spcBef>
              <a:defRPr sz="1200">
                <a:solidFill>
                  <a:schemeClr val="tx1"/>
                </a:solidFill>
                <a:latin typeface="Arial" charset="0"/>
                <a:ea typeface="ＭＳ Ｐゴシック" pitchFamily="34" charset="-128"/>
              </a:defRPr>
            </a:lvl4pPr>
            <a:lvl5pPr marL="2057400" indent="-228600" eaLnBrk="0" hangingPunct="0">
              <a:spcBef>
                <a:spcPct val="30000"/>
              </a:spcBef>
              <a:defRPr sz="1200">
                <a:solidFill>
                  <a:schemeClr val="tx1"/>
                </a:solidFill>
                <a:latin typeface="Arial"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E571C704-A9A0-4DE2-9CCD-4FFF78FAF016}" type="slidenum">
              <a:rPr lang="cy-GB" altLang="en-US" smtClean="0"/>
              <a:pPr>
                <a:spcBef>
                  <a:spcPct val="0"/>
                </a:spcBef>
                <a:defRPr/>
              </a:pPr>
              <a:t>4</a:t>
            </a:fld>
            <a:endParaRPr lang="cy-GB" altLang="en-US" smtClean="0"/>
          </a:p>
        </p:txBody>
      </p:sp>
    </p:spTree>
    <p:extLst>
      <p:ext uri="{BB962C8B-B14F-4D97-AF65-F5344CB8AC3E}">
        <p14:creationId xmlns:p14="http://schemas.microsoft.com/office/powerpoint/2010/main" val="2621623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xfrm>
            <a:off x="917575" y="744538"/>
            <a:ext cx="4962525" cy="3722687"/>
          </a:xfrm>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a:p>
            <a:endParaRPr lang="en-GB" altLang="en-US" baseline="0" dirty="0" smtClean="0">
              <a:latin typeface="Arial" panose="020B0604020202020204" pitchFamily="34" charset="0"/>
              <a:ea typeface="ＭＳ Ｐゴシック" panose="020B0600070205080204" pitchFamily="34" charset="-128"/>
            </a:endParaRPr>
          </a:p>
          <a:p>
            <a:endParaRPr lang="en-GB" altLang="en-US" dirty="0" smtClean="0">
              <a:latin typeface="Arial" panose="020B0604020202020204" pitchFamily="34" charset="0"/>
              <a:ea typeface="ＭＳ Ｐゴシック" panose="020B0600070205080204" pitchFamily="34" charset="-128"/>
            </a:endParaRPr>
          </a:p>
          <a:p>
            <a:endParaRPr lang="en-GB"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89468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xfrm>
            <a:off x="917575" y="744538"/>
            <a:ext cx="4962525" cy="3722687"/>
          </a:xfrm>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0" i="0"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042866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3420C45F-067C-408F-9D94-3CC27AF89FD5}" type="slidenum">
              <a:rPr lang="en-GB" altLang="en-US"/>
              <a:pPr eaLnBrk="1" hangingPunct="1">
                <a:spcBef>
                  <a:spcPct val="0"/>
                </a:spcBef>
              </a:pPr>
              <a:t>7</a:t>
            </a:fld>
            <a:endParaRPr lang="en-GB" altLang="en-US"/>
          </a:p>
        </p:txBody>
      </p:sp>
    </p:spTree>
    <p:extLst>
      <p:ext uri="{BB962C8B-B14F-4D97-AF65-F5344CB8AC3E}">
        <p14:creationId xmlns:p14="http://schemas.microsoft.com/office/powerpoint/2010/main" val="3548557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896938" y="731838"/>
            <a:ext cx="4875212" cy="3657600"/>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000" i="1" dirty="0">
              <a:latin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FD46514E-7A5F-476D-8B19-C18D593B664A}" type="slidenum">
              <a:rPr lang="en-GB" altLang="en-US"/>
              <a:pPr eaLnBrk="1" hangingPunct="1">
                <a:spcBef>
                  <a:spcPct val="0"/>
                </a:spcBef>
              </a:pPr>
              <a:t>8</a:t>
            </a:fld>
            <a:endParaRPr lang="en-GB" altLang="en-US"/>
          </a:p>
        </p:txBody>
      </p:sp>
    </p:spTree>
    <p:extLst>
      <p:ext uri="{BB962C8B-B14F-4D97-AF65-F5344CB8AC3E}">
        <p14:creationId xmlns:p14="http://schemas.microsoft.com/office/powerpoint/2010/main" val="1317144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9</a:t>
            </a:fld>
            <a:endParaRPr lang="en-GB"/>
          </a:p>
        </p:txBody>
      </p:sp>
    </p:spTree>
    <p:extLst>
      <p:ext uri="{BB962C8B-B14F-4D97-AF65-F5344CB8AC3E}">
        <p14:creationId xmlns:p14="http://schemas.microsoft.com/office/powerpoint/2010/main" val="21011895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10</a:t>
            </a:fld>
            <a:endParaRPr lang="en-GB"/>
          </a:p>
        </p:txBody>
      </p:sp>
    </p:spTree>
    <p:extLst>
      <p:ext uri="{BB962C8B-B14F-4D97-AF65-F5344CB8AC3E}">
        <p14:creationId xmlns:p14="http://schemas.microsoft.com/office/powerpoint/2010/main" val="1811569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11</a:t>
            </a:fld>
            <a:endParaRPr lang="en-GB"/>
          </a:p>
        </p:txBody>
      </p:sp>
    </p:spTree>
    <p:extLst>
      <p:ext uri="{BB962C8B-B14F-4D97-AF65-F5344CB8AC3E}">
        <p14:creationId xmlns:p14="http://schemas.microsoft.com/office/powerpoint/2010/main" val="1526635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DB363345-414F-4955-8F6F-7C5A7E1CD6B1}" type="slidenum">
              <a:rPr lang="en-GB" altLang="en-US"/>
              <a:pPr eaLnBrk="1" hangingPunct="1">
                <a:spcBef>
                  <a:spcPct val="0"/>
                </a:spcBef>
              </a:pPr>
              <a:t>12</a:t>
            </a:fld>
            <a:endParaRPr lang="en-GB" altLang="en-US"/>
          </a:p>
        </p:txBody>
      </p:sp>
      <p:sp>
        <p:nvSpPr>
          <p:cNvPr id="38915" name="Rectangle 2"/>
          <p:cNvSpPr>
            <a:spLocks noGrp="1" noRot="1" noChangeAspect="1" noChangeArrowheads="1" noTextEdit="1"/>
          </p:cNvSpPr>
          <p:nvPr>
            <p:ph type="sldImg"/>
          </p:nvPr>
        </p:nvSpPr>
        <p:spPr>
          <a:xfrm>
            <a:off x="917575" y="744538"/>
            <a:ext cx="4962525" cy="3722687"/>
          </a:xfrm>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cy-GB" altLang="en-US" i="1"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211067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13</a:t>
            </a:fld>
            <a:endParaRPr lang="en-GB"/>
          </a:p>
        </p:txBody>
      </p:sp>
    </p:spTree>
    <p:extLst>
      <p:ext uri="{BB962C8B-B14F-4D97-AF65-F5344CB8AC3E}">
        <p14:creationId xmlns:p14="http://schemas.microsoft.com/office/powerpoint/2010/main" val="33907279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A6A750E-D72D-4ACA-8AF8-65136662979E}"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extLst>
      <p:ext uri="{BB962C8B-B14F-4D97-AF65-F5344CB8AC3E}">
        <p14:creationId xmlns:p14="http://schemas.microsoft.com/office/powerpoint/2010/main" val="17350271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15</a:t>
            </a:fld>
            <a:endParaRPr lang="en-GB"/>
          </a:p>
        </p:txBody>
      </p:sp>
    </p:spTree>
    <p:extLst>
      <p:ext uri="{BB962C8B-B14F-4D97-AF65-F5344CB8AC3E}">
        <p14:creationId xmlns:p14="http://schemas.microsoft.com/office/powerpoint/2010/main" val="21290467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896938" y="731838"/>
            <a:ext cx="4875212" cy="3657600"/>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GB" altLang="en-US" sz="1100" i="1" dirty="0">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1408A77B-8BF3-4204-9C16-106A94F2D850}" type="slidenum">
              <a:rPr lang="en-GB" altLang="en-US" smtClean="0"/>
              <a:pPr eaLnBrk="1" hangingPunct="1">
                <a:spcBef>
                  <a:spcPct val="0"/>
                </a:spcBef>
              </a:pPr>
              <a:t>16</a:t>
            </a:fld>
            <a:endParaRPr lang="en-GB" altLang="en-US" smtClean="0"/>
          </a:p>
        </p:txBody>
      </p:sp>
    </p:spTree>
    <p:extLst>
      <p:ext uri="{BB962C8B-B14F-4D97-AF65-F5344CB8AC3E}">
        <p14:creationId xmlns:p14="http://schemas.microsoft.com/office/powerpoint/2010/main" val="16756773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896938" y="731838"/>
            <a:ext cx="4875212" cy="3657600"/>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i="1" dirty="0" smtClean="0">
              <a:latin typeface="Arial" panose="020B0604020202020204"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7F17D93-8DC2-49BC-8149-724576F90034}" type="slidenum">
              <a:rPr lang="en-GB" altLang="en-US"/>
              <a:pPr eaLnBrk="1" hangingPunct="1">
                <a:spcBef>
                  <a:spcPct val="0"/>
                </a:spcBef>
              </a:pPr>
              <a:t>18</a:t>
            </a:fld>
            <a:endParaRPr lang="en-GB" altLang="en-US"/>
          </a:p>
        </p:txBody>
      </p:sp>
    </p:spTree>
    <p:extLst>
      <p:ext uri="{BB962C8B-B14F-4D97-AF65-F5344CB8AC3E}">
        <p14:creationId xmlns:p14="http://schemas.microsoft.com/office/powerpoint/2010/main" val="1400875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19</a:t>
            </a:fld>
            <a:endParaRPr lang="en-GB"/>
          </a:p>
        </p:txBody>
      </p:sp>
    </p:spTree>
    <p:extLst>
      <p:ext uri="{BB962C8B-B14F-4D97-AF65-F5344CB8AC3E}">
        <p14:creationId xmlns:p14="http://schemas.microsoft.com/office/powerpoint/2010/main" val="3743831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896938" y="731838"/>
            <a:ext cx="4875212" cy="3657600"/>
          </a:xfrm>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http://www.bing.com/images/search?q=kolb&amp;id=BDCE0F9BE2AC0CC2645B732817BBAA69C9B4FCB2&amp;FORM=IQFRBA#view=detail&amp;id=002DD5832A3DD5F01DCF76EDEC1B12DF6555B222&amp;selectedIndex=9</a:t>
            </a:r>
          </a:p>
          <a:p>
            <a:endParaRPr lang="en-US" altLang="en-US" dirty="0" smtClean="0">
              <a:latin typeface="Arial" panose="020B0604020202020204" pitchFamily="34" charset="0"/>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6AB13ED6-84D8-4117-9CF4-8ED559A3F620}"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16704733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xfrm>
            <a:off x="896938" y="731838"/>
            <a:ext cx="4875212" cy="3657600"/>
          </a:xfrm>
          <a:ln/>
        </p:spPr>
      </p:sp>
      <p:sp>
        <p:nvSpPr>
          <p:cNvPr id="450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endParaRPr lang="en-GB" altLang="en-US" sz="1000" i="1" dirty="0">
              <a:solidFill>
                <a:schemeClr val="tx2"/>
              </a:solidFill>
              <a:latin typeface="Arial" panose="020B0604020202020204" pitchFamily="34" charset="0"/>
            </a:endParaRPr>
          </a:p>
        </p:txBody>
      </p:sp>
    </p:spTree>
    <p:extLst>
      <p:ext uri="{BB962C8B-B14F-4D97-AF65-F5344CB8AC3E}">
        <p14:creationId xmlns:p14="http://schemas.microsoft.com/office/powerpoint/2010/main" val="33995419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xfrm>
            <a:off x="896938" y="731838"/>
            <a:ext cx="4875212" cy="3657600"/>
          </a:xfrm>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https://www.google.co.uk/search?q=gibbs+reflective+cycle&amp;biw=1024&amp;bih=651&amp;tbm=isch&amp;imgil=BZp5lwCBS5o2FM%253A%253BE-RmjTGENd5wMM%253Bhttp%25253A%25252F%25252Fpdp.northampton.ac.uk%25252FPG_Files%25252Fpg_reflect3.htm&amp;source=iu&amp;pf=m&amp;fir=BZp5lwCBS5o2FM%253A%252CE-RmjTGENd5wMM%252C_&amp;usg=__JzoTN8odfnc66V-R5MiMNi3Cdto%3D&amp;ved=0CDEQyjc&amp;ei=wLBsVIzmBcWIsQTaxIJw#facrc=_&amp;imgdii=_&amp;imgrc=ufKAivmEjnxPgM%253A%3B2RBFn6riQg91YM%3Bhttp%253A%252F%252Fwww.kent.ac.uk%252Flearning%252Fimages%252Fgibbs-cycle.png%3Bhttp%253A%252F%252Fwww.kent.ac.uk%252Flearning%252FPDP-and-employability%252Fpdp%252Freflective.html%3B320%3B282</a:t>
            </a:r>
          </a:p>
          <a:p>
            <a:endParaRPr lang="en-US" altLang="en-US" dirty="0" smtClean="0">
              <a:latin typeface="Arial" panose="020B0604020202020204" pitchFamily="34" charset="0"/>
            </a:endParaRPr>
          </a:p>
          <a:p>
            <a:r>
              <a:rPr lang="en-US" altLang="en-US" dirty="0" smtClean="0">
                <a:latin typeface="Arial" panose="020B0604020202020204" pitchFamily="34" charset="0"/>
              </a:rPr>
              <a:t>D</a:t>
            </a:r>
            <a:endParaRPr lang="en-US" altLang="en-US" i="1" dirty="0" smtClean="0">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0B134D4-0ED1-443F-AD3A-609A69174C76}"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extLst>
      <p:ext uri="{BB962C8B-B14F-4D97-AF65-F5344CB8AC3E}">
        <p14:creationId xmlns:p14="http://schemas.microsoft.com/office/powerpoint/2010/main" val="37493719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896938" y="731838"/>
            <a:ext cx="4875212" cy="3657600"/>
          </a:xfrm>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anose="020B0604020202020204" pitchFamily="34" charset="0"/>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CE9E19A-501A-41D8-995C-7EE8D0A4856D}"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extLst>
      <p:ext uri="{BB962C8B-B14F-4D97-AF65-F5344CB8AC3E}">
        <p14:creationId xmlns:p14="http://schemas.microsoft.com/office/powerpoint/2010/main" val="21183746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u="sng" dirty="0">
                <a:hlinkClick r:id="rId3"/>
              </a:rPr>
              <a:t>https://www.bing.com/images/search?view=detailV2&amp;ccid=%2bOF7WwOG&amp;id=231416284237AC6DC9B1F7D7505FFDE0DFFB24CF&amp;thid=OIP.-OF7WwOG5i7mtsEqQMf-SAEsDh&amp;q=johns%27+model+for+structured+reflection&amp;simid=608045191714246104&amp;selectedIndex=2&amp;ajaxhist=0</a:t>
            </a:r>
            <a:endParaRPr lang="en-GB" dirty="0"/>
          </a:p>
          <a:p>
            <a:endParaRPr lang="en-GB"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24</a:t>
            </a:fld>
            <a:endParaRPr lang="en-GB"/>
          </a:p>
        </p:txBody>
      </p:sp>
    </p:spTree>
    <p:extLst>
      <p:ext uri="{BB962C8B-B14F-4D97-AF65-F5344CB8AC3E}">
        <p14:creationId xmlns:p14="http://schemas.microsoft.com/office/powerpoint/2010/main" val="26767122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896938" y="731838"/>
            <a:ext cx="4875212" cy="3657600"/>
          </a:xfrm>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6030DE6-AA4C-4EA9-BFDB-19D7B92A8EA0}"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extLst>
      <p:ext uri="{BB962C8B-B14F-4D97-AF65-F5344CB8AC3E}">
        <p14:creationId xmlns:p14="http://schemas.microsoft.com/office/powerpoint/2010/main" val="25884210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xfrm>
            <a:off x="896938" y="731838"/>
            <a:ext cx="4875212" cy="3657600"/>
          </a:xfrm>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lnSpc>
                <a:spcPct val="80000"/>
              </a:lnSpc>
            </a:pPr>
            <a:endParaRPr lang="en-GB" altLang="en-US" sz="800" dirty="0">
              <a:latin typeface="Arial" panose="020B0604020202020204" pitchFamily="34" charset="0"/>
            </a:endParaRP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DC8929D1-C59E-485B-B44E-6AAC52694F4C}" type="slidenum">
              <a:rPr lang="en-GB" altLang="en-US" smtClean="0"/>
              <a:pPr eaLnBrk="1" hangingPunct="1">
                <a:spcBef>
                  <a:spcPct val="0"/>
                </a:spcBef>
              </a:pPr>
              <a:t>26</a:t>
            </a:fld>
            <a:endParaRPr lang="en-GB" altLang="en-US" smtClean="0"/>
          </a:p>
        </p:txBody>
      </p:sp>
    </p:spTree>
    <p:extLst>
      <p:ext uri="{BB962C8B-B14F-4D97-AF65-F5344CB8AC3E}">
        <p14:creationId xmlns:p14="http://schemas.microsoft.com/office/powerpoint/2010/main" val="19072297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896938" y="731838"/>
            <a:ext cx="4875212" cy="3657600"/>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endParaRPr lang="en-GB" altLang="en-US" dirty="0" smtClean="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2C3472B-EC04-4BCB-B903-BCDAC4C8B2F7}" type="slidenum">
              <a:rPr lang="cy-GB" altLang="en-US" sz="120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22691866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xfrm>
            <a:off x="896938" y="731838"/>
            <a:ext cx="4875212" cy="3657600"/>
          </a:xfrm>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49918E2-21AB-4BB7-9800-7DF2ACEC08EA}" type="slidenum">
              <a:rPr lang="cy-GB" altLang="en-US" sz="120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26168012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u="sng" dirty="0">
                <a:hlinkClick r:id="rId3"/>
              </a:rPr>
              <a:t>https://www.bing.com/images/search?view=detailV2&amp;ccid=5%2fyo8Mo5&amp;id=F340A5B3262DB49F3001FB0DABA761CF67805AB6&amp;thid=OIP.5_yo8Mo5V-a3E4UzHZbeawEsDg&amp;q=reflection+pyramid&amp;simid=607994657123272451&amp;selectedIndex=3&amp;ajaxhist=0</a:t>
            </a:r>
            <a:endParaRPr lang="en-GB" dirty="0"/>
          </a:p>
          <a:p>
            <a:pPr defTabSz="897849">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29</a:t>
            </a:fld>
            <a:endParaRPr lang="en-GB"/>
          </a:p>
        </p:txBody>
      </p:sp>
    </p:spTree>
    <p:extLst>
      <p:ext uri="{BB962C8B-B14F-4D97-AF65-F5344CB8AC3E}">
        <p14:creationId xmlns:p14="http://schemas.microsoft.com/office/powerpoint/2010/main" val="40418008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30</a:t>
            </a:fld>
            <a:endParaRPr lang="en-GB"/>
          </a:p>
        </p:txBody>
      </p:sp>
    </p:spTree>
    <p:extLst>
      <p:ext uri="{BB962C8B-B14F-4D97-AF65-F5344CB8AC3E}">
        <p14:creationId xmlns:p14="http://schemas.microsoft.com/office/powerpoint/2010/main" val="37035359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31</a:t>
            </a:fld>
            <a:endParaRPr lang="en-GB"/>
          </a:p>
        </p:txBody>
      </p:sp>
    </p:spTree>
    <p:extLst>
      <p:ext uri="{BB962C8B-B14F-4D97-AF65-F5344CB8AC3E}">
        <p14:creationId xmlns:p14="http://schemas.microsoft.com/office/powerpoint/2010/main" val="614532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32</a:t>
            </a:fld>
            <a:endParaRPr lang="en-GB"/>
          </a:p>
        </p:txBody>
      </p:sp>
    </p:spTree>
    <p:extLst>
      <p:ext uri="{BB962C8B-B14F-4D97-AF65-F5344CB8AC3E}">
        <p14:creationId xmlns:p14="http://schemas.microsoft.com/office/powerpoint/2010/main" val="11535584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33</a:t>
            </a:fld>
            <a:endParaRPr lang="en-GB"/>
          </a:p>
        </p:txBody>
      </p:sp>
    </p:spTree>
    <p:extLst>
      <p:ext uri="{BB962C8B-B14F-4D97-AF65-F5344CB8AC3E}">
        <p14:creationId xmlns:p14="http://schemas.microsoft.com/office/powerpoint/2010/main" val="30160046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https://www.bing.com/images/search?view=detailV2&amp;ccid=P0zZJwuW&amp;id=DF8A314F7CB7A436FE7959E103EF07E99AA9FA7F&amp;thid=OIP.P0zZJwuWdZownM6Pcob5GAEsDB&amp;q=six+thinking+hats+image&amp;simid=607997225527935411&amp;selectedIndex=18</a:t>
            </a:r>
          </a:p>
          <a:p>
            <a:endParaRPr lang="en-GB"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34</a:t>
            </a:fld>
            <a:endParaRPr lang="en-GB"/>
          </a:p>
        </p:txBody>
      </p:sp>
    </p:spTree>
    <p:extLst>
      <p:ext uri="{BB962C8B-B14F-4D97-AF65-F5344CB8AC3E}">
        <p14:creationId xmlns:p14="http://schemas.microsoft.com/office/powerpoint/2010/main" val="38506328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35</a:t>
            </a:fld>
            <a:endParaRPr lang="en-GB"/>
          </a:p>
        </p:txBody>
      </p:sp>
    </p:spTree>
    <p:extLst>
      <p:ext uri="{BB962C8B-B14F-4D97-AF65-F5344CB8AC3E}">
        <p14:creationId xmlns:p14="http://schemas.microsoft.com/office/powerpoint/2010/main" val="15474612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36</a:t>
            </a:fld>
            <a:endParaRPr lang="en-GB"/>
          </a:p>
        </p:txBody>
      </p:sp>
    </p:spTree>
    <p:extLst>
      <p:ext uri="{BB962C8B-B14F-4D97-AF65-F5344CB8AC3E}">
        <p14:creationId xmlns:p14="http://schemas.microsoft.com/office/powerpoint/2010/main" val="1825172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37</a:t>
            </a:fld>
            <a:endParaRPr lang="en-GB"/>
          </a:p>
        </p:txBody>
      </p:sp>
    </p:spTree>
    <p:extLst>
      <p:ext uri="{BB962C8B-B14F-4D97-AF65-F5344CB8AC3E}">
        <p14:creationId xmlns:p14="http://schemas.microsoft.com/office/powerpoint/2010/main" val="23007655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The </a:t>
            </a:r>
            <a:r>
              <a:rPr lang="en-GB" baseline="0" dirty="0" smtClean="0"/>
              <a:t>questionnaires are on </a:t>
            </a:r>
            <a:r>
              <a:rPr lang="en-GB" baseline="0" dirty="0" smtClean="0"/>
              <a:t>Moodle and Sway 2.  </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38</a:t>
            </a:fld>
            <a:endParaRPr lang="en-GB"/>
          </a:p>
        </p:txBody>
      </p:sp>
    </p:spTree>
    <p:extLst>
      <p:ext uri="{BB962C8B-B14F-4D97-AF65-F5344CB8AC3E}">
        <p14:creationId xmlns:p14="http://schemas.microsoft.com/office/powerpoint/2010/main" val="7660548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39</a:t>
            </a:fld>
            <a:endParaRPr lang="en-GB"/>
          </a:p>
        </p:txBody>
      </p:sp>
    </p:spTree>
    <p:extLst>
      <p:ext uri="{BB962C8B-B14F-4D97-AF65-F5344CB8AC3E}">
        <p14:creationId xmlns:p14="http://schemas.microsoft.com/office/powerpoint/2010/main" val="1624747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40</a:t>
            </a:fld>
            <a:endParaRPr lang="en-GB"/>
          </a:p>
        </p:txBody>
      </p:sp>
    </p:spTree>
    <p:extLst>
      <p:ext uri="{BB962C8B-B14F-4D97-AF65-F5344CB8AC3E}">
        <p14:creationId xmlns:p14="http://schemas.microsoft.com/office/powerpoint/2010/main" val="8346365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41</a:t>
            </a:fld>
            <a:endParaRPr lang="en-GB"/>
          </a:p>
        </p:txBody>
      </p:sp>
    </p:spTree>
    <p:extLst>
      <p:ext uri="{BB962C8B-B14F-4D97-AF65-F5344CB8AC3E}">
        <p14:creationId xmlns:p14="http://schemas.microsoft.com/office/powerpoint/2010/main" val="25514667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a:t>
            </a:r>
            <a:r>
              <a:rPr lang="en-GB" baseline="0" dirty="0" smtClean="0"/>
              <a:t> is worth reading this paper.</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42</a:t>
            </a:fld>
            <a:endParaRPr lang="en-GB"/>
          </a:p>
        </p:txBody>
      </p:sp>
    </p:spTree>
    <p:extLst>
      <p:ext uri="{BB962C8B-B14F-4D97-AF65-F5344CB8AC3E}">
        <p14:creationId xmlns:p14="http://schemas.microsoft.com/office/powerpoint/2010/main" val="10755557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43</a:t>
            </a:fld>
            <a:endParaRPr lang="en-GB"/>
          </a:p>
        </p:txBody>
      </p:sp>
    </p:spTree>
    <p:extLst>
      <p:ext uri="{BB962C8B-B14F-4D97-AF65-F5344CB8AC3E}">
        <p14:creationId xmlns:p14="http://schemas.microsoft.com/office/powerpoint/2010/main" val="2182418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ObQ2DheGOKA"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www.kent.ac.uk/learning/PDP-and-employability/pdp/reflective.html&amp;ei=0LBsVIeyNYWiyQS_moKIBQ&amp;bvm=bv.80120444,d.cWc&amp;psig=AFQjCNEqqmzpqMVJXvfPkr1yPokwrk_CRA&amp;ust=1416495685449793"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oHiwpz7r4wY"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855Now8h5Rs"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1"/>
          <p:cNvSpPr>
            <a:spLocks noGrp="1" noChangeArrowheads="1"/>
          </p:cNvSpPr>
          <p:nvPr>
            <p:ph type="sldNum" sz="quarter" idx="12"/>
          </p:nvPr>
        </p:nvSpPr>
        <p:spPr>
          <a:xfrm>
            <a:off x="6553200" y="6248400"/>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C2952CC6-0338-4DB3-B5BB-416EA4BE2AAF}" type="slidenum">
              <a:rPr lang="en-GB" altLang="en-US" sz="1400" smtClean="0">
                <a:ea typeface="ＭＳ Ｐゴシック" pitchFamily="34" charset="-128"/>
              </a:rPr>
              <a:pPr eaLnBrk="1" hangingPunct="1">
                <a:spcBef>
                  <a:spcPct val="0"/>
                </a:spcBef>
                <a:buFontTx/>
                <a:buNone/>
                <a:defRPr/>
              </a:pPr>
              <a:t>1</a:t>
            </a:fld>
            <a:endParaRPr lang="en-GB" altLang="en-US" sz="1400" smtClean="0">
              <a:ea typeface="ＭＳ Ｐゴシック" pitchFamily="34" charset="-128"/>
            </a:endParaRPr>
          </a:p>
        </p:txBody>
      </p:sp>
      <p:sp>
        <p:nvSpPr>
          <p:cNvPr id="3075" name="Rectangle 2"/>
          <p:cNvSpPr>
            <a:spLocks noGrp="1" noChangeArrowheads="1"/>
          </p:cNvSpPr>
          <p:nvPr>
            <p:ph type="ctrTitle"/>
          </p:nvPr>
        </p:nvSpPr>
        <p:spPr>
          <a:xfrm>
            <a:off x="611188" y="1989138"/>
            <a:ext cx="7772400" cy="1470025"/>
          </a:xfrm>
        </p:spPr>
        <p:txBody>
          <a:bodyPr>
            <a:normAutofit fontScale="90000"/>
          </a:bodyPr>
          <a:lstStyle/>
          <a:p>
            <a:r>
              <a:rPr lang="cy-GB" b="1" dirty="0" smtClean="0"/>
              <a:t/>
            </a:r>
            <a:br>
              <a:rPr lang="cy-GB" b="1" dirty="0" smtClean="0"/>
            </a:br>
            <a:r>
              <a:rPr lang="cy-GB" b="1" dirty="0"/>
              <a:t/>
            </a:r>
            <a:br>
              <a:rPr lang="cy-GB" b="1" dirty="0"/>
            </a:br>
            <a:r>
              <a:rPr lang="cy-GB" b="1" dirty="0" smtClean="0"/>
              <a:t/>
            </a:r>
            <a:br>
              <a:rPr lang="cy-GB" b="1" dirty="0" smtClean="0"/>
            </a:br>
            <a:r>
              <a:rPr lang="cy-GB" b="1" dirty="0" smtClean="0">
                <a:solidFill>
                  <a:schemeClr val="bg1"/>
                </a:solidFill>
              </a:rPr>
              <a:t>EAEE5002C </a:t>
            </a:r>
            <a:r>
              <a:rPr lang="cy-GB" b="1" dirty="0">
                <a:solidFill>
                  <a:schemeClr val="bg1"/>
                </a:solidFill>
              </a:rPr>
              <a:t>Adfyfyrio ar ddarpariaeth blynyddoedd </a:t>
            </a:r>
            <a:r>
              <a:rPr lang="cy-GB" b="1" dirty="0" smtClean="0">
                <a:solidFill>
                  <a:schemeClr val="bg1"/>
                </a:solidFill>
              </a:rPr>
              <a:t>cynnar</a:t>
            </a: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cy-GB" b="1" dirty="0" smtClean="0">
                <a:solidFill>
                  <a:schemeClr val="bg1"/>
                </a:solidFill>
              </a:rPr>
              <a:t>EAEE5002 </a:t>
            </a:r>
            <a:r>
              <a:rPr lang="cy-GB" b="1" dirty="0" err="1" smtClean="0">
                <a:solidFill>
                  <a:schemeClr val="bg1"/>
                </a:solidFill>
              </a:rPr>
              <a:t>Reflections</a:t>
            </a:r>
            <a:r>
              <a:rPr lang="cy-GB" b="1" dirty="0" smtClean="0">
                <a:solidFill>
                  <a:schemeClr val="bg1"/>
                </a:solidFill>
              </a:rPr>
              <a:t> </a:t>
            </a:r>
            <a:r>
              <a:rPr lang="cy-GB" b="1" dirty="0">
                <a:solidFill>
                  <a:schemeClr val="bg1"/>
                </a:solidFill>
              </a:rPr>
              <a:t>on early </a:t>
            </a:r>
            <a:r>
              <a:rPr lang="cy-GB" b="1" dirty="0" err="1">
                <a:solidFill>
                  <a:schemeClr val="bg1"/>
                </a:solidFill>
              </a:rPr>
              <a:t>years</a:t>
            </a:r>
            <a:r>
              <a:rPr lang="cy-GB" b="1" dirty="0">
                <a:solidFill>
                  <a:schemeClr val="bg1"/>
                </a:solidFill>
              </a:rPr>
              <a:t> </a:t>
            </a:r>
            <a:r>
              <a:rPr lang="cy-GB" b="1" dirty="0" err="1" smtClean="0">
                <a:solidFill>
                  <a:schemeClr val="bg1"/>
                </a:solidFill>
              </a:rPr>
              <a:t>provision</a:t>
            </a:r>
            <a:r>
              <a:rPr lang="cy-GB" b="1" dirty="0" smtClean="0">
                <a:solidFill>
                  <a:schemeClr val="bg1"/>
                </a:solidFill>
              </a:rPr>
              <a:t/>
            </a:r>
            <a:br>
              <a:rPr lang="cy-GB" b="1" dirty="0" smtClean="0">
                <a:solidFill>
                  <a:schemeClr val="bg1"/>
                </a:solidFill>
              </a:rPr>
            </a:br>
            <a:endParaRPr lang="en-GB" altLang="en-US" dirty="0" smtClean="0">
              <a:solidFill>
                <a:schemeClr val="bg1"/>
              </a:solidFill>
            </a:endParaRPr>
          </a:p>
        </p:txBody>
      </p:sp>
      <p:sp>
        <p:nvSpPr>
          <p:cNvPr id="3076" name="Rectangle 3"/>
          <p:cNvSpPr>
            <a:spLocks noGrp="1" noChangeArrowheads="1"/>
          </p:cNvSpPr>
          <p:nvPr>
            <p:ph type="subTitle" idx="1"/>
          </p:nvPr>
        </p:nvSpPr>
        <p:spPr>
          <a:xfrm>
            <a:off x="1357313" y="5013175"/>
            <a:ext cx="6400800" cy="1080121"/>
          </a:xfrm>
        </p:spPr>
        <p:txBody>
          <a:bodyPr/>
          <a:lstStyle/>
          <a:p>
            <a:pPr eaLnBrk="1" hangingPunct="1">
              <a:lnSpc>
                <a:spcPct val="80000"/>
              </a:lnSpc>
            </a:pPr>
            <a:endParaRPr lang="en-GB" altLang="en-US" sz="2800" dirty="0" smtClean="0">
              <a:solidFill>
                <a:schemeClr val="bg1"/>
              </a:solidFill>
            </a:endParaRPr>
          </a:p>
          <a:p>
            <a:pPr eaLnBrk="1" hangingPunct="1">
              <a:lnSpc>
                <a:spcPct val="80000"/>
              </a:lnSpc>
            </a:pPr>
            <a:r>
              <a:rPr lang="en-GB" altLang="en-US" sz="2800" b="1" dirty="0" err="1" smtClean="0">
                <a:solidFill>
                  <a:schemeClr val="bg1"/>
                </a:solidFill>
              </a:rPr>
              <a:t>Wythnos</a:t>
            </a:r>
            <a:r>
              <a:rPr lang="en-GB" altLang="en-US" sz="2800" b="1" dirty="0" smtClean="0">
                <a:solidFill>
                  <a:schemeClr val="bg1"/>
                </a:solidFill>
              </a:rPr>
              <a:t> 2 – Week 2</a:t>
            </a:r>
            <a:endParaRPr lang="en-GB" altLang="en-US" sz="2800" b="1" dirty="0" smtClean="0">
              <a:solidFill>
                <a:schemeClr val="bg1"/>
              </a:solidFill>
            </a:endParaRPr>
          </a:p>
        </p:txBody>
      </p:sp>
    </p:spTree>
    <p:extLst>
      <p:ext uri="{BB962C8B-B14F-4D97-AF65-F5344CB8AC3E}">
        <p14:creationId xmlns:p14="http://schemas.microsoft.com/office/powerpoint/2010/main" val="29637961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Cynnwys</a:t>
            </a:r>
            <a:r>
              <a:rPr lang="en-GB" dirty="0" smtClean="0"/>
              <a:t>       Contents</a:t>
            </a:r>
            <a:endParaRPr lang="en-GB" dirty="0"/>
          </a:p>
        </p:txBody>
      </p:sp>
      <p:sp>
        <p:nvSpPr>
          <p:cNvPr id="5" name="Content Placeholder 4"/>
          <p:cNvSpPr>
            <a:spLocks noGrp="1"/>
          </p:cNvSpPr>
          <p:nvPr>
            <p:ph sz="half" idx="1"/>
          </p:nvPr>
        </p:nvSpPr>
        <p:spPr/>
        <p:txBody>
          <a:bodyPr/>
          <a:lstStyle/>
          <a:p>
            <a:r>
              <a:rPr lang="en-GB" dirty="0" smtClean="0"/>
              <a:t>NOS</a:t>
            </a:r>
          </a:p>
          <a:p>
            <a:r>
              <a:rPr lang="en-GB" dirty="0" err="1" smtClean="0"/>
              <a:t>Venninen</a:t>
            </a:r>
            <a:r>
              <a:rPr lang="en-GB" dirty="0" smtClean="0"/>
              <a:t> et al.</a:t>
            </a:r>
          </a:p>
          <a:p>
            <a:r>
              <a:rPr lang="en-GB" dirty="0" err="1"/>
              <a:t>Ymarfer</a:t>
            </a:r>
            <a:r>
              <a:rPr lang="en-GB" dirty="0"/>
              <a:t> </a:t>
            </a:r>
            <a:r>
              <a:rPr lang="en-GB" dirty="0" err="1"/>
              <a:t>proffesiynol</a:t>
            </a:r>
            <a:endParaRPr lang="en-GB" dirty="0"/>
          </a:p>
          <a:p>
            <a:r>
              <a:rPr lang="en-GB" dirty="0" err="1"/>
              <a:t>Arfer</a:t>
            </a:r>
            <a:r>
              <a:rPr lang="en-GB" dirty="0"/>
              <a:t> </a:t>
            </a:r>
            <a:r>
              <a:rPr lang="en-GB" dirty="0" err="1"/>
              <a:t>adfyfyriol</a:t>
            </a:r>
            <a:r>
              <a:rPr lang="en-GB" dirty="0"/>
              <a:t> </a:t>
            </a:r>
            <a:r>
              <a:rPr lang="en-GB" dirty="0" err="1"/>
              <a:t>a’r</a:t>
            </a:r>
            <a:r>
              <a:rPr lang="en-GB" dirty="0"/>
              <a:t> </a:t>
            </a:r>
            <a:r>
              <a:rPr lang="en-GB" dirty="0" err="1"/>
              <a:t>Blynyddoedd</a:t>
            </a:r>
            <a:r>
              <a:rPr lang="en-GB" dirty="0"/>
              <a:t> </a:t>
            </a:r>
            <a:r>
              <a:rPr lang="en-GB" dirty="0" err="1" smtClean="0"/>
              <a:t>Cynnar</a:t>
            </a:r>
            <a:endParaRPr lang="en-GB" dirty="0" smtClean="0"/>
          </a:p>
          <a:p>
            <a:r>
              <a:rPr lang="en-GB" dirty="0" err="1" smtClean="0"/>
              <a:t>Modelau</a:t>
            </a:r>
            <a:r>
              <a:rPr lang="en-GB" dirty="0" smtClean="0"/>
              <a:t> </a:t>
            </a:r>
            <a:r>
              <a:rPr lang="en-GB" dirty="0" err="1" smtClean="0"/>
              <a:t>adfyfyriol</a:t>
            </a:r>
            <a:endParaRPr lang="en-GB" dirty="0" smtClean="0"/>
          </a:p>
          <a:p>
            <a:r>
              <a:rPr lang="en-GB" dirty="0" err="1"/>
              <a:t>Anianawd</a:t>
            </a:r>
            <a:r>
              <a:rPr lang="en-GB" dirty="0"/>
              <a:t> </a:t>
            </a:r>
            <a:r>
              <a:rPr lang="en-GB" dirty="0" err="1"/>
              <a:t>dysgu</a:t>
            </a:r>
            <a:endParaRPr lang="en-GB" dirty="0"/>
          </a:p>
          <a:p>
            <a:pPr marL="0" indent="0">
              <a:buNone/>
            </a:pPr>
            <a:endParaRPr lang="en-GB" dirty="0"/>
          </a:p>
        </p:txBody>
      </p:sp>
      <p:sp>
        <p:nvSpPr>
          <p:cNvPr id="6" name="Content Placeholder 5"/>
          <p:cNvSpPr>
            <a:spLocks noGrp="1"/>
          </p:cNvSpPr>
          <p:nvPr>
            <p:ph sz="half" idx="2"/>
          </p:nvPr>
        </p:nvSpPr>
        <p:spPr/>
        <p:txBody>
          <a:bodyPr/>
          <a:lstStyle/>
          <a:p>
            <a:r>
              <a:rPr lang="en-GB" dirty="0" smtClean="0"/>
              <a:t>NOS </a:t>
            </a:r>
          </a:p>
          <a:p>
            <a:r>
              <a:rPr lang="en-GB" dirty="0" err="1" smtClean="0"/>
              <a:t>Venninen</a:t>
            </a:r>
            <a:r>
              <a:rPr lang="en-GB" dirty="0" smtClean="0"/>
              <a:t> et al.</a:t>
            </a:r>
            <a:endParaRPr lang="en-GB" dirty="0"/>
          </a:p>
          <a:p>
            <a:r>
              <a:rPr lang="en-GB" dirty="0" smtClean="0"/>
              <a:t>Professional </a:t>
            </a:r>
            <a:r>
              <a:rPr lang="en-GB" dirty="0"/>
              <a:t>practice</a:t>
            </a:r>
          </a:p>
          <a:p>
            <a:r>
              <a:rPr lang="en-GB" dirty="0"/>
              <a:t>Reflective practice in the Early </a:t>
            </a:r>
            <a:r>
              <a:rPr lang="en-GB" dirty="0" smtClean="0"/>
              <a:t>Years</a:t>
            </a:r>
            <a:endParaRPr lang="en-GB" dirty="0" smtClean="0"/>
          </a:p>
          <a:p>
            <a:r>
              <a:rPr lang="en-GB" dirty="0" smtClean="0"/>
              <a:t>Reflective </a:t>
            </a:r>
            <a:r>
              <a:rPr lang="en-GB" dirty="0" smtClean="0"/>
              <a:t>models</a:t>
            </a:r>
          </a:p>
          <a:p>
            <a:r>
              <a:rPr lang="en-GB" dirty="0"/>
              <a:t>Learning disposition</a:t>
            </a:r>
          </a:p>
          <a:p>
            <a:pPr marL="0" indent="0">
              <a:buNone/>
            </a:pPr>
            <a:endParaRPr lang="en-GB" dirty="0"/>
          </a:p>
        </p:txBody>
      </p:sp>
    </p:spTree>
    <p:extLst>
      <p:ext uri="{BB962C8B-B14F-4D97-AF65-F5344CB8AC3E}">
        <p14:creationId xmlns:p14="http://schemas.microsoft.com/office/powerpoint/2010/main" val="3404531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smtClean="0"/>
              <a:t>Cysylltiadau</a:t>
            </a:r>
            <a:r>
              <a:rPr lang="en-GB" sz="3200" dirty="0" smtClean="0"/>
              <a:t> NOS EAEE5002/C NOS links</a:t>
            </a:r>
            <a:endParaRPr lang="en-GB" sz="3200" dirty="0"/>
          </a:p>
        </p:txBody>
      </p:sp>
      <p:sp>
        <p:nvSpPr>
          <p:cNvPr id="3" name="Content Placeholder 2"/>
          <p:cNvSpPr>
            <a:spLocks noGrp="1"/>
          </p:cNvSpPr>
          <p:nvPr>
            <p:ph idx="1"/>
          </p:nvPr>
        </p:nvSpPr>
        <p:spPr/>
        <p:txBody>
          <a:bodyPr>
            <a:normAutofit fontScale="77500" lnSpcReduction="20000"/>
          </a:bodyPr>
          <a:lstStyle/>
          <a:p>
            <a:r>
              <a:rPr lang="en-GB" dirty="0"/>
              <a:t>CCLD0417 K60</a:t>
            </a:r>
          </a:p>
          <a:p>
            <a:r>
              <a:rPr lang="en-GB" dirty="0"/>
              <a:t>SCH32 1, 2, 3</a:t>
            </a:r>
          </a:p>
          <a:p>
            <a:r>
              <a:rPr lang="en-GB" dirty="0"/>
              <a:t>CCLD0403 P10, P11, P23, P24</a:t>
            </a:r>
          </a:p>
          <a:p>
            <a:r>
              <a:rPr lang="en-GB" dirty="0"/>
              <a:t>CCLD0405 P2</a:t>
            </a:r>
          </a:p>
          <a:p>
            <a:r>
              <a:rPr lang="en-GB" dirty="0"/>
              <a:t>CCLD0407 P1, P5, P6, P9, P11, P12, P14, P15, P18, P19, P23, P24</a:t>
            </a:r>
          </a:p>
          <a:p>
            <a:r>
              <a:rPr lang="en-GB" dirty="0"/>
              <a:t>CCLD0412 P1, P2, P13, P25</a:t>
            </a:r>
          </a:p>
          <a:p>
            <a:r>
              <a:rPr lang="en-GB" dirty="0"/>
              <a:t>CCLD0417 P10</a:t>
            </a:r>
          </a:p>
          <a:p>
            <a:r>
              <a:rPr lang="en-GB" dirty="0"/>
              <a:t>SCDHSC0044 P11, P25 </a:t>
            </a:r>
          </a:p>
          <a:p>
            <a:r>
              <a:rPr lang="en-GB"/>
              <a:t>SCH32 1, 2, 3</a:t>
            </a:r>
          </a:p>
          <a:p>
            <a:endParaRPr lang="en-GB"/>
          </a:p>
        </p:txBody>
      </p:sp>
    </p:spTree>
    <p:extLst>
      <p:ext uri="{BB962C8B-B14F-4D97-AF65-F5344CB8AC3E}">
        <p14:creationId xmlns:p14="http://schemas.microsoft.com/office/powerpoint/2010/main" val="941985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Venninen</a:t>
            </a:r>
            <a:r>
              <a:rPr lang="en-GB" dirty="0" smtClean="0"/>
              <a:t> et al., 2012</a:t>
            </a:r>
            <a:endParaRPr lang="en-GB" dirty="0"/>
          </a:p>
        </p:txBody>
      </p:sp>
      <p:sp>
        <p:nvSpPr>
          <p:cNvPr id="4" name="Content Placeholder 3"/>
          <p:cNvSpPr>
            <a:spLocks noGrp="1"/>
          </p:cNvSpPr>
          <p:nvPr>
            <p:ph sz="half" idx="1"/>
          </p:nvPr>
        </p:nvSpPr>
        <p:spPr/>
        <p:txBody>
          <a:bodyPr/>
          <a:lstStyle/>
          <a:p>
            <a:r>
              <a:rPr lang="en-GB" dirty="0" err="1" smtClean="0"/>
              <a:t>Pwyntiau</a:t>
            </a:r>
            <a:r>
              <a:rPr lang="en-GB" dirty="0" smtClean="0"/>
              <a:t> </a:t>
            </a:r>
            <a:r>
              <a:rPr lang="en-GB" dirty="0" err="1" smtClean="0"/>
              <a:t>allweddol</a:t>
            </a:r>
            <a:r>
              <a:rPr lang="en-GB" dirty="0" smtClean="0"/>
              <a:t>?</a:t>
            </a:r>
            <a:endParaRPr lang="en-GB" dirty="0"/>
          </a:p>
        </p:txBody>
      </p:sp>
      <p:sp>
        <p:nvSpPr>
          <p:cNvPr id="5" name="Content Placeholder 4"/>
          <p:cNvSpPr>
            <a:spLocks noGrp="1"/>
          </p:cNvSpPr>
          <p:nvPr>
            <p:ph sz="half" idx="2"/>
          </p:nvPr>
        </p:nvSpPr>
        <p:spPr/>
        <p:txBody>
          <a:bodyPr/>
          <a:lstStyle/>
          <a:p>
            <a:r>
              <a:rPr lang="en-GB" dirty="0" smtClean="0"/>
              <a:t>Key points?</a:t>
            </a:r>
            <a:endParaRPr lang="en-GB" dirty="0"/>
          </a:p>
        </p:txBody>
      </p:sp>
    </p:spTree>
    <p:extLst>
      <p:ext uri="{BB962C8B-B14F-4D97-AF65-F5344CB8AC3E}">
        <p14:creationId xmlns:p14="http://schemas.microsoft.com/office/powerpoint/2010/main" val="17731465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188913"/>
            <a:ext cx="7772400" cy="1152525"/>
          </a:xfrm>
        </p:spPr>
        <p:txBody>
          <a:bodyPr rtlCol="0">
            <a:normAutofit fontScale="90000"/>
          </a:bodyPr>
          <a:lstStyle/>
          <a:p>
            <a:pPr eaLnBrk="1" fontAlgn="auto" hangingPunct="1">
              <a:spcAft>
                <a:spcPts val="0"/>
              </a:spcAft>
              <a:defRPr/>
            </a:pPr>
            <a:r>
              <a:rPr lang="en-GB" altLang="en-US" sz="4000" smtClean="0"/>
              <a:t>Lefelau adfyfyriol</a:t>
            </a:r>
            <a:br>
              <a:rPr lang="en-GB" altLang="en-US" sz="4000" smtClean="0"/>
            </a:br>
            <a:r>
              <a:rPr lang="en-GB" altLang="en-US" sz="4000" i="1" smtClean="0"/>
              <a:t>Layers of reflection</a:t>
            </a:r>
          </a:p>
        </p:txBody>
      </p:sp>
      <p:sp>
        <p:nvSpPr>
          <p:cNvPr id="11267" name="Rectangle 3"/>
          <p:cNvSpPr>
            <a:spLocks noGrp="1" noChangeArrowheads="1"/>
          </p:cNvSpPr>
          <p:nvPr>
            <p:ph type="body" sz="half" idx="1"/>
          </p:nvPr>
        </p:nvSpPr>
        <p:spPr>
          <a:xfrm>
            <a:off x="323850" y="1700213"/>
            <a:ext cx="4238625" cy="4179887"/>
          </a:xfrm>
        </p:spPr>
        <p:txBody>
          <a:bodyPr rtlCol="0">
            <a:normAutofit/>
          </a:bodyPr>
          <a:lstStyle/>
          <a:p>
            <a:pPr marL="0" indent="0" eaLnBrk="1" fontAlgn="auto" hangingPunct="1">
              <a:lnSpc>
                <a:spcPct val="80000"/>
              </a:lnSpc>
              <a:spcAft>
                <a:spcPts val="0"/>
              </a:spcAft>
              <a:buFontTx/>
              <a:buNone/>
              <a:defRPr/>
            </a:pPr>
            <a:r>
              <a:rPr lang="en-US" altLang="en-US" dirty="0" err="1" smtClean="0"/>
              <a:t>Cyfeiria</a:t>
            </a:r>
            <a:r>
              <a:rPr lang="en-US" altLang="en-US" dirty="0" smtClean="0"/>
              <a:t> </a:t>
            </a:r>
            <a:r>
              <a:rPr lang="en-US" altLang="en-US" dirty="0" err="1" smtClean="0"/>
              <a:t>nifer</a:t>
            </a:r>
            <a:r>
              <a:rPr lang="en-US" altLang="en-US" dirty="0" smtClean="0"/>
              <a:t> o </a:t>
            </a:r>
            <a:r>
              <a:rPr lang="en-US" altLang="en-US" dirty="0" err="1" smtClean="0"/>
              <a:t>ddamcaniaethwyr</a:t>
            </a:r>
            <a:r>
              <a:rPr lang="en-US" altLang="en-US" dirty="0" smtClean="0"/>
              <a:t> at </a:t>
            </a:r>
            <a:r>
              <a:rPr lang="en-US" altLang="en-US" dirty="0" err="1" smtClean="0"/>
              <a:t>haenau</a:t>
            </a:r>
            <a:r>
              <a:rPr lang="en-US" altLang="en-US" dirty="0" smtClean="0"/>
              <a:t> o </a:t>
            </a:r>
            <a:r>
              <a:rPr lang="en-US" altLang="en-US" dirty="0" err="1" smtClean="0"/>
              <a:t>adfyfyrio</a:t>
            </a:r>
            <a:r>
              <a:rPr lang="en-US" altLang="en-US" dirty="0" smtClean="0"/>
              <a:t>:</a:t>
            </a:r>
            <a:endParaRPr lang="en-US" altLang="en-US" dirty="0"/>
          </a:p>
          <a:p>
            <a:pPr eaLnBrk="1" fontAlgn="auto" hangingPunct="1">
              <a:lnSpc>
                <a:spcPct val="80000"/>
              </a:lnSpc>
              <a:spcAft>
                <a:spcPts val="0"/>
              </a:spcAft>
              <a:defRPr/>
            </a:pPr>
            <a:r>
              <a:rPr lang="en-US" altLang="en-US" dirty="0" err="1" smtClean="0"/>
              <a:t>Edrych</a:t>
            </a:r>
            <a:r>
              <a:rPr lang="en-US" altLang="en-US" dirty="0" smtClean="0"/>
              <a:t> </a:t>
            </a:r>
            <a:r>
              <a:rPr lang="en-US" altLang="en-US" dirty="0" err="1"/>
              <a:t>ar</a:t>
            </a:r>
            <a:r>
              <a:rPr lang="en-US" altLang="en-US" dirty="0"/>
              <a:t> </a:t>
            </a:r>
            <a:r>
              <a:rPr lang="en-US" altLang="en-US" dirty="0" err="1"/>
              <a:t>ddigwyddiadau</a:t>
            </a:r>
            <a:r>
              <a:rPr lang="en-US" altLang="en-US" dirty="0"/>
              <a:t> </a:t>
            </a:r>
            <a:r>
              <a:rPr lang="en-US" altLang="en-US" dirty="0" err="1"/>
              <a:t>ar</a:t>
            </a:r>
            <a:r>
              <a:rPr lang="en-US" altLang="en-US" dirty="0"/>
              <a:t> </a:t>
            </a:r>
            <a:r>
              <a:rPr lang="en-US" altLang="en-US" dirty="0" err="1"/>
              <a:t>lefel</a:t>
            </a:r>
            <a:r>
              <a:rPr lang="en-US" altLang="en-US" dirty="0"/>
              <a:t> </a:t>
            </a:r>
            <a:r>
              <a:rPr lang="en-US" altLang="en-US" dirty="0" err="1"/>
              <a:t>arwynebol</a:t>
            </a:r>
            <a:r>
              <a:rPr lang="en-US" altLang="en-US" dirty="0"/>
              <a:t> </a:t>
            </a:r>
          </a:p>
          <a:p>
            <a:pPr eaLnBrk="1" fontAlgn="auto" hangingPunct="1">
              <a:lnSpc>
                <a:spcPct val="80000"/>
              </a:lnSpc>
              <a:spcAft>
                <a:spcPts val="0"/>
              </a:spcAft>
              <a:defRPr/>
            </a:pPr>
            <a:r>
              <a:rPr lang="en-US" altLang="en-US" dirty="0" err="1"/>
              <a:t>Ymchwilio</a:t>
            </a:r>
            <a:r>
              <a:rPr lang="en-US" altLang="en-US" dirty="0"/>
              <a:t> </a:t>
            </a:r>
            <a:r>
              <a:rPr lang="en-US" altLang="en-US" dirty="0" err="1"/>
              <a:t>i</a:t>
            </a:r>
            <a:r>
              <a:rPr lang="en-US" altLang="en-US" dirty="0"/>
              <a:t> </a:t>
            </a:r>
            <a:r>
              <a:rPr lang="en-US" altLang="en-US" dirty="0" err="1"/>
              <a:t>fewn</a:t>
            </a:r>
            <a:r>
              <a:rPr lang="en-US" altLang="en-US" dirty="0"/>
              <a:t> </a:t>
            </a:r>
            <a:r>
              <a:rPr lang="en-US" altLang="en-US" dirty="0" err="1"/>
              <a:t>i’r</a:t>
            </a:r>
            <a:r>
              <a:rPr lang="en-US" altLang="en-US" dirty="0"/>
              <a:t> </a:t>
            </a:r>
            <a:r>
              <a:rPr lang="en-US" altLang="en-US" dirty="0" err="1"/>
              <a:t>rhesymau</a:t>
            </a:r>
            <a:r>
              <a:rPr lang="en-US" altLang="en-US" dirty="0"/>
              <a:t> </a:t>
            </a:r>
            <a:r>
              <a:rPr lang="en-US" altLang="en-US" dirty="0" err="1"/>
              <a:t>tu</a:t>
            </a:r>
            <a:r>
              <a:rPr lang="en-US" altLang="en-US" dirty="0"/>
              <a:t> </a:t>
            </a:r>
            <a:r>
              <a:rPr lang="en-US" altLang="en-US" dirty="0" err="1"/>
              <a:t>ôl</a:t>
            </a:r>
            <a:r>
              <a:rPr lang="en-US" altLang="en-US" dirty="0"/>
              <a:t> </a:t>
            </a:r>
            <a:r>
              <a:rPr lang="en-US" altLang="en-US" dirty="0" err="1"/>
              <a:t>i’r</a:t>
            </a:r>
            <a:r>
              <a:rPr lang="en-US" altLang="en-US" dirty="0"/>
              <a:t> </a:t>
            </a:r>
            <a:r>
              <a:rPr lang="en-US" altLang="en-US" dirty="0" err="1" smtClean="0"/>
              <a:t>digwyddiadau</a:t>
            </a:r>
            <a:endParaRPr lang="en-US" altLang="en-US" dirty="0"/>
          </a:p>
        </p:txBody>
      </p:sp>
      <p:sp>
        <p:nvSpPr>
          <p:cNvPr id="25604" name="Rectangle 4"/>
          <p:cNvSpPr>
            <a:spLocks noGrp="1" noChangeArrowheads="1"/>
          </p:cNvSpPr>
          <p:nvPr>
            <p:ph type="body" sz="half" idx="2"/>
          </p:nvPr>
        </p:nvSpPr>
        <p:spPr>
          <a:xfrm>
            <a:off x="4651375" y="1700213"/>
            <a:ext cx="4241800" cy="4395787"/>
          </a:xfrm>
        </p:spPr>
        <p:txBody>
          <a:bodyPr/>
          <a:lstStyle/>
          <a:p>
            <a:pPr eaLnBrk="1" hangingPunct="1">
              <a:buFontTx/>
              <a:buNone/>
            </a:pPr>
            <a:r>
              <a:rPr lang="en-GB" altLang="en-US" i="1" smtClean="0"/>
              <a:t>A number of theorists refer to layers of reflection: </a:t>
            </a:r>
          </a:p>
          <a:p>
            <a:pPr eaLnBrk="1" hangingPunct="1"/>
            <a:r>
              <a:rPr lang="en-GB" altLang="en-US" i="1" smtClean="0"/>
              <a:t>View events at a superficial level </a:t>
            </a:r>
          </a:p>
          <a:p>
            <a:pPr eaLnBrk="1" hangingPunct="1"/>
            <a:r>
              <a:rPr lang="en-GB" altLang="en-US" i="1" smtClean="0"/>
              <a:t>Delve into the reasons behind events,</a:t>
            </a:r>
          </a:p>
          <a:p>
            <a:pPr eaLnBrk="1" hangingPunct="1">
              <a:buFontTx/>
              <a:buNone/>
            </a:pPr>
            <a:r>
              <a:rPr lang="en-GB" altLang="en-US" sz="2300" smtClean="0"/>
              <a:t> </a:t>
            </a:r>
            <a:endParaRPr lang="en-US" altLang="en-US" sz="2300" smtClean="0"/>
          </a:p>
        </p:txBody>
      </p:sp>
    </p:spTree>
    <p:extLst>
      <p:ext uri="{BB962C8B-B14F-4D97-AF65-F5344CB8AC3E}">
        <p14:creationId xmlns:p14="http://schemas.microsoft.com/office/powerpoint/2010/main" val="3160517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343025" y="622300"/>
            <a:ext cx="6935788" cy="1081088"/>
          </a:xfrm>
        </p:spPr>
        <p:txBody>
          <a:bodyPr rtlCol="0">
            <a:normAutofit fontScale="90000"/>
          </a:bodyPr>
          <a:lstStyle/>
          <a:p>
            <a:pPr eaLnBrk="1" fontAlgn="auto" hangingPunct="1">
              <a:spcAft>
                <a:spcPts val="0"/>
              </a:spcAft>
              <a:defRPr/>
            </a:pPr>
            <a:r>
              <a:rPr lang="en-GB" altLang="en-US" sz="2800" smtClean="0"/>
              <a:t>Beth mae ymarferwr adfyfyriol yn gwneud sydd yn wahanol?</a:t>
            </a:r>
            <a:br>
              <a:rPr lang="en-GB" altLang="en-US" sz="2800" smtClean="0"/>
            </a:br>
            <a:r>
              <a:rPr lang="en-GB" altLang="en-US" sz="2800" i="1" smtClean="0"/>
              <a:t>What does a reflective practitioner do that is different ?</a:t>
            </a:r>
            <a:br>
              <a:rPr lang="en-GB" altLang="en-US" sz="2800" i="1" smtClean="0"/>
            </a:br>
            <a:endParaRPr lang="en-GB" altLang="en-US" sz="2800" i="1" smtClean="0"/>
          </a:p>
        </p:txBody>
      </p:sp>
      <p:sp>
        <p:nvSpPr>
          <p:cNvPr id="19459" name="Rectangle 3"/>
          <p:cNvSpPr>
            <a:spLocks noGrp="1" noChangeArrowheads="1"/>
          </p:cNvSpPr>
          <p:nvPr>
            <p:ph type="body" sz="half" idx="1"/>
          </p:nvPr>
        </p:nvSpPr>
        <p:spPr>
          <a:xfrm>
            <a:off x="323850" y="1989138"/>
            <a:ext cx="4165600" cy="4106862"/>
          </a:xfrm>
        </p:spPr>
        <p:txBody>
          <a:bodyPr/>
          <a:lstStyle/>
          <a:p>
            <a:pPr eaLnBrk="1" hangingPunct="1">
              <a:buFontTx/>
              <a:buNone/>
            </a:pPr>
            <a:r>
              <a:rPr lang="en-US" altLang="en-US" sz="2700" smtClean="0"/>
              <a:t>Mae ymarferwr adfyfyriol yn adfyfyrio yn ddwfn ar ei phrofiadau </a:t>
            </a:r>
          </a:p>
          <a:p>
            <a:pPr eaLnBrk="1" hangingPunct="1"/>
            <a:r>
              <a:rPr lang="en-US" altLang="en-US" sz="2700" smtClean="0"/>
              <a:t>Adfyfyrio ar ddysgu personol </a:t>
            </a:r>
          </a:p>
          <a:p>
            <a:pPr eaLnBrk="1" hangingPunct="1"/>
            <a:r>
              <a:rPr lang="en-US" altLang="en-US" sz="2700" smtClean="0"/>
              <a:t>Defnyddio adfyfyrio er mwyn datblygu sgiliau</a:t>
            </a:r>
          </a:p>
          <a:p>
            <a:pPr eaLnBrk="1" hangingPunct="1"/>
            <a:endParaRPr lang="en-US" altLang="en-US" sz="2400" smtClean="0"/>
          </a:p>
          <a:p>
            <a:pPr eaLnBrk="1" hangingPunct="1">
              <a:buFontTx/>
              <a:buNone/>
            </a:pPr>
            <a:endParaRPr lang="en-GB" altLang="en-US" sz="2700" smtClean="0"/>
          </a:p>
        </p:txBody>
      </p:sp>
      <p:sp>
        <p:nvSpPr>
          <p:cNvPr id="19460" name="Rectangle 4"/>
          <p:cNvSpPr>
            <a:spLocks noGrp="1" noChangeArrowheads="1"/>
          </p:cNvSpPr>
          <p:nvPr>
            <p:ph type="body" sz="half" idx="2"/>
          </p:nvPr>
        </p:nvSpPr>
        <p:spPr>
          <a:xfrm>
            <a:off x="4651375" y="1989138"/>
            <a:ext cx="4241800" cy="4106862"/>
          </a:xfrm>
        </p:spPr>
        <p:txBody>
          <a:bodyPr/>
          <a:lstStyle/>
          <a:p>
            <a:pPr eaLnBrk="1" hangingPunct="1">
              <a:buFontTx/>
              <a:buNone/>
            </a:pPr>
            <a:r>
              <a:rPr lang="en-GB" altLang="en-US" i="1" smtClean="0"/>
              <a:t>A reflective practitioner reflects deeply on his/her experiences</a:t>
            </a:r>
          </a:p>
          <a:p>
            <a:pPr eaLnBrk="1" hangingPunct="1"/>
            <a:r>
              <a:rPr lang="en-GB" altLang="en-US" i="1" smtClean="0"/>
              <a:t>Reflects on personal learning</a:t>
            </a:r>
          </a:p>
          <a:p>
            <a:pPr eaLnBrk="1" hangingPunct="1"/>
            <a:r>
              <a:rPr lang="en-GB" altLang="en-US" i="1" smtClean="0"/>
              <a:t>Uses reflection to develop skills</a:t>
            </a:r>
          </a:p>
          <a:p>
            <a:pPr eaLnBrk="1" hangingPunct="1"/>
            <a:endParaRPr lang="en-US" altLang="en-US" smtClean="0"/>
          </a:p>
        </p:txBody>
      </p:sp>
    </p:spTree>
    <p:extLst>
      <p:ext uri="{BB962C8B-B14F-4D97-AF65-F5344CB8AC3E}">
        <p14:creationId xmlns:p14="http://schemas.microsoft.com/office/powerpoint/2010/main" val="2667960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5800" y="260350"/>
            <a:ext cx="7772400" cy="1008063"/>
          </a:xfrm>
        </p:spPr>
        <p:txBody>
          <a:bodyPr/>
          <a:lstStyle/>
          <a:p>
            <a:pPr eaLnBrk="1" hangingPunct="1"/>
            <a:r>
              <a:rPr lang="en-GB" altLang="en-US" b="1" noProof="1" smtClean="0"/>
              <a:t>Schön</a:t>
            </a:r>
          </a:p>
        </p:txBody>
      </p:sp>
      <p:sp>
        <p:nvSpPr>
          <p:cNvPr id="33795" name="Rectangle 3"/>
          <p:cNvSpPr>
            <a:spLocks noGrp="1" noChangeArrowheads="1"/>
          </p:cNvSpPr>
          <p:nvPr>
            <p:ph type="body" sz="half" idx="1"/>
          </p:nvPr>
        </p:nvSpPr>
        <p:spPr>
          <a:xfrm>
            <a:off x="457200" y="1268413"/>
            <a:ext cx="4038600" cy="4857750"/>
          </a:xfrm>
        </p:spPr>
        <p:txBody>
          <a:bodyPr/>
          <a:lstStyle/>
          <a:p>
            <a:pPr eaLnBrk="1" hangingPunct="1"/>
            <a:r>
              <a:rPr lang="en-GB" altLang="en-US" sz="2800" noProof="1" smtClean="0"/>
              <a:t>Mae Schön yn nodi dau fath o adfyfyrio : </a:t>
            </a:r>
          </a:p>
          <a:p>
            <a:pPr eaLnBrk="1" hangingPunct="1"/>
            <a:endParaRPr lang="en-GB" altLang="en-US" sz="2800" noProof="1" smtClean="0"/>
          </a:p>
          <a:p>
            <a:pPr eaLnBrk="1" hangingPunct="1"/>
            <a:r>
              <a:rPr lang="en-GB" altLang="en-US" sz="2800" noProof="1" smtClean="0"/>
              <a:t>1</a:t>
            </a:r>
            <a:r>
              <a:rPr lang="en-GB" altLang="en-US" sz="2800" b="1" noProof="1" smtClean="0"/>
              <a:t>. Adfyfyrio-wrth-weithredu</a:t>
            </a:r>
            <a:r>
              <a:rPr lang="en-GB" altLang="en-US" sz="2800" noProof="1" smtClean="0"/>
              <a:t> </a:t>
            </a:r>
            <a:br>
              <a:rPr lang="en-GB" altLang="en-US" sz="2800" noProof="1" smtClean="0"/>
            </a:br>
            <a:endParaRPr lang="en-GB" altLang="en-US" sz="2800" noProof="1" smtClean="0"/>
          </a:p>
          <a:p>
            <a:pPr eaLnBrk="1" hangingPunct="1"/>
            <a:r>
              <a:rPr lang="en-GB" altLang="en-US" sz="2800" noProof="1" smtClean="0"/>
              <a:t>2. </a:t>
            </a:r>
            <a:r>
              <a:rPr lang="en-GB" altLang="en-US" sz="2800" b="1" noProof="1" smtClean="0"/>
              <a:t>Adfyfyrio-ar-weithredu</a:t>
            </a:r>
          </a:p>
        </p:txBody>
      </p:sp>
      <p:sp>
        <p:nvSpPr>
          <p:cNvPr id="33796" name="Rectangle 5"/>
          <p:cNvSpPr>
            <a:spLocks noGrp="1" noChangeArrowheads="1"/>
          </p:cNvSpPr>
          <p:nvPr>
            <p:ph type="body" sz="half" idx="4294967295"/>
          </p:nvPr>
        </p:nvSpPr>
        <p:spPr>
          <a:xfrm>
            <a:off x="4648200" y="1268413"/>
            <a:ext cx="4038600" cy="4857750"/>
          </a:xfrm>
        </p:spPr>
        <p:txBody>
          <a:bodyPr/>
          <a:lstStyle/>
          <a:p>
            <a:pPr eaLnBrk="1" hangingPunct="1"/>
            <a:r>
              <a:rPr lang="en-GB" altLang="en-US" sz="2800" i="1" noProof="1" smtClean="0"/>
              <a:t>Schön identifies two kinds of reflection : </a:t>
            </a:r>
          </a:p>
          <a:p>
            <a:pPr eaLnBrk="1" hangingPunct="1"/>
            <a:endParaRPr lang="en-GB" altLang="en-US" sz="2800" i="1" noProof="1" smtClean="0"/>
          </a:p>
          <a:p>
            <a:pPr eaLnBrk="1" hangingPunct="1"/>
            <a:r>
              <a:rPr lang="en-GB" altLang="en-US" sz="2800" i="1" noProof="1" smtClean="0"/>
              <a:t>1</a:t>
            </a:r>
            <a:r>
              <a:rPr lang="en-GB" altLang="en-US" sz="2800" b="1" i="1" noProof="1" smtClean="0"/>
              <a:t>. Reflection-in-action</a:t>
            </a:r>
            <a:r>
              <a:rPr lang="en-GB" altLang="en-US" sz="2800" i="1" noProof="1" smtClean="0"/>
              <a:t> </a:t>
            </a:r>
            <a:br>
              <a:rPr lang="en-GB" altLang="en-US" sz="2800" i="1" noProof="1" smtClean="0"/>
            </a:br>
            <a:endParaRPr lang="en-GB" altLang="en-US" sz="2800" i="1" noProof="1" smtClean="0"/>
          </a:p>
          <a:p>
            <a:pPr eaLnBrk="1" hangingPunct="1"/>
            <a:r>
              <a:rPr lang="en-GB" altLang="en-US" sz="2800" i="1" noProof="1" smtClean="0"/>
              <a:t>2. </a:t>
            </a:r>
            <a:r>
              <a:rPr lang="en-GB" altLang="en-US" sz="2800" b="1" i="1" noProof="1" smtClean="0"/>
              <a:t>Reflection-on-action</a:t>
            </a:r>
            <a:endParaRPr lang="en-GB" altLang="en-US" sz="2800" i="1" noProof="1" smtClean="0"/>
          </a:p>
          <a:p>
            <a:pPr eaLnBrk="1" hangingPunct="1"/>
            <a:endParaRPr lang="en-GB" altLang="en-US" sz="2800" b="1" noProof="1" smtClean="0"/>
          </a:p>
        </p:txBody>
      </p:sp>
    </p:spTree>
    <p:extLst>
      <p:ext uri="{BB962C8B-B14F-4D97-AF65-F5344CB8AC3E}">
        <p14:creationId xmlns:p14="http://schemas.microsoft.com/office/powerpoint/2010/main" val="3688983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755650" y="333375"/>
            <a:ext cx="7772400" cy="1008063"/>
          </a:xfrm>
        </p:spPr>
        <p:txBody>
          <a:bodyPr/>
          <a:lstStyle/>
          <a:p>
            <a:pPr eaLnBrk="1" hangingPunct="1"/>
            <a:r>
              <a:rPr lang="en-GB" altLang="en-US" noProof="1" smtClean="0"/>
              <a:t>Schön</a:t>
            </a:r>
          </a:p>
        </p:txBody>
      </p:sp>
      <p:sp>
        <p:nvSpPr>
          <p:cNvPr id="35843" name="Rectangle 3"/>
          <p:cNvSpPr>
            <a:spLocks noGrp="1" noChangeArrowheads="1"/>
          </p:cNvSpPr>
          <p:nvPr>
            <p:ph type="body" sz="half" idx="1"/>
          </p:nvPr>
        </p:nvSpPr>
        <p:spPr>
          <a:xfrm>
            <a:off x="457200" y="1600200"/>
            <a:ext cx="4038600" cy="4525963"/>
          </a:xfrm>
        </p:spPr>
        <p:txBody>
          <a:bodyPr/>
          <a:lstStyle/>
          <a:p>
            <a:pPr eaLnBrk="1" hangingPunct="1"/>
            <a:r>
              <a:rPr lang="en-GB" altLang="en-US" sz="2700" noProof="1" smtClean="0"/>
              <a:t>Adfyfyrio ar weithredu  </a:t>
            </a:r>
          </a:p>
          <a:p>
            <a:pPr lvl="1" eaLnBrk="1" hangingPunct="1"/>
            <a:r>
              <a:rPr lang="en-GB" altLang="en-US" sz="2700" noProof="1" smtClean="0"/>
              <a:t>Pethau wnaeth ddim mynd yn dda</a:t>
            </a:r>
          </a:p>
          <a:p>
            <a:pPr lvl="1" eaLnBrk="1" hangingPunct="1"/>
            <a:r>
              <a:rPr lang="en-GB" altLang="en-US" sz="2700" noProof="1" smtClean="0"/>
              <a:t>Pethau aeth yn dda</a:t>
            </a:r>
          </a:p>
          <a:p>
            <a:pPr lvl="1" eaLnBrk="1" hangingPunct="1"/>
            <a:r>
              <a:rPr lang="en-GB" altLang="en-US" sz="2700" noProof="1" smtClean="0"/>
              <a:t>Eich ymatebion chi</a:t>
            </a:r>
          </a:p>
          <a:p>
            <a:pPr lvl="1" eaLnBrk="1" hangingPunct="1"/>
            <a:r>
              <a:rPr lang="en-GB" altLang="en-US" noProof="1" smtClean="0"/>
              <a:t>Ymatebion pobl eraill</a:t>
            </a:r>
          </a:p>
        </p:txBody>
      </p:sp>
      <p:sp>
        <p:nvSpPr>
          <p:cNvPr id="35844" name="Rectangle 5"/>
          <p:cNvSpPr>
            <a:spLocks noGrp="1" noChangeArrowheads="1"/>
          </p:cNvSpPr>
          <p:nvPr>
            <p:ph type="body" sz="half" idx="4294967295"/>
          </p:nvPr>
        </p:nvSpPr>
        <p:spPr>
          <a:xfrm>
            <a:off x="4648200" y="1600200"/>
            <a:ext cx="4038600" cy="4525963"/>
          </a:xfrm>
        </p:spPr>
        <p:txBody>
          <a:bodyPr/>
          <a:lstStyle/>
          <a:p>
            <a:pPr eaLnBrk="1" hangingPunct="1"/>
            <a:r>
              <a:rPr lang="en-GB" altLang="en-US" sz="2700" i="1" noProof="1" smtClean="0"/>
              <a:t>Reflection on action</a:t>
            </a:r>
          </a:p>
          <a:p>
            <a:pPr lvl="1" eaLnBrk="1" hangingPunct="1"/>
            <a:r>
              <a:rPr lang="en-GB" altLang="en-US" sz="2700" i="1" noProof="1" smtClean="0"/>
              <a:t>Things that did not go well</a:t>
            </a:r>
          </a:p>
          <a:p>
            <a:pPr lvl="1" eaLnBrk="1" hangingPunct="1"/>
            <a:r>
              <a:rPr lang="en-GB" altLang="en-US" sz="2700" i="1" noProof="1" smtClean="0"/>
              <a:t>Things that went well</a:t>
            </a:r>
          </a:p>
          <a:p>
            <a:pPr lvl="1" eaLnBrk="1" hangingPunct="1"/>
            <a:r>
              <a:rPr lang="en-GB" altLang="en-US" sz="2700" i="1" noProof="1" smtClean="0"/>
              <a:t>Your responses</a:t>
            </a:r>
          </a:p>
          <a:p>
            <a:pPr lvl="1" eaLnBrk="1" hangingPunct="1"/>
            <a:r>
              <a:rPr lang="en-GB" altLang="en-US" sz="2700" i="1" noProof="1" smtClean="0"/>
              <a:t>The responses of others</a:t>
            </a:r>
          </a:p>
          <a:p>
            <a:pPr lvl="1" eaLnBrk="1" hangingPunct="1"/>
            <a:endParaRPr lang="en-GB" altLang="en-US" sz="2700" noProof="1" smtClean="0"/>
          </a:p>
          <a:p>
            <a:pPr lvl="1" eaLnBrk="1" hangingPunct="1"/>
            <a:endParaRPr lang="en-GB" altLang="en-US" sz="2700" noProof="1" smtClean="0"/>
          </a:p>
          <a:p>
            <a:endParaRPr lang="en-GB" altLang="en-US" sz="2800" noProof="1" smtClean="0"/>
          </a:p>
        </p:txBody>
      </p:sp>
    </p:spTree>
    <p:extLst>
      <p:ext uri="{BB962C8B-B14F-4D97-AF65-F5344CB8AC3E}">
        <p14:creationId xmlns:p14="http://schemas.microsoft.com/office/powerpoint/2010/main" val="3387094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err="1" smtClean="0"/>
              <a:t>Gweithgaredd</a:t>
            </a:r>
            <a:r>
              <a:rPr lang="en-GB" dirty="0" smtClean="0"/>
              <a:t>          Activity</a:t>
            </a:r>
            <a:endParaRPr lang="en-GB" dirty="0"/>
          </a:p>
        </p:txBody>
      </p:sp>
      <p:sp>
        <p:nvSpPr>
          <p:cNvPr id="5" name="Content Placeholder 4"/>
          <p:cNvSpPr>
            <a:spLocks noGrp="1"/>
          </p:cNvSpPr>
          <p:nvPr>
            <p:ph sz="half" idx="1"/>
          </p:nvPr>
        </p:nvSpPr>
        <p:spPr/>
        <p:txBody>
          <a:bodyPr>
            <a:normAutofit fontScale="92500" lnSpcReduction="10000"/>
          </a:bodyPr>
          <a:lstStyle/>
          <a:p>
            <a:pPr marL="0" indent="0">
              <a:buNone/>
            </a:pPr>
            <a:r>
              <a:rPr lang="en-GB" dirty="0" err="1" smtClean="0"/>
              <a:t>Meddyliwch</a:t>
            </a:r>
            <a:r>
              <a:rPr lang="en-GB" dirty="0" smtClean="0"/>
              <a:t> am y </a:t>
            </a:r>
            <a:r>
              <a:rPr lang="en-GB" dirty="0" err="1" smtClean="0"/>
              <a:t>amgylchedd</a:t>
            </a:r>
            <a:r>
              <a:rPr lang="en-GB" dirty="0" smtClean="0"/>
              <a:t> </a:t>
            </a:r>
            <a:r>
              <a:rPr lang="en-GB" dirty="0" err="1" smtClean="0"/>
              <a:t>lle</a:t>
            </a:r>
            <a:r>
              <a:rPr lang="en-GB" dirty="0" smtClean="0"/>
              <a:t> </a:t>
            </a:r>
            <a:r>
              <a:rPr lang="en-GB" dirty="0" err="1" smtClean="0"/>
              <a:t>rydych</a:t>
            </a:r>
            <a:r>
              <a:rPr lang="en-GB" dirty="0" smtClean="0"/>
              <a:t> </a:t>
            </a:r>
            <a:r>
              <a:rPr lang="en-GB" dirty="0" err="1" smtClean="0"/>
              <a:t>yn</a:t>
            </a:r>
            <a:r>
              <a:rPr lang="en-GB" dirty="0" smtClean="0"/>
              <a:t> </a:t>
            </a:r>
            <a:r>
              <a:rPr lang="en-GB" dirty="0" err="1" smtClean="0"/>
              <a:t>gweithio</a:t>
            </a:r>
            <a:r>
              <a:rPr lang="en-GB" dirty="0" smtClean="0"/>
              <a:t> </a:t>
            </a:r>
            <a:r>
              <a:rPr lang="en-GB" dirty="0" err="1" smtClean="0"/>
              <a:t>neu</a:t>
            </a:r>
            <a:r>
              <a:rPr lang="en-GB" dirty="0" smtClean="0"/>
              <a:t> </a:t>
            </a:r>
            <a:r>
              <a:rPr lang="en-GB" dirty="0" err="1" smtClean="0"/>
              <a:t>astudio</a:t>
            </a:r>
            <a:r>
              <a:rPr lang="en-GB" dirty="0" smtClean="0"/>
              <a:t>:</a:t>
            </a:r>
          </a:p>
          <a:p>
            <a:pPr>
              <a:buFont typeface="Wingdings" panose="05000000000000000000" pitchFamily="2" charset="2"/>
              <a:buChar char="Ø"/>
            </a:pPr>
            <a:r>
              <a:rPr lang="en-GB" dirty="0" err="1" smtClean="0"/>
              <a:t>Argraffiadau</a:t>
            </a:r>
            <a:r>
              <a:rPr lang="en-GB" dirty="0" smtClean="0"/>
              <a:t> </a:t>
            </a:r>
            <a:r>
              <a:rPr lang="en-GB" dirty="0" err="1" smtClean="0"/>
              <a:t>cyntaf</a:t>
            </a:r>
            <a:r>
              <a:rPr lang="en-GB" dirty="0" smtClean="0"/>
              <a:t>?</a:t>
            </a:r>
          </a:p>
          <a:p>
            <a:pPr>
              <a:buFont typeface="Wingdings" panose="05000000000000000000" pitchFamily="2" charset="2"/>
              <a:buChar char="Ø"/>
            </a:pPr>
            <a:r>
              <a:rPr lang="en-GB" dirty="0" smtClean="0"/>
              <a:t>Beth </a:t>
            </a:r>
            <a:r>
              <a:rPr lang="en-GB" dirty="0" err="1" smtClean="0"/>
              <a:t>rydych</a:t>
            </a:r>
            <a:r>
              <a:rPr lang="en-GB" dirty="0" smtClean="0"/>
              <a:t> </a:t>
            </a:r>
            <a:r>
              <a:rPr lang="en-GB" dirty="0" err="1" smtClean="0"/>
              <a:t>yn</a:t>
            </a:r>
            <a:r>
              <a:rPr lang="en-GB" dirty="0" smtClean="0"/>
              <a:t> </a:t>
            </a:r>
            <a:r>
              <a:rPr lang="en-GB" dirty="0" err="1" smtClean="0"/>
              <a:t>ei</a:t>
            </a:r>
            <a:r>
              <a:rPr lang="en-GB" dirty="0" smtClean="0"/>
              <a:t> </a:t>
            </a:r>
            <a:r>
              <a:rPr lang="en-GB" dirty="0" err="1" smtClean="0"/>
              <a:t>hoffi</a:t>
            </a:r>
            <a:r>
              <a:rPr lang="en-GB" dirty="0" smtClean="0"/>
              <a:t>?</a:t>
            </a:r>
          </a:p>
          <a:p>
            <a:pPr>
              <a:buFont typeface="Wingdings" panose="05000000000000000000" pitchFamily="2" charset="2"/>
              <a:buChar char="Ø"/>
            </a:pPr>
            <a:r>
              <a:rPr lang="en-GB" dirty="0" smtClean="0"/>
              <a:t>Beth </a:t>
            </a:r>
            <a:r>
              <a:rPr lang="en-GB" dirty="0" err="1" smtClean="0"/>
              <a:t>nad</a:t>
            </a:r>
            <a:r>
              <a:rPr lang="en-GB" dirty="0" smtClean="0"/>
              <a:t> </a:t>
            </a:r>
            <a:r>
              <a:rPr lang="en-GB" dirty="0" err="1" smtClean="0"/>
              <a:t>ydych</a:t>
            </a:r>
            <a:r>
              <a:rPr lang="en-GB" dirty="0" smtClean="0"/>
              <a:t> </a:t>
            </a:r>
            <a:r>
              <a:rPr lang="en-GB" dirty="0" err="1" smtClean="0"/>
              <a:t>yn</a:t>
            </a:r>
            <a:r>
              <a:rPr lang="en-GB" dirty="0" smtClean="0"/>
              <a:t> </a:t>
            </a:r>
            <a:r>
              <a:rPr lang="en-GB" dirty="0" err="1" smtClean="0"/>
              <a:t>ei</a:t>
            </a:r>
            <a:r>
              <a:rPr lang="en-GB" dirty="0" smtClean="0"/>
              <a:t> </a:t>
            </a:r>
            <a:r>
              <a:rPr lang="en-GB" dirty="0" err="1" smtClean="0"/>
              <a:t>hoffi</a:t>
            </a:r>
            <a:r>
              <a:rPr lang="en-GB" dirty="0" smtClean="0"/>
              <a:t>? </a:t>
            </a:r>
            <a:endParaRPr lang="en-GB" dirty="0"/>
          </a:p>
          <a:p>
            <a:pPr>
              <a:buFont typeface="Wingdings" panose="05000000000000000000" pitchFamily="2" charset="2"/>
              <a:buChar char="Ø"/>
            </a:pPr>
            <a:r>
              <a:rPr lang="en-GB" dirty="0" smtClean="0"/>
              <a:t>PAM?</a:t>
            </a:r>
          </a:p>
          <a:p>
            <a:pPr>
              <a:buFont typeface="Wingdings" panose="05000000000000000000" pitchFamily="2" charset="2"/>
              <a:buChar char="Ø"/>
            </a:pPr>
            <a:r>
              <a:rPr lang="en-GB" dirty="0" err="1" smtClean="0"/>
              <a:t>Newidiadau</a:t>
            </a:r>
            <a:r>
              <a:rPr lang="en-GB" dirty="0" smtClean="0"/>
              <a:t> </a:t>
            </a:r>
            <a:r>
              <a:rPr lang="en-GB" dirty="0" err="1" smtClean="0"/>
              <a:t>posibl</a:t>
            </a:r>
            <a:r>
              <a:rPr lang="en-GB" dirty="0" smtClean="0"/>
              <a:t>?</a:t>
            </a:r>
            <a:endParaRPr lang="en-GB" dirty="0"/>
          </a:p>
        </p:txBody>
      </p:sp>
      <p:sp>
        <p:nvSpPr>
          <p:cNvPr id="6" name="Content Placeholder 5"/>
          <p:cNvSpPr>
            <a:spLocks noGrp="1"/>
          </p:cNvSpPr>
          <p:nvPr>
            <p:ph sz="half" idx="2"/>
          </p:nvPr>
        </p:nvSpPr>
        <p:spPr/>
        <p:txBody>
          <a:bodyPr>
            <a:normAutofit fontScale="92500" lnSpcReduction="10000"/>
          </a:bodyPr>
          <a:lstStyle/>
          <a:p>
            <a:pPr marL="0" indent="0">
              <a:buNone/>
            </a:pPr>
            <a:r>
              <a:rPr lang="en-GB" dirty="0" smtClean="0"/>
              <a:t>Think of the environment where you work or study:</a:t>
            </a:r>
          </a:p>
          <a:p>
            <a:pPr>
              <a:buFont typeface="Wingdings" panose="05000000000000000000" pitchFamily="2" charset="2"/>
              <a:buChar char="Ø"/>
            </a:pPr>
            <a:r>
              <a:rPr lang="en-GB" dirty="0" smtClean="0"/>
              <a:t>First impressions?</a:t>
            </a:r>
          </a:p>
          <a:p>
            <a:pPr>
              <a:buFont typeface="Wingdings" panose="05000000000000000000" pitchFamily="2" charset="2"/>
              <a:buChar char="Ø"/>
            </a:pPr>
            <a:r>
              <a:rPr lang="en-GB" dirty="0" smtClean="0"/>
              <a:t>What do you like?</a:t>
            </a:r>
          </a:p>
          <a:p>
            <a:pPr>
              <a:buFont typeface="Wingdings" panose="05000000000000000000" pitchFamily="2" charset="2"/>
              <a:buChar char="Ø"/>
            </a:pPr>
            <a:r>
              <a:rPr lang="en-GB" dirty="0" smtClean="0"/>
              <a:t>What don’t you like?</a:t>
            </a:r>
          </a:p>
          <a:p>
            <a:pPr>
              <a:buFont typeface="Wingdings" panose="05000000000000000000" pitchFamily="2" charset="2"/>
              <a:buChar char="Ø"/>
            </a:pPr>
            <a:r>
              <a:rPr lang="en-GB" dirty="0" smtClean="0"/>
              <a:t>WHY?</a:t>
            </a:r>
          </a:p>
          <a:p>
            <a:pPr>
              <a:buFont typeface="Wingdings" panose="05000000000000000000" pitchFamily="2" charset="2"/>
              <a:buChar char="Ø"/>
            </a:pPr>
            <a:r>
              <a:rPr lang="en-GB" dirty="0" smtClean="0"/>
              <a:t>Possible changes?</a:t>
            </a:r>
            <a:endParaRPr lang="en-GB" dirty="0"/>
          </a:p>
        </p:txBody>
      </p:sp>
    </p:spTree>
    <p:extLst>
      <p:ext uri="{BB962C8B-B14F-4D97-AF65-F5344CB8AC3E}">
        <p14:creationId xmlns:p14="http://schemas.microsoft.com/office/powerpoint/2010/main" val="1619541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Gwybodaeth</a:t>
            </a:r>
            <a:r>
              <a:rPr lang="en-GB" dirty="0" smtClean="0"/>
              <a:t>     Knowledge</a:t>
            </a:r>
            <a:endParaRPr lang="en-GB" dirty="0"/>
          </a:p>
        </p:txBody>
      </p:sp>
      <p:sp>
        <p:nvSpPr>
          <p:cNvPr id="3" name="Content Placeholder 2"/>
          <p:cNvSpPr>
            <a:spLocks noGrp="1"/>
          </p:cNvSpPr>
          <p:nvPr>
            <p:ph sz="half" idx="1"/>
          </p:nvPr>
        </p:nvSpPr>
        <p:spPr/>
        <p:txBody>
          <a:bodyPr/>
          <a:lstStyle/>
          <a:p>
            <a:r>
              <a:rPr lang="en-GB" dirty="0" err="1" smtClean="0"/>
              <a:t>Cysylltu</a:t>
            </a:r>
            <a:r>
              <a:rPr lang="en-GB" dirty="0" smtClean="0"/>
              <a:t> a </a:t>
            </a:r>
            <a:r>
              <a:rPr lang="en-GB" dirty="0" err="1" smtClean="0"/>
              <a:t>darpariaeth</a:t>
            </a:r>
            <a:r>
              <a:rPr lang="en-GB" dirty="0" smtClean="0"/>
              <a:t> </a:t>
            </a:r>
            <a:r>
              <a:rPr lang="en-GB" dirty="0" err="1" smtClean="0"/>
              <a:t>blynyddoedd</a:t>
            </a:r>
            <a:r>
              <a:rPr lang="en-GB" dirty="0" smtClean="0"/>
              <a:t> </a:t>
            </a:r>
            <a:r>
              <a:rPr lang="en-GB" dirty="0" err="1" smtClean="0"/>
              <a:t>cynnar</a:t>
            </a:r>
            <a:r>
              <a:rPr lang="en-GB" dirty="0" smtClean="0"/>
              <a:t> a/</a:t>
            </a:r>
            <a:r>
              <a:rPr lang="en-GB" dirty="0" err="1" smtClean="0"/>
              <a:t>neu</a:t>
            </a:r>
            <a:r>
              <a:rPr lang="en-GB" dirty="0" smtClean="0"/>
              <a:t> </a:t>
            </a:r>
            <a:r>
              <a:rPr lang="en-GB" dirty="0" err="1" smtClean="0"/>
              <a:t>datblygiad</a:t>
            </a:r>
            <a:r>
              <a:rPr lang="en-GB" dirty="0" smtClean="0"/>
              <a:t> </a:t>
            </a:r>
            <a:r>
              <a:rPr lang="en-GB" dirty="0" err="1" smtClean="0"/>
              <a:t>broffesiynol</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Link to early years provision and/or professional development</a:t>
            </a:r>
            <a:endParaRPr lang="en-GB" dirty="0"/>
          </a:p>
        </p:txBody>
      </p:sp>
    </p:spTree>
    <p:extLst>
      <p:ext uri="{BB962C8B-B14F-4D97-AF65-F5344CB8AC3E}">
        <p14:creationId xmlns:p14="http://schemas.microsoft.com/office/powerpoint/2010/main" val="2522865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Sgiliau</a:t>
            </a:r>
            <a:r>
              <a:rPr lang="en-GB" dirty="0" smtClean="0"/>
              <a:t>       Skills</a:t>
            </a:r>
            <a:endParaRPr lang="en-GB" dirty="0"/>
          </a:p>
        </p:txBody>
      </p:sp>
      <p:sp>
        <p:nvSpPr>
          <p:cNvPr id="3" name="Content Placeholder 2"/>
          <p:cNvSpPr>
            <a:spLocks noGrp="1"/>
          </p:cNvSpPr>
          <p:nvPr>
            <p:ph sz="half" idx="1"/>
          </p:nvPr>
        </p:nvSpPr>
        <p:spPr/>
        <p:txBody>
          <a:bodyPr/>
          <a:lstStyle/>
          <a:p>
            <a:r>
              <a:rPr lang="en-GB" dirty="0" err="1"/>
              <a:t>Cysylltu</a:t>
            </a:r>
            <a:r>
              <a:rPr lang="en-GB" dirty="0"/>
              <a:t> a </a:t>
            </a:r>
            <a:r>
              <a:rPr lang="en-GB" dirty="0" err="1"/>
              <a:t>darpariaeth</a:t>
            </a:r>
            <a:r>
              <a:rPr lang="en-GB" dirty="0"/>
              <a:t> </a:t>
            </a:r>
            <a:r>
              <a:rPr lang="en-GB" dirty="0" err="1"/>
              <a:t>blynyddoedd</a:t>
            </a:r>
            <a:r>
              <a:rPr lang="en-GB" dirty="0"/>
              <a:t> </a:t>
            </a:r>
            <a:r>
              <a:rPr lang="en-GB" dirty="0" err="1"/>
              <a:t>cynnar</a:t>
            </a:r>
            <a:r>
              <a:rPr lang="en-GB" dirty="0"/>
              <a:t> a/</a:t>
            </a:r>
            <a:r>
              <a:rPr lang="en-GB" dirty="0" err="1"/>
              <a:t>neu</a:t>
            </a:r>
            <a:r>
              <a:rPr lang="en-GB" dirty="0"/>
              <a:t> </a:t>
            </a:r>
            <a:r>
              <a:rPr lang="en-GB" dirty="0" err="1"/>
              <a:t>datblygiad</a:t>
            </a:r>
            <a:r>
              <a:rPr lang="en-GB" dirty="0"/>
              <a:t> </a:t>
            </a:r>
            <a:r>
              <a:rPr lang="en-GB" dirty="0" err="1"/>
              <a:t>broffesiynol</a:t>
            </a:r>
            <a:r>
              <a:rPr lang="en-GB" dirty="0"/>
              <a:t> </a:t>
            </a:r>
          </a:p>
          <a:p>
            <a:endParaRPr lang="en-GB" dirty="0"/>
          </a:p>
        </p:txBody>
      </p:sp>
      <p:sp>
        <p:nvSpPr>
          <p:cNvPr id="4" name="Content Placeholder 3"/>
          <p:cNvSpPr>
            <a:spLocks noGrp="1"/>
          </p:cNvSpPr>
          <p:nvPr>
            <p:ph sz="half" idx="2"/>
          </p:nvPr>
        </p:nvSpPr>
        <p:spPr/>
        <p:txBody>
          <a:bodyPr/>
          <a:lstStyle/>
          <a:p>
            <a:r>
              <a:rPr lang="en-GB" dirty="0"/>
              <a:t>Link to early years provision and/or professional development</a:t>
            </a:r>
          </a:p>
          <a:p>
            <a:endParaRPr lang="en-GB" dirty="0"/>
          </a:p>
        </p:txBody>
      </p:sp>
    </p:spTree>
    <p:extLst>
      <p:ext uri="{BB962C8B-B14F-4D97-AF65-F5344CB8AC3E}">
        <p14:creationId xmlns:p14="http://schemas.microsoft.com/office/powerpoint/2010/main" val="1950867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title"/>
          </p:nvPr>
        </p:nvSpPr>
        <p:spPr/>
        <p:txBody>
          <a:bodyPr/>
          <a:lstStyle/>
          <a:p>
            <a:pPr eaLnBrk="1" hangingPunct="1"/>
            <a:r>
              <a:rPr lang="cy-GB" altLang="en-US" dirty="0" smtClean="0"/>
              <a:t>Gwerthoedd        </a:t>
            </a:r>
            <a:r>
              <a:rPr lang="cy-GB" altLang="en-US" i="1" dirty="0" smtClean="0"/>
              <a:t>Values</a:t>
            </a:r>
            <a:endParaRPr lang="cy-GB" altLang="en-US" dirty="0" smtClean="0"/>
          </a:p>
        </p:txBody>
      </p:sp>
      <p:sp>
        <p:nvSpPr>
          <p:cNvPr id="24579" name="Rectangle 5"/>
          <p:cNvSpPr>
            <a:spLocks noGrp="1" noChangeArrowheads="1"/>
          </p:cNvSpPr>
          <p:nvPr>
            <p:ph type="body" sz="half" idx="1"/>
          </p:nvPr>
        </p:nvSpPr>
        <p:spPr>
          <a:xfrm>
            <a:off x="457200" y="1989138"/>
            <a:ext cx="4027488" cy="4137025"/>
          </a:xfrm>
        </p:spPr>
        <p:txBody>
          <a:bodyPr/>
          <a:lstStyle/>
          <a:p>
            <a:r>
              <a:rPr lang="en-US" altLang="en-US" dirty="0" err="1"/>
              <a:t>Cysylltu</a:t>
            </a:r>
            <a:r>
              <a:rPr lang="en-US" altLang="en-US" dirty="0"/>
              <a:t> a </a:t>
            </a:r>
            <a:r>
              <a:rPr lang="en-US" altLang="en-US" dirty="0" err="1"/>
              <a:t>darpariaeth</a:t>
            </a:r>
            <a:r>
              <a:rPr lang="en-US" altLang="en-US" dirty="0"/>
              <a:t> </a:t>
            </a:r>
            <a:r>
              <a:rPr lang="en-US" altLang="en-US" dirty="0" err="1"/>
              <a:t>blynyddoedd</a:t>
            </a:r>
            <a:r>
              <a:rPr lang="en-US" altLang="en-US" dirty="0"/>
              <a:t> </a:t>
            </a:r>
            <a:r>
              <a:rPr lang="en-US" altLang="en-US" dirty="0" err="1"/>
              <a:t>cynnar</a:t>
            </a:r>
            <a:r>
              <a:rPr lang="en-US" altLang="en-US" dirty="0"/>
              <a:t> a/</a:t>
            </a:r>
            <a:r>
              <a:rPr lang="en-US" altLang="en-US" dirty="0" err="1"/>
              <a:t>neu</a:t>
            </a:r>
            <a:r>
              <a:rPr lang="en-US" altLang="en-US" dirty="0"/>
              <a:t> </a:t>
            </a:r>
            <a:r>
              <a:rPr lang="en-US" altLang="en-US" dirty="0" err="1"/>
              <a:t>datblygiad</a:t>
            </a:r>
            <a:r>
              <a:rPr lang="en-US" altLang="en-US" dirty="0"/>
              <a:t> </a:t>
            </a:r>
            <a:r>
              <a:rPr lang="en-US" altLang="en-US" dirty="0" err="1"/>
              <a:t>broffesiynol</a:t>
            </a:r>
            <a:r>
              <a:rPr lang="en-US" altLang="en-US" dirty="0"/>
              <a:t> </a:t>
            </a:r>
            <a:endParaRPr lang="en-US" altLang="en-US" dirty="0" smtClean="0"/>
          </a:p>
          <a:p>
            <a:r>
              <a:rPr lang="en-US" altLang="en-US" dirty="0" err="1" smtClean="0"/>
              <a:t>Gweithgaredd</a:t>
            </a:r>
            <a:r>
              <a:rPr lang="en-US" altLang="en-US" dirty="0" smtClean="0"/>
              <a:t> Sway 2</a:t>
            </a:r>
          </a:p>
          <a:p>
            <a:pPr lvl="1"/>
            <a:r>
              <a:rPr lang="en-GB" dirty="0" err="1"/>
              <a:t>P</a:t>
            </a:r>
            <a:r>
              <a:rPr lang="en-GB" dirty="0" err="1" smtClean="0"/>
              <a:t>wy</a:t>
            </a:r>
            <a:r>
              <a:rPr lang="en-GB" dirty="0" smtClean="0"/>
              <a:t> </a:t>
            </a:r>
            <a:r>
              <a:rPr lang="en-GB" dirty="0" err="1"/>
              <a:t>ydwyf</a:t>
            </a:r>
            <a:r>
              <a:rPr lang="en-GB" dirty="0"/>
              <a:t> </a:t>
            </a:r>
            <a:r>
              <a:rPr lang="en-GB" dirty="0" err="1"/>
              <a:t>i</a:t>
            </a:r>
            <a:r>
              <a:rPr lang="en-GB" dirty="0"/>
              <a:t>?</a:t>
            </a:r>
          </a:p>
          <a:p>
            <a:pPr marL="457200" lvl="1" indent="0">
              <a:buNone/>
            </a:pPr>
            <a:endParaRPr lang="en-US" altLang="en-US" dirty="0"/>
          </a:p>
          <a:p>
            <a:pPr eaLnBrk="1" hangingPunct="1"/>
            <a:endParaRPr lang="en-US" altLang="en-US" dirty="0" smtClean="0"/>
          </a:p>
        </p:txBody>
      </p:sp>
      <p:sp>
        <p:nvSpPr>
          <p:cNvPr id="24580" name="Rectangle 6"/>
          <p:cNvSpPr>
            <a:spLocks noGrp="1" noChangeArrowheads="1"/>
          </p:cNvSpPr>
          <p:nvPr>
            <p:ph type="body" sz="half" idx="2"/>
          </p:nvPr>
        </p:nvSpPr>
        <p:spPr>
          <a:xfrm>
            <a:off x="5102225" y="1916113"/>
            <a:ext cx="3790950" cy="4025900"/>
          </a:xfrm>
        </p:spPr>
        <p:txBody>
          <a:bodyPr/>
          <a:lstStyle/>
          <a:p>
            <a:r>
              <a:rPr lang="en-GB" altLang="en-US" i="1" noProof="1"/>
              <a:t>Link to early years provision and/or professional </a:t>
            </a:r>
            <a:r>
              <a:rPr lang="en-GB" altLang="en-US" i="1" noProof="1" smtClean="0"/>
              <a:t>development</a:t>
            </a:r>
          </a:p>
          <a:p>
            <a:r>
              <a:rPr lang="en-GB" altLang="en-US" i="1" noProof="1" smtClean="0"/>
              <a:t>Sway 2 activity</a:t>
            </a:r>
          </a:p>
          <a:p>
            <a:pPr lvl="1"/>
            <a:r>
              <a:rPr lang="en-GB" altLang="en-US" i="1" noProof="1" smtClean="0"/>
              <a:t>Who am I?</a:t>
            </a:r>
            <a:endParaRPr lang="en-GB" altLang="en-US" i="1" noProof="1"/>
          </a:p>
          <a:p>
            <a:pPr eaLnBrk="1" hangingPunct="1"/>
            <a:endParaRPr lang="en-US" altLang="en-US" noProof="1" smtClean="0"/>
          </a:p>
          <a:p>
            <a:pPr marL="0" indent="0" eaLnBrk="1" hangingPunct="1">
              <a:buNone/>
            </a:pPr>
            <a:endParaRPr lang="cy-GB" altLang="en-US" dirty="0" smtClean="0"/>
          </a:p>
        </p:txBody>
      </p:sp>
    </p:spTree>
    <p:extLst>
      <p:ext uri="{BB962C8B-B14F-4D97-AF65-F5344CB8AC3E}">
        <p14:creationId xmlns:p14="http://schemas.microsoft.com/office/powerpoint/2010/main" val="1429481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Adfyfyrio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rol</a:t>
            </a:r>
            <a:r>
              <a:rPr lang="en-GB" dirty="0" smtClean="0"/>
              <a:t/>
            </a:r>
            <a:br>
              <a:rPr lang="en-GB" dirty="0" smtClean="0"/>
            </a:br>
            <a:r>
              <a:rPr lang="en-GB" dirty="0" smtClean="0"/>
              <a:t>Reflecting on your role</a:t>
            </a:r>
            <a:endParaRPr lang="en-GB" dirty="0"/>
          </a:p>
        </p:txBody>
      </p:sp>
      <p:sp>
        <p:nvSpPr>
          <p:cNvPr id="3" name="Content Placeholder 2"/>
          <p:cNvSpPr>
            <a:spLocks noGrp="1"/>
          </p:cNvSpPr>
          <p:nvPr>
            <p:ph sz="half" idx="1"/>
          </p:nvPr>
        </p:nvSpPr>
        <p:spPr/>
        <p:txBody>
          <a:bodyPr/>
          <a:lstStyle/>
          <a:p>
            <a:r>
              <a:rPr lang="en-GB" dirty="0" err="1" smtClean="0"/>
              <a:t>Sut</a:t>
            </a:r>
            <a:r>
              <a:rPr lang="en-GB" dirty="0" smtClean="0"/>
              <a:t> </a:t>
            </a:r>
            <a:r>
              <a:rPr lang="en-GB" dirty="0" err="1" smtClean="0"/>
              <a:t>gallwch</a:t>
            </a:r>
            <a:r>
              <a:rPr lang="en-GB" dirty="0" smtClean="0"/>
              <a:t> </a:t>
            </a:r>
            <a:r>
              <a:rPr lang="en-GB" dirty="0" err="1" smtClean="0"/>
              <a:t>gwneud</a:t>
            </a:r>
            <a:r>
              <a:rPr lang="en-GB" dirty="0" smtClean="0"/>
              <a:t> </a:t>
            </a:r>
            <a:r>
              <a:rPr lang="en-GB" dirty="0" err="1" smtClean="0"/>
              <a:t>hyn</a:t>
            </a:r>
            <a:r>
              <a:rPr lang="en-GB" dirty="0" smtClean="0"/>
              <a:t> </a:t>
            </a:r>
            <a:r>
              <a:rPr lang="en-GB" dirty="0" err="1" smtClean="0"/>
              <a:t>yn</a:t>
            </a:r>
            <a:r>
              <a:rPr lang="en-GB" dirty="0" smtClean="0"/>
              <a:t> </a:t>
            </a:r>
            <a:r>
              <a:rPr lang="en-GB" dirty="0" err="1" smtClean="0"/>
              <a:t>effeithiol</a:t>
            </a:r>
            <a:r>
              <a:rPr lang="en-GB" dirty="0" smtClean="0"/>
              <a:t>?</a:t>
            </a:r>
            <a:endParaRPr lang="en-GB" dirty="0"/>
          </a:p>
          <a:p>
            <a:pPr lvl="1"/>
            <a:r>
              <a:rPr lang="en-GB" dirty="0" err="1" smtClean="0"/>
              <a:t>Meddwl</a:t>
            </a:r>
            <a:r>
              <a:rPr lang="en-GB" dirty="0" smtClean="0"/>
              <a:t> </a:t>
            </a:r>
            <a:r>
              <a:rPr lang="en-GB" dirty="0" err="1" smtClean="0"/>
              <a:t>yn</a:t>
            </a:r>
            <a:r>
              <a:rPr lang="en-GB" dirty="0" smtClean="0"/>
              <a:t> </a:t>
            </a:r>
            <a:r>
              <a:rPr lang="en-GB" dirty="0" err="1" smtClean="0"/>
              <a:t>ol</a:t>
            </a:r>
            <a:endParaRPr lang="en-GB" dirty="0" smtClean="0"/>
          </a:p>
          <a:p>
            <a:pPr lvl="1"/>
            <a:r>
              <a:rPr lang="en-GB" dirty="0" err="1" smtClean="0"/>
              <a:t>Siarad</a:t>
            </a:r>
            <a:r>
              <a:rPr lang="en-GB" dirty="0" smtClean="0"/>
              <a:t> ag </a:t>
            </a:r>
            <a:r>
              <a:rPr lang="en-GB" dirty="0" err="1" smtClean="0"/>
              <a:t>eraill</a:t>
            </a:r>
            <a:endParaRPr lang="en-GB" dirty="0" smtClean="0"/>
          </a:p>
          <a:p>
            <a:pPr lvl="1"/>
            <a:r>
              <a:rPr lang="en-GB" dirty="0" err="1" smtClean="0"/>
              <a:t>Ystyried</a:t>
            </a:r>
            <a:r>
              <a:rPr lang="en-GB" dirty="0" smtClean="0"/>
              <a:t> </a:t>
            </a:r>
            <a:r>
              <a:rPr lang="en-GB" dirty="0" err="1" smtClean="0"/>
              <a:t>perspectifau</a:t>
            </a:r>
            <a:r>
              <a:rPr lang="en-GB" dirty="0" smtClean="0"/>
              <a:t> </a:t>
            </a:r>
            <a:r>
              <a:rPr lang="en-GB" dirty="0" err="1" smtClean="0"/>
              <a:t>eraill</a:t>
            </a:r>
            <a:endParaRPr lang="en-GB" dirty="0"/>
          </a:p>
        </p:txBody>
      </p:sp>
      <p:sp>
        <p:nvSpPr>
          <p:cNvPr id="4" name="Content Placeholder 3"/>
          <p:cNvSpPr>
            <a:spLocks noGrp="1"/>
          </p:cNvSpPr>
          <p:nvPr>
            <p:ph sz="half" idx="2"/>
          </p:nvPr>
        </p:nvSpPr>
        <p:spPr/>
        <p:txBody>
          <a:bodyPr/>
          <a:lstStyle/>
          <a:p>
            <a:r>
              <a:rPr lang="en-GB" dirty="0" smtClean="0"/>
              <a:t>How can you do this effectively?</a:t>
            </a:r>
          </a:p>
          <a:p>
            <a:pPr lvl="1"/>
            <a:r>
              <a:rPr lang="en-GB" dirty="0" smtClean="0"/>
              <a:t>Thinking back</a:t>
            </a:r>
          </a:p>
          <a:p>
            <a:pPr lvl="1"/>
            <a:r>
              <a:rPr lang="en-GB" dirty="0" smtClean="0"/>
              <a:t>Talking to others</a:t>
            </a:r>
          </a:p>
          <a:p>
            <a:pPr lvl="1"/>
            <a:r>
              <a:rPr lang="en-GB" dirty="0" smtClean="0"/>
              <a:t>Considering different perspectives</a:t>
            </a:r>
          </a:p>
          <a:p>
            <a:pPr lvl="1"/>
            <a:endParaRPr lang="en-GB" dirty="0"/>
          </a:p>
        </p:txBody>
      </p:sp>
    </p:spTree>
    <p:extLst>
      <p:ext uri="{BB962C8B-B14F-4D97-AF65-F5344CB8AC3E}">
        <p14:creationId xmlns:p14="http://schemas.microsoft.com/office/powerpoint/2010/main" val="304947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685800" y="333375"/>
            <a:ext cx="7772400" cy="1223963"/>
          </a:xfrm>
        </p:spPr>
        <p:txBody>
          <a:bodyPr>
            <a:normAutofit fontScale="90000"/>
          </a:bodyPr>
          <a:lstStyle/>
          <a:p>
            <a:r>
              <a:rPr lang="en-GB" altLang="en-US" sz="4000" smtClean="0"/>
              <a:t>Beth yw modelau adfyfyriol?</a:t>
            </a:r>
            <a:r>
              <a:rPr lang="en-GB" altLang="en-US" sz="4000" i="1" smtClean="0"/>
              <a:t/>
            </a:r>
            <a:br>
              <a:rPr lang="en-GB" altLang="en-US" sz="4000" i="1" smtClean="0"/>
            </a:br>
            <a:r>
              <a:rPr lang="en-GB" altLang="en-US" sz="4000" i="1" smtClean="0"/>
              <a:t>What are models of reflection?</a:t>
            </a:r>
            <a:endParaRPr lang="en-US" altLang="en-US" sz="4000" i="1" smtClean="0"/>
          </a:p>
        </p:txBody>
      </p:sp>
      <p:sp>
        <p:nvSpPr>
          <p:cNvPr id="15363" name="Content Placeholder 2"/>
          <p:cNvSpPr>
            <a:spLocks noGrp="1"/>
          </p:cNvSpPr>
          <p:nvPr>
            <p:ph sz="half" idx="1"/>
          </p:nvPr>
        </p:nvSpPr>
        <p:spPr>
          <a:xfrm>
            <a:off x="457200" y="1600200"/>
            <a:ext cx="4038600" cy="3989388"/>
          </a:xfrm>
        </p:spPr>
        <p:txBody>
          <a:bodyPr/>
          <a:lstStyle/>
          <a:p>
            <a:r>
              <a:rPr lang="en-GB" altLang="en-US" smtClean="0"/>
              <a:t>Dulliau sydd yn cefnogi  adfyfyrio mwy effeithiol</a:t>
            </a:r>
            <a:endParaRPr lang="en-US" altLang="en-US" sz="1200" smtClean="0"/>
          </a:p>
          <a:p>
            <a:pPr lvl="1"/>
            <a:r>
              <a:rPr lang="en-GB" altLang="en-US" smtClean="0"/>
              <a:t>Adfyfyriad gritigol</a:t>
            </a:r>
            <a:endParaRPr lang="en-US" altLang="en-US" sz="1200" smtClean="0"/>
          </a:p>
          <a:p>
            <a:pPr lvl="1"/>
            <a:r>
              <a:rPr lang="en-GB" altLang="en-US" smtClean="0"/>
              <a:t>Dyfnder </a:t>
            </a:r>
            <a:endParaRPr lang="en-US" altLang="en-US" sz="1200" smtClean="0"/>
          </a:p>
          <a:p>
            <a:pPr lvl="1"/>
            <a:r>
              <a:rPr lang="en-GB" altLang="en-US" smtClean="0"/>
              <a:t>Dealltwriaeth</a:t>
            </a:r>
            <a:endParaRPr lang="en-US" altLang="en-US" sz="1200" smtClean="0"/>
          </a:p>
          <a:p>
            <a:pPr lvl="1"/>
            <a:r>
              <a:rPr lang="en-GB" altLang="en-US" smtClean="0"/>
              <a:t>Datblygiad </a:t>
            </a:r>
            <a:endParaRPr lang="en-US" altLang="en-US" sz="1200" smtClean="0"/>
          </a:p>
          <a:p>
            <a:pPr lvl="1"/>
            <a:endParaRPr lang="en-GB" altLang="en-US" smtClean="0"/>
          </a:p>
          <a:p>
            <a:pPr lvl="1"/>
            <a:endParaRPr lang="en-US" altLang="en-US" smtClean="0"/>
          </a:p>
        </p:txBody>
      </p:sp>
      <p:sp>
        <p:nvSpPr>
          <p:cNvPr id="15364" name="Content Placeholder 3"/>
          <p:cNvSpPr>
            <a:spLocks noGrp="1"/>
          </p:cNvSpPr>
          <p:nvPr>
            <p:ph sz="half" idx="2"/>
          </p:nvPr>
        </p:nvSpPr>
        <p:spPr>
          <a:xfrm>
            <a:off x="4648200" y="1600200"/>
            <a:ext cx="4038600" cy="3989388"/>
          </a:xfrm>
        </p:spPr>
        <p:txBody>
          <a:bodyPr/>
          <a:lstStyle/>
          <a:p>
            <a:r>
              <a:rPr lang="en-GB" altLang="en-US" i="1" smtClean="0"/>
              <a:t>Methods which support effective reflection</a:t>
            </a:r>
          </a:p>
          <a:p>
            <a:pPr lvl="1"/>
            <a:r>
              <a:rPr lang="en-GB" altLang="en-US" i="1" smtClean="0"/>
              <a:t>Critical reflection</a:t>
            </a:r>
          </a:p>
          <a:p>
            <a:pPr lvl="1"/>
            <a:r>
              <a:rPr lang="en-GB" altLang="en-US" i="1" smtClean="0"/>
              <a:t>Depth</a:t>
            </a:r>
          </a:p>
          <a:p>
            <a:pPr lvl="1"/>
            <a:r>
              <a:rPr lang="en-GB" altLang="en-US" i="1" smtClean="0"/>
              <a:t>Understanding</a:t>
            </a:r>
          </a:p>
          <a:p>
            <a:pPr lvl="1"/>
            <a:r>
              <a:rPr lang="en-GB" altLang="en-US" i="1" smtClean="0"/>
              <a:t>Development </a:t>
            </a:r>
          </a:p>
          <a:p>
            <a:pPr lvl="1"/>
            <a:endParaRPr lang="en-US" altLang="en-US" smtClean="0"/>
          </a:p>
        </p:txBody>
      </p:sp>
    </p:spTree>
    <p:extLst>
      <p:ext uri="{BB962C8B-B14F-4D97-AF65-F5344CB8AC3E}">
        <p14:creationId xmlns:p14="http://schemas.microsoft.com/office/powerpoint/2010/main" val="1506119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Cyfyngiadau</a:t>
            </a:r>
            <a:r>
              <a:rPr lang="en-GB" dirty="0" smtClean="0"/>
              <a:t>?   Limitations?</a:t>
            </a:r>
            <a:endParaRPr lang="en-GB" dirty="0"/>
          </a:p>
        </p:txBody>
      </p:sp>
      <p:sp>
        <p:nvSpPr>
          <p:cNvPr id="3" name="Content Placeholder 2"/>
          <p:cNvSpPr>
            <a:spLocks noGrp="1"/>
          </p:cNvSpPr>
          <p:nvPr>
            <p:ph sz="half" idx="1"/>
          </p:nvPr>
        </p:nvSpPr>
        <p:spPr/>
        <p:txBody>
          <a:bodyPr>
            <a:normAutofit/>
          </a:bodyPr>
          <a:lstStyle/>
          <a:p>
            <a:r>
              <a:rPr lang="en-GB" dirty="0" err="1" smtClean="0"/>
              <a:t>Diffyg</a:t>
            </a:r>
            <a:r>
              <a:rPr lang="en-GB" dirty="0" smtClean="0"/>
              <a:t> </a:t>
            </a:r>
            <a:r>
              <a:rPr lang="en-GB" dirty="0" err="1" smtClean="0"/>
              <a:t>profiad</a:t>
            </a:r>
            <a:endParaRPr lang="en-GB" dirty="0" smtClean="0"/>
          </a:p>
          <a:p>
            <a:r>
              <a:rPr lang="en-GB" dirty="0" err="1" smtClean="0"/>
              <a:t>Ofn</a:t>
            </a:r>
            <a:endParaRPr lang="en-GB" dirty="0" smtClean="0"/>
          </a:p>
          <a:p>
            <a:r>
              <a:rPr lang="en-GB" dirty="0" smtClean="0"/>
              <a:t>Dim deal y broses</a:t>
            </a:r>
          </a:p>
          <a:p>
            <a:r>
              <a:rPr lang="en-GB" dirty="0" err="1" smtClean="0"/>
              <a:t>Diffyg</a:t>
            </a:r>
            <a:r>
              <a:rPr lang="en-GB" dirty="0" smtClean="0"/>
              <a:t> </a:t>
            </a:r>
            <a:r>
              <a:rPr lang="en-GB" dirty="0" err="1" smtClean="0"/>
              <a:t>amser</a:t>
            </a:r>
            <a:endParaRPr lang="en-GB" dirty="0" smtClean="0"/>
          </a:p>
          <a:p>
            <a:r>
              <a:rPr lang="en-GB" dirty="0" err="1" smtClean="0"/>
              <a:t>Diffyg</a:t>
            </a:r>
            <a:r>
              <a:rPr lang="en-GB" dirty="0" smtClean="0"/>
              <a:t> </a:t>
            </a:r>
            <a:r>
              <a:rPr lang="en-GB" dirty="0" err="1" smtClean="0"/>
              <a:t>ymroddiad</a:t>
            </a:r>
            <a:endParaRPr lang="en-GB" dirty="0" smtClean="0"/>
          </a:p>
          <a:p>
            <a:r>
              <a:rPr lang="en-GB" dirty="0" err="1" smtClean="0"/>
              <a:t>Gweithgaredd</a:t>
            </a:r>
            <a:r>
              <a:rPr lang="en-GB" dirty="0" smtClean="0"/>
              <a:t> </a:t>
            </a:r>
            <a:r>
              <a:rPr lang="en-GB" dirty="0" err="1" smtClean="0"/>
              <a:t>ticio</a:t>
            </a:r>
            <a:r>
              <a:rPr lang="en-GB" dirty="0" smtClean="0"/>
              <a:t> </a:t>
            </a:r>
            <a:r>
              <a:rPr lang="en-GB" dirty="0" err="1" smtClean="0"/>
              <a:t>bocs</a:t>
            </a:r>
            <a:endParaRPr lang="en-GB" dirty="0"/>
          </a:p>
        </p:txBody>
      </p:sp>
      <p:sp>
        <p:nvSpPr>
          <p:cNvPr id="4" name="Content Placeholder 3"/>
          <p:cNvSpPr>
            <a:spLocks noGrp="1"/>
          </p:cNvSpPr>
          <p:nvPr>
            <p:ph sz="half" idx="2"/>
          </p:nvPr>
        </p:nvSpPr>
        <p:spPr/>
        <p:txBody>
          <a:bodyPr>
            <a:normAutofit/>
          </a:bodyPr>
          <a:lstStyle/>
          <a:p>
            <a:r>
              <a:rPr lang="en-GB" dirty="0" smtClean="0"/>
              <a:t>Inexperience </a:t>
            </a:r>
          </a:p>
          <a:p>
            <a:r>
              <a:rPr lang="en-GB" dirty="0" smtClean="0"/>
              <a:t>Fear</a:t>
            </a:r>
          </a:p>
          <a:p>
            <a:r>
              <a:rPr lang="en-GB" dirty="0" smtClean="0"/>
              <a:t>Not understanding of the process</a:t>
            </a:r>
          </a:p>
          <a:p>
            <a:r>
              <a:rPr lang="en-GB" dirty="0" smtClean="0"/>
              <a:t>Lack of time</a:t>
            </a:r>
          </a:p>
          <a:p>
            <a:r>
              <a:rPr lang="en-GB" dirty="0" smtClean="0"/>
              <a:t>Lack of motivation</a:t>
            </a:r>
          </a:p>
          <a:p>
            <a:r>
              <a:rPr lang="en-GB" dirty="0" smtClean="0"/>
              <a:t>Tick list activity</a:t>
            </a:r>
          </a:p>
          <a:p>
            <a:pPr marL="0" indent="0">
              <a:buNone/>
            </a:pPr>
            <a:endParaRPr lang="en-GB" dirty="0"/>
          </a:p>
        </p:txBody>
      </p:sp>
    </p:spTree>
    <p:extLst>
      <p:ext uri="{BB962C8B-B14F-4D97-AF65-F5344CB8AC3E}">
        <p14:creationId xmlns:p14="http://schemas.microsoft.com/office/powerpoint/2010/main" val="3622696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0"/>
            <a:ext cx="7772400" cy="908050"/>
          </a:xfrm>
        </p:spPr>
        <p:txBody>
          <a:bodyPr/>
          <a:lstStyle/>
          <a:p>
            <a:pPr eaLnBrk="1" hangingPunct="1"/>
            <a:r>
              <a:rPr lang="en-GB" altLang="en-US" sz="3200" noProof="1" smtClean="0"/>
              <a:t>Modelau Adfyfyriol      </a:t>
            </a:r>
            <a:r>
              <a:rPr lang="en-GB" altLang="en-US" sz="3200" i="1" noProof="1" smtClean="0"/>
              <a:t>Reflective Models </a:t>
            </a:r>
          </a:p>
        </p:txBody>
      </p:sp>
      <p:sp>
        <p:nvSpPr>
          <p:cNvPr id="27651" name="Rectangle 3"/>
          <p:cNvSpPr>
            <a:spLocks noGrp="1" noChangeArrowheads="1"/>
          </p:cNvSpPr>
          <p:nvPr>
            <p:ph type="body" sz="half" idx="1"/>
          </p:nvPr>
        </p:nvSpPr>
        <p:spPr>
          <a:xfrm>
            <a:off x="179388" y="836613"/>
            <a:ext cx="4316412" cy="5688012"/>
          </a:xfrm>
        </p:spPr>
        <p:txBody>
          <a:bodyPr/>
          <a:lstStyle/>
          <a:p>
            <a:pPr eaLnBrk="1" hangingPunct="1">
              <a:lnSpc>
                <a:spcPct val="80000"/>
              </a:lnSpc>
            </a:pPr>
            <a:r>
              <a:rPr lang="en-GB" altLang="en-US" sz="1800" noProof="1" smtClean="0"/>
              <a:t>Mae nifer o fodelau sy’n disgrifio sut y dylem/gallem edrych nôl dros ein profiadau a dysgu ohonynt. </a:t>
            </a:r>
          </a:p>
          <a:p>
            <a:pPr eaLnBrk="1" hangingPunct="1">
              <a:lnSpc>
                <a:spcPct val="80000"/>
              </a:lnSpc>
            </a:pPr>
            <a:endParaRPr lang="en-GB" altLang="en-US" sz="1100" noProof="1" smtClean="0"/>
          </a:p>
          <a:p>
            <a:pPr eaLnBrk="1" hangingPunct="1">
              <a:lnSpc>
                <a:spcPct val="80000"/>
              </a:lnSpc>
            </a:pPr>
            <a:r>
              <a:rPr lang="en-GB" altLang="en-US" sz="1800" noProof="1" smtClean="0"/>
              <a:t>Mae pob model yn amlinellu nifer o gamau. Mae rhai pobl yn meddwl bod model 1 cam (sef, yn syml, bod profiad yn unig yn ddigon ar gyfer dysgu) yn ddigonol i adfyfyrio ddigwydd.</a:t>
            </a:r>
          </a:p>
          <a:p>
            <a:pPr eaLnBrk="1" hangingPunct="1">
              <a:lnSpc>
                <a:spcPct val="80000"/>
              </a:lnSpc>
            </a:pPr>
            <a:endParaRPr lang="en-GB" altLang="en-US" sz="1100" noProof="1" smtClean="0"/>
          </a:p>
          <a:p>
            <a:pPr eaLnBrk="1" hangingPunct="1">
              <a:lnSpc>
                <a:spcPct val="80000"/>
              </a:lnSpc>
            </a:pPr>
            <a:r>
              <a:rPr lang="en-GB" altLang="en-US" sz="1800" noProof="1" smtClean="0"/>
              <a:t>Mae eraill yn amlinellu’n fanwl iawn ystod o gamau y dylid mynd trwyddynt. </a:t>
            </a:r>
          </a:p>
          <a:p>
            <a:pPr eaLnBrk="1" hangingPunct="1">
              <a:lnSpc>
                <a:spcPct val="80000"/>
              </a:lnSpc>
              <a:buFontTx/>
              <a:buNone/>
            </a:pPr>
            <a:endParaRPr lang="en-GB" altLang="en-US" sz="1100" noProof="1" smtClean="0"/>
          </a:p>
          <a:p>
            <a:pPr eaLnBrk="1" hangingPunct="1">
              <a:lnSpc>
                <a:spcPct val="80000"/>
              </a:lnSpc>
            </a:pPr>
            <a:r>
              <a:rPr lang="en-GB" altLang="en-US" sz="1800" noProof="1" smtClean="0"/>
              <a:t>Mae’r rhan fwyaf yn cynnwys cylch lle mae gweithred yn cael ei chyflawni, yna ceir adfyfyrio ar hynny, caiff ei hadolygu, ei gwella ac yna’n ôl i’r dechrau gyda gweithred sydd wedi’i mireinio. </a:t>
            </a:r>
          </a:p>
        </p:txBody>
      </p:sp>
      <p:sp>
        <p:nvSpPr>
          <p:cNvPr id="27652" name="Rectangle 5"/>
          <p:cNvSpPr>
            <a:spLocks noGrp="1" noChangeArrowheads="1"/>
          </p:cNvSpPr>
          <p:nvPr>
            <p:ph type="body" sz="half" idx="4294967295"/>
          </p:nvPr>
        </p:nvSpPr>
        <p:spPr>
          <a:xfrm>
            <a:off x="4648200" y="836613"/>
            <a:ext cx="4316413" cy="5761037"/>
          </a:xfrm>
        </p:spPr>
        <p:txBody>
          <a:bodyPr/>
          <a:lstStyle/>
          <a:p>
            <a:pPr eaLnBrk="1" hangingPunct="1">
              <a:lnSpc>
                <a:spcPct val="80000"/>
              </a:lnSpc>
            </a:pPr>
            <a:r>
              <a:rPr lang="en-GB" altLang="en-US" sz="1800" i="1" noProof="1" smtClean="0"/>
              <a:t>There are a number of models which describe how we should/could look back over our experiences and learn from them. </a:t>
            </a:r>
          </a:p>
          <a:p>
            <a:pPr eaLnBrk="1" hangingPunct="1">
              <a:lnSpc>
                <a:spcPct val="80000"/>
              </a:lnSpc>
            </a:pPr>
            <a:endParaRPr lang="en-GB" altLang="en-US" sz="1800" i="1" noProof="1" smtClean="0"/>
          </a:p>
          <a:p>
            <a:pPr eaLnBrk="1" hangingPunct="1">
              <a:lnSpc>
                <a:spcPct val="80000"/>
              </a:lnSpc>
            </a:pPr>
            <a:r>
              <a:rPr lang="en-GB" altLang="en-US" sz="1800" i="1" noProof="1" smtClean="0"/>
              <a:t>Each model outlines a number of steps. Some think a 1-stage model (simply that experience alone is sufficient for learning) is adequate for reflection to occur, </a:t>
            </a:r>
          </a:p>
          <a:p>
            <a:pPr eaLnBrk="1" hangingPunct="1">
              <a:lnSpc>
                <a:spcPct val="80000"/>
              </a:lnSpc>
            </a:pPr>
            <a:endParaRPr lang="en-GB" altLang="en-US" sz="1800" i="1" noProof="1" smtClean="0"/>
          </a:p>
          <a:p>
            <a:pPr eaLnBrk="1" hangingPunct="1">
              <a:lnSpc>
                <a:spcPct val="80000"/>
              </a:lnSpc>
            </a:pPr>
            <a:r>
              <a:rPr lang="en-GB" altLang="en-US" sz="1800" i="1" noProof="1" smtClean="0"/>
              <a:t>Others outline in great detail a range of steps that should be gone through. </a:t>
            </a:r>
          </a:p>
          <a:p>
            <a:pPr eaLnBrk="1" hangingPunct="1">
              <a:lnSpc>
                <a:spcPct val="80000"/>
              </a:lnSpc>
              <a:buFontTx/>
              <a:buNone/>
            </a:pPr>
            <a:endParaRPr lang="en-GB" altLang="en-US" sz="1800" i="1" noProof="1" smtClean="0"/>
          </a:p>
          <a:p>
            <a:pPr eaLnBrk="1" hangingPunct="1">
              <a:lnSpc>
                <a:spcPct val="80000"/>
              </a:lnSpc>
            </a:pPr>
            <a:r>
              <a:rPr lang="en-GB" altLang="en-US" sz="1800" i="1" noProof="1" smtClean="0"/>
              <a:t>Most involve a cycle where by an action is undertaken, reflected upon, reviewed, improved then back to the beginning with a refined action. </a:t>
            </a:r>
          </a:p>
          <a:p>
            <a:pPr eaLnBrk="1" hangingPunct="1">
              <a:lnSpc>
                <a:spcPct val="80000"/>
              </a:lnSpc>
            </a:pPr>
            <a:endParaRPr lang="en-GB" altLang="en-US" sz="1800" i="1" noProof="1" smtClean="0"/>
          </a:p>
          <a:p>
            <a:pPr>
              <a:lnSpc>
                <a:spcPct val="80000"/>
              </a:lnSpc>
            </a:pPr>
            <a:endParaRPr lang="en-GB" altLang="en-US" sz="1400" noProof="1" smtClean="0"/>
          </a:p>
        </p:txBody>
      </p:sp>
    </p:spTree>
    <p:extLst>
      <p:ext uri="{BB962C8B-B14F-4D97-AF65-F5344CB8AC3E}">
        <p14:creationId xmlns:p14="http://schemas.microsoft.com/office/powerpoint/2010/main" val="2547607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86610"/>
          </a:xfrm>
        </p:spPr>
        <p:txBody>
          <a:bodyPr>
            <a:normAutofit/>
          </a:bodyPr>
          <a:lstStyle/>
          <a:p>
            <a:r>
              <a:rPr lang="en-GB" dirty="0" err="1" smtClean="0"/>
              <a:t>Modelau</a:t>
            </a:r>
            <a:r>
              <a:rPr lang="en-GB" dirty="0" smtClean="0"/>
              <a:t> </a:t>
            </a:r>
            <a:r>
              <a:rPr lang="en-GB" dirty="0" err="1" smtClean="0"/>
              <a:t>Adfyfyriol</a:t>
            </a:r>
            <a:r>
              <a:rPr lang="en-GB" dirty="0" smtClean="0"/>
              <a:t/>
            </a:r>
            <a:br>
              <a:rPr lang="en-GB" dirty="0" smtClean="0"/>
            </a:br>
            <a:r>
              <a:rPr lang="en-GB" dirty="0"/>
              <a:t/>
            </a:r>
            <a:br>
              <a:rPr lang="en-GB" dirty="0"/>
            </a:br>
            <a:r>
              <a:rPr lang="en-GB" dirty="0" smtClean="0"/>
              <a:t>Reflective Models</a:t>
            </a:r>
            <a:endParaRPr lang="en-GB" dirty="0"/>
          </a:p>
        </p:txBody>
      </p:sp>
    </p:spTree>
    <p:extLst>
      <p:ext uri="{BB962C8B-B14F-4D97-AF65-F5344CB8AC3E}">
        <p14:creationId xmlns:p14="http://schemas.microsoft.com/office/powerpoint/2010/main" val="2521474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85800" y="260350"/>
            <a:ext cx="7772400" cy="936625"/>
          </a:xfrm>
        </p:spPr>
        <p:txBody>
          <a:bodyPr/>
          <a:lstStyle/>
          <a:p>
            <a:pPr eaLnBrk="1" hangingPunct="1"/>
            <a:r>
              <a:rPr lang="en-GB" altLang="en-US" b="1" noProof="1" smtClean="0"/>
              <a:t>David Kolb</a:t>
            </a:r>
          </a:p>
        </p:txBody>
      </p:sp>
      <p:sp>
        <p:nvSpPr>
          <p:cNvPr id="24579" name="Rectangle 3"/>
          <p:cNvSpPr>
            <a:spLocks noGrp="1" noChangeArrowheads="1"/>
          </p:cNvSpPr>
          <p:nvPr>
            <p:ph type="body" sz="half" idx="1"/>
          </p:nvPr>
        </p:nvSpPr>
        <p:spPr>
          <a:xfrm>
            <a:off x="323850" y="1196975"/>
            <a:ext cx="4171950" cy="4929188"/>
          </a:xfrm>
        </p:spPr>
        <p:txBody>
          <a:bodyPr/>
          <a:lstStyle/>
          <a:p>
            <a:pPr lvl="1" eaLnBrk="1" hangingPunct="1">
              <a:lnSpc>
                <a:spcPct val="90000"/>
              </a:lnSpc>
              <a:buFontTx/>
              <a:buNone/>
            </a:pPr>
            <a:r>
              <a:rPr lang="en-GB" altLang="en-US" sz="2400" noProof="1" smtClean="0"/>
              <a:t>Awgryma model Kolb fod </a:t>
            </a:r>
            <a:r>
              <a:rPr lang="en-GB" altLang="en-US" sz="2400" b="1" noProof="1" smtClean="0"/>
              <a:t>Profiad Diriaethol </a:t>
            </a:r>
            <a:r>
              <a:rPr lang="en-GB" altLang="en-US" sz="2400" noProof="1" smtClean="0"/>
              <a:t> yn dod cyn y broses o </a:t>
            </a:r>
            <a:r>
              <a:rPr lang="en-GB" altLang="en-US" sz="2400" b="1" noProof="1" smtClean="0"/>
              <a:t>Arsylwi Adfyfyriol</a:t>
            </a:r>
            <a:r>
              <a:rPr lang="en-GB" altLang="en-US" sz="2400" i="1" noProof="1" smtClean="0"/>
              <a:t>  </a:t>
            </a:r>
            <a:r>
              <a:rPr lang="en-GB" altLang="en-US" sz="2400" noProof="1" smtClean="0"/>
              <a:t>ac yn dilyn hynny bod </a:t>
            </a:r>
            <a:r>
              <a:rPr lang="en-GB" altLang="en-US" sz="2400" b="1" noProof="1" smtClean="0"/>
              <a:t>Cysyniadau Haniaethol</a:t>
            </a:r>
            <a:r>
              <a:rPr lang="en-GB" altLang="en-US" sz="2400" i="1" noProof="1" smtClean="0"/>
              <a:t> </a:t>
            </a:r>
            <a:r>
              <a:rPr lang="en-GB" altLang="en-US" sz="2400" noProof="1" smtClean="0"/>
              <a:t>yn cael eu ffurfio</a:t>
            </a:r>
            <a:r>
              <a:rPr lang="en-GB" altLang="en-US" sz="2400" i="1" noProof="1" smtClean="0"/>
              <a:t>. </a:t>
            </a:r>
          </a:p>
          <a:p>
            <a:pPr lvl="1" eaLnBrk="1" hangingPunct="1">
              <a:lnSpc>
                <a:spcPct val="90000"/>
              </a:lnSpc>
              <a:buFontTx/>
              <a:buNone/>
            </a:pPr>
            <a:r>
              <a:rPr lang="en-GB" altLang="en-US" sz="2400" noProof="1" smtClean="0"/>
              <a:t>Yna defnyddir </a:t>
            </a:r>
            <a:r>
              <a:rPr lang="en-GB" altLang="en-US" sz="2400" b="1" noProof="1" smtClean="0"/>
              <a:t>Arbrofi Gweithredo</a:t>
            </a:r>
            <a:r>
              <a:rPr lang="en-GB" altLang="en-US" sz="2400" i="1" noProof="1" smtClean="0"/>
              <a:t>l </a:t>
            </a:r>
            <a:r>
              <a:rPr lang="en-GB" altLang="en-US" sz="2400" noProof="1" smtClean="0"/>
              <a:t>i brofi’r egwyddor sydd newydd ei datblygu.</a:t>
            </a:r>
          </a:p>
        </p:txBody>
      </p:sp>
      <p:sp>
        <p:nvSpPr>
          <p:cNvPr id="24580" name="Rectangle 5"/>
          <p:cNvSpPr>
            <a:spLocks noGrp="1" noChangeArrowheads="1"/>
          </p:cNvSpPr>
          <p:nvPr>
            <p:ph type="body" sz="half" idx="4294967295"/>
          </p:nvPr>
        </p:nvSpPr>
        <p:spPr>
          <a:xfrm>
            <a:off x="4648200" y="1196975"/>
            <a:ext cx="4038600" cy="4929188"/>
          </a:xfrm>
        </p:spPr>
        <p:txBody>
          <a:bodyPr/>
          <a:lstStyle/>
          <a:p>
            <a:pPr lvl="1" eaLnBrk="1" hangingPunct="1">
              <a:lnSpc>
                <a:spcPct val="90000"/>
              </a:lnSpc>
              <a:buFontTx/>
              <a:buNone/>
            </a:pPr>
            <a:r>
              <a:rPr lang="en-GB" altLang="en-US" sz="2400" i="1" noProof="1" smtClean="0"/>
              <a:t>Kolb’s model suggests that a </a:t>
            </a:r>
            <a:r>
              <a:rPr lang="en-GB" altLang="en-US" sz="2400" b="1" i="1" noProof="1" smtClean="0"/>
              <a:t>Concrete Experience</a:t>
            </a:r>
            <a:r>
              <a:rPr lang="en-GB" altLang="en-US" sz="2400" i="1" noProof="1" smtClean="0"/>
              <a:t> can be followed by a process of </a:t>
            </a:r>
            <a:r>
              <a:rPr lang="en-GB" altLang="en-US" sz="2400" b="1" i="1" noProof="1" smtClean="0"/>
              <a:t>Reflective Observation</a:t>
            </a:r>
            <a:r>
              <a:rPr lang="en-GB" altLang="en-US" sz="2400" i="1" noProof="1" smtClean="0"/>
              <a:t>, and subsequently the formation of </a:t>
            </a:r>
            <a:r>
              <a:rPr lang="en-GB" altLang="en-US" sz="2400" b="1" i="1" noProof="1" smtClean="0"/>
              <a:t>Abstract Conceptualizations</a:t>
            </a:r>
            <a:r>
              <a:rPr lang="en-GB" altLang="en-US" sz="2400" i="1" noProof="1" smtClean="0"/>
              <a:t>. </a:t>
            </a:r>
          </a:p>
          <a:p>
            <a:pPr lvl="1" eaLnBrk="1" hangingPunct="1">
              <a:lnSpc>
                <a:spcPct val="90000"/>
              </a:lnSpc>
              <a:buFontTx/>
              <a:buNone/>
            </a:pPr>
            <a:r>
              <a:rPr lang="en-GB" altLang="en-US" sz="2400" b="1" i="1" noProof="1" smtClean="0"/>
              <a:t>Active Experimentation </a:t>
            </a:r>
            <a:r>
              <a:rPr lang="en-GB" altLang="en-US" sz="2400" i="1" noProof="1" smtClean="0"/>
              <a:t>is then used to test out the newly developed principle.</a:t>
            </a:r>
          </a:p>
          <a:p>
            <a:pPr eaLnBrk="1" hangingPunct="1">
              <a:lnSpc>
                <a:spcPct val="90000"/>
              </a:lnSpc>
              <a:buFontTx/>
              <a:buNone/>
            </a:pPr>
            <a:endParaRPr lang="en-GB" altLang="en-US" sz="2400" noProof="1" smtClean="0"/>
          </a:p>
          <a:p>
            <a:pPr>
              <a:lnSpc>
                <a:spcPct val="90000"/>
              </a:lnSpc>
            </a:pPr>
            <a:endParaRPr lang="en-GB" altLang="en-US" sz="2400" noProof="1" smtClean="0"/>
          </a:p>
        </p:txBody>
      </p:sp>
    </p:spTree>
    <p:extLst>
      <p:ext uri="{BB962C8B-B14F-4D97-AF65-F5344CB8AC3E}">
        <p14:creationId xmlns:p14="http://schemas.microsoft.com/office/powerpoint/2010/main" val="4148622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u="sng" dirty="0">
                <a:hlinkClick r:id="rId3"/>
              </a:rPr>
              <a:t>https://www.youtube.com/watch?v=ObQ2DheGOKA</a:t>
            </a:r>
            <a:endParaRPr lang="en-GB" dirty="0"/>
          </a:p>
          <a:p>
            <a:r>
              <a:rPr lang="en-GB" dirty="0"/>
              <a:t>The 3 minute Kolb, 2013, Cheryl Reynolds </a:t>
            </a:r>
          </a:p>
          <a:p>
            <a:endParaRPr lang="en-GB" dirty="0"/>
          </a:p>
        </p:txBody>
      </p:sp>
    </p:spTree>
    <p:extLst>
      <p:ext uri="{BB962C8B-B14F-4D97-AF65-F5344CB8AC3E}">
        <p14:creationId xmlns:p14="http://schemas.microsoft.com/office/powerpoint/2010/main" val="540214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542925"/>
            <a:ext cx="6248400" cy="5772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0701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4"/>
          <p:cNvSpPr>
            <a:spLocks noChangeArrowheads="1"/>
          </p:cNvSpPr>
          <p:nvPr/>
        </p:nvSpPr>
        <p:spPr bwMode="auto">
          <a:xfrm>
            <a:off x="1524000" y="190500"/>
            <a:ext cx="7010400" cy="152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4200">
                <a:solidFill>
                  <a:schemeClr val="tx2"/>
                </a:solidFill>
                <a:latin typeface="Arial" panose="020B0604020202020204" pitchFamily="34" charset="0"/>
              </a:rPr>
              <a:t> </a:t>
            </a:r>
          </a:p>
        </p:txBody>
      </p:sp>
      <p:sp>
        <p:nvSpPr>
          <p:cNvPr id="44035" name="Rectangle 5"/>
          <p:cNvSpPr>
            <a:spLocks noChangeArrowheads="1"/>
          </p:cNvSpPr>
          <p:nvPr/>
        </p:nvSpPr>
        <p:spPr bwMode="auto">
          <a:xfrm>
            <a:off x="1524000" y="1905000"/>
            <a:ext cx="7010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lnSpc>
                <a:spcPct val="80000"/>
              </a:lnSpc>
              <a:buClr>
                <a:schemeClr val="tx1"/>
              </a:buClr>
              <a:buSzPct val="70000"/>
              <a:buFont typeface="Wingdings" panose="05000000000000000000" pitchFamily="2" charset="2"/>
              <a:buChar char="¢"/>
            </a:pPr>
            <a:endParaRPr lang="en-US" altLang="en-US" sz="2000">
              <a:solidFill>
                <a:schemeClr val="tx2"/>
              </a:solidFill>
              <a:latin typeface="Arial" panose="020B0604020202020204" pitchFamily="34" charset="0"/>
            </a:endParaRPr>
          </a:p>
        </p:txBody>
      </p:sp>
      <p:sp>
        <p:nvSpPr>
          <p:cNvPr id="44036" name="Rectangle 11"/>
          <p:cNvSpPr>
            <a:spLocks noGrp="1" noChangeArrowheads="1"/>
          </p:cNvSpPr>
          <p:nvPr>
            <p:ph type="title" idx="4294967295"/>
          </p:nvPr>
        </p:nvSpPr>
        <p:spPr>
          <a:xfrm>
            <a:off x="685800" y="190500"/>
            <a:ext cx="7772400" cy="1006475"/>
          </a:xfrm>
        </p:spPr>
        <p:txBody>
          <a:bodyPr/>
          <a:lstStyle/>
          <a:p>
            <a:r>
              <a:rPr lang="en-GB" altLang="en-US" noProof="1" smtClean="0"/>
              <a:t>Graham Gibbs</a:t>
            </a:r>
          </a:p>
        </p:txBody>
      </p:sp>
      <p:sp>
        <p:nvSpPr>
          <p:cNvPr id="44037" name="Rectangle 12"/>
          <p:cNvSpPr>
            <a:spLocks noGrp="1" noChangeArrowheads="1"/>
          </p:cNvSpPr>
          <p:nvPr>
            <p:ph type="body" sz="half" idx="4294967295"/>
          </p:nvPr>
        </p:nvSpPr>
        <p:spPr>
          <a:xfrm>
            <a:off x="457200" y="1125538"/>
            <a:ext cx="4038600" cy="5000625"/>
          </a:xfrm>
        </p:spPr>
        <p:txBody>
          <a:bodyPr/>
          <a:lstStyle/>
          <a:p>
            <a:pPr>
              <a:lnSpc>
                <a:spcPct val="80000"/>
              </a:lnSpc>
            </a:pPr>
            <a:r>
              <a:rPr lang="en-GB" altLang="en-US" sz="2000" noProof="1" smtClean="0"/>
              <a:t>Nododd Gibbs gyfres o 6 cham i hybu arfer adfyfyriol:</a:t>
            </a:r>
          </a:p>
          <a:p>
            <a:pPr>
              <a:lnSpc>
                <a:spcPct val="80000"/>
              </a:lnSpc>
            </a:pPr>
            <a:endParaRPr lang="en-GB" altLang="en-US" sz="2000" noProof="1" smtClean="0"/>
          </a:p>
          <a:p>
            <a:pPr lvl="1">
              <a:lnSpc>
                <a:spcPct val="80000"/>
              </a:lnSpc>
            </a:pPr>
            <a:r>
              <a:rPr lang="en-GB" altLang="en-US" sz="1800" noProof="1" smtClean="0"/>
              <a:t>Disgrifiad </a:t>
            </a:r>
          </a:p>
          <a:p>
            <a:pPr lvl="1">
              <a:lnSpc>
                <a:spcPct val="80000"/>
              </a:lnSpc>
            </a:pPr>
            <a:r>
              <a:rPr lang="en-GB" altLang="en-US" sz="1800" noProof="1" smtClean="0"/>
              <a:t>Teimladau </a:t>
            </a:r>
          </a:p>
          <a:p>
            <a:pPr lvl="1">
              <a:lnSpc>
                <a:spcPct val="80000"/>
              </a:lnSpc>
            </a:pPr>
            <a:r>
              <a:rPr lang="en-GB" altLang="en-US" sz="1800" noProof="1" smtClean="0"/>
              <a:t>Gwerthusiad </a:t>
            </a:r>
          </a:p>
          <a:p>
            <a:pPr lvl="1">
              <a:lnSpc>
                <a:spcPct val="80000"/>
              </a:lnSpc>
            </a:pPr>
            <a:r>
              <a:rPr lang="en-GB" altLang="en-US" sz="1800" noProof="1" smtClean="0"/>
              <a:t>Dadansoddiad </a:t>
            </a:r>
          </a:p>
          <a:p>
            <a:pPr lvl="1">
              <a:lnSpc>
                <a:spcPct val="80000"/>
              </a:lnSpc>
            </a:pPr>
            <a:r>
              <a:rPr lang="en-GB" altLang="en-US" sz="1800" noProof="1" smtClean="0"/>
              <a:t>Casgliad </a:t>
            </a:r>
          </a:p>
          <a:p>
            <a:pPr lvl="1">
              <a:lnSpc>
                <a:spcPct val="80000"/>
              </a:lnSpc>
            </a:pPr>
            <a:r>
              <a:rPr lang="en-GB" altLang="en-US" sz="1800" noProof="1" smtClean="0"/>
              <a:t>Cynllun gweithredu</a:t>
            </a:r>
          </a:p>
          <a:p>
            <a:pPr lvl="1">
              <a:lnSpc>
                <a:spcPct val="80000"/>
              </a:lnSpc>
            </a:pPr>
            <a:endParaRPr lang="en-GB" altLang="en-US" sz="1800" noProof="1" smtClean="0"/>
          </a:p>
          <a:p>
            <a:pPr>
              <a:lnSpc>
                <a:spcPct val="80000"/>
              </a:lnSpc>
              <a:buFontTx/>
              <a:buNone/>
            </a:pPr>
            <a:r>
              <a:rPr lang="en-GB" altLang="en-US" sz="2000" noProof="1" smtClean="0"/>
              <a:t>Yn wahanol i nifer o fodelau eraill  mae Gibbs yn rhoi ystyriaeth i’r ystod o deimladau ac emosiynau a chwaraeodd ran mewn digwyddiad arbennig</a:t>
            </a:r>
            <a:r>
              <a:rPr lang="en-GB" altLang="en-US" sz="2000" noProof="1" smtClean="0">
                <a:solidFill>
                  <a:schemeClr val="tx2"/>
                </a:solidFill>
              </a:rPr>
              <a:t>.</a:t>
            </a:r>
          </a:p>
          <a:p>
            <a:pPr>
              <a:lnSpc>
                <a:spcPct val="80000"/>
              </a:lnSpc>
            </a:pPr>
            <a:endParaRPr lang="en-GB" altLang="en-US" sz="2000" noProof="1" smtClean="0"/>
          </a:p>
        </p:txBody>
      </p:sp>
      <p:sp>
        <p:nvSpPr>
          <p:cNvPr id="44038" name="Rectangle 13"/>
          <p:cNvSpPr>
            <a:spLocks noGrp="1" noChangeArrowheads="1"/>
          </p:cNvSpPr>
          <p:nvPr>
            <p:ph type="body" sz="half" idx="4294967295"/>
          </p:nvPr>
        </p:nvSpPr>
        <p:spPr>
          <a:xfrm>
            <a:off x="4522788" y="1196975"/>
            <a:ext cx="4038600" cy="4525963"/>
          </a:xfrm>
        </p:spPr>
        <p:txBody>
          <a:bodyPr/>
          <a:lstStyle/>
          <a:p>
            <a:pPr>
              <a:lnSpc>
                <a:spcPct val="80000"/>
              </a:lnSpc>
            </a:pPr>
            <a:r>
              <a:rPr lang="en-GB" altLang="en-US" sz="2000" i="1" noProof="1" smtClean="0"/>
              <a:t>Gibbs identified a series of 6 steps to aid reflective practice:</a:t>
            </a:r>
          </a:p>
          <a:p>
            <a:pPr>
              <a:lnSpc>
                <a:spcPct val="80000"/>
              </a:lnSpc>
            </a:pPr>
            <a:endParaRPr lang="en-GB" altLang="en-US" sz="2000" i="1" noProof="1" smtClean="0"/>
          </a:p>
          <a:p>
            <a:pPr lvl="1">
              <a:lnSpc>
                <a:spcPct val="80000"/>
              </a:lnSpc>
            </a:pPr>
            <a:r>
              <a:rPr lang="en-GB" altLang="en-US" sz="1800" i="1" noProof="1" smtClean="0"/>
              <a:t>Description </a:t>
            </a:r>
          </a:p>
          <a:p>
            <a:pPr lvl="1">
              <a:lnSpc>
                <a:spcPct val="80000"/>
              </a:lnSpc>
            </a:pPr>
            <a:r>
              <a:rPr lang="en-GB" altLang="en-US" sz="1800" i="1" noProof="1" smtClean="0"/>
              <a:t>Feelings </a:t>
            </a:r>
          </a:p>
          <a:p>
            <a:pPr lvl="1">
              <a:lnSpc>
                <a:spcPct val="80000"/>
              </a:lnSpc>
            </a:pPr>
            <a:r>
              <a:rPr lang="en-GB" altLang="en-US" sz="1800" i="1" noProof="1" smtClean="0"/>
              <a:t>Evaluation </a:t>
            </a:r>
          </a:p>
          <a:p>
            <a:pPr lvl="1">
              <a:lnSpc>
                <a:spcPct val="80000"/>
              </a:lnSpc>
            </a:pPr>
            <a:r>
              <a:rPr lang="en-GB" altLang="en-US" sz="1800" i="1" noProof="1" smtClean="0"/>
              <a:t>Analysis </a:t>
            </a:r>
          </a:p>
          <a:p>
            <a:pPr lvl="1">
              <a:lnSpc>
                <a:spcPct val="80000"/>
              </a:lnSpc>
            </a:pPr>
            <a:r>
              <a:rPr lang="en-GB" altLang="en-US" sz="1800" i="1" noProof="1" smtClean="0"/>
              <a:t>Conclusion </a:t>
            </a:r>
          </a:p>
          <a:p>
            <a:pPr lvl="1">
              <a:lnSpc>
                <a:spcPct val="80000"/>
              </a:lnSpc>
            </a:pPr>
            <a:r>
              <a:rPr lang="en-GB" altLang="en-US" sz="1800" i="1" noProof="1" smtClean="0"/>
              <a:t>Action plan </a:t>
            </a:r>
          </a:p>
          <a:p>
            <a:pPr lvl="1">
              <a:lnSpc>
                <a:spcPct val="80000"/>
              </a:lnSpc>
            </a:pPr>
            <a:endParaRPr lang="en-GB" altLang="en-US" sz="1800" i="1" noProof="1" smtClean="0"/>
          </a:p>
          <a:p>
            <a:pPr>
              <a:lnSpc>
                <a:spcPct val="80000"/>
              </a:lnSpc>
              <a:buFontTx/>
              <a:buNone/>
            </a:pPr>
            <a:r>
              <a:rPr lang="en-GB" altLang="en-US" sz="2000" i="1" noProof="1" smtClean="0"/>
              <a:t>Unlike many other models Gibbs takes in to account the realm of feelings and emotions which played a part in a particular event.</a:t>
            </a:r>
          </a:p>
          <a:p>
            <a:pPr>
              <a:lnSpc>
                <a:spcPct val="80000"/>
              </a:lnSpc>
            </a:pPr>
            <a:endParaRPr lang="en-GB" altLang="en-US" sz="2000" noProof="1" smtClean="0"/>
          </a:p>
        </p:txBody>
      </p:sp>
    </p:spTree>
    <p:extLst>
      <p:ext uri="{BB962C8B-B14F-4D97-AF65-F5344CB8AC3E}">
        <p14:creationId xmlns:p14="http://schemas.microsoft.com/office/powerpoint/2010/main" val="3956342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https://encrypted-tbn0.gstatic.com/images?q=tbn:ANd9GcQk-PsrEpx56AoQU1OO9VTytjGQQ488-Hnzt9yvAhNpx5JZhACzz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213" y="188913"/>
            <a:ext cx="8208962"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78877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upload.wikimedia.org/wikipedia/commons/5/51/Steph_Rol_Mode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333375"/>
            <a:ext cx="6985000" cy="518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pPr algn="l"/>
            <a:r>
              <a:rPr lang="en-GB" dirty="0" smtClean="0"/>
              <a:t>Borden</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425471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 result for johns' model for structured reflection"/>
          <p:cNvPicPr/>
          <p:nvPr/>
        </p:nvPicPr>
        <p:blipFill>
          <a:blip r:embed="rId3">
            <a:extLst>
              <a:ext uri="{28A0092B-C50C-407E-A947-70E740481C1C}">
                <a14:useLocalDpi xmlns:a14="http://schemas.microsoft.com/office/drawing/2010/main" val="0"/>
              </a:ext>
            </a:extLst>
          </a:blip>
          <a:srcRect/>
          <a:stretch>
            <a:fillRect/>
          </a:stretch>
        </p:blipFill>
        <p:spPr bwMode="auto">
          <a:xfrm>
            <a:off x="683568" y="188640"/>
            <a:ext cx="7848872" cy="5369197"/>
          </a:xfrm>
          <a:prstGeom prst="rect">
            <a:avLst/>
          </a:prstGeom>
          <a:noFill/>
          <a:ln>
            <a:noFill/>
          </a:ln>
        </p:spPr>
      </p:pic>
    </p:spTree>
    <p:extLst>
      <p:ext uri="{BB962C8B-B14F-4D97-AF65-F5344CB8AC3E}">
        <p14:creationId xmlns:p14="http://schemas.microsoft.com/office/powerpoint/2010/main" val="522542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4"/>
          <p:cNvSpPr>
            <a:spLocks noGrp="1"/>
          </p:cNvSpPr>
          <p:nvPr>
            <p:ph type="title"/>
          </p:nvPr>
        </p:nvSpPr>
        <p:spPr/>
        <p:txBody>
          <a:bodyPr/>
          <a:lstStyle/>
          <a:p>
            <a:r>
              <a:rPr lang="en-GB" altLang="en-US" sz="4000" smtClean="0"/>
              <a:t>Boud, D., Keogh, R. &amp; Walker, D.</a:t>
            </a:r>
            <a:endParaRPr lang="en-US" altLang="en-US" sz="4000" smtClean="0"/>
          </a:p>
        </p:txBody>
      </p:sp>
      <p:sp>
        <p:nvSpPr>
          <p:cNvPr id="52227" name="Content Placeholder 5"/>
          <p:cNvSpPr>
            <a:spLocks noGrp="1"/>
          </p:cNvSpPr>
          <p:nvPr>
            <p:ph idx="1"/>
          </p:nvPr>
        </p:nvSpPr>
        <p:spPr>
          <a:xfrm>
            <a:off x="457200" y="1600200"/>
            <a:ext cx="8229600" cy="3916363"/>
          </a:xfrm>
        </p:spPr>
        <p:txBody>
          <a:bodyPr/>
          <a:lstStyle/>
          <a:p>
            <a:r>
              <a:rPr lang="en-GB" altLang="en-US" i="1" smtClean="0"/>
              <a:t>‘Reflection is an important human activity in which people recapture their experience, think about it, mull over &amp; evaluate it. It is this working with experience that is important in learning’</a:t>
            </a:r>
            <a:r>
              <a:rPr lang="en-GB" altLang="en-US" smtClean="0"/>
              <a:t>.</a:t>
            </a:r>
          </a:p>
          <a:p>
            <a:endParaRPr lang="en-US" altLang="en-US" smtClean="0"/>
          </a:p>
        </p:txBody>
      </p:sp>
    </p:spTree>
    <p:extLst>
      <p:ext uri="{BB962C8B-B14F-4D97-AF65-F5344CB8AC3E}">
        <p14:creationId xmlns:p14="http://schemas.microsoft.com/office/powerpoint/2010/main" val="3075730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6105" name="Group 25"/>
          <p:cNvGraphicFramePr>
            <a:graphicFrameLocks noGrp="1"/>
          </p:cNvGraphicFramePr>
          <p:nvPr/>
        </p:nvGraphicFramePr>
        <p:xfrm>
          <a:off x="228600" y="1989138"/>
          <a:ext cx="8686800" cy="4319587"/>
        </p:xfrm>
        <a:graphic>
          <a:graphicData uri="http://schemas.openxmlformats.org/drawingml/2006/table">
            <a:tbl>
              <a:tblPr/>
              <a:tblGrid>
                <a:gridCol w="4343400">
                  <a:extLst>
                    <a:ext uri="{9D8B030D-6E8A-4147-A177-3AD203B41FA5}">
                      <a16:colId xmlns:a16="http://schemas.microsoft.com/office/drawing/2014/main" val="20000"/>
                    </a:ext>
                  </a:extLst>
                </a:gridCol>
                <a:gridCol w="4343400">
                  <a:extLst>
                    <a:ext uri="{9D8B030D-6E8A-4147-A177-3AD203B41FA5}">
                      <a16:colId xmlns:a16="http://schemas.microsoft.com/office/drawing/2014/main" val="20001"/>
                    </a:ext>
                  </a:extLst>
                </a:gridCol>
              </a:tblGrid>
              <a:tr h="4319587">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  </a:t>
                      </a:r>
                      <a:r>
                        <a:rPr kumimoji="0" lang="en-GB" sz="9400" b="0" i="0" u="none" strike="noStrike" cap="none" normalizeH="0" baseline="0" dirty="0" smtClean="0">
                          <a:ln>
                            <a:noFill/>
                          </a:ln>
                          <a:solidFill>
                            <a:schemeClr val="tx1"/>
                          </a:solidFill>
                          <a:effectLst/>
                          <a:latin typeface="Arial" charset="0"/>
                        </a:rPr>
                        <a:t> </a:t>
                      </a:r>
                      <a:r>
                        <a:rPr kumimoji="0" lang="en-GB" sz="1000" b="0" i="0" u="none" strike="noStrike" cap="none" normalizeH="0" baseline="0" dirty="0" smtClean="0">
                          <a:ln>
                            <a:noFill/>
                          </a:ln>
                          <a:solidFill>
                            <a:schemeClr val="tx1"/>
                          </a:solidFill>
                          <a:effectLst/>
                          <a:latin typeface="Arial" charset="0"/>
                        </a:rPr>
                        <a:t>                                                                                                                                                                                     </a:t>
                      </a:r>
                      <a:endParaRPr kumimoji="0" lang="en-GB" sz="1100" b="0" i="0" u="none" strike="noStrike" cap="none" normalizeH="0" baseline="0" dirty="0" smtClean="0">
                        <a:ln>
                          <a:noFill/>
                        </a:ln>
                        <a:solidFill>
                          <a:schemeClr val="tx1"/>
                        </a:solidFill>
                        <a:effectLst/>
                        <a:latin typeface="Arial"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As practitioners working with</a:t>
                      </a:r>
                      <a:br>
                        <a:rPr kumimoji="0" lang="en-GB" sz="1000" b="0" i="0" u="none" strike="noStrike" cap="none" normalizeH="0" baseline="0" dirty="0" smtClean="0">
                          <a:ln>
                            <a:noFill/>
                          </a:ln>
                          <a:solidFill>
                            <a:schemeClr val="tx1"/>
                          </a:solidFill>
                          <a:effectLst/>
                          <a:latin typeface="Arial" charset="0"/>
                        </a:rPr>
                      </a:br>
                      <a:r>
                        <a:rPr kumimoji="0" lang="en-GB" sz="1000" b="0" i="0" u="none" strike="noStrike" cap="none" normalizeH="0" baseline="0" dirty="0" smtClean="0">
                          <a:ln>
                            <a:noFill/>
                          </a:ln>
                          <a:solidFill>
                            <a:schemeClr val="tx1"/>
                          </a:solidFill>
                          <a:effectLst/>
                          <a:latin typeface="Arial" charset="0"/>
                        </a:rPr>
                        <a:t>critical incidents, you might:</a:t>
                      </a:r>
                      <a:br>
                        <a:rPr kumimoji="0" lang="en-GB" sz="1000" b="0" i="0" u="none" strike="noStrike" cap="none" normalizeH="0" baseline="0" dirty="0" smtClean="0">
                          <a:ln>
                            <a:noFill/>
                          </a:ln>
                          <a:solidFill>
                            <a:schemeClr val="tx1"/>
                          </a:solidFill>
                          <a:effectLst/>
                          <a:latin typeface="Arial" charset="0"/>
                        </a:rPr>
                      </a:br>
                      <a:r>
                        <a:rPr kumimoji="0" lang="en-GB" sz="1000" b="0" i="0" u="none" strike="noStrike" cap="none" normalizeH="0" baseline="0" dirty="0" smtClean="0">
                          <a:ln>
                            <a:noFill/>
                          </a:ln>
                          <a:solidFill>
                            <a:schemeClr val="tx1"/>
                          </a:solidFill>
                          <a:effectLst/>
                          <a:latin typeface="Arial" charset="0"/>
                        </a:rPr>
                        <a:t>Describe your experience</a:t>
                      </a:r>
                      <a:br>
                        <a:rPr kumimoji="0" lang="en-GB" sz="1000" b="0" i="0" u="none" strike="noStrike" cap="none" normalizeH="0" baseline="0" dirty="0" smtClean="0">
                          <a:ln>
                            <a:noFill/>
                          </a:ln>
                          <a:solidFill>
                            <a:schemeClr val="tx1"/>
                          </a:solidFill>
                          <a:effectLst/>
                          <a:latin typeface="Arial" charset="0"/>
                        </a:rPr>
                      </a:br>
                      <a:r>
                        <a:rPr kumimoji="0" lang="en-GB" sz="1000" b="0" i="0" u="none" strike="noStrike" cap="none" normalizeH="0" baseline="0" dirty="0" smtClean="0">
                          <a:ln>
                            <a:noFill/>
                          </a:ln>
                          <a:solidFill>
                            <a:schemeClr val="tx1"/>
                          </a:solidFill>
                          <a:effectLst/>
                          <a:latin typeface="Arial" charset="0"/>
                        </a:rPr>
                        <a:t>Reflect on your experience</a:t>
                      </a:r>
                      <a:br>
                        <a:rPr kumimoji="0" lang="en-GB" sz="1000" b="0" i="0" u="none" strike="noStrike" cap="none" normalizeH="0" baseline="0" dirty="0" smtClean="0">
                          <a:ln>
                            <a:noFill/>
                          </a:ln>
                          <a:solidFill>
                            <a:schemeClr val="tx1"/>
                          </a:solidFill>
                          <a:effectLst/>
                          <a:latin typeface="Arial" charset="0"/>
                        </a:rPr>
                      </a:br>
                      <a:r>
                        <a:rPr kumimoji="0" lang="en-GB" sz="1000" b="0" i="0" u="none" strike="noStrike" cap="none" normalizeH="0" baseline="0" dirty="0" smtClean="0">
                          <a:ln>
                            <a:noFill/>
                          </a:ln>
                          <a:solidFill>
                            <a:schemeClr val="tx1"/>
                          </a:solidFill>
                          <a:effectLst/>
                          <a:latin typeface="Arial" charset="0"/>
                        </a:rPr>
                        <a:t>Consolidate your experience</a:t>
                      </a: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dirty="0" smtClean="0">
                        <a:ln>
                          <a:noFill/>
                        </a:ln>
                        <a:solidFill>
                          <a:schemeClr val="tx1"/>
                        </a:solidFill>
                        <a:effectLst/>
                        <a:latin typeface="Arial"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000" b="0" i="0" u="none" strike="noStrike" cap="none" normalizeH="0" baseline="0" dirty="0" err="1" smtClean="0">
                          <a:ln>
                            <a:noFill/>
                          </a:ln>
                          <a:solidFill>
                            <a:schemeClr val="tx1"/>
                          </a:solidFill>
                          <a:effectLst/>
                          <a:latin typeface="Arial" charset="0"/>
                        </a:rPr>
                        <a:t>Boud</a:t>
                      </a:r>
                      <a:r>
                        <a:rPr kumimoji="0" lang="en-GB" sz="1000" b="0" i="0" u="none" strike="noStrike" cap="none" normalizeH="0" baseline="0" dirty="0" smtClean="0">
                          <a:ln>
                            <a:noFill/>
                          </a:ln>
                          <a:solidFill>
                            <a:schemeClr val="tx1"/>
                          </a:solidFill>
                          <a:effectLst/>
                          <a:latin typeface="Arial" charset="0"/>
                        </a:rPr>
                        <a:t> et al 1985</a:t>
                      </a:r>
                      <a:endParaRPr kumimoji="0" lang="en-GB" sz="1800" b="0" i="0" u="none" strike="noStrike" cap="none" normalizeH="0" baseline="0" dirty="0" smtClean="0">
                        <a:ln>
                          <a:noFill/>
                        </a:ln>
                        <a:solidFill>
                          <a:schemeClr val="tx1"/>
                        </a:solidFill>
                        <a:effectLst/>
                        <a:latin typeface="Arial" charset="0"/>
                      </a:endParaRPr>
                    </a:p>
                  </a:txBody>
                  <a:tcPr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0"/>
                  </a:ext>
                </a:extLst>
              </a:tr>
            </a:tbl>
          </a:graphicData>
        </a:graphic>
      </p:graphicFrame>
      <p:pic>
        <p:nvPicPr>
          <p:cNvPr id="54277" name="Picture 6" descr="bau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2276475"/>
            <a:ext cx="7991475" cy="187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8" name="Rectangle 18"/>
          <p:cNvSpPr>
            <a:spLocks noGrp="1" noChangeArrowheads="1"/>
          </p:cNvSpPr>
          <p:nvPr>
            <p:ph type="title"/>
          </p:nvPr>
        </p:nvSpPr>
        <p:spPr/>
        <p:txBody>
          <a:bodyPr/>
          <a:lstStyle/>
          <a:p>
            <a:r>
              <a:rPr lang="en-GB" altLang="en-US" noProof="1" smtClean="0"/>
              <a:t>Boud et al. (1985)</a:t>
            </a:r>
          </a:p>
        </p:txBody>
      </p:sp>
    </p:spTree>
    <p:extLst>
      <p:ext uri="{BB962C8B-B14F-4D97-AF65-F5344CB8AC3E}">
        <p14:creationId xmlns:p14="http://schemas.microsoft.com/office/powerpoint/2010/main" val="11439635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4"/>
          <p:cNvSpPr>
            <a:spLocks noGrp="1"/>
          </p:cNvSpPr>
          <p:nvPr>
            <p:ph type="title"/>
          </p:nvPr>
        </p:nvSpPr>
        <p:spPr>
          <a:xfrm>
            <a:off x="611188" y="620713"/>
            <a:ext cx="7772400" cy="1143000"/>
          </a:xfrm>
        </p:spPr>
        <p:txBody>
          <a:bodyPr/>
          <a:lstStyle/>
          <a:p>
            <a:r>
              <a:rPr lang="en-GB" altLang="en-US" sz="3200" b="1" smtClean="0"/>
              <a:t>Model Dsygu Drwy Brofiad (1985) Boud et al. </a:t>
            </a:r>
            <a:endParaRPr lang="en-US" altLang="en-US" sz="3200" b="1" smtClean="0"/>
          </a:p>
        </p:txBody>
      </p:sp>
      <p:sp>
        <p:nvSpPr>
          <p:cNvPr id="25603" name="Content Placeholder 5"/>
          <p:cNvSpPr>
            <a:spLocks noGrp="1"/>
          </p:cNvSpPr>
          <p:nvPr>
            <p:ph idx="1"/>
          </p:nvPr>
        </p:nvSpPr>
        <p:spPr>
          <a:xfrm>
            <a:off x="457200" y="1600200"/>
            <a:ext cx="8229600" cy="3916363"/>
          </a:xfrm>
        </p:spPr>
        <p:txBody>
          <a:bodyPr/>
          <a:lstStyle/>
          <a:p>
            <a:pPr marL="514350" indent="-514350">
              <a:buFontTx/>
              <a:buAutoNum type="arabicPeriod"/>
            </a:pPr>
            <a:r>
              <a:rPr lang="en-GB" altLang="en-US" sz="2800" smtClean="0"/>
              <a:t>Ail ymweld â digwyddiad, sefyllfa neu brofiad a’i gofnodi.</a:t>
            </a:r>
            <a:endParaRPr lang="en-US" altLang="en-US" sz="2800" smtClean="0"/>
          </a:p>
          <a:p>
            <a:pPr marL="514350" indent="-514350">
              <a:buFontTx/>
              <a:buAutoNum type="arabicPeriod"/>
            </a:pPr>
            <a:r>
              <a:rPr lang="en-GB" altLang="en-US" sz="2800" smtClean="0"/>
              <a:t>Ystyriaeth fanwl ar level emosiynol a deallusol</a:t>
            </a:r>
            <a:endParaRPr lang="en-US" altLang="en-US" sz="2800" smtClean="0"/>
          </a:p>
          <a:p>
            <a:pPr marL="514350" indent="-514350">
              <a:buFontTx/>
              <a:buAutoNum type="arabicPeriod"/>
            </a:pPr>
            <a:r>
              <a:rPr lang="en-GB" altLang="en-US" sz="2800" smtClean="0"/>
              <a:t>Ail werthuso’r digwyddiad yng ngolau profiad</a:t>
            </a:r>
            <a:endParaRPr lang="en-US" altLang="en-US" sz="2800" smtClean="0"/>
          </a:p>
          <a:p>
            <a:pPr marL="514350" indent="-514350">
              <a:buFontTx/>
              <a:buAutoNum type="arabicPeriod"/>
            </a:pPr>
            <a:r>
              <a:rPr lang="en-GB" altLang="en-US" sz="2800" smtClean="0"/>
              <a:t>Cynllunio ar gyfer newidiadau posib</a:t>
            </a:r>
            <a:endParaRPr lang="en-US" altLang="en-US" sz="2800" smtClean="0"/>
          </a:p>
          <a:p>
            <a:pPr marL="514350" indent="-514350">
              <a:buFontTx/>
              <a:buAutoNum type="arabicPeriod"/>
            </a:pPr>
            <a:endParaRPr lang="en-US" altLang="en-US" smtClean="0"/>
          </a:p>
        </p:txBody>
      </p:sp>
    </p:spTree>
    <p:extLst>
      <p:ext uri="{BB962C8B-B14F-4D97-AF65-F5344CB8AC3E}">
        <p14:creationId xmlns:p14="http://schemas.microsoft.com/office/powerpoint/2010/main" val="5138847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188913"/>
            <a:ext cx="8229600" cy="1008062"/>
          </a:xfrm>
        </p:spPr>
        <p:txBody>
          <a:bodyPr>
            <a:normAutofit fontScale="90000"/>
          </a:bodyPr>
          <a:lstStyle/>
          <a:p>
            <a:pPr eaLnBrk="1" hangingPunct="1"/>
            <a:r>
              <a:rPr lang="en-GB" altLang="en-US" sz="3200" b="1" smtClean="0"/>
              <a:t>Boud et al.’s (1985) Experiential Learning Model</a:t>
            </a:r>
          </a:p>
        </p:txBody>
      </p:sp>
      <p:sp>
        <p:nvSpPr>
          <p:cNvPr id="56323" name="Rectangle 3"/>
          <p:cNvSpPr>
            <a:spLocks noGrp="1" noChangeArrowheads="1"/>
          </p:cNvSpPr>
          <p:nvPr>
            <p:ph type="body" idx="1"/>
          </p:nvPr>
        </p:nvSpPr>
        <p:spPr>
          <a:xfrm>
            <a:off x="457200" y="1412875"/>
            <a:ext cx="8435975" cy="3960813"/>
          </a:xfrm>
        </p:spPr>
        <p:txBody>
          <a:bodyPr>
            <a:normAutofit fontScale="92500" lnSpcReduction="10000"/>
          </a:bodyPr>
          <a:lstStyle/>
          <a:p>
            <a:pPr marL="609600" indent="-609600" eaLnBrk="1" hangingPunct="1">
              <a:buFontTx/>
              <a:buNone/>
            </a:pPr>
            <a:r>
              <a:rPr lang="en-GB" altLang="en-US" sz="2400" smtClean="0"/>
              <a:t>1.	</a:t>
            </a:r>
            <a:r>
              <a:rPr lang="en-GB" altLang="en-US" sz="2800" smtClean="0"/>
              <a:t>Return to an event, incident or experience &amp; record it </a:t>
            </a:r>
          </a:p>
          <a:p>
            <a:pPr marL="609600" indent="-609600" eaLnBrk="1" hangingPunct="1">
              <a:buFontTx/>
              <a:buNone/>
            </a:pPr>
            <a:r>
              <a:rPr lang="en-GB" altLang="en-US" sz="2800" smtClean="0"/>
              <a:t>2.	Consider it in detail at an emotional and cognitive level</a:t>
            </a:r>
          </a:p>
          <a:p>
            <a:pPr marL="609600" indent="-609600" eaLnBrk="1" hangingPunct="1">
              <a:buFontTx/>
              <a:buNone/>
            </a:pPr>
            <a:r>
              <a:rPr lang="en-GB" altLang="en-US" sz="2800" smtClean="0"/>
              <a:t>3.	Re-evaluate the event in the light of experience, knowledge &amp; experimentation. Seek to understand the meaning of the experience</a:t>
            </a:r>
          </a:p>
          <a:p>
            <a:pPr marL="609600" indent="-609600" eaLnBrk="1" hangingPunct="1">
              <a:buFontTx/>
              <a:buNone/>
            </a:pPr>
            <a:r>
              <a:rPr lang="en-GB" altLang="en-US" sz="2800" smtClean="0"/>
              <a:t>4. 	Plan for what you might change.</a:t>
            </a:r>
          </a:p>
          <a:p>
            <a:pPr marL="609600" indent="-609600" eaLnBrk="1" hangingPunct="1">
              <a:buFontTx/>
              <a:buNone/>
            </a:pPr>
            <a:endParaRPr lang="en-GB" altLang="en-US" sz="1200" smtClean="0"/>
          </a:p>
          <a:p>
            <a:pPr marL="609600" indent="-609600" eaLnBrk="1" hangingPunct="1">
              <a:buFontTx/>
              <a:buNone/>
            </a:pPr>
            <a:r>
              <a:rPr lang="en-GB" altLang="en-US" sz="2400" smtClean="0"/>
              <a:t>	</a:t>
            </a:r>
            <a:r>
              <a:rPr lang="en-GB" altLang="en-US" sz="1800" i="1" smtClean="0"/>
              <a:t>.</a:t>
            </a:r>
            <a:endParaRPr lang="en-GB" altLang="en-US" sz="1800" b="1" i="1" smtClean="0"/>
          </a:p>
          <a:p>
            <a:pPr marL="609600" indent="-609600" eaLnBrk="1" hangingPunct="1">
              <a:buFontTx/>
              <a:buNone/>
            </a:pPr>
            <a:endParaRPr lang="en-GB" altLang="en-US" sz="1800" b="1" i="1" smtClean="0"/>
          </a:p>
        </p:txBody>
      </p:sp>
    </p:spTree>
    <p:extLst>
      <p:ext uri="{BB962C8B-B14F-4D97-AF65-F5344CB8AC3E}">
        <p14:creationId xmlns:p14="http://schemas.microsoft.com/office/powerpoint/2010/main" val="4842110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3"/>
          <a:stretch>
            <a:fillRect/>
          </a:stretch>
        </p:blipFill>
        <p:spPr>
          <a:xfrm>
            <a:off x="539553" y="255183"/>
            <a:ext cx="8604448" cy="5530850"/>
          </a:xfrm>
          <a:prstGeom prst="rect">
            <a:avLst/>
          </a:prstGeom>
        </p:spPr>
      </p:pic>
    </p:spTree>
    <p:extLst>
      <p:ext uri="{BB962C8B-B14F-4D97-AF65-F5344CB8AC3E}">
        <p14:creationId xmlns:p14="http://schemas.microsoft.com/office/powerpoint/2010/main" val="25956667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smtClean="0"/>
              <a:t>Camau</a:t>
            </a:r>
            <a:r>
              <a:rPr lang="en-GB" sz="3200" dirty="0" smtClean="0"/>
              <a:t> </a:t>
            </a:r>
            <a:r>
              <a:rPr lang="en-GB" sz="3200" dirty="0" err="1" smtClean="0"/>
              <a:t>adfyfyriol</a:t>
            </a:r>
            <a:r>
              <a:rPr lang="en-GB" sz="3200" dirty="0" smtClean="0"/>
              <a:t> </a:t>
            </a:r>
            <a:r>
              <a:rPr lang="en-GB" sz="3200" dirty="0" err="1" smtClean="0"/>
              <a:t>Raelin</a:t>
            </a:r>
            <a:r>
              <a:rPr lang="en-GB" sz="3200" dirty="0" smtClean="0"/>
              <a:t/>
            </a:r>
            <a:br>
              <a:rPr lang="en-GB" sz="3200" dirty="0" smtClean="0"/>
            </a:br>
            <a:r>
              <a:rPr lang="en-GB" sz="3200" dirty="0" err="1" smtClean="0"/>
              <a:t>Raelin’s</a:t>
            </a:r>
            <a:r>
              <a:rPr lang="en-GB" sz="3200" dirty="0" smtClean="0"/>
              <a:t> reflective stages</a:t>
            </a:r>
            <a:endParaRPr lang="en-GB" sz="3200" dirty="0"/>
          </a:p>
        </p:txBody>
      </p:sp>
      <p:sp>
        <p:nvSpPr>
          <p:cNvPr id="3" name="Content Placeholder 2"/>
          <p:cNvSpPr>
            <a:spLocks noGrp="1"/>
          </p:cNvSpPr>
          <p:nvPr>
            <p:ph sz="half" idx="1"/>
          </p:nvPr>
        </p:nvSpPr>
        <p:spPr/>
        <p:txBody>
          <a:bodyPr>
            <a:normAutofit fontScale="92500" lnSpcReduction="20000"/>
          </a:bodyPr>
          <a:lstStyle/>
          <a:p>
            <a:pPr marL="514350" indent="-514350">
              <a:buFont typeface="+mj-lt"/>
              <a:buAutoNum type="arabicPeriod"/>
            </a:pPr>
            <a:r>
              <a:rPr lang="en-GB" dirty="0" err="1" smtClean="0"/>
              <a:t>Siarad</a:t>
            </a:r>
            <a:r>
              <a:rPr lang="en-GB" dirty="0" smtClean="0"/>
              <a:t> – </a:t>
            </a:r>
            <a:r>
              <a:rPr lang="en-GB" dirty="0" err="1" smtClean="0"/>
              <a:t>llais</a:t>
            </a:r>
            <a:r>
              <a:rPr lang="en-GB" dirty="0" smtClean="0"/>
              <a:t> </a:t>
            </a:r>
            <a:r>
              <a:rPr lang="en-GB" dirty="0" err="1" smtClean="0"/>
              <a:t>gyfunol</a:t>
            </a:r>
            <a:endParaRPr lang="en-GB" dirty="0" smtClean="0"/>
          </a:p>
          <a:p>
            <a:pPr marL="514350" indent="-514350">
              <a:buFont typeface="+mj-lt"/>
              <a:buAutoNum type="arabicPeriod"/>
            </a:pPr>
            <a:r>
              <a:rPr lang="en-GB" dirty="0" err="1" smtClean="0"/>
              <a:t>Datgelu</a:t>
            </a:r>
            <a:r>
              <a:rPr lang="en-GB" dirty="0" smtClean="0"/>
              <a:t> – </a:t>
            </a:r>
            <a:r>
              <a:rPr lang="en-GB" dirty="0" err="1" smtClean="0"/>
              <a:t>amheuon</a:t>
            </a:r>
            <a:r>
              <a:rPr lang="en-GB" dirty="0" smtClean="0"/>
              <a:t>, </a:t>
            </a:r>
            <a:r>
              <a:rPr lang="en-GB" dirty="0" err="1" smtClean="0"/>
              <a:t>rhagdybiaethau</a:t>
            </a:r>
            <a:endParaRPr lang="en-GB" dirty="0" smtClean="0"/>
          </a:p>
          <a:p>
            <a:pPr marL="514350" indent="-514350">
              <a:buFont typeface="+mj-lt"/>
              <a:buAutoNum type="arabicPeriod"/>
            </a:pPr>
            <a:r>
              <a:rPr lang="en-GB" dirty="0" err="1" smtClean="0"/>
              <a:t>Profi</a:t>
            </a:r>
            <a:r>
              <a:rPr lang="en-GB" dirty="0" smtClean="0"/>
              <a:t> – </a:t>
            </a:r>
            <a:r>
              <a:rPr lang="en-GB" dirty="0" err="1" smtClean="0"/>
              <a:t>ffyrdd</a:t>
            </a:r>
            <a:r>
              <a:rPr lang="en-GB" dirty="0" smtClean="0"/>
              <a:t> </a:t>
            </a:r>
            <a:r>
              <a:rPr lang="en-GB" dirty="0" err="1" smtClean="0"/>
              <a:t>newydd</a:t>
            </a:r>
            <a:r>
              <a:rPr lang="en-GB" dirty="0" smtClean="0"/>
              <a:t> o </a:t>
            </a:r>
            <a:r>
              <a:rPr lang="en-GB" dirty="0" err="1" smtClean="0"/>
              <a:t>feddwl</a:t>
            </a:r>
            <a:endParaRPr lang="en-GB" dirty="0" smtClean="0"/>
          </a:p>
          <a:p>
            <a:pPr marL="514350" indent="-514350">
              <a:buFont typeface="+mj-lt"/>
              <a:buAutoNum type="arabicPeriod"/>
            </a:pPr>
            <a:r>
              <a:rPr lang="en-GB" dirty="0" err="1" smtClean="0"/>
              <a:t>Chwilota</a:t>
            </a:r>
            <a:r>
              <a:rPr lang="en-GB" dirty="0" smtClean="0"/>
              <a:t> – </a:t>
            </a:r>
            <a:r>
              <a:rPr lang="en-GB" dirty="0" err="1" smtClean="0"/>
              <a:t>ystyried</a:t>
            </a:r>
            <a:r>
              <a:rPr lang="en-GB" dirty="0" smtClean="0"/>
              <a:t> </a:t>
            </a:r>
            <a:r>
              <a:rPr lang="en-GB" dirty="0" err="1" smtClean="0"/>
              <a:t>pob</a:t>
            </a:r>
            <a:r>
              <a:rPr lang="en-GB" dirty="0" smtClean="0"/>
              <a:t> </a:t>
            </a:r>
            <a:r>
              <a:rPr lang="en-GB" dirty="0" err="1" smtClean="0"/>
              <a:t>safbwynt</a:t>
            </a:r>
            <a:endParaRPr lang="en-GB" dirty="0" smtClean="0"/>
          </a:p>
          <a:p>
            <a:pPr marL="514350" indent="-514350">
              <a:buFont typeface="+mj-lt"/>
              <a:buAutoNum type="arabicPeriod"/>
            </a:pPr>
            <a:r>
              <a:rPr lang="en-GB" dirty="0" smtClean="0"/>
              <a:t>Bod – </a:t>
            </a:r>
            <a:r>
              <a:rPr lang="en-GB" dirty="0" err="1" smtClean="0"/>
              <a:t>ymwybyddiaeth</a:t>
            </a:r>
            <a:endParaRPr lang="en-GB" dirty="0"/>
          </a:p>
          <a:p>
            <a:pPr marL="0" indent="0">
              <a:buNone/>
            </a:pPr>
            <a:endParaRPr lang="en-GB" sz="2600" dirty="0" smtClean="0"/>
          </a:p>
          <a:p>
            <a:pPr marL="0" indent="0">
              <a:buNone/>
            </a:pPr>
            <a:endParaRPr lang="en-GB" dirty="0"/>
          </a:p>
        </p:txBody>
      </p:sp>
      <p:sp>
        <p:nvSpPr>
          <p:cNvPr id="4" name="Content Placeholder 3"/>
          <p:cNvSpPr>
            <a:spLocks noGrp="1"/>
          </p:cNvSpPr>
          <p:nvPr>
            <p:ph sz="half" idx="2"/>
          </p:nvPr>
        </p:nvSpPr>
        <p:spPr>
          <a:xfrm>
            <a:off x="4642737" y="1600201"/>
            <a:ext cx="4038600" cy="3628999"/>
          </a:xfrm>
        </p:spPr>
        <p:txBody>
          <a:bodyPr>
            <a:normAutofit fontScale="92500" lnSpcReduction="20000"/>
          </a:bodyPr>
          <a:lstStyle/>
          <a:p>
            <a:pPr marL="514350" indent="-514350">
              <a:buFont typeface="+mj-lt"/>
              <a:buAutoNum type="arabicPeriod"/>
            </a:pPr>
            <a:r>
              <a:rPr lang="en-GB" dirty="0" smtClean="0"/>
              <a:t>Speaking – a collective voice</a:t>
            </a:r>
          </a:p>
          <a:p>
            <a:pPr marL="514350" indent="-514350">
              <a:buFont typeface="+mj-lt"/>
              <a:buAutoNum type="arabicPeriod"/>
            </a:pPr>
            <a:r>
              <a:rPr lang="en-GB" dirty="0" smtClean="0"/>
              <a:t>Disclosing – doubts, assumptions</a:t>
            </a:r>
          </a:p>
          <a:p>
            <a:pPr marL="514350" indent="-514350">
              <a:buFont typeface="+mj-lt"/>
              <a:buAutoNum type="arabicPeriod"/>
            </a:pPr>
            <a:r>
              <a:rPr lang="en-GB" dirty="0" smtClean="0"/>
              <a:t>Testing – new ways of thinking</a:t>
            </a:r>
          </a:p>
          <a:p>
            <a:pPr marL="514350" indent="-514350">
              <a:buFont typeface="+mj-lt"/>
              <a:buAutoNum type="arabicPeriod"/>
            </a:pPr>
            <a:r>
              <a:rPr lang="en-GB" dirty="0" smtClean="0"/>
              <a:t>Probing – considering all views</a:t>
            </a:r>
          </a:p>
          <a:p>
            <a:pPr marL="514350" indent="-514350">
              <a:buFont typeface="+mj-lt"/>
              <a:buAutoNum type="arabicPeriod"/>
            </a:pPr>
            <a:r>
              <a:rPr lang="en-GB" dirty="0" smtClean="0"/>
              <a:t>Being – mindfulness, awareness</a:t>
            </a:r>
            <a:endParaRPr lang="en-GB" dirty="0"/>
          </a:p>
        </p:txBody>
      </p:sp>
      <p:sp>
        <p:nvSpPr>
          <p:cNvPr id="6" name="TextBox 5"/>
          <p:cNvSpPr txBox="1"/>
          <p:nvPr/>
        </p:nvSpPr>
        <p:spPr>
          <a:xfrm>
            <a:off x="5436097" y="5085184"/>
            <a:ext cx="3245240" cy="400110"/>
          </a:xfrm>
          <a:prstGeom prst="rect">
            <a:avLst/>
          </a:prstGeom>
          <a:noFill/>
        </p:spPr>
        <p:txBody>
          <a:bodyPr wrap="square" rtlCol="0">
            <a:spAutoFit/>
          </a:bodyPr>
          <a:lstStyle/>
          <a:p>
            <a:r>
              <a:rPr lang="en-GB" sz="2000" dirty="0"/>
              <a:t>(Hayes et al., 2017:14) </a:t>
            </a:r>
          </a:p>
        </p:txBody>
      </p:sp>
    </p:spTree>
    <p:extLst>
      <p:ext uri="{BB962C8B-B14F-4D97-AF65-F5344CB8AC3E}">
        <p14:creationId xmlns:p14="http://schemas.microsoft.com/office/powerpoint/2010/main" val="14782889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418058"/>
          </a:xfrm>
        </p:spPr>
        <p:txBody>
          <a:bodyPr>
            <a:noAutofit/>
          </a:bodyPr>
          <a:lstStyle/>
          <a:p>
            <a:r>
              <a:rPr lang="en-GB" sz="3200" dirty="0" err="1" smtClean="0"/>
              <a:t>Ymateb</a:t>
            </a:r>
            <a:r>
              <a:rPr lang="en-GB" sz="3200" dirty="0" smtClean="0"/>
              <a:t> </a:t>
            </a:r>
            <a:r>
              <a:rPr lang="en-GB" sz="3200" dirty="0" err="1" smtClean="0"/>
              <a:t>i</a:t>
            </a:r>
            <a:r>
              <a:rPr lang="en-GB" sz="3200" dirty="0" smtClean="0"/>
              <a:t> </a:t>
            </a:r>
            <a:r>
              <a:rPr lang="en-GB" sz="3200" dirty="0" err="1" smtClean="0"/>
              <a:t>newid</a:t>
            </a:r>
            <a:r>
              <a:rPr lang="en-GB" sz="3200" dirty="0" smtClean="0"/>
              <a:t>      Responding to change</a:t>
            </a:r>
            <a:endParaRPr lang="en-GB" sz="3200" dirty="0"/>
          </a:p>
        </p:txBody>
      </p:sp>
      <p:sp>
        <p:nvSpPr>
          <p:cNvPr id="6" name="Content Placeholder 5"/>
          <p:cNvSpPr>
            <a:spLocks noGrp="1"/>
          </p:cNvSpPr>
          <p:nvPr>
            <p:ph idx="1"/>
          </p:nvPr>
        </p:nvSpPr>
        <p:spPr>
          <a:xfrm>
            <a:off x="457200" y="836712"/>
            <a:ext cx="8229600" cy="4680521"/>
          </a:xfrm>
        </p:spPr>
        <p:txBody>
          <a:bodyPr>
            <a:normAutofit/>
          </a:bodyPr>
          <a:lstStyle/>
          <a:p>
            <a:r>
              <a:rPr lang="en-GB" dirty="0" smtClean="0"/>
              <a:t>R – reason</a:t>
            </a:r>
          </a:p>
          <a:p>
            <a:r>
              <a:rPr lang="en-GB" dirty="0" smtClean="0"/>
              <a:t>E – evaluate</a:t>
            </a:r>
          </a:p>
          <a:p>
            <a:r>
              <a:rPr lang="en-GB" dirty="0" smtClean="0"/>
              <a:t>F – feedback</a:t>
            </a:r>
          </a:p>
          <a:p>
            <a:r>
              <a:rPr lang="en-GB" dirty="0" smtClean="0"/>
              <a:t>L – learn</a:t>
            </a:r>
          </a:p>
          <a:p>
            <a:r>
              <a:rPr lang="en-GB" dirty="0" smtClean="0"/>
              <a:t>E – explain</a:t>
            </a:r>
          </a:p>
          <a:p>
            <a:r>
              <a:rPr lang="en-GB" dirty="0" smtClean="0"/>
              <a:t>C – consider</a:t>
            </a:r>
          </a:p>
          <a:p>
            <a:r>
              <a:rPr lang="en-GB" dirty="0" smtClean="0"/>
              <a:t>T – think</a:t>
            </a:r>
          </a:p>
          <a:p>
            <a:pPr marL="0" indent="0" algn="r">
              <a:buNone/>
            </a:pPr>
            <a:r>
              <a:rPr lang="en-GB" dirty="0" smtClean="0"/>
              <a:t>(</a:t>
            </a:r>
            <a:r>
              <a:rPr lang="en-GB" dirty="0" err="1" smtClean="0"/>
              <a:t>Hallett</a:t>
            </a:r>
            <a:r>
              <a:rPr lang="en-GB" dirty="0" smtClean="0"/>
              <a:t>, 2013: 28)</a:t>
            </a:r>
          </a:p>
          <a:p>
            <a:endParaRPr lang="en-GB" dirty="0"/>
          </a:p>
        </p:txBody>
      </p:sp>
    </p:spTree>
    <p:extLst>
      <p:ext uri="{BB962C8B-B14F-4D97-AF65-F5344CB8AC3E}">
        <p14:creationId xmlns:p14="http://schemas.microsoft.com/office/powerpoint/2010/main" val="38122727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endParaRPr lang="en-GB" dirty="0"/>
          </a:p>
        </p:txBody>
      </p:sp>
      <p:sp>
        <p:nvSpPr>
          <p:cNvPr id="7" name="Content Placeholder 6"/>
          <p:cNvSpPr>
            <a:spLocks noGrp="1"/>
          </p:cNvSpPr>
          <p:nvPr>
            <p:ph idx="1"/>
          </p:nvPr>
        </p:nvSpPr>
        <p:spPr/>
        <p:txBody>
          <a:bodyPr>
            <a:normAutofit/>
          </a:bodyPr>
          <a:lstStyle/>
          <a:p>
            <a:pPr marL="0" indent="0" algn="ctr">
              <a:buNone/>
            </a:pPr>
            <a:r>
              <a:rPr lang="en-GB" sz="4000" dirty="0" err="1"/>
              <a:t>Adfyfyrio</a:t>
            </a:r>
            <a:r>
              <a:rPr lang="en-GB" sz="4000" dirty="0"/>
              <a:t> </a:t>
            </a:r>
            <a:r>
              <a:rPr lang="en-GB" sz="4000" dirty="0" err="1"/>
              <a:t>unigol</a:t>
            </a:r>
            <a:r>
              <a:rPr lang="en-GB" sz="4000" dirty="0"/>
              <a:t> </a:t>
            </a:r>
            <a:r>
              <a:rPr lang="en-GB" sz="4000" dirty="0" err="1" smtClean="0"/>
              <a:t>neu</a:t>
            </a:r>
            <a:r>
              <a:rPr lang="en-GB" sz="4000" dirty="0" smtClean="0"/>
              <a:t> </a:t>
            </a:r>
            <a:r>
              <a:rPr lang="en-GB" sz="4000" dirty="0" err="1" smtClean="0"/>
              <a:t>cyd-weithredol</a:t>
            </a:r>
            <a:r>
              <a:rPr lang="en-GB" sz="4000" dirty="0" smtClean="0"/>
              <a:t>?</a:t>
            </a:r>
          </a:p>
          <a:p>
            <a:pPr marL="0" indent="0" algn="ctr">
              <a:buNone/>
            </a:pPr>
            <a:endParaRPr lang="en-GB" sz="4000" dirty="0"/>
          </a:p>
          <a:p>
            <a:pPr marL="0" indent="0" algn="ctr">
              <a:buNone/>
            </a:pPr>
            <a:r>
              <a:rPr lang="en-GB" sz="4000" dirty="0" smtClean="0"/>
              <a:t>Individual or collaborative reflection?</a:t>
            </a:r>
            <a:endParaRPr lang="en-GB" sz="4000" dirty="0"/>
          </a:p>
        </p:txBody>
      </p:sp>
    </p:spTree>
    <p:extLst>
      <p:ext uri="{BB962C8B-B14F-4D97-AF65-F5344CB8AC3E}">
        <p14:creationId xmlns:p14="http://schemas.microsoft.com/office/powerpoint/2010/main" val="33467014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r>
              <a:rPr lang="en-GB" dirty="0">
                <a:hlinkClick r:id="rId3"/>
              </a:rPr>
              <a:t>https://</a:t>
            </a:r>
            <a:r>
              <a:rPr lang="en-GB" dirty="0" smtClean="0">
                <a:hlinkClick r:id="rId3"/>
              </a:rPr>
              <a:t>www.youtube.com/watch?v=oHiwpz7r4wY</a:t>
            </a:r>
            <a:r>
              <a:rPr lang="en-GB" dirty="0" smtClean="0"/>
              <a:t> </a:t>
            </a:r>
            <a:endParaRPr lang="en-GB" dirty="0"/>
          </a:p>
          <a:p>
            <a:r>
              <a:rPr lang="en-GB" dirty="0" smtClean="0"/>
              <a:t>Edward de Bono’s ‘Six </a:t>
            </a:r>
            <a:r>
              <a:rPr lang="en-GB" dirty="0"/>
              <a:t>thinking </a:t>
            </a:r>
            <a:r>
              <a:rPr lang="en-GB" dirty="0" smtClean="0"/>
              <a:t>hats’</a:t>
            </a:r>
            <a:endParaRPr lang="en-GB" dirty="0"/>
          </a:p>
          <a:p>
            <a:endParaRPr lang="en-GB" dirty="0"/>
          </a:p>
        </p:txBody>
      </p:sp>
    </p:spTree>
    <p:extLst>
      <p:ext uri="{BB962C8B-B14F-4D97-AF65-F5344CB8AC3E}">
        <p14:creationId xmlns:p14="http://schemas.microsoft.com/office/powerpoint/2010/main" val="14776834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6720" y="188640"/>
            <a:ext cx="8229600" cy="490066"/>
          </a:xfrm>
        </p:spPr>
        <p:txBody>
          <a:bodyPr>
            <a:noAutofit/>
          </a:bodyPr>
          <a:lstStyle/>
          <a:p>
            <a:r>
              <a:rPr lang="en-GB" sz="3200" dirty="0" err="1" smtClean="0"/>
              <a:t>Chwe</a:t>
            </a:r>
            <a:r>
              <a:rPr lang="en-GB" sz="3200" dirty="0" smtClean="0"/>
              <a:t> </a:t>
            </a:r>
            <a:r>
              <a:rPr lang="en-GB" sz="3200" dirty="0" err="1" smtClean="0"/>
              <a:t>perspectif</a:t>
            </a:r>
            <a:r>
              <a:rPr lang="en-GB" sz="3200" dirty="0" smtClean="0"/>
              <a:t>….      Six perspectives….</a:t>
            </a:r>
            <a:endParaRPr lang="en-GB" sz="3200" dirty="0"/>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7564" y="908720"/>
            <a:ext cx="7848872" cy="4751859"/>
          </a:xfrm>
        </p:spPr>
      </p:pic>
    </p:spTree>
    <p:extLst>
      <p:ext uri="{BB962C8B-B14F-4D97-AF65-F5344CB8AC3E}">
        <p14:creationId xmlns:p14="http://schemas.microsoft.com/office/powerpoint/2010/main" val="31658041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Rhwystrau</a:t>
            </a:r>
            <a:r>
              <a:rPr lang="en-GB" dirty="0" smtClean="0"/>
              <a:t>      Barriers</a:t>
            </a:r>
            <a:endParaRPr lang="en-GB" dirty="0"/>
          </a:p>
        </p:txBody>
      </p:sp>
      <p:sp>
        <p:nvSpPr>
          <p:cNvPr id="3" name="Content Placeholder 2"/>
          <p:cNvSpPr>
            <a:spLocks noGrp="1"/>
          </p:cNvSpPr>
          <p:nvPr>
            <p:ph sz="half" idx="1"/>
          </p:nvPr>
        </p:nvSpPr>
        <p:spPr/>
        <p:txBody>
          <a:bodyPr/>
          <a:lstStyle/>
          <a:p>
            <a:r>
              <a:rPr lang="en-GB" dirty="0" smtClean="0"/>
              <a:t>Pa </a:t>
            </a:r>
            <a:r>
              <a:rPr lang="en-GB" dirty="0" err="1" smtClean="0"/>
              <a:t>rwystrau</a:t>
            </a:r>
            <a:r>
              <a:rPr lang="en-GB" dirty="0" smtClean="0"/>
              <a:t> all </a:t>
            </a:r>
            <a:r>
              <a:rPr lang="en-GB" dirty="0" err="1" smtClean="0"/>
              <a:t>godi</a:t>
            </a:r>
            <a:r>
              <a:rPr lang="en-GB" dirty="0" smtClean="0"/>
              <a:t> </a:t>
            </a:r>
            <a:r>
              <a:rPr lang="en-GB" dirty="0" err="1" smtClean="0"/>
              <a:t>wrth</a:t>
            </a:r>
            <a:r>
              <a:rPr lang="en-GB" dirty="0" smtClean="0"/>
              <a:t> </a:t>
            </a:r>
            <a:r>
              <a:rPr lang="en-GB" dirty="0" err="1" smtClean="0"/>
              <a:t>adfyfyrio</a:t>
            </a:r>
            <a:r>
              <a:rPr lang="en-GB" dirty="0" smtClean="0"/>
              <a:t> </a:t>
            </a:r>
            <a:r>
              <a:rPr lang="en-GB" dirty="0" err="1" smtClean="0"/>
              <a:t>ar</a:t>
            </a:r>
            <a:r>
              <a:rPr lang="en-GB" dirty="0" smtClean="0"/>
              <a:t> y </a:t>
            </a:r>
            <a:r>
              <a:rPr lang="en-GB" dirty="0" err="1" smtClean="0"/>
              <a:t>cyd</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What barriers could arise when reflecting collaboratively?</a:t>
            </a:r>
            <a:endParaRPr lang="en-GB" dirty="0"/>
          </a:p>
        </p:txBody>
      </p:sp>
    </p:spTree>
    <p:extLst>
      <p:ext uri="{BB962C8B-B14F-4D97-AF65-F5344CB8AC3E}">
        <p14:creationId xmlns:p14="http://schemas.microsoft.com/office/powerpoint/2010/main" val="42448813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gn="ctr">
              <a:buNone/>
            </a:pPr>
            <a:r>
              <a:rPr lang="en-GB" sz="4400" dirty="0" err="1" smtClean="0"/>
              <a:t>Anianawd</a:t>
            </a:r>
            <a:r>
              <a:rPr lang="en-GB" sz="4400" dirty="0" smtClean="0"/>
              <a:t>/</a:t>
            </a:r>
            <a:r>
              <a:rPr lang="en-GB" sz="4400" dirty="0" err="1" smtClean="0"/>
              <a:t>Arddull</a:t>
            </a:r>
            <a:r>
              <a:rPr lang="en-GB" sz="4400" dirty="0" smtClean="0"/>
              <a:t> </a:t>
            </a:r>
            <a:r>
              <a:rPr lang="en-GB" sz="4400" dirty="0" err="1" smtClean="0"/>
              <a:t>dysgu</a:t>
            </a:r>
            <a:endParaRPr lang="en-GB" sz="4400" dirty="0" smtClean="0"/>
          </a:p>
          <a:p>
            <a:pPr marL="0" indent="0" algn="ctr">
              <a:buNone/>
            </a:pPr>
            <a:endParaRPr lang="en-GB" sz="4400" dirty="0"/>
          </a:p>
          <a:p>
            <a:pPr marL="0" indent="0" algn="ctr">
              <a:buNone/>
            </a:pPr>
            <a:r>
              <a:rPr lang="en-GB" sz="4400" dirty="0" smtClean="0"/>
              <a:t>Learning disposition/style</a:t>
            </a:r>
            <a:endParaRPr lang="en-GB" sz="4400" dirty="0"/>
          </a:p>
        </p:txBody>
      </p:sp>
    </p:spTree>
    <p:extLst>
      <p:ext uri="{BB962C8B-B14F-4D97-AF65-F5344CB8AC3E}">
        <p14:creationId xmlns:p14="http://schemas.microsoft.com/office/powerpoint/2010/main" val="30927413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
            </a:r>
            <a:br>
              <a:rPr lang="en-GB" dirty="0" smtClean="0"/>
            </a:br>
            <a:r>
              <a:rPr lang="en-GB" dirty="0" smtClean="0"/>
              <a:t> </a:t>
            </a:r>
            <a:endParaRPr lang="en-GB" dirty="0"/>
          </a:p>
        </p:txBody>
      </p:sp>
      <p:sp>
        <p:nvSpPr>
          <p:cNvPr id="5" name="Content Placeholder 4"/>
          <p:cNvSpPr>
            <a:spLocks noGrp="1"/>
          </p:cNvSpPr>
          <p:nvPr>
            <p:ph sz="half" idx="1"/>
          </p:nvPr>
        </p:nvSpPr>
        <p:spPr/>
        <p:txBody>
          <a:bodyPr/>
          <a:lstStyle/>
          <a:p>
            <a:r>
              <a:rPr lang="en-GB" dirty="0" err="1"/>
              <a:t>Arddulliadau</a:t>
            </a:r>
            <a:r>
              <a:rPr lang="en-GB" dirty="0"/>
              <a:t> </a:t>
            </a:r>
            <a:r>
              <a:rPr lang="en-GB" dirty="0" err="1"/>
              <a:t>dysgu</a:t>
            </a:r>
            <a:endParaRPr lang="en-GB" dirty="0"/>
          </a:p>
          <a:p>
            <a:r>
              <a:rPr lang="en-GB" dirty="0" err="1"/>
              <a:t>Anianawd</a:t>
            </a:r>
            <a:r>
              <a:rPr lang="en-GB" dirty="0"/>
              <a:t> </a:t>
            </a:r>
            <a:r>
              <a:rPr lang="en-GB" dirty="0" err="1"/>
              <a:t>dysgu</a:t>
            </a:r>
            <a:endParaRPr lang="en-GB" dirty="0" smtClean="0"/>
          </a:p>
          <a:p>
            <a:r>
              <a:rPr lang="en-GB" dirty="0" err="1" smtClean="0"/>
              <a:t>Personoliaeth</a:t>
            </a:r>
            <a:endParaRPr lang="en-GB" dirty="0"/>
          </a:p>
          <a:p>
            <a:r>
              <a:rPr lang="en-GB" dirty="0" err="1"/>
              <a:t>Cymeriad</a:t>
            </a:r>
            <a:endParaRPr lang="en-GB" dirty="0"/>
          </a:p>
          <a:p>
            <a:r>
              <a:rPr lang="en-GB" dirty="0" err="1"/>
              <a:t>Mewnblyg</a:t>
            </a:r>
            <a:r>
              <a:rPr lang="en-GB" dirty="0"/>
              <a:t>/</a:t>
            </a:r>
            <a:r>
              <a:rPr lang="en-GB" dirty="0" err="1"/>
              <a:t>allblyg</a:t>
            </a:r>
            <a:endParaRPr lang="en-GB" dirty="0"/>
          </a:p>
        </p:txBody>
      </p:sp>
      <p:sp>
        <p:nvSpPr>
          <p:cNvPr id="6" name="Content Placeholder 5"/>
          <p:cNvSpPr>
            <a:spLocks noGrp="1"/>
          </p:cNvSpPr>
          <p:nvPr>
            <p:ph sz="half" idx="2"/>
          </p:nvPr>
        </p:nvSpPr>
        <p:spPr/>
        <p:txBody>
          <a:bodyPr/>
          <a:lstStyle/>
          <a:p>
            <a:r>
              <a:rPr lang="en-GB" dirty="0" smtClean="0"/>
              <a:t>Learning styles</a:t>
            </a:r>
          </a:p>
          <a:p>
            <a:r>
              <a:rPr lang="en-GB" dirty="0"/>
              <a:t>Learning disposition</a:t>
            </a:r>
            <a:endParaRPr lang="en-GB" dirty="0" smtClean="0"/>
          </a:p>
          <a:p>
            <a:r>
              <a:rPr lang="en-GB" dirty="0" smtClean="0"/>
              <a:t>Personality</a:t>
            </a:r>
          </a:p>
          <a:p>
            <a:r>
              <a:rPr lang="en-GB" dirty="0" smtClean="0"/>
              <a:t>Character</a:t>
            </a:r>
          </a:p>
          <a:p>
            <a:r>
              <a:rPr lang="en-GB" dirty="0" smtClean="0"/>
              <a:t>Introvert/extrovert</a:t>
            </a:r>
            <a:endParaRPr lang="en-GB" dirty="0"/>
          </a:p>
        </p:txBody>
      </p:sp>
    </p:spTree>
    <p:extLst>
      <p:ext uri="{BB962C8B-B14F-4D97-AF65-F5344CB8AC3E}">
        <p14:creationId xmlns:p14="http://schemas.microsoft.com/office/powerpoint/2010/main" val="3433753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Sway 2</a:t>
            </a:r>
            <a:endParaRPr lang="en-GB" dirty="0"/>
          </a:p>
        </p:txBody>
      </p:sp>
      <p:sp>
        <p:nvSpPr>
          <p:cNvPr id="3" name="Content Placeholder 2"/>
          <p:cNvSpPr>
            <a:spLocks noGrp="1"/>
          </p:cNvSpPr>
          <p:nvPr>
            <p:ph sz="half" idx="1"/>
          </p:nvPr>
        </p:nvSpPr>
        <p:spPr>
          <a:xfrm>
            <a:off x="457200" y="1124744"/>
            <a:ext cx="4038600" cy="4464497"/>
          </a:xfrm>
        </p:spPr>
        <p:txBody>
          <a:bodyPr>
            <a:normAutofit fontScale="92500" lnSpcReduction="10000"/>
          </a:bodyPr>
          <a:lstStyle/>
          <a:p>
            <a:r>
              <a:rPr lang="en-GB" dirty="0" err="1" smtClean="0"/>
              <a:t>Holiadur</a:t>
            </a:r>
            <a:r>
              <a:rPr lang="en-GB" dirty="0" smtClean="0"/>
              <a:t> </a:t>
            </a:r>
            <a:r>
              <a:rPr lang="en-GB" dirty="0" err="1" smtClean="0"/>
              <a:t>arddulliadau</a:t>
            </a:r>
            <a:r>
              <a:rPr lang="en-GB" dirty="0" smtClean="0"/>
              <a:t> </a:t>
            </a:r>
            <a:r>
              <a:rPr lang="en-GB" dirty="0" err="1" smtClean="0"/>
              <a:t>dysgu</a:t>
            </a:r>
            <a:r>
              <a:rPr lang="en-GB" dirty="0"/>
              <a:t> </a:t>
            </a:r>
            <a:r>
              <a:rPr lang="en-GB" dirty="0" smtClean="0"/>
              <a:t>(Honey &amp; Mumford)</a:t>
            </a:r>
          </a:p>
          <a:p>
            <a:pPr lvl="1"/>
            <a:r>
              <a:rPr lang="en-GB" dirty="0" err="1" smtClean="0"/>
              <a:t>Adfyryriwr</a:t>
            </a:r>
            <a:endParaRPr lang="en-GB" dirty="0" smtClean="0"/>
          </a:p>
          <a:p>
            <a:pPr lvl="1"/>
            <a:r>
              <a:rPr lang="en-GB" dirty="0" err="1" smtClean="0"/>
              <a:t>Actifydd</a:t>
            </a:r>
            <a:endParaRPr lang="en-GB" dirty="0" smtClean="0"/>
          </a:p>
          <a:p>
            <a:pPr lvl="1"/>
            <a:r>
              <a:rPr lang="en-GB" dirty="0" err="1" smtClean="0"/>
              <a:t>Damcaniaethwr</a:t>
            </a:r>
            <a:endParaRPr lang="en-GB" dirty="0" smtClean="0"/>
          </a:p>
          <a:p>
            <a:pPr lvl="1"/>
            <a:r>
              <a:rPr lang="en-GB" dirty="0" err="1" smtClean="0"/>
              <a:t>Pragmatydd</a:t>
            </a:r>
            <a:r>
              <a:rPr lang="en-GB" dirty="0" smtClean="0"/>
              <a:t> </a:t>
            </a:r>
            <a:endParaRPr lang="en-GB" dirty="0" smtClean="0"/>
          </a:p>
          <a:p>
            <a:r>
              <a:rPr lang="en-GB" dirty="0" err="1" smtClean="0"/>
              <a:t>Holiadur</a:t>
            </a:r>
            <a:r>
              <a:rPr lang="en-GB" dirty="0" smtClean="0"/>
              <a:t> VAK</a:t>
            </a:r>
          </a:p>
          <a:p>
            <a:pPr lvl="1"/>
            <a:r>
              <a:rPr lang="en-GB" dirty="0" err="1" smtClean="0"/>
              <a:t>Gweledol</a:t>
            </a:r>
            <a:endParaRPr lang="en-GB" dirty="0" smtClean="0"/>
          </a:p>
          <a:p>
            <a:pPr lvl="1"/>
            <a:r>
              <a:rPr lang="en-GB" dirty="0" err="1" smtClean="0"/>
              <a:t>Clywedol</a:t>
            </a:r>
            <a:endParaRPr lang="en-GB" dirty="0" smtClean="0"/>
          </a:p>
          <a:p>
            <a:pPr lvl="1"/>
            <a:r>
              <a:rPr lang="en-GB" dirty="0" err="1" smtClean="0"/>
              <a:t>Cinasthetig</a:t>
            </a:r>
            <a:r>
              <a:rPr lang="en-GB" dirty="0" smtClean="0"/>
              <a:t> </a:t>
            </a:r>
            <a:endParaRPr lang="en-GB" dirty="0"/>
          </a:p>
        </p:txBody>
      </p:sp>
      <p:sp>
        <p:nvSpPr>
          <p:cNvPr id="4" name="Content Placeholder 3"/>
          <p:cNvSpPr>
            <a:spLocks noGrp="1"/>
          </p:cNvSpPr>
          <p:nvPr>
            <p:ph sz="half" idx="2"/>
          </p:nvPr>
        </p:nvSpPr>
        <p:spPr>
          <a:xfrm>
            <a:off x="4648200" y="1196752"/>
            <a:ext cx="4038600" cy="4392489"/>
          </a:xfrm>
        </p:spPr>
        <p:txBody>
          <a:bodyPr>
            <a:normAutofit fontScale="92500" lnSpcReduction="10000"/>
          </a:bodyPr>
          <a:lstStyle/>
          <a:p>
            <a:r>
              <a:rPr lang="en-GB" dirty="0" smtClean="0"/>
              <a:t>Learning styles </a:t>
            </a:r>
            <a:r>
              <a:rPr lang="en-GB" dirty="0" smtClean="0"/>
              <a:t>questionnaire (Honey and Mumford)</a:t>
            </a:r>
          </a:p>
          <a:p>
            <a:pPr lvl="1"/>
            <a:r>
              <a:rPr lang="en-GB" dirty="0" smtClean="0"/>
              <a:t>Reflector</a:t>
            </a:r>
          </a:p>
          <a:p>
            <a:pPr lvl="1"/>
            <a:r>
              <a:rPr lang="en-GB" dirty="0" smtClean="0"/>
              <a:t>Activist</a:t>
            </a:r>
          </a:p>
          <a:p>
            <a:pPr lvl="1"/>
            <a:r>
              <a:rPr lang="en-GB" dirty="0" smtClean="0"/>
              <a:t>Theorist</a:t>
            </a:r>
          </a:p>
          <a:p>
            <a:pPr lvl="1"/>
            <a:r>
              <a:rPr lang="en-GB" dirty="0" smtClean="0"/>
              <a:t>Pragmatist </a:t>
            </a:r>
            <a:endParaRPr lang="en-GB" dirty="0" smtClean="0"/>
          </a:p>
          <a:p>
            <a:r>
              <a:rPr lang="en-GB" dirty="0" smtClean="0"/>
              <a:t>VAK questionnaire</a:t>
            </a:r>
            <a:endParaRPr lang="en-GB" dirty="0"/>
          </a:p>
          <a:p>
            <a:pPr lvl="1"/>
            <a:r>
              <a:rPr lang="en-GB" dirty="0" smtClean="0"/>
              <a:t>Visual</a:t>
            </a:r>
          </a:p>
          <a:p>
            <a:pPr lvl="1"/>
            <a:r>
              <a:rPr lang="en-GB" dirty="0" smtClean="0"/>
              <a:t>Auditory</a:t>
            </a:r>
          </a:p>
          <a:p>
            <a:pPr lvl="1"/>
            <a:r>
              <a:rPr lang="en-GB" dirty="0" smtClean="0"/>
              <a:t>Kinaesthetic </a:t>
            </a:r>
            <a:endParaRPr lang="en-GB" dirty="0"/>
          </a:p>
        </p:txBody>
      </p:sp>
    </p:spTree>
    <p:extLst>
      <p:ext uri="{BB962C8B-B14F-4D97-AF65-F5344CB8AC3E}">
        <p14:creationId xmlns:p14="http://schemas.microsoft.com/office/powerpoint/2010/main" val="1867119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Gwyliwch</a:t>
            </a:r>
            <a:r>
              <a:rPr lang="en-GB" dirty="0" smtClean="0"/>
              <a:t>…  Watch…</a:t>
            </a:r>
            <a:endParaRPr lang="en-GB" dirty="0"/>
          </a:p>
        </p:txBody>
      </p:sp>
      <p:sp>
        <p:nvSpPr>
          <p:cNvPr id="5" name="Content Placeholder 4"/>
          <p:cNvSpPr>
            <a:spLocks noGrp="1"/>
          </p:cNvSpPr>
          <p:nvPr>
            <p:ph idx="1"/>
          </p:nvPr>
        </p:nvSpPr>
        <p:spPr/>
        <p:txBody>
          <a:bodyPr/>
          <a:lstStyle/>
          <a:p>
            <a:r>
              <a:rPr lang="en-GB" dirty="0"/>
              <a:t>Learning styles &amp; the importance of critical self-reflection, </a:t>
            </a:r>
            <a:r>
              <a:rPr lang="en-GB" dirty="0" err="1"/>
              <a:t>Tesia</a:t>
            </a:r>
            <a:r>
              <a:rPr lang="en-GB" dirty="0"/>
              <a:t> </a:t>
            </a:r>
            <a:r>
              <a:rPr lang="en-GB" dirty="0" err="1"/>
              <a:t>Marshik</a:t>
            </a:r>
            <a:r>
              <a:rPr lang="en-GB" dirty="0"/>
              <a:t>, 2015</a:t>
            </a:r>
          </a:p>
          <a:p>
            <a:r>
              <a:rPr lang="en-GB" u="sng" dirty="0">
                <a:hlinkClick r:id="rId3"/>
              </a:rPr>
              <a:t>https://www.youtube.com/watch?v=855Now8h5Rs</a:t>
            </a:r>
            <a:endParaRPr lang="en-GB" dirty="0"/>
          </a:p>
          <a:p>
            <a:r>
              <a:rPr lang="en-GB" dirty="0" smtClean="0"/>
              <a:t>Sway 2</a:t>
            </a:r>
            <a:endParaRPr lang="en-GB" dirty="0"/>
          </a:p>
        </p:txBody>
      </p:sp>
    </p:spTree>
    <p:extLst>
      <p:ext uri="{BB962C8B-B14F-4D97-AF65-F5344CB8AC3E}">
        <p14:creationId xmlns:p14="http://schemas.microsoft.com/office/powerpoint/2010/main" val="36224809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8974"/>
          </a:xfrm>
        </p:spPr>
        <p:txBody>
          <a:bodyPr>
            <a:noAutofit/>
          </a:bodyPr>
          <a:lstStyle/>
          <a:p>
            <a:r>
              <a:rPr lang="cy-GB" sz="2400" b="1" dirty="0" smtClean="0"/>
              <a:t>Ystyriwch…gahaniaethau unigol </a:t>
            </a:r>
            <a:r>
              <a:rPr lang="cy-GB" sz="2400" b="1" dirty="0"/>
              <a:t>yn y </a:t>
            </a:r>
            <a:r>
              <a:rPr lang="cy-GB" sz="2400" b="1" dirty="0" smtClean="0"/>
              <a:t>gwaithle</a:t>
            </a:r>
            <a:r>
              <a:rPr lang="en-GB" sz="2400" b="1" dirty="0"/>
              <a:t> </a:t>
            </a:r>
            <a:r>
              <a:rPr lang="en-GB" sz="2400" b="1" dirty="0" smtClean="0"/>
              <a:t/>
            </a:r>
            <a:br>
              <a:rPr lang="en-GB" sz="2400" b="1" dirty="0" smtClean="0"/>
            </a:br>
            <a:r>
              <a:rPr lang="en-GB" sz="2400" b="1" dirty="0" smtClean="0"/>
              <a:t>Consider…Individual </a:t>
            </a:r>
            <a:r>
              <a:rPr lang="en-GB" sz="2400" b="1" dirty="0"/>
              <a:t>Differences at Work </a:t>
            </a:r>
            <a:endParaRPr lang="en-GB" sz="2400" dirty="0"/>
          </a:p>
        </p:txBody>
      </p:sp>
      <p:sp>
        <p:nvSpPr>
          <p:cNvPr id="3" name="Content Placeholder 2"/>
          <p:cNvSpPr>
            <a:spLocks noGrp="1"/>
          </p:cNvSpPr>
          <p:nvPr>
            <p:ph sz="half" idx="1"/>
          </p:nvPr>
        </p:nvSpPr>
        <p:spPr>
          <a:xfrm>
            <a:off x="628650" y="1346200"/>
            <a:ext cx="3886200" cy="4830763"/>
          </a:xfrm>
        </p:spPr>
        <p:txBody>
          <a:bodyPr>
            <a:normAutofit/>
          </a:bodyPr>
          <a:lstStyle/>
          <a:p>
            <a:r>
              <a:rPr lang="cy-GB" sz="2400" dirty="0"/>
              <a:t>Ym mha ffyrdd y gall unigolion fod yn wahanol i’w gilydd, o ran eu hymddygiad, agweddau a’u cymwyseddau?</a:t>
            </a:r>
          </a:p>
          <a:p>
            <a:r>
              <a:rPr lang="cy-GB" sz="2400" dirty="0"/>
              <a:t>Sut y gallai’r rhain gael effaith ar y canlynol?</a:t>
            </a:r>
          </a:p>
          <a:p>
            <a:pPr marL="514350" indent="-514350">
              <a:buAutoNum type="alphaLcParenR"/>
            </a:pPr>
            <a:r>
              <a:rPr lang="cy-GB" sz="2400" dirty="0"/>
              <a:t>Math o yrfa</a:t>
            </a:r>
          </a:p>
          <a:p>
            <a:pPr marL="514350" indent="-514350">
              <a:buAutoNum type="alphaLcParenR"/>
            </a:pPr>
            <a:r>
              <a:rPr lang="cy-GB" sz="2400" dirty="0"/>
              <a:t>Llwyddiant yn y gweithle</a:t>
            </a:r>
          </a:p>
        </p:txBody>
      </p:sp>
      <p:sp>
        <p:nvSpPr>
          <p:cNvPr id="4" name="Content Placeholder 3"/>
          <p:cNvSpPr>
            <a:spLocks noGrp="1"/>
          </p:cNvSpPr>
          <p:nvPr>
            <p:ph sz="half" idx="2"/>
          </p:nvPr>
        </p:nvSpPr>
        <p:spPr>
          <a:xfrm>
            <a:off x="4629150" y="1289050"/>
            <a:ext cx="3886200" cy="4887913"/>
          </a:xfrm>
        </p:spPr>
        <p:txBody>
          <a:bodyPr>
            <a:normAutofit/>
          </a:bodyPr>
          <a:lstStyle/>
          <a:p>
            <a:r>
              <a:rPr lang="en-GB" sz="2600" dirty="0"/>
              <a:t>What are the ways in which individuals may differ in terms of their behaviours, attitudes, and competencies?</a:t>
            </a:r>
          </a:p>
          <a:p>
            <a:r>
              <a:rPr lang="en-GB" sz="2600" dirty="0"/>
              <a:t>How may these have an impact upon?</a:t>
            </a:r>
          </a:p>
          <a:p>
            <a:pPr marL="514350" indent="-514350">
              <a:buAutoNum type="alphaLcParenR"/>
            </a:pPr>
            <a:r>
              <a:rPr lang="en-GB" sz="2600" dirty="0"/>
              <a:t>Type of career</a:t>
            </a:r>
          </a:p>
          <a:p>
            <a:pPr marL="514350" indent="-514350">
              <a:buAutoNum type="alphaLcParenR"/>
            </a:pPr>
            <a:r>
              <a:rPr lang="en-GB" sz="2600" dirty="0"/>
              <a:t>Success in the workplace</a:t>
            </a:r>
          </a:p>
          <a:p>
            <a:endParaRPr lang="en-GB" dirty="0"/>
          </a:p>
        </p:txBody>
      </p:sp>
    </p:spTree>
    <p:extLst>
      <p:ext uri="{BB962C8B-B14F-4D97-AF65-F5344CB8AC3E}">
        <p14:creationId xmlns:p14="http://schemas.microsoft.com/office/powerpoint/2010/main" val="20781622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err="1"/>
              <a:t>Elfen</a:t>
            </a:r>
            <a:r>
              <a:rPr lang="en-GB" dirty="0"/>
              <a:t> 1     Element 1</a:t>
            </a:r>
          </a:p>
        </p:txBody>
      </p:sp>
      <p:sp>
        <p:nvSpPr>
          <p:cNvPr id="3" name="Content Placeholder 2"/>
          <p:cNvSpPr>
            <a:spLocks noGrp="1"/>
          </p:cNvSpPr>
          <p:nvPr>
            <p:ph sz="half" idx="1"/>
          </p:nvPr>
        </p:nvSpPr>
        <p:spPr>
          <a:xfrm>
            <a:off x="457200" y="1052736"/>
            <a:ext cx="4038600" cy="4536505"/>
          </a:xfrm>
        </p:spPr>
        <p:txBody>
          <a:bodyPr>
            <a:normAutofit fontScale="85000" lnSpcReduction="20000"/>
          </a:bodyPr>
          <a:lstStyle/>
          <a:p>
            <a:r>
              <a:rPr lang="en-GB" dirty="0" err="1"/>
              <a:t>Gwerthuswch</a:t>
            </a:r>
            <a:r>
              <a:rPr lang="en-GB" dirty="0"/>
              <a:t> </a:t>
            </a:r>
            <a:r>
              <a:rPr lang="en-GB" dirty="0" err="1"/>
              <a:t>ddefnydd</a:t>
            </a:r>
            <a:r>
              <a:rPr lang="en-GB" dirty="0"/>
              <a:t> </a:t>
            </a:r>
            <a:r>
              <a:rPr lang="en-GB" dirty="0" err="1"/>
              <a:t>modelau</a:t>
            </a:r>
            <a:r>
              <a:rPr lang="en-GB" dirty="0"/>
              <a:t> </a:t>
            </a:r>
            <a:r>
              <a:rPr lang="en-GB" dirty="0" err="1"/>
              <a:t>adfyfyriol</a:t>
            </a:r>
            <a:r>
              <a:rPr lang="en-GB" dirty="0"/>
              <a:t> </a:t>
            </a:r>
            <a:r>
              <a:rPr lang="en-GB" dirty="0" err="1"/>
              <a:t>fel</a:t>
            </a:r>
            <a:r>
              <a:rPr lang="en-GB" dirty="0"/>
              <a:t> </a:t>
            </a:r>
            <a:r>
              <a:rPr lang="en-GB" dirty="0" err="1"/>
              <a:t>adnoddau</a:t>
            </a:r>
            <a:r>
              <a:rPr lang="en-GB" dirty="0"/>
              <a:t> </a:t>
            </a:r>
            <a:r>
              <a:rPr lang="en-GB" dirty="0" err="1"/>
              <a:t>ar</a:t>
            </a:r>
            <a:r>
              <a:rPr lang="en-GB" dirty="0"/>
              <a:t> </a:t>
            </a:r>
            <a:r>
              <a:rPr lang="en-GB" dirty="0" err="1"/>
              <a:t>gyfer</a:t>
            </a:r>
            <a:r>
              <a:rPr lang="en-GB" dirty="0"/>
              <a:t> </a:t>
            </a:r>
            <a:r>
              <a:rPr lang="en-GB" dirty="0" err="1"/>
              <a:t>cefnogi</a:t>
            </a:r>
            <a:r>
              <a:rPr lang="en-GB" dirty="0"/>
              <a:t> </a:t>
            </a:r>
            <a:r>
              <a:rPr lang="en-GB" dirty="0" err="1"/>
              <a:t>arfer</a:t>
            </a:r>
            <a:r>
              <a:rPr lang="en-GB" dirty="0"/>
              <a:t> </a:t>
            </a:r>
            <a:r>
              <a:rPr lang="en-GB" dirty="0" err="1"/>
              <a:t>adfyfyriol</a:t>
            </a:r>
            <a:r>
              <a:rPr lang="en-GB" dirty="0"/>
              <a:t> </a:t>
            </a:r>
            <a:r>
              <a:rPr lang="en-GB" dirty="0" err="1"/>
              <a:t>effeithiol</a:t>
            </a:r>
            <a:r>
              <a:rPr lang="en-GB" dirty="0"/>
              <a:t> o </a:t>
            </a:r>
            <a:r>
              <a:rPr lang="en-GB" dirty="0" err="1"/>
              <a:t>fewn</a:t>
            </a:r>
            <a:r>
              <a:rPr lang="en-GB" dirty="0"/>
              <a:t> </a:t>
            </a:r>
            <a:r>
              <a:rPr lang="en-GB" dirty="0" err="1"/>
              <a:t>arfer</a:t>
            </a:r>
            <a:r>
              <a:rPr lang="en-GB" dirty="0"/>
              <a:t> </a:t>
            </a:r>
            <a:r>
              <a:rPr lang="en-GB" dirty="0" err="1"/>
              <a:t>blynyddoedd</a:t>
            </a:r>
            <a:r>
              <a:rPr lang="en-GB" dirty="0"/>
              <a:t> </a:t>
            </a:r>
            <a:r>
              <a:rPr lang="en-GB" dirty="0" err="1"/>
              <a:t>cynnar</a:t>
            </a:r>
            <a:r>
              <a:rPr lang="en-GB" dirty="0"/>
              <a:t> (1,000 o </a:t>
            </a:r>
            <a:r>
              <a:rPr lang="en-GB" dirty="0" err="1"/>
              <a:t>eiriau</a:t>
            </a:r>
            <a:r>
              <a:rPr lang="en-GB" dirty="0"/>
              <a:t>):</a:t>
            </a:r>
          </a:p>
          <a:p>
            <a:pPr marL="0" indent="0">
              <a:buNone/>
            </a:pPr>
            <a:endParaRPr lang="en-GB" dirty="0" smtClean="0"/>
          </a:p>
          <a:p>
            <a:pPr lvl="1"/>
            <a:r>
              <a:rPr lang="en-GB" dirty="0" err="1" smtClean="0"/>
              <a:t>Cymharu</a:t>
            </a:r>
            <a:r>
              <a:rPr lang="en-GB" dirty="0" smtClean="0"/>
              <a:t> </a:t>
            </a:r>
            <a:r>
              <a:rPr lang="en-GB" dirty="0" smtClean="0"/>
              <a:t>a </a:t>
            </a:r>
            <a:r>
              <a:rPr lang="en-GB" dirty="0" err="1" smtClean="0"/>
              <a:t>gwrthgyferbynnu</a:t>
            </a:r>
            <a:endParaRPr lang="en-GB" dirty="0" smtClean="0"/>
          </a:p>
          <a:p>
            <a:pPr lvl="1"/>
            <a:r>
              <a:rPr lang="en-GB" dirty="0" err="1" smtClean="0"/>
              <a:t>Gwerthuso’n</a:t>
            </a:r>
            <a:r>
              <a:rPr lang="en-GB" dirty="0" smtClean="0"/>
              <a:t> </a:t>
            </a:r>
            <a:r>
              <a:rPr lang="en-GB" dirty="0" err="1" smtClean="0"/>
              <a:t>gritigol</a:t>
            </a:r>
            <a:endParaRPr lang="en-GB" dirty="0" smtClean="0"/>
          </a:p>
          <a:p>
            <a:pPr lvl="1"/>
            <a:r>
              <a:rPr lang="en-GB" dirty="0" err="1" smtClean="0"/>
              <a:t>Agweddau</a:t>
            </a:r>
            <a:r>
              <a:rPr lang="en-GB" dirty="0" smtClean="0"/>
              <a:t> </a:t>
            </a:r>
            <a:r>
              <a:rPr lang="en-GB" dirty="0" err="1" smtClean="0"/>
              <a:t>positif</a:t>
            </a:r>
            <a:endParaRPr lang="en-GB" dirty="0" smtClean="0"/>
          </a:p>
          <a:p>
            <a:pPr lvl="1"/>
            <a:r>
              <a:rPr lang="en-GB" dirty="0" err="1" smtClean="0"/>
              <a:t>Agweddau</a:t>
            </a:r>
            <a:r>
              <a:rPr lang="en-GB" dirty="0" smtClean="0"/>
              <a:t> </a:t>
            </a:r>
            <a:r>
              <a:rPr lang="en-GB" dirty="0" err="1" smtClean="0"/>
              <a:t>negyddol</a:t>
            </a:r>
            <a:endParaRPr lang="en-GB" dirty="0" smtClean="0"/>
          </a:p>
          <a:p>
            <a:pPr lvl="1"/>
            <a:r>
              <a:rPr lang="en-GB" dirty="0" err="1" smtClean="0"/>
              <a:t>Cysylltu</a:t>
            </a:r>
            <a:r>
              <a:rPr lang="en-GB" dirty="0" smtClean="0"/>
              <a:t> a </a:t>
            </a:r>
            <a:r>
              <a:rPr lang="en-GB" dirty="0" err="1" smtClean="0"/>
              <a:t>damcaniaeth</a:t>
            </a:r>
            <a:endParaRPr lang="en-GB" dirty="0"/>
          </a:p>
        </p:txBody>
      </p:sp>
      <p:sp>
        <p:nvSpPr>
          <p:cNvPr id="4" name="Content Placeholder 3"/>
          <p:cNvSpPr>
            <a:spLocks noGrp="1"/>
          </p:cNvSpPr>
          <p:nvPr>
            <p:ph sz="half" idx="2"/>
          </p:nvPr>
        </p:nvSpPr>
        <p:spPr>
          <a:xfrm>
            <a:off x="4648200" y="1052736"/>
            <a:ext cx="4038600" cy="4536505"/>
          </a:xfrm>
        </p:spPr>
        <p:txBody>
          <a:bodyPr>
            <a:normAutofit fontScale="85000" lnSpcReduction="20000"/>
          </a:bodyPr>
          <a:lstStyle/>
          <a:p>
            <a:r>
              <a:rPr lang="en-GB" dirty="0"/>
              <a:t>Evaluate the use of models of reflection as resources for supporting effective reflective practice within early years practice (1,000 words). </a:t>
            </a:r>
            <a:endParaRPr lang="en-GB" dirty="0" smtClean="0"/>
          </a:p>
          <a:p>
            <a:pPr marL="0" indent="0">
              <a:buNone/>
            </a:pPr>
            <a:endParaRPr lang="en-GB" dirty="0"/>
          </a:p>
          <a:p>
            <a:pPr lvl="1"/>
            <a:r>
              <a:rPr lang="en-GB" dirty="0" smtClean="0"/>
              <a:t>Compare and contrast</a:t>
            </a:r>
          </a:p>
          <a:p>
            <a:pPr lvl="1"/>
            <a:r>
              <a:rPr lang="en-GB" dirty="0" smtClean="0"/>
              <a:t>Critically </a:t>
            </a:r>
            <a:r>
              <a:rPr lang="en-GB" dirty="0" smtClean="0"/>
              <a:t>evaluate</a:t>
            </a:r>
          </a:p>
          <a:p>
            <a:pPr lvl="1"/>
            <a:r>
              <a:rPr lang="en-GB" dirty="0" smtClean="0"/>
              <a:t>Positive aspects</a:t>
            </a:r>
          </a:p>
          <a:p>
            <a:pPr lvl="1"/>
            <a:r>
              <a:rPr lang="en-GB" dirty="0" smtClean="0"/>
              <a:t>Negative aspects</a:t>
            </a:r>
          </a:p>
          <a:p>
            <a:pPr lvl="1"/>
            <a:r>
              <a:rPr lang="en-GB" dirty="0" smtClean="0"/>
              <a:t>Link to theory</a:t>
            </a:r>
            <a:endParaRPr lang="en-GB" dirty="0"/>
          </a:p>
        </p:txBody>
      </p:sp>
    </p:spTree>
    <p:extLst>
      <p:ext uri="{BB962C8B-B14F-4D97-AF65-F5344CB8AC3E}">
        <p14:creationId xmlns:p14="http://schemas.microsoft.com/office/powerpoint/2010/main" val="11579230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Darllenwch</a:t>
            </a:r>
            <a:r>
              <a:rPr lang="en-GB" dirty="0" smtClean="0"/>
              <a:t>….     Read….</a:t>
            </a:r>
            <a:endParaRPr lang="en-GB" dirty="0"/>
          </a:p>
        </p:txBody>
      </p:sp>
      <p:sp>
        <p:nvSpPr>
          <p:cNvPr id="5" name="Content Placeholder 4"/>
          <p:cNvSpPr>
            <a:spLocks noGrp="1"/>
          </p:cNvSpPr>
          <p:nvPr>
            <p:ph idx="1"/>
          </p:nvPr>
        </p:nvSpPr>
        <p:spPr/>
        <p:txBody>
          <a:bodyPr/>
          <a:lstStyle/>
          <a:p>
            <a:r>
              <a:rPr lang="en-GB" dirty="0"/>
              <a:t>Bleach, J. (2014) ‘Developing professionalism through reflective practice and ongoing professional development.’  </a:t>
            </a:r>
            <a:r>
              <a:rPr lang="en-GB" i="1" dirty="0"/>
              <a:t>European Early Childhood Education Research Journal</a:t>
            </a:r>
            <a:r>
              <a:rPr lang="en-GB" dirty="0"/>
              <a:t>, 2014, Vol.22 (2), pp.185-198.</a:t>
            </a:r>
          </a:p>
          <a:p>
            <a:pPr lvl="1"/>
            <a:r>
              <a:rPr lang="en-GB" dirty="0" smtClean="0"/>
              <a:t>Moodle + Sway 2</a:t>
            </a:r>
            <a:endParaRPr lang="en-GB" dirty="0"/>
          </a:p>
        </p:txBody>
      </p:sp>
    </p:spTree>
    <p:extLst>
      <p:ext uri="{BB962C8B-B14F-4D97-AF65-F5344CB8AC3E}">
        <p14:creationId xmlns:p14="http://schemas.microsoft.com/office/powerpoint/2010/main" val="10281290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548680"/>
          </a:xfrm>
        </p:spPr>
        <p:txBody>
          <a:bodyPr>
            <a:normAutofit fontScale="90000"/>
          </a:bodyPr>
          <a:lstStyle/>
          <a:p>
            <a:r>
              <a:rPr lang="en-GB" sz="3600" dirty="0" err="1" smtClean="0"/>
              <a:t>Cyfeiriadau</a:t>
            </a:r>
            <a:r>
              <a:rPr lang="en-GB" sz="3600" dirty="0" smtClean="0"/>
              <a:t>       References</a:t>
            </a:r>
            <a:endParaRPr lang="en-GB" sz="3600" dirty="0"/>
          </a:p>
        </p:txBody>
      </p:sp>
      <p:sp>
        <p:nvSpPr>
          <p:cNvPr id="6" name="Content Placeholder 5"/>
          <p:cNvSpPr>
            <a:spLocks noGrp="1"/>
          </p:cNvSpPr>
          <p:nvPr>
            <p:ph idx="1"/>
          </p:nvPr>
        </p:nvSpPr>
        <p:spPr>
          <a:xfrm>
            <a:off x="447472" y="764704"/>
            <a:ext cx="8229600" cy="4824536"/>
          </a:xfrm>
        </p:spPr>
        <p:txBody>
          <a:bodyPr>
            <a:normAutofit fontScale="85000" lnSpcReduction="10000"/>
          </a:bodyPr>
          <a:lstStyle/>
          <a:p>
            <a:r>
              <a:rPr lang="en-GB" sz="2400" dirty="0" smtClean="0"/>
              <a:t>Abrahamson, L. (2015) </a:t>
            </a:r>
            <a:r>
              <a:rPr lang="en-GB" sz="2400" i="1" dirty="0" smtClean="0"/>
              <a:t>The early years teacher’s book.</a:t>
            </a:r>
            <a:r>
              <a:rPr lang="en-GB" sz="2400" dirty="0" smtClean="0"/>
              <a:t> London: Sage.</a:t>
            </a:r>
          </a:p>
          <a:p>
            <a:r>
              <a:rPr lang="en-GB" sz="2400" dirty="0" smtClean="0"/>
              <a:t>Bleach, J. </a:t>
            </a:r>
            <a:r>
              <a:rPr lang="en-GB" sz="2400" dirty="0"/>
              <a:t>(2014) </a:t>
            </a:r>
            <a:r>
              <a:rPr lang="en-GB" sz="2400" dirty="0" smtClean="0"/>
              <a:t>‘Developing </a:t>
            </a:r>
            <a:r>
              <a:rPr lang="en-GB" sz="2400" dirty="0"/>
              <a:t>professionalism through reflective practice and ongoing professional development</a:t>
            </a:r>
            <a:r>
              <a:rPr lang="en-GB" sz="2400" dirty="0" smtClean="0"/>
              <a:t>.’  </a:t>
            </a:r>
            <a:r>
              <a:rPr lang="en-GB" sz="2400" i="1" dirty="0" smtClean="0"/>
              <a:t>European </a:t>
            </a:r>
            <a:r>
              <a:rPr lang="en-GB" sz="2400" i="1" dirty="0"/>
              <a:t>Early Childhood Education Research Journal,</a:t>
            </a:r>
            <a:r>
              <a:rPr lang="en-GB" sz="2400" dirty="0"/>
              <a:t> 2014, Vol.22 (2), </a:t>
            </a:r>
            <a:r>
              <a:rPr lang="en-GB" sz="2400" dirty="0" smtClean="0"/>
              <a:t>pp.185-198.</a:t>
            </a:r>
            <a:endParaRPr lang="en-GB" sz="2400" dirty="0"/>
          </a:p>
          <a:p>
            <a:r>
              <a:rPr lang="en-GB" sz="2400" dirty="0" smtClean="0"/>
              <a:t>Bolton</a:t>
            </a:r>
            <a:r>
              <a:rPr lang="en-GB" sz="2400" dirty="0"/>
              <a:t>, G. (2014) </a:t>
            </a:r>
            <a:r>
              <a:rPr lang="en-GB" sz="2400" i="1" dirty="0"/>
              <a:t>Reflective practice: writing and professional development.</a:t>
            </a:r>
            <a:r>
              <a:rPr lang="en-GB" sz="2400" dirty="0"/>
              <a:t>  London: Sage.</a:t>
            </a:r>
          </a:p>
          <a:p>
            <a:r>
              <a:rPr lang="en-GB" sz="2400" dirty="0" err="1"/>
              <a:t>Boud</a:t>
            </a:r>
            <a:r>
              <a:rPr lang="en-GB" sz="2400" dirty="0"/>
              <a:t> D, Keogh R &amp; Walker D (1985) </a:t>
            </a:r>
            <a:r>
              <a:rPr lang="en-GB" sz="2400" i="1" dirty="0"/>
              <a:t>Reflection: turning experience into learning</a:t>
            </a:r>
            <a:r>
              <a:rPr lang="en-GB" sz="2400" dirty="0"/>
              <a:t>. </a:t>
            </a:r>
            <a:r>
              <a:rPr lang="en-GB" sz="2400" dirty="0" smtClean="0"/>
              <a:t>London: </a:t>
            </a:r>
            <a:r>
              <a:rPr lang="en-GB" sz="2400" dirty="0" err="1" smtClean="0"/>
              <a:t>Kogan</a:t>
            </a:r>
            <a:r>
              <a:rPr lang="en-GB" sz="2400" dirty="0" smtClean="0"/>
              <a:t> Page.</a:t>
            </a:r>
            <a:endParaRPr lang="en-GB" sz="2400" dirty="0"/>
          </a:p>
          <a:p>
            <a:r>
              <a:rPr lang="en-GB" sz="2400" dirty="0" smtClean="0"/>
              <a:t>Gill, R. and Whitehouse, A.  ‘Reflecting on work-based learning’.  In C. Hayes,  D. Daly, M. Duncan, R. Gill</a:t>
            </a:r>
            <a:r>
              <a:rPr lang="en-GB" sz="2400" dirty="0"/>
              <a:t>, </a:t>
            </a:r>
            <a:r>
              <a:rPr lang="en-GB" sz="2400" dirty="0" smtClean="0"/>
              <a:t>and A. Whitehouse</a:t>
            </a:r>
            <a:r>
              <a:rPr lang="en-GB" sz="2400" dirty="0"/>
              <a:t>, </a:t>
            </a:r>
            <a:r>
              <a:rPr lang="en-GB" sz="2400" i="1" dirty="0" smtClean="0"/>
              <a:t>Developing </a:t>
            </a:r>
            <a:r>
              <a:rPr lang="en-GB" sz="2400" i="1" dirty="0"/>
              <a:t>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r>
              <a:rPr lang="en-GB" sz="2400" dirty="0" smtClean="0"/>
              <a:t>. </a:t>
            </a:r>
            <a:r>
              <a:rPr lang="en-GB" sz="2400" dirty="0"/>
              <a:t>p</a:t>
            </a:r>
            <a:r>
              <a:rPr lang="en-GB" sz="2400" dirty="0" smtClean="0"/>
              <a:t>p61-98.</a:t>
            </a:r>
          </a:p>
          <a:p>
            <a:r>
              <a:rPr lang="en-GB" sz="2400" dirty="0" err="1" smtClean="0"/>
              <a:t>Hallett</a:t>
            </a:r>
            <a:r>
              <a:rPr lang="en-GB" sz="2400" dirty="0" smtClean="0"/>
              <a:t>, E. (2013) </a:t>
            </a:r>
            <a:r>
              <a:rPr lang="en-GB" sz="2400" i="1" dirty="0" smtClean="0"/>
              <a:t>The reflective early years practitioner.</a:t>
            </a:r>
            <a:r>
              <a:rPr lang="en-GB" sz="2400" dirty="0" smtClean="0"/>
              <a:t>  London: Sage.</a:t>
            </a:r>
          </a:p>
          <a:p>
            <a:endParaRPr lang="en-GB" sz="2400" dirty="0" smtClean="0"/>
          </a:p>
        </p:txBody>
      </p:sp>
    </p:spTree>
    <p:extLst>
      <p:ext uri="{BB962C8B-B14F-4D97-AF65-F5344CB8AC3E}">
        <p14:creationId xmlns:p14="http://schemas.microsoft.com/office/powerpoint/2010/main" val="28663007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85000" lnSpcReduction="20000"/>
          </a:bodyPr>
          <a:lstStyle/>
          <a:p>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r>
              <a:rPr lang="en-GB" sz="2400" dirty="0" smtClean="0"/>
              <a:t>.</a:t>
            </a:r>
            <a:endParaRPr lang="en-GB" sz="2400" dirty="0"/>
          </a:p>
          <a:p>
            <a:r>
              <a:rPr lang="en-GB" sz="2400" dirty="0" smtClean="0"/>
              <a:t>Hayes</a:t>
            </a:r>
            <a:r>
              <a:rPr lang="en-GB" sz="2400" dirty="0"/>
              <a:t>,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r>
              <a:rPr lang="en-GB" sz="2400" dirty="0" smtClean="0"/>
              <a:t>.</a:t>
            </a:r>
          </a:p>
          <a:p>
            <a:r>
              <a:rPr lang="en-GB" sz="2400" dirty="0" smtClean="0"/>
              <a:t>Johns, C. (2013) </a:t>
            </a:r>
            <a:r>
              <a:rPr lang="en-GB" sz="2400" i="1" dirty="0" smtClean="0"/>
              <a:t>Becoming a reflective practitioner.  </a:t>
            </a:r>
            <a:r>
              <a:rPr lang="en-GB" sz="2400" dirty="0" smtClean="0"/>
              <a:t>(4</a:t>
            </a:r>
            <a:r>
              <a:rPr lang="en-GB" sz="2400" baseline="30000" dirty="0" smtClean="0"/>
              <a:t>th</a:t>
            </a:r>
            <a:r>
              <a:rPr lang="en-GB" sz="2400" dirty="0" smtClean="0"/>
              <a:t> Ed) Wiley-Blackwell. </a:t>
            </a:r>
            <a:r>
              <a:rPr lang="en-GB" sz="2400" dirty="0"/>
              <a:t>E-book available at: https://www-dawsonera-com.ezproxy.uwtsd.ac.uk/abstract/9781118492291</a:t>
            </a:r>
          </a:p>
          <a:p>
            <a:r>
              <a:rPr lang="en-GB" sz="2400" dirty="0" err="1" smtClean="0"/>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a:t>
            </a:r>
            <a:r>
              <a:rPr lang="en-GB" sz="2400" dirty="0" err="1"/>
              <a:t>ed</a:t>
            </a:r>
            <a:r>
              <a:rPr lang="en-GB" sz="2400" dirty="0"/>
              <a:t>) Great </a:t>
            </a:r>
            <a:r>
              <a:rPr lang="en-GB" sz="2400" dirty="0" err="1"/>
              <a:t>Brittain</a:t>
            </a:r>
            <a:r>
              <a:rPr lang="en-GB" sz="2400" dirty="0"/>
              <a:t>: Hodder Education </a:t>
            </a:r>
            <a:endParaRPr lang="en-GB" sz="2400" dirty="0" smtClean="0"/>
          </a:p>
          <a:p>
            <a:r>
              <a:rPr lang="en-GB" sz="2400" dirty="0" smtClean="0"/>
              <a:t>Paige-Smith</a:t>
            </a:r>
            <a:r>
              <a:rPr lang="en-GB" sz="2400" dirty="0"/>
              <a:t>,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a:t>
            </a:r>
            <a:r>
              <a:rPr lang="en-GB" sz="2400" dirty="0" err="1"/>
              <a:t>ed</a:t>
            </a:r>
            <a:r>
              <a:rPr lang="en-GB" sz="2400" dirty="0"/>
              <a:t>)</a:t>
            </a:r>
            <a:r>
              <a:rPr lang="en-GB" sz="2400" i="1" dirty="0"/>
              <a:t> </a:t>
            </a:r>
            <a:r>
              <a:rPr lang="en-GB" sz="2400" dirty="0"/>
              <a:t>Maidenhead: Open University Press.</a:t>
            </a:r>
          </a:p>
          <a:p>
            <a:endParaRPr lang="en-GB" dirty="0"/>
          </a:p>
        </p:txBody>
      </p:sp>
    </p:spTree>
    <p:extLst>
      <p:ext uri="{BB962C8B-B14F-4D97-AF65-F5344CB8AC3E}">
        <p14:creationId xmlns:p14="http://schemas.microsoft.com/office/powerpoint/2010/main" val="25396185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1132</TotalTime>
  <Words>2193</Words>
  <Application>Microsoft Office PowerPoint</Application>
  <PresentationFormat>On-screen Show (4:3)</PresentationFormat>
  <Paragraphs>360</Paragraphs>
  <Slides>44</Slides>
  <Notes>41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ＭＳ Ｐゴシック</vt:lpstr>
      <vt:lpstr>Arial</vt:lpstr>
      <vt:lpstr>Calibri</vt:lpstr>
      <vt:lpstr>Myriad Pro</vt:lpstr>
      <vt:lpstr>Wingdings</vt:lpstr>
      <vt:lpstr>20140311PresentationUWTSDTemplate</vt:lpstr>
      <vt:lpstr>   EAEE5002C Adfyfyrio ar ddarpariaeth blynyddoedd cynnar  EAEE5002 Reflections on early years provision </vt:lpstr>
      <vt:lpstr>Cynnwys       Contents</vt:lpstr>
      <vt:lpstr>Cysylltiadau NOS EAEE5002/C NOS links</vt:lpstr>
      <vt:lpstr>Venninen et al., 2012</vt:lpstr>
      <vt:lpstr>Lefelau adfyfyriol Layers of reflection</vt:lpstr>
      <vt:lpstr>Beth mae ymarferwr adfyfyriol yn gwneud sydd yn wahanol? What does a reflective practitioner do that is different ? </vt:lpstr>
      <vt:lpstr>Schön</vt:lpstr>
      <vt:lpstr>Schön</vt:lpstr>
      <vt:lpstr>Gweithgaredd          Activity</vt:lpstr>
      <vt:lpstr>Gwybodaeth     Knowledge</vt:lpstr>
      <vt:lpstr>Sgiliau       Skills</vt:lpstr>
      <vt:lpstr>Gwerthoedd        Values</vt:lpstr>
      <vt:lpstr>Adfyfyrio ar eich rol Reflecting on your role</vt:lpstr>
      <vt:lpstr>Beth yw modelau adfyfyriol? What are models of reflection?</vt:lpstr>
      <vt:lpstr>Cyfyngiadau?   Limitations?</vt:lpstr>
      <vt:lpstr>Modelau Adfyfyriol      Reflective Models </vt:lpstr>
      <vt:lpstr>Modelau Adfyfyriol  Reflective Models</vt:lpstr>
      <vt:lpstr>David Kolb</vt:lpstr>
      <vt:lpstr>PowerPoint Presentation</vt:lpstr>
      <vt:lpstr>PowerPoint Presentation</vt:lpstr>
      <vt:lpstr>Graham Gibbs</vt:lpstr>
      <vt:lpstr>PowerPoint Presentation</vt:lpstr>
      <vt:lpstr>Borden</vt:lpstr>
      <vt:lpstr>PowerPoint Presentation</vt:lpstr>
      <vt:lpstr>Boud, D., Keogh, R. &amp; Walker, D.</vt:lpstr>
      <vt:lpstr>Boud et al. (1985)</vt:lpstr>
      <vt:lpstr>Model Dsygu Drwy Brofiad (1985) Boud et al. </vt:lpstr>
      <vt:lpstr>Boud et al.’s (1985) Experiential Learning Model</vt:lpstr>
      <vt:lpstr>PowerPoint Presentation</vt:lpstr>
      <vt:lpstr>Camau adfyfyriol Raelin Raelin’s reflective stages</vt:lpstr>
      <vt:lpstr>Ymateb i newid      Responding to change</vt:lpstr>
      <vt:lpstr>PowerPoint Presentation</vt:lpstr>
      <vt:lpstr>PowerPoint Presentation</vt:lpstr>
      <vt:lpstr>Chwe perspectif….      Six perspectives….</vt:lpstr>
      <vt:lpstr>Rhwystrau      Barriers</vt:lpstr>
      <vt:lpstr>PowerPoint Presentation</vt:lpstr>
      <vt:lpstr>  </vt:lpstr>
      <vt:lpstr>Sway 2</vt:lpstr>
      <vt:lpstr>Gwyliwch…  Watch…</vt:lpstr>
      <vt:lpstr>Ystyriwch…gahaniaethau unigol yn y gwaithle  Consider…Individual Differences at Work </vt:lpstr>
      <vt:lpstr>Elfen 1     Element 1</vt:lpstr>
      <vt:lpstr>Darllenwch….     Read….</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Gwyneth Davies</cp:lastModifiedBy>
  <cp:revision>65</cp:revision>
  <cp:lastPrinted>2017-05-30T09:23:07Z</cp:lastPrinted>
  <dcterms:created xsi:type="dcterms:W3CDTF">2015-04-14T15:21:28Z</dcterms:created>
  <dcterms:modified xsi:type="dcterms:W3CDTF">2020-12-02T14:43:14Z</dcterms:modified>
</cp:coreProperties>
</file>