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4" r:id="rId1"/>
  </p:sldMasterIdLst>
  <p:notesMasterIdLst>
    <p:notesMasterId r:id="rId23"/>
  </p:notesMasterIdLst>
  <p:sldIdLst>
    <p:sldId id="256" r:id="rId2"/>
    <p:sldId id="257" r:id="rId3"/>
    <p:sldId id="263" r:id="rId4"/>
    <p:sldId id="264" r:id="rId5"/>
    <p:sldId id="266" r:id="rId6"/>
    <p:sldId id="267" r:id="rId7"/>
    <p:sldId id="268" r:id="rId8"/>
    <p:sldId id="258" r:id="rId9"/>
    <p:sldId id="259" r:id="rId10"/>
    <p:sldId id="260" r:id="rId11"/>
    <p:sldId id="269" r:id="rId12"/>
    <p:sldId id="271" r:id="rId13"/>
    <p:sldId id="270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 snapToGrid="0" snapToObjects="1">
      <p:cViewPr varScale="1">
        <p:scale>
          <a:sx n="80" d="100"/>
          <a:sy n="80" d="100"/>
        </p:scale>
        <p:origin x="-139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338" y="0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FB1518-1A10-4628-9BC3-09EAFACC953E}" type="datetimeFigureOut">
              <a:rPr lang="en-US" smtClean="0"/>
              <a:pPr/>
              <a:t>11/20/2012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81100" y="696913"/>
            <a:ext cx="46482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675" y="4416425"/>
            <a:ext cx="5607050" cy="41830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29675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338" y="8829675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BC495E-68EC-482D-ABC3-749F354B71D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8410849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Q921 – used to see layer 2 information</a:t>
            </a:r>
            <a:r>
              <a:rPr lang="en-GB" baseline="0" dirty="0" smtClean="0"/>
              <a:t> only</a:t>
            </a:r>
          </a:p>
          <a:p>
            <a:r>
              <a:rPr lang="en-GB" baseline="0" dirty="0" smtClean="0"/>
              <a:t>Q931- used to layer 3 information including call setup and teardown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BC495E-68EC-482D-ABC3-749F354B71DE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  <a:prstGeom prst="rect">
            <a:avLst/>
          </a:prstGeo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4AF466F-BDA4-4F18-9C7B-FF0A9A1B0E80}" type="datetime1">
              <a:rPr lang="en-US" smtClean="0"/>
              <a:pPr/>
              <a:t>11/20/2012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723292"/>
            <a:ext cx="7498080" cy="3932659"/>
          </a:xfrm>
          <a:prstGeom prst="rect">
            <a:avLst/>
          </a:prstGeom>
        </p:spPr>
        <p:txBody>
          <a:bodyPr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EF607B-A47E-422C-9BEF-122CCDB7C526}" type="datetime1">
              <a:rPr lang="en-US" smtClean="0"/>
              <a:pPr/>
              <a:t>11/20/2012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  <a:prstGeom prst="rect">
            <a:avLst/>
          </a:prstGeo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3A9A7CB-BEE6-4F99-898E-913F06E8E125}" type="datetime1">
              <a:rPr lang="en-US" smtClean="0"/>
              <a:pPr/>
              <a:t>11/20/2012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6EE300C-6FC5-4FC3-AF1A-075E4F50620D}" type="datetime1">
              <a:rPr lang="en-US" smtClean="0"/>
              <a:pPr/>
              <a:t>11/20/2012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prstGeom prst="rect">
            <a:avLst/>
          </a:prstGeo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prstGeom prst="rect">
            <a:avLst/>
          </a:prstGeo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prstGeom prst="rect">
            <a:avLst/>
          </a:prstGeo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prstGeom prst="rect">
            <a:avLst/>
          </a:prstGeo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50D295D-4A77-4DEB-B04C-9F4282A8BC04}" type="datetime1">
              <a:rPr lang="en-US" smtClean="0"/>
              <a:pPr/>
              <a:t>11/20/2012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2B28685-4D0C-42D5-8013-B5904CD1FCBC}" type="datetime1">
              <a:rPr lang="en-US" smtClean="0"/>
              <a:pPr/>
              <a:t>11/20/2012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DF226C0-9885-4BA9-BBFA-A52CBFEBB775}" type="datetime1">
              <a:rPr lang="en-US" smtClean="0"/>
              <a:pPr/>
              <a:t>11/20/2012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  <a:prstGeom prst="rect">
            <a:avLst/>
          </a:prstGeo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EE1B38-C5EB-4D66-9137-0AFE9CDEDE8F}" type="datetime1">
              <a:rPr lang="en-US" smtClean="0"/>
              <a:pPr/>
              <a:t>11/20/2012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27B613C-1AD7-49D3-885D-F654C5CDBAA6}" type="datetime1">
              <a:rPr lang="en-US" smtClean="0"/>
              <a:pPr/>
              <a:t>11/20/2012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GB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9" name="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35608" y="1723292"/>
            <a:ext cx="7498080" cy="3932659"/>
          </a:xfrm>
          <a:prstGeom prst="rect">
            <a:avLst/>
          </a:prstGeo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8FB4290-6522-4139-852E-05BD9E7F0D2E}" type="datetime1">
              <a:rPr lang="en-US" smtClean="0"/>
              <a:pPr/>
              <a:t>11/20/2012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078397" y="6305550"/>
            <a:ext cx="3927361" cy="476250"/>
          </a:xfrm>
          <a:prstGeom prst="rect">
            <a:avLst/>
          </a:prstGeom>
        </p:spPr>
        <p:txBody>
          <a:bodyPr/>
          <a:lstStyle>
            <a:lvl1pPr>
              <a:defRPr sz="1200">
                <a:latin typeface="Times"/>
                <a:cs typeface="Times"/>
              </a:defRPr>
            </a:lvl1pPr>
            <a:extLst/>
          </a:lstStyle>
          <a:p>
            <a:r>
              <a:rPr lang="en-US" dirty="0" smtClean="0"/>
              <a:t>School of Applied Computing </a:t>
            </a:r>
          </a:p>
          <a:p>
            <a:r>
              <a:rPr lang="en-US" dirty="0" smtClean="0"/>
              <a:t>Faculty of Design and Applied Engineering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110870" y="-13386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GB" dirty="0" smtClean="0"/>
              <a:t>Click to edit Master title style</a:t>
            </a:r>
            <a:endParaRPr kumimoji="0" lang="en-US" dirty="0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27B613C-1AD7-49D3-885D-F654C5CDBAA6}" type="datetime1">
              <a:rPr lang="en-US" smtClean="0"/>
              <a:pPr/>
              <a:t>11/20/2012</a:t>
            </a:fld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E2D2B3B-882E-40F3-A32F-6DD516915044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4" name="TextBox 13"/>
          <p:cNvSpPr txBox="1"/>
          <p:nvPr userDrawn="1"/>
        </p:nvSpPr>
        <p:spPr>
          <a:xfrm>
            <a:off x="1152157" y="6305550"/>
            <a:ext cx="46868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School of Applied Computing</a:t>
            </a:r>
          </a:p>
          <a:p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Faculty of Applied Design and Engineering</a:t>
            </a:r>
            <a:endParaRPr lang="en-US" sz="12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6" name="Picture 15" descr="Swansea Met Logo.jpg"/>
          <p:cNvPicPr/>
          <p:nvPr userDrawn="1"/>
        </p:nvPicPr>
        <p:blipFill>
          <a:blip r:embed="rId13" cstate="print"/>
          <a:stretch>
            <a:fillRect/>
          </a:stretch>
        </p:blipFill>
        <p:spPr>
          <a:xfrm>
            <a:off x="6316338" y="6167770"/>
            <a:ext cx="2842260" cy="647700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75" r:id="rId1"/>
    <p:sldLayoutId id="2147483976" r:id="rId2"/>
    <p:sldLayoutId id="2147483977" r:id="rId3"/>
    <p:sldLayoutId id="2147483978" r:id="rId4"/>
    <p:sldLayoutId id="2147483979" r:id="rId5"/>
    <p:sldLayoutId id="2147483980" r:id="rId6"/>
    <p:sldLayoutId id="2147483981" r:id="rId7"/>
    <p:sldLayoutId id="2147483982" r:id="rId8"/>
    <p:sldLayoutId id="2147483983" r:id="rId9"/>
    <p:sldLayoutId id="2147483984" r:id="rId10"/>
    <p:sldLayoutId id="2147483985" r:id="rId11"/>
  </p:sldLayoutIdLst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52918" y="1147482"/>
            <a:ext cx="6499411" cy="2472949"/>
          </a:xfrm>
        </p:spPr>
        <p:txBody>
          <a:bodyPr>
            <a:normAutofit/>
          </a:bodyPr>
          <a:lstStyle/>
          <a:p>
            <a:pPr algn="ctr"/>
            <a:r>
              <a:rPr lang="en-US" dirty="0" smtClean="0">
                <a:latin typeface="Times New Roman"/>
                <a:cs typeface="Times New Roman"/>
              </a:rPr>
              <a:t>Integrated Services Digital Network</a:t>
            </a: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30032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0"/>
            <a:ext cx="7498080" cy="1143000"/>
          </a:xfrm>
        </p:spPr>
        <p:txBody>
          <a:bodyPr>
            <a:noAutofit/>
          </a:bodyPr>
          <a:lstStyle/>
          <a:p>
            <a:r>
              <a:rPr lang="en-GB" sz="3200" dirty="0" smtClean="0"/>
              <a:t>Integrated Services Digital Network (ISDN)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3341" y="1143000"/>
            <a:ext cx="7750347" cy="4356069"/>
          </a:xfrm>
        </p:spPr>
        <p:txBody>
          <a:bodyPr/>
          <a:lstStyle/>
          <a:p>
            <a:r>
              <a:rPr lang="en-GB" sz="2000" dirty="0" smtClean="0">
                <a:latin typeface="Arial "/>
              </a:rPr>
              <a:t>ISDN is a digital service designed to run over existing telephone networks.</a:t>
            </a:r>
          </a:p>
          <a:p>
            <a:endParaRPr lang="en-GB" sz="2000" dirty="0" smtClean="0">
              <a:latin typeface="Arial "/>
            </a:endParaRPr>
          </a:p>
          <a:p>
            <a:r>
              <a:rPr lang="en-GB" sz="2000" dirty="0" smtClean="0">
                <a:latin typeface="Arial "/>
              </a:rPr>
              <a:t>ISDN refers to a set of digital services that has been available to end users for number of years.</a:t>
            </a:r>
          </a:p>
          <a:p>
            <a:endParaRPr lang="en-GB" sz="2000" dirty="0" smtClean="0">
              <a:latin typeface="Arial "/>
            </a:endParaRPr>
          </a:p>
          <a:p>
            <a:r>
              <a:rPr lang="en-GB" sz="2000" dirty="0" smtClean="0">
                <a:latin typeface="Arial "/>
              </a:rPr>
              <a:t>It involves the digitizing of the telephone network so that carriers can provide end users with multiple services from a single end-user interface over existing telephone wiring.</a:t>
            </a:r>
          </a:p>
          <a:p>
            <a:endParaRPr lang="en-GB" sz="2000" dirty="0" smtClean="0">
              <a:latin typeface="Arial "/>
            </a:endParaRPr>
          </a:p>
          <a:p>
            <a:r>
              <a:rPr lang="en-GB" sz="2000" dirty="0" smtClean="0">
                <a:latin typeface="Arial "/>
              </a:rPr>
              <a:t>ISDN is the replacement of traditional analog plain old telephone services (POTS) equipment and wiring schemes with higher-speed digital equipment.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0"/>
            <a:ext cx="7498080" cy="1143000"/>
          </a:xfrm>
        </p:spPr>
        <p:txBody>
          <a:bodyPr>
            <a:noAutofit/>
          </a:bodyPr>
          <a:lstStyle/>
          <a:p>
            <a:r>
              <a:rPr lang="en-GB" sz="3200" dirty="0" smtClean="0"/>
              <a:t>Integrated Services Digital Network (ISDN)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3341" y="1143000"/>
            <a:ext cx="7750347" cy="4512951"/>
          </a:xfrm>
        </p:spPr>
        <p:txBody>
          <a:bodyPr/>
          <a:lstStyle/>
          <a:p>
            <a:r>
              <a:rPr lang="en-GB" sz="1800" dirty="0" smtClean="0">
                <a:latin typeface="Arial "/>
              </a:rPr>
              <a:t>The transition from POTS to ISDN changes the way connections at the local loop area are processed.</a:t>
            </a:r>
          </a:p>
          <a:p>
            <a:endParaRPr lang="en-GB" sz="1800" dirty="0" smtClean="0">
              <a:latin typeface="Arial "/>
            </a:endParaRPr>
          </a:p>
          <a:p>
            <a:r>
              <a:rPr lang="en-GB" sz="1800" dirty="0" smtClean="0">
                <a:latin typeface="Arial "/>
              </a:rPr>
              <a:t>Typical ISDN applications and implementations include high-speed image applications, high-speed file transfer, videoconferencing and multiple links into homes of telecommuters.</a:t>
            </a:r>
          </a:p>
          <a:p>
            <a:endParaRPr lang="en-GB" sz="1800" dirty="0" smtClean="0">
              <a:latin typeface="Arial "/>
            </a:endParaRPr>
          </a:p>
          <a:p>
            <a:r>
              <a:rPr lang="en-GB" sz="1800" dirty="0" smtClean="0">
                <a:latin typeface="Arial "/>
              </a:rPr>
              <a:t>ISDN is actually a set of communication protocols proposed by telephone companies that allows them to carry a group of digital services that simultaneously convey data, text, music, graphics, and video to end users. </a:t>
            </a:r>
          </a:p>
          <a:p>
            <a:pPr>
              <a:buNone/>
            </a:pPr>
            <a:endParaRPr lang="en-GB" sz="1800" dirty="0" smtClean="0">
              <a:latin typeface="Arial "/>
            </a:endParaRPr>
          </a:p>
          <a:p>
            <a:r>
              <a:rPr lang="en-GB" sz="1800" dirty="0" smtClean="0">
                <a:latin typeface="Arial "/>
              </a:rPr>
              <a:t>ISDN has two types of interface: Primary Rate Interface (PRI) and Basic Rate Interface (BRI)</a:t>
            </a:r>
            <a:endParaRPr lang="en-GB" sz="1800" dirty="0">
              <a:latin typeface="Arial 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675976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Benefits of ISDN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950614"/>
            <a:ext cx="7498080" cy="4705337"/>
          </a:xfrm>
        </p:spPr>
        <p:txBody>
          <a:bodyPr/>
          <a:lstStyle/>
          <a:p>
            <a:r>
              <a:rPr lang="en-GB" sz="2000" dirty="0" smtClean="0">
                <a:latin typeface="Arial "/>
              </a:rPr>
              <a:t>It can carry voice, video and data simultaneously.</a:t>
            </a:r>
          </a:p>
          <a:p>
            <a:r>
              <a:rPr lang="en-GB" sz="2000" dirty="0" smtClean="0">
                <a:latin typeface="Arial "/>
              </a:rPr>
              <a:t>Call setup is faster than with a modem.</a:t>
            </a:r>
          </a:p>
          <a:p>
            <a:r>
              <a:rPr lang="en-GB" sz="2000" dirty="0" smtClean="0">
                <a:latin typeface="Arial "/>
              </a:rPr>
              <a:t>Data rates are faster than on a modem connection.</a:t>
            </a:r>
          </a:p>
          <a:p>
            <a:r>
              <a:rPr lang="en-GB" sz="2000" dirty="0" smtClean="0">
                <a:latin typeface="Arial "/>
              </a:rPr>
              <a:t>Full-time connectivity across the ISDN is spoofed by the Cisco IOS routers using dial-on-demand (DDR) routing.</a:t>
            </a:r>
          </a:p>
          <a:p>
            <a:r>
              <a:rPr lang="en-GB" sz="2000" dirty="0" smtClean="0">
                <a:latin typeface="Arial "/>
              </a:rPr>
              <a:t>Small office and home office sites can be economically supported with ISDN BRI services.</a:t>
            </a:r>
          </a:p>
          <a:p>
            <a:r>
              <a:rPr lang="en-GB" sz="2000" dirty="0" smtClean="0">
                <a:latin typeface="Arial "/>
              </a:rPr>
              <a:t>ISDN can be used as a back service for a leased line connections between the remote and central offices.</a:t>
            </a:r>
          </a:p>
          <a:p>
            <a:r>
              <a:rPr lang="en-GB" sz="2000" dirty="0" smtClean="0">
                <a:latin typeface="Arial "/>
              </a:rPr>
              <a:t>Modem racking and cabling can be eliminated by integration of digital modem cards on Cisco IOS Network Access Server (NAS).</a:t>
            </a:r>
          </a:p>
          <a:p>
            <a:endParaRPr lang="en-GB" sz="2000" dirty="0">
              <a:latin typeface="Arial 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3733921" cy="648815"/>
          </a:xfrm>
        </p:spPr>
        <p:txBody>
          <a:bodyPr>
            <a:normAutofit/>
          </a:bodyPr>
          <a:lstStyle/>
          <a:p>
            <a:r>
              <a:rPr lang="en-GB" sz="3600" dirty="0" smtClean="0"/>
              <a:t>ISDN Terminals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086416"/>
            <a:ext cx="7498080" cy="4569535"/>
          </a:xfrm>
        </p:spPr>
        <p:txBody>
          <a:bodyPr/>
          <a:lstStyle/>
          <a:p>
            <a:r>
              <a:rPr lang="en-GB" sz="1800" dirty="0" smtClean="0">
                <a:latin typeface="Arial "/>
              </a:rPr>
              <a:t>TE1: A </a:t>
            </a:r>
            <a:r>
              <a:rPr lang="en-GB" sz="1800" i="1" dirty="0" smtClean="0">
                <a:latin typeface="Arial "/>
              </a:rPr>
              <a:t>Terminal Equipment type 1 </a:t>
            </a:r>
            <a:r>
              <a:rPr lang="en-GB" sz="1800" dirty="0" smtClean="0">
                <a:latin typeface="Arial "/>
              </a:rPr>
              <a:t>device refers to those terminals that understand ISDN standards and can plug right into an ISDN network.</a:t>
            </a:r>
          </a:p>
          <a:p>
            <a:r>
              <a:rPr lang="en-GB" sz="1800" dirty="0" smtClean="0">
                <a:latin typeface="Arial "/>
              </a:rPr>
              <a:t>TE2: A </a:t>
            </a:r>
            <a:r>
              <a:rPr lang="en-GB" sz="1800" i="1" dirty="0" smtClean="0">
                <a:latin typeface="Arial "/>
              </a:rPr>
              <a:t>Terminal Equipment type 2 </a:t>
            </a:r>
            <a:r>
              <a:rPr lang="en-GB" sz="1800" dirty="0" smtClean="0">
                <a:latin typeface="Arial "/>
              </a:rPr>
              <a:t>device refers to those that predate ISDN standards. To use TE2, you have to use a terminal adapter (TA) to be </a:t>
            </a:r>
            <a:r>
              <a:rPr lang="en-GB" sz="1800" dirty="0" smtClean="0">
                <a:latin typeface="Arial "/>
              </a:rPr>
              <a:t>able </a:t>
            </a:r>
            <a:r>
              <a:rPr lang="en-GB" sz="1800" dirty="0" smtClean="0">
                <a:latin typeface="Arial "/>
              </a:rPr>
              <a:t>to plug into an ISDN network.</a:t>
            </a:r>
          </a:p>
          <a:p>
            <a:r>
              <a:rPr lang="en-GB" sz="1800" dirty="0" smtClean="0">
                <a:latin typeface="Arial "/>
              </a:rPr>
              <a:t>NT1: The </a:t>
            </a:r>
            <a:r>
              <a:rPr lang="en-GB" sz="1800" i="1" dirty="0" smtClean="0">
                <a:latin typeface="Arial "/>
              </a:rPr>
              <a:t>Network Terminal 1</a:t>
            </a:r>
            <a:r>
              <a:rPr lang="en-GB" sz="1800" dirty="0" smtClean="0">
                <a:latin typeface="Arial "/>
              </a:rPr>
              <a:t> device implements the ISDN Physical layer specification and connects the user devices to the ISDN network from a four-wire to the two-wire network used by ISDN.</a:t>
            </a:r>
          </a:p>
          <a:p>
            <a:r>
              <a:rPr lang="en-GB" sz="1800" dirty="0" smtClean="0">
                <a:latin typeface="Arial "/>
              </a:rPr>
              <a:t>NT2: The </a:t>
            </a:r>
            <a:r>
              <a:rPr lang="en-GB" sz="1800" i="1" dirty="0" smtClean="0">
                <a:latin typeface="Arial "/>
              </a:rPr>
              <a:t>Network Terminal 2 </a:t>
            </a:r>
            <a:r>
              <a:rPr lang="en-GB" sz="1800" dirty="0" smtClean="0">
                <a:latin typeface="Arial "/>
              </a:rPr>
              <a:t>device is typically a provider’s equipment, such as a switch or PBX. It also provides Data Link and Network layer implementation. It’s very rare at customer premises.</a:t>
            </a:r>
          </a:p>
          <a:p>
            <a:r>
              <a:rPr lang="en-GB" sz="1800" dirty="0" smtClean="0">
                <a:latin typeface="Arial "/>
              </a:rPr>
              <a:t>TA: A </a:t>
            </a:r>
            <a:r>
              <a:rPr lang="en-GB" sz="1800" i="1" dirty="0" smtClean="0">
                <a:latin typeface="Arial "/>
              </a:rPr>
              <a:t>Terminal Adapter </a:t>
            </a:r>
            <a:r>
              <a:rPr lang="en-GB" sz="1800" dirty="0" smtClean="0">
                <a:latin typeface="Arial "/>
              </a:rPr>
              <a:t>converts TE2 non-ISDN signaling to </a:t>
            </a:r>
            <a:r>
              <a:rPr lang="en-GB" sz="1800" dirty="0" err="1" smtClean="0">
                <a:latin typeface="Arial "/>
              </a:rPr>
              <a:t>signaling</a:t>
            </a:r>
            <a:r>
              <a:rPr lang="en-GB" sz="1800" dirty="0" smtClean="0">
                <a:latin typeface="Arial "/>
              </a:rPr>
              <a:t> used by ISDN switch and then connects into a n NT1 device for conversion into a two-wire ISDN network.</a:t>
            </a:r>
            <a:endParaRPr lang="en-GB" sz="1800" i="1" dirty="0" smtClean="0">
              <a:latin typeface="Arial "/>
            </a:endParaRPr>
          </a:p>
          <a:p>
            <a:endParaRPr lang="en-GB" sz="1800" i="1" dirty="0">
              <a:latin typeface="Arial 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0"/>
            <a:ext cx="7498080" cy="959667"/>
          </a:xfrm>
        </p:spPr>
        <p:txBody>
          <a:bodyPr>
            <a:normAutofit/>
          </a:bodyPr>
          <a:lstStyle/>
          <a:p>
            <a:r>
              <a:rPr lang="en-GB" sz="3600" dirty="0" smtClean="0"/>
              <a:t>ISDN Reference Points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959668"/>
            <a:ext cx="7498080" cy="4696284"/>
          </a:xfrm>
        </p:spPr>
        <p:txBody>
          <a:bodyPr/>
          <a:lstStyle/>
          <a:p>
            <a:pPr>
              <a:buNone/>
            </a:pPr>
            <a:r>
              <a:rPr lang="en-GB" sz="2000" dirty="0" smtClean="0"/>
              <a:t>Reference points are a series of specifications that define the connection between the various equipment used in an ISDN network. ISDN has 4 reference points that define logical interfaces:</a:t>
            </a:r>
          </a:p>
          <a:p>
            <a:r>
              <a:rPr lang="en-GB" sz="2000" dirty="0" smtClean="0"/>
              <a:t>R: The R reference point defines the point between non-ISDN equipment (TE2) and a TA.</a:t>
            </a:r>
          </a:p>
          <a:p>
            <a:r>
              <a:rPr lang="en-GB" sz="2000" dirty="0" smtClean="0"/>
              <a:t>S: The S reference point defines the point between the customer router and an NT2. Enables calls between the different customer equipment.</a:t>
            </a:r>
          </a:p>
          <a:p>
            <a:r>
              <a:rPr lang="en-GB" sz="2000" dirty="0" smtClean="0"/>
              <a:t>T:  The T reference point defines the point between NT1 and NT2 devices. S and T reference points are electrically the same and can perform the same function. Therefore, they are sometimes referred to as an S/T reference point.</a:t>
            </a:r>
          </a:p>
          <a:p>
            <a:r>
              <a:rPr lang="en-GB" sz="2000" dirty="0" smtClean="0"/>
              <a:t>U: The U reference point defines the point between NT1 and line-termination equipment in a carrier network. </a:t>
            </a:r>
            <a:endParaRPr lang="en-GB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666922"/>
          </a:xfrm>
        </p:spPr>
        <p:txBody>
          <a:bodyPr>
            <a:normAutofit/>
          </a:bodyPr>
          <a:lstStyle/>
          <a:p>
            <a:r>
              <a:rPr lang="en-GB" sz="3600" dirty="0" smtClean="0"/>
              <a:t>ISDN Protocols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068310"/>
            <a:ext cx="7498080" cy="4587642"/>
          </a:xfrm>
        </p:spPr>
        <p:txBody>
          <a:bodyPr/>
          <a:lstStyle/>
          <a:p>
            <a:pPr>
              <a:buNone/>
            </a:pPr>
            <a:r>
              <a:rPr lang="en-GB" sz="2000" dirty="0" smtClean="0"/>
              <a:t>ISDN protocols are defined by the ITU, and are several series of protocols dealing with diverse issues:</a:t>
            </a:r>
          </a:p>
          <a:p>
            <a:pPr>
              <a:buNone/>
            </a:pPr>
            <a:endParaRPr lang="en-GB" sz="2000" dirty="0" smtClean="0"/>
          </a:p>
          <a:p>
            <a:r>
              <a:rPr lang="en-GB" sz="2000" dirty="0" smtClean="0"/>
              <a:t>Protocols beginning with letter </a:t>
            </a:r>
            <a:r>
              <a:rPr lang="en-GB" sz="2000" i="1" dirty="0" smtClean="0"/>
              <a:t>E</a:t>
            </a:r>
            <a:r>
              <a:rPr lang="en-GB" sz="2000" dirty="0" smtClean="0"/>
              <a:t> deal with using ISDN on the existing telephone network.</a:t>
            </a:r>
          </a:p>
          <a:p>
            <a:r>
              <a:rPr lang="en-GB" sz="2000" dirty="0" smtClean="0"/>
              <a:t>Protocols beginning with letter </a:t>
            </a:r>
            <a:r>
              <a:rPr lang="en-GB" sz="2000" i="1" dirty="0" smtClean="0"/>
              <a:t>I </a:t>
            </a:r>
            <a:r>
              <a:rPr lang="en-GB" sz="2000" dirty="0" smtClean="0"/>
              <a:t>deal with concepts, aspects and services.</a:t>
            </a:r>
          </a:p>
          <a:p>
            <a:r>
              <a:rPr lang="en-GB" sz="2000" dirty="0" smtClean="0"/>
              <a:t>Protocols beginning with letter </a:t>
            </a:r>
            <a:r>
              <a:rPr lang="en-GB" sz="2000" i="1" dirty="0" smtClean="0"/>
              <a:t>Q</a:t>
            </a:r>
            <a:r>
              <a:rPr lang="en-GB" sz="2000" dirty="0" smtClean="0"/>
              <a:t> cover switching and signaling. </a:t>
            </a:r>
            <a:endParaRPr lang="en-GB" sz="2000" dirty="0" smtClean="0"/>
          </a:p>
          <a:p>
            <a:pPr>
              <a:buNone/>
            </a:pPr>
            <a:endParaRPr lang="en-GB" sz="2000" dirty="0" smtClean="0"/>
          </a:p>
          <a:p>
            <a:pPr>
              <a:buNone/>
            </a:pPr>
            <a:r>
              <a:rPr lang="en-GB" sz="2000" dirty="0" smtClean="0"/>
              <a:t>These </a:t>
            </a:r>
            <a:r>
              <a:rPr lang="en-GB" sz="2000" dirty="0" smtClean="0"/>
              <a:t>are the protocols that we used to connect to an </a:t>
            </a:r>
            <a:r>
              <a:rPr lang="en-GB" sz="2000" dirty="0" smtClean="0"/>
              <a:t>ISDN</a:t>
            </a:r>
          </a:p>
          <a:p>
            <a:pPr>
              <a:buNone/>
            </a:pPr>
            <a:r>
              <a:rPr lang="en-GB" sz="2000" dirty="0" smtClean="0"/>
              <a:t>network </a:t>
            </a:r>
            <a:r>
              <a:rPr lang="en-GB" sz="2000" dirty="0" smtClean="0"/>
              <a:t>as well as troubleshoot.</a:t>
            </a:r>
            <a:endParaRPr lang="en-GB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383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Basic Rate Interface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138518"/>
            <a:ext cx="7498080" cy="4517433"/>
          </a:xfrm>
        </p:spPr>
        <p:txBody>
          <a:bodyPr/>
          <a:lstStyle/>
          <a:p>
            <a:r>
              <a:rPr lang="en-GB" sz="2000" dirty="0" smtClean="0"/>
              <a:t>A PRI interface differs from a BRI interface mainly in the number of channels it offers.</a:t>
            </a:r>
          </a:p>
          <a:p>
            <a:r>
              <a:rPr lang="en-GB" sz="2000" dirty="0" smtClean="0"/>
              <a:t>ISDN Channels:</a:t>
            </a:r>
          </a:p>
          <a:p>
            <a:pPr lvl="1"/>
            <a:r>
              <a:rPr lang="en-GB" sz="1600" dirty="0" smtClean="0"/>
              <a:t>The bearer (B) Channel </a:t>
            </a:r>
          </a:p>
          <a:p>
            <a:pPr lvl="1"/>
            <a:r>
              <a:rPr lang="en-GB" sz="1600" dirty="0" smtClean="0"/>
              <a:t>The D Channel</a:t>
            </a:r>
          </a:p>
          <a:p>
            <a:r>
              <a:rPr lang="en-GB" sz="2000" dirty="0" smtClean="0"/>
              <a:t>BRI is the most typical ISDN connection and is a native ISDN interface on a router.</a:t>
            </a:r>
          </a:p>
          <a:p>
            <a:r>
              <a:rPr lang="en-GB" sz="2000" dirty="0" smtClean="0"/>
              <a:t>The basic rate connection consists of two B channel and a single D channel (2B+D).</a:t>
            </a:r>
          </a:p>
          <a:p>
            <a:r>
              <a:rPr lang="en-GB" sz="2000" dirty="0" smtClean="0"/>
              <a:t>Each B channel provides 64Kbps of bandwidth. The D channel is a 16Kbps channel that provide signaling and framing for the B channel payload.</a:t>
            </a:r>
            <a:endParaRPr lang="en-GB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65769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 B Channel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210236"/>
            <a:ext cx="7498080" cy="4445716"/>
          </a:xfrm>
        </p:spPr>
        <p:txBody>
          <a:bodyPr/>
          <a:lstStyle/>
          <a:p>
            <a:r>
              <a:rPr lang="en-GB" sz="2000" dirty="0" smtClean="0"/>
              <a:t>The B channel is the facility that carries the </a:t>
            </a:r>
            <a:r>
              <a:rPr lang="en-GB" sz="2000" dirty="0" smtClean="0"/>
              <a:t>data</a:t>
            </a:r>
            <a:r>
              <a:rPr lang="en-GB" sz="2000" dirty="0" smtClean="0"/>
              <a:t>. Each B channel has a maximum throughput of 64kbps.</a:t>
            </a:r>
          </a:p>
          <a:p>
            <a:r>
              <a:rPr lang="en-GB" sz="2000" dirty="0" smtClean="0"/>
              <a:t>B channels can carry encoded pulse code modulation (PCM) digital voice, video or data.</a:t>
            </a:r>
          </a:p>
          <a:p>
            <a:r>
              <a:rPr lang="en-GB" sz="2000" dirty="0" smtClean="0"/>
              <a:t>B channels are used mainly for circuit-switched data communications such as High-Level Data Link Control (HDLC) and Point-to-Point Protocol (PPP).</a:t>
            </a:r>
          </a:p>
          <a:p>
            <a:r>
              <a:rPr lang="en-GB" sz="2000" dirty="0" smtClean="0"/>
              <a:t>However, they can also carry packet-switched data communications</a:t>
            </a:r>
            <a:endParaRPr lang="en-GB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4733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The D Channel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021976"/>
            <a:ext cx="7498080" cy="4633975"/>
          </a:xfrm>
        </p:spPr>
        <p:txBody>
          <a:bodyPr/>
          <a:lstStyle/>
          <a:p>
            <a:r>
              <a:rPr lang="en-GB" sz="2000" dirty="0" smtClean="0"/>
              <a:t>The D channel is used to convey signaling request to an ISDN switch. </a:t>
            </a:r>
          </a:p>
          <a:p>
            <a:r>
              <a:rPr lang="en-GB" sz="2000" dirty="0" smtClean="0"/>
              <a:t>In essence, it provides a local loop to the telephone company’s central office.</a:t>
            </a:r>
          </a:p>
          <a:p>
            <a:r>
              <a:rPr lang="en-GB" sz="2000" dirty="0" smtClean="0"/>
              <a:t>The router uses the D channel to dial destination phone numbers.</a:t>
            </a:r>
          </a:p>
          <a:p>
            <a:r>
              <a:rPr lang="en-GB" sz="2000" dirty="0" smtClean="0"/>
              <a:t>It has a bandwidth of 16kbps for BRI or 64 kbps for PRI.</a:t>
            </a:r>
          </a:p>
          <a:p>
            <a:r>
              <a:rPr lang="en-GB" sz="2000" dirty="0" smtClean="0"/>
              <a:t>Although D channel is used mainly for signaling, it too can carry packet-switched data.</a:t>
            </a:r>
          </a:p>
          <a:p>
            <a:r>
              <a:rPr lang="en-GB" sz="2000" dirty="0" smtClean="0"/>
              <a:t>D channels work with LAPD at the Data Link layer for reliable connections.</a:t>
            </a:r>
          </a:p>
          <a:p>
            <a:endParaRPr lang="en-GB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013854" y="4976169"/>
            <a:ext cx="2787235" cy="9870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35390"/>
            <a:ext cx="7498080" cy="90761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Configuring BRI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143000"/>
            <a:ext cx="7498080" cy="4512951"/>
          </a:xfrm>
        </p:spPr>
        <p:txBody>
          <a:bodyPr/>
          <a:lstStyle/>
          <a:p>
            <a:r>
              <a:rPr lang="en-GB" sz="2000" dirty="0" smtClean="0"/>
              <a:t>When configuring ISDN BRI, you will need to obtain </a:t>
            </a:r>
            <a:r>
              <a:rPr lang="en-GB" sz="2000" dirty="0" smtClean="0"/>
              <a:t>Service Profile Identifiers </a:t>
            </a:r>
            <a:r>
              <a:rPr lang="en-GB" sz="2000" dirty="0" smtClean="0"/>
              <a:t>(SPIDs) and you should have one SPID for each B channel. </a:t>
            </a:r>
          </a:p>
          <a:p>
            <a:r>
              <a:rPr lang="en-GB" sz="2000" dirty="0" smtClean="0"/>
              <a:t>The ISDN device gives the SPID to the ISDN switch, which then allows the device to access the network for BRI or PRI service.</a:t>
            </a:r>
          </a:p>
          <a:p>
            <a:r>
              <a:rPr lang="en-GB" sz="2000" dirty="0" smtClean="0"/>
              <a:t>Without SPID, many ISDN switches don’t allow an ISDN device to place a call on the network.</a:t>
            </a:r>
          </a:p>
          <a:p>
            <a:r>
              <a:rPr lang="en-GB" sz="2000" dirty="0" smtClean="0"/>
              <a:t>To set up a BRI call, four events must take place:</a:t>
            </a:r>
          </a:p>
          <a:p>
            <a:pPr lvl="1"/>
            <a:r>
              <a:rPr lang="en-GB" sz="1600" dirty="0" smtClean="0"/>
              <a:t>The D channel between the router and the local ISDN switch comes up.</a:t>
            </a:r>
          </a:p>
          <a:p>
            <a:pPr lvl="1"/>
            <a:r>
              <a:rPr lang="en-GB" sz="1600" dirty="0" smtClean="0"/>
              <a:t>The ISDN switch uses the SS7 signaling technique to set up a path to a remote switch.</a:t>
            </a:r>
          </a:p>
          <a:p>
            <a:pPr lvl="1"/>
            <a:r>
              <a:rPr lang="en-GB" sz="1600" dirty="0" smtClean="0"/>
              <a:t>The remote switch sets up the D channel link to the remote router.</a:t>
            </a:r>
          </a:p>
          <a:p>
            <a:pPr lvl="1"/>
            <a:r>
              <a:rPr lang="en-GB" sz="1600" dirty="0" smtClean="0"/>
              <a:t>The B channels are then connected end-to-end.</a:t>
            </a:r>
            <a:endParaRPr lang="en-GB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1219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BRI Configuration - Example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330860"/>
            <a:ext cx="7498080" cy="4325092"/>
          </a:xfrm>
        </p:spPr>
        <p:txBody>
          <a:bodyPr/>
          <a:lstStyle/>
          <a:p>
            <a:r>
              <a:rPr lang="en-GB" sz="1800" dirty="0" smtClean="0"/>
              <a:t>For each ISDN BRI interface, you need to specify the SPIDs that are using the isdn spid1 and isdn spid2 interface subcommands.</a:t>
            </a:r>
          </a:p>
          <a:p>
            <a:r>
              <a:rPr lang="en-GB" sz="1800" dirty="0" smtClean="0"/>
              <a:t>These are provided by the ISDN provider and identify you on the switch, sort of like telephone number.</a:t>
            </a:r>
          </a:p>
          <a:p>
            <a:pPr>
              <a:buNone/>
            </a:pPr>
            <a:endParaRPr lang="en-GB" sz="1800" dirty="0" smtClean="0"/>
          </a:p>
          <a:p>
            <a:pPr lvl="1">
              <a:buNone/>
            </a:pPr>
            <a:r>
              <a:rPr lang="en-GB" sz="1400" dirty="0" smtClean="0"/>
              <a:t>	Router(</a:t>
            </a:r>
            <a:r>
              <a:rPr lang="en-GB" sz="1400" dirty="0" err="1" smtClean="0"/>
              <a:t>config</a:t>
            </a:r>
            <a:r>
              <a:rPr lang="en-GB" sz="1400" dirty="0" smtClean="0"/>
              <a:t>)#</a:t>
            </a:r>
            <a:r>
              <a:rPr lang="en-GB" sz="1400" dirty="0" err="1" smtClean="0"/>
              <a:t>isdnswitch</a:t>
            </a:r>
            <a:r>
              <a:rPr lang="en-GB" sz="1400" dirty="0" smtClean="0"/>
              <a:t>-type basic-</a:t>
            </a:r>
            <a:r>
              <a:rPr lang="en-GB" sz="1400" dirty="0" err="1" smtClean="0"/>
              <a:t>ni</a:t>
            </a:r>
            <a:endParaRPr lang="en-GB" sz="1400" dirty="0" smtClean="0"/>
          </a:p>
          <a:p>
            <a:pPr lvl="1">
              <a:buNone/>
            </a:pPr>
            <a:r>
              <a:rPr lang="en-GB" sz="1400" dirty="0" smtClean="0"/>
              <a:t>	Router(</a:t>
            </a:r>
            <a:r>
              <a:rPr lang="en-GB" sz="1400" dirty="0" err="1" smtClean="0"/>
              <a:t>config</a:t>
            </a:r>
            <a:r>
              <a:rPr lang="en-GB" sz="1400" dirty="0" smtClean="0"/>
              <a:t>)#</a:t>
            </a:r>
            <a:r>
              <a:rPr lang="en-GB" sz="1400" dirty="0" err="1" smtClean="0"/>
              <a:t>int</a:t>
            </a:r>
            <a:r>
              <a:rPr lang="en-GB" sz="1400" dirty="0" smtClean="0"/>
              <a:t> bri0</a:t>
            </a:r>
          </a:p>
          <a:p>
            <a:pPr lvl="1">
              <a:buNone/>
            </a:pPr>
            <a:r>
              <a:rPr lang="en-GB" sz="1400" dirty="0" smtClean="0"/>
              <a:t>	Router(</a:t>
            </a:r>
            <a:r>
              <a:rPr lang="en-GB" sz="1400" dirty="0" err="1" smtClean="0"/>
              <a:t>config</a:t>
            </a:r>
            <a:r>
              <a:rPr lang="en-GB" sz="1400" dirty="0" smtClean="0"/>
              <a:t>)#</a:t>
            </a:r>
            <a:r>
              <a:rPr lang="en-GB" sz="1400" dirty="0" err="1" smtClean="0"/>
              <a:t>encap</a:t>
            </a:r>
            <a:r>
              <a:rPr lang="en-GB" sz="1400" dirty="0" smtClean="0"/>
              <a:t> </a:t>
            </a:r>
            <a:r>
              <a:rPr lang="en-GB" sz="1400" dirty="0" err="1" smtClean="0"/>
              <a:t>ppp</a:t>
            </a:r>
            <a:endParaRPr lang="en-GB" sz="1400" dirty="0" smtClean="0"/>
          </a:p>
          <a:p>
            <a:pPr lvl="1">
              <a:buNone/>
            </a:pPr>
            <a:r>
              <a:rPr lang="en-GB" sz="1400" dirty="0" smtClean="0"/>
              <a:t>	Router(</a:t>
            </a:r>
            <a:r>
              <a:rPr lang="en-GB" sz="1400" dirty="0" err="1" smtClean="0"/>
              <a:t>config</a:t>
            </a:r>
            <a:r>
              <a:rPr lang="en-GB" sz="1400" dirty="0" smtClean="0"/>
              <a:t>)#isdn spid1 086506610100 8650661</a:t>
            </a:r>
          </a:p>
          <a:p>
            <a:pPr lvl="1">
              <a:buNone/>
            </a:pPr>
            <a:r>
              <a:rPr lang="en-GB" sz="1400" dirty="0" smtClean="0"/>
              <a:t>	Router(</a:t>
            </a:r>
            <a:r>
              <a:rPr lang="en-GB" sz="1400" dirty="0" err="1" smtClean="0"/>
              <a:t>config</a:t>
            </a:r>
            <a:r>
              <a:rPr lang="en-GB" sz="1400" dirty="0" smtClean="0"/>
              <a:t>)#isdn spid2 086506620100 8650662</a:t>
            </a:r>
          </a:p>
          <a:p>
            <a:r>
              <a:rPr lang="en-GB" sz="1800" dirty="0" smtClean="0"/>
              <a:t>The second part of SPID configuration is the local dial number for that SPID. </a:t>
            </a:r>
            <a:endParaRPr lang="en-GB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1699" y="275360"/>
            <a:ext cx="7498080" cy="792949"/>
          </a:xfrm>
        </p:spPr>
        <p:txBody>
          <a:bodyPr>
            <a:normAutofit/>
          </a:bodyPr>
          <a:lstStyle/>
          <a:p>
            <a:r>
              <a:rPr lang="en-GB" sz="3600" dirty="0" smtClean="0"/>
              <a:t>Primary Rate Interface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195058"/>
            <a:ext cx="7498080" cy="4460894"/>
          </a:xfrm>
        </p:spPr>
        <p:txBody>
          <a:bodyPr/>
          <a:lstStyle/>
          <a:p>
            <a:r>
              <a:rPr lang="en-GB" sz="2000" dirty="0" smtClean="0"/>
              <a:t>PRI implementations are based on T1/E1 technologies. </a:t>
            </a:r>
            <a:r>
              <a:rPr lang="en-GB" sz="2000" dirty="0" smtClean="0"/>
              <a:t> Although PRI </a:t>
            </a:r>
            <a:r>
              <a:rPr lang="en-GB" sz="2000" dirty="0" smtClean="0"/>
              <a:t>is still ISDN, it is treated differently in regard to framing and signaling. </a:t>
            </a:r>
          </a:p>
          <a:p>
            <a:r>
              <a:rPr lang="en-GB" sz="2000" dirty="0" smtClean="0"/>
              <a:t>Like BRI, PRI has only one connection to the ISDN network, and the switch type must be specified for the configuration to function.</a:t>
            </a:r>
          </a:p>
          <a:p>
            <a:r>
              <a:rPr lang="en-GB" sz="2000" dirty="0" smtClean="0"/>
              <a:t>In North America and Japan, the ISDN PRI service delivers 23 64Kbps B channels and one 64Kbps D channel, for a total bit rate of up to 1.544Mbps</a:t>
            </a:r>
          </a:p>
          <a:p>
            <a:r>
              <a:rPr lang="en-GB" sz="2000" dirty="0" smtClean="0"/>
              <a:t>In Europe, Australia and other parts of the world, ISDN provides 30 64Kbps B channel and one 64Kbps D channel for a total bit rate of up to 2.048Mbps.</a:t>
            </a:r>
            <a:endParaRPr lang="en-GB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60354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Dial-on-Demand Routing (DDR)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050202"/>
            <a:ext cx="7498080" cy="4605749"/>
          </a:xfrm>
        </p:spPr>
        <p:txBody>
          <a:bodyPr/>
          <a:lstStyle/>
          <a:p>
            <a:r>
              <a:rPr lang="en-GB" sz="2000" dirty="0" smtClean="0"/>
              <a:t>Dial-on-Demand routing (DDR) is used to allow </a:t>
            </a:r>
            <a:r>
              <a:rPr lang="en-GB" sz="2000" dirty="0" smtClean="0"/>
              <a:t>two </a:t>
            </a:r>
            <a:r>
              <a:rPr lang="en-GB" sz="2000" dirty="0" smtClean="0"/>
              <a:t>or more Cisco routers to dial an ISDN dial-up connection on an as-needed basis.</a:t>
            </a:r>
          </a:p>
          <a:p>
            <a:endParaRPr lang="en-GB" sz="2000" dirty="0" smtClean="0"/>
          </a:p>
          <a:p>
            <a:r>
              <a:rPr lang="en-GB" sz="2000" dirty="0" smtClean="0"/>
              <a:t>DDR is only used for low-volume, periodic network connections using either a public switched telephone network (PSTN) or ISDN.</a:t>
            </a:r>
          </a:p>
          <a:p>
            <a:endParaRPr lang="en-GB" sz="2000" dirty="0" smtClean="0"/>
          </a:p>
          <a:p>
            <a:r>
              <a:rPr lang="en-GB" sz="2000" dirty="0" smtClean="0"/>
              <a:t>This was designed to reduce WAN cost if you have to pay on a per-minute or per-packet basis.</a:t>
            </a:r>
          </a:p>
          <a:p>
            <a:endParaRPr lang="en-GB" sz="2000" dirty="0" smtClean="0"/>
          </a:p>
          <a:p>
            <a:r>
              <a:rPr lang="en-GB" sz="2000" dirty="0" smtClean="0"/>
              <a:t>DDR works when a packet received on an interface meets the requirements of an access list defined by an administrator, which defines interesting traffic.</a:t>
            </a:r>
          </a:p>
          <a:p>
            <a:endParaRPr lang="en-GB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65786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How DDR works?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339912"/>
            <a:ext cx="7498080" cy="4316039"/>
          </a:xfrm>
        </p:spPr>
        <p:txBody>
          <a:bodyPr/>
          <a:lstStyle/>
          <a:p>
            <a:r>
              <a:rPr lang="en-GB" sz="2000" dirty="0" smtClean="0"/>
              <a:t>The following five steps give a basic description of hoe DDR works when an interesting packet is received in a router interface:</a:t>
            </a:r>
          </a:p>
          <a:p>
            <a:endParaRPr lang="en-GB" sz="2000" dirty="0" smtClean="0"/>
          </a:p>
          <a:p>
            <a:pPr lvl="1"/>
            <a:r>
              <a:rPr lang="en-GB" sz="1600" dirty="0" smtClean="0"/>
              <a:t>Route to the destination network is determined.</a:t>
            </a:r>
          </a:p>
          <a:p>
            <a:pPr lvl="1"/>
            <a:r>
              <a:rPr lang="en-GB" sz="1600" dirty="0" smtClean="0"/>
              <a:t>Interesting packets dictate a DDR call</a:t>
            </a:r>
          </a:p>
          <a:p>
            <a:pPr lvl="1"/>
            <a:r>
              <a:rPr lang="en-GB" sz="1600" dirty="0" smtClean="0"/>
              <a:t>Dialer information is looked up.</a:t>
            </a:r>
          </a:p>
          <a:p>
            <a:pPr lvl="1"/>
            <a:r>
              <a:rPr lang="en-GB" sz="1600" dirty="0" smtClean="0"/>
              <a:t>Traffic is transmitted.</a:t>
            </a:r>
          </a:p>
          <a:p>
            <a:pPr lvl="1"/>
            <a:r>
              <a:rPr lang="en-GB" sz="1600" dirty="0" smtClean="0"/>
              <a:t>Call is terminated when no more traffic is being transmitted over a link and the idle-timeout period ends.</a:t>
            </a:r>
          </a:p>
          <a:p>
            <a:endParaRPr lang="en-GB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93671"/>
          </a:xfrm>
        </p:spPr>
        <p:txBody>
          <a:bodyPr>
            <a:normAutofit/>
          </a:bodyPr>
          <a:lstStyle/>
          <a:p>
            <a:r>
              <a:rPr lang="en-GB" sz="3600" dirty="0" smtClean="0"/>
              <a:t>Configuring DDR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439502"/>
            <a:ext cx="7498080" cy="4216450"/>
          </a:xfrm>
        </p:spPr>
        <p:txBody>
          <a:bodyPr/>
          <a:lstStyle/>
          <a:p>
            <a:r>
              <a:rPr lang="en-GB" sz="2400" dirty="0" smtClean="0"/>
              <a:t>To configure legacy DDR, three tasks have to be performed:</a:t>
            </a:r>
          </a:p>
          <a:p>
            <a:pPr lvl="1"/>
            <a:r>
              <a:rPr lang="en-GB" sz="2000" dirty="0" smtClean="0"/>
              <a:t>Define static routes, which define how to get to the remote networks and what interface to use to get there.</a:t>
            </a:r>
          </a:p>
          <a:p>
            <a:pPr lvl="1"/>
            <a:r>
              <a:rPr lang="en-GB" sz="2000" dirty="0" smtClean="0"/>
              <a:t>Specify the traffic that is considered interesting to the router.</a:t>
            </a:r>
          </a:p>
          <a:p>
            <a:pPr lvl="1"/>
            <a:r>
              <a:rPr lang="en-GB" sz="2000" dirty="0" smtClean="0"/>
              <a:t>Configure the dialer information that will be used to dial the interface to get to the remote network.</a:t>
            </a:r>
            <a:endParaRPr lang="en-GB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802724"/>
          </a:xfrm>
        </p:spPr>
        <p:txBody>
          <a:bodyPr>
            <a:normAutofit/>
          </a:bodyPr>
          <a:lstStyle/>
          <a:p>
            <a:r>
              <a:rPr lang="en-GB" sz="3200" dirty="0" smtClean="0"/>
              <a:t>Configuring static routes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258432"/>
            <a:ext cx="7498080" cy="4397519"/>
          </a:xfrm>
        </p:spPr>
        <p:txBody>
          <a:bodyPr/>
          <a:lstStyle/>
          <a:p>
            <a:r>
              <a:rPr lang="en-GB" sz="2000" dirty="0" smtClean="0"/>
              <a:t>To forward traffic across the ISDN link, configure static routes in each of the routers.</a:t>
            </a:r>
          </a:p>
          <a:p>
            <a:r>
              <a:rPr lang="en-GB" sz="2000" dirty="0" smtClean="0"/>
              <a:t>Keep the following in mind when creating static routes:</a:t>
            </a:r>
          </a:p>
          <a:p>
            <a:pPr lvl="1"/>
            <a:r>
              <a:rPr lang="en-GB" sz="1600" dirty="0" smtClean="0"/>
              <a:t>All participating routers must have static routes defining all routes of known networks.</a:t>
            </a:r>
          </a:p>
          <a:p>
            <a:pPr lvl="1"/>
            <a:r>
              <a:rPr lang="en-GB" sz="1600" dirty="0" smtClean="0"/>
              <a:t>Default routing can be used if the network is a stub network.</a:t>
            </a:r>
          </a:p>
          <a:p>
            <a:pPr lvl="1">
              <a:buNone/>
            </a:pPr>
            <a:endParaRPr lang="en-GB" sz="1600" dirty="0" smtClean="0"/>
          </a:p>
          <a:p>
            <a:pPr lvl="1">
              <a:buNone/>
            </a:pPr>
            <a:r>
              <a:rPr lang="en-GB" sz="1600" dirty="0" smtClean="0"/>
              <a:t>An example: </a:t>
            </a:r>
          </a:p>
          <a:p>
            <a:pPr lvl="1">
              <a:buNone/>
            </a:pPr>
            <a:r>
              <a:rPr lang="en-GB" sz="1600" dirty="0" err="1" smtClean="0"/>
              <a:t>RouterA</a:t>
            </a:r>
            <a:r>
              <a:rPr lang="en-GB" sz="1600" dirty="0" smtClean="0"/>
              <a:t>(</a:t>
            </a:r>
            <a:r>
              <a:rPr lang="en-GB" sz="1600" dirty="0" err="1" smtClean="0"/>
              <a:t>config</a:t>
            </a:r>
            <a:r>
              <a:rPr lang="en-GB" sz="1600" dirty="0" smtClean="0"/>
              <a:t>)#</a:t>
            </a:r>
            <a:r>
              <a:rPr lang="en-GB" sz="1600" dirty="0" err="1" smtClean="0"/>
              <a:t>ip</a:t>
            </a:r>
            <a:r>
              <a:rPr lang="en-GB" sz="1600" dirty="0" smtClean="0"/>
              <a:t> route 172.16.50.0 255.255.255.0 172.16.60.2</a:t>
            </a:r>
          </a:p>
          <a:p>
            <a:pPr lvl="1">
              <a:buNone/>
            </a:pPr>
            <a:r>
              <a:rPr lang="en-GB" sz="1600" dirty="0" err="1" smtClean="0"/>
              <a:t>RouterA</a:t>
            </a:r>
            <a:r>
              <a:rPr lang="en-GB" sz="1600" dirty="0" smtClean="0"/>
              <a:t>(</a:t>
            </a:r>
            <a:r>
              <a:rPr lang="en-GB" sz="1600" dirty="0" err="1" smtClean="0"/>
              <a:t>config</a:t>
            </a:r>
            <a:r>
              <a:rPr lang="en-GB" sz="1600" dirty="0" smtClean="0"/>
              <a:t>)#</a:t>
            </a:r>
            <a:r>
              <a:rPr lang="en-GB" sz="1600" dirty="0" err="1" smtClean="0"/>
              <a:t>ip</a:t>
            </a:r>
            <a:r>
              <a:rPr lang="en-GB" sz="1600" dirty="0" smtClean="0"/>
              <a:t> route 172.16.60.0 255.255.255.0 bri0</a:t>
            </a:r>
          </a:p>
          <a:p>
            <a:pPr lvl="1">
              <a:buNone/>
            </a:pPr>
            <a:r>
              <a:rPr lang="en-GB" sz="1600" dirty="0" smtClean="0"/>
              <a:t>								</a:t>
            </a:r>
          </a:p>
          <a:p>
            <a:pPr lvl="1">
              <a:buNone/>
            </a:pPr>
            <a:endParaRPr lang="en-GB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6651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Specifying Interesting Traffic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321806"/>
            <a:ext cx="7498080" cy="4334145"/>
          </a:xfrm>
        </p:spPr>
        <p:txBody>
          <a:bodyPr/>
          <a:lstStyle/>
          <a:p>
            <a:r>
              <a:rPr lang="en-GB" sz="2000" dirty="0" smtClean="0"/>
              <a:t>After setting the route tables in each router, configure the router to determine what brings up the ISDN line.</a:t>
            </a:r>
          </a:p>
          <a:p>
            <a:r>
              <a:rPr lang="en-GB" sz="2000" dirty="0" smtClean="0"/>
              <a:t>An administrator using the </a:t>
            </a:r>
            <a:r>
              <a:rPr lang="en-GB" sz="2000" dirty="0" err="1" smtClean="0"/>
              <a:t>dialer</a:t>
            </a:r>
            <a:r>
              <a:rPr lang="en-GB" sz="2000" dirty="0" smtClean="0"/>
              <a:t>-list global configuration command defines interesting packets.</a:t>
            </a:r>
          </a:p>
          <a:p>
            <a:pPr lvl="1"/>
            <a:r>
              <a:rPr lang="en-GB" sz="1600" dirty="0" smtClean="0"/>
              <a:t>Example:</a:t>
            </a:r>
          </a:p>
          <a:p>
            <a:pPr lvl="1"/>
            <a:r>
              <a:rPr lang="en-GB" sz="1600" dirty="0" smtClean="0"/>
              <a:t>804A(</a:t>
            </a:r>
            <a:r>
              <a:rPr lang="en-GB" sz="1600" dirty="0" err="1" smtClean="0"/>
              <a:t>config</a:t>
            </a:r>
            <a:r>
              <a:rPr lang="en-GB" sz="1600" dirty="0" smtClean="0"/>
              <a:t>)#</a:t>
            </a:r>
            <a:r>
              <a:rPr lang="en-GB" sz="1600" dirty="0" err="1" smtClean="0"/>
              <a:t>dialer</a:t>
            </a:r>
            <a:r>
              <a:rPr lang="en-GB" sz="1600" dirty="0" smtClean="0"/>
              <a:t>-list 1 protocol </a:t>
            </a:r>
            <a:r>
              <a:rPr lang="en-GB" sz="1600" dirty="0" err="1" smtClean="0"/>
              <a:t>ip</a:t>
            </a:r>
            <a:r>
              <a:rPr lang="en-GB" sz="1600" dirty="0" smtClean="0"/>
              <a:t> permit</a:t>
            </a:r>
          </a:p>
          <a:p>
            <a:pPr lvl="1"/>
            <a:r>
              <a:rPr lang="en-GB" sz="1600" dirty="0" smtClean="0"/>
              <a:t>804A(</a:t>
            </a:r>
            <a:r>
              <a:rPr lang="en-GB" sz="1600" dirty="0" err="1" smtClean="0"/>
              <a:t>config</a:t>
            </a:r>
            <a:r>
              <a:rPr lang="en-GB" sz="1600" dirty="0" smtClean="0"/>
              <a:t>)#</a:t>
            </a:r>
            <a:r>
              <a:rPr lang="en-GB" sz="1600" dirty="0" err="1" smtClean="0"/>
              <a:t>int</a:t>
            </a:r>
            <a:r>
              <a:rPr lang="en-GB" sz="1600" dirty="0" smtClean="0"/>
              <a:t> bri0</a:t>
            </a:r>
          </a:p>
          <a:p>
            <a:pPr lvl="1"/>
            <a:r>
              <a:rPr lang="en-GB" sz="1600" dirty="0" smtClean="0"/>
              <a:t>804A(</a:t>
            </a:r>
            <a:r>
              <a:rPr lang="en-GB" sz="1600" dirty="0" err="1" smtClean="0"/>
              <a:t>config</a:t>
            </a:r>
            <a:r>
              <a:rPr lang="en-GB" sz="1600" dirty="0" smtClean="0"/>
              <a:t>-if)#dialer-group1</a:t>
            </a:r>
          </a:p>
          <a:p>
            <a:r>
              <a:rPr lang="en-GB" sz="2000" dirty="0" smtClean="0"/>
              <a:t>The dialer-group command sets the access list on the BRI interface.</a:t>
            </a:r>
          </a:p>
          <a:p>
            <a:r>
              <a:rPr lang="en-GB" sz="2000" dirty="0" smtClean="0"/>
              <a:t>Extended access lists can be used with dialer-list command to define interesting traffic to just certain applications.</a:t>
            </a:r>
          </a:p>
          <a:p>
            <a:endParaRPr lang="en-GB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45640"/>
          </a:xfrm>
        </p:spPr>
        <p:txBody>
          <a:bodyPr>
            <a:normAutofit/>
          </a:bodyPr>
          <a:lstStyle/>
          <a:p>
            <a:r>
              <a:rPr lang="en-GB" sz="3200" dirty="0" smtClean="0"/>
              <a:t>Configuring the Dialer Information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155032"/>
            <a:ext cx="7498080" cy="4500919"/>
          </a:xfrm>
        </p:spPr>
        <p:txBody>
          <a:bodyPr/>
          <a:lstStyle/>
          <a:p>
            <a:r>
              <a:rPr lang="en-GB" sz="1800" dirty="0" smtClean="0"/>
              <a:t>There are five steps in the configuration of the dialer information:</a:t>
            </a:r>
          </a:p>
          <a:p>
            <a:pPr lvl="1"/>
            <a:r>
              <a:rPr lang="en-GB" sz="1400" dirty="0" smtClean="0"/>
              <a:t>Choose the interface</a:t>
            </a:r>
          </a:p>
          <a:p>
            <a:pPr lvl="1"/>
            <a:r>
              <a:rPr lang="en-GB" sz="1400" dirty="0" smtClean="0"/>
              <a:t>Set the IP address</a:t>
            </a:r>
          </a:p>
          <a:p>
            <a:pPr lvl="1"/>
            <a:r>
              <a:rPr lang="en-GB" sz="1400" dirty="0" smtClean="0"/>
              <a:t>Configure the encapsulation type</a:t>
            </a:r>
          </a:p>
          <a:p>
            <a:pPr lvl="1"/>
            <a:r>
              <a:rPr lang="en-GB" sz="1400" dirty="0" smtClean="0"/>
              <a:t>Link interesting traffic to the interface</a:t>
            </a:r>
          </a:p>
          <a:p>
            <a:pPr lvl="1"/>
            <a:r>
              <a:rPr lang="en-GB" sz="1400" dirty="0" smtClean="0"/>
              <a:t>Configure the number or number to dial.</a:t>
            </a:r>
          </a:p>
          <a:p>
            <a:r>
              <a:rPr lang="en-GB" sz="1800" dirty="0" smtClean="0"/>
              <a:t>Example:</a:t>
            </a:r>
          </a:p>
          <a:p>
            <a:pPr lvl="1">
              <a:buNone/>
            </a:pPr>
            <a:r>
              <a:rPr lang="en-GB" sz="1400" dirty="0" smtClean="0"/>
              <a:t>804A(</a:t>
            </a:r>
            <a:r>
              <a:rPr lang="en-GB" sz="1400" dirty="0" err="1" smtClean="0"/>
              <a:t>config</a:t>
            </a:r>
            <a:r>
              <a:rPr lang="en-GB" sz="1400" dirty="0" smtClean="0"/>
              <a:t>)#</a:t>
            </a:r>
            <a:r>
              <a:rPr lang="en-GB" sz="1400" dirty="0" err="1" smtClean="0"/>
              <a:t>int</a:t>
            </a:r>
            <a:r>
              <a:rPr lang="en-GB" sz="1400" dirty="0" smtClean="0"/>
              <a:t> bri0</a:t>
            </a:r>
          </a:p>
          <a:p>
            <a:pPr lvl="1">
              <a:buNone/>
            </a:pPr>
            <a:r>
              <a:rPr lang="en-GB" sz="1400" dirty="0" smtClean="0"/>
              <a:t>804A(</a:t>
            </a:r>
            <a:r>
              <a:rPr lang="en-GB" sz="1400" dirty="0" err="1" smtClean="0"/>
              <a:t>config</a:t>
            </a:r>
            <a:r>
              <a:rPr lang="en-GB" sz="1400" dirty="0" smtClean="0"/>
              <a:t>-if)#</a:t>
            </a:r>
            <a:r>
              <a:rPr lang="en-GB" sz="1400" dirty="0" err="1" smtClean="0"/>
              <a:t>ip</a:t>
            </a:r>
            <a:r>
              <a:rPr lang="en-GB" sz="1400" dirty="0" smtClean="0"/>
              <a:t> address 172.16.60.1 255.255.255.0</a:t>
            </a:r>
          </a:p>
          <a:p>
            <a:pPr lvl="1">
              <a:buNone/>
            </a:pPr>
            <a:r>
              <a:rPr lang="en-GB" sz="1400" dirty="0" smtClean="0"/>
              <a:t>804A(</a:t>
            </a:r>
            <a:r>
              <a:rPr lang="en-GB" sz="1400" dirty="0" err="1" smtClean="0"/>
              <a:t>config</a:t>
            </a:r>
            <a:r>
              <a:rPr lang="en-GB" sz="1400" dirty="0" smtClean="0"/>
              <a:t>-if)#no shut</a:t>
            </a:r>
          </a:p>
          <a:p>
            <a:pPr lvl="1">
              <a:buNone/>
            </a:pPr>
            <a:r>
              <a:rPr lang="en-GB" sz="1400" dirty="0" smtClean="0"/>
              <a:t>804A(</a:t>
            </a:r>
            <a:r>
              <a:rPr lang="en-GB" sz="1400" dirty="0" err="1" smtClean="0"/>
              <a:t>config</a:t>
            </a:r>
            <a:r>
              <a:rPr lang="en-GB" sz="1400" dirty="0" smtClean="0"/>
              <a:t>-if)#</a:t>
            </a:r>
            <a:r>
              <a:rPr lang="en-GB" sz="1400" dirty="0" err="1" smtClean="0"/>
              <a:t>encap</a:t>
            </a:r>
            <a:r>
              <a:rPr lang="en-GB" sz="1400" dirty="0" smtClean="0"/>
              <a:t> </a:t>
            </a:r>
            <a:r>
              <a:rPr lang="en-GB" sz="1400" dirty="0" err="1" smtClean="0"/>
              <a:t>ppp</a:t>
            </a:r>
            <a:endParaRPr lang="en-GB" sz="1400" dirty="0" smtClean="0"/>
          </a:p>
          <a:p>
            <a:pPr lvl="1">
              <a:buNone/>
            </a:pPr>
            <a:r>
              <a:rPr lang="en-GB" sz="1400" dirty="0" smtClean="0"/>
              <a:t>804A(</a:t>
            </a:r>
            <a:r>
              <a:rPr lang="en-GB" sz="1400" dirty="0" err="1" smtClean="0"/>
              <a:t>config</a:t>
            </a:r>
            <a:r>
              <a:rPr lang="en-GB" sz="1400" dirty="0" smtClean="0"/>
              <a:t>-if)#dialer-group 1</a:t>
            </a:r>
          </a:p>
          <a:p>
            <a:pPr lvl="1">
              <a:buNone/>
            </a:pPr>
            <a:r>
              <a:rPr lang="en-GB" sz="1400" dirty="0" smtClean="0"/>
              <a:t>804A(</a:t>
            </a:r>
            <a:r>
              <a:rPr lang="en-GB" sz="1400" dirty="0" err="1" smtClean="0"/>
              <a:t>config</a:t>
            </a:r>
            <a:r>
              <a:rPr lang="en-GB" sz="1400" dirty="0" smtClean="0"/>
              <a:t>-if)#dialer string 8350661</a:t>
            </a:r>
          </a:p>
          <a:p>
            <a:pPr lvl="1">
              <a:buNone/>
            </a:pPr>
            <a:r>
              <a:rPr lang="en-GB" sz="1400" dirty="0" smtClean="0"/>
              <a:t>Instead of the dialer string command, you can use a dialer map, which provides more security</a:t>
            </a:r>
          </a:p>
          <a:p>
            <a:pPr lvl="1">
              <a:buNone/>
            </a:pPr>
            <a:r>
              <a:rPr lang="en-GB" sz="1400" dirty="0" smtClean="0"/>
              <a:t>804A(</a:t>
            </a:r>
            <a:r>
              <a:rPr lang="en-GB" sz="1400" dirty="0" err="1" smtClean="0"/>
              <a:t>config</a:t>
            </a:r>
            <a:r>
              <a:rPr lang="en-GB" sz="1400" dirty="0" smtClean="0"/>
              <a:t>-if)#dialer map </a:t>
            </a:r>
            <a:r>
              <a:rPr lang="en-GB" sz="1400" dirty="0" err="1" smtClean="0"/>
              <a:t>ip</a:t>
            </a:r>
            <a:r>
              <a:rPr lang="en-GB" sz="1400" dirty="0" smtClean="0"/>
              <a:t> 172.16.60.2 name 804B 8350661</a:t>
            </a:r>
          </a:p>
          <a:p>
            <a:pPr lvl="1"/>
            <a:endParaRPr lang="en-GB" sz="1400" dirty="0" smtClean="0"/>
          </a:p>
          <a:p>
            <a:pPr lvl="1"/>
            <a:endParaRPr lang="en-GB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72638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Verifying the ISDN operation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193534"/>
            <a:ext cx="7498080" cy="4462418"/>
          </a:xfrm>
        </p:spPr>
        <p:txBody>
          <a:bodyPr/>
          <a:lstStyle/>
          <a:p>
            <a:r>
              <a:rPr lang="en-GB" sz="2000" dirty="0" smtClean="0"/>
              <a:t>Ping and telnet</a:t>
            </a:r>
          </a:p>
          <a:p>
            <a:r>
              <a:rPr lang="en-GB" sz="2000" dirty="0" smtClean="0"/>
              <a:t>Show dialer</a:t>
            </a:r>
          </a:p>
          <a:p>
            <a:r>
              <a:rPr lang="en-GB" sz="2000" dirty="0" smtClean="0"/>
              <a:t>Show isdn active</a:t>
            </a:r>
          </a:p>
          <a:p>
            <a:r>
              <a:rPr lang="en-GB" sz="2000" dirty="0" smtClean="0"/>
              <a:t>Show isdn status</a:t>
            </a:r>
          </a:p>
          <a:p>
            <a:r>
              <a:rPr lang="en-GB" sz="2000" dirty="0" smtClean="0"/>
              <a:t>Show </a:t>
            </a:r>
            <a:r>
              <a:rPr lang="en-GB" sz="2000" dirty="0" err="1" smtClean="0"/>
              <a:t>ip</a:t>
            </a:r>
            <a:r>
              <a:rPr lang="en-GB" sz="2000" dirty="0" smtClean="0"/>
              <a:t> route</a:t>
            </a:r>
          </a:p>
          <a:p>
            <a:r>
              <a:rPr lang="en-GB" sz="2000" dirty="0" smtClean="0"/>
              <a:t>Debug isdn q921 </a:t>
            </a:r>
          </a:p>
          <a:p>
            <a:r>
              <a:rPr lang="en-GB" sz="2000" dirty="0" smtClean="0"/>
              <a:t>Debug isdnq931</a:t>
            </a:r>
          </a:p>
          <a:p>
            <a:r>
              <a:rPr lang="en-GB" sz="2000" dirty="0" smtClean="0"/>
              <a:t>Debug dialer</a:t>
            </a:r>
          </a:p>
          <a:p>
            <a:r>
              <a:rPr lang="en-GB" sz="2000" dirty="0" smtClean="0"/>
              <a:t>Isdn disconnect </a:t>
            </a:r>
            <a:r>
              <a:rPr lang="en-GB" sz="2000" dirty="0" err="1" smtClean="0"/>
              <a:t>int</a:t>
            </a:r>
            <a:r>
              <a:rPr lang="en-GB" sz="2000" dirty="0" smtClean="0"/>
              <a:t> bri0</a:t>
            </a:r>
            <a:endParaRPr lang="en-GB" sz="20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4605370"/>
          </a:xfrm>
        </p:spPr>
        <p:txBody>
          <a:bodyPr>
            <a:normAutofit/>
          </a:bodyPr>
          <a:lstStyle/>
          <a:p>
            <a:pPr algn="ctr"/>
            <a:r>
              <a:rPr lang="en-GB" sz="5400" dirty="0" smtClean="0"/>
              <a:t>Summary</a:t>
            </a:r>
            <a:br>
              <a:rPr lang="en-GB" sz="5400" dirty="0" smtClean="0"/>
            </a:br>
            <a:r>
              <a:rPr lang="en-GB" sz="5400" dirty="0" smtClean="0"/>
              <a:t>&amp;</a:t>
            </a:r>
            <a:br>
              <a:rPr lang="en-GB" sz="5400" dirty="0" smtClean="0"/>
            </a:br>
            <a:r>
              <a:rPr lang="en-GB" sz="5400" dirty="0" smtClean="0"/>
              <a:t>Questions</a:t>
            </a:r>
            <a:endParaRPr lang="en-GB" sz="5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Solstice.thmx</Template>
  <TotalTime>959</TotalTime>
  <Words>1794</Words>
  <Application>Microsoft Macintosh PowerPoint</Application>
  <PresentationFormat>On-screen Show (4:3)</PresentationFormat>
  <Paragraphs>160</Paragraphs>
  <Slides>21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Solstice</vt:lpstr>
      <vt:lpstr>Integrated Services Digital Network</vt:lpstr>
      <vt:lpstr>Integrated Services Digital Network (ISDN)</vt:lpstr>
      <vt:lpstr>Integrated Services Digital Network (ISDN)</vt:lpstr>
      <vt:lpstr>Benefits of ISDN</vt:lpstr>
      <vt:lpstr>ISDN Terminals</vt:lpstr>
      <vt:lpstr>ISDN Reference Points</vt:lpstr>
      <vt:lpstr>ISDN Protocols</vt:lpstr>
      <vt:lpstr>Basic Rate Interface</vt:lpstr>
      <vt:lpstr>The B Channel</vt:lpstr>
      <vt:lpstr>The D Channel</vt:lpstr>
      <vt:lpstr>Configuring BRI</vt:lpstr>
      <vt:lpstr>BRI Configuration - Example</vt:lpstr>
      <vt:lpstr>Primary Rate Interface</vt:lpstr>
      <vt:lpstr>Dial-on-Demand Routing (DDR)</vt:lpstr>
      <vt:lpstr>How DDR works?</vt:lpstr>
      <vt:lpstr>Configuring DDR</vt:lpstr>
      <vt:lpstr>Configuring static routes</vt:lpstr>
      <vt:lpstr>Specifying Interesting Traffic</vt:lpstr>
      <vt:lpstr>Configuring the Dialer Information</vt:lpstr>
      <vt:lpstr>Verifying the ISDN operation</vt:lpstr>
      <vt:lpstr>Summary &amp; Questions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Radhakrishnan, Kapilan</cp:lastModifiedBy>
  <cp:revision>247</cp:revision>
  <dcterms:created xsi:type="dcterms:W3CDTF">2011-09-26T14:07:52Z</dcterms:created>
  <dcterms:modified xsi:type="dcterms:W3CDTF">2012-11-20T09:46:50Z</dcterms:modified>
</cp:coreProperties>
</file>