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76"/>
  </p:notesMasterIdLst>
  <p:handoutMasterIdLst>
    <p:handoutMasterId r:id="rId77"/>
  </p:handoutMasterIdLst>
  <p:sldIdLst>
    <p:sldId id="256" r:id="rId5"/>
    <p:sldId id="658" r:id="rId6"/>
    <p:sldId id="463" r:id="rId7"/>
    <p:sldId id="656" r:id="rId8"/>
    <p:sldId id="616" r:id="rId9"/>
    <p:sldId id="619" r:id="rId10"/>
    <p:sldId id="614" r:id="rId11"/>
    <p:sldId id="321" r:id="rId12"/>
    <p:sldId id="328" r:id="rId13"/>
    <p:sldId id="615" r:id="rId14"/>
    <p:sldId id="324" r:id="rId15"/>
    <p:sldId id="326" r:id="rId16"/>
    <p:sldId id="483" r:id="rId17"/>
    <p:sldId id="352" r:id="rId18"/>
    <p:sldId id="311" r:id="rId19"/>
    <p:sldId id="335" r:id="rId20"/>
    <p:sldId id="659" r:id="rId21"/>
    <p:sldId id="349" r:id="rId22"/>
    <p:sldId id="348" r:id="rId23"/>
    <p:sldId id="624" r:id="rId24"/>
    <p:sldId id="625" r:id="rId25"/>
    <p:sldId id="626" r:id="rId26"/>
    <p:sldId id="461" r:id="rId27"/>
    <p:sldId id="661" r:id="rId28"/>
    <p:sldId id="620" r:id="rId29"/>
    <p:sldId id="621" r:id="rId30"/>
    <p:sldId id="339" r:id="rId31"/>
    <p:sldId id="341" r:id="rId32"/>
    <p:sldId id="662" r:id="rId33"/>
    <p:sldId id="338" r:id="rId34"/>
    <p:sldId id="281" r:id="rId35"/>
    <p:sldId id="284" r:id="rId36"/>
    <p:sldId id="315" r:id="rId37"/>
    <p:sldId id="668" r:id="rId38"/>
    <p:sldId id="268" r:id="rId39"/>
    <p:sldId id="467" r:id="rId40"/>
    <p:sldId id="468" r:id="rId41"/>
    <p:sldId id="462" r:id="rId42"/>
    <p:sldId id="265" r:id="rId43"/>
    <p:sldId id="670" r:id="rId44"/>
    <p:sldId id="671" r:id="rId45"/>
    <p:sldId id="442" r:id="rId46"/>
    <p:sldId id="443" r:id="rId47"/>
    <p:sldId id="439" r:id="rId48"/>
    <p:sldId id="325" r:id="rId49"/>
    <p:sldId id="672" r:id="rId50"/>
    <p:sldId id="438" r:id="rId51"/>
    <p:sldId id="673" r:id="rId52"/>
    <p:sldId id="350" r:id="rId53"/>
    <p:sldId id="639" r:id="rId54"/>
    <p:sldId id="642" r:id="rId55"/>
    <p:sldId id="448" r:id="rId56"/>
    <p:sldId id="618" r:id="rId57"/>
    <p:sldId id="447" r:id="rId58"/>
    <p:sldId id="327" r:id="rId59"/>
    <p:sldId id="449" r:id="rId60"/>
    <p:sldId id="674" r:id="rId61"/>
    <p:sldId id="450" r:id="rId62"/>
    <p:sldId id="640" r:id="rId63"/>
    <p:sldId id="434" r:id="rId64"/>
    <p:sldId id="628" r:id="rId65"/>
    <p:sldId id="675" r:id="rId66"/>
    <p:sldId id="632" r:id="rId67"/>
    <p:sldId id="622" r:id="rId68"/>
    <p:sldId id="623" r:id="rId69"/>
    <p:sldId id="365" r:id="rId70"/>
    <p:sldId id="330" r:id="rId71"/>
    <p:sldId id="669" r:id="rId72"/>
    <p:sldId id="666" r:id="rId73"/>
    <p:sldId id="344" r:id="rId74"/>
    <p:sldId id="347" r:id="rId75"/>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B3B5A2-E27D-7D4B-B289-F459FDBF76E7}" v="3" dt="2024-02-02T10:23:56.3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27" autoAdjust="0"/>
    <p:restoredTop sz="75844" autoAdjust="0"/>
  </p:normalViewPr>
  <p:slideViewPr>
    <p:cSldViewPr>
      <p:cViewPr varScale="1">
        <p:scale>
          <a:sx n="81" d="100"/>
          <a:sy n="81" d="100"/>
        </p:scale>
        <p:origin x="192" y="240"/>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82" Type="http://schemas.microsoft.com/office/2015/10/relationships/revisionInfo" Target="revisionInfo.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notesMaster" Target="notesMasters/notesMaster1.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08/02/2024</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08/02/2024</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selecthub.com/hris/future-of-hr-software-trends/"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hbr.org/2015/07/why-we-love-to-hate-hr-and-what-hr-can-do-about-it" TargetMode="External"/><Relationship Id="rId5" Type="http://schemas.openxmlformats.org/officeDocument/2006/relationships/hyperlink" Target="https://www.sagepeople.com/face-of-change/?gclid=EAIaIQobChMIqq6ryKDv6AIVCu3tCh0t1wNREAAYASAAEgLB7_D_BwE" TargetMode="External"/><Relationship Id="rId4" Type="http://schemas.openxmlformats.org/officeDocument/2006/relationships/hyperlink" Target="https://www.shrm.org/hr-today/news/hr-magazine/1118/pages/7-critical-strategies-to-prepare-for-the-future-of-hr.aspx"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hrzone.com/hr-glossary/hr-business-partner-definition"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strategicmanagementinsight.com/topics/competitive-advantage.html"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strategicmanagementinsight.com/tools/porters-five-forces.html" TargetMode="External"/><Relationship Id="rId2" Type="http://schemas.openxmlformats.org/officeDocument/2006/relationships/slide" Target="../slides/slide32.xml"/><Relationship Id="rId1" Type="http://schemas.openxmlformats.org/officeDocument/2006/relationships/notesMaster" Target="../notesMasters/notesMaster1.xml"/><Relationship Id="rId6" Type="http://schemas.openxmlformats.org/officeDocument/2006/relationships/hyperlink" Target="https://www.strategicmanagementinsight.com/tools/bcg-matrix-growth-share.html" TargetMode="External"/><Relationship Id="rId5" Type="http://schemas.openxmlformats.org/officeDocument/2006/relationships/hyperlink" Target="https://www.strategicmanagementinsight.com/tools/value-chain-analysis.html" TargetMode="External"/><Relationship Id="rId4" Type="http://schemas.openxmlformats.org/officeDocument/2006/relationships/hyperlink" Target="https://www.strategicmanagementinsight.com/tools/pest-pestel-analysis.html"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belbin.com/about/belbin-team-roles" TargetMode="External"/><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3</a:t>
            </a:fld>
            <a:endParaRPr lang="en-GB"/>
          </a:p>
        </p:txBody>
      </p:sp>
    </p:spTree>
    <p:extLst>
      <p:ext uri="{BB962C8B-B14F-4D97-AF65-F5344CB8AC3E}">
        <p14:creationId xmlns:p14="http://schemas.microsoft.com/office/powerpoint/2010/main" val="10409822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How you can use this:</a:t>
            </a:r>
          </a:p>
          <a:p>
            <a:r>
              <a:rPr lang="en-GB" b="0" dirty="0">
                <a:latin typeface="Arial" panose="020B0604020202020204" pitchFamily="34" charset="0"/>
                <a:cs typeface="Arial" panose="020B0604020202020204" pitchFamily="34" charset="0"/>
              </a:rPr>
              <a:t>This is meant to be a simple way of thinking about our work and how we can give and get the best from ourselves. We can use it by ourselves, with our team/ colleagues and/or with our manager. By thinking about what/who/when affects our wellness and energy, we should be able to have more choices about what we do and how we do it at work.</a:t>
            </a:r>
          </a:p>
          <a:p>
            <a:endParaRPr lang="en-GB" b="0" dirty="0">
              <a:latin typeface="Arial" panose="020B0604020202020204" pitchFamily="34" charset="0"/>
              <a:cs typeface="Arial" panose="020B0604020202020204" pitchFamily="34" charset="0"/>
            </a:endParaRPr>
          </a:p>
          <a:p>
            <a:r>
              <a:rPr lang="en-GB" b="0" dirty="0">
                <a:latin typeface="Arial" panose="020B0604020202020204" pitchFamily="34" charset="0"/>
                <a:cs typeface="Arial" panose="020B0604020202020204" pitchFamily="34" charset="0"/>
              </a:rPr>
              <a:t>There are many things that impact on our energy and wellness at work which include:</a:t>
            </a:r>
            <a:endParaRPr lang="en-GB" sz="600" b="0"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Self: </a:t>
            </a:r>
            <a:r>
              <a:rPr lang="en-GB" b="0" i="0" dirty="0">
                <a:latin typeface="Arial" panose="020B0604020202020204" pitchFamily="34" charset="0"/>
                <a:cs typeface="Arial" panose="020B0604020202020204" pitchFamily="34" charset="0"/>
              </a:rPr>
              <a:t>our own body rhythms; our underlying wellness; our broader lives; our self-perceptions</a:t>
            </a:r>
          </a:p>
          <a:p>
            <a:r>
              <a:rPr lang="en-GB" b="1" i="1" dirty="0">
                <a:latin typeface="Arial" panose="020B0604020202020204" pitchFamily="34" charset="0"/>
                <a:cs typeface="Arial" panose="020B0604020202020204" pitchFamily="34" charset="0"/>
              </a:rPr>
              <a:t>Others: </a:t>
            </a:r>
            <a:r>
              <a:rPr lang="en-GB" b="0" i="0" dirty="0">
                <a:latin typeface="Arial" panose="020B0604020202020204" pitchFamily="34" charset="0"/>
                <a:cs typeface="Arial" panose="020B0604020202020204" pitchFamily="34" charset="0"/>
              </a:rPr>
              <a:t>the relationships and interactions we have (especially our manager and other leaders) </a:t>
            </a:r>
          </a:p>
          <a:p>
            <a:r>
              <a:rPr lang="en-GB" b="1" i="1" dirty="0">
                <a:latin typeface="Arial" panose="020B0604020202020204" pitchFamily="34" charset="0"/>
                <a:cs typeface="Arial" panose="020B0604020202020204" pitchFamily="34" charset="0"/>
              </a:rPr>
              <a:t>Situation: </a:t>
            </a:r>
            <a:r>
              <a:rPr lang="en-GB" b="0" i="0" dirty="0">
                <a:latin typeface="Arial" panose="020B0604020202020204" pitchFamily="34" charset="0"/>
                <a:cs typeface="Arial" panose="020B0604020202020204" pitchFamily="34" charset="0"/>
              </a:rPr>
              <a:t>what/how we are required/being asked to do; the cultures around us</a:t>
            </a:r>
          </a:p>
          <a:p>
            <a:endParaRPr lang="en-GB" b="0" i="0" dirty="0">
              <a:latin typeface="Arial" panose="020B0604020202020204" pitchFamily="34" charset="0"/>
              <a:cs typeface="Arial" panose="020B0604020202020204" pitchFamily="34" charset="0"/>
            </a:endParaRPr>
          </a:p>
          <a:p>
            <a:r>
              <a:rPr lang="en-GB" b="0" i="0" dirty="0">
                <a:latin typeface="Arial" panose="020B0604020202020204" pitchFamily="34" charset="0"/>
                <a:cs typeface="Arial" panose="020B0604020202020204" pitchFamily="34" charset="0"/>
              </a:rPr>
              <a:t>Recognising, understanding and accepting these and then having honest conversations with others should provide us with more choice about how we can be our best as much as possible. The more we are at our best, the better it is for ourselves, others in lives and the people we serve through our work.</a:t>
            </a:r>
            <a:endParaRPr lang="en-GB" b="1" i="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AB52C64-2662-411D-A867-DE7C6711337A}" type="slidenum">
              <a:rPr lang="en-GB" smtClean="0"/>
              <a:t>4</a:t>
            </a:fld>
            <a:endParaRPr lang="en-GB"/>
          </a:p>
        </p:txBody>
      </p:sp>
    </p:spTree>
    <p:extLst>
      <p:ext uri="{BB962C8B-B14F-4D97-AF65-F5344CB8AC3E}">
        <p14:creationId xmlns:p14="http://schemas.microsoft.com/office/powerpoint/2010/main" val="29152162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DE2F8B-24CA-403D-AFE5-FCD284A1E4A8}" type="slidenum">
              <a:rPr lang="en-GB" smtClean="0"/>
              <a:t>8</a:t>
            </a:fld>
            <a:endParaRPr lang="en-GB"/>
          </a:p>
        </p:txBody>
      </p:sp>
    </p:spTree>
    <p:extLst>
      <p:ext uri="{BB962C8B-B14F-4D97-AF65-F5344CB8AC3E}">
        <p14:creationId xmlns:p14="http://schemas.microsoft.com/office/powerpoint/2010/main" val="17272076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9</a:t>
            </a:fld>
            <a:endParaRPr lang="en-GB"/>
          </a:p>
        </p:txBody>
      </p:sp>
    </p:spTree>
    <p:extLst>
      <p:ext uri="{BB962C8B-B14F-4D97-AF65-F5344CB8AC3E}">
        <p14:creationId xmlns:p14="http://schemas.microsoft.com/office/powerpoint/2010/main" val="38844215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r>
              <a:rPr lang="en-GB" dirty="0"/>
              <a:t>Podcast on </a:t>
            </a:r>
            <a:r>
              <a:rPr lang="en-GB" dirty="0" err="1"/>
              <a:t>Mooldle</a:t>
            </a:r>
            <a:r>
              <a:rPr lang="en-GB" sz="1200" b="0" kern="1200" dirty="0">
                <a:solidFill>
                  <a:schemeClr val="tx1"/>
                </a:solidFill>
                <a:effectLst/>
                <a:latin typeface="+mn-lt"/>
                <a:ea typeface="+mn-ea"/>
                <a:cs typeface="+mn-cs"/>
              </a:rPr>
              <a:t>– is that Whistleblowing is a very negative term and if you go back to where it originated from, in the days of mining when people were down the pits,  if something went wrong, what did they do? They blew the whistle to bring people to the mine head and usually it was an accident sadly. In sport -The referee blows the whistle after the event, doesn’t blow it in anticipation of an event. So in both cases, we’re talking about something having happened. Now actually what organisations want is to know in advance of something that could happen, something that might be wrong, somebody’s seen something, something doesn’t look right, somebody’s behaviour, some process or other and take steps to stop it before something significant happens.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How do you make it safe for people to come forward with their concerns?</a:t>
            </a:r>
          </a:p>
          <a:p>
            <a:r>
              <a:rPr lang="en-GB" sz="1200" b="0" kern="1200" dirty="0">
                <a:solidFill>
                  <a:schemeClr val="tx1"/>
                </a:solidFill>
                <a:effectLst/>
                <a:latin typeface="+mn-lt"/>
                <a:ea typeface="+mn-ea"/>
                <a:cs typeface="+mn-cs"/>
              </a:rPr>
              <a:t>You start off by talking about speaking up, feeling free to raise a concern. You then have a very well thought-through process to help people. Instead of having a lawyer drafting your policy you have a speak out policy and you write it from the point of view of somebody who’s going to want to use it.</a:t>
            </a:r>
          </a:p>
          <a:p>
            <a:r>
              <a:rPr lang="en-GB" sz="1200" b="0" kern="1200" dirty="0">
                <a:solidFill>
                  <a:schemeClr val="tx1"/>
                </a:solidFill>
                <a:effectLst/>
                <a:latin typeface="+mn-lt"/>
                <a:ea typeface="+mn-ea"/>
                <a:cs typeface="+mn-cs"/>
              </a:rPr>
              <a:t>It is how you brand it, you don’t call it whistleblowing, you call it speaking up or speaking out or “your views”, or whatever it is, so you take the anxiety out of it. </a:t>
            </a:r>
          </a:p>
          <a:p>
            <a:r>
              <a:rPr lang="en-GB" sz="1200" b="0" kern="1200" dirty="0">
                <a:solidFill>
                  <a:schemeClr val="tx1"/>
                </a:solidFill>
                <a:effectLst/>
                <a:latin typeface="+mn-lt"/>
                <a:ea typeface="+mn-ea"/>
                <a:cs typeface="+mn-cs"/>
              </a:rPr>
              <a:t>Take that terms with the negative connotations away and the terminology of those that do speak up as being a “whistle blower”, things are moving away from this and now they tend to be called the ‘reporter’. </a:t>
            </a:r>
          </a:p>
          <a:p>
            <a:r>
              <a:rPr lang="en-GB" sz="1200" b="0" kern="1200" dirty="0">
                <a:solidFill>
                  <a:schemeClr val="tx1"/>
                </a:solidFill>
                <a:effectLst/>
                <a:latin typeface="+mn-lt"/>
                <a:ea typeface="+mn-ea"/>
                <a:cs typeface="+mn-cs"/>
              </a:rPr>
              <a:t>Its about being viewed as being constructive rather than being perceived as being critical of the organisation. Us and them so to speak.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Taylor and Woodhams textbook (Lizard)  – Significance of legal compliance – it is essential that HR practitioners comply with employment legislation, it is possible that the requests of senior management (based on operational concerns) may contradict the stipulations of employment law, which can put HR in a difficult position.</a:t>
            </a:r>
          </a:p>
          <a:p>
            <a:r>
              <a:rPr lang="en-GB" sz="1200" b="0" kern="1200" dirty="0">
                <a:solidFill>
                  <a:schemeClr val="tx1"/>
                </a:solidFill>
                <a:effectLst/>
                <a:latin typeface="+mn-lt"/>
                <a:ea typeface="+mn-ea"/>
                <a:cs typeface="+mn-cs"/>
              </a:rPr>
              <a:t>e.g. management may try to dismiss an employee on the grounds of capability, when the real reason is that they don’t like the individual or they want to avoid having to pay a redundancy settlement. In such situations, it is essential that professional integrity and legal obligations are adhered to. HR should argue the business case for compliance and ensure that senior managers are aware that lawful remedies are more beneficial to the company in the long run. – avoiding tribunal costs, ensuring that the reputation of the company is not damaged. They explain that Legal compliance is about meeting the minimum standards set by external bodies, whereas truly ethical business requires a proactive, internally driven approach that seeks to continually work towards fairness for all. </a:t>
            </a:r>
          </a:p>
          <a:p>
            <a:endParaRPr lang="en-GB" sz="1200" b="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sz="1200" b="0" kern="1200" dirty="0">
              <a:solidFill>
                <a:schemeClr val="tx1"/>
              </a:solidFill>
              <a:effectLst/>
              <a:latin typeface="+mn-lt"/>
              <a:ea typeface="+mn-ea"/>
              <a:cs typeface="+mn-cs"/>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13</a:t>
            </a:fld>
            <a:endParaRPr lang="en-GB"/>
          </a:p>
        </p:txBody>
      </p:sp>
    </p:spTree>
    <p:extLst>
      <p:ext uri="{BB962C8B-B14F-4D97-AF65-F5344CB8AC3E}">
        <p14:creationId xmlns:p14="http://schemas.microsoft.com/office/powerpoint/2010/main" val="40746786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66EC27-1294-409F-9E76-31E2ACB031B4}" type="slidenum">
              <a:rPr lang="en-GB" smtClean="0"/>
              <a:t>14</a:t>
            </a:fld>
            <a:endParaRPr lang="en-GB"/>
          </a:p>
        </p:txBody>
      </p:sp>
    </p:spTree>
    <p:extLst>
      <p:ext uri="{BB962C8B-B14F-4D97-AF65-F5344CB8AC3E}">
        <p14:creationId xmlns:p14="http://schemas.microsoft.com/office/powerpoint/2010/main" val="17923981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Definitions have developed overtime, there is no absolute definition of HRM, and different definitions focus on different aspects of the HRM role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179705"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6D29648-A2F4-46D5-9F39-7BC40FB1BBCF}" type="slidenum">
              <a:rPr lang="en-GB" smtClean="0"/>
              <a:t>15</a:t>
            </a:fld>
            <a:endParaRPr lang="en-GB"/>
          </a:p>
        </p:txBody>
      </p:sp>
    </p:spTree>
    <p:extLst>
      <p:ext uri="{BB962C8B-B14F-4D97-AF65-F5344CB8AC3E}">
        <p14:creationId xmlns:p14="http://schemas.microsoft.com/office/powerpoint/2010/main" val="29601367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https://www.selecthub.com/hris/future-of-hr-software-trends/</a:t>
            </a:r>
            <a:endParaRPr lang="en-GB" dirty="0"/>
          </a:p>
          <a:p>
            <a:endParaRPr lang="en-GB" dirty="0"/>
          </a:p>
          <a:p>
            <a:r>
              <a:rPr lang="en-GB" dirty="0">
                <a:hlinkClick r:id="rId4"/>
              </a:rPr>
              <a:t>https://www.shrm.org/hr-today/news/hr-magazine/1118/pages/7-critical-strategies-to-prepare-for-the-future-of-hr.aspx</a:t>
            </a:r>
            <a:endParaRPr lang="en-GB" dirty="0"/>
          </a:p>
          <a:p>
            <a:endParaRPr lang="en-GB" dirty="0"/>
          </a:p>
          <a:p>
            <a:r>
              <a:rPr lang="en-GB" dirty="0">
                <a:hlinkClick r:id="rId5"/>
              </a:rPr>
              <a:t>https://www.sagepeople.com/face-of-change/?gclid=EAIaIQobChMIqq6ryKDv6AIVCu3tCh0t1wNREAAYASAAEgLB7_D_BwE#</a:t>
            </a:r>
            <a:endParaRPr lang="en-GB" dirty="0"/>
          </a:p>
          <a:p>
            <a:endParaRPr lang="en-GB" dirty="0"/>
          </a:p>
          <a:p>
            <a:r>
              <a:rPr lang="en-GB" dirty="0">
                <a:hlinkClick r:id="rId6"/>
              </a:rPr>
              <a:t>https://hbr.org/2015/07/why-we-love-to-hate-hr-and-what-hr-can-do-about-it</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16</a:t>
            </a:fld>
            <a:endParaRPr lang="en-GB"/>
          </a:p>
        </p:txBody>
      </p:sp>
    </p:spTree>
    <p:extLst>
      <p:ext uri="{BB962C8B-B14F-4D97-AF65-F5344CB8AC3E}">
        <p14:creationId xmlns:p14="http://schemas.microsoft.com/office/powerpoint/2010/main" val="10673436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10 minutes now to read assessment briefs then we will discuss. </a:t>
            </a:r>
          </a:p>
        </p:txBody>
      </p:sp>
      <p:sp>
        <p:nvSpPr>
          <p:cNvPr id="4" name="Slide Number Placeholder 3"/>
          <p:cNvSpPr>
            <a:spLocks noGrp="1"/>
          </p:cNvSpPr>
          <p:nvPr>
            <p:ph type="sldNum" sz="quarter" idx="5"/>
          </p:nvPr>
        </p:nvSpPr>
        <p:spPr/>
        <p:txBody>
          <a:bodyPr/>
          <a:lstStyle/>
          <a:p>
            <a:fld id="{1B66EC27-1294-409F-9E76-31E2ACB031B4}" type="slidenum">
              <a:rPr lang="en-GB" smtClean="0"/>
              <a:t>19</a:t>
            </a:fld>
            <a:endParaRPr lang="en-GB"/>
          </a:p>
        </p:txBody>
      </p:sp>
    </p:spTree>
    <p:extLst>
      <p:ext uri="{BB962C8B-B14F-4D97-AF65-F5344CB8AC3E}">
        <p14:creationId xmlns:p14="http://schemas.microsoft.com/office/powerpoint/2010/main" val="41518834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23</a:t>
            </a:fld>
            <a:endParaRPr lang="en-GB"/>
          </a:p>
        </p:txBody>
      </p:sp>
    </p:spTree>
    <p:extLst>
      <p:ext uri="{BB962C8B-B14F-4D97-AF65-F5344CB8AC3E}">
        <p14:creationId xmlns:p14="http://schemas.microsoft.com/office/powerpoint/2010/main" val="839018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Strategic human resource management (SHRM) provides a framework linking people management and development practices to long-term business goals and outcomes. It focuses on longer-term resourcing issues within the context of an organisation's goals and the evolving nature of work. It also informs other HR strategies, such as reward or performance, determining how they are integrated into the overall business strategy. </a:t>
            </a:r>
          </a:p>
          <a:p>
            <a:pPr algn="l"/>
            <a:endParaRPr lang="en-GB" b="0" i="0" dirty="0">
              <a:solidFill>
                <a:srgbClr val="494949"/>
              </a:solidFill>
              <a:effectLst/>
              <a:latin typeface="proxima-nova"/>
            </a:endParaRPr>
          </a:p>
          <a:p>
            <a:r>
              <a:rPr lang="en-GB" dirty="0"/>
              <a:t>It helps ensure that the various aspects of people management work together to drive the behaviour and climate needed to create value and meet performance targets. It focuses on longer-term people issues, matching resources to future needs, and large-scale concerns about structure, quality, culture, values and commitment. It must also be a response to the evolving nature of work itself.</a:t>
            </a:r>
          </a:p>
          <a:p>
            <a:endParaRPr lang="en-GB" dirty="0"/>
          </a:p>
          <a:p>
            <a:pPr algn="l" fontAlgn="base"/>
            <a:r>
              <a:rPr lang="en-GB" b="0" i="0" dirty="0">
                <a:solidFill>
                  <a:srgbClr val="232323"/>
                </a:solidFill>
                <a:effectLst/>
                <a:latin typeface="Merriweather" panose="00000500000000000000" pitchFamily="2" charset="0"/>
              </a:rPr>
              <a:t>Strategic HRM emphasises the importance of HR – and the people in the business – to the success of an organisation. Businesses with an emphasis on strategic HRM may have an HR representative in the boardroom or advising/feeding back to senior executives, and may also make use of </a:t>
            </a:r>
            <a:r>
              <a:rPr lang="en-GB" b="0" i="0" u="sng" dirty="0">
                <a:solidFill>
                  <a:srgbClr val="232323"/>
                </a:solidFill>
                <a:effectLst/>
                <a:latin typeface="Merriweather" panose="00000500000000000000" pitchFamily="2" charset="0"/>
                <a:hlinkClick r:id="rId3"/>
              </a:rPr>
              <a:t>HR business partners</a:t>
            </a:r>
            <a:r>
              <a:rPr lang="en-GB" b="0" i="0" dirty="0">
                <a:solidFill>
                  <a:srgbClr val="232323"/>
                </a:solidFill>
                <a:effectLst/>
                <a:latin typeface="Merriweather" panose="00000500000000000000" pitchFamily="2" charset="0"/>
              </a:rPr>
              <a:t>. </a:t>
            </a:r>
            <a:r>
              <a:rPr lang="en-GB" b="0" i="0" dirty="0">
                <a:solidFill>
                  <a:srgbClr val="494949"/>
                </a:solidFill>
                <a:effectLst/>
                <a:latin typeface="proxima-nova"/>
              </a:rPr>
              <a:t>Strategic planning presents great challenges and opportunities for HR professionals.</a:t>
            </a:r>
          </a:p>
          <a:p>
            <a:pPr algn="l" fontAlgn="base"/>
            <a:endParaRPr lang="en-GB" b="0" i="0" dirty="0">
              <a:solidFill>
                <a:srgbClr val="494949"/>
              </a:solidFill>
              <a:effectLst/>
              <a:latin typeface="proxima-nova"/>
            </a:endParaRPr>
          </a:p>
          <a:p>
            <a:pPr algn="l" fontAlgn="base"/>
            <a:r>
              <a:rPr lang="en-GB" b="0" i="0" dirty="0">
                <a:solidFill>
                  <a:srgbClr val="494949"/>
                </a:solidFill>
                <a:effectLst/>
                <a:latin typeface="proxima-nova"/>
              </a:rPr>
              <a:t>Many HR leaders in large companies are involved in strategic decision-making and participate on the organisation's strategy team. In contrast, HR professionals in many SMEs are not often involved in organisational or functional strategic planning. So, to achieve long-term strategic HR objectives, and to be a key player in the organisation's strategic planning process, some HR departments may need to convince senior management of the value and contribution HR can provide.</a:t>
            </a:r>
          </a:p>
          <a:p>
            <a:pPr algn="l" fontAlgn="base"/>
            <a:endParaRPr lang="en-GB" b="0" i="0" dirty="0">
              <a:solidFill>
                <a:srgbClr val="494949"/>
              </a:solidFill>
              <a:effectLst/>
              <a:latin typeface="proxima-nova"/>
            </a:endParaRPr>
          </a:p>
          <a:p>
            <a:pPr algn="l" fontAlgn="base"/>
            <a:r>
              <a:rPr lang="en-GB" b="0" i="0" dirty="0">
                <a:solidFill>
                  <a:srgbClr val="494949"/>
                </a:solidFill>
                <a:effectLst/>
                <a:latin typeface="proxima-nova"/>
              </a:rPr>
              <a:t>So, some of the key characteristics of SHRM are: 1) The use of planning; 2) A coherent approach to the design and management of HR systems; 3) Matching HRM activities to business strategy; and, 4) Seeing people as a strategic </a:t>
            </a:r>
            <a:r>
              <a:rPr lang="en-GB" b="0" i="0" dirty="0" err="1">
                <a:solidFill>
                  <a:srgbClr val="494949"/>
                </a:solidFill>
                <a:effectLst/>
                <a:latin typeface="proxima-nova"/>
              </a:rPr>
              <a:t>resorurce</a:t>
            </a:r>
            <a:r>
              <a:rPr lang="en-GB" b="0" i="0" dirty="0">
                <a:solidFill>
                  <a:srgbClr val="494949"/>
                </a:solidFill>
                <a:effectLst/>
                <a:latin typeface="proxima-nova"/>
              </a:rPr>
              <a:t>. </a:t>
            </a:r>
          </a:p>
          <a:p>
            <a:endParaRPr lang="en-GB"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The idea of strategic HRM started around the early 1990s, when academics developed definitions such as: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undertaking of all those activities affecting the behaviour of individuals in their efforts to formulate and implement the strategic needs of business (Schuler)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pattern of planned human resource deployments and activities intended to enable the organisation to achieve its goals (Wright and McMahan).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Boxall and Purcell describe strategic HRM as being concerned with explaining how HRM influences organisational performance. They also argue that strategy is not the same as strategic planning because: Strategic planning is the formal process that takes place, usually in larger organisations, defining how things will be done. Strategy, by contrast, exists in all organisations (even if it’s not written down and articulated) and defines the organisation’s behaviour and how it attempts to cope with its environment. Strategic HRM can include a number of individual HR strategies, for example: To deliver fair and equitable reward. To improve employee performance. To streamline organisational structure. In themselves these are not ‘strategic HRM’. Rather, strategic HRM is the overall framework that determines the shape and delivery of the individual strategies, systematically linking people with organisations by integrating HRM strategies into organisational strategies to deliver organisational success. </a:t>
            </a:r>
          </a:p>
          <a:p>
            <a:endParaRPr lang="en-GB" dirty="0"/>
          </a:p>
        </p:txBody>
      </p:sp>
      <p:sp>
        <p:nvSpPr>
          <p:cNvPr id="4" name="Slide Number Placeholder 3"/>
          <p:cNvSpPr>
            <a:spLocks noGrp="1"/>
          </p:cNvSpPr>
          <p:nvPr>
            <p:ph type="sldNum" sz="quarter" idx="5"/>
          </p:nvPr>
        </p:nvSpPr>
        <p:spPr/>
        <p:txBody>
          <a:bodyPr/>
          <a:lstStyle/>
          <a:p>
            <a:fld id="{A0E8ADD7-CA46-465A-984C-684DFD70FFC4}" type="slidenum">
              <a:rPr lang="en-GB" smtClean="0"/>
              <a:t>24</a:t>
            </a:fld>
            <a:endParaRPr lang="en-GB"/>
          </a:p>
        </p:txBody>
      </p:sp>
    </p:spTree>
    <p:extLst>
      <p:ext uri="{BB962C8B-B14F-4D97-AF65-F5344CB8AC3E}">
        <p14:creationId xmlns:p14="http://schemas.microsoft.com/office/powerpoint/2010/main" val="24953044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There’s no single HRM strategy that will deliver success in all cases. Organisations must define their own unique strategy according to their specific context, culture and objectives. People professionals are instrumental in applying their expertise to understanding organisational circumstances.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algn="l"/>
            <a:r>
              <a:rPr lang="en-GB" b="0" i="0" dirty="0">
                <a:solidFill>
                  <a:srgbClr val="494949"/>
                </a:solidFill>
                <a:effectLst/>
                <a:latin typeface="proxima-nova"/>
              </a:rPr>
              <a:t>That said, the closer the alignment between HR and an organisation's overall business strategy, the better the company's ability to maintain competitive advantage. Rigorous research, planning and development involving workforce culture, behaviours and competencies promote the successful execution of business strategy.</a:t>
            </a:r>
          </a:p>
          <a:p>
            <a:pPr algn="l"/>
            <a:endParaRPr lang="en-GB" b="0" i="0" dirty="0">
              <a:solidFill>
                <a:srgbClr val="494949"/>
              </a:solidFill>
              <a:effectLst/>
              <a:latin typeface="proxima-nova"/>
            </a:endParaRPr>
          </a:p>
          <a:p>
            <a:pPr algn="l"/>
            <a:r>
              <a:rPr lang="en-GB" b="0" i="0" dirty="0">
                <a:solidFill>
                  <a:srgbClr val="494949"/>
                </a:solidFill>
                <a:effectLst/>
                <a:latin typeface="proxima-nova"/>
              </a:rPr>
              <a:t>Particular benefits of HR strategic planning include the following: BOARD</a:t>
            </a:r>
          </a:p>
          <a:p>
            <a:pPr algn="l">
              <a:buFont typeface="Arial" panose="020B0604020202020204" pitchFamily="34" charset="0"/>
              <a:buChar char="•"/>
            </a:pPr>
            <a:endParaRPr lang="en-GB" b="0" i="0" dirty="0">
              <a:solidFill>
                <a:srgbClr val="494949"/>
              </a:solidFill>
              <a:effectLst/>
              <a:latin typeface="proxima-nova"/>
            </a:endParaRPr>
          </a:p>
          <a:p>
            <a:pPr algn="l">
              <a:buFont typeface="Arial" panose="020B0604020202020204" pitchFamily="34" charset="0"/>
              <a:buChar char="•"/>
            </a:pPr>
            <a:endParaRPr lang="en-GB" b="0" i="0" dirty="0">
              <a:solidFill>
                <a:srgbClr val="494949"/>
              </a:solidFill>
              <a:effectLst/>
              <a:latin typeface="proxima-nova"/>
            </a:endParaRPr>
          </a:p>
          <a:p>
            <a:endParaRPr lang="en-GB" dirty="0"/>
          </a:p>
        </p:txBody>
      </p:sp>
      <p:sp>
        <p:nvSpPr>
          <p:cNvPr id="4" name="Slide Number Placeholder 3"/>
          <p:cNvSpPr>
            <a:spLocks noGrp="1"/>
          </p:cNvSpPr>
          <p:nvPr>
            <p:ph type="sldNum" sz="quarter" idx="5"/>
          </p:nvPr>
        </p:nvSpPr>
        <p:spPr/>
        <p:txBody>
          <a:bodyPr/>
          <a:lstStyle/>
          <a:p>
            <a:fld id="{A0E8ADD7-CA46-465A-984C-684DFD70FFC4}" type="slidenum">
              <a:rPr lang="en-GB" smtClean="0"/>
              <a:t>27</a:t>
            </a:fld>
            <a:endParaRPr lang="en-GB"/>
          </a:p>
        </p:txBody>
      </p:sp>
    </p:spTree>
    <p:extLst>
      <p:ext uri="{BB962C8B-B14F-4D97-AF65-F5344CB8AC3E}">
        <p14:creationId xmlns:p14="http://schemas.microsoft.com/office/powerpoint/2010/main" val="39908005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Since around the mid-1990s, the CIPD and other organisations have been gathering evidence of the impact of people management practices on business performance. Much emphasis has been placed on the importance of ‘fit’. In other words, HR interventions should align with both each other and other organisational strategies for maximum impact.</a:t>
            </a:r>
          </a:p>
          <a:p>
            <a:endParaRPr lang="en-GB" dirty="0"/>
          </a:p>
          <a:p>
            <a:r>
              <a:rPr lang="en-GB" dirty="0"/>
              <a:t>Storey et al (2009: 4) observed that: ‘The premise is that, in some shape or form, HR policies have an effect on HR practices and these in turn influence staff attitudes and behaviours which will, in turn again, impact on service offerings and customer perceptions of value.’</a:t>
            </a:r>
          </a:p>
          <a:p>
            <a:endParaRPr lang="en-GB" dirty="0"/>
          </a:p>
          <a:p>
            <a:r>
              <a:rPr lang="en-GB" dirty="0"/>
              <a:t>The main areas of practice agreed to have an impact on performance are around job design and skills development. Making sure the right people have the skills they need to do their jobs well. Sounds simple, but what’s the reality?</a:t>
            </a:r>
          </a:p>
          <a:p>
            <a:endParaRPr lang="en-GB" dirty="0"/>
          </a:p>
          <a:p>
            <a:r>
              <a:rPr lang="en-GB" dirty="0"/>
              <a:t>The CIPD ‘people and performance model’ emphasises the importance of individual HR strategies fitting with each other and operating within a strategic framework that incorporates both people and business issues, but also identified that individual HR practices alone do not drive better business performance. For example, highly skilled individuals with valuable human capital can only generate value if they also have positive relationships with their managers in a supportive environment with strong values. All these factors will promote OCBs and ‘discretionary behaviour’, that is, the willingness of the individual to perform above the minimum necessary or give extra effort. Hence strategic HRM should take account of the need to foster employee engagement and related states, such as motivation and commitment, all of which support organisational performance</a:t>
            </a:r>
          </a:p>
          <a:p>
            <a:endParaRPr lang="en-GB" dirty="0"/>
          </a:p>
          <a:p>
            <a:r>
              <a:rPr lang="en-GB" dirty="0"/>
              <a:t>Much research has been carried out showing that good HRM practice and firm performance are correlated, but not necessarily causation:</a:t>
            </a:r>
          </a:p>
          <a:p>
            <a:r>
              <a:rPr lang="en-GB" dirty="0"/>
              <a:t>Guest et al (2000) commented that the research still left uncertainties about cause and effect.</a:t>
            </a:r>
          </a:p>
          <a:p>
            <a:r>
              <a:rPr lang="en-GB" dirty="0"/>
              <a:t>Paauwe (2009) - although progress has been made on the link between HRM and performance, significant methodological issues exist regarding the understanding of this relationship. While it may be possible to observe HRM inputs in the form of HR practices and to measure firm performance outputs, it may be difficult to ascertain, through research, what happened in between – that is to say what HR practices directly translated into firm performance outputs. This is the so-called ‘black box’. But this links to the CIPD that says there isn’t a single HR strategy or practice that can carry success and it must be a combination of things. </a:t>
            </a:r>
          </a:p>
        </p:txBody>
      </p:sp>
      <p:sp>
        <p:nvSpPr>
          <p:cNvPr id="4" name="Slide Number Placeholder 3"/>
          <p:cNvSpPr>
            <a:spLocks noGrp="1"/>
          </p:cNvSpPr>
          <p:nvPr>
            <p:ph type="sldNum" sz="quarter" idx="5"/>
          </p:nvPr>
        </p:nvSpPr>
        <p:spPr/>
        <p:txBody>
          <a:bodyPr/>
          <a:lstStyle/>
          <a:p>
            <a:fld id="{A0E8ADD7-CA46-465A-984C-684DFD70FFC4}" type="slidenum">
              <a:rPr lang="en-GB" smtClean="0"/>
              <a:t>28</a:t>
            </a:fld>
            <a:endParaRPr lang="en-GB"/>
          </a:p>
        </p:txBody>
      </p:sp>
    </p:spTree>
    <p:extLst>
      <p:ext uri="{BB962C8B-B14F-4D97-AF65-F5344CB8AC3E}">
        <p14:creationId xmlns:p14="http://schemas.microsoft.com/office/powerpoint/2010/main" val="16945559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‘human capital’ describes people’s potential to create value for their organisations.</a:t>
            </a:r>
          </a:p>
          <a:p>
            <a:endParaRPr lang="en-GB" dirty="0"/>
          </a:p>
          <a:p>
            <a:r>
              <a:rPr lang="en-GB" dirty="0"/>
              <a:t>Heery and Noon define Human Capital as ‘the knowledge, skills, and abilities that workers possess and which have been acquired through education, training, and experience both within and beyond the workplace’. </a:t>
            </a:r>
          </a:p>
          <a:p>
            <a:endParaRPr lang="en-GB" dirty="0"/>
          </a:p>
          <a:p>
            <a:r>
              <a:rPr lang="en-GB" dirty="0"/>
              <a:t>Human capital management then treats people as assets rather than costs. It focuses on adopting an integrated and strategic approach to managing people, which is the concern of all stakeholders in an organisation, not just people management professionals. How people are treated matters. </a:t>
            </a:r>
          </a:p>
          <a:p>
            <a:endParaRPr lang="en-GB" dirty="0"/>
          </a:p>
          <a:p>
            <a:r>
              <a:rPr lang="en-GB" dirty="0"/>
              <a:t>Human capital management can complement and strengthen strategic HRM by:</a:t>
            </a:r>
          </a:p>
          <a:p>
            <a:pPr marL="171450" indent="-171450">
              <a:buFont typeface="Arial" panose="020B0604020202020204" pitchFamily="34" charset="0"/>
              <a:buChar char="•"/>
            </a:pPr>
            <a:r>
              <a:rPr lang="en-GB" dirty="0"/>
              <a:t>Clarifying the links between what people do in their jobs, the value they create, and business strategy. This includes not just what people do day to day, but also how they bring innovation into operational tasks or management processes.</a:t>
            </a:r>
          </a:p>
          <a:p>
            <a:pPr marL="171450" indent="-171450">
              <a:buFont typeface="Arial" panose="020B0604020202020204" pitchFamily="34" charset="0"/>
              <a:buChar char="•"/>
            </a:pPr>
            <a:r>
              <a:rPr lang="en-GB" dirty="0"/>
              <a:t>Strengthening the belief that people are assets rather than costs.</a:t>
            </a:r>
          </a:p>
          <a:p>
            <a:pPr marL="171450" indent="-171450">
              <a:buFont typeface="Arial" panose="020B0604020202020204" pitchFamily="34" charset="0"/>
              <a:buChar char="•"/>
            </a:pPr>
            <a:r>
              <a:rPr lang="en-GB" dirty="0"/>
              <a:t>Drawing attention to the significance of ‘management through measurement’ - the aim being to establish a clear line of sight between HR interventions and organisational success.</a:t>
            </a:r>
          </a:p>
          <a:p>
            <a:pPr marL="171450" indent="-171450">
              <a:buFont typeface="Arial" panose="020B0604020202020204" pitchFamily="34" charset="0"/>
              <a:buChar char="•"/>
            </a:pPr>
            <a:r>
              <a:rPr lang="en-GB" dirty="0"/>
              <a:t>Providing guidance on what to measure, how to measure and how to report on the outcomes of measurement (this is often known as ‘human capital metrics’).</a:t>
            </a:r>
          </a:p>
          <a:p>
            <a:pPr marL="171450" indent="-171450">
              <a:buFont typeface="Arial" panose="020B0604020202020204" pitchFamily="34" charset="0"/>
              <a:buChar char="•"/>
            </a:pPr>
            <a:r>
              <a:rPr lang="en-GB" dirty="0"/>
              <a:t>Underlining the importance of using the measurements to prove that superior people management is delivering superior results and to indicate the direction that HR strategy should follow.</a:t>
            </a:r>
          </a:p>
          <a:p>
            <a:pPr marL="171450" indent="-171450">
              <a:buFont typeface="Arial" panose="020B0604020202020204" pitchFamily="34" charset="0"/>
              <a:buChar char="•"/>
            </a:pPr>
            <a:r>
              <a:rPr lang="en-GB" dirty="0"/>
              <a:t>Reinforcing attention on the need to base HRM strategies and processes on the requirement to create value through people and thus further the achievement of organisational goals.</a:t>
            </a:r>
          </a:p>
          <a:p>
            <a:pPr marL="171450" indent="-171450">
              <a:buFont typeface="Arial" panose="020B0604020202020204" pitchFamily="34" charset="0"/>
              <a:buChar char="•"/>
            </a:pPr>
            <a:r>
              <a:rPr lang="en-GB" dirty="0"/>
              <a:t>Emphasising the role of HR specialists as business partners.</a:t>
            </a:r>
          </a:p>
          <a:p>
            <a:endParaRPr lang="en-GB" dirty="0"/>
          </a:p>
          <a:p>
            <a:r>
              <a:rPr lang="en-GB" dirty="0"/>
              <a:t>This links to people analytics - The term people analytics is often used to describe the use of data about people to solve business problems. It is sometimes known as HR analytics or workforce analytics. The quality of strategic HRM is best shown by collecting key performance indicators that show the impact of strategic practices on both the HR function and the wider organisation. People analytics is crucial for understanding these outcomes, and especially for developing insights which further drive strategic decision making. The absence of people analytics capabilities makes the delivery of effective strategic HRM difficult, and more likely to fail. So it’s important that HR functions are developing their strategic activity build a firm foundation of people analytics practices. </a:t>
            </a:r>
          </a:p>
        </p:txBody>
      </p:sp>
      <p:sp>
        <p:nvSpPr>
          <p:cNvPr id="4" name="Slide Number Placeholder 3"/>
          <p:cNvSpPr>
            <a:spLocks noGrp="1"/>
          </p:cNvSpPr>
          <p:nvPr>
            <p:ph type="sldNum" sz="quarter" idx="5"/>
          </p:nvPr>
        </p:nvSpPr>
        <p:spPr/>
        <p:txBody>
          <a:bodyPr/>
          <a:lstStyle/>
          <a:p>
            <a:fld id="{A0E8ADD7-CA46-465A-984C-684DFD70FFC4}" type="slidenum">
              <a:rPr lang="en-GB" smtClean="0"/>
              <a:t>29</a:t>
            </a:fld>
            <a:endParaRPr lang="en-GB"/>
          </a:p>
        </p:txBody>
      </p:sp>
    </p:spTree>
    <p:extLst>
      <p:ext uri="{BB962C8B-B14F-4D97-AF65-F5344CB8AC3E}">
        <p14:creationId xmlns:p14="http://schemas.microsoft.com/office/powerpoint/2010/main" val="25168344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32323"/>
                </a:solidFill>
                <a:effectLst/>
                <a:latin typeface="Merriweather" panose="020B0604020202020204" pitchFamily="2" charset="0"/>
              </a:rPr>
              <a:t>Critics of SHRM say that it is a good idea in theory but often hard to implement at the organisational level. Translating the organisation’s objectives and values into tangible initiatives that can be driven by the HR department is a complex problem underlying SHRM.</a:t>
            </a:r>
          </a:p>
          <a:p>
            <a:endParaRPr lang="en-GB" b="0" i="0" dirty="0">
              <a:solidFill>
                <a:srgbClr val="232323"/>
              </a:solidFill>
              <a:effectLst/>
              <a:latin typeface="Merriweather" panose="020B0604020202020204" pitchFamily="2" charset="0"/>
            </a:endParaRPr>
          </a:p>
          <a:p>
            <a:endParaRPr lang="en-GB" b="0" i="0" dirty="0">
              <a:solidFill>
                <a:srgbClr val="232323"/>
              </a:solidFill>
              <a:effectLst/>
              <a:latin typeface="Merriweather" panose="020B0604020202020204" pitchFamily="2" charset="0"/>
            </a:endParaRPr>
          </a:p>
        </p:txBody>
      </p:sp>
      <p:sp>
        <p:nvSpPr>
          <p:cNvPr id="4" name="Slide Number Placeholder 3"/>
          <p:cNvSpPr>
            <a:spLocks noGrp="1"/>
          </p:cNvSpPr>
          <p:nvPr>
            <p:ph type="sldNum" sz="quarter" idx="5"/>
          </p:nvPr>
        </p:nvSpPr>
        <p:spPr/>
        <p:txBody>
          <a:bodyPr/>
          <a:lstStyle/>
          <a:p>
            <a:fld id="{A0E8ADD7-CA46-465A-984C-684DFD70FFC4}" type="slidenum">
              <a:rPr lang="en-GB" smtClean="0"/>
              <a:t>30</a:t>
            </a:fld>
            <a:endParaRPr lang="en-GB"/>
          </a:p>
        </p:txBody>
      </p:sp>
    </p:spTree>
    <p:extLst>
      <p:ext uri="{BB962C8B-B14F-4D97-AF65-F5344CB8AC3E}">
        <p14:creationId xmlns:p14="http://schemas.microsoft.com/office/powerpoint/2010/main" val="26405770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What is the RBV then? The resource-based view (RBV) of the firm is an approach to achieving </a:t>
            </a:r>
            <a:r>
              <a:rPr lang="en-GB" sz="1200" b="0" i="0" u="none" strike="noStrike" kern="1200" dirty="0">
                <a:solidFill>
                  <a:schemeClr val="tx1"/>
                </a:solidFill>
                <a:effectLst/>
                <a:latin typeface="+mn-lt"/>
                <a:ea typeface="+mn-ea"/>
                <a:cs typeface="+mn-cs"/>
                <a:hlinkClick r:id="rId3"/>
              </a:rPr>
              <a:t>competitive advantage</a:t>
            </a:r>
            <a:r>
              <a:rPr lang="en-GB" sz="1200" b="0" i="0" u="none" strike="noStrike" kern="1200" dirty="0">
                <a:solidFill>
                  <a:schemeClr val="tx1"/>
                </a:solidFill>
                <a:effectLst/>
                <a:latin typeface="+mn-lt"/>
                <a:ea typeface="+mn-ea"/>
                <a:cs typeface="+mn-cs"/>
              </a:rPr>
              <a:t>. The concept was developed by Barney (1991).</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Resource-based SHRM can produce what Boxall and Purcell (2016) refer to as ‘human resource advantage.’ The aim is to develop strategic capability. This means strategic fit between resources and opportunities, obtaining added value from the effective deployment of resources, and developing managers who can think and plan strategically in the sense that they understand the key strategic issues and ensure that what they do enables the strategic goals of the business to be achieved.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In RBV model, resources are given the major role in helping companies to achieve higher organizational performance.</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There are two types of resources: tangible and intangible.</a:t>
            </a:r>
            <a:endParaRPr lang="en-GB" sz="1200" b="0" i="0" u="sng"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200" b="0" i="0" u="sng" kern="1200" dirty="0">
                <a:solidFill>
                  <a:schemeClr val="tx1"/>
                </a:solidFill>
                <a:effectLst/>
                <a:latin typeface="+mn-lt"/>
                <a:ea typeface="+mn-ea"/>
                <a:cs typeface="+mn-cs"/>
              </a:rPr>
              <a:t>Tangible assets</a:t>
            </a:r>
            <a:r>
              <a:rPr lang="en-GB" sz="1200" b="0" i="0" kern="1200" dirty="0">
                <a:solidFill>
                  <a:schemeClr val="tx1"/>
                </a:solidFill>
                <a:effectLst/>
                <a:latin typeface="+mn-lt"/>
                <a:ea typeface="+mn-ea"/>
                <a:cs typeface="+mn-cs"/>
              </a:rPr>
              <a:t> are physical things. Land, buildings, machinery, equipment and capital – all these assets are tangible. Physical resources can easily be bought in the market so they confer little advantage to the companies in the long run because rivals can soon acquire the identical assets.</a:t>
            </a:r>
          </a:p>
          <a:p>
            <a:pPr marL="171450" indent="-171450" algn="just">
              <a:buFont typeface="Arial" panose="020B0604020202020204" pitchFamily="34" charset="0"/>
              <a:buChar char="•"/>
            </a:pPr>
            <a:endParaRPr lang="en-GB" sz="1200" b="0" i="0"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200" b="0" i="0" u="sng" kern="1200" dirty="0">
                <a:solidFill>
                  <a:schemeClr val="tx1"/>
                </a:solidFill>
                <a:effectLst/>
                <a:latin typeface="+mn-lt"/>
                <a:ea typeface="+mn-ea"/>
                <a:cs typeface="+mn-cs"/>
              </a:rPr>
              <a:t>Intangible assets </a:t>
            </a:r>
            <a:r>
              <a:rPr lang="en-GB" sz="1200" b="0" i="0" kern="1200" dirty="0">
                <a:solidFill>
                  <a:schemeClr val="tx1"/>
                </a:solidFill>
                <a:effectLst/>
                <a:latin typeface="+mn-lt"/>
                <a:ea typeface="+mn-ea"/>
                <a:cs typeface="+mn-cs"/>
              </a:rPr>
              <a:t>are everything else that has no physical presence but can still be owned by the company. Brand reputation, trademarks, intellectual property are all intangible assets. Unlike physical resources, brand reputation is built over a long time and is something that other companies cannot buy from the market. Intangible resources usually stay within a company and are the main source of sustainable competitive advantage.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two critical assumptions of RBV are that resources must also be heterogeneous and immobile.</a:t>
            </a:r>
          </a:p>
          <a:p>
            <a:endParaRPr lang="en-GB" sz="1200" b="0" i="0"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200" b="0" i="0" u="sng" kern="1200" dirty="0">
                <a:solidFill>
                  <a:schemeClr val="tx1"/>
                </a:solidFill>
                <a:effectLst/>
                <a:latin typeface="+mn-lt"/>
                <a:ea typeface="+mn-ea"/>
                <a:cs typeface="+mn-cs"/>
              </a:rPr>
              <a:t>Heterogeneous. </a:t>
            </a:r>
            <a:r>
              <a:rPr lang="en-GB" sz="1200" b="0" i="0" kern="1200" dirty="0">
                <a:solidFill>
                  <a:schemeClr val="tx1"/>
                </a:solidFill>
                <a:effectLst/>
                <a:latin typeface="+mn-lt"/>
                <a:ea typeface="+mn-ea"/>
                <a:cs typeface="+mn-cs"/>
              </a:rPr>
              <a:t>The first assumption is that skills, capabilities and other resources that organizations possess differ from one company to another. If organizations had the same amount and mix of resources, they could not employ different strategies to outcompete each other. What one company would do, the other could simply follow and no competitive advantage could be achieved. Therefore, RBV assumes that companies achieve competitive advantage by using their different bundles of resources – companies which are exposed to the same external and competitive forces (same external conditions) are able to implement different strategies and outperform each other. These days, particularly relevant to technology. (SAMSUNG VS APPLE)</a:t>
            </a:r>
          </a:p>
          <a:p>
            <a:pPr marL="0" indent="0" algn="just">
              <a:buFont typeface="Arial" panose="020B0604020202020204" pitchFamily="34" charset="0"/>
              <a:buNone/>
            </a:pPr>
            <a:endParaRPr lang="en-GB" sz="1200" b="0" i="0"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200" b="0" i="0" u="sng" kern="1200" dirty="0">
                <a:solidFill>
                  <a:schemeClr val="tx1"/>
                </a:solidFill>
                <a:effectLst/>
                <a:latin typeface="+mn-lt"/>
                <a:ea typeface="+mn-ea"/>
                <a:cs typeface="+mn-cs"/>
              </a:rPr>
              <a:t>Immobile</a:t>
            </a:r>
            <a:r>
              <a:rPr lang="en-GB" sz="1200" b="0" i="0" kern="1200" dirty="0">
                <a:solidFill>
                  <a:schemeClr val="tx1"/>
                </a:solidFill>
                <a:effectLst/>
                <a:latin typeface="+mn-lt"/>
                <a:ea typeface="+mn-ea"/>
                <a:cs typeface="+mn-cs"/>
              </a:rPr>
              <a:t>. The second assumption of RBV is that resources are not mobile and do not move from company to company, at least in the short-run. Due to this immobility, companies cannot replicate rivals’ resources and implement the same strategies. Tangible assets could be mobile over a longer period of time. But intangible resources, such as brand equity, processes, knowledge or intellectual property are usually immobile.</a:t>
            </a:r>
          </a:p>
          <a:p>
            <a:pPr marL="171450" indent="-171450" algn="just">
              <a:buFont typeface="Arial" panose="020B0604020202020204" pitchFamily="34" charset="0"/>
              <a:buChar char="•"/>
            </a:pPr>
            <a:endParaRPr lang="en-GB" sz="1200" b="0" i="0" kern="1200" dirty="0">
              <a:solidFill>
                <a:schemeClr val="tx1"/>
              </a:solidFill>
              <a:effectLst/>
              <a:latin typeface="+mn-lt"/>
              <a:ea typeface="+mn-ea"/>
              <a:cs typeface="+mn-cs"/>
            </a:endParaRPr>
          </a:p>
          <a:p>
            <a:pPr algn="just"/>
            <a:r>
              <a:rPr lang="en-GB" sz="1200" b="0" i="0" u="sng" kern="1200" dirty="0">
                <a:solidFill>
                  <a:schemeClr val="tx1"/>
                </a:solidFill>
                <a:effectLst/>
                <a:latin typeface="+mn-lt"/>
                <a:ea typeface="+mn-ea"/>
                <a:cs typeface="+mn-cs"/>
              </a:rPr>
              <a:t>VRIO framework: </a:t>
            </a:r>
            <a:r>
              <a:rPr lang="en-GB" b="0" i="0" dirty="0">
                <a:effectLst/>
              </a:rPr>
              <a:t>VRIO framework</a:t>
            </a:r>
            <a:r>
              <a:rPr lang="en-GB" sz="1200" b="0" i="0" kern="1200" dirty="0">
                <a:solidFill>
                  <a:schemeClr val="tx1"/>
                </a:solidFill>
                <a:effectLst/>
                <a:latin typeface="+mn-lt"/>
                <a:ea typeface="+mn-ea"/>
                <a:cs typeface="+mn-cs"/>
              </a:rPr>
              <a:t> </a:t>
            </a:r>
            <a:r>
              <a:rPr lang="en-GB" b="0" dirty="0"/>
              <a:t>is the tool used to analyse firm’s internal resources and capabilities to find out if they can be a source of sustained competitive advantage. Go through this in next slide. </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b="0" i="0" u="sng" dirty="0">
                <a:effectLst/>
              </a:rPr>
              <a:t>All of this then leads to competitive advantage</a:t>
            </a:r>
            <a:r>
              <a:rPr lang="en-GB" sz="1200" b="0" i="0" u="sng" kern="1200" dirty="0">
                <a:solidFill>
                  <a:schemeClr val="tx1"/>
                </a:solidFill>
                <a:effectLst/>
                <a:latin typeface="+mn-lt"/>
                <a:ea typeface="+mn-ea"/>
                <a:cs typeface="+mn-cs"/>
              </a:rPr>
              <a:t>: </a:t>
            </a:r>
            <a:r>
              <a:rPr lang="en-GB" b="0" dirty="0"/>
              <a:t>superior performance relative to other competitors in the same industry or superior performance relative to the industry average.</a:t>
            </a:r>
            <a:r>
              <a:rPr lang="en-GB" sz="1200" b="0" i="0" kern="1200" dirty="0">
                <a:solidFill>
                  <a:schemeClr val="tx1"/>
                </a:solidFill>
                <a:effectLst/>
                <a:latin typeface="+mn-lt"/>
                <a:ea typeface="+mn-ea"/>
                <a:cs typeface="+mn-cs"/>
              </a:rPr>
              <a:t> </a:t>
            </a:r>
          </a:p>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p>
          <a:p>
            <a:pPr lvl="0"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Wright et al (2001) noted that there are three important components of HRM that constitute a resource for the firm and are influenced by HR practices or the HR system:</a:t>
            </a:r>
          </a:p>
          <a:p>
            <a:pPr lvl="0"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1. The human capital pool comprised of the stock of employee knowledge, skills, motivation and behaviours</a:t>
            </a:r>
          </a:p>
          <a:p>
            <a:pPr lvl="0"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2. The flow of human capital through the firm – the movement of people and of knowledge</a:t>
            </a:r>
          </a:p>
          <a:p>
            <a:pPr lvl="0"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3. The dynamic processes through which organisations change and/or renew themselves.</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They suggested that HR practices are the primary levers through which the firm can change the pool of human capital as well as attempt to change the employee behaviours that lead to organisational success.</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Resource-based strategic HRM can produce what Boxall and Purcell (2003) referred to as human resource advantage. The aim is to develop strategic capability. This means strategic fit between resources and opportunities, obtaining added value from the effective deployment of resources, and developing people who can think and plan strategically in the sense that they understand the key strategic issues and ensure that what they do supports the achievement of the business’ strategic goals. </a:t>
            </a:r>
          </a:p>
        </p:txBody>
      </p:sp>
      <p:sp>
        <p:nvSpPr>
          <p:cNvPr id="4" name="Slide Number Placeholder 3"/>
          <p:cNvSpPr>
            <a:spLocks noGrp="1"/>
          </p:cNvSpPr>
          <p:nvPr>
            <p:ph type="sldNum" sz="quarter" idx="5"/>
          </p:nvPr>
        </p:nvSpPr>
        <p:spPr/>
        <p:txBody>
          <a:bodyPr/>
          <a:lstStyle/>
          <a:p>
            <a:fld id="{AD8BF6BF-9202-4E1B-A529-B44A37FC63DC}" type="slidenum">
              <a:rPr lang="en-GB" smtClean="0"/>
              <a:t>31</a:t>
            </a:fld>
            <a:endParaRPr lang="en-GB"/>
          </a:p>
        </p:txBody>
      </p:sp>
    </p:spTree>
    <p:extLst>
      <p:ext uri="{BB962C8B-B14F-4D97-AF65-F5344CB8AC3E}">
        <p14:creationId xmlns:p14="http://schemas.microsoft.com/office/powerpoint/2010/main" val="7024340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Although, having heterogeneous and immobile resources is critical in achieving competitive advantage, it is not enough alone if the firm wants to sustain it.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In order to understand the sources of </a:t>
            </a:r>
            <a:r>
              <a:rPr lang="en-GB" sz="1200" b="0" i="1" kern="1200" dirty="0">
                <a:solidFill>
                  <a:schemeClr val="tx1"/>
                </a:solidFill>
                <a:effectLst/>
                <a:latin typeface="+mn-lt"/>
                <a:ea typeface="+mn-ea"/>
                <a:cs typeface="+mn-cs"/>
              </a:rPr>
              <a:t>sustained </a:t>
            </a:r>
            <a:r>
              <a:rPr lang="en-GB" sz="1200" b="0" i="0" kern="1200" dirty="0">
                <a:solidFill>
                  <a:schemeClr val="tx1"/>
                </a:solidFill>
                <a:effectLst/>
                <a:latin typeface="+mn-lt"/>
                <a:ea typeface="+mn-ea"/>
                <a:cs typeface="+mn-cs"/>
              </a:rPr>
              <a:t>competitive advantage, firms are using many tools to analyse their external (</a:t>
            </a:r>
            <a:r>
              <a:rPr lang="en-GB" sz="1200" b="0" i="0" u="none" strike="noStrike" kern="1200" dirty="0">
                <a:solidFill>
                  <a:schemeClr val="tx1"/>
                </a:solidFill>
                <a:effectLst/>
                <a:latin typeface="+mn-lt"/>
                <a:ea typeface="+mn-ea"/>
                <a:cs typeface="+mn-cs"/>
                <a:hlinkClick r:id="rId3"/>
              </a:rPr>
              <a:t>Porter’s 5 Forces</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4"/>
              </a:rPr>
              <a:t>PEST analysis</a:t>
            </a:r>
            <a:r>
              <a:rPr lang="en-GB" sz="1200" b="0" i="0" kern="1200" dirty="0">
                <a:solidFill>
                  <a:schemeClr val="tx1"/>
                </a:solidFill>
                <a:effectLst/>
                <a:latin typeface="+mn-lt"/>
                <a:ea typeface="+mn-ea"/>
                <a:cs typeface="+mn-cs"/>
              </a:rPr>
              <a:t>) and internal (</a:t>
            </a:r>
            <a:r>
              <a:rPr lang="en-GB" sz="1200" b="0" i="0" u="none" strike="noStrike" kern="1200" dirty="0">
                <a:solidFill>
                  <a:schemeClr val="tx1"/>
                </a:solidFill>
                <a:effectLst/>
                <a:latin typeface="+mn-lt"/>
                <a:ea typeface="+mn-ea"/>
                <a:cs typeface="+mn-cs"/>
                <a:hlinkClick r:id="rId5"/>
              </a:rPr>
              <a:t>Value Chain analysis</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6"/>
              </a:rPr>
              <a:t>BCG Matrix</a:t>
            </a:r>
            <a:r>
              <a:rPr lang="en-GB" sz="1200" b="0" i="0" kern="1200" dirty="0">
                <a:solidFill>
                  <a:schemeClr val="tx1"/>
                </a:solidFill>
                <a:effectLst/>
                <a:latin typeface="+mn-lt"/>
                <a:ea typeface="+mn-ea"/>
                <a:cs typeface="+mn-cs"/>
              </a:rPr>
              <a:t>) environments. One of such tools that </a:t>
            </a:r>
            <a:r>
              <a:rPr lang="en-GB" sz="1200" b="0" i="0" kern="1200" dirty="0" err="1">
                <a:solidFill>
                  <a:schemeClr val="tx1"/>
                </a:solidFill>
                <a:effectLst/>
                <a:latin typeface="+mn-lt"/>
                <a:ea typeface="+mn-ea"/>
                <a:cs typeface="+mn-cs"/>
              </a:rPr>
              <a:t>analyze</a:t>
            </a:r>
            <a:r>
              <a:rPr lang="en-GB" sz="1200" b="0" i="0" kern="1200" dirty="0">
                <a:solidFill>
                  <a:schemeClr val="tx1"/>
                </a:solidFill>
                <a:effectLst/>
                <a:latin typeface="+mn-lt"/>
                <a:ea typeface="+mn-ea"/>
                <a:cs typeface="+mn-cs"/>
              </a:rPr>
              <a:t> firm’s internal resources is VRIO analysis.</a:t>
            </a:r>
          </a:p>
          <a:p>
            <a:pPr algn="just"/>
            <a:endParaRPr lang="en-GB"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tool was originally developed by Barney (1991;1995) in his work ‘Firm Resources and Sustained Competitive Advantage’. Barney says that a resource must possess four attributes in order to become a strategic asset and a source of sustained </a:t>
            </a:r>
            <a:r>
              <a:rPr lang="en-GB" sz="1200" b="0" i="0" u="none" strike="noStrike" kern="1200" dirty="0">
                <a:solidFill>
                  <a:schemeClr val="tx1"/>
                </a:solidFill>
                <a:effectLst/>
                <a:latin typeface="+mn-lt"/>
                <a:ea typeface="+mn-ea"/>
                <a:cs typeface="+mn-cs"/>
              </a:rPr>
              <a:t>competitive advantage:</a:t>
            </a:r>
          </a:p>
          <a:p>
            <a:pPr marL="228600" indent="-228600" algn="just">
              <a:buFont typeface="+mj-lt"/>
              <a:buAutoNum type="arabicPeriod"/>
            </a:pPr>
            <a:r>
              <a:rPr lang="en-GB" sz="1200" b="0" i="0" kern="1200" dirty="0">
                <a:solidFill>
                  <a:schemeClr val="tx1"/>
                </a:solidFill>
                <a:effectLst/>
                <a:latin typeface="+mn-lt"/>
                <a:ea typeface="+mn-ea"/>
                <a:cs typeface="+mn-cs"/>
              </a:rPr>
              <a:t>VALUABLE</a:t>
            </a:r>
          </a:p>
          <a:p>
            <a:pPr marL="228600" indent="-228600" algn="just">
              <a:buFont typeface="+mj-lt"/>
              <a:buAutoNum type="arabicPeriod"/>
            </a:pPr>
            <a:r>
              <a:rPr lang="en-GB" sz="1200" b="0" i="0" kern="1200" dirty="0">
                <a:solidFill>
                  <a:schemeClr val="tx1"/>
                </a:solidFill>
                <a:effectLst/>
                <a:latin typeface="+mn-lt"/>
                <a:ea typeface="+mn-ea"/>
                <a:cs typeface="+mn-cs"/>
              </a:rPr>
              <a:t>RARE</a:t>
            </a:r>
          </a:p>
          <a:p>
            <a:pPr marL="228600" indent="-228600" algn="just">
              <a:buFont typeface="+mj-lt"/>
              <a:buAutoNum type="arabicPeriod"/>
            </a:pPr>
            <a:r>
              <a:rPr lang="en-GB" sz="1200" b="0" i="0" kern="1200" dirty="0">
                <a:solidFill>
                  <a:schemeClr val="tx1"/>
                </a:solidFill>
                <a:effectLst/>
                <a:latin typeface="+mn-lt"/>
                <a:ea typeface="+mn-ea"/>
                <a:cs typeface="+mn-cs"/>
              </a:rPr>
              <a:t>IMPERFECTLY IMITABLE</a:t>
            </a:r>
          </a:p>
          <a:p>
            <a:pPr marL="228600" indent="-228600" algn="just">
              <a:buFont typeface="+mj-lt"/>
              <a:buAutoNum type="arabicPeriod"/>
            </a:pPr>
            <a:r>
              <a:rPr lang="en-GB" sz="1200" b="0" i="0" kern="1200" dirty="0">
                <a:solidFill>
                  <a:schemeClr val="tx1"/>
                </a:solidFill>
                <a:effectLst/>
                <a:latin typeface="+mn-lt"/>
                <a:ea typeface="+mn-ea"/>
                <a:cs typeface="+mn-cs"/>
              </a:rPr>
              <a:t>ORGANISED</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A resource or capability that meets all four requirements can bring sustained competitive advantage for the company.</a:t>
            </a:r>
            <a:endParaRPr lang="en-GB" dirty="0"/>
          </a:p>
        </p:txBody>
      </p:sp>
      <p:sp>
        <p:nvSpPr>
          <p:cNvPr id="4" name="Slide Number Placeholder 3"/>
          <p:cNvSpPr>
            <a:spLocks noGrp="1"/>
          </p:cNvSpPr>
          <p:nvPr>
            <p:ph type="sldNum" sz="quarter" idx="5"/>
          </p:nvPr>
        </p:nvSpPr>
        <p:spPr/>
        <p:txBody>
          <a:bodyPr/>
          <a:lstStyle/>
          <a:p>
            <a:fld id="{AD8BF6BF-9202-4E1B-A529-B44A37FC63DC}" type="slidenum">
              <a:rPr lang="en-GB" smtClean="0"/>
              <a:t>32</a:t>
            </a:fld>
            <a:endParaRPr lang="en-GB"/>
          </a:p>
        </p:txBody>
      </p:sp>
    </p:spTree>
    <p:extLst>
      <p:ext uri="{BB962C8B-B14F-4D97-AF65-F5344CB8AC3E}">
        <p14:creationId xmlns:p14="http://schemas.microsoft.com/office/powerpoint/2010/main" val="29611628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Whether you can define it or not, you know that culture exists. It's that something that hangs in the air and influences how work gets done, critically affects project success or failure, says who fits in and who doesn't, and determines the overall mood of the company.</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Culture often becomes the focus of attention during periods of organisational change – when companies merge and their cultures clash, for example, or when growth and other strategic change mean that the existing culture becomes inappropriate, and hinders rather than supports progress.</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more static environments, cultural issues may be responsible for low morale, absenteeism or high staff turnover, with all of the adverse effects those can have on productivity. All of which become HR’s problem. Similarly, organisational culture is an important concept to the people profession. The work of HR, L&amp;D and OD influences, and is influenced by, organisational culture because, at its heart, every organisation is made up of human relationships and human interactions. Culture is therefore central to the role of the profession and must be managed and developed accordingly. </a:t>
            </a: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Definitions above: Like HRM, no absolute consensus </a:t>
            </a:r>
          </a:p>
          <a:p>
            <a:pPr algn="just">
              <a:lnSpc>
                <a:spcPct val="115000"/>
              </a:lnSpc>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Fortunately, while corporate culture can be elusive, approaches have been developed to help us look at it. Such models can play a key role in formulating strategy or planning change:</a:t>
            </a:r>
          </a:p>
          <a:p>
            <a:pPr algn="just">
              <a:lnSpc>
                <a:spcPct val="115000"/>
              </a:lnSpc>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pP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pPr>
            <a:r>
              <a:rPr lang="en-GB" sz="1200" i="1" dirty="0">
                <a:effectLst/>
                <a:latin typeface="Arial" panose="020B0604020202020204" pitchFamily="34" charset="0"/>
                <a:ea typeface="Times New Roman" panose="02020603050405020304" pitchFamily="18" charset="0"/>
                <a:cs typeface="Times New Roman" panose="02020603050405020304" pitchFamily="18" charset="0"/>
              </a:rPr>
              <a:t>Good read: https://www.hrmagazine.co.uk/content/insights/why-culture-is-critical-in-the-post-covid-world</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33</a:t>
            </a:fld>
            <a:endParaRPr lang="en-GB"/>
          </a:p>
        </p:txBody>
      </p:sp>
    </p:spTree>
    <p:extLst>
      <p:ext uri="{BB962C8B-B14F-4D97-AF65-F5344CB8AC3E}">
        <p14:creationId xmlns:p14="http://schemas.microsoft.com/office/powerpoint/2010/main" val="33510393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Schein 1992</a:t>
            </a:r>
          </a:p>
          <a:p>
            <a:endParaRPr lang="en-GB" dirty="0"/>
          </a:p>
          <a:p>
            <a:r>
              <a:rPr lang="en-GB" dirty="0"/>
              <a:t>The surface level of culture is the most visible. Anyone coming into contact with it can observe it:</a:t>
            </a:r>
          </a:p>
          <a:p>
            <a:endParaRPr lang="en-GB" dirty="0"/>
          </a:p>
          <a:p>
            <a:pPr marL="171450" marR="0" lvl="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Artefacts are organisational attributes that can be seen, felt and heard by the uninitiated observer, including the facilities, offices, décor, furnishings, dress, and how people visibly interact with others and with organisational outsiders </a:t>
            </a:r>
          </a:p>
          <a:p>
            <a:pPr marL="0" marR="0" lvl="0" indent="0" algn="just"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pPr marL="171450" indent="-171450" algn="just">
              <a:buFont typeface="Arial" panose="020B0604020202020204" pitchFamily="34" charset="0"/>
              <a:buChar char="•"/>
            </a:pPr>
            <a:r>
              <a:rPr lang="en-GB" dirty="0"/>
              <a:t>Ceremonials are formally planned, elaborate, dramatic sets of activities of cultural expression, e.g. opening events, prize-</a:t>
            </a:r>
            <a:r>
              <a:rPr lang="en-GB" dirty="0" err="1"/>
              <a:t>givings</a:t>
            </a:r>
            <a:r>
              <a:rPr lang="en-GB" dirty="0"/>
              <a:t>, graduations, religious services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Courses and workshops are used to instruct, induct, orient and train new members in company practices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Heroes are characters, living or dead, who personify the values and beliefs; who are referred to in company stories, legends, sagas, myths and jokes; and who represent role models that current employees should emulate</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Jokes are humorous stories intended to cause amusement, but their underlying themes carry a message for the behaviour or values expected of organizational members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Language is the particular form or manner in which members use vocal sounds and written signs to convey meaning to each other. It includes both specialist technical vocabulary related to the business (jargon), as well as general naming choices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Legends are handed-down narratives about wonderful events based on company history, but embellished with fictional details. These fascinate employees and invite them to admire or deplore certain activities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Mottoes are maxims adopted as rules of conduct. Unlike slogans, mottoes are rarely, if ever, changed.</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Norms are expected modes of behaviour that are accepted as the company's way of doing things, thereby providing guidance for employee behaviour</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Physical layout concerns things that surround people, providing them with immediate sensory stimuli, as they carry out culturally expressive activities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Rites are elaborate, dramatic sets of activities that consolidate various forms of cultural expression into one event. They are formally planned events such as annual staff performance reviews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Sagas are historical narratives describing the unique accomplishments of groups and their leaders. They usually describe a series of events that are said to have unfolded over time and which constitute an important part of an organization's history</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Slogans are short, catchy phrases that are regularly changed. They are used for both customer advertising and also to motivate employees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Stories are narratives describing how individuals acted and the decisions they made that affected the company's future. Stories can include a mixture of both truth and fiction</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Symbols refer to any act, event, object, quality or relationship that serves as a vehicle for conveying meaning. </a:t>
            </a:r>
          </a:p>
          <a:p>
            <a:pPr marL="171450" indent="-171450" algn="just">
              <a:buFont typeface="Arial" panose="020B0604020202020204" pitchFamily="34" charset="0"/>
              <a:buChar char="•"/>
            </a:pPr>
            <a:endParaRPr lang="en-GB" dirty="0"/>
          </a:p>
          <a:p>
            <a:endParaRPr lang="en-GB" dirty="0"/>
          </a:p>
          <a:p>
            <a:r>
              <a:rPr lang="en-GB" dirty="0"/>
              <a:t>Espoused values - the professed culture of an organisation's members. Company slogans, mission statements and other operational creeds are useful examples</a:t>
            </a:r>
          </a:p>
          <a:p>
            <a:endParaRPr lang="en-GB" dirty="0"/>
          </a:p>
          <a:p>
            <a:r>
              <a:rPr lang="en-GB" dirty="0"/>
              <a:t>Basic underlying assumptions - which are unseen and not consciously identified in everyday interactions between organisational members. Even people with the experience to understand this deepest level of organisational culture can become accustomed to its attributes, reinforcing the invisibility of its existence. </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35</a:t>
            </a:fld>
            <a:endParaRPr lang="en-GB"/>
          </a:p>
        </p:txBody>
      </p:sp>
    </p:spTree>
    <p:extLst>
      <p:ext uri="{BB962C8B-B14F-4D97-AF65-F5344CB8AC3E}">
        <p14:creationId xmlns:p14="http://schemas.microsoft.com/office/powerpoint/2010/main" val="33449236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36</a:t>
            </a:fld>
            <a:endParaRPr lang="en-GB"/>
          </a:p>
        </p:txBody>
      </p:sp>
    </p:spTree>
    <p:extLst>
      <p:ext uri="{BB962C8B-B14F-4D97-AF65-F5344CB8AC3E}">
        <p14:creationId xmlns:p14="http://schemas.microsoft.com/office/powerpoint/2010/main" val="15477853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37</a:t>
            </a:fld>
            <a:endParaRPr lang="en-GB"/>
          </a:p>
        </p:txBody>
      </p:sp>
    </p:spTree>
    <p:extLst>
      <p:ext uri="{BB962C8B-B14F-4D97-AF65-F5344CB8AC3E}">
        <p14:creationId xmlns:p14="http://schemas.microsoft.com/office/powerpoint/2010/main" val="10299295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Workshop will be supplemented by a recorded lecture on the assignment and the topic of change. </a:t>
            </a:r>
          </a:p>
        </p:txBody>
      </p:sp>
      <p:sp>
        <p:nvSpPr>
          <p:cNvPr id="4" name="Slide Number Placeholder 3"/>
          <p:cNvSpPr>
            <a:spLocks noGrp="1"/>
          </p:cNvSpPr>
          <p:nvPr>
            <p:ph type="sldNum" sz="quarter" idx="5"/>
          </p:nvPr>
        </p:nvSpPr>
        <p:spPr/>
        <p:txBody>
          <a:bodyPr/>
          <a:lstStyle/>
          <a:p>
            <a:fld id="{E0BFB425-B183-42E8-B64A-79CD177D6D42}" type="slidenum">
              <a:rPr lang="en-GB" smtClean="0"/>
              <a:t>38</a:t>
            </a:fld>
            <a:endParaRPr lang="en-GB"/>
          </a:p>
        </p:txBody>
      </p:sp>
    </p:spTree>
    <p:extLst>
      <p:ext uri="{BB962C8B-B14F-4D97-AF65-F5344CB8AC3E}">
        <p14:creationId xmlns:p14="http://schemas.microsoft.com/office/powerpoint/2010/main" val="42138535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C65877-87C4-DCFF-1643-B7DE901C8A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982848-C031-BD6E-7AEE-F527D66F5327}"/>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46ABFB31-FEEA-9452-47B1-904EB9391BC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a:t>
            </a:r>
            <a:r>
              <a:rPr lang="en-GB" sz="1200" b="0" i="0" kern="1200" dirty="0" err="1">
                <a:solidFill>
                  <a:schemeClr val="tx1"/>
                </a:solidFill>
                <a:effectLst/>
                <a:latin typeface="+mn-lt"/>
                <a:ea typeface="+mn-ea"/>
                <a:cs typeface="+mn-cs"/>
              </a:rPr>
              <a:t>Betari</a:t>
            </a:r>
            <a:r>
              <a:rPr lang="en-GB" sz="1200" b="0" i="0" kern="1200" dirty="0">
                <a:solidFill>
                  <a:schemeClr val="tx1"/>
                </a:solidFill>
                <a:effectLst/>
                <a:latin typeface="+mn-lt"/>
                <a:ea typeface="+mn-ea"/>
                <a:cs typeface="+mn-cs"/>
              </a:rPr>
              <a:t> Box, seen here is a simple model that can help us to understand the impact that our attitudes and behaviours have on the attitudes and behaviours of the people around us.  Showing self</a:t>
            </a:r>
            <a:r>
              <a:rPr lang="en-GB" sz="1200" b="0" i="0" kern="1200" baseline="0" dirty="0">
                <a:solidFill>
                  <a:schemeClr val="tx1"/>
                </a:solidFill>
                <a:effectLst/>
                <a:latin typeface="+mn-lt"/>
                <a:ea typeface="+mn-ea"/>
                <a:cs typeface="+mn-cs"/>
              </a:rPr>
              <a:t> awareness to break these cycles and re-framing are key, as is exhibiting role model behaviours. </a:t>
            </a:r>
            <a:endParaRPr lang="en-GB" dirty="0"/>
          </a:p>
        </p:txBody>
      </p:sp>
      <p:sp>
        <p:nvSpPr>
          <p:cNvPr id="4" name="Header Placeholder 3">
            <a:extLst>
              <a:ext uri="{FF2B5EF4-FFF2-40B4-BE49-F238E27FC236}">
                <a16:creationId xmlns:a16="http://schemas.microsoft.com/office/drawing/2014/main" id="{B3172863-635A-6D57-834F-9D5DD2C251AC}"/>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9F9C7E1D-E890-8833-55B4-0A89536FDC2F}"/>
              </a:ext>
            </a:extLst>
          </p:cNvPr>
          <p:cNvSpPr>
            <a:spLocks noGrp="1"/>
          </p:cNvSpPr>
          <p:nvPr>
            <p:ph type="sldNum" sz="quarter" idx="5"/>
          </p:nvPr>
        </p:nvSpPr>
        <p:spPr/>
        <p:txBody>
          <a:bodyPr/>
          <a:lstStyle/>
          <a:p>
            <a:fld id="{831A1511-BA99-4995-9603-94CCAF14FA3D}" type="slidenum">
              <a:rPr lang="en-GB" smtClean="0"/>
              <a:pPr/>
              <a:t>39</a:t>
            </a:fld>
            <a:endParaRPr lang="en-GB"/>
          </a:p>
        </p:txBody>
      </p:sp>
    </p:spTree>
    <p:extLst>
      <p:ext uri="{BB962C8B-B14F-4D97-AF65-F5344CB8AC3E}">
        <p14:creationId xmlns:p14="http://schemas.microsoft.com/office/powerpoint/2010/main" val="34877979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Structure must align with business strategy and its objectives, goals and operating principles, especially any element directly relating to structural change such as down-sizing, growth into new markets. </a:t>
            </a:r>
          </a:p>
        </p:txBody>
      </p:sp>
      <p:sp>
        <p:nvSpPr>
          <p:cNvPr id="4" name="Slide Number Placeholder 3"/>
          <p:cNvSpPr>
            <a:spLocks noGrp="1"/>
          </p:cNvSpPr>
          <p:nvPr>
            <p:ph type="sldNum" sz="quarter" idx="5"/>
          </p:nvPr>
        </p:nvSpPr>
        <p:spPr/>
        <p:txBody>
          <a:bodyPr/>
          <a:lstStyle/>
          <a:p>
            <a:fld id="{E0BFB425-B183-42E8-B64A-79CD177D6D42}" type="slidenum">
              <a:rPr lang="en-GB" smtClean="0"/>
              <a:t>40</a:t>
            </a:fld>
            <a:endParaRPr lang="en-GB"/>
          </a:p>
        </p:txBody>
      </p:sp>
    </p:spTree>
    <p:extLst>
      <p:ext uri="{BB962C8B-B14F-4D97-AF65-F5344CB8AC3E}">
        <p14:creationId xmlns:p14="http://schemas.microsoft.com/office/powerpoint/2010/main" val="12336830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41</a:t>
            </a:fld>
            <a:endParaRPr lang="en-GB"/>
          </a:p>
        </p:txBody>
      </p:sp>
    </p:spTree>
    <p:extLst>
      <p:ext uri="{BB962C8B-B14F-4D97-AF65-F5344CB8AC3E}">
        <p14:creationId xmlns:p14="http://schemas.microsoft.com/office/powerpoint/2010/main" val="379641936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42</a:t>
            </a:fld>
            <a:endParaRPr lang="en-GB"/>
          </a:p>
        </p:txBody>
      </p:sp>
    </p:spTree>
    <p:extLst>
      <p:ext uri="{BB962C8B-B14F-4D97-AF65-F5344CB8AC3E}">
        <p14:creationId xmlns:p14="http://schemas.microsoft.com/office/powerpoint/2010/main" val="200035155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if you recruit someone as they are self motivated and expect pay for performance, the reward system must be performance related to be effective. </a:t>
            </a:r>
          </a:p>
          <a:p>
            <a:r>
              <a:rPr lang="en-GB" dirty="0"/>
              <a:t>Critics of this approach say it may cause an organisation to be inflexible – for example promoting certain culture which prevents employees adopting different behaviours  in response to changing market demands. </a:t>
            </a:r>
          </a:p>
        </p:txBody>
      </p:sp>
      <p:sp>
        <p:nvSpPr>
          <p:cNvPr id="4" name="Slide Number Placeholder 3"/>
          <p:cNvSpPr>
            <a:spLocks noGrp="1"/>
          </p:cNvSpPr>
          <p:nvPr>
            <p:ph type="sldNum" sz="quarter" idx="10"/>
          </p:nvPr>
        </p:nvSpPr>
        <p:spPr/>
        <p:txBody>
          <a:bodyPr/>
          <a:lstStyle/>
          <a:p>
            <a:fld id="{E153B431-3B6E-4840-86C0-9079EB9077A1}" type="slidenum">
              <a:rPr lang="en-GB" smtClean="0"/>
              <a:t>45</a:t>
            </a:fld>
            <a:endParaRPr lang="en-GB"/>
          </a:p>
        </p:txBody>
      </p:sp>
    </p:spTree>
    <p:extLst>
      <p:ext uri="{BB962C8B-B14F-4D97-AF65-F5344CB8AC3E}">
        <p14:creationId xmlns:p14="http://schemas.microsoft.com/office/powerpoint/2010/main" val="21898656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Buchanan and Huczynski (2019):</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Organisational behaviour </a:t>
            </a:r>
            <a:r>
              <a:rPr lang="en-GB" dirty="0"/>
              <a:t>is the study of the structure and management of organisations, their environments, and the actions and interactions of their individual members and groups. </a:t>
            </a:r>
          </a:p>
          <a:p>
            <a:endParaRPr lang="en-GB" dirty="0"/>
          </a:p>
          <a:p>
            <a:r>
              <a:rPr lang="en-GB" dirty="0"/>
              <a:t>HRM can be seen as organisational behaviour in practice. If you design your policies in a certain way, performance will improve. </a:t>
            </a:r>
          </a:p>
        </p:txBody>
      </p:sp>
      <p:sp>
        <p:nvSpPr>
          <p:cNvPr id="4" name="Slide Number Placeholder 3"/>
          <p:cNvSpPr>
            <a:spLocks noGrp="1"/>
          </p:cNvSpPr>
          <p:nvPr>
            <p:ph type="sldNum" sz="quarter" idx="5"/>
          </p:nvPr>
        </p:nvSpPr>
        <p:spPr/>
        <p:txBody>
          <a:bodyPr/>
          <a:lstStyle/>
          <a:p>
            <a:fld id="{E0BFB425-B183-42E8-B64A-79CD177D6D42}" type="slidenum">
              <a:rPr lang="en-GB" smtClean="0"/>
              <a:t>46</a:t>
            </a:fld>
            <a:endParaRPr lang="en-GB"/>
          </a:p>
        </p:txBody>
      </p:sp>
    </p:spTree>
    <p:extLst>
      <p:ext uri="{BB962C8B-B14F-4D97-AF65-F5344CB8AC3E}">
        <p14:creationId xmlns:p14="http://schemas.microsoft.com/office/powerpoint/2010/main" val="19413289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Source: </a:t>
            </a:r>
            <a:r>
              <a:rPr lang="en-GB" dirty="0">
                <a:hlinkClick r:id="rId3"/>
              </a:rPr>
              <a:t>Belbin Team Roles | Belbin</a:t>
            </a:r>
            <a:endParaRPr lang="en-GB" dirty="0"/>
          </a:p>
          <a:p>
            <a:r>
              <a:rPr lang="en-GB" i="0" dirty="0">
                <a:solidFill>
                  <a:srgbClr val="343434"/>
                </a:solidFill>
                <a:effectLst/>
                <a:latin typeface="MetaCompPro-Light W01 Regular"/>
              </a:rPr>
              <a:t>A Belbin 'Team Role' is one of nine clusters of behavioural attributes identified by Dr Meredith Belbin's research at Henley as being effective in order to facilitate team progress.</a:t>
            </a:r>
          </a:p>
          <a:p>
            <a:pPr algn="l" fontAlgn="b"/>
            <a:r>
              <a:rPr lang="en-GB" i="0" dirty="0">
                <a:solidFill>
                  <a:srgbClr val="343434"/>
                </a:solidFill>
                <a:effectLst/>
                <a:latin typeface="MetaCompPro-Light W01 Regular"/>
              </a:rPr>
              <a:t>The research indicated that the most successful teams were made up of a diverse mix of behaviours. Each team needs access to each of the nine Belbin Team Role behaviours to become a high-performing team.</a:t>
            </a:r>
          </a:p>
          <a:p>
            <a:pPr algn="l" fontAlgn="b"/>
            <a:r>
              <a:rPr lang="en-GB" i="0" dirty="0">
                <a:solidFill>
                  <a:srgbClr val="343434"/>
                </a:solidFill>
                <a:effectLst/>
                <a:latin typeface="MetaCompPro-Light W01 Regular"/>
              </a:rPr>
              <a:t>The nine Belbin Team Roles are: Resource Investigator, Team worker and Co-ordinator (the Social roles); Plant, Monitor Evaluator and Specialist (the Thinking roles), and Shaper, Implementer and Completer Finisher (the Action or Task roles).</a:t>
            </a:r>
          </a:p>
          <a:p>
            <a:endParaRPr lang="en-GB" dirty="0"/>
          </a:p>
          <a:p>
            <a:endParaRPr lang="en-GB" dirty="0"/>
          </a:p>
          <a:p>
            <a:r>
              <a:rPr lang="en-GB" dirty="0"/>
              <a:t>Tuckman’s Theory of Team Development:</a:t>
            </a:r>
          </a:p>
          <a:p>
            <a:r>
              <a:rPr lang="en-GB" dirty="0"/>
              <a:t>Forming</a:t>
            </a:r>
          </a:p>
          <a:p>
            <a:r>
              <a:rPr lang="en-GB" dirty="0"/>
              <a:t>Storming</a:t>
            </a:r>
          </a:p>
          <a:p>
            <a:r>
              <a:rPr lang="en-GB" dirty="0"/>
              <a:t>Norming</a:t>
            </a:r>
          </a:p>
          <a:p>
            <a:r>
              <a:rPr lang="en-GB" dirty="0"/>
              <a:t>Performing</a:t>
            </a:r>
          </a:p>
          <a:p>
            <a:r>
              <a:rPr lang="en-GB" dirty="0"/>
              <a:t>Adjourning/Mourning</a:t>
            </a:r>
          </a:p>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47</a:t>
            </a:fld>
            <a:endParaRPr lang="en-GB"/>
          </a:p>
        </p:txBody>
      </p:sp>
    </p:spTree>
    <p:extLst>
      <p:ext uri="{BB962C8B-B14F-4D97-AF65-F5344CB8AC3E}">
        <p14:creationId xmlns:p14="http://schemas.microsoft.com/office/powerpoint/2010/main" val="303874093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DE2F8B-24CA-403D-AFE5-FCD284A1E4A8}" type="slidenum">
              <a:rPr lang="en-GB" smtClean="0"/>
              <a:t>48</a:t>
            </a:fld>
            <a:endParaRPr lang="en-GB"/>
          </a:p>
        </p:txBody>
      </p:sp>
    </p:spTree>
    <p:extLst>
      <p:ext uri="{BB962C8B-B14F-4D97-AF65-F5344CB8AC3E}">
        <p14:creationId xmlns:p14="http://schemas.microsoft.com/office/powerpoint/2010/main" val="236583077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Maslow – has been criticised, but reminds us that people are motivated by different things at different stages of their lives and we need to understand them as individuals.</a:t>
            </a:r>
          </a:p>
          <a:p>
            <a:r>
              <a:rPr lang="en-GB" dirty="0"/>
              <a:t>Herzberg – some factors (motivator factors) such as recognition will motivate individuals at work, whilst others (hygiene factors) such as pay will only satisfy or if inadequate, dissatisfy, workers. Reminds us that the foundations of work such as fair and competitive salaries are needed, but need more than this to motivate staff. </a:t>
            </a:r>
          </a:p>
          <a:p>
            <a:r>
              <a:rPr lang="en-GB" dirty="0"/>
              <a:t>Vroom – an individual’s level of motivation depends on how they perceive 3 factors – Expectancy (will my effort result in me completing the project?), instrumentality (if so, will this result in me getting that day off or will we be too busy?) and valence – how much do I want the day off? (value placed on it). Reminds us that work targets need to be realistic, rewards need to be appropriate and fair, people need to have confidence in our policies and processes, to be motivated. </a:t>
            </a:r>
          </a:p>
          <a:p>
            <a:r>
              <a:rPr lang="en-GB" dirty="0"/>
              <a:t>Deci and Ryan – Humans are motivated by a desire for personal growth and fulfilment. Three needs to be filled – autonomy, competence, relatedness. See video by Daniel Pink. </a:t>
            </a:r>
          </a:p>
          <a:p>
            <a:r>
              <a:rPr lang="en-GB" dirty="0"/>
              <a:t>Intrinsic factors may be the best way of motivating people. Extrinsic – similar to hygiene factors. </a:t>
            </a:r>
          </a:p>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49</a:t>
            </a:fld>
            <a:endParaRPr lang="en-GB"/>
          </a:p>
        </p:txBody>
      </p:sp>
    </p:spTree>
    <p:extLst>
      <p:ext uri="{BB962C8B-B14F-4D97-AF65-F5344CB8AC3E}">
        <p14:creationId xmlns:p14="http://schemas.microsoft.com/office/powerpoint/2010/main" val="65515344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lifecycle – attraction, recruitment and selection, onboarding, development, retention, separation. </a:t>
            </a:r>
          </a:p>
        </p:txBody>
      </p:sp>
      <p:sp>
        <p:nvSpPr>
          <p:cNvPr id="4" name="Slide Number Placeholder 3"/>
          <p:cNvSpPr>
            <a:spLocks noGrp="1"/>
          </p:cNvSpPr>
          <p:nvPr>
            <p:ph type="sldNum" sz="quarter" idx="5"/>
          </p:nvPr>
        </p:nvSpPr>
        <p:spPr/>
        <p:txBody>
          <a:bodyPr/>
          <a:lstStyle/>
          <a:p>
            <a:fld id="{E0BFB425-B183-42E8-B64A-79CD177D6D42}" type="slidenum">
              <a:rPr lang="en-GB" smtClean="0"/>
              <a:t>58</a:t>
            </a:fld>
            <a:endParaRPr lang="en-GB"/>
          </a:p>
        </p:txBody>
      </p:sp>
    </p:spTree>
    <p:extLst>
      <p:ext uri="{BB962C8B-B14F-4D97-AF65-F5344CB8AC3E}">
        <p14:creationId xmlns:p14="http://schemas.microsoft.com/office/powerpoint/2010/main" val="301328792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59</a:t>
            </a:fld>
            <a:endParaRPr lang="en-GB"/>
          </a:p>
        </p:txBody>
      </p:sp>
    </p:spTree>
    <p:extLst>
      <p:ext uri="{BB962C8B-B14F-4D97-AF65-F5344CB8AC3E}">
        <p14:creationId xmlns:p14="http://schemas.microsoft.com/office/powerpoint/2010/main" val="342866952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Consulting Internal Customers to Understand Needs</a:t>
            </a:r>
          </a:p>
          <a:p>
            <a:r>
              <a:rPr lang="en-GB" dirty="0"/>
              <a:t>Ways to consult – employee representative groups, particular interest groups, trade unions, focus groups, interviews, surveys</a:t>
            </a:r>
          </a:p>
          <a:p>
            <a:r>
              <a:rPr lang="en-GB" dirty="0"/>
              <a:t>Stakeholder analysis to identify level of interest and communication needs</a:t>
            </a:r>
          </a:p>
          <a:p>
            <a:r>
              <a:rPr lang="en-GB" dirty="0"/>
              <a:t>Needs analysis activities</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60</a:t>
            </a:fld>
            <a:endParaRPr lang="en-GB"/>
          </a:p>
        </p:txBody>
      </p:sp>
    </p:spTree>
    <p:extLst>
      <p:ext uri="{BB962C8B-B14F-4D97-AF65-F5344CB8AC3E}">
        <p14:creationId xmlns:p14="http://schemas.microsoft.com/office/powerpoint/2010/main" val="259119977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DE2F8B-24CA-403D-AFE5-FCD284A1E4A8}" type="slidenum">
              <a:rPr lang="en-GB" smtClean="0"/>
              <a:t>65</a:t>
            </a:fld>
            <a:endParaRPr lang="en-GB"/>
          </a:p>
        </p:txBody>
      </p:sp>
    </p:spTree>
    <p:extLst>
      <p:ext uri="{BB962C8B-B14F-4D97-AF65-F5344CB8AC3E}">
        <p14:creationId xmlns:p14="http://schemas.microsoft.com/office/powerpoint/2010/main" val="84451585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555555"/>
                </a:solidFill>
                <a:effectLst/>
                <a:latin typeface="Open Sans" panose="020B0606030504020204" pitchFamily="34" charset="0"/>
              </a:rPr>
              <a:t> Benefits on offer can impact culture much more directly than some may realise. For example, providing a generous parental leave package will go a long way toward creating a culture that is supportive of parents or providing a flexible workday or remote work option can influence how the organisation judges performance, encouraging judgement based on outcomes, not hours. </a:t>
            </a:r>
          </a:p>
          <a:p>
            <a:pPr algn="l">
              <a:buFont typeface="Arial" panose="020B0604020202020204" pitchFamily="34" charset="0"/>
              <a:buChar char="•"/>
            </a:pPr>
            <a:endParaRPr lang="en-GB" b="0" i="0" dirty="0">
              <a:solidFill>
                <a:srgbClr val="555555"/>
              </a:solidFill>
              <a:effectLst/>
              <a:latin typeface="Open Sans" panose="020B0606030504020204" pitchFamily="34" charset="0"/>
            </a:endParaRPr>
          </a:p>
          <a:p>
            <a:pPr algn="l">
              <a:buFont typeface="Arial" panose="020B0604020202020204" pitchFamily="34" charset="0"/>
              <a:buChar char="•"/>
            </a:pPr>
            <a:r>
              <a:rPr lang="en-GB" b="0" i="0" dirty="0">
                <a:solidFill>
                  <a:srgbClr val="555555"/>
                </a:solidFill>
                <a:effectLst/>
                <a:latin typeface="Open Sans" panose="020B0606030504020204" pitchFamily="34" charset="0"/>
              </a:rPr>
              <a:t> The key performance indicators (KPIs) in place make a big difference in how employees work and how they’re judged, which, in turn, impacts how they interact with one another. HR can have a direct impact on KPIs through training and influence on the supervisory staff.</a:t>
            </a:r>
          </a:p>
          <a:p>
            <a:pPr algn="l">
              <a:buFont typeface="Arial" panose="020B0604020202020204" pitchFamily="34" charset="0"/>
              <a:buChar char="•"/>
            </a:pPr>
            <a:endParaRPr lang="en-GB" b="0" i="0" dirty="0">
              <a:solidFill>
                <a:srgbClr val="555555"/>
              </a:solidFill>
              <a:effectLst/>
              <a:latin typeface="Open Sans" panose="020B0606030504020204" pitchFamily="34" charset="0"/>
            </a:endParaRPr>
          </a:p>
          <a:p>
            <a:pPr algn="l">
              <a:buFont typeface="Arial" panose="020B0604020202020204" pitchFamily="34" charset="0"/>
              <a:buChar char="•"/>
            </a:pPr>
            <a:r>
              <a:rPr lang="en-GB" b="0" i="0" dirty="0">
                <a:solidFill>
                  <a:srgbClr val="555555"/>
                </a:solidFill>
                <a:effectLst/>
                <a:latin typeface="Open Sans" panose="020B0606030504020204" pitchFamily="34" charset="0"/>
              </a:rPr>
              <a:t> How much training is on offer and how it is communicated will directly impact whether an organisation is viewed as being friendly to employee development. The type of training on offer also matters. Providing things like inclusivity training, empathy training, and training on listening skills sends a clear message about the types of skills the employer values, for example. </a:t>
            </a:r>
          </a:p>
          <a:p>
            <a:pPr algn="l">
              <a:buFont typeface="Arial" panose="020B0604020202020204" pitchFamily="34" charset="0"/>
              <a:buChar char="•"/>
            </a:pPr>
            <a:endParaRPr lang="en-GB" b="0" i="0" dirty="0">
              <a:solidFill>
                <a:srgbClr val="555555"/>
              </a:solidFill>
              <a:effectLst/>
              <a:latin typeface="Open Sans" panose="020B0606030504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solidFill>
                  <a:srgbClr val="555555"/>
                </a:solidFill>
                <a:effectLst/>
                <a:latin typeface="Open Sans" panose="020B0606030504020204" pitchFamily="34" charset="0"/>
              </a:rPr>
              <a:t> Recruiting in a way that emphasizes cultural fit can also be an option. This can be accomplished through how the interview is conducted, the types of questions that are asked, and the emphasis put on that fit. HR is often either directly or indirectly responsible for creating onboarding and training programs, so this is another area where HR professionals can start to have an impact.</a:t>
            </a:r>
          </a:p>
          <a:p>
            <a:pPr algn="l">
              <a:buFont typeface="Arial" panose="020B0604020202020204" pitchFamily="34" charset="0"/>
              <a:buChar char="•"/>
            </a:pPr>
            <a:endParaRPr lang="en-GB" b="0" i="0" dirty="0">
              <a:solidFill>
                <a:srgbClr val="555555"/>
              </a:solidFill>
              <a:effectLst/>
              <a:latin typeface="Open Sans" panose="020B0606030504020204" pitchFamily="34" charset="0"/>
            </a:endParaRPr>
          </a:p>
          <a:p>
            <a:pPr algn="l">
              <a:buFont typeface="Arial" panose="020B0604020202020204" pitchFamily="34" charset="0"/>
              <a:buChar char="•"/>
            </a:pPr>
            <a:r>
              <a:rPr lang="en-GB" b="0" i="0" dirty="0">
                <a:solidFill>
                  <a:srgbClr val="555555"/>
                </a:solidFill>
                <a:effectLst/>
                <a:latin typeface="Open Sans" panose="020B0606030504020204" pitchFamily="34" charset="0"/>
              </a:rPr>
              <a:t> Pay, particularly incentive schemes and bonus structures, can have an impact on employee behaviour and motivation levels, which directly impacts the culture. HR teams can greatly influence pay through discussions with organisational leadership about market norms and the like and with the creation of pay grades or bands throughout the organisation.</a:t>
            </a:r>
          </a:p>
          <a:p>
            <a:pPr algn="l">
              <a:buFont typeface="Arial" panose="020B0604020202020204" pitchFamily="34" charset="0"/>
              <a:buChar char="•"/>
            </a:pPr>
            <a:endParaRPr lang="en-GB" b="0" i="0" dirty="0">
              <a:solidFill>
                <a:srgbClr val="555555"/>
              </a:solidFill>
              <a:effectLst/>
              <a:latin typeface="Open Sans" panose="020B0606030504020204" pitchFamily="34" charset="0"/>
            </a:endParaRPr>
          </a:p>
          <a:p>
            <a:pPr algn="l">
              <a:buFont typeface="Arial" panose="020B0604020202020204" pitchFamily="34" charset="0"/>
              <a:buChar char="•"/>
            </a:pPr>
            <a:r>
              <a:rPr lang="en-GB" b="0" i="0" dirty="0">
                <a:solidFill>
                  <a:srgbClr val="555555"/>
                </a:solidFill>
                <a:effectLst/>
                <a:latin typeface="Open Sans" panose="020B0606030504020204" pitchFamily="34" charset="0"/>
              </a:rPr>
              <a:t> What HR pols and procedures are, and what they say about the focus. Employee wellbeing, for example.</a:t>
            </a:r>
          </a:p>
          <a:p>
            <a:pPr algn="l">
              <a:buFont typeface="Arial" panose="020B0604020202020204" pitchFamily="34" charset="0"/>
              <a:buChar char="•"/>
            </a:pPr>
            <a:endParaRPr lang="en-GB" b="0" i="0" dirty="0">
              <a:solidFill>
                <a:srgbClr val="555555"/>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A0E8ADD7-CA46-465A-984C-684DFD70FFC4}" type="slidenum">
              <a:rPr lang="en-GB" smtClean="0"/>
              <a:t>69</a:t>
            </a:fld>
            <a:endParaRPr lang="en-GB"/>
          </a:p>
        </p:txBody>
      </p:sp>
    </p:spTree>
    <p:extLst>
      <p:ext uri="{BB962C8B-B14F-4D97-AF65-F5344CB8AC3E}">
        <p14:creationId xmlns:p14="http://schemas.microsoft.com/office/powerpoint/2010/main" val="143682768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8595B"/>
                </a:solidFill>
                <a:effectLst/>
                <a:latin typeface="Open Sans" panose="020B0606030504020204" pitchFamily="34" charset="0"/>
              </a:rPr>
              <a:t>Committing to cultural change in an ever-evolving work environment is vital, particularly given the high rate of failure among change initiatives. To maximise the benefits and ensure the commitment, engagement and retention of their people, organisations must ensure that culture change is managed properly.  </a:t>
            </a:r>
          </a:p>
          <a:p>
            <a:endParaRPr lang="en-GB" b="0" i="0" dirty="0">
              <a:solidFill>
                <a:srgbClr val="58595B"/>
              </a:solidFill>
              <a:effectLst/>
              <a:latin typeface="Open Sans" panose="020B0606030504020204" pitchFamily="34" charset="0"/>
            </a:endParaRPr>
          </a:p>
          <a:p>
            <a:pPr algn="l"/>
            <a:r>
              <a:rPr lang="en-GB" b="0" i="0" dirty="0">
                <a:solidFill>
                  <a:srgbClr val="58595B"/>
                </a:solidFill>
                <a:effectLst/>
                <a:latin typeface="Open Sans" panose="020B0606030504020204" pitchFamily="34" charset="0"/>
              </a:rPr>
              <a:t>When attempting to make cultural change, there are several things that organisations should consider:</a:t>
            </a:r>
            <a:br>
              <a:rPr lang="en-GB" b="0" i="0" dirty="0">
                <a:solidFill>
                  <a:srgbClr val="58595B"/>
                </a:solidFill>
                <a:effectLst/>
                <a:latin typeface="Open Sans" panose="020B0606030504020204" pitchFamily="34" charset="0"/>
              </a:rPr>
            </a:br>
            <a:endParaRPr lang="en-GB" b="0" i="0" dirty="0">
              <a:solidFill>
                <a:srgbClr val="58595B"/>
              </a:solidFill>
              <a:effectLst/>
              <a:latin typeface="Open Sans" panose="020B0606030504020204" pitchFamily="34" charset="0"/>
            </a:endParaRPr>
          </a:p>
          <a:p>
            <a:pPr marL="171450" indent="-171450" algn="l">
              <a:buFont typeface="Arial" panose="020B0604020202020204" pitchFamily="34" charset="0"/>
              <a:buChar char="•"/>
            </a:pPr>
            <a:r>
              <a:rPr lang="en-GB" b="0" i="0" dirty="0">
                <a:solidFill>
                  <a:srgbClr val="58595B"/>
                </a:solidFill>
                <a:effectLst/>
                <a:latin typeface="Open Sans" panose="020B0606030504020204" pitchFamily="34" charset="0"/>
              </a:rPr>
              <a:t> Convey the vision and need for change to the wider organisation: the relatively small number of people involved in initiating change take time and care when doing this and can therefore easily justify their decisions. Those hearing about change for the first time, however, do not share this privilege. Organisations need to ensure employees connect with the vision and need for change and understand its benefits, rather than feeling the negative effects of an upheaval.  </a:t>
            </a:r>
          </a:p>
          <a:p>
            <a:pPr marL="171450" indent="-171450" algn="l">
              <a:buFont typeface="Arial" panose="020B0604020202020204" pitchFamily="34" charset="0"/>
              <a:buChar char="•"/>
            </a:pPr>
            <a:r>
              <a:rPr lang="en-GB" b="0" i="0" dirty="0">
                <a:solidFill>
                  <a:srgbClr val="58595B"/>
                </a:solidFill>
                <a:effectLst/>
                <a:latin typeface="Open Sans" panose="020B0606030504020204" pitchFamily="34" charset="0"/>
              </a:rPr>
              <a:t>Grasp the potential of key stakeholders: As well as managers as key enablers of their staff, leaders of networks and employee resources groups must be involved in the implementation of culture change to ensure its success. Working alongside those who share the organisation’s vision will be more conducive to creating shared values than parachuting in new leaders.  </a:t>
            </a:r>
          </a:p>
          <a:p>
            <a:pPr marL="171450" indent="-171450" algn="l">
              <a:buFont typeface="Arial" panose="020B0604020202020204" pitchFamily="34" charset="0"/>
              <a:buChar char="•"/>
            </a:pPr>
            <a:r>
              <a:rPr lang="en-GB" b="0" i="0" dirty="0">
                <a:solidFill>
                  <a:srgbClr val="58595B"/>
                </a:solidFill>
                <a:effectLst/>
                <a:latin typeface="Open Sans" panose="020B0606030504020204" pitchFamily="34" charset="0"/>
              </a:rPr>
              <a:t>Avoid immediately reorganising: Instead, clarify the vision and ensure there are management roles and systems that support this vision.</a:t>
            </a:r>
          </a:p>
          <a:p>
            <a:pPr algn="l"/>
            <a:endParaRPr lang="en-GB" b="0" i="0" dirty="0">
              <a:solidFill>
                <a:srgbClr val="58595B"/>
              </a:solidFill>
              <a:effectLst/>
              <a:latin typeface="Open Sans" panose="020B0606030504020204" pitchFamily="34" charset="0"/>
            </a:endParaRPr>
          </a:p>
          <a:p>
            <a:pPr algn="l"/>
            <a:endParaRPr lang="en-GB" b="0" i="0" dirty="0">
              <a:solidFill>
                <a:srgbClr val="58595B"/>
              </a:solidFill>
              <a:effectLst/>
              <a:latin typeface="Open Sans" panose="020B0606030504020204" pitchFamily="34" charset="0"/>
            </a:endParaRPr>
          </a:p>
          <a:p>
            <a:pPr algn="l"/>
            <a:r>
              <a:rPr lang="en-GB" b="0" i="0" dirty="0">
                <a:solidFill>
                  <a:srgbClr val="58595B"/>
                </a:solidFill>
                <a:effectLst/>
                <a:latin typeface="Open Sans" panose="020B0606030504020204" pitchFamily="34" charset="0"/>
              </a:rPr>
              <a:t>https://www.forbes.com/sites/stevedenning/2011/07/23/how-do-you-change-an-organizational-culture/?sh=75c105f239dc</a:t>
            </a:r>
          </a:p>
          <a:p>
            <a:endParaRPr lang="en-GB" dirty="0"/>
          </a:p>
        </p:txBody>
      </p:sp>
      <p:sp>
        <p:nvSpPr>
          <p:cNvPr id="4" name="Slide Number Placeholder 3"/>
          <p:cNvSpPr>
            <a:spLocks noGrp="1"/>
          </p:cNvSpPr>
          <p:nvPr>
            <p:ph type="sldNum" sz="quarter" idx="5"/>
          </p:nvPr>
        </p:nvSpPr>
        <p:spPr/>
        <p:txBody>
          <a:bodyPr/>
          <a:lstStyle/>
          <a:p>
            <a:fld id="{A0E8ADD7-CA46-465A-984C-684DFD70FFC4}" type="slidenum">
              <a:rPr lang="en-GB" smtClean="0"/>
              <a:t>70</a:t>
            </a:fld>
            <a:endParaRPr lang="en-GB"/>
          </a:p>
        </p:txBody>
      </p:sp>
    </p:spTree>
    <p:extLst>
      <p:ext uri="{BB962C8B-B14F-4D97-AF65-F5344CB8AC3E}">
        <p14:creationId xmlns:p14="http://schemas.microsoft.com/office/powerpoint/2010/main" val="20999576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E8ADD7-CA46-465A-984C-684DFD70FFC4}" type="slidenum">
              <a:rPr lang="en-GB" smtClean="0"/>
              <a:t>71</a:t>
            </a:fld>
            <a:endParaRPr lang="en-GB"/>
          </a:p>
        </p:txBody>
      </p:sp>
    </p:spTree>
    <p:extLst>
      <p:ext uri="{BB962C8B-B14F-4D97-AF65-F5344CB8AC3E}">
        <p14:creationId xmlns:p14="http://schemas.microsoft.com/office/powerpoint/2010/main" val="36980026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08/02/2024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08/02/2024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08/02/2024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08/02/2024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08/02/2024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08/02/2024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08/02/2024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08/02/2024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08/02/2024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827993582"/>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Healthier Together layout 1">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1B7B700-3380-E347-9336-58CA4FED7C4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1" name="Picture 10">
            <a:extLst>
              <a:ext uri="{FF2B5EF4-FFF2-40B4-BE49-F238E27FC236}">
                <a16:creationId xmlns:a16="http://schemas.microsoft.com/office/drawing/2014/main" id="{E30561D3-9282-DF47-95A4-7BC5AB6592B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5" name="Slide Number Placeholder 10">
            <a:extLst>
              <a:ext uri="{FF2B5EF4-FFF2-40B4-BE49-F238E27FC236}">
                <a16:creationId xmlns:a16="http://schemas.microsoft.com/office/drawing/2014/main" id="{95C0B4EF-690C-4F47-A03A-9E6695C6168B}"/>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3"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6"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20936992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08/02/2024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jpeg"/><Relationship Id="rId7"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jpeg"/><Relationship Id="rId7"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2.xml"/><Relationship Id="rId5" Type="http://schemas.openxmlformats.org/officeDocument/2006/relationships/image" Target="../media/image19.jpeg"/><Relationship Id="rId4" Type="http://schemas.openxmlformats.org/officeDocument/2006/relationships/image" Target="../media/image18.jpeg"/></Relationships>
</file>

<file path=ppt/slides/_rels/slide12.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17.png"/><Relationship Id="rId7" Type="http://schemas.openxmlformats.org/officeDocument/2006/relationships/image" Target="../media/image22.jpeg"/><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8.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peoplemanagement.co.uk/newsletter-signup#gref"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23.xml.rels><?xml version="1.0" encoding="UTF-8" standalone="yes"?>
<Relationships xmlns="http://schemas.openxmlformats.org/package/2006/relationships"><Relationship Id="rId3" Type="http://schemas.openxmlformats.org/officeDocument/2006/relationships/hyperlink" Target="https://focus.kornferry.com/leadership-and-talent/new-report-better-performance-starts-with-better-leadership/#_ftn2"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youtube.com/watch?v=26V9004y2EM"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ww.mindtools.com/pages/article/improving-group-dynamics.htm"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3.xml"/></Relationships>
</file>

<file path=ppt/slides/_rels/slide63.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13.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3.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470025"/>
          </a:xfrm>
        </p:spPr>
        <p:txBody>
          <a:bodyPr/>
          <a:lstStyle/>
          <a:p>
            <a:r>
              <a:rPr lang="en-GB" b="1" dirty="0">
                <a:solidFill>
                  <a:schemeClr val="bg1"/>
                </a:solidFill>
                <a:latin typeface="Arial" panose="020B0604020202020204" pitchFamily="34" charset="0"/>
                <a:cs typeface="Arial" panose="020B0604020202020204" pitchFamily="34" charset="0"/>
              </a:rPr>
              <a:t>BMMB7025</a:t>
            </a:r>
            <a:br>
              <a:rPr lang="en-GB" b="1" dirty="0">
                <a:solidFill>
                  <a:schemeClr val="bg1"/>
                </a:solidFill>
                <a:latin typeface="Arial" panose="020B0604020202020204" pitchFamily="34" charset="0"/>
                <a:cs typeface="Arial" panose="020B0604020202020204" pitchFamily="34" charset="0"/>
              </a:rPr>
            </a:br>
            <a:r>
              <a:rPr lang="en-GB" b="1" dirty="0">
                <a:solidFill>
                  <a:schemeClr val="bg1"/>
                </a:solidFill>
                <a:latin typeface="Arial" panose="020B0604020202020204" pitchFamily="34" charset="0"/>
                <a:cs typeface="Arial" panose="020B0604020202020204" pitchFamily="34" charset="0"/>
              </a:rPr>
              <a:t>Managing People in Organisations</a:t>
            </a:r>
            <a:endParaRPr lang="en-GB" b="1" dirty="0">
              <a:solidFill>
                <a:schemeClr val="bg1"/>
              </a:solidFill>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1825824" y="3150891"/>
            <a:ext cx="8534400" cy="1752600"/>
          </a:xfrm>
        </p:spPr>
        <p:txBody>
          <a:bodyPr/>
          <a:lstStyle/>
          <a:p>
            <a:r>
              <a:rPr lang="en-GB" b="1" dirty="0">
                <a:solidFill>
                  <a:schemeClr val="bg1"/>
                </a:solidFill>
              </a:rPr>
              <a:t>James Moore</a:t>
            </a:r>
          </a:p>
          <a:p>
            <a:r>
              <a:rPr lang="en-GB" b="1" dirty="0">
                <a:solidFill>
                  <a:schemeClr val="bg1"/>
                </a:solidFill>
              </a:rPr>
              <a:t>FCIPD, MSc</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FAE2D-1496-B96F-586A-AF11FCF24BB9}"/>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C7C0D834-3614-D147-5BA6-875E0423253B}"/>
              </a:ext>
            </a:extLst>
          </p:cNvPr>
          <p:cNvSpPr>
            <a:spLocks noGrp="1"/>
          </p:cNvSpPr>
          <p:nvPr>
            <p:ph idx="1"/>
          </p:nvPr>
        </p:nvSpPr>
        <p:spPr/>
        <p:txBody>
          <a:bodyPr/>
          <a:lstStyle/>
          <a:p>
            <a:r>
              <a:rPr lang="en-GB" dirty="0"/>
              <a:t>Why is managing people so important?</a:t>
            </a:r>
          </a:p>
          <a:p>
            <a:r>
              <a:rPr lang="en-GB" dirty="0"/>
              <a:t>Why is it so hard?</a:t>
            </a:r>
          </a:p>
          <a:p>
            <a:r>
              <a:rPr lang="en-GB" dirty="0"/>
              <a:t>What happens when we get it right? Wrong?</a:t>
            </a:r>
          </a:p>
          <a:p>
            <a:r>
              <a:rPr lang="en-GB" dirty="0"/>
              <a:t>What is Human Resource Management (HRM)?</a:t>
            </a:r>
          </a:p>
          <a:p>
            <a:r>
              <a:rPr lang="en-GB" dirty="0"/>
              <a:t>Where is people management heading towards?</a:t>
            </a:r>
          </a:p>
        </p:txBody>
      </p:sp>
    </p:spTree>
    <p:extLst>
      <p:ext uri="{BB962C8B-B14F-4D97-AF65-F5344CB8AC3E}">
        <p14:creationId xmlns:p14="http://schemas.microsoft.com/office/powerpoint/2010/main" val="16545172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Scroll 2">
            <a:extLst>
              <a:ext uri="{FF2B5EF4-FFF2-40B4-BE49-F238E27FC236}">
                <a16:creationId xmlns:a16="http://schemas.microsoft.com/office/drawing/2014/main" id="{2EC0E9A9-EB06-5CA4-1AFA-D3609C074D34}"/>
              </a:ext>
            </a:extLst>
          </p:cNvPr>
          <p:cNvSpPr/>
          <p:nvPr/>
        </p:nvSpPr>
        <p:spPr>
          <a:xfrm>
            <a:off x="690881" y="772160"/>
            <a:ext cx="6847840" cy="4490720"/>
          </a:xfrm>
          <a:prstGeom prst="verticalScroll">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7200" i="1" dirty="0">
                <a:solidFill>
                  <a:schemeClr val="tx1"/>
                </a:solidFill>
              </a:rPr>
              <a:t>There is nowt so queer as folk</a:t>
            </a:r>
          </a:p>
        </p:txBody>
      </p:sp>
      <p:sp>
        <p:nvSpPr>
          <p:cNvPr id="4" name="TextBox 3">
            <a:extLst>
              <a:ext uri="{FF2B5EF4-FFF2-40B4-BE49-F238E27FC236}">
                <a16:creationId xmlns:a16="http://schemas.microsoft.com/office/drawing/2014/main" id="{C6DE60A1-3266-F5C6-BC3D-7DC579E16CE1}"/>
              </a:ext>
            </a:extLst>
          </p:cNvPr>
          <p:cNvSpPr txBox="1"/>
          <p:nvPr/>
        </p:nvSpPr>
        <p:spPr>
          <a:xfrm>
            <a:off x="8035636" y="2367170"/>
            <a:ext cx="3129280" cy="2123658"/>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Sheffield (Yorkshire) expression</a:t>
            </a:r>
          </a:p>
        </p:txBody>
      </p:sp>
    </p:spTree>
    <p:extLst>
      <p:ext uri="{BB962C8B-B14F-4D97-AF65-F5344CB8AC3E}">
        <p14:creationId xmlns:p14="http://schemas.microsoft.com/office/powerpoint/2010/main" val="1733525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4BA664-13EC-4B04-B933-A36DA640897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E39E37-6BC0-A248-806A-337B0CEF6126}" type="slidenum">
              <a:rPr kumimoji="0" lang="en-US" sz="900" b="0" i="0" u="none" strike="noStrike" kern="1200" cap="none" spc="0" normalizeH="0" baseline="0" noProof="0" smtClean="0">
                <a:ln>
                  <a:noFill/>
                </a:ln>
                <a:solidFill>
                  <a:srgbClr val="004992">
                    <a:tint val="75000"/>
                  </a:srgbClr>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900" b="0" i="0" u="none" strike="noStrike" kern="1200" cap="none" spc="0" normalizeH="0" baseline="0" noProof="0">
              <a:ln>
                <a:noFill/>
              </a:ln>
              <a:solidFill>
                <a:srgbClr val="004992">
                  <a:tint val="75000"/>
                </a:srgbClr>
              </a:solidFill>
              <a:effectLst/>
              <a:uLnTx/>
              <a:uFillTx/>
              <a:latin typeface="Arial" panose="020B0604020202020204"/>
              <a:ea typeface="+mn-ea"/>
              <a:cs typeface="+mn-cs"/>
            </a:endParaRPr>
          </a:p>
        </p:txBody>
      </p:sp>
      <p:sp>
        <p:nvSpPr>
          <p:cNvPr id="9" name="Text Placeholder 2">
            <a:extLst>
              <a:ext uri="{FF2B5EF4-FFF2-40B4-BE49-F238E27FC236}">
                <a16:creationId xmlns:a16="http://schemas.microsoft.com/office/drawing/2014/main" id="{984E6765-BA01-4E2A-9C76-E89BC3E54F8F}"/>
              </a:ext>
            </a:extLst>
          </p:cNvPr>
          <p:cNvSpPr>
            <a:spLocks noGrp="1"/>
          </p:cNvSpPr>
          <p:nvPr>
            <p:ph type="body" sz="quarter" idx="13"/>
          </p:nvPr>
        </p:nvSpPr>
        <p:spPr>
          <a:xfrm>
            <a:off x="184665" y="241427"/>
            <a:ext cx="9913722" cy="626639"/>
          </a:xfrm>
        </p:spPr>
        <p:txBody>
          <a:bodyPr>
            <a:noAutofit/>
          </a:bodyPr>
          <a:lstStyle/>
          <a:p>
            <a:r>
              <a:rPr lang="en-GB" sz="4400" b="0" dirty="0">
                <a:latin typeface="Arial" panose="020B0604020202020204" pitchFamily="34" charset="0"/>
                <a:cs typeface="Arial" panose="020B0604020202020204" pitchFamily="34" charset="0"/>
              </a:rPr>
              <a:t>We are all different and weird… </a:t>
            </a:r>
          </a:p>
        </p:txBody>
      </p:sp>
      <p:sp>
        <p:nvSpPr>
          <p:cNvPr id="10" name="Rectangle: Rounded Corners 9">
            <a:extLst>
              <a:ext uri="{FF2B5EF4-FFF2-40B4-BE49-F238E27FC236}">
                <a16:creationId xmlns:a16="http://schemas.microsoft.com/office/drawing/2014/main" id="{AE0FE885-DA40-490F-956E-4AB292A83029}"/>
              </a:ext>
            </a:extLst>
          </p:cNvPr>
          <p:cNvSpPr/>
          <p:nvPr/>
        </p:nvSpPr>
        <p:spPr>
          <a:xfrm>
            <a:off x="595802" y="1051784"/>
            <a:ext cx="2576010" cy="815115"/>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How most work&amp; life is “designed”</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03B81A6A-129C-4396-94D7-6045DAD7AD09}"/>
              </a:ext>
            </a:extLst>
          </p:cNvPr>
          <p:cNvSpPr/>
          <p:nvPr/>
        </p:nvSpPr>
        <p:spPr>
          <a:xfrm>
            <a:off x="3714205" y="1057346"/>
            <a:ext cx="5410827" cy="819428"/>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Our own normal energy flow normally (any given day, week, year)</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EAC4B864-8983-4516-A216-0A825E459495}"/>
              </a:ext>
            </a:extLst>
          </p:cNvPr>
          <p:cNvGraphicFramePr>
            <a:graphicFrameLocks noGrp="1"/>
          </p:cNvGraphicFramePr>
          <p:nvPr/>
        </p:nvGraphicFramePr>
        <p:xfrm>
          <a:off x="369332" y="2051564"/>
          <a:ext cx="3028950" cy="3143250"/>
        </p:xfrm>
        <a:graphic>
          <a:graphicData uri="http://schemas.openxmlformats.org/drawingml/2006/table">
            <a:tbl>
              <a:tblPr>
                <a:tableStyleId>{5C22544A-7EE6-4342-B048-85BDC9FD1C3A}</a:tableStyleId>
              </a:tblPr>
              <a:tblGrid>
                <a:gridCol w="438150">
                  <a:extLst>
                    <a:ext uri="{9D8B030D-6E8A-4147-A177-3AD203B41FA5}">
                      <a16:colId xmlns:a16="http://schemas.microsoft.com/office/drawing/2014/main" val="2179260236"/>
                    </a:ext>
                  </a:extLst>
                </a:gridCol>
                <a:gridCol w="352425">
                  <a:extLst>
                    <a:ext uri="{9D8B030D-6E8A-4147-A177-3AD203B41FA5}">
                      <a16:colId xmlns:a16="http://schemas.microsoft.com/office/drawing/2014/main" val="806052161"/>
                    </a:ext>
                  </a:extLst>
                </a:gridCol>
                <a:gridCol w="304800">
                  <a:extLst>
                    <a:ext uri="{9D8B030D-6E8A-4147-A177-3AD203B41FA5}">
                      <a16:colId xmlns:a16="http://schemas.microsoft.com/office/drawing/2014/main" val="474901790"/>
                    </a:ext>
                  </a:extLst>
                </a:gridCol>
                <a:gridCol w="333375">
                  <a:extLst>
                    <a:ext uri="{9D8B030D-6E8A-4147-A177-3AD203B41FA5}">
                      <a16:colId xmlns:a16="http://schemas.microsoft.com/office/drawing/2014/main" val="665073674"/>
                    </a:ext>
                  </a:extLst>
                </a:gridCol>
                <a:gridCol w="276225">
                  <a:extLst>
                    <a:ext uri="{9D8B030D-6E8A-4147-A177-3AD203B41FA5}">
                      <a16:colId xmlns:a16="http://schemas.microsoft.com/office/drawing/2014/main" val="1246092524"/>
                    </a:ext>
                  </a:extLst>
                </a:gridCol>
                <a:gridCol w="314325">
                  <a:extLst>
                    <a:ext uri="{9D8B030D-6E8A-4147-A177-3AD203B41FA5}">
                      <a16:colId xmlns:a16="http://schemas.microsoft.com/office/drawing/2014/main" val="1389702103"/>
                    </a:ext>
                  </a:extLst>
                </a:gridCol>
                <a:gridCol w="266700">
                  <a:extLst>
                    <a:ext uri="{9D8B030D-6E8A-4147-A177-3AD203B41FA5}">
                      <a16:colId xmlns:a16="http://schemas.microsoft.com/office/drawing/2014/main" val="1124396139"/>
                    </a:ext>
                  </a:extLst>
                </a:gridCol>
                <a:gridCol w="361950">
                  <a:extLst>
                    <a:ext uri="{9D8B030D-6E8A-4147-A177-3AD203B41FA5}">
                      <a16:colId xmlns:a16="http://schemas.microsoft.com/office/drawing/2014/main" val="1718249552"/>
                    </a:ext>
                  </a:extLst>
                </a:gridCol>
                <a:gridCol w="381000">
                  <a:extLst>
                    <a:ext uri="{9D8B030D-6E8A-4147-A177-3AD203B41FA5}">
                      <a16:colId xmlns:a16="http://schemas.microsoft.com/office/drawing/2014/main" val="2369731607"/>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371402049"/>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872788571"/>
                  </a:ext>
                </a:extLst>
              </a:tr>
              <a:tr h="285750">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686278188"/>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897499661"/>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616646055"/>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12705832"/>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70119792"/>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53394077"/>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31783728"/>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46167893"/>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573062153"/>
                  </a:ext>
                </a:extLst>
              </a:tr>
            </a:tbl>
          </a:graphicData>
        </a:graphic>
      </p:graphicFrame>
      <p:graphicFrame>
        <p:nvGraphicFramePr>
          <p:cNvPr id="4" name="Table 3">
            <a:extLst>
              <a:ext uri="{FF2B5EF4-FFF2-40B4-BE49-F238E27FC236}">
                <a16:creationId xmlns:a16="http://schemas.microsoft.com/office/drawing/2014/main" id="{FA1A7ADE-D742-4846-A763-D2A3E8AB1B9C}"/>
              </a:ext>
            </a:extLst>
          </p:cNvPr>
          <p:cNvGraphicFramePr>
            <a:graphicFrameLocks noGrp="1"/>
          </p:cNvGraphicFramePr>
          <p:nvPr/>
        </p:nvGraphicFramePr>
        <p:xfrm>
          <a:off x="3877159" y="2039869"/>
          <a:ext cx="4799203" cy="3138170"/>
        </p:xfrm>
        <a:graphic>
          <a:graphicData uri="http://schemas.openxmlformats.org/drawingml/2006/table">
            <a:tbl>
              <a:tblPr>
                <a:tableStyleId>{5C22544A-7EE6-4342-B048-85BDC9FD1C3A}</a:tableStyleId>
              </a:tblPr>
              <a:tblGrid>
                <a:gridCol w="304340">
                  <a:extLst>
                    <a:ext uri="{9D8B030D-6E8A-4147-A177-3AD203B41FA5}">
                      <a16:colId xmlns:a16="http://schemas.microsoft.com/office/drawing/2014/main" val="2353368710"/>
                    </a:ext>
                  </a:extLst>
                </a:gridCol>
                <a:gridCol w="263371">
                  <a:extLst>
                    <a:ext uri="{9D8B030D-6E8A-4147-A177-3AD203B41FA5}">
                      <a16:colId xmlns:a16="http://schemas.microsoft.com/office/drawing/2014/main" val="1583137241"/>
                    </a:ext>
                  </a:extLst>
                </a:gridCol>
                <a:gridCol w="364341">
                  <a:extLst>
                    <a:ext uri="{9D8B030D-6E8A-4147-A177-3AD203B41FA5}">
                      <a16:colId xmlns:a16="http://schemas.microsoft.com/office/drawing/2014/main" val="1544427089"/>
                    </a:ext>
                  </a:extLst>
                </a:gridCol>
                <a:gridCol w="352425">
                  <a:extLst>
                    <a:ext uri="{9D8B030D-6E8A-4147-A177-3AD203B41FA5}">
                      <a16:colId xmlns:a16="http://schemas.microsoft.com/office/drawing/2014/main" val="2274534807"/>
                    </a:ext>
                  </a:extLst>
                </a:gridCol>
                <a:gridCol w="400050">
                  <a:extLst>
                    <a:ext uri="{9D8B030D-6E8A-4147-A177-3AD203B41FA5}">
                      <a16:colId xmlns:a16="http://schemas.microsoft.com/office/drawing/2014/main" val="3472719566"/>
                    </a:ext>
                  </a:extLst>
                </a:gridCol>
                <a:gridCol w="428625">
                  <a:extLst>
                    <a:ext uri="{9D8B030D-6E8A-4147-A177-3AD203B41FA5}">
                      <a16:colId xmlns:a16="http://schemas.microsoft.com/office/drawing/2014/main" val="406524761"/>
                    </a:ext>
                  </a:extLst>
                </a:gridCol>
                <a:gridCol w="361950">
                  <a:extLst>
                    <a:ext uri="{9D8B030D-6E8A-4147-A177-3AD203B41FA5}">
                      <a16:colId xmlns:a16="http://schemas.microsoft.com/office/drawing/2014/main" val="2641770072"/>
                    </a:ext>
                  </a:extLst>
                </a:gridCol>
                <a:gridCol w="428625">
                  <a:extLst>
                    <a:ext uri="{9D8B030D-6E8A-4147-A177-3AD203B41FA5}">
                      <a16:colId xmlns:a16="http://schemas.microsoft.com/office/drawing/2014/main" val="733943748"/>
                    </a:ext>
                  </a:extLst>
                </a:gridCol>
                <a:gridCol w="409575">
                  <a:extLst>
                    <a:ext uri="{9D8B030D-6E8A-4147-A177-3AD203B41FA5}">
                      <a16:colId xmlns:a16="http://schemas.microsoft.com/office/drawing/2014/main" val="252846701"/>
                    </a:ext>
                  </a:extLst>
                </a:gridCol>
                <a:gridCol w="390525">
                  <a:extLst>
                    <a:ext uri="{9D8B030D-6E8A-4147-A177-3AD203B41FA5}">
                      <a16:colId xmlns:a16="http://schemas.microsoft.com/office/drawing/2014/main" val="2096916043"/>
                    </a:ext>
                  </a:extLst>
                </a:gridCol>
                <a:gridCol w="314325">
                  <a:extLst>
                    <a:ext uri="{9D8B030D-6E8A-4147-A177-3AD203B41FA5}">
                      <a16:colId xmlns:a16="http://schemas.microsoft.com/office/drawing/2014/main" val="2184363834"/>
                    </a:ext>
                  </a:extLst>
                </a:gridCol>
                <a:gridCol w="400050">
                  <a:extLst>
                    <a:ext uri="{9D8B030D-6E8A-4147-A177-3AD203B41FA5}">
                      <a16:colId xmlns:a16="http://schemas.microsoft.com/office/drawing/2014/main" val="1030188698"/>
                    </a:ext>
                  </a:extLst>
                </a:gridCol>
                <a:gridCol w="381001">
                  <a:extLst>
                    <a:ext uri="{9D8B030D-6E8A-4147-A177-3AD203B41FA5}">
                      <a16:colId xmlns:a16="http://schemas.microsoft.com/office/drawing/2014/main" val="2106223122"/>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524026436"/>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937942966"/>
                  </a:ext>
                </a:extLst>
              </a:tr>
              <a:tr h="266164">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791144310"/>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85220534"/>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65768952"/>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076189178"/>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762389078"/>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185527669"/>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23155432"/>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803578991"/>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67054282"/>
                  </a:ext>
                </a:extLst>
              </a:tr>
            </a:tbl>
          </a:graphicData>
        </a:graphic>
      </p:graphicFrame>
      <p:sp>
        <p:nvSpPr>
          <p:cNvPr id="8" name="TextBox 7">
            <a:extLst>
              <a:ext uri="{FF2B5EF4-FFF2-40B4-BE49-F238E27FC236}">
                <a16:creationId xmlns:a16="http://schemas.microsoft.com/office/drawing/2014/main" id="{AFCB32B5-D1EB-4F57-85C7-55EB18311040}"/>
              </a:ext>
            </a:extLst>
          </p:cNvPr>
          <p:cNvSpPr txBox="1"/>
          <p:nvPr/>
        </p:nvSpPr>
        <p:spPr>
          <a:xfrm rot="16200000">
            <a:off x="-1015484" y="3249311"/>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3" name="TextBox 12">
            <a:extLst>
              <a:ext uri="{FF2B5EF4-FFF2-40B4-BE49-F238E27FC236}">
                <a16:creationId xmlns:a16="http://schemas.microsoft.com/office/drawing/2014/main" id="{1AED824B-4491-4D50-B4FA-38EC9DC97CAC}"/>
              </a:ext>
            </a:extLst>
          </p:cNvPr>
          <p:cNvSpPr txBox="1"/>
          <p:nvPr/>
        </p:nvSpPr>
        <p:spPr>
          <a:xfrm rot="16200000">
            <a:off x="2464650" y="3304253"/>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4" name="TextBox 13">
            <a:extLst>
              <a:ext uri="{FF2B5EF4-FFF2-40B4-BE49-F238E27FC236}">
                <a16:creationId xmlns:a16="http://schemas.microsoft.com/office/drawing/2014/main" id="{005866F9-6861-4902-9C84-0EAE1B51703B}"/>
              </a:ext>
            </a:extLst>
          </p:cNvPr>
          <p:cNvSpPr txBox="1"/>
          <p:nvPr/>
        </p:nvSpPr>
        <p:spPr>
          <a:xfrm>
            <a:off x="81183" y="5250072"/>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sp>
        <p:nvSpPr>
          <p:cNvPr id="15" name="TextBox 14">
            <a:extLst>
              <a:ext uri="{FF2B5EF4-FFF2-40B4-BE49-F238E27FC236}">
                <a16:creationId xmlns:a16="http://schemas.microsoft.com/office/drawing/2014/main" id="{648576EA-9565-4488-BEA0-A6112E2358B2}"/>
              </a:ext>
            </a:extLst>
          </p:cNvPr>
          <p:cNvSpPr txBox="1"/>
          <p:nvPr/>
        </p:nvSpPr>
        <p:spPr>
          <a:xfrm>
            <a:off x="3844520" y="5279069"/>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cxnSp>
        <p:nvCxnSpPr>
          <p:cNvPr id="17" name="Straight Arrow Connector 16">
            <a:extLst>
              <a:ext uri="{FF2B5EF4-FFF2-40B4-BE49-F238E27FC236}">
                <a16:creationId xmlns:a16="http://schemas.microsoft.com/office/drawing/2014/main" id="{14F90E35-B769-4D68-8C21-1A7560F17081}"/>
              </a:ext>
            </a:extLst>
          </p:cNvPr>
          <p:cNvCxnSpPr>
            <a:cxnSpLocks/>
          </p:cNvCxnSpPr>
          <p:nvPr/>
        </p:nvCxnSpPr>
        <p:spPr>
          <a:xfrm flipV="1">
            <a:off x="920874" y="5434738"/>
            <a:ext cx="2315466"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3979A6AD-0325-42FA-96A5-E43E2F0E5044}"/>
              </a:ext>
            </a:extLst>
          </p:cNvPr>
          <p:cNvCxnSpPr>
            <a:cxnSpLocks/>
          </p:cNvCxnSpPr>
          <p:nvPr/>
        </p:nvCxnSpPr>
        <p:spPr>
          <a:xfrm flipV="1">
            <a:off x="4798861" y="5434738"/>
            <a:ext cx="3908172" cy="110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7777CDE-F2AB-40EC-B1BF-7E77DF32555D}"/>
              </a:ext>
            </a:extLst>
          </p:cNvPr>
          <p:cNvCxnSpPr>
            <a:cxnSpLocks/>
          </p:cNvCxnSpPr>
          <p:nvPr/>
        </p:nvCxnSpPr>
        <p:spPr>
          <a:xfrm>
            <a:off x="820419" y="2943064"/>
            <a:ext cx="2619008" cy="0"/>
          </a:xfrm>
          <a:prstGeom prst="line">
            <a:avLst/>
          </a:prstGeom>
        </p:spPr>
        <p:style>
          <a:lnRef idx="1">
            <a:schemeClr val="accent1"/>
          </a:lnRef>
          <a:fillRef idx="0">
            <a:schemeClr val="accent1"/>
          </a:fillRef>
          <a:effectRef idx="0">
            <a:schemeClr val="accent1"/>
          </a:effectRef>
          <a:fontRef idx="minor">
            <a:schemeClr val="tx1"/>
          </a:fontRef>
        </p:style>
      </p:cxnSp>
      <p:sp>
        <p:nvSpPr>
          <p:cNvPr id="24" name="Freeform: Shape 23">
            <a:extLst>
              <a:ext uri="{FF2B5EF4-FFF2-40B4-BE49-F238E27FC236}">
                <a16:creationId xmlns:a16="http://schemas.microsoft.com/office/drawing/2014/main" id="{6F7C385C-4636-4FA0-AF34-AA1649BD002D}"/>
              </a:ext>
            </a:extLst>
          </p:cNvPr>
          <p:cNvSpPr/>
          <p:nvPr/>
        </p:nvSpPr>
        <p:spPr>
          <a:xfrm>
            <a:off x="4190769" y="2206346"/>
            <a:ext cx="4457700" cy="1752600"/>
          </a:xfrm>
          <a:custGeom>
            <a:avLst/>
            <a:gdLst>
              <a:gd name="connsiteX0" fmla="*/ 0 w 4457700"/>
              <a:gd name="connsiteY0" fmla="*/ 1266825 h 1752600"/>
              <a:gd name="connsiteX1" fmla="*/ 47625 w 4457700"/>
              <a:gd name="connsiteY1" fmla="*/ 1257300 h 1752600"/>
              <a:gd name="connsiteX2" fmla="*/ 123825 w 4457700"/>
              <a:gd name="connsiteY2" fmla="*/ 1171575 h 1752600"/>
              <a:gd name="connsiteX3" fmla="*/ 161925 w 4457700"/>
              <a:gd name="connsiteY3" fmla="*/ 1095375 h 1752600"/>
              <a:gd name="connsiteX4" fmla="*/ 190500 w 4457700"/>
              <a:gd name="connsiteY4" fmla="*/ 1028700 h 1752600"/>
              <a:gd name="connsiteX5" fmla="*/ 219075 w 4457700"/>
              <a:gd name="connsiteY5" fmla="*/ 1000125 h 1752600"/>
              <a:gd name="connsiteX6" fmla="*/ 247650 w 4457700"/>
              <a:gd name="connsiteY6" fmla="*/ 923925 h 1752600"/>
              <a:gd name="connsiteX7" fmla="*/ 295275 w 4457700"/>
              <a:gd name="connsiteY7" fmla="*/ 876300 h 1752600"/>
              <a:gd name="connsiteX8" fmla="*/ 342900 w 4457700"/>
              <a:gd name="connsiteY8" fmla="*/ 800100 h 1752600"/>
              <a:gd name="connsiteX9" fmla="*/ 390525 w 4457700"/>
              <a:gd name="connsiteY9" fmla="*/ 742950 h 1752600"/>
              <a:gd name="connsiteX10" fmla="*/ 457200 w 4457700"/>
              <a:gd name="connsiteY10" fmla="*/ 676275 h 1752600"/>
              <a:gd name="connsiteX11" fmla="*/ 657225 w 4457700"/>
              <a:gd name="connsiteY11" fmla="*/ 704850 h 1752600"/>
              <a:gd name="connsiteX12" fmla="*/ 704850 w 4457700"/>
              <a:gd name="connsiteY12" fmla="*/ 714375 h 1752600"/>
              <a:gd name="connsiteX13" fmla="*/ 762000 w 4457700"/>
              <a:gd name="connsiteY13" fmla="*/ 742950 h 1752600"/>
              <a:gd name="connsiteX14" fmla="*/ 790575 w 4457700"/>
              <a:gd name="connsiteY14" fmla="*/ 790575 h 1752600"/>
              <a:gd name="connsiteX15" fmla="*/ 809625 w 4457700"/>
              <a:gd name="connsiteY15" fmla="*/ 819150 h 1752600"/>
              <a:gd name="connsiteX16" fmla="*/ 838200 w 4457700"/>
              <a:gd name="connsiteY16" fmla="*/ 866775 h 1752600"/>
              <a:gd name="connsiteX17" fmla="*/ 866775 w 4457700"/>
              <a:gd name="connsiteY17" fmla="*/ 962025 h 1752600"/>
              <a:gd name="connsiteX18" fmla="*/ 914400 w 4457700"/>
              <a:gd name="connsiteY18" fmla="*/ 1076325 h 1752600"/>
              <a:gd name="connsiteX19" fmla="*/ 923925 w 4457700"/>
              <a:gd name="connsiteY19" fmla="*/ 1123950 h 1752600"/>
              <a:gd name="connsiteX20" fmla="*/ 942975 w 4457700"/>
              <a:gd name="connsiteY20" fmla="*/ 1247775 h 1752600"/>
              <a:gd name="connsiteX21" fmla="*/ 952500 w 4457700"/>
              <a:gd name="connsiteY21" fmla="*/ 1276350 h 1752600"/>
              <a:gd name="connsiteX22" fmla="*/ 1009650 w 4457700"/>
              <a:gd name="connsiteY22" fmla="*/ 1371600 h 1752600"/>
              <a:gd name="connsiteX23" fmla="*/ 1019175 w 4457700"/>
              <a:gd name="connsiteY23" fmla="*/ 1428750 h 1752600"/>
              <a:gd name="connsiteX24" fmla="*/ 1057275 w 4457700"/>
              <a:gd name="connsiteY24" fmla="*/ 1485900 h 1752600"/>
              <a:gd name="connsiteX25" fmla="*/ 1085850 w 4457700"/>
              <a:gd name="connsiteY25" fmla="*/ 1533525 h 1752600"/>
              <a:gd name="connsiteX26" fmla="*/ 1095375 w 4457700"/>
              <a:gd name="connsiteY26" fmla="*/ 1571625 h 1752600"/>
              <a:gd name="connsiteX27" fmla="*/ 1133475 w 4457700"/>
              <a:gd name="connsiteY27" fmla="*/ 1619250 h 1752600"/>
              <a:gd name="connsiteX28" fmla="*/ 1219200 w 4457700"/>
              <a:gd name="connsiteY28" fmla="*/ 1695450 h 1752600"/>
              <a:gd name="connsiteX29" fmla="*/ 1323975 w 4457700"/>
              <a:gd name="connsiteY29" fmla="*/ 1743075 h 1752600"/>
              <a:gd name="connsiteX30" fmla="*/ 1371600 w 4457700"/>
              <a:gd name="connsiteY30" fmla="*/ 1752600 h 1752600"/>
              <a:gd name="connsiteX31" fmla="*/ 1571625 w 4457700"/>
              <a:gd name="connsiteY31" fmla="*/ 1743075 h 1752600"/>
              <a:gd name="connsiteX32" fmla="*/ 1600200 w 4457700"/>
              <a:gd name="connsiteY32" fmla="*/ 1724025 h 1752600"/>
              <a:gd name="connsiteX33" fmla="*/ 1666875 w 4457700"/>
              <a:gd name="connsiteY33" fmla="*/ 1695450 h 1752600"/>
              <a:gd name="connsiteX34" fmla="*/ 1704975 w 4457700"/>
              <a:gd name="connsiteY34" fmla="*/ 1638300 h 1752600"/>
              <a:gd name="connsiteX35" fmla="*/ 1743075 w 4457700"/>
              <a:gd name="connsiteY35" fmla="*/ 1609725 h 1752600"/>
              <a:gd name="connsiteX36" fmla="*/ 1790700 w 4457700"/>
              <a:gd name="connsiteY36" fmla="*/ 1514475 h 1752600"/>
              <a:gd name="connsiteX37" fmla="*/ 1800225 w 4457700"/>
              <a:gd name="connsiteY37" fmla="*/ 1238250 h 1752600"/>
              <a:gd name="connsiteX38" fmla="*/ 1828800 w 4457700"/>
              <a:gd name="connsiteY38" fmla="*/ 1162050 h 1752600"/>
              <a:gd name="connsiteX39" fmla="*/ 1847850 w 4457700"/>
              <a:gd name="connsiteY39" fmla="*/ 1085850 h 1752600"/>
              <a:gd name="connsiteX40" fmla="*/ 1857375 w 4457700"/>
              <a:gd name="connsiteY40" fmla="*/ 1047750 h 1752600"/>
              <a:gd name="connsiteX41" fmla="*/ 1876425 w 4457700"/>
              <a:gd name="connsiteY41" fmla="*/ 962025 h 1752600"/>
              <a:gd name="connsiteX42" fmla="*/ 1914525 w 4457700"/>
              <a:gd name="connsiteY42" fmla="*/ 914400 h 1752600"/>
              <a:gd name="connsiteX43" fmla="*/ 1962150 w 4457700"/>
              <a:gd name="connsiteY43" fmla="*/ 828675 h 1752600"/>
              <a:gd name="connsiteX44" fmla="*/ 1990725 w 4457700"/>
              <a:gd name="connsiteY44" fmla="*/ 771525 h 1752600"/>
              <a:gd name="connsiteX45" fmla="*/ 2085975 w 4457700"/>
              <a:gd name="connsiteY45" fmla="*/ 676275 h 1752600"/>
              <a:gd name="connsiteX46" fmla="*/ 2114550 w 4457700"/>
              <a:gd name="connsiteY46" fmla="*/ 638175 h 1752600"/>
              <a:gd name="connsiteX47" fmla="*/ 2133600 w 4457700"/>
              <a:gd name="connsiteY47" fmla="*/ 590550 h 1752600"/>
              <a:gd name="connsiteX48" fmla="*/ 2181225 w 4457700"/>
              <a:gd name="connsiteY48" fmla="*/ 552450 h 1752600"/>
              <a:gd name="connsiteX49" fmla="*/ 2247900 w 4457700"/>
              <a:gd name="connsiteY49" fmla="*/ 466725 h 1752600"/>
              <a:gd name="connsiteX50" fmla="*/ 2257425 w 4457700"/>
              <a:gd name="connsiteY50" fmla="*/ 438150 h 1752600"/>
              <a:gd name="connsiteX51" fmla="*/ 2333625 w 4457700"/>
              <a:gd name="connsiteY51" fmla="*/ 304800 h 1752600"/>
              <a:gd name="connsiteX52" fmla="*/ 2381250 w 4457700"/>
              <a:gd name="connsiteY52" fmla="*/ 228600 h 1752600"/>
              <a:gd name="connsiteX53" fmla="*/ 2419350 w 4457700"/>
              <a:gd name="connsiteY53" fmla="*/ 180975 h 1752600"/>
              <a:gd name="connsiteX54" fmla="*/ 2438400 w 4457700"/>
              <a:gd name="connsiteY54" fmla="*/ 152400 h 1752600"/>
              <a:gd name="connsiteX55" fmla="*/ 2457450 w 4457700"/>
              <a:gd name="connsiteY55" fmla="*/ 114300 h 1752600"/>
              <a:gd name="connsiteX56" fmla="*/ 2495550 w 4457700"/>
              <a:gd name="connsiteY56" fmla="*/ 85725 h 1752600"/>
              <a:gd name="connsiteX57" fmla="*/ 2524125 w 4457700"/>
              <a:gd name="connsiteY57" fmla="*/ 57150 h 1752600"/>
              <a:gd name="connsiteX58" fmla="*/ 2543175 w 4457700"/>
              <a:gd name="connsiteY58" fmla="*/ 28575 h 1752600"/>
              <a:gd name="connsiteX59" fmla="*/ 2581275 w 4457700"/>
              <a:gd name="connsiteY59" fmla="*/ 19050 h 1752600"/>
              <a:gd name="connsiteX60" fmla="*/ 2619375 w 4457700"/>
              <a:gd name="connsiteY60" fmla="*/ 0 h 1752600"/>
              <a:gd name="connsiteX61" fmla="*/ 2695575 w 4457700"/>
              <a:gd name="connsiteY61" fmla="*/ 66675 h 1752600"/>
              <a:gd name="connsiteX62" fmla="*/ 2762250 w 4457700"/>
              <a:gd name="connsiteY62" fmla="*/ 133350 h 1752600"/>
              <a:gd name="connsiteX63" fmla="*/ 2819400 w 4457700"/>
              <a:gd name="connsiteY63" fmla="*/ 161925 h 1752600"/>
              <a:gd name="connsiteX64" fmla="*/ 2886075 w 4457700"/>
              <a:gd name="connsiteY64" fmla="*/ 219075 h 1752600"/>
              <a:gd name="connsiteX65" fmla="*/ 2914650 w 4457700"/>
              <a:gd name="connsiteY65" fmla="*/ 238125 h 1752600"/>
              <a:gd name="connsiteX66" fmla="*/ 2924175 w 4457700"/>
              <a:gd name="connsiteY66" fmla="*/ 266700 h 1752600"/>
              <a:gd name="connsiteX67" fmla="*/ 3028950 w 4457700"/>
              <a:gd name="connsiteY67" fmla="*/ 390525 h 1752600"/>
              <a:gd name="connsiteX68" fmla="*/ 3067050 w 4457700"/>
              <a:gd name="connsiteY68" fmla="*/ 400050 h 1752600"/>
              <a:gd name="connsiteX69" fmla="*/ 3171825 w 4457700"/>
              <a:gd name="connsiteY69" fmla="*/ 381000 h 1752600"/>
              <a:gd name="connsiteX70" fmla="*/ 3190875 w 4457700"/>
              <a:gd name="connsiteY70" fmla="*/ 352425 h 1752600"/>
              <a:gd name="connsiteX71" fmla="*/ 3248025 w 4457700"/>
              <a:gd name="connsiteY71" fmla="*/ 314325 h 1752600"/>
              <a:gd name="connsiteX72" fmla="*/ 3257550 w 4457700"/>
              <a:gd name="connsiteY72" fmla="*/ 276225 h 1752600"/>
              <a:gd name="connsiteX73" fmla="*/ 3371850 w 4457700"/>
              <a:gd name="connsiteY73" fmla="*/ 323850 h 1752600"/>
              <a:gd name="connsiteX74" fmla="*/ 3409950 w 4457700"/>
              <a:gd name="connsiteY74" fmla="*/ 419100 h 1752600"/>
              <a:gd name="connsiteX75" fmla="*/ 3371850 w 4457700"/>
              <a:gd name="connsiteY75" fmla="*/ 704850 h 1752600"/>
              <a:gd name="connsiteX76" fmla="*/ 3362325 w 4457700"/>
              <a:gd name="connsiteY76" fmla="*/ 857250 h 1752600"/>
              <a:gd name="connsiteX77" fmla="*/ 3352800 w 4457700"/>
              <a:gd name="connsiteY77" fmla="*/ 885825 h 1752600"/>
              <a:gd name="connsiteX78" fmla="*/ 3457575 w 4457700"/>
              <a:gd name="connsiteY78" fmla="*/ 914400 h 1752600"/>
              <a:gd name="connsiteX79" fmla="*/ 3562350 w 4457700"/>
              <a:gd name="connsiteY79" fmla="*/ 1057275 h 1752600"/>
              <a:gd name="connsiteX80" fmla="*/ 3600450 w 4457700"/>
              <a:gd name="connsiteY80" fmla="*/ 1095375 h 1752600"/>
              <a:gd name="connsiteX81" fmla="*/ 3638550 w 4457700"/>
              <a:gd name="connsiteY81" fmla="*/ 1143000 h 1752600"/>
              <a:gd name="connsiteX82" fmla="*/ 3705225 w 4457700"/>
              <a:gd name="connsiteY82" fmla="*/ 1209675 h 1752600"/>
              <a:gd name="connsiteX83" fmla="*/ 3714750 w 4457700"/>
              <a:gd name="connsiteY83" fmla="*/ 1247775 h 1752600"/>
              <a:gd name="connsiteX84" fmla="*/ 3800475 w 4457700"/>
              <a:gd name="connsiteY84" fmla="*/ 1381125 h 1752600"/>
              <a:gd name="connsiteX85" fmla="*/ 3838575 w 4457700"/>
              <a:gd name="connsiteY85" fmla="*/ 1400175 h 1752600"/>
              <a:gd name="connsiteX86" fmla="*/ 3876675 w 4457700"/>
              <a:gd name="connsiteY86" fmla="*/ 1428750 h 1752600"/>
              <a:gd name="connsiteX87" fmla="*/ 3943350 w 4457700"/>
              <a:gd name="connsiteY87" fmla="*/ 1466850 h 1752600"/>
              <a:gd name="connsiteX88" fmla="*/ 3971925 w 4457700"/>
              <a:gd name="connsiteY88" fmla="*/ 1485900 h 1752600"/>
              <a:gd name="connsiteX89" fmla="*/ 4038600 w 4457700"/>
              <a:gd name="connsiteY89" fmla="*/ 1495425 h 1752600"/>
              <a:gd name="connsiteX90" fmla="*/ 4105275 w 4457700"/>
              <a:gd name="connsiteY90" fmla="*/ 1476375 h 1752600"/>
              <a:gd name="connsiteX91" fmla="*/ 4143375 w 4457700"/>
              <a:gd name="connsiteY91" fmla="*/ 1447800 h 1752600"/>
              <a:gd name="connsiteX92" fmla="*/ 4191000 w 4457700"/>
              <a:gd name="connsiteY92" fmla="*/ 1419225 h 1752600"/>
              <a:gd name="connsiteX93" fmla="*/ 4276725 w 4457700"/>
              <a:gd name="connsiteY93" fmla="*/ 1285875 h 1752600"/>
              <a:gd name="connsiteX94" fmla="*/ 4352925 w 4457700"/>
              <a:gd name="connsiteY94" fmla="*/ 1162050 h 1752600"/>
              <a:gd name="connsiteX95" fmla="*/ 4410075 w 4457700"/>
              <a:gd name="connsiteY95" fmla="*/ 990600 h 1752600"/>
              <a:gd name="connsiteX96" fmla="*/ 4457700 w 4457700"/>
              <a:gd name="connsiteY96" fmla="*/ 942975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4457700" h="1752600">
                <a:moveTo>
                  <a:pt x="0" y="1266825"/>
                </a:moveTo>
                <a:cubicBezTo>
                  <a:pt x="15875" y="1263650"/>
                  <a:pt x="33473" y="1265162"/>
                  <a:pt x="47625" y="1257300"/>
                </a:cubicBezTo>
                <a:cubicBezTo>
                  <a:pt x="66516" y="1246805"/>
                  <a:pt x="112520" y="1185706"/>
                  <a:pt x="123825" y="1171575"/>
                </a:cubicBezTo>
                <a:cubicBezTo>
                  <a:pt x="145304" y="1107138"/>
                  <a:pt x="116937" y="1185350"/>
                  <a:pt x="161925" y="1095375"/>
                </a:cubicBezTo>
                <a:cubicBezTo>
                  <a:pt x="182653" y="1053918"/>
                  <a:pt x="157466" y="1074948"/>
                  <a:pt x="190500" y="1028700"/>
                </a:cubicBezTo>
                <a:cubicBezTo>
                  <a:pt x="198330" y="1017739"/>
                  <a:pt x="209550" y="1009650"/>
                  <a:pt x="219075" y="1000125"/>
                </a:cubicBezTo>
                <a:cubicBezTo>
                  <a:pt x="228600" y="974725"/>
                  <a:pt x="233433" y="947028"/>
                  <a:pt x="247650" y="923925"/>
                </a:cubicBezTo>
                <a:cubicBezTo>
                  <a:pt x="259416" y="904805"/>
                  <a:pt x="281587" y="894095"/>
                  <a:pt x="295275" y="876300"/>
                </a:cubicBezTo>
                <a:cubicBezTo>
                  <a:pt x="313538" y="852559"/>
                  <a:pt x="325490" y="824474"/>
                  <a:pt x="342900" y="800100"/>
                </a:cubicBezTo>
                <a:cubicBezTo>
                  <a:pt x="357313" y="779921"/>
                  <a:pt x="373705" y="761171"/>
                  <a:pt x="390525" y="742950"/>
                </a:cubicBezTo>
                <a:cubicBezTo>
                  <a:pt x="411844" y="719854"/>
                  <a:pt x="457200" y="676275"/>
                  <a:pt x="457200" y="676275"/>
                </a:cubicBezTo>
                <a:lnTo>
                  <a:pt x="657225" y="704850"/>
                </a:lnTo>
                <a:cubicBezTo>
                  <a:pt x="673226" y="707312"/>
                  <a:pt x="689635" y="708842"/>
                  <a:pt x="704850" y="714375"/>
                </a:cubicBezTo>
                <a:cubicBezTo>
                  <a:pt x="724866" y="721654"/>
                  <a:pt x="742950" y="733425"/>
                  <a:pt x="762000" y="742950"/>
                </a:cubicBezTo>
                <a:cubicBezTo>
                  <a:pt x="771525" y="758825"/>
                  <a:pt x="780763" y="774876"/>
                  <a:pt x="790575" y="790575"/>
                </a:cubicBezTo>
                <a:cubicBezTo>
                  <a:pt x="796642" y="800283"/>
                  <a:pt x="803558" y="809442"/>
                  <a:pt x="809625" y="819150"/>
                </a:cubicBezTo>
                <a:cubicBezTo>
                  <a:pt x="819437" y="834849"/>
                  <a:pt x="828675" y="850900"/>
                  <a:pt x="838200" y="866775"/>
                </a:cubicBezTo>
                <a:cubicBezTo>
                  <a:pt x="846926" y="901679"/>
                  <a:pt x="852281" y="927240"/>
                  <a:pt x="866775" y="962025"/>
                </a:cubicBezTo>
                <a:lnTo>
                  <a:pt x="914400" y="1076325"/>
                </a:lnTo>
                <a:cubicBezTo>
                  <a:pt x="917575" y="1092200"/>
                  <a:pt x="921635" y="1107923"/>
                  <a:pt x="923925" y="1123950"/>
                </a:cubicBezTo>
                <a:cubicBezTo>
                  <a:pt x="935988" y="1208393"/>
                  <a:pt x="925979" y="1188290"/>
                  <a:pt x="942975" y="1247775"/>
                </a:cubicBezTo>
                <a:cubicBezTo>
                  <a:pt x="945733" y="1257429"/>
                  <a:pt x="948010" y="1267370"/>
                  <a:pt x="952500" y="1276350"/>
                </a:cubicBezTo>
                <a:cubicBezTo>
                  <a:pt x="974390" y="1320130"/>
                  <a:pt x="986190" y="1336411"/>
                  <a:pt x="1009650" y="1371600"/>
                </a:cubicBezTo>
                <a:cubicBezTo>
                  <a:pt x="1012825" y="1390650"/>
                  <a:pt x="1011747" y="1410923"/>
                  <a:pt x="1019175" y="1428750"/>
                </a:cubicBezTo>
                <a:cubicBezTo>
                  <a:pt x="1027981" y="1449884"/>
                  <a:pt x="1044983" y="1466584"/>
                  <a:pt x="1057275" y="1485900"/>
                </a:cubicBezTo>
                <a:cubicBezTo>
                  <a:pt x="1067214" y="1501519"/>
                  <a:pt x="1076325" y="1517650"/>
                  <a:pt x="1085850" y="1533525"/>
                </a:cubicBezTo>
                <a:cubicBezTo>
                  <a:pt x="1089025" y="1546225"/>
                  <a:pt x="1089018" y="1560182"/>
                  <a:pt x="1095375" y="1571625"/>
                </a:cubicBezTo>
                <a:cubicBezTo>
                  <a:pt x="1105248" y="1589397"/>
                  <a:pt x="1119969" y="1604055"/>
                  <a:pt x="1133475" y="1619250"/>
                </a:cubicBezTo>
                <a:cubicBezTo>
                  <a:pt x="1154287" y="1642664"/>
                  <a:pt x="1193391" y="1679026"/>
                  <a:pt x="1219200" y="1695450"/>
                </a:cubicBezTo>
                <a:cubicBezTo>
                  <a:pt x="1237313" y="1706977"/>
                  <a:pt x="1300189" y="1735939"/>
                  <a:pt x="1323975" y="1743075"/>
                </a:cubicBezTo>
                <a:cubicBezTo>
                  <a:pt x="1339482" y="1747727"/>
                  <a:pt x="1355725" y="1749425"/>
                  <a:pt x="1371600" y="1752600"/>
                </a:cubicBezTo>
                <a:cubicBezTo>
                  <a:pt x="1438275" y="1749425"/>
                  <a:pt x="1505390" y="1751354"/>
                  <a:pt x="1571625" y="1743075"/>
                </a:cubicBezTo>
                <a:cubicBezTo>
                  <a:pt x="1582984" y="1741655"/>
                  <a:pt x="1590261" y="1729705"/>
                  <a:pt x="1600200" y="1724025"/>
                </a:cubicBezTo>
                <a:cubicBezTo>
                  <a:pt x="1633156" y="1705193"/>
                  <a:pt x="1634817" y="1706136"/>
                  <a:pt x="1666875" y="1695450"/>
                </a:cubicBezTo>
                <a:cubicBezTo>
                  <a:pt x="1679575" y="1676400"/>
                  <a:pt x="1689764" y="1655412"/>
                  <a:pt x="1704975" y="1638300"/>
                </a:cubicBezTo>
                <a:cubicBezTo>
                  <a:pt x="1715522" y="1626435"/>
                  <a:pt x="1732621" y="1621672"/>
                  <a:pt x="1743075" y="1609725"/>
                </a:cubicBezTo>
                <a:cubicBezTo>
                  <a:pt x="1766023" y="1583499"/>
                  <a:pt x="1778096" y="1545986"/>
                  <a:pt x="1790700" y="1514475"/>
                </a:cubicBezTo>
                <a:cubicBezTo>
                  <a:pt x="1793875" y="1422400"/>
                  <a:pt x="1790323" y="1329846"/>
                  <a:pt x="1800225" y="1238250"/>
                </a:cubicBezTo>
                <a:cubicBezTo>
                  <a:pt x="1803141" y="1211280"/>
                  <a:pt x="1820709" y="1187942"/>
                  <a:pt x="1828800" y="1162050"/>
                </a:cubicBezTo>
                <a:cubicBezTo>
                  <a:pt x="1836609" y="1137060"/>
                  <a:pt x="1841500" y="1111250"/>
                  <a:pt x="1847850" y="1085850"/>
                </a:cubicBezTo>
                <a:cubicBezTo>
                  <a:pt x="1851025" y="1073150"/>
                  <a:pt x="1854535" y="1060529"/>
                  <a:pt x="1857375" y="1047750"/>
                </a:cubicBezTo>
                <a:cubicBezTo>
                  <a:pt x="1863725" y="1019175"/>
                  <a:pt x="1864894" y="988930"/>
                  <a:pt x="1876425" y="962025"/>
                </a:cubicBezTo>
                <a:cubicBezTo>
                  <a:pt x="1884433" y="943339"/>
                  <a:pt x="1901825" y="930275"/>
                  <a:pt x="1914525" y="914400"/>
                </a:cubicBezTo>
                <a:cubicBezTo>
                  <a:pt x="1959089" y="780707"/>
                  <a:pt x="1905118" y="914223"/>
                  <a:pt x="1962150" y="828675"/>
                </a:cubicBezTo>
                <a:cubicBezTo>
                  <a:pt x="1973964" y="810954"/>
                  <a:pt x="1977294" y="788055"/>
                  <a:pt x="1990725" y="771525"/>
                </a:cubicBezTo>
                <a:cubicBezTo>
                  <a:pt x="2019039" y="736676"/>
                  <a:pt x="2059034" y="712196"/>
                  <a:pt x="2085975" y="676275"/>
                </a:cubicBezTo>
                <a:cubicBezTo>
                  <a:pt x="2095500" y="663575"/>
                  <a:pt x="2106840" y="652052"/>
                  <a:pt x="2114550" y="638175"/>
                </a:cubicBezTo>
                <a:cubicBezTo>
                  <a:pt x="2122853" y="623229"/>
                  <a:pt x="2123103" y="604046"/>
                  <a:pt x="2133600" y="590550"/>
                </a:cubicBezTo>
                <a:cubicBezTo>
                  <a:pt x="2146081" y="574503"/>
                  <a:pt x="2165350" y="565150"/>
                  <a:pt x="2181225" y="552450"/>
                </a:cubicBezTo>
                <a:cubicBezTo>
                  <a:pt x="2220196" y="435537"/>
                  <a:pt x="2170087" y="544538"/>
                  <a:pt x="2247900" y="466725"/>
                </a:cubicBezTo>
                <a:cubicBezTo>
                  <a:pt x="2255000" y="459625"/>
                  <a:pt x="2252727" y="447023"/>
                  <a:pt x="2257425" y="438150"/>
                </a:cubicBezTo>
                <a:cubicBezTo>
                  <a:pt x="2281379" y="392904"/>
                  <a:pt x="2307974" y="349106"/>
                  <a:pt x="2333625" y="304800"/>
                </a:cubicBezTo>
                <a:cubicBezTo>
                  <a:pt x="2342727" y="289078"/>
                  <a:pt x="2367614" y="246782"/>
                  <a:pt x="2381250" y="228600"/>
                </a:cubicBezTo>
                <a:cubicBezTo>
                  <a:pt x="2393448" y="212336"/>
                  <a:pt x="2407152" y="197239"/>
                  <a:pt x="2419350" y="180975"/>
                </a:cubicBezTo>
                <a:cubicBezTo>
                  <a:pt x="2426219" y="171817"/>
                  <a:pt x="2432720" y="162339"/>
                  <a:pt x="2438400" y="152400"/>
                </a:cubicBezTo>
                <a:cubicBezTo>
                  <a:pt x="2445445" y="140072"/>
                  <a:pt x="2448209" y="125081"/>
                  <a:pt x="2457450" y="114300"/>
                </a:cubicBezTo>
                <a:cubicBezTo>
                  <a:pt x="2467781" y="102247"/>
                  <a:pt x="2483497" y="96056"/>
                  <a:pt x="2495550" y="85725"/>
                </a:cubicBezTo>
                <a:cubicBezTo>
                  <a:pt x="2505777" y="76959"/>
                  <a:pt x="2515501" y="67498"/>
                  <a:pt x="2524125" y="57150"/>
                </a:cubicBezTo>
                <a:cubicBezTo>
                  <a:pt x="2531454" y="48356"/>
                  <a:pt x="2533650" y="34925"/>
                  <a:pt x="2543175" y="28575"/>
                </a:cubicBezTo>
                <a:cubicBezTo>
                  <a:pt x="2554067" y="21313"/>
                  <a:pt x="2569018" y="23647"/>
                  <a:pt x="2581275" y="19050"/>
                </a:cubicBezTo>
                <a:cubicBezTo>
                  <a:pt x="2594570" y="14064"/>
                  <a:pt x="2606675" y="6350"/>
                  <a:pt x="2619375" y="0"/>
                </a:cubicBezTo>
                <a:cubicBezTo>
                  <a:pt x="2644775" y="22225"/>
                  <a:pt x="2670901" y="43646"/>
                  <a:pt x="2695575" y="66675"/>
                </a:cubicBezTo>
                <a:cubicBezTo>
                  <a:pt x="2718553" y="88121"/>
                  <a:pt x="2737337" y="114186"/>
                  <a:pt x="2762250" y="133350"/>
                </a:cubicBezTo>
                <a:cubicBezTo>
                  <a:pt x="2779132" y="146336"/>
                  <a:pt x="2801137" y="150967"/>
                  <a:pt x="2819400" y="161925"/>
                </a:cubicBezTo>
                <a:cubicBezTo>
                  <a:pt x="2870359" y="192501"/>
                  <a:pt x="2844507" y="184435"/>
                  <a:pt x="2886075" y="219075"/>
                </a:cubicBezTo>
                <a:cubicBezTo>
                  <a:pt x="2894869" y="226404"/>
                  <a:pt x="2905125" y="231775"/>
                  <a:pt x="2914650" y="238125"/>
                </a:cubicBezTo>
                <a:cubicBezTo>
                  <a:pt x="2917825" y="247650"/>
                  <a:pt x="2919299" y="257923"/>
                  <a:pt x="2924175" y="266700"/>
                </a:cubicBezTo>
                <a:cubicBezTo>
                  <a:pt x="2948833" y="311084"/>
                  <a:pt x="2988474" y="361088"/>
                  <a:pt x="3028950" y="390525"/>
                </a:cubicBezTo>
                <a:cubicBezTo>
                  <a:pt x="3039537" y="398225"/>
                  <a:pt x="3054350" y="396875"/>
                  <a:pt x="3067050" y="400050"/>
                </a:cubicBezTo>
                <a:cubicBezTo>
                  <a:pt x="3101975" y="393700"/>
                  <a:pt x="3138693" y="393743"/>
                  <a:pt x="3171825" y="381000"/>
                </a:cubicBezTo>
                <a:cubicBezTo>
                  <a:pt x="3182510" y="376891"/>
                  <a:pt x="3182260" y="359963"/>
                  <a:pt x="3190875" y="352425"/>
                </a:cubicBezTo>
                <a:cubicBezTo>
                  <a:pt x="3208105" y="337348"/>
                  <a:pt x="3228975" y="327025"/>
                  <a:pt x="3248025" y="314325"/>
                </a:cubicBezTo>
                <a:cubicBezTo>
                  <a:pt x="3251200" y="301625"/>
                  <a:pt x="3246898" y="283834"/>
                  <a:pt x="3257550" y="276225"/>
                </a:cubicBezTo>
                <a:cubicBezTo>
                  <a:pt x="3314529" y="235526"/>
                  <a:pt x="3338353" y="290353"/>
                  <a:pt x="3371850" y="323850"/>
                </a:cubicBezTo>
                <a:cubicBezTo>
                  <a:pt x="3384550" y="355600"/>
                  <a:pt x="3405876" y="385148"/>
                  <a:pt x="3409950" y="419100"/>
                </a:cubicBezTo>
                <a:cubicBezTo>
                  <a:pt x="3419517" y="498823"/>
                  <a:pt x="3387072" y="628742"/>
                  <a:pt x="3371850" y="704850"/>
                </a:cubicBezTo>
                <a:cubicBezTo>
                  <a:pt x="3368675" y="755650"/>
                  <a:pt x="3367653" y="806631"/>
                  <a:pt x="3362325" y="857250"/>
                </a:cubicBezTo>
                <a:cubicBezTo>
                  <a:pt x="3361274" y="867235"/>
                  <a:pt x="3344191" y="880659"/>
                  <a:pt x="3352800" y="885825"/>
                </a:cubicBezTo>
                <a:cubicBezTo>
                  <a:pt x="3383842" y="904450"/>
                  <a:pt x="3422650" y="904875"/>
                  <a:pt x="3457575" y="914400"/>
                </a:cubicBezTo>
                <a:cubicBezTo>
                  <a:pt x="3486997" y="956431"/>
                  <a:pt x="3525697" y="1016040"/>
                  <a:pt x="3562350" y="1057275"/>
                </a:cubicBezTo>
                <a:cubicBezTo>
                  <a:pt x="3574282" y="1070699"/>
                  <a:pt x="3588518" y="1081951"/>
                  <a:pt x="3600450" y="1095375"/>
                </a:cubicBezTo>
                <a:cubicBezTo>
                  <a:pt x="3613956" y="1110570"/>
                  <a:pt x="3624813" y="1128014"/>
                  <a:pt x="3638550" y="1143000"/>
                </a:cubicBezTo>
                <a:cubicBezTo>
                  <a:pt x="3659789" y="1166169"/>
                  <a:pt x="3705225" y="1209675"/>
                  <a:pt x="3705225" y="1209675"/>
                </a:cubicBezTo>
                <a:cubicBezTo>
                  <a:pt x="3708400" y="1222375"/>
                  <a:pt x="3709715" y="1235691"/>
                  <a:pt x="3714750" y="1247775"/>
                </a:cubicBezTo>
                <a:cubicBezTo>
                  <a:pt x="3735404" y="1297344"/>
                  <a:pt x="3759588" y="1344781"/>
                  <a:pt x="3800475" y="1381125"/>
                </a:cubicBezTo>
                <a:cubicBezTo>
                  <a:pt x="3811087" y="1390558"/>
                  <a:pt x="3826534" y="1392650"/>
                  <a:pt x="3838575" y="1400175"/>
                </a:cubicBezTo>
                <a:cubicBezTo>
                  <a:pt x="3852037" y="1408589"/>
                  <a:pt x="3863282" y="1420227"/>
                  <a:pt x="3876675" y="1428750"/>
                </a:cubicBezTo>
                <a:cubicBezTo>
                  <a:pt x="3898271" y="1442493"/>
                  <a:pt x="3921400" y="1453680"/>
                  <a:pt x="3943350" y="1466850"/>
                </a:cubicBezTo>
                <a:cubicBezTo>
                  <a:pt x="3953166" y="1472740"/>
                  <a:pt x="3960960" y="1482611"/>
                  <a:pt x="3971925" y="1485900"/>
                </a:cubicBezTo>
                <a:cubicBezTo>
                  <a:pt x="3993429" y="1492351"/>
                  <a:pt x="4016375" y="1492250"/>
                  <a:pt x="4038600" y="1495425"/>
                </a:cubicBezTo>
                <a:cubicBezTo>
                  <a:pt x="4060825" y="1489075"/>
                  <a:pt x="4084232" y="1485940"/>
                  <a:pt x="4105275" y="1476375"/>
                </a:cubicBezTo>
                <a:cubicBezTo>
                  <a:pt x="4119727" y="1469806"/>
                  <a:pt x="4130166" y="1456606"/>
                  <a:pt x="4143375" y="1447800"/>
                </a:cubicBezTo>
                <a:cubicBezTo>
                  <a:pt x="4158779" y="1437531"/>
                  <a:pt x="4175125" y="1428750"/>
                  <a:pt x="4191000" y="1419225"/>
                </a:cubicBezTo>
                <a:cubicBezTo>
                  <a:pt x="4219575" y="1374775"/>
                  <a:pt x="4253093" y="1333139"/>
                  <a:pt x="4276725" y="1285875"/>
                </a:cubicBezTo>
                <a:cubicBezTo>
                  <a:pt x="4323917" y="1191491"/>
                  <a:pt x="4297085" y="1231850"/>
                  <a:pt x="4352925" y="1162050"/>
                </a:cubicBezTo>
                <a:cubicBezTo>
                  <a:pt x="4362023" y="1107463"/>
                  <a:pt x="4370437" y="1030238"/>
                  <a:pt x="4410075" y="990600"/>
                </a:cubicBezTo>
                <a:lnTo>
                  <a:pt x="4457700" y="942975"/>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19915C97-5131-421C-816A-AF7E391448C5}"/>
              </a:ext>
            </a:extLst>
          </p:cNvPr>
          <p:cNvSpPr txBox="1"/>
          <p:nvPr/>
        </p:nvSpPr>
        <p:spPr>
          <a:xfrm>
            <a:off x="184665" y="5674662"/>
            <a:ext cx="8677981"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What do you notice about your energy &amp; wellness? Highs? Lows?</a:t>
            </a:r>
          </a:p>
          <a:p>
            <a:r>
              <a:rPr lang="en-GB" sz="2000" dirty="0">
                <a:latin typeface="Arial" panose="020B0604020202020204" pitchFamily="34" charset="0"/>
                <a:cs typeface="Arial" panose="020B0604020202020204" pitchFamily="34" charset="0"/>
              </a:rPr>
              <a:t>What can I/we do so that you move up from where you are? </a:t>
            </a:r>
          </a:p>
          <a:p>
            <a:r>
              <a:rPr lang="en-GB" sz="2000" dirty="0">
                <a:latin typeface="Arial" panose="020B0604020202020204" pitchFamily="34" charset="0"/>
                <a:cs typeface="Arial" panose="020B0604020202020204" pitchFamily="34" charset="0"/>
              </a:rPr>
              <a:t>How can I help you to have as much energy/wellness at work as possible?</a:t>
            </a:r>
          </a:p>
        </p:txBody>
      </p:sp>
      <p:pic>
        <p:nvPicPr>
          <p:cNvPr id="9218" name="Picture 2" descr="Committed to Diversity - Mariana Hernandez-Munoz">
            <a:extLst>
              <a:ext uri="{FF2B5EF4-FFF2-40B4-BE49-F238E27FC236}">
                <a16:creationId xmlns:a16="http://schemas.microsoft.com/office/drawing/2014/main" id="{0A4B400D-92E0-50E7-3222-ADC7AA2318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4303" y="3584708"/>
            <a:ext cx="3253032" cy="2004722"/>
          </a:xfrm>
          <a:prstGeom prst="rect">
            <a:avLst/>
          </a:prstGeom>
          <a:noFill/>
          <a:effectLst>
            <a:softEdge rad="114300"/>
          </a:effectLst>
          <a:extLst>
            <a:ext uri="{909E8E84-426E-40DD-AFC4-6F175D3DCCD1}">
              <a14:hiddenFill xmlns:a14="http://schemas.microsoft.com/office/drawing/2010/main">
                <a:solidFill>
                  <a:srgbClr val="FFFFFF"/>
                </a:solidFill>
              </a14:hiddenFill>
            </a:ext>
          </a:extLst>
        </p:spPr>
      </p:pic>
      <p:pic>
        <p:nvPicPr>
          <p:cNvPr id="9220" name="Picture 4" descr="North Korea turns 70: all eyes on missile displays at upcoming military  parade | North Korea | The Guardian">
            <a:extLst>
              <a:ext uri="{FF2B5EF4-FFF2-40B4-BE49-F238E27FC236}">
                <a16:creationId xmlns:a16="http://schemas.microsoft.com/office/drawing/2014/main" id="{1B61BA4A-E988-B245-B27D-16F45D85605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3064" r="2862" b="8445"/>
          <a:stretch/>
        </p:blipFill>
        <p:spPr bwMode="auto">
          <a:xfrm>
            <a:off x="8754303" y="1997596"/>
            <a:ext cx="3155048" cy="1574991"/>
          </a:xfrm>
          <a:prstGeom prst="rect">
            <a:avLst/>
          </a:prstGeom>
          <a:noFill/>
          <a:effectLst>
            <a:softEdge rad="889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32239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8F8C-4192-8CFD-400A-383F153174A7}"/>
              </a:ext>
            </a:extLst>
          </p:cNvPr>
          <p:cNvSpPr>
            <a:spLocks noGrp="1"/>
          </p:cNvSpPr>
          <p:nvPr>
            <p:ph type="title"/>
          </p:nvPr>
        </p:nvSpPr>
        <p:spPr/>
        <p:txBody>
          <a:bodyPr/>
          <a:lstStyle/>
          <a:p>
            <a:r>
              <a:rPr lang="en-GB" dirty="0"/>
              <a:t>Gestalt/Dialectical Tension</a:t>
            </a:r>
          </a:p>
        </p:txBody>
      </p:sp>
      <p:pic>
        <p:nvPicPr>
          <p:cNvPr id="1026" name="Picture 2" descr="Strike The Balance Between Individual And Team Contributions">
            <a:extLst>
              <a:ext uri="{FF2B5EF4-FFF2-40B4-BE49-F238E27FC236}">
                <a16:creationId xmlns:a16="http://schemas.microsoft.com/office/drawing/2014/main" id="{5023F99E-A5E2-BDF9-9084-F1FDEC440D4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755032" y="1440870"/>
            <a:ext cx="6681936" cy="334096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AE93E2-AD53-F920-D0A2-8D2CE870A263}"/>
              </a:ext>
            </a:extLst>
          </p:cNvPr>
          <p:cNvSpPr txBox="1"/>
          <p:nvPr/>
        </p:nvSpPr>
        <p:spPr>
          <a:xfrm>
            <a:off x="335360" y="1440870"/>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“Me”</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“Master of own ship”</a:t>
            </a:r>
          </a:p>
          <a:p>
            <a:pPr algn="ctr"/>
            <a:endParaRPr lang="en-GB" i="1" dirty="0">
              <a:latin typeface="Arial" panose="020B0604020202020204" pitchFamily="34" charset="0"/>
              <a:cs typeface="Arial" panose="020B0604020202020204" pitchFamily="34" charset="0"/>
            </a:endParaRPr>
          </a:p>
          <a:p>
            <a:pPr algn="ctr"/>
            <a:r>
              <a:rPr lang="en-GB" i="1" dirty="0">
                <a:latin typeface="Arial" panose="020B0604020202020204" pitchFamily="34" charset="0"/>
                <a:cs typeface="Arial" panose="020B0604020202020204" pitchFamily="34" charset="0"/>
              </a:rPr>
              <a:t>Invictus</a:t>
            </a:r>
            <a:r>
              <a:rPr lang="en-GB" dirty="0">
                <a:latin typeface="Arial" panose="020B0604020202020204" pitchFamily="34" charset="0"/>
                <a:cs typeface="Arial" panose="020B0604020202020204" pitchFamily="34" charset="0"/>
              </a:rPr>
              <a:t> – Henley</a:t>
            </a: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39DAB58-0F90-1E7F-3787-0EB93B103FB2}"/>
              </a:ext>
            </a:extLst>
          </p:cNvPr>
          <p:cNvSpPr txBox="1"/>
          <p:nvPr/>
        </p:nvSpPr>
        <p:spPr>
          <a:xfrm>
            <a:off x="9768408" y="1417638"/>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“You/Us”</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“No man is an island”</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J Donne </a:t>
            </a:r>
          </a:p>
        </p:txBody>
      </p:sp>
      <p:sp>
        <p:nvSpPr>
          <p:cNvPr id="6" name="TextBox 5">
            <a:extLst>
              <a:ext uri="{FF2B5EF4-FFF2-40B4-BE49-F238E27FC236}">
                <a16:creationId xmlns:a16="http://schemas.microsoft.com/office/drawing/2014/main" id="{B3BA2DE0-5ED5-55A5-0C0D-FF35123FF33A}"/>
              </a:ext>
            </a:extLst>
          </p:cNvPr>
          <p:cNvSpPr txBox="1"/>
          <p:nvPr/>
        </p:nvSpPr>
        <p:spPr>
          <a:xfrm>
            <a:off x="2755032" y="5085184"/>
            <a:ext cx="6681936"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Both are true and their focus and force are ever changing</a:t>
            </a:r>
          </a:p>
        </p:txBody>
      </p:sp>
    </p:spTree>
    <p:extLst>
      <p:ext uri="{BB962C8B-B14F-4D97-AF65-F5344CB8AC3E}">
        <p14:creationId xmlns:p14="http://schemas.microsoft.com/office/powerpoint/2010/main" val="14847915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640EDD-F3DA-58BF-A8BD-3AAC9CB25BCD}"/>
              </a:ext>
            </a:extLst>
          </p:cNvPr>
          <p:cNvSpPr>
            <a:spLocks noGrp="1"/>
          </p:cNvSpPr>
          <p:nvPr>
            <p:ph idx="1"/>
          </p:nvPr>
        </p:nvSpPr>
        <p:spPr>
          <a:xfrm>
            <a:off x="609600" y="571503"/>
            <a:ext cx="10972800" cy="3943341"/>
          </a:xfrm>
        </p:spPr>
        <p:txBody>
          <a:bodyPr>
            <a:normAutofit/>
          </a:bodyPr>
          <a:lstStyle/>
          <a:p>
            <a:pPr marL="0" indent="0" algn="ctr">
              <a:buNone/>
            </a:pPr>
            <a:r>
              <a:rPr lang="en-GB" dirty="0"/>
              <a:t>Getting the balance right...</a:t>
            </a:r>
          </a:p>
          <a:p>
            <a:pPr marL="0" indent="0" algn="ctr">
              <a:buNone/>
            </a:pPr>
            <a:r>
              <a:rPr lang="en-GB" dirty="0"/>
              <a:t>Genuinely </a:t>
            </a:r>
            <a:r>
              <a:rPr lang="en-GB" b="1" dirty="0"/>
              <a:t>value differences in </a:t>
            </a:r>
            <a:r>
              <a:rPr lang="en-GB" b="1" u="sng" dirty="0"/>
              <a:t>individuals</a:t>
            </a:r>
            <a:r>
              <a:rPr lang="en-GB" b="1" dirty="0"/>
              <a:t> </a:t>
            </a:r>
          </a:p>
          <a:p>
            <a:pPr marL="0" indent="0" algn="ctr">
              <a:buNone/>
            </a:pPr>
            <a:r>
              <a:rPr lang="en-GB" dirty="0"/>
              <a:t>to include everyone </a:t>
            </a:r>
            <a:r>
              <a:rPr lang="en-GB" u="sng" dirty="0"/>
              <a:t>and</a:t>
            </a:r>
          </a:p>
          <a:p>
            <a:pPr marL="0" indent="0" algn="ctr">
              <a:buNone/>
            </a:pPr>
            <a:r>
              <a:rPr lang="en-GB" b="1" dirty="0"/>
              <a:t>Doing things together to a group norm </a:t>
            </a:r>
          </a:p>
          <a:p>
            <a:pPr marL="0" indent="0" algn="ctr">
              <a:buNone/>
            </a:pPr>
            <a:r>
              <a:rPr lang="en-GB" dirty="0"/>
              <a:t>so that people collaborate/do things collectively</a:t>
            </a:r>
            <a:endParaRPr lang="en-GB" sz="1400" b="1" dirty="0"/>
          </a:p>
          <a:p>
            <a:pPr marL="0" indent="0" algn="ctr">
              <a:buNone/>
            </a:pPr>
            <a:r>
              <a:rPr lang="en-GB" b="1" dirty="0"/>
              <a:t>It is never perfect, and depends on our own values…</a:t>
            </a:r>
          </a:p>
        </p:txBody>
      </p:sp>
      <p:cxnSp>
        <p:nvCxnSpPr>
          <p:cNvPr id="5" name="Straight Arrow Connector 4">
            <a:extLst>
              <a:ext uri="{FF2B5EF4-FFF2-40B4-BE49-F238E27FC236}">
                <a16:creationId xmlns:a16="http://schemas.microsoft.com/office/drawing/2014/main" id="{9EE3CFFA-1B2A-EBFB-7C95-BD0F86103838}"/>
              </a:ext>
            </a:extLst>
          </p:cNvPr>
          <p:cNvCxnSpPr/>
          <p:nvPr/>
        </p:nvCxnSpPr>
        <p:spPr>
          <a:xfrm>
            <a:off x="1731168" y="5072062"/>
            <a:ext cx="8729663" cy="0"/>
          </a:xfrm>
          <a:prstGeom prst="straightConnector1">
            <a:avLst/>
          </a:prstGeom>
          <a:ln w="161925">
            <a:headEnd type="triangle"/>
            <a:tailEnd type="triangle"/>
          </a:ln>
        </p:spPr>
        <p:style>
          <a:lnRef idx="3">
            <a:schemeClr val="accent1"/>
          </a:lnRef>
          <a:fillRef idx="0">
            <a:schemeClr val="accent1"/>
          </a:fillRef>
          <a:effectRef idx="2">
            <a:schemeClr val="accent1"/>
          </a:effectRef>
          <a:fontRef idx="minor">
            <a:schemeClr val="tx1"/>
          </a:fontRef>
        </p:style>
      </p:cxnSp>
      <p:sp>
        <p:nvSpPr>
          <p:cNvPr id="8" name="TextBox 7">
            <a:extLst>
              <a:ext uri="{FF2B5EF4-FFF2-40B4-BE49-F238E27FC236}">
                <a16:creationId xmlns:a16="http://schemas.microsoft.com/office/drawing/2014/main" id="{870751E1-2E80-C499-EA5E-4F25903F2818}"/>
              </a:ext>
            </a:extLst>
          </p:cNvPr>
          <p:cNvSpPr txBox="1"/>
          <p:nvPr/>
        </p:nvSpPr>
        <p:spPr>
          <a:xfrm>
            <a:off x="119336" y="4656564"/>
            <a:ext cx="1611831" cy="830997"/>
          </a:xfrm>
          <a:prstGeom prst="rect">
            <a:avLst/>
          </a:prstGeom>
          <a:noFill/>
        </p:spPr>
        <p:txBody>
          <a:bodyPr wrap="square" rtlCol="0" anchor="ctr">
            <a:spAutoFit/>
          </a:bodyPr>
          <a:lstStyle/>
          <a:p>
            <a:pPr algn="ctr"/>
            <a:r>
              <a:rPr lang="en-GB" sz="2400" dirty="0"/>
              <a:t>Too Individual</a:t>
            </a:r>
          </a:p>
        </p:txBody>
      </p:sp>
      <p:sp>
        <p:nvSpPr>
          <p:cNvPr id="9" name="TextBox 8">
            <a:extLst>
              <a:ext uri="{FF2B5EF4-FFF2-40B4-BE49-F238E27FC236}">
                <a16:creationId xmlns:a16="http://schemas.microsoft.com/office/drawing/2014/main" id="{9D33B930-E448-D6C4-30E9-159E1FAC57F6}"/>
              </a:ext>
            </a:extLst>
          </p:cNvPr>
          <p:cNvSpPr txBox="1"/>
          <p:nvPr/>
        </p:nvSpPr>
        <p:spPr>
          <a:xfrm>
            <a:off x="10580168" y="4669690"/>
            <a:ext cx="1611831" cy="830997"/>
          </a:xfrm>
          <a:prstGeom prst="rect">
            <a:avLst/>
          </a:prstGeom>
          <a:noFill/>
        </p:spPr>
        <p:txBody>
          <a:bodyPr wrap="square" rtlCol="0" anchor="ctr">
            <a:spAutoFit/>
          </a:bodyPr>
          <a:lstStyle/>
          <a:p>
            <a:pPr algn="ctr"/>
            <a:r>
              <a:rPr lang="en-GB" sz="2400" dirty="0"/>
              <a:t>Too Collective</a:t>
            </a:r>
          </a:p>
        </p:txBody>
      </p:sp>
    </p:spTree>
    <p:extLst>
      <p:ext uri="{BB962C8B-B14F-4D97-AF65-F5344CB8AC3E}">
        <p14:creationId xmlns:p14="http://schemas.microsoft.com/office/powerpoint/2010/main" val="20614436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316EFFC-6976-D4DE-FB9B-D2BE3F1D5964}"/>
              </a:ext>
            </a:extLst>
          </p:cNvPr>
          <p:cNvSpPr txBox="1">
            <a:spLocks/>
          </p:cNvSpPr>
          <p:nvPr/>
        </p:nvSpPr>
        <p:spPr>
          <a:xfrm>
            <a:off x="227912" y="337954"/>
            <a:ext cx="11700736" cy="12287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latin typeface="Arial" panose="020B0604020202020204" pitchFamily="34" charset="0"/>
                <a:cs typeface="Arial" panose="020B0604020202020204" pitchFamily="34" charset="0"/>
              </a:rPr>
              <a:t>Valuing People - do we really? </a:t>
            </a:r>
            <a:endParaRPr lang="en-US" sz="4000" i="1" dirty="0">
              <a:latin typeface="Arial" panose="020B0604020202020204" pitchFamily="34" charset="0"/>
              <a:cs typeface="Arial" panose="020B0604020202020204" pitchFamily="34" charset="0"/>
            </a:endParaRPr>
          </a:p>
        </p:txBody>
      </p:sp>
      <p:graphicFrame>
        <p:nvGraphicFramePr>
          <p:cNvPr id="2" name="Table 3">
            <a:extLst>
              <a:ext uri="{FF2B5EF4-FFF2-40B4-BE49-F238E27FC236}">
                <a16:creationId xmlns:a16="http://schemas.microsoft.com/office/drawing/2014/main" id="{74B806BA-BB53-4B86-D290-7D7368EACD6D}"/>
              </a:ext>
            </a:extLst>
          </p:cNvPr>
          <p:cNvGraphicFramePr>
            <a:graphicFrameLocks noGrp="1"/>
          </p:cNvGraphicFramePr>
          <p:nvPr/>
        </p:nvGraphicFramePr>
        <p:xfrm>
          <a:off x="2032000" y="2148840"/>
          <a:ext cx="8128000" cy="3964093"/>
        </p:xfrm>
        <a:graphic>
          <a:graphicData uri="http://schemas.openxmlformats.org/drawingml/2006/table">
            <a:tbl>
              <a:tblPr firstRow="1" bandRow="1">
                <a:tableStyleId>{BC89EF96-8CEA-46FF-86C4-4CE0E7609802}</a:tableStyleId>
              </a:tblPr>
              <a:tblGrid>
                <a:gridCol w="4064000">
                  <a:extLst>
                    <a:ext uri="{9D8B030D-6E8A-4147-A177-3AD203B41FA5}">
                      <a16:colId xmlns:a16="http://schemas.microsoft.com/office/drawing/2014/main" val="2412335526"/>
                    </a:ext>
                  </a:extLst>
                </a:gridCol>
                <a:gridCol w="4064000">
                  <a:extLst>
                    <a:ext uri="{9D8B030D-6E8A-4147-A177-3AD203B41FA5}">
                      <a16:colId xmlns:a16="http://schemas.microsoft.com/office/drawing/2014/main" val="1896148071"/>
                    </a:ext>
                  </a:extLst>
                </a:gridCol>
              </a:tblGrid>
              <a:tr h="1887126">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OK</a:t>
                      </a:r>
                    </a:p>
                    <a:p>
                      <a:pPr algn="ctr"/>
                      <a:endParaRPr lang="en-GB" sz="2000" b="1"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HEALTHY</a:t>
                      </a:r>
                    </a:p>
                    <a:p>
                      <a:pPr algn="ctr"/>
                      <a:r>
                        <a:rPr lang="en-GB" sz="2000" b="0" dirty="0">
                          <a:latin typeface="Arial" panose="020B0604020202020204" pitchFamily="34" charset="0"/>
                          <a:cs typeface="Arial" panose="020B0604020202020204" pitchFamily="34" charset="0"/>
                        </a:rPr>
                        <a:t>No blame: focuses on issues</a:t>
                      </a:r>
                    </a:p>
                  </a:txBody>
                  <a:tcPr anchor="ctr">
                    <a:solidFill>
                      <a:schemeClr val="accent3">
                        <a:lumMod val="20000"/>
                        <a:lumOff val="80000"/>
                      </a:schemeClr>
                    </a:solidFill>
                  </a:tcPr>
                </a:tc>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UP</a:t>
                      </a:r>
                    </a:p>
                    <a:p>
                      <a:pPr algn="ctr"/>
                      <a:r>
                        <a:rPr lang="en-GB" sz="2000" b="0" dirty="0">
                          <a:latin typeface="Arial" panose="020B0604020202020204" pitchFamily="34" charset="0"/>
                          <a:cs typeface="Arial" panose="020B0604020202020204" pitchFamily="34" charset="0"/>
                        </a:rPr>
                        <a:t>Blame others</a:t>
                      </a:r>
                    </a:p>
                  </a:txBody>
                  <a:tcPr anchor="ctr">
                    <a:solidFill>
                      <a:schemeClr val="accent1">
                        <a:lumMod val="20000"/>
                        <a:lumOff val="80000"/>
                      </a:schemeClr>
                    </a:solidFill>
                  </a:tcPr>
                </a:tc>
                <a:extLst>
                  <a:ext uri="{0D108BD9-81ED-4DB2-BD59-A6C34878D82A}">
                    <a16:rowId xmlns:a16="http://schemas.microsoft.com/office/drawing/2014/main" val="1874828449"/>
                  </a:ext>
                </a:extLst>
              </a:tr>
              <a:tr h="2076967">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DOWN</a:t>
                      </a:r>
                    </a:p>
                    <a:p>
                      <a:pPr algn="ctr"/>
                      <a:r>
                        <a:rPr lang="en-GB" sz="2000" b="0" dirty="0">
                          <a:latin typeface="Arial" panose="020B0604020202020204" pitchFamily="34" charset="0"/>
                          <a:cs typeface="Arial" panose="020B0604020202020204" pitchFamily="34" charset="0"/>
                        </a:rPr>
                        <a:t>Blame self</a:t>
                      </a:r>
                    </a:p>
                  </a:txBody>
                  <a:tcPr anchor="ctr">
                    <a:solidFill>
                      <a:schemeClr val="accent1">
                        <a:lumMod val="20000"/>
                        <a:lumOff val="80000"/>
                        <a:alpha val="20000"/>
                      </a:schemeClr>
                    </a:solidFill>
                  </a:tcPr>
                </a:tc>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HOPELESS</a:t>
                      </a:r>
                    </a:p>
                    <a:p>
                      <a:pPr algn="ctr"/>
                      <a:r>
                        <a:rPr lang="en-GB" sz="2000" b="0" dirty="0">
                          <a:latin typeface="Arial" panose="020B0604020202020204" pitchFamily="34" charset="0"/>
                          <a:cs typeface="Arial" panose="020B0604020202020204" pitchFamily="34" charset="0"/>
                        </a:rPr>
                        <a:t>Blame everyone</a:t>
                      </a:r>
                    </a:p>
                  </a:txBody>
                  <a:tcPr anchor="ctr">
                    <a:solidFill>
                      <a:srgbClr val="FF0000">
                        <a:alpha val="20000"/>
                      </a:srgbClr>
                    </a:solidFill>
                  </a:tcPr>
                </a:tc>
                <a:extLst>
                  <a:ext uri="{0D108BD9-81ED-4DB2-BD59-A6C34878D82A}">
                    <a16:rowId xmlns:a16="http://schemas.microsoft.com/office/drawing/2014/main" val="2337489636"/>
                  </a:ext>
                </a:extLst>
              </a:tr>
            </a:tbl>
          </a:graphicData>
        </a:graphic>
      </p:graphicFrame>
    </p:spTree>
    <p:extLst>
      <p:ext uri="{BB962C8B-B14F-4D97-AF65-F5344CB8AC3E}">
        <p14:creationId xmlns:p14="http://schemas.microsoft.com/office/powerpoint/2010/main" val="3023873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6" name="Picture 10" descr="Michael Jackson autopsy confirmed secret surgery, tattoos and why his skin  colour changed - Mirror Online">
            <a:extLst>
              <a:ext uri="{FF2B5EF4-FFF2-40B4-BE49-F238E27FC236}">
                <a16:creationId xmlns:a16="http://schemas.microsoft.com/office/drawing/2014/main" id="{C22D51FD-1E26-8522-99E2-644C04D3D6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72307"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7D12B0A-BCB1-9132-7925-A8ECBDF2CE1D}"/>
              </a:ext>
            </a:extLst>
          </p:cNvPr>
          <p:cNvSpPr>
            <a:spLocks noGrp="1"/>
          </p:cNvSpPr>
          <p:nvPr>
            <p:ph type="title"/>
          </p:nvPr>
        </p:nvSpPr>
        <p:spPr>
          <a:xfrm>
            <a:off x="323850" y="165100"/>
            <a:ext cx="10515600" cy="906463"/>
          </a:xfrm>
        </p:spPr>
        <p:txBody>
          <a:bodyPr/>
          <a:lstStyle/>
          <a:p>
            <a:r>
              <a:rPr lang="en-US" dirty="0">
                <a:latin typeface="Arial" panose="020B0604020202020204" pitchFamily="34" charset="0"/>
                <a:cs typeface="Arial" panose="020B0604020202020204" pitchFamily="34" charset="0"/>
              </a:rPr>
              <a:t>Valuing People – what state to choose?</a:t>
            </a:r>
            <a:endParaRPr lang="en-US" i="1" dirty="0">
              <a:latin typeface="Arial" panose="020B0604020202020204" pitchFamily="34" charset="0"/>
              <a:cs typeface="Arial" panose="020B0604020202020204" pitchFamily="34" charset="0"/>
            </a:endParaRPr>
          </a:p>
        </p:txBody>
      </p:sp>
      <p:pic>
        <p:nvPicPr>
          <p:cNvPr id="4098" name="Picture 2" descr="Overly-controlling parents can affect their children's well-being">
            <a:extLst>
              <a:ext uri="{FF2B5EF4-FFF2-40B4-BE49-F238E27FC236}">
                <a16:creationId xmlns:a16="http://schemas.microsoft.com/office/drawing/2014/main" id="{9EE434BD-26D0-2ACB-5C2A-9550E92365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73427"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48 Questions That'll Make Awkward Small Talk So Much Easier | Cleverism">
            <a:extLst>
              <a:ext uri="{FF2B5EF4-FFF2-40B4-BE49-F238E27FC236}">
                <a16:creationId xmlns:a16="http://schemas.microsoft.com/office/drawing/2014/main" id="{D21D658F-DDB3-AB03-B78D-6CB3A205B81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30512" y="3095603"/>
            <a:ext cx="2329986" cy="155453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9BEF02B-87C4-9FDE-2A40-595E8310660D}"/>
              </a:ext>
            </a:extLst>
          </p:cNvPr>
          <p:cNvSpPr txBox="1"/>
          <p:nvPr/>
        </p:nvSpPr>
        <p:spPr>
          <a:xfrm>
            <a:off x="457200" y="2051829"/>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Parent</a:t>
            </a:r>
          </a:p>
        </p:txBody>
      </p:sp>
      <p:sp>
        <p:nvSpPr>
          <p:cNvPr id="10" name="TextBox 9">
            <a:extLst>
              <a:ext uri="{FF2B5EF4-FFF2-40B4-BE49-F238E27FC236}">
                <a16:creationId xmlns:a16="http://schemas.microsoft.com/office/drawing/2014/main" id="{9FA6CA19-F72C-A810-5676-C5CA53FB192A}"/>
              </a:ext>
            </a:extLst>
          </p:cNvPr>
          <p:cNvSpPr txBox="1"/>
          <p:nvPr/>
        </p:nvSpPr>
        <p:spPr>
          <a:xfrm>
            <a:off x="457200" y="3626745"/>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Adult</a:t>
            </a:r>
          </a:p>
        </p:txBody>
      </p:sp>
      <p:sp>
        <p:nvSpPr>
          <p:cNvPr id="11" name="TextBox 10">
            <a:extLst>
              <a:ext uri="{FF2B5EF4-FFF2-40B4-BE49-F238E27FC236}">
                <a16:creationId xmlns:a16="http://schemas.microsoft.com/office/drawing/2014/main" id="{6E2759EB-DF05-37EB-9D52-63BFA64CE64B}"/>
              </a:ext>
            </a:extLst>
          </p:cNvPr>
          <p:cNvSpPr txBox="1"/>
          <p:nvPr/>
        </p:nvSpPr>
        <p:spPr>
          <a:xfrm>
            <a:off x="457200" y="5201662"/>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Child</a:t>
            </a:r>
          </a:p>
        </p:txBody>
      </p:sp>
      <p:sp>
        <p:nvSpPr>
          <p:cNvPr id="12" name="TextBox 11">
            <a:extLst>
              <a:ext uri="{FF2B5EF4-FFF2-40B4-BE49-F238E27FC236}">
                <a16:creationId xmlns:a16="http://schemas.microsoft.com/office/drawing/2014/main" id="{DD214C54-EC98-DF3E-D668-917BE8D2BEF0}"/>
              </a:ext>
            </a:extLst>
          </p:cNvPr>
          <p:cNvSpPr txBox="1"/>
          <p:nvPr/>
        </p:nvSpPr>
        <p:spPr>
          <a:xfrm>
            <a:off x="9218573" y="3595966"/>
            <a:ext cx="2505074" cy="923330"/>
          </a:xfrm>
          <a:prstGeom prst="rect">
            <a:avLst/>
          </a:prstGeom>
          <a:noFill/>
        </p:spPr>
        <p:txBody>
          <a:bodyPr wrap="square" rtlCol="0">
            <a:spAutoFit/>
          </a:bodyPr>
          <a:lstStyle/>
          <a:p>
            <a:pPr algn="r"/>
            <a:r>
              <a:rPr lang="en-US" i="1" dirty="0">
                <a:latin typeface="Arial" panose="020B0604020202020204" pitchFamily="34" charset="0"/>
                <a:cs typeface="Arial" panose="020B0604020202020204" pitchFamily="34" charset="0"/>
              </a:rPr>
              <a:t>Transactional Analysis – the Games We Play</a:t>
            </a:r>
          </a:p>
          <a:p>
            <a:pPr algn="r"/>
            <a:r>
              <a:rPr lang="en-US" dirty="0">
                <a:latin typeface="Arial" panose="020B0604020202020204" pitchFamily="34" charset="0"/>
                <a:cs typeface="Arial" panose="020B0604020202020204" pitchFamily="34" charset="0"/>
              </a:rPr>
              <a:t>Berne (1958)</a:t>
            </a:r>
          </a:p>
        </p:txBody>
      </p:sp>
      <p:pic>
        <p:nvPicPr>
          <p:cNvPr id="4102" name="Picture 6" descr="Family Development Resources, publishers of Nurturing Parenting Programs">
            <a:extLst>
              <a:ext uri="{FF2B5EF4-FFF2-40B4-BE49-F238E27FC236}">
                <a16:creationId xmlns:a16="http://schemas.microsoft.com/office/drawing/2014/main" id="{6782C4C1-6897-DED1-4C87-3FC1FA51B90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6665"/>
          <a:stretch/>
        </p:blipFill>
        <p:spPr bwMode="auto">
          <a:xfrm>
            <a:off x="7157126"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The untold story of The Jacksons | British GQ | British GQ">
            <a:extLst>
              <a:ext uri="{FF2B5EF4-FFF2-40B4-BE49-F238E27FC236}">
                <a16:creationId xmlns:a16="http://schemas.microsoft.com/office/drawing/2014/main" id="{26D37B91-1F5C-3B77-E118-165A2CB629C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72610"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Everything You Need to Know About Free Child Places">
            <a:extLst>
              <a:ext uri="{FF2B5EF4-FFF2-40B4-BE49-F238E27FC236}">
                <a16:creationId xmlns:a16="http://schemas.microsoft.com/office/drawing/2014/main" id="{D3B64415-99CE-63F5-4B96-67BFBCA56986}"/>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0814" r="4871"/>
          <a:stretch/>
        </p:blipFill>
        <p:spPr bwMode="auto">
          <a:xfrm>
            <a:off x="7157126" y="4824322"/>
            <a:ext cx="2412525" cy="133945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6F7F39D-C573-E435-C351-B3DA4A312130}"/>
              </a:ext>
            </a:extLst>
          </p:cNvPr>
          <p:cNvSpPr txBox="1"/>
          <p:nvPr/>
        </p:nvSpPr>
        <p:spPr>
          <a:xfrm>
            <a:off x="2920324" y="1305347"/>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Controlling</a:t>
            </a:r>
          </a:p>
        </p:txBody>
      </p:sp>
      <p:sp>
        <p:nvSpPr>
          <p:cNvPr id="14" name="TextBox 13">
            <a:extLst>
              <a:ext uri="{FF2B5EF4-FFF2-40B4-BE49-F238E27FC236}">
                <a16:creationId xmlns:a16="http://schemas.microsoft.com/office/drawing/2014/main" id="{A4A9BD29-4027-523C-1A08-E76C353A2626}"/>
              </a:ext>
            </a:extLst>
          </p:cNvPr>
          <p:cNvSpPr txBox="1"/>
          <p:nvPr/>
        </p:nvSpPr>
        <p:spPr>
          <a:xfrm>
            <a:off x="7104023" y="1305346"/>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Nurturing</a:t>
            </a:r>
          </a:p>
        </p:txBody>
      </p:sp>
      <p:sp>
        <p:nvSpPr>
          <p:cNvPr id="15" name="TextBox 14">
            <a:extLst>
              <a:ext uri="{FF2B5EF4-FFF2-40B4-BE49-F238E27FC236}">
                <a16:creationId xmlns:a16="http://schemas.microsoft.com/office/drawing/2014/main" id="{A781B4BC-FE94-5030-B69A-7297BFB73091}"/>
              </a:ext>
            </a:extLst>
          </p:cNvPr>
          <p:cNvSpPr txBox="1"/>
          <p:nvPr/>
        </p:nvSpPr>
        <p:spPr>
          <a:xfrm>
            <a:off x="943034" y="6212515"/>
            <a:ext cx="5152471" cy="461665"/>
          </a:xfrm>
          <a:prstGeom prst="rect">
            <a:avLst/>
          </a:prstGeom>
          <a:noFill/>
        </p:spPr>
        <p:txBody>
          <a:bodyPr wrap="square" rtlCol="0">
            <a:spAutoFit/>
          </a:bodyPr>
          <a:lstStyle/>
          <a:p>
            <a:pPr algn="r"/>
            <a:r>
              <a:rPr lang="en-US" sz="2400" dirty="0">
                <a:latin typeface="Arial" panose="020B0604020202020204" pitchFamily="34" charset="0"/>
                <a:cs typeface="Arial" panose="020B0604020202020204" pitchFamily="34" charset="0"/>
              </a:rPr>
              <a:t>Adapted: Compliant vs Rebellious </a:t>
            </a:r>
          </a:p>
        </p:txBody>
      </p:sp>
      <p:sp>
        <p:nvSpPr>
          <p:cNvPr id="16" name="TextBox 15">
            <a:extLst>
              <a:ext uri="{FF2B5EF4-FFF2-40B4-BE49-F238E27FC236}">
                <a16:creationId xmlns:a16="http://schemas.microsoft.com/office/drawing/2014/main" id="{AD1812AB-C023-6D11-C81A-356386E356EA}"/>
              </a:ext>
            </a:extLst>
          </p:cNvPr>
          <p:cNvSpPr txBox="1"/>
          <p:nvPr/>
        </p:nvSpPr>
        <p:spPr>
          <a:xfrm>
            <a:off x="7308492" y="6212515"/>
            <a:ext cx="1758713"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Free Child</a:t>
            </a:r>
          </a:p>
        </p:txBody>
      </p:sp>
    </p:spTree>
    <p:extLst>
      <p:ext uri="{BB962C8B-B14F-4D97-AF65-F5344CB8AC3E}">
        <p14:creationId xmlns:p14="http://schemas.microsoft.com/office/powerpoint/2010/main" val="37170479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8379E79-72DA-8282-1E11-C432FC65B388}"/>
              </a:ext>
            </a:extLst>
          </p:cNvPr>
          <p:cNvSpPr txBox="1">
            <a:spLocks/>
          </p:cNvSpPr>
          <p:nvPr/>
        </p:nvSpPr>
        <p:spPr>
          <a:xfrm>
            <a:off x="95388" y="40522"/>
            <a:ext cx="5241927" cy="9064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The consequences?</a:t>
            </a:r>
            <a:endParaRPr lang="en-US" i="1" dirty="0">
              <a:latin typeface="Arial" panose="020B0604020202020204" pitchFamily="34" charset="0"/>
              <a:cs typeface="Arial" panose="020B0604020202020204" pitchFamily="34" charset="0"/>
            </a:endParaRPr>
          </a:p>
        </p:txBody>
      </p:sp>
      <p:pic>
        <p:nvPicPr>
          <p:cNvPr id="6" name="Picture 10" descr="Michael Jackson autopsy confirmed secret surgery, tattoos and why his skin  colour changed - Mirror Online">
            <a:extLst>
              <a:ext uri="{FF2B5EF4-FFF2-40B4-BE49-F238E27FC236}">
                <a16:creationId xmlns:a16="http://schemas.microsoft.com/office/drawing/2014/main" id="{A960C96B-4212-19CA-7309-1B0C058280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7743"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Overly-controlling parents can affect their children's well-being">
            <a:extLst>
              <a:ext uri="{FF2B5EF4-FFF2-40B4-BE49-F238E27FC236}">
                <a16:creationId xmlns:a16="http://schemas.microsoft.com/office/drawing/2014/main" id="{915CDCAF-B1C6-1D10-E2FD-67715CC21C7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5218" y="951047"/>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48 Questions That'll Make Awkward Small Talk So Much Easier | Cleverism">
            <a:extLst>
              <a:ext uri="{FF2B5EF4-FFF2-40B4-BE49-F238E27FC236}">
                <a16:creationId xmlns:a16="http://schemas.microsoft.com/office/drawing/2014/main" id="{8FF67FBD-872A-BF22-5813-B7F2DDE35B6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9677"/>
          <a:stretch/>
        </p:blipFill>
        <p:spPr bwMode="auto">
          <a:xfrm>
            <a:off x="935509" y="3185267"/>
            <a:ext cx="2061447" cy="137501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8789F59-012F-67AB-857E-FEA547E6071A}"/>
              </a:ext>
            </a:extLst>
          </p:cNvPr>
          <p:cNvSpPr txBox="1"/>
          <p:nvPr/>
        </p:nvSpPr>
        <p:spPr>
          <a:xfrm>
            <a:off x="2936665" y="1070657"/>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Controlling</a:t>
            </a:r>
          </a:p>
          <a:p>
            <a:pPr algn="ctr"/>
            <a:r>
              <a:rPr lang="en-US" sz="2800" dirty="0">
                <a:latin typeface="Arial" panose="020B0604020202020204" pitchFamily="34" charset="0"/>
                <a:cs typeface="Arial" panose="020B0604020202020204" pitchFamily="34" charset="0"/>
              </a:rPr>
              <a:t>Parent</a:t>
            </a:r>
          </a:p>
        </p:txBody>
      </p:sp>
      <p:pic>
        <p:nvPicPr>
          <p:cNvPr id="12" name="Picture 6" descr="Family Development Resources, publishers of Nurturing Parenting Programs">
            <a:extLst>
              <a:ext uri="{FF2B5EF4-FFF2-40B4-BE49-F238E27FC236}">
                <a16:creationId xmlns:a16="http://schemas.microsoft.com/office/drawing/2014/main" id="{25BD1DBD-4097-6F08-A8F4-66404D82D74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6665"/>
          <a:stretch/>
        </p:blipFill>
        <p:spPr bwMode="auto">
          <a:xfrm>
            <a:off x="875218" y="2026795"/>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descr="The untold story of The Jacksons | British GQ | British GQ">
            <a:extLst>
              <a:ext uri="{FF2B5EF4-FFF2-40B4-BE49-F238E27FC236}">
                <a16:creationId xmlns:a16="http://schemas.microsoft.com/office/drawing/2014/main" id="{6F232CC3-50FE-5E5D-854E-140258A97E3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388"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2" descr="Everything You Need to Know About Free Child Places">
            <a:extLst>
              <a:ext uri="{FF2B5EF4-FFF2-40B4-BE49-F238E27FC236}">
                <a16:creationId xmlns:a16="http://schemas.microsoft.com/office/drawing/2014/main" id="{2E508487-BC35-FDC8-D19F-83E263A0B541}"/>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0814" r="4871"/>
          <a:stretch/>
        </p:blipFill>
        <p:spPr bwMode="auto">
          <a:xfrm>
            <a:off x="849282" y="5672340"/>
            <a:ext cx="2147674" cy="1192407"/>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BE021558-6FB7-3BF1-BA83-5E08B6A58932}"/>
              </a:ext>
            </a:extLst>
          </p:cNvPr>
          <p:cNvSpPr txBox="1"/>
          <p:nvPr/>
        </p:nvSpPr>
        <p:spPr>
          <a:xfrm>
            <a:off x="2876373" y="2345816"/>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Nurturing</a:t>
            </a:r>
          </a:p>
          <a:p>
            <a:pPr algn="ctr"/>
            <a:r>
              <a:rPr lang="en-US" sz="2800" dirty="0">
                <a:latin typeface="Arial" panose="020B0604020202020204" pitchFamily="34" charset="0"/>
                <a:cs typeface="Arial" panose="020B0604020202020204" pitchFamily="34" charset="0"/>
              </a:rPr>
              <a:t>Parent</a:t>
            </a:r>
          </a:p>
        </p:txBody>
      </p:sp>
      <p:sp>
        <p:nvSpPr>
          <p:cNvPr id="20" name="TextBox 19">
            <a:extLst>
              <a:ext uri="{FF2B5EF4-FFF2-40B4-BE49-F238E27FC236}">
                <a16:creationId xmlns:a16="http://schemas.microsoft.com/office/drawing/2014/main" id="{44A1A971-3C4A-CB04-2CEB-BAC08C3C6421}"/>
              </a:ext>
            </a:extLst>
          </p:cNvPr>
          <p:cNvSpPr txBox="1"/>
          <p:nvPr/>
        </p:nvSpPr>
        <p:spPr>
          <a:xfrm>
            <a:off x="2876373" y="3381471"/>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Functional Adult</a:t>
            </a:r>
          </a:p>
        </p:txBody>
      </p:sp>
      <p:sp>
        <p:nvSpPr>
          <p:cNvPr id="21" name="TextBox 20">
            <a:extLst>
              <a:ext uri="{FF2B5EF4-FFF2-40B4-BE49-F238E27FC236}">
                <a16:creationId xmlns:a16="http://schemas.microsoft.com/office/drawing/2014/main" id="{8D06C2D5-5D58-738B-6B63-32930409085C}"/>
              </a:ext>
            </a:extLst>
          </p:cNvPr>
          <p:cNvSpPr txBox="1"/>
          <p:nvPr/>
        </p:nvSpPr>
        <p:spPr>
          <a:xfrm>
            <a:off x="3099597" y="4658925"/>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Adapted Child</a:t>
            </a:r>
          </a:p>
        </p:txBody>
      </p:sp>
      <p:sp>
        <p:nvSpPr>
          <p:cNvPr id="22" name="TextBox 21">
            <a:extLst>
              <a:ext uri="{FF2B5EF4-FFF2-40B4-BE49-F238E27FC236}">
                <a16:creationId xmlns:a16="http://schemas.microsoft.com/office/drawing/2014/main" id="{4DF4A994-56C3-C83D-A082-ADF727C03022}"/>
              </a:ext>
            </a:extLst>
          </p:cNvPr>
          <p:cNvSpPr txBox="1"/>
          <p:nvPr/>
        </p:nvSpPr>
        <p:spPr>
          <a:xfrm>
            <a:off x="3185007" y="5791489"/>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Free</a:t>
            </a:r>
          </a:p>
          <a:p>
            <a:pPr algn="ctr"/>
            <a:r>
              <a:rPr lang="en-US" sz="2800" dirty="0">
                <a:latin typeface="Arial" panose="020B0604020202020204" pitchFamily="34" charset="0"/>
                <a:cs typeface="Arial" panose="020B0604020202020204" pitchFamily="34" charset="0"/>
              </a:rPr>
              <a:t>Child</a:t>
            </a:r>
          </a:p>
        </p:txBody>
      </p:sp>
      <p:graphicFrame>
        <p:nvGraphicFramePr>
          <p:cNvPr id="23" name="Table 23">
            <a:extLst>
              <a:ext uri="{FF2B5EF4-FFF2-40B4-BE49-F238E27FC236}">
                <a16:creationId xmlns:a16="http://schemas.microsoft.com/office/drawing/2014/main" id="{8C15FE45-B105-8EBD-7118-6DC064E0C353}"/>
              </a:ext>
            </a:extLst>
          </p:cNvPr>
          <p:cNvGraphicFramePr>
            <a:graphicFrameLocks noGrp="1"/>
          </p:cNvGraphicFramePr>
          <p:nvPr/>
        </p:nvGraphicFramePr>
        <p:xfrm>
          <a:off x="5524965" y="571853"/>
          <a:ext cx="6347948" cy="6191608"/>
        </p:xfrm>
        <a:graphic>
          <a:graphicData uri="http://schemas.openxmlformats.org/drawingml/2006/table">
            <a:tbl>
              <a:tblPr firstRow="1" bandRow="1">
                <a:tableStyleId>{93296810-A885-4BE3-A3E7-6D5BEEA58F35}</a:tableStyleId>
              </a:tblPr>
              <a:tblGrid>
                <a:gridCol w="3173974">
                  <a:extLst>
                    <a:ext uri="{9D8B030D-6E8A-4147-A177-3AD203B41FA5}">
                      <a16:colId xmlns:a16="http://schemas.microsoft.com/office/drawing/2014/main" val="4114289457"/>
                    </a:ext>
                  </a:extLst>
                </a:gridCol>
                <a:gridCol w="3173974">
                  <a:extLst>
                    <a:ext uri="{9D8B030D-6E8A-4147-A177-3AD203B41FA5}">
                      <a16:colId xmlns:a16="http://schemas.microsoft.com/office/drawing/2014/main" val="786891074"/>
                    </a:ext>
                  </a:extLst>
                </a:gridCol>
              </a:tblGrid>
              <a:tr h="413452">
                <a:tc>
                  <a:txBody>
                    <a:bodyPr/>
                    <a:lstStyle/>
                    <a:p>
                      <a:pPr algn="ctr"/>
                      <a:r>
                        <a:rPr lang="en-US" sz="2100" dirty="0">
                          <a:solidFill>
                            <a:schemeClr val="tx1"/>
                          </a:solidFill>
                          <a:latin typeface="Arial" panose="020B0604020202020204" pitchFamily="34" charset="0"/>
                          <a:cs typeface="Arial" panose="020B0604020202020204" pitchFamily="34" charset="0"/>
                        </a:rPr>
                        <a:t>Positive</a:t>
                      </a:r>
                    </a:p>
                  </a:txBody>
                  <a:tcPr anchor="ctr">
                    <a:solidFill>
                      <a:schemeClr val="accent3">
                        <a:lumMod val="20000"/>
                        <a:lumOff val="80000"/>
                      </a:schemeClr>
                    </a:solidFill>
                  </a:tcPr>
                </a:tc>
                <a:tc>
                  <a:txBody>
                    <a:bodyPr/>
                    <a:lstStyle/>
                    <a:p>
                      <a:pPr algn="ctr"/>
                      <a:r>
                        <a:rPr lang="en-US" sz="2100" dirty="0">
                          <a:solidFill>
                            <a:schemeClr val="tx1"/>
                          </a:solidFill>
                          <a:latin typeface="Arial" panose="020B0604020202020204" pitchFamily="34" charset="0"/>
                          <a:cs typeface="Arial" panose="020B0604020202020204" pitchFamily="34" charset="0"/>
                        </a:rPr>
                        <a:t>Negative </a:t>
                      </a:r>
                    </a:p>
                  </a:txBody>
                  <a:tcPr anchor="ctr">
                    <a:solidFill>
                      <a:schemeClr val="accent3">
                        <a:lumMod val="20000"/>
                        <a:lumOff val="80000"/>
                      </a:schemeClr>
                    </a:solidFill>
                  </a:tcPr>
                </a:tc>
                <a:extLst>
                  <a:ext uri="{0D108BD9-81ED-4DB2-BD59-A6C34878D82A}">
                    <a16:rowId xmlns:a16="http://schemas.microsoft.com/office/drawing/2014/main" val="2382509020"/>
                  </a:ext>
                </a:extLst>
              </a:tr>
              <a:tr h="1206770">
                <a:tc>
                  <a:txBody>
                    <a:bodyPr/>
                    <a:lstStyle/>
                    <a:p>
                      <a:pPr algn="ctr"/>
                      <a:r>
                        <a:rPr lang="en-US" sz="2100" dirty="0">
                          <a:latin typeface="Arial" panose="020B0604020202020204" pitchFamily="34" charset="0"/>
                          <a:cs typeface="Arial" panose="020B0604020202020204" pitchFamily="34" charset="0"/>
                        </a:rPr>
                        <a:t>Firmness, control, clarity, accountability</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Bossy, overbearing, disabling &amp; disengaging</a:t>
                      </a:r>
                    </a:p>
                  </a:txBody>
                  <a:tcPr anchor="ctr">
                    <a:solidFill>
                      <a:schemeClr val="accent3">
                        <a:lumMod val="20000"/>
                        <a:lumOff val="80000"/>
                      </a:schemeClr>
                    </a:solidFill>
                  </a:tcPr>
                </a:tc>
                <a:extLst>
                  <a:ext uri="{0D108BD9-81ED-4DB2-BD59-A6C34878D82A}">
                    <a16:rowId xmlns:a16="http://schemas.microsoft.com/office/drawing/2014/main" val="1881697591"/>
                  </a:ext>
                </a:extLst>
              </a:tr>
              <a:tr h="1144396">
                <a:tc>
                  <a:txBody>
                    <a:bodyPr/>
                    <a:lstStyle/>
                    <a:p>
                      <a:pPr algn="ctr"/>
                      <a:r>
                        <a:rPr lang="en-US" sz="2100" dirty="0">
                          <a:latin typeface="Arial" panose="020B0604020202020204" pitchFamily="34" charset="0"/>
                          <a:cs typeface="Arial" panose="020B0604020202020204" pitchFamily="34" charset="0"/>
                        </a:rPr>
                        <a:t>Caring, loving, kind generous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“Rescuers need victims”; disable people doing things for themselves</a:t>
                      </a:r>
                    </a:p>
                  </a:txBody>
                  <a:tcPr anchor="ctr">
                    <a:solidFill>
                      <a:schemeClr val="accent3">
                        <a:lumMod val="20000"/>
                        <a:lumOff val="80000"/>
                      </a:schemeClr>
                    </a:solidFill>
                  </a:tcPr>
                </a:tc>
                <a:extLst>
                  <a:ext uri="{0D108BD9-81ED-4DB2-BD59-A6C34878D82A}">
                    <a16:rowId xmlns:a16="http://schemas.microsoft.com/office/drawing/2014/main" val="1557533029"/>
                  </a:ext>
                </a:extLst>
              </a:tr>
              <a:tr h="1293775">
                <a:tc>
                  <a:txBody>
                    <a:bodyPr/>
                    <a:lstStyle/>
                    <a:p>
                      <a:pPr algn="ctr"/>
                      <a:r>
                        <a:rPr lang="en-US" sz="2100" dirty="0">
                          <a:latin typeface="Arial" panose="020B0604020202020204" pitchFamily="34" charset="0"/>
                          <a:cs typeface="Arial" panose="020B0604020202020204" pitchFamily="34" charset="0"/>
                        </a:rPr>
                        <a:t>Logical, rational, problem-solving, balance conflict</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Boring, pedantic, limited use of feelings/values</a:t>
                      </a:r>
                    </a:p>
                  </a:txBody>
                  <a:tcPr anchor="ctr">
                    <a:solidFill>
                      <a:schemeClr val="accent3">
                        <a:lumMod val="20000"/>
                        <a:lumOff val="80000"/>
                      </a:schemeClr>
                    </a:solidFill>
                  </a:tcPr>
                </a:tc>
                <a:extLst>
                  <a:ext uri="{0D108BD9-81ED-4DB2-BD59-A6C34878D82A}">
                    <a16:rowId xmlns:a16="http://schemas.microsoft.com/office/drawing/2014/main" val="625229722"/>
                  </a:ext>
                </a:extLst>
              </a:tr>
              <a:tr h="1081655">
                <a:tc>
                  <a:txBody>
                    <a:bodyPr/>
                    <a:lstStyle/>
                    <a:p>
                      <a:pPr algn="ctr"/>
                      <a:r>
                        <a:rPr lang="en-US" sz="2100" dirty="0">
                          <a:latin typeface="Arial" panose="020B0604020202020204" pitchFamily="34" charset="0"/>
                          <a:cs typeface="Arial" panose="020B0604020202020204" pitchFamily="34" charset="0"/>
                        </a:rPr>
                        <a:t>Polite, courteous, accepting, amenable</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Sit quietly, can’t say “no”; </a:t>
                      </a:r>
                      <a:r>
                        <a:rPr lang="en-US" sz="2100" b="1" dirty="0">
                          <a:latin typeface="Arial" panose="020B0604020202020204" pitchFamily="34" charset="0"/>
                          <a:cs typeface="Arial" panose="020B0604020202020204" pitchFamily="34" charset="0"/>
                        </a:rPr>
                        <a:t>or </a:t>
                      </a:r>
                      <a:r>
                        <a:rPr lang="en-US" sz="2100" b="0" dirty="0">
                          <a:latin typeface="Arial" panose="020B0604020202020204" pitchFamily="34" charset="0"/>
                          <a:cs typeface="Arial" panose="020B0604020202020204" pitchFamily="34" charset="0"/>
                        </a:rPr>
                        <a:t>aggressive, rebellious (or both)</a:t>
                      </a:r>
                      <a:endParaRPr lang="en-US" sz="2100" dirty="0">
                        <a:latin typeface="Arial" panose="020B0604020202020204" pitchFamily="34" charset="0"/>
                        <a:cs typeface="Arial" panose="020B0604020202020204" pitchFamily="34" charset="0"/>
                      </a:endParaRPr>
                    </a:p>
                  </a:txBody>
                  <a:tcPr anchor="ctr">
                    <a:solidFill>
                      <a:schemeClr val="accent3">
                        <a:lumMod val="20000"/>
                        <a:lumOff val="80000"/>
                      </a:schemeClr>
                    </a:solidFill>
                  </a:tcPr>
                </a:tc>
                <a:extLst>
                  <a:ext uri="{0D108BD9-81ED-4DB2-BD59-A6C34878D82A}">
                    <a16:rowId xmlns:a16="http://schemas.microsoft.com/office/drawing/2014/main" val="4201266756"/>
                  </a:ext>
                </a:extLst>
              </a:tr>
              <a:tr h="1033697">
                <a:tc>
                  <a:txBody>
                    <a:bodyPr/>
                    <a:lstStyle/>
                    <a:p>
                      <a:pPr algn="ctr"/>
                      <a:r>
                        <a:rPr lang="en-US" sz="2100" dirty="0">
                          <a:latin typeface="Arial" panose="020B0604020202020204" pitchFamily="34" charset="0"/>
                          <a:cs typeface="Arial" panose="020B0604020202020204" pitchFamily="34" charset="0"/>
                        </a:rPr>
                        <a:t>Friendliness, fun, creative, honest, use emotions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Immature, childish, over emotional</a:t>
                      </a:r>
                    </a:p>
                  </a:txBody>
                  <a:tcPr anchor="ctr">
                    <a:solidFill>
                      <a:schemeClr val="accent3">
                        <a:lumMod val="20000"/>
                        <a:lumOff val="80000"/>
                      </a:schemeClr>
                    </a:solidFill>
                  </a:tcPr>
                </a:tc>
                <a:extLst>
                  <a:ext uri="{0D108BD9-81ED-4DB2-BD59-A6C34878D82A}">
                    <a16:rowId xmlns:a16="http://schemas.microsoft.com/office/drawing/2014/main" val="3991987523"/>
                  </a:ext>
                </a:extLst>
              </a:tr>
            </a:tbl>
          </a:graphicData>
        </a:graphic>
      </p:graphicFrame>
    </p:spTree>
    <p:extLst>
      <p:ext uri="{BB962C8B-B14F-4D97-AF65-F5344CB8AC3E}">
        <p14:creationId xmlns:p14="http://schemas.microsoft.com/office/powerpoint/2010/main" val="42886697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2" descr="Overly-controlling parents can affect their children's well-being">
            <a:extLst>
              <a:ext uri="{FF2B5EF4-FFF2-40B4-BE49-F238E27FC236}">
                <a16:creationId xmlns:a16="http://schemas.microsoft.com/office/drawing/2014/main" id="{F810D25F-9D3C-8825-1706-0C3B18D44BC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6328"/>
          <a:stretch/>
        </p:blipFill>
        <p:spPr bwMode="auto">
          <a:xfrm>
            <a:off x="2187793" y="1220152"/>
            <a:ext cx="1540308" cy="1354701"/>
          </a:xfrm>
          <a:prstGeom prst="rect">
            <a:avLst/>
          </a:prstGeom>
          <a:noFill/>
          <a:effectLst>
            <a:softEdge rad="58822"/>
          </a:effectLst>
          <a:extLst>
            <a:ext uri="{909E8E84-426E-40DD-AFC4-6F175D3DCCD1}">
              <a14:hiddenFill xmlns:a14="http://schemas.microsoft.com/office/drawing/2010/main">
                <a:solidFill>
                  <a:srgbClr val="FFFFFF"/>
                </a:solidFill>
              </a14:hiddenFill>
            </a:ext>
          </a:extLst>
        </p:spPr>
      </p:pic>
      <p:pic>
        <p:nvPicPr>
          <p:cNvPr id="6" name="Picture 2" descr="Overly-controlling parents can affect their children's well-being">
            <a:extLst>
              <a:ext uri="{FF2B5EF4-FFF2-40B4-BE49-F238E27FC236}">
                <a16:creationId xmlns:a16="http://schemas.microsoft.com/office/drawing/2014/main" id="{CA348CCF-5412-5271-CD88-A581B891787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6328"/>
          <a:stretch/>
        </p:blipFill>
        <p:spPr bwMode="auto">
          <a:xfrm flipH="1">
            <a:off x="8463899" y="1203499"/>
            <a:ext cx="1540308" cy="1354701"/>
          </a:xfrm>
          <a:prstGeom prst="rect">
            <a:avLst/>
          </a:prstGeom>
          <a:noFill/>
          <a:effectLst>
            <a:softEdge rad="64441"/>
          </a:effectLst>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D169D199-1C92-9E70-F863-E1A3930D88EB}"/>
              </a:ext>
            </a:extLst>
          </p:cNvPr>
          <p:cNvSpPr>
            <a:spLocks noGrp="1"/>
          </p:cNvSpPr>
          <p:nvPr>
            <p:ph type="title"/>
          </p:nvPr>
        </p:nvSpPr>
        <p:spPr>
          <a:xfrm>
            <a:off x="1666416" y="16511"/>
            <a:ext cx="9015871" cy="906463"/>
          </a:xfrm>
        </p:spPr>
        <p:txBody>
          <a:bodyPr/>
          <a:lstStyle/>
          <a:p>
            <a:r>
              <a:rPr lang="en-US" dirty="0">
                <a:latin typeface="Arial" panose="020B0604020202020204" pitchFamily="34" charset="0"/>
                <a:cs typeface="Arial" panose="020B0604020202020204" pitchFamily="34" charset="0"/>
              </a:rPr>
              <a:t>How can we value others?</a:t>
            </a:r>
            <a:endParaRPr lang="en-US" i="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7CBB89F-55F4-1123-2735-5AFE8901154C}"/>
              </a:ext>
            </a:extLst>
          </p:cNvPr>
          <p:cNvSpPr txBox="1"/>
          <p:nvPr/>
        </p:nvSpPr>
        <p:spPr>
          <a:xfrm>
            <a:off x="5203031" y="16461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Parent</a:t>
            </a:r>
          </a:p>
        </p:txBody>
      </p:sp>
      <p:sp>
        <p:nvSpPr>
          <p:cNvPr id="9" name="TextBox 8">
            <a:extLst>
              <a:ext uri="{FF2B5EF4-FFF2-40B4-BE49-F238E27FC236}">
                <a16:creationId xmlns:a16="http://schemas.microsoft.com/office/drawing/2014/main" id="{3A070C56-7C75-B5BE-8F3C-77FB9630E020}"/>
              </a:ext>
            </a:extLst>
          </p:cNvPr>
          <p:cNvSpPr txBox="1"/>
          <p:nvPr/>
        </p:nvSpPr>
        <p:spPr>
          <a:xfrm>
            <a:off x="5105400" y="35383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Adult</a:t>
            </a:r>
          </a:p>
        </p:txBody>
      </p:sp>
      <p:sp>
        <p:nvSpPr>
          <p:cNvPr id="10" name="TextBox 9">
            <a:extLst>
              <a:ext uri="{FF2B5EF4-FFF2-40B4-BE49-F238E27FC236}">
                <a16:creationId xmlns:a16="http://schemas.microsoft.com/office/drawing/2014/main" id="{191AE650-85D4-DBD0-C3F7-9D59A44A1CF1}"/>
              </a:ext>
            </a:extLst>
          </p:cNvPr>
          <p:cNvSpPr txBox="1"/>
          <p:nvPr/>
        </p:nvSpPr>
        <p:spPr>
          <a:xfrm>
            <a:off x="5105400" y="54305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Child</a:t>
            </a:r>
          </a:p>
        </p:txBody>
      </p:sp>
      <p:pic>
        <p:nvPicPr>
          <p:cNvPr id="11" name="Picture 4" descr="48 Questions That'll Make Awkward Small Talk So Much Easier | Cleverism">
            <a:extLst>
              <a:ext uri="{FF2B5EF4-FFF2-40B4-BE49-F238E27FC236}">
                <a16:creationId xmlns:a16="http://schemas.microsoft.com/office/drawing/2014/main" id="{F482A183-8C12-6B63-C244-46793067C20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9677"/>
          <a:stretch/>
        </p:blipFill>
        <p:spPr bwMode="auto">
          <a:xfrm>
            <a:off x="1666654" y="3143222"/>
            <a:ext cx="2061447" cy="137501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48 Questions That'll Make Awkward Small Talk So Much Easier | Cleverism">
            <a:extLst>
              <a:ext uri="{FF2B5EF4-FFF2-40B4-BE49-F238E27FC236}">
                <a16:creationId xmlns:a16="http://schemas.microsoft.com/office/drawing/2014/main" id="{17DC5D6E-5C7D-76D4-55C5-D54468656DE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9677"/>
          <a:stretch/>
        </p:blipFill>
        <p:spPr bwMode="auto">
          <a:xfrm flipH="1">
            <a:off x="8463900" y="3143222"/>
            <a:ext cx="2061446" cy="1375012"/>
          </a:xfrm>
          <a:prstGeom prst="rect">
            <a:avLst/>
          </a:prstGeom>
          <a:noFill/>
          <a:extLst>
            <a:ext uri="{909E8E84-426E-40DD-AFC4-6F175D3DCCD1}">
              <a14:hiddenFill xmlns:a14="http://schemas.microsoft.com/office/drawing/2010/main">
                <a:solidFill>
                  <a:srgbClr val="FFFFFF"/>
                </a:solidFill>
              </a14:hiddenFill>
            </a:ext>
          </a:extLst>
        </p:spPr>
      </p:pic>
      <p:cxnSp>
        <p:nvCxnSpPr>
          <p:cNvPr id="14" name="Straight Arrow Connector 13">
            <a:extLst>
              <a:ext uri="{FF2B5EF4-FFF2-40B4-BE49-F238E27FC236}">
                <a16:creationId xmlns:a16="http://schemas.microsoft.com/office/drawing/2014/main" id="{4250A42F-5A12-0627-91A0-6D1BC6B227AA}"/>
              </a:ext>
            </a:extLst>
          </p:cNvPr>
          <p:cNvCxnSpPr/>
          <p:nvPr/>
        </p:nvCxnSpPr>
        <p:spPr>
          <a:xfrm>
            <a:off x="4669625" y="1646140"/>
            <a:ext cx="2886075" cy="0"/>
          </a:xfrm>
          <a:prstGeom prst="straightConnector1">
            <a:avLst/>
          </a:prstGeom>
          <a:ln w="63500">
            <a:solidFill>
              <a:schemeClr val="dk1">
                <a:alpha val="29891"/>
              </a:schemeClr>
            </a:solidFill>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a16="http://schemas.microsoft.com/office/drawing/2014/main" id="{1626E797-1AEA-B910-C80D-D3DAF51B78EF}"/>
              </a:ext>
            </a:extLst>
          </p:cNvPr>
          <p:cNvCxnSpPr>
            <a:cxnSpLocks/>
          </p:cNvCxnSpPr>
          <p:nvPr/>
        </p:nvCxnSpPr>
        <p:spPr>
          <a:xfrm flipH="1">
            <a:off x="4595806" y="2230915"/>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18" name="Straight Arrow Connector 17">
            <a:extLst>
              <a:ext uri="{FF2B5EF4-FFF2-40B4-BE49-F238E27FC236}">
                <a16:creationId xmlns:a16="http://schemas.microsoft.com/office/drawing/2014/main" id="{06688BD1-76FE-A80A-6FDC-18B006AEA0BA}"/>
              </a:ext>
            </a:extLst>
          </p:cNvPr>
          <p:cNvCxnSpPr>
            <a:cxnSpLocks/>
          </p:cNvCxnSpPr>
          <p:nvPr/>
        </p:nvCxnSpPr>
        <p:spPr>
          <a:xfrm>
            <a:off x="4325903" y="2840819"/>
            <a:ext cx="3846547" cy="2602719"/>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cxnSp>
        <p:nvCxnSpPr>
          <p:cNvPr id="21" name="Straight Arrow Connector 20">
            <a:extLst>
              <a:ext uri="{FF2B5EF4-FFF2-40B4-BE49-F238E27FC236}">
                <a16:creationId xmlns:a16="http://schemas.microsoft.com/office/drawing/2014/main" id="{A4B593AC-BE63-1C55-4F4F-E2DA4BCEBD11}"/>
              </a:ext>
            </a:extLst>
          </p:cNvPr>
          <p:cNvCxnSpPr>
            <a:cxnSpLocks/>
          </p:cNvCxnSpPr>
          <p:nvPr/>
        </p:nvCxnSpPr>
        <p:spPr>
          <a:xfrm flipH="1" flipV="1">
            <a:off x="4471988" y="2574853"/>
            <a:ext cx="3618759" cy="3360173"/>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pic>
        <p:nvPicPr>
          <p:cNvPr id="7170" name="Picture 2" descr="8 Things You Can Do When Your Child Is Belligerent">
            <a:extLst>
              <a:ext uri="{FF2B5EF4-FFF2-40B4-BE49-F238E27FC236}">
                <a16:creationId xmlns:a16="http://schemas.microsoft.com/office/drawing/2014/main" id="{1E8CAB3C-C8B5-3C3C-1225-A043E9B3B97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2086"/>
          <a:stretch/>
        </p:blipFill>
        <p:spPr bwMode="auto">
          <a:xfrm>
            <a:off x="1666417" y="5083390"/>
            <a:ext cx="1699493" cy="1451512"/>
          </a:xfrm>
          <a:prstGeom prst="rect">
            <a:avLst/>
          </a:prstGeom>
          <a:noFill/>
          <a:effectLst>
            <a:softEdge rad="193071"/>
          </a:effectLst>
          <a:extLst>
            <a:ext uri="{909E8E84-426E-40DD-AFC4-6F175D3DCCD1}">
              <a14:hiddenFill xmlns:a14="http://schemas.microsoft.com/office/drawing/2010/main">
                <a:solidFill>
                  <a:srgbClr val="FFFFFF"/>
                </a:solidFill>
              </a14:hiddenFill>
            </a:ext>
          </a:extLst>
        </p:spPr>
      </p:pic>
      <p:pic>
        <p:nvPicPr>
          <p:cNvPr id="26" name="Picture 2" descr="8 Things You Can Do When Your Child Is Belligerent">
            <a:extLst>
              <a:ext uri="{FF2B5EF4-FFF2-40B4-BE49-F238E27FC236}">
                <a16:creationId xmlns:a16="http://schemas.microsoft.com/office/drawing/2014/main" id="{A6C178B3-5D7D-0AB2-04B6-9B7ECADF770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7626"/>
          <a:stretch/>
        </p:blipFill>
        <p:spPr bwMode="auto">
          <a:xfrm flipH="1">
            <a:off x="9007056" y="5083389"/>
            <a:ext cx="1491949" cy="1371799"/>
          </a:xfrm>
          <a:prstGeom prst="rect">
            <a:avLst/>
          </a:prstGeom>
          <a:noFill/>
          <a:effectLst>
            <a:softEdge rad="124782"/>
          </a:effectLst>
          <a:extLst>
            <a:ext uri="{909E8E84-426E-40DD-AFC4-6F175D3DCCD1}">
              <a14:hiddenFill xmlns:a14="http://schemas.microsoft.com/office/drawing/2010/main">
                <a:solidFill>
                  <a:srgbClr val="FFFFFF"/>
                </a:solidFill>
              </a14:hiddenFill>
            </a:ext>
          </a:extLst>
        </p:spPr>
      </p:pic>
      <p:cxnSp>
        <p:nvCxnSpPr>
          <p:cNvPr id="27" name="Straight Arrow Connector 26">
            <a:extLst>
              <a:ext uri="{FF2B5EF4-FFF2-40B4-BE49-F238E27FC236}">
                <a16:creationId xmlns:a16="http://schemas.microsoft.com/office/drawing/2014/main" id="{2F5B1427-2807-603B-CB10-82875DA1D8C2}"/>
              </a:ext>
            </a:extLst>
          </p:cNvPr>
          <p:cNvCxnSpPr>
            <a:cxnSpLocks/>
          </p:cNvCxnSpPr>
          <p:nvPr/>
        </p:nvCxnSpPr>
        <p:spPr>
          <a:xfrm flipH="1">
            <a:off x="4743446" y="6273630"/>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28" name="Straight Arrow Connector 27">
            <a:extLst>
              <a:ext uri="{FF2B5EF4-FFF2-40B4-BE49-F238E27FC236}">
                <a16:creationId xmlns:a16="http://schemas.microsoft.com/office/drawing/2014/main" id="{6DEFC793-F08F-7B8D-C736-6C18CB36F005}"/>
              </a:ext>
            </a:extLst>
          </p:cNvPr>
          <p:cNvCxnSpPr>
            <a:cxnSpLocks/>
          </p:cNvCxnSpPr>
          <p:nvPr/>
        </p:nvCxnSpPr>
        <p:spPr>
          <a:xfrm flipH="1">
            <a:off x="4652961" y="4175025"/>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cxnSp>
        <p:nvCxnSpPr>
          <p:cNvPr id="29" name="Straight Arrow Connector 28">
            <a:extLst>
              <a:ext uri="{FF2B5EF4-FFF2-40B4-BE49-F238E27FC236}">
                <a16:creationId xmlns:a16="http://schemas.microsoft.com/office/drawing/2014/main" id="{6294D8B7-1F87-1EBD-9A2F-D02A679A0071}"/>
              </a:ext>
            </a:extLst>
          </p:cNvPr>
          <p:cNvCxnSpPr/>
          <p:nvPr/>
        </p:nvCxnSpPr>
        <p:spPr>
          <a:xfrm>
            <a:off x="4669626" y="3538340"/>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453442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3D18709B-75B7-B0EF-BDAE-9059CAFCDAE8}"/>
              </a:ext>
            </a:extLst>
          </p:cNvPr>
          <p:cNvSpPr txBox="1">
            <a:spLocks/>
          </p:cNvSpPr>
          <p:nvPr/>
        </p:nvSpPr>
        <p:spPr>
          <a:xfrm>
            <a:off x="93408" y="285750"/>
            <a:ext cx="6893179" cy="94849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Noticing Drama Triangles…</a:t>
            </a:r>
          </a:p>
        </p:txBody>
      </p:sp>
      <p:pic>
        <p:nvPicPr>
          <p:cNvPr id="5" name="Picture 2" descr="Victim Stock Illustrations – 24,032 Victim Stock Illustrations, Vectors &amp;  Clipart - Dreamstime">
            <a:extLst>
              <a:ext uri="{FF2B5EF4-FFF2-40B4-BE49-F238E27FC236}">
                <a16:creationId xmlns:a16="http://schemas.microsoft.com/office/drawing/2014/main" id="{BEC93F3D-905F-039A-270B-2ECB1EDFB18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570" b="9983"/>
          <a:stretch/>
        </p:blipFill>
        <p:spPr bwMode="auto">
          <a:xfrm>
            <a:off x="5092342" y="4348738"/>
            <a:ext cx="2007316" cy="1457477"/>
          </a:xfrm>
          <a:prstGeom prst="rect">
            <a:avLst/>
          </a:prstGeom>
          <a:noFill/>
          <a:effectLst>
            <a:softEdge rad="22081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C90D8E6E-6CBA-1BF9-87C1-19C9DD93D6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8137" y="1299167"/>
            <a:ext cx="1671638" cy="1671638"/>
          </a:xfrm>
          <a:prstGeom prst="rect">
            <a:avLst/>
          </a:prstGeom>
          <a:noFill/>
          <a:effectLst>
            <a:softEdge rad="146803"/>
          </a:effectLst>
          <a:extLst>
            <a:ext uri="{909E8E84-426E-40DD-AFC4-6F175D3DCCD1}">
              <a14:hiddenFill xmlns:a14="http://schemas.microsoft.com/office/drawing/2010/main">
                <a:solidFill>
                  <a:srgbClr val="FFFFFF"/>
                </a:solidFill>
              </a14:hiddenFill>
            </a:ext>
          </a:extLst>
        </p:spPr>
      </p:pic>
      <p:pic>
        <p:nvPicPr>
          <p:cNvPr id="7" name="Picture 6" descr="Framed Print - Cartoon Wonder Woman (Marvel Children's Bedroom Picture  Superman) | eBay">
            <a:extLst>
              <a:ext uri="{FF2B5EF4-FFF2-40B4-BE49-F238E27FC236}">
                <a16:creationId xmlns:a16="http://schemas.microsoft.com/office/drawing/2014/main" id="{CEC43579-E567-C093-2E63-E2E2527BB0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96099" y="1395024"/>
            <a:ext cx="1978270" cy="1671638"/>
          </a:xfrm>
          <a:prstGeom prst="rect">
            <a:avLst/>
          </a:prstGeom>
          <a:solidFill>
            <a:schemeClr val="accent1"/>
          </a:solidFill>
          <a:effectLst>
            <a:softEdge rad="167203"/>
          </a:effectLst>
        </p:spPr>
      </p:pic>
      <p:sp>
        <p:nvSpPr>
          <p:cNvPr id="8" name="Left-right Arrow 7">
            <a:extLst>
              <a:ext uri="{FF2B5EF4-FFF2-40B4-BE49-F238E27FC236}">
                <a16:creationId xmlns:a16="http://schemas.microsoft.com/office/drawing/2014/main" id="{B016783A-5BC6-7F39-38D3-253607056B92}"/>
              </a:ext>
            </a:extLst>
          </p:cNvPr>
          <p:cNvSpPr/>
          <p:nvPr/>
        </p:nvSpPr>
        <p:spPr>
          <a:xfrm>
            <a:off x="4778507" y="1916604"/>
            <a:ext cx="2634986"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Left-right Arrow 8">
            <a:extLst>
              <a:ext uri="{FF2B5EF4-FFF2-40B4-BE49-F238E27FC236}">
                <a16:creationId xmlns:a16="http://schemas.microsoft.com/office/drawing/2014/main" id="{0B823E8B-1415-C1F4-7C34-510CE1418CA9}"/>
              </a:ext>
            </a:extLst>
          </p:cNvPr>
          <p:cNvSpPr/>
          <p:nvPr/>
        </p:nvSpPr>
        <p:spPr>
          <a:xfrm rot="19303277">
            <a:off x="7293892" y="389952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Left-right Arrow 9">
            <a:extLst>
              <a:ext uri="{FF2B5EF4-FFF2-40B4-BE49-F238E27FC236}">
                <a16:creationId xmlns:a16="http://schemas.microsoft.com/office/drawing/2014/main" id="{4A92CEE8-E1D8-74C0-56CE-52FA54B11D0B}"/>
              </a:ext>
            </a:extLst>
          </p:cNvPr>
          <p:cNvSpPr/>
          <p:nvPr/>
        </p:nvSpPr>
        <p:spPr>
          <a:xfrm rot="2201243">
            <a:off x="3045563" y="402021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A0666146-7C02-9FD2-3B35-DE296B2D65B8}"/>
              </a:ext>
            </a:extLst>
          </p:cNvPr>
          <p:cNvSpPr txBox="1"/>
          <p:nvPr/>
        </p:nvSpPr>
        <p:spPr>
          <a:xfrm>
            <a:off x="8443913" y="5882444"/>
            <a:ext cx="2071687" cy="400110"/>
          </a:xfrm>
          <a:prstGeom prst="rect">
            <a:avLst/>
          </a:prstGeom>
          <a:noFill/>
        </p:spPr>
        <p:txBody>
          <a:bodyPr wrap="square" rtlCol="0">
            <a:spAutoFit/>
          </a:bodyPr>
          <a:lstStyle/>
          <a:p>
            <a:r>
              <a:rPr lang="en-US" sz="2000" dirty="0" err="1">
                <a:latin typeface="Arial" panose="020B0604020202020204" pitchFamily="34" charset="0"/>
                <a:cs typeface="Arial" panose="020B0604020202020204" pitchFamily="34" charset="0"/>
              </a:rPr>
              <a:t>Karpman</a:t>
            </a:r>
            <a:r>
              <a:rPr lang="en-US" sz="2000" dirty="0">
                <a:latin typeface="Arial" panose="020B0604020202020204" pitchFamily="34" charset="0"/>
                <a:cs typeface="Arial" panose="020B0604020202020204" pitchFamily="34" charset="0"/>
              </a:rPr>
              <a:t> (1968)</a:t>
            </a:r>
          </a:p>
        </p:txBody>
      </p:sp>
      <p:pic>
        <p:nvPicPr>
          <p:cNvPr id="2" name="Picture 1">
            <a:extLst>
              <a:ext uri="{FF2B5EF4-FFF2-40B4-BE49-F238E27FC236}">
                <a16:creationId xmlns:a16="http://schemas.microsoft.com/office/drawing/2014/main" id="{8A2FA6FF-B138-41E8-10D4-061383C97F13}"/>
              </a:ext>
            </a:extLst>
          </p:cNvPr>
          <p:cNvPicPr>
            <a:picLocks noChangeAspect="1"/>
          </p:cNvPicPr>
          <p:nvPr/>
        </p:nvPicPr>
        <p:blipFill>
          <a:blip r:embed="rId5"/>
          <a:stretch>
            <a:fillRect/>
          </a:stretch>
        </p:blipFill>
        <p:spPr>
          <a:xfrm>
            <a:off x="9629775" y="101990"/>
            <a:ext cx="2413943" cy="1357843"/>
          </a:xfrm>
          <a:prstGeom prst="rect">
            <a:avLst/>
          </a:prstGeom>
          <a:effectLst>
            <a:softEdge rad="88132"/>
          </a:effectLst>
        </p:spPr>
      </p:pic>
    </p:spTree>
    <p:extLst>
      <p:ext uri="{BB962C8B-B14F-4D97-AF65-F5344CB8AC3E}">
        <p14:creationId xmlns:p14="http://schemas.microsoft.com/office/powerpoint/2010/main" val="2960119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FE0AD076-A30D-28E0-81C4-51DD1F8CF985}"/>
              </a:ext>
            </a:extLst>
          </p:cNvPr>
          <p:cNvSpPr txBox="1">
            <a:spLocks/>
          </p:cNvSpPr>
          <p:nvPr/>
        </p:nvSpPr>
        <p:spPr>
          <a:xfrm>
            <a:off x="93408" y="285750"/>
            <a:ext cx="6893179" cy="948491"/>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Reframing…</a:t>
            </a:r>
          </a:p>
          <a:p>
            <a:pPr marL="0" indent="0">
              <a:buNone/>
            </a:pPr>
            <a:r>
              <a:rPr lang="en-US" sz="4000" dirty="0">
                <a:latin typeface="Arial" panose="020B0604020202020204" pitchFamily="34" charset="0"/>
                <a:cs typeface="Arial" panose="020B0604020202020204" pitchFamily="34" charset="0"/>
              </a:rPr>
              <a:t>“Fix” or Enable?</a:t>
            </a:r>
          </a:p>
        </p:txBody>
      </p:sp>
      <p:pic>
        <p:nvPicPr>
          <p:cNvPr id="5" name="Picture 2" descr="Victim Stock Illustrations – 24,032 Victim Stock Illustrations, Vectors &amp;  Clipart - Dreamstime">
            <a:extLst>
              <a:ext uri="{FF2B5EF4-FFF2-40B4-BE49-F238E27FC236}">
                <a16:creationId xmlns:a16="http://schemas.microsoft.com/office/drawing/2014/main" id="{BC5DC378-04A0-EBB7-DA74-CA0ABE8B9B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570" b="9983"/>
          <a:stretch/>
        </p:blipFill>
        <p:spPr bwMode="auto">
          <a:xfrm>
            <a:off x="5341638" y="5476793"/>
            <a:ext cx="1508722" cy="1095457"/>
          </a:xfrm>
          <a:prstGeom prst="rect">
            <a:avLst/>
          </a:prstGeom>
          <a:noFill/>
          <a:effectLst>
            <a:softEdge rad="13369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ACAB7395-65CA-938F-AF64-A6BCA7C1A7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5910" y="3345390"/>
            <a:ext cx="1329849" cy="1329849"/>
          </a:xfrm>
          <a:prstGeom prst="rect">
            <a:avLst/>
          </a:prstGeom>
          <a:noFill/>
          <a:effectLst>
            <a:softEdge rad="1710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4884E4B-FBB9-E256-FF5D-2054EAB77C9D}"/>
              </a:ext>
            </a:extLst>
          </p:cNvPr>
          <p:cNvSpPr txBox="1"/>
          <p:nvPr/>
        </p:nvSpPr>
        <p:spPr>
          <a:xfrm>
            <a:off x="7558088" y="6215063"/>
            <a:ext cx="2071687" cy="369332"/>
          </a:xfrm>
          <a:prstGeom prst="rect">
            <a:avLst/>
          </a:prstGeom>
          <a:noFill/>
        </p:spPr>
        <p:txBody>
          <a:bodyPr wrap="square" rtlCol="0">
            <a:spAutoFit/>
          </a:bodyPr>
          <a:lstStyle/>
          <a:p>
            <a:r>
              <a:rPr lang="en-US" dirty="0"/>
              <a:t>Emerald (2009)</a:t>
            </a:r>
          </a:p>
        </p:txBody>
      </p:sp>
      <p:pic>
        <p:nvPicPr>
          <p:cNvPr id="8" name="Picture 6" descr="Framed Print - Cartoon Wonder Woman (Marvel Children's Bedroom Picture  Superman) | eBay">
            <a:extLst>
              <a:ext uri="{FF2B5EF4-FFF2-40B4-BE49-F238E27FC236}">
                <a16:creationId xmlns:a16="http://schemas.microsoft.com/office/drawing/2014/main" id="{3B85FE15-BCD2-CB74-CD51-1BB17117D7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37808" y="3267601"/>
            <a:ext cx="1488281" cy="1257597"/>
          </a:xfrm>
          <a:prstGeom prst="rect">
            <a:avLst/>
          </a:prstGeom>
          <a:solidFill>
            <a:schemeClr val="accent1"/>
          </a:solidFill>
          <a:effectLst>
            <a:softEdge rad="160471"/>
          </a:effectLst>
        </p:spPr>
      </p:pic>
      <p:sp>
        <p:nvSpPr>
          <p:cNvPr id="9" name="TextBox 8">
            <a:extLst>
              <a:ext uri="{FF2B5EF4-FFF2-40B4-BE49-F238E27FC236}">
                <a16:creationId xmlns:a16="http://schemas.microsoft.com/office/drawing/2014/main" id="{95D165F8-85BA-4091-FD6C-6530D62DA834}"/>
              </a:ext>
            </a:extLst>
          </p:cNvPr>
          <p:cNvSpPr txBox="1"/>
          <p:nvPr/>
        </p:nvSpPr>
        <p:spPr>
          <a:xfrm>
            <a:off x="1646104" y="2802755"/>
            <a:ext cx="2071687" cy="461665"/>
          </a:xfrm>
          <a:prstGeom prst="rect">
            <a:avLst/>
          </a:prstGeom>
          <a:noFill/>
        </p:spPr>
        <p:txBody>
          <a:bodyPr wrap="square" rtlCol="0">
            <a:spAutoFit/>
          </a:bodyPr>
          <a:lstStyle/>
          <a:p>
            <a:pPr algn="ctr"/>
            <a:r>
              <a:rPr lang="en-US" sz="2400" b="1" dirty="0">
                <a:solidFill>
                  <a:srgbClr val="000000"/>
                </a:solidFill>
              </a:rPr>
              <a:t>Coach</a:t>
            </a:r>
          </a:p>
        </p:txBody>
      </p:sp>
      <p:sp>
        <p:nvSpPr>
          <p:cNvPr id="10" name="TextBox 9">
            <a:extLst>
              <a:ext uri="{FF2B5EF4-FFF2-40B4-BE49-F238E27FC236}">
                <a16:creationId xmlns:a16="http://schemas.microsoft.com/office/drawing/2014/main" id="{A40CCC56-8B19-227F-30F9-C938E0EAE247}"/>
              </a:ext>
            </a:extLst>
          </p:cNvPr>
          <p:cNvSpPr txBox="1"/>
          <p:nvPr/>
        </p:nvSpPr>
        <p:spPr>
          <a:xfrm>
            <a:off x="6351349" y="525698"/>
            <a:ext cx="2071687" cy="461665"/>
          </a:xfrm>
          <a:prstGeom prst="rect">
            <a:avLst/>
          </a:prstGeom>
          <a:noFill/>
        </p:spPr>
        <p:txBody>
          <a:bodyPr wrap="square" rtlCol="0">
            <a:spAutoFit/>
          </a:bodyPr>
          <a:lstStyle/>
          <a:p>
            <a:pPr algn="ctr"/>
            <a:r>
              <a:rPr lang="en-US" sz="2400" b="1" dirty="0">
                <a:solidFill>
                  <a:srgbClr val="000000"/>
                </a:solidFill>
              </a:rPr>
              <a:t>Creator</a:t>
            </a:r>
          </a:p>
        </p:txBody>
      </p:sp>
      <p:sp>
        <p:nvSpPr>
          <p:cNvPr id="11" name="TextBox 10">
            <a:extLst>
              <a:ext uri="{FF2B5EF4-FFF2-40B4-BE49-F238E27FC236}">
                <a16:creationId xmlns:a16="http://schemas.microsoft.com/office/drawing/2014/main" id="{08277161-6D72-8AAF-7FA2-11FA05C00A8E}"/>
              </a:ext>
            </a:extLst>
          </p:cNvPr>
          <p:cNvSpPr txBox="1"/>
          <p:nvPr/>
        </p:nvSpPr>
        <p:spPr>
          <a:xfrm>
            <a:off x="8394990" y="2776805"/>
            <a:ext cx="2071687" cy="461665"/>
          </a:xfrm>
          <a:prstGeom prst="rect">
            <a:avLst/>
          </a:prstGeom>
          <a:noFill/>
        </p:spPr>
        <p:txBody>
          <a:bodyPr wrap="square" rtlCol="0">
            <a:spAutoFit/>
          </a:bodyPr>
          <a:lstStyle/>
          <a:p>
            <a:pPr algn="ctr"/>
            <a:r>
              <a:rPr lang="en-US" sz="2400" b="1" dirty="0">
                <a:solidFill>
                  <a:srgbClr val="000000"/>
                </a:solidFill>
              </a:rPr>
              <a:t>Challenger</a:t>
            </a:r>
          </a:p>
        </p:txBody>
      </p:sp>
      <p:sp>
        <p:nvSpPr>
          <p:cNvPr id="12" name="Left-right Arrow 11">
            <a:extLst>
              <a:ext uri="{FF2B5EF4-FFF2-40B4-BE49-F238E27FC236}">
                <a16:creationId xmlns:a16="http://schemas.microsoft.com/office/drawing/2014/main" id="{89918408-1178-F4F7-0B8A-AC7FD1657A7C}"/>
              </a:ext>
            </a:extLst>
          </p:cNvPr>
          <p:cNvSpPr/>
          <p:nvPr/>
        </p:nvSpPr>
        <p:spPr>
          <a:xfrm>
            <a:off x="4778506" y="2815207"/>
            <a:ext cx="2634986" cy="436763"/>
          </a:xfrm>
          <a:prstGeom prst="leftRightArrow">
            <a:avLst/>
          </a:prstGeom>
          <a:gradFill>
            <a:gsLst>
              <a:gs pos="0">
                <a:srgbClr val="FFC000">
                  <a:alpha val="49984"/>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Left-right Arrow 12">
            <a:extLst>
              <a:ext uri="{FF2B5EF4-FFF2-40B4-BE49-F238E27FC236}">
                <a16:creationId xmlns:a16="http://schemas.microsoft.com/office/drawing/2014/main" id="{E5DFCA15-3E18-9805-B2C8-530EA5B60F60}"/>
              </a:ext>
            </a:extLst>
          </p:cNvPr>
          <p:cNvSpPr/>
          <p:nvPr/>
        </p:nvSpPr>
        <p:spPr>
          <a:xfrm rot="2859251">
            <a:off x="4134396" y="4439083"/>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riangle 13">
            <a:extLst>
              <a:ext uri="{FF2B5EF4-FFF2-40B4-BE49-F238E27FC236}">
                <a16:creationId xmlns:a16="http://schemas.microsoft.com/office/drawing/2014/main" id="{DC5ABDA4-8AF3-C906-63CC-A44B36E9D91D}"/>
              </a:ext>
            </a:extLst>
          </p:cNvPr>
          <p:cNvSpPr/>
          <p:nvPr/>
        </p:nvSpPr>
        <p:spPr>
          <a:xfrm rot="10800000">
            <a:off x="4565382" y="3345388"/>
            <a:ext cx="3061230" cy="1439401"/>
          </a:xfrm>
          <a:prstGeom prst="triangle">
            <a:avLst/>
          </a:prstGeom>
          <a:solidFill>
            <a:srgbClr val="FC7CC8">
              <a:alpha val="4902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Left-right Arrow 14">
            <a:extLst>
              <a:ext uri="{FF2B5EF4-FFF2-40B4-BE49-F238E27FC236}">
                <a16:creationId xmlns:a16="http://schemas.microsoft.com/office/drawing/2014/main" id="{BDFA490F-4A9D-C5D8-52C6-9F2379374985}"/>
              </a:ext>
            </a:extLst>
          </p:cNvPr>
          <p:cNvSpPr/>
          <p:nvPr/>
        </p:nvSpPr>
        <p:spPr>
          <a:xfrm rot="18542718">
            <a:off x="6594280" y="4439083"/>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riangle 15">
            <a:extLst>
              <a:ext uri="{FF2B5EF4-FFF2-40B4-BE49-F238E27FC236}">
                <a16:creationId xmlns:a16="http://schemas.microsoft.com/office/drawing/2014/main" id="{52DE9E35-B3A3-FEBD-2D46-D315EF170CE4}"/>
              </a:ext>
            </a:extLst>
          </p:cNvPr>
          <p:cNvSpPr/>
          <p:nvPr/>
        </p:nvSpPr>
        <p:spPr>
          <a:xfrm>
            <a:off x="4565383" y="1282386"/>
            <a:ext cx="3061232" cy="1439401"/>
          </a:xfrm>
          <a:prstGeom prst="triangl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2" descr="Shell with pearl. Clam, oyster 3d vector icon. Download a Free Preview or  High Quality Adobe Illustrator Ai, EPS, PDF and High Reso… | Oyster pearl,  Pearls, Oysters">
            <a:extLst>
              <a:ext uri="{FF2B5EF4-FFF2-40B4-BE49-F238E27FC236}">
                <a16:creationId xmlns:a16="http://schemas.microsoft.com/office/drawing/2014/main" id="{6A144579-1A74-4E59-0878-605DB598CAB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9628"/>
          <a:stretch/>
        </p:blipFill>
        <p:spPr bwMode="auto">
          <a:xfrm>
            <a:off x="5500863" y="66063"/>
            <a:ext cx="1190272" cy="1185427"/>
          </a:xfrm>
          <a:prstGeom prst="rect">
            <a:avLst/>
          </a:prstGeom>
          <a:noFill/>
          <a:effectLst>
            <a:softEdge rad="157281"/>
          </a:effectLst>
          <a:extLst>
            <a:ext uri="{909E8E84-426E-40DD-AFC4-6F175D3DCCD1}">
              <a14:hiddenFill xmlns:a14="http://schemas.microsoft.com/office/drawing/2010/main">
                <a:solidFill>
                  <a:srgbClr val="FFFFFF"/>
                </a:solidFill>
              </a14:hiddenFill>
            </a:ext>
          </a:extLst>
        </p:spPr>
      </p:pic>
      <p:pic>
        <p:nvPicPr>
          <p:cNvPr id="18" name="Picture 36" descr="challenge.jpg">
            <a:extLst>
              <a:ext uri="{FF2B5EF4-FFF2-40B4-BE49-F238E27FC236}">
                <a16:creationId xmlns:a16="http://schemas.microsoft.com/office/drawing/2014/main" id="{5ADCEEF3-456C-1979-C235-5E2CBFB640B1}"/>
              </a:ext>
            </a:extLst>
          </p:cNvPr>
          <p:cNvPicPr>
            <a:picLocks noChangeAspect="1"/>
          </p:cNvPicPr>
          <p:nvPr/>
        </p:nvPicPr>
        <p:blipFill>
          <a:blip r:embed="rId6">
            <a:extLst>
              <a:ext uri="{28A0092B-C50C-407E-A947-70E740481C1C}">
                <a14:useLocalDpi xmlns:a14="http://schemas.microsoft.com/office/drawing/2010/main" val="0"/>
              </a:ext>
            </a:extLst>
          </a:blip>
          <a:srcRect l="10001" r="14999"/>
          <a:stretch>
            <a:fillRect/>
          </a:stretch>
        </p:blipFill>
        <p:spPr bwMode="auto">
          <a:xfrm>
            <a:off x="8765908" y="1300521"/>
            <a:ext cx="1329849" cy="1312117"/>
          </a:xfrm>
          <a:prstGeom prst="rect">
            <a:avLst/>
          </a:prstGeom>
          <a:noFill/>
          <a:ln>
            <a:noFill/>
          </a:ln>
          <a:effectLst>
            <a:softEdge rad="231341"/>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7" descr="imagesCASL8HAC.jpg">
            <a:extLst>
              <a:ext uri="{FF2B5EF4-FFF2-40B4-BE49-F238E27FC236}">
                <a16:creationId xmlns:a16="http://schemas.microsoft.com/office/drawing/2014/main" id="{FE9E048C-BC6F-612A-FF1E-0CD1070AA9F7}"/>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964307" y="1302219"/>
            <a:ext cx="1460154" cy="1453202"/>
          </a:xfrm>
          <a:prstGeom prst="rect">
            <a:avLst/>
          </a:prstGeom>
          <a:noFill/>
          <a:ln>
            <a:noFill/>
          </a:ln>
          <a:effectLst>
            <a:softEdge rad="207397"/>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Left-right Arrow 19">
            <a:extLst>
              <a:ext uri="{FF2B5EF4-FFF2-40B4-BE49-F238E27FC236}">
                <a16:creationId xmlns:a16="http://schemas.microsoft.com/office/drawing/2014/main" id="{7D4586ED-E3A8-53BE-9A19-A86AC5612B02}"/>
              </a:ext>
            </a:extLst>
          </p:cNvPr>
          <p:cNvSpPr/>
          <p:nvPr/>
        </p:nvSpPr>
        <p:spPr>
          <a:xfrm rot="8445652">
            <a:off x="4077212" y="1620638"/>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Left-right Arrow 20">
            <a:extLst>
              <a:ext uri="{FF2B5EF4-FFF2-40B4-BE49-F238E27FC236}">
                <a16:creationId xmlns:a16="http://schemas.microsoft.com/office/drawing/2014/main" id="{CD4DE5AD-732A-4920-1844-C835CC81C15C}"/>
              </a:ext>
            </a:extLst>
          </p:cNvPr>
          <p:cNvSpPr/>
          <p:nvPr/>
        </p:nvSpPr>
        <p:spPr>
          <a:xfrm rot="2529119">
            <a:off x="6537096" y="1620638"/>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2191AC7C-DC77-E981-1AAD-BCBBEF590158}"/>
              </a:ext>
            </a:extLst>
          </p:cNvPr>
          <p:cNvPicPr>
            <a:picLocks noChangeAspect="1"/>
          </p:cNvPicPr>
          <p:nvPr/>
        </p:nvPicPr>
        <p:blipFill>
          <a:blip r:embed="rId8"/>
          <a:stretch>
            <a:fillRect/>
          </a:stretch>
        </p:blipFill>
        <p:spPr>
          <a:xfrm>
            <a:off x="9711065" y="101991"/>
            <a:ext cx="2332653" cy="1312118"/>
          </a:xfrm>
          <a:prstGeom prst="rect">
            <a:avLst/>
          </a:prstGeom>
          <a:effectLst>
            <a:softEdge rad="88132"/>
          </a:effectLst>
        </p:spPr>
      </p:pic>
    </p:spTree>
    <p:extLst>
      <p:ext uri="{BB962C8B-B14F-4D97-AF65-F5344CB8AC3E}">
        <p14:creationId xmlns:p14="http://schemas.microsoft.com/office/powerpoint/2010/main" val="7984276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102ED-E30B-D54F-896D-5208A637457C}"/>
              </a:ext>
            </a:extLst>
          </p:cNvPr>
          <p:cNvSpPr>
            <a:spLocks noGrp="1"/>
          </p:cNvSpPr>
          <p:nvPr>
            <p:ph type="title"/>
          </p:nvPr>
        </p:nvSpPr>
        <p:spPr/>
        <p:txBody>
          <a:bodyPr>
            <a:normAutofit/>
          </a:bodyPr>
          <a:lstStyle/>
          <a:p>
            <a:r>
              <a:rPr lang="en-US" dirty="0"/>
              <a:t>Why good people practitioners matter…</a:t>
            </a:r>
          </a:p>
        </p:txBody>
      </p:sp>
      <p:sp>
        <p:nvSpPr>
          <p:cNvPr id="3" name="Content Placeholder 2">
            <a:extLst>
              <a:ext uri="{FF2B5EF4-FFF2-40B4-BE49-F238E27FC236}">
                <a16:creationId xmlns:a16="http://schemas.microsoft.com/office/drawing/2014/main" id="{7F245F13-B929-1344-9B6D-1B7D496434A8}"/>
              </a:ext>
            </a:extLst>
          </p:cNvPr>
          <p:cNvSpPr>
            <a:spLocks noGrp="1"/>
          </p:cNvSpPr>
          <p:nvPr>
            <p:ph idx="1"/>
          </p:nvPr>
        </p:nvSpPr>
        <p:spPr/>
        <p:txBody>
          <a:bodyPr/>
          <a:lstStyle/>
          <a:p>
            <a:r>
              <a:rPr lang="en-US" dirty="0"/>
              <a:t>Good chapter in the People and Practice book – ethics and regulation</a:t>
            </a:r>
          </a:p>
          <a:p>
            <a:r>
              <a:rPr lang="en-US" dirty="0"/>
              <a:t>High profile examples, e.g. VW, Enron and Deep Horizon</a:t>
            </a:r>
          </a:p>
          <a:p>
            <a:r>
              <a:rPr lang="en-US" dirty="0"/>
              <a:t>CIPD podcast – ethical workplaces </a:t>
            </a:r>
          </a:p>
          <a:p>
            <a:r>
              <a:rPr lang="en-US" dirty="0"/>
              <a:t>Whistleblowing policy </a:t>
            </a:r>
          </a:p>
        </p:txBody>
      </p:sp>
    </p:spTree>
    <p:extLst>
      <p:ext uri="{BB962C8B-B14F-4D97-AF65-F5344CB8AC3E}">
        <p14:creationId xmlns:p14="http://schemas.microsoft.com/office/powerpoint/2010/main" val="17758947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07BF3-A908-4893-BB1F-3FC1633C1F43}"/>
              </a:ext>
            </a:extLst>
          </p:cNvPr>
          <p:cNvSpPr>
            <a:spLocks noGrp="1"/>
          </p:cNvSpPr>
          <p:nvPr>
            <p:ph type="title"/>
          </p:nvPr>
        </p:nvSpPr>
        <p:spPr>
          <a:xfrm>
            <a:off x="1371599" y="294538"/>
            <a:ext cx="9895951" cy="1033669"/>
          </a:xfrm>
        </p:spPr>
        <p:txBody>
          <a:bodyPr>
            <a:normAutofit/>
          </a:bodyPr>
          <a:lstStyle/>
          <a:p>
            <a:r>
              <a:rPr lang="en-GB" sz="4000" b="1">
                <a:solidFill>
                  <a:srgbClr val="FFFFFF"/>
                </a:solidFill>
              </a:rPr>
              <a:t>To do today</a:t>
            </a:r>
          </a:p>
        </p:txBody>
      </p:sp>
      <p:sp>
        <p:nvSpPr>
          <p:cNvPr id="3" name="Content Placeholder 2">
            <a:extLst>
              <a:ext uri="{FF2B5EF4-FFF2-40B4-BE49-F238E27FC236}">
                <a16:creationId xmlns:a16="http://schemas.microsoft.com/office/drawing/2014/main" id="{A0DB6C8F-E65D-492D-8F60-BBF75F57DE07}"/>
              </a:ext>
            </a:extLst>
          </p:cNvPr>
          <p:cNvSpPr>
            <a:spLocks noGrp="1"/>
          </p:cNvSpPr>
          <p:nvPr>
            <p:ph idx="1"/>
          </p:nvPr>
        </p:nvSpPr>
        <p:spPr>
          <a:xfrm>
            <a:off x="795996" y="294538"/>
            <a:ext cx="10600007" cy="5222694"/>
          </a:xfrm>
        </p:spPr>
        <p:txBody>
          <a:bodyPr anchor="ctr">
            <a:noAutofit/>
          </a:bodyPr>
          <a:lstStyle/>
          <a:p>
            <a:r>
              <a:rPr lang="en-GB" sz="3200" dirty="0"/>
              <a:t>Engage with CIPD and People Management</a:t>
            </a:r>
          </a:p>
          <a:p>
            <a:r>
              <a:rPr lang="en-GB" sz="3200" dirty="0"/>
              <a:t>Sign up to ‘PM daily’ - </a:t>
            </a:r>
            <a:r>
              <a:rPr lang="en-GB" sz="3200" dirty="0">
                <a:hlinkClick r:id="rId3"/>
              </a:rPr>
              <a:t>https://www.peoplemanagement.co.uk/newsletter-signup#gref</a:t>
            </a:r>
            <a:endParaRPr lang="en-GB" sz="3200" dirty="0"/>
          </a:p>
          <a:p>
            <a:r>
              <a:rPr lang="en-GB" sz="3200" dirty="0"/>
              <a:t>Find the key journals – E.G. HRMJ/Journal of OB/Academy of </a:t>
            </a:r>
            <a:r>
              <a:rPr lang="en-GB" sz="3200" dirty="0" err="1"/>
              <a:t>Mgt</a:t>
            </a:r>
            <a:r>
              <a:rPr lang="en-GB" sz="3200" dirty="0"/>
              <a:t>/ILR Review/Work, Employment and Society/Employee Relations</a:t>
            </a:r>
          </a:p>
          <a:p>
            <a:pPr lvl="1"/>
            <a:r>
              <a:rPr lang="en-GB" sz="3200" dirty="0"/>
              <a:t>Journals are a MUST reference</a:t>
            </a:r>
          </a:p>
          <a:p>
            <a:pPr lvl="1"/>
            <a:r>
              <a:rPr lang="en-GB" sz="3200" dirty="0"/>
              <a:t>No journals = no pass on assignments</a:t>
            </a:r>
          </a:p>
        </p:txBody>
      </p:sp>
    </p:spTree>
    <p:extLst>
      <p:ext uri="{BB962C8B-B14F-4D97-AF65-F5344CB8AC3E}">
        <p14:creationId xmlns:p14="http://schemas.microsoft.com/office/powerpoint/2010/main" val="1432978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B0FB0-67CE-46B8-89E9-BBEA875B9BDB}"/>
              </a:ext>
            </a:extLst>
          </p:cNvPr>
          <p:cNvSpPr>
            <a:spLocks noGrp="1"/>
          </p:cNvSpPr>
          <p:nvPr>
            <p:ph type="title"/>
          </p:nvPr>
        </p:nvSpPr>
        <p:spPr>
          <a:xfrm>
            <a:off x="931572" y="228843"/>
            <a:ext cx="4660445" cy="889552"/>
          </a:xfrm>
        </p:spPr>
        <p:txBody>
          <a:bodyPr>
            <a:normAutofit/>
          </a:bodyPr>
          <a:lstStyle/>
          <a:p>
            <a:r>
              <a:rPr lang="en-GB" sz="3600" b="1" dirty="0"/>
              <a:t>What is HRM?</a:t>
            </a:r>
          </a:p>
        </p:txBody>
      </p:sp>
      <p:sp>
        <p:nvSpPr>
          <p:cNvPr id="3" name="Content Placeholder 2">
            <a:extLst>
              <a:ext uri="{FF2B5EF4-FFF2-40B4-BE49-F238E27FC236}">
                <a16:creationId xmlns:a16="http://schemas.microsoft.com/office/drawing/2014/main" id="{03C5206E-EE86-45B1-9A85-6D1C342684F0}"/>
              </a:ext>
            </a:extLst>
          </p:cNvPr>
          <p:cNvSpPr>
            <a:spLocks noGrp="1"/>
          </p:cNvSpPr>
          <p:nvPr>
            <p:ph idx="1"/>
          </p:nvPr>
        </p:nvSpPr>
        <p:spPr>
          <a:xfrm>
            <a:off x="5880124" y="228843"/>
            <a:ext cx="5907360" cy="5306322"/>
          </a:xfrm>
        </p:spPr>
        <p:txBody>
          <a:bodyPr>
            <a:noAutofit/>
          </a:bodyPr>
          <a:lstStyle/>
          <a:p>
            <a:r>
              <a:rPr lang="en-GB" sz="2400" dirty="0"/>
              <a:t>‘A distinctive approach to employment management which seeks to achieve competitive advantage through the strategic deployment of a highly committed and capable workforce, using an array of cultural, structural and personnel techniques’ (Storey, 1995, p5)</a:t>
            </a:r>
          </a:p>
          <a:p>
            <a:pPr lvl="0"/>
            <a:r>
              <a:rPr lang="en-GB" sz="2400" dirty="0"/>
              <a:t>‘All those activities associated with the management of employment relationships in the firm’ (Boxall, 2003, p1)</a:t>
            </a:r>
          </a:p>
          <a:p>
            <a:pPr lvl="0"/>
            <a:r>
              <a:rPr lang="en-GB" sz="2400" dirty="0"/>
              <a:t>‘ ‘How people are employed, managed and developed in organisations’ (Armstrong, 2020, p3)</a:t>
            </a:r>
          </a:p>
        </p:txBody>
      </p:sp>
      <p:pic>
        <p:nvPicPr>
          <p:cNvPr id="1026" name="Picture 2" descr="10 Key Functions of Human Resource Management (HRM)">
            <a:extLst>
              <a:ext uri="{FF2B5EF4-FFF2-40B4-BE49-F238E27FC236}">
                <a16:creationId xmlns:a16="http://schemas.microsoft.com/office/drawing/2014/main" id="{CF2C7EEA-5CAD-49D2-B365-54ADDBAB435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3467" y="1211286"/>
            <a:ext cx="5236657" cy="33414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9234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150DF-9330-4667-B29C-5C27874D7E29}"/>
              </a:ext>
            </a:extLst>
          </p:cNvPr>
          <p:cNvSpPr>
            <a:spLocks noGrp="1"/>
          </p:cNvSpPr>
          <p:nvPr>
            <p:ph type="title"/>
          </p:nvPr>
        </p:nvSpPr>
        <p:spPr>
          <a:xfrm>
            <a:off x="479376" y="260648"/>
            <a:ext cx="3320934" cy="2851492"/>
          </a:xfrm>
        </p:spPr>
        <p:txBody>
          <a:bodyPr>
            <a:normAutofit/>
          </a:bodyPr>
          <a:lstStyle/>
          <a:p>
            <a:r>
              <a:rPr lang="en-GB" b="1" dirty="0"/>
              <a:t>Future of HRM: Week 1 Reading</a:t>
            </a:r>
          </a:p>
        </p:txBody>
      </p:sp>
      <p:sp>
        <p:nvSpPr>
          <p:cNvPr id="3" name="Content Placeholder 2">
            <a:extLst>
              <a:ext uri="{FF2B5EF4-FFF2-40B4-BE49-F238E27FC236}">
                <a16:creationId xmlns:a16="http://schemas.microsoft.com/office/drawing/2014/main" id="{E85403D1-099D-42EA-ACE5-BB78A0909E1D}"/>
              </a:ext>
            </a:extLst>
          </p:cNvPr>
          <p:cNvSpPr>
            <a:spLocks noGrp="1"/>
          </p:cNvSpPr>
          <p:nvPr>
            <p:ph idx="1"/>
          </p:nvPr>
        </p:nvSpPr>
        <p:spPr>
          <a:xfrm>
            <a:off x="4501868" y="953293"/>
            <a:ext cx="7570796" cy="5585619"/>
          </a:xfrm>
        </p:spPr>
        <p:txBody>
          <a:bodyPr anchor="ctr">
            <a:normAutofit/>
          </a:bodyPr>
          <a:lstStyle/>
          <a:p>
            <a:r>
              <a:rPr lang="en-GB" dirty="0"/>
              <a:t>HR Trends in 2030: The Future of Human Resource Management</a:t>
            </a:r>
          </a:p>
          <a:p>
            <a:r>
              <a:rPr lang="en-GB" dirty="0"/>
              <a:t>HR 2025: 7 Critical Strategies to Prepare for the Future of HR</a:t>
            </a:r>
          </a:p>
          <a:p>
            <a:r>
              <a:rPr lang="en-GB" dirty="0"/>
              <a:t>The changing face of HR</a:t>
            </a:r>
          </a:p>
          <a:p>
            <a:r>
              <a:rPr lang="en-GB" dirty="0"/>
              <a:t>Why We Love to Hate HR…and What HR Can Do About It</a:t>
            </a:r>
          </a:p>
          <a:p>
            <a:endParaRPr lang="en-GB" b="1" dirty="0"/>
          </a:p>
          <a:p>
            <a:endParaRPr lang="en-GB" b="1" dirty="0"/>
          </a:p>
          <a:p>
            <a:endParaRPr lang="en-GB" dirty="0"/>
          </a:p>
        </p:txBody>
      </p:sp>
      <p:pic>
        <p:nvPicPr>
          <p:cNvPr id="3074" name="Picture 2" descr="Report: People Profession 2030: a collective view of future trends | Reward  and Employee Benefits Association (REBA)">
            <a:extLst>
              <a:ext uri="{FF2B5EF4-FFF2-40B4-BE49-F238E27FC236}">
                <a16:creationId xmlns:a16="http://schemas.microsoft.com/office/drawing/2014/main" id="{8BF0D025-50F5-36AE-0CE3-B82F2B6C61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1375497">
            <a:off x="394463" y="2852936"/>
            <a:ext cx="4024709" cy="26658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283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223AB-AEDE-9A50-9E6A-2C85E6C50BA5}"/>
              </a:ext>
            </a:extLst>
          </p:cNvPr>
          <p:cNvSpPr>
            <a:spLocks noGrp="1"/>
          </p:cNvSpPr>
          <p:nvPr>
            <p:ph type="title"/>
          </p:nvPr>
        </p:nvSpPr>
        <p:spPr/>
        <p:txBody>
          <a:bodyPr/>
          <a:lstStyle/>
          <a:p>
            <a:r>
              <a:rPr lang="en-GB" dirty="0"/>
              <a:t>Your reflections…</a:t>
            </a:r>
          </a:p>
        </p:txBody>
      </p:sp>
      <p:sp>
        <p:nvSpPr>
          <p:cNvPr id="3" name="Content Placeholder 2">
            <a:extLst>
              <a:ext uri="{FF2B5EF4-FFF2-40B4-BE49-F238E27FC236}">
                <a16:creationId xmlns:a16="http://schemas.microsoft.com/office/drawing/2014/main" id="{0A8B55FC-9B52-C230-CDEB-56ECFD18C28C}"/>
              </a:ext>
            </a:extLst>
          </p:cNvPr>
          <p:cNvSpPr>
            <a:spLocks noGrp="1"/>
          </p:cNvSpPr>
          <p:nvPr>
            <p:ph idx="1"/>
          </p:nvPr>
        </p:nvSpPr>
        <p:spPr/>
        <p:txBody>
          <a:bodyPr/>
          <a:lstStyle/>
          <a:p>
            <a:endParaRPr lang="en-GB" dirty="0"/>
          </a:p>
          <a:p>
            <a:r>
              <a:rPr lang="en-GB" dirty="0"/>
              <a:t>What have you been thinking about?</a:t>
            </a:r>
          </a:p>
          <a:p>
            <a:endParaRPr lang="en-GB" dirty="0"/>
          </a:p>
          <a:p>
            <a:r>
              <a:rPr lang="en-GB" dirty="0"/>
              <a:t>What have you noticed in your world about people?</a:t>
            </a:r>
          </a:p>
          <a:p>
            <a:pPr marL="0" indent="0">
              <a:buNone/>
            </a:pPr>
            <a:endParaRPr lang="en-GB" dirty="0"/>
          </a:p>
        </p:txBody>
      </p:sp>
    </p:spTree>
    <p:extLst>
      <p:ext uri="{BB962C8B-B14F-4D97-AF65-F5344CB8AC3E}">
        <p14:creationId xmlns:p14="http://schemas.microsoft.com/office/powerpoint/2010/main" val="18298595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41A45C-02E6-427E-A849-1C580FC2ABDB}"/>
              </a:ext>
            </a:extLst>
          </p:cNvPr>
          <p:cNvSpPr>
            <a:spLocks noGrp="1"/>
          </p:cNvSpPr>
          <p:nvPr>
            <p:ph idx="1"/>
          </p:nvPr>
        </p:nvSpPr>
        <p:spPr>
          <a:xfrm>
            <a:off x="4447308" y="746089"/>
            <a:ext cx="6906491" cy="5585619"/>
          </a:xfrm>
        </p:spPr>
        <p:txBody>
          <a:bodyPr anchor="ctr">
            <a:normAutofit/>
          </a:bodyPr>
          <a:lstStyle/>
          <a:p>
            <a:r>
              <a:rPr lang="en-GB" dirty="0"/>
              <a:t>Module information – pages 2 &amp; 3</a:t>
            </a:r>
          </a:p>
          <a:p>
            <a:r>
              <a:rPr lang="en-GB" dirty="0"/>
              <a:t>Reading list – pages 3 &amp; 4 </a:t>
            </a:r>
          </a:p>
          <a:p>
            <a:r>
              <a:rPr lang="en-GB" dirty="0"/>
              <a:t>Journal and website links – page 5</a:t>
            </a:r>
          </a:p>
          <a:p>
            <a:r>
              <a:rPr lang="en-GB" dirty="0"/>
              <a:t>Scheme of work – page 6: </a:t>
            </a:r>
            <a:r>
              <a:rPr lang="en-GB" b="1" dirty="0"/>
              <a:t>IMPORTANT! </a:t>
            </a:r>
            <a:r>
              <a:rPr lang="en-GB" dirty="0"/>
              <a:t>Keep up to date with this</a:t>
            </a:r>
          </a:p>
          <a:p>
            <a:r>
              <a:rPr lang="en-GB" dirty="0"/>
              <a:t>Assessments (and additional guidance) – Pages 7 (A1) &amp; 14 (A2)</a:t>
            </a:r>
          </a:p>
          <a:p>
            <a:endParaRPr lang="en-GB" dirty="0"/>
          </a:p>
          <a:p>
            <a:endParaRPr lang="en-GB" b="1" dirty="0"/>
          </a:p>
        </p:txBody>
      </p:sp>
      <p:sp>
        <p:nvSpPr>
          <p:cNvPr id="5" name="Title 4">
            <a:extLst>
              <a:ext uri="{FF2B5EF4-FFF2-40B4-BE49-F238E27FC236}">
                <a16:creationId xmlns:a16="http://schemas.microsoft.com/office/drawing/2014/main" id="{333BA0A9-8672-8E48-906C-899FBB20DFB7}"/>
              </a:ext>
            </a:extLst>
          </p:cNvPr>
          <p:cNvSpPr>
            <a:spLocks noGrp="1"/>
          </p:cNvSpPr>
          <p:nvPr>
            <p:ph type="title"/>
          </p:nvPr>
        </p:nvSpPr>
        <p:spPr/>
        <p:txBody>
          <a:bodyPr/>
          <a:lstStyle/>
          <a:p>
            <a:endParaRPr lang="en-GB"/>
          </a:p>
        </p:txBody>
      </p:sp>
      <p:pic>
        <p:nvPicPr>
          <p:cNvPr id="6" name="Picture 5">
            <a:extLst>
              <a:ext uri="{FF2B5EF4-FFF2-40B4-BE49-F238E27FC236}">
                <a16:creationId xmlns:a16="http://schemas.microsoft.com/office/drawing/2014/main" id="{C47C1737-09E5-FCD5-E90A-420BA7DC9A09}"/>
              </a:ext>
            </a:extLst>
          </p:cNvPr>
          <p:cNvPicPr>
            <a:picLocks noChangeAspect="1"/>
          </p:cNvPicPr>
          <p:nvPr/>
        </p:nvPicPr>
        <p:blipFill rotWithShape="1">
          <a:blip r:embed="rId2"/>
          <a:srcRect l="36103" t="21836" r="34250" b="9977"/>
          <a:stretch/>
        </p:blipFill>
        <p:spPr>
          <a:xfrm>
            <a:off x="263352" y="253192"/>
            <a:ext cx="3609107" cy="5188093"/>
          </a:xfrm>
          <a:prstGeom prst="rect">
            <a:avLst/>
          </a:prstGeom>
        </p:spPr>
      </p:pic>
    </p:spTree>
    <p:extLst>
      <p:ext uri="{BB962C8B-B14F-4D97-AF65-F5344CB8AC3E}">
        <p14:creationId xmlns:p14="http://schemas.microsoft.com/office/powerpoint/2010/main" val="4037029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5BE8D-171D-44C5-86B0-0E18E84CAB0C}"/>
              </a:ext>
            </a:extLst>
          </p:cNvPr>
          <p:cNvSpPr>
            <a:spLocks noGrp="1"/>
          </p:cNvSpPr>
          <p:nvPr>
            <p:ph type="title"/>
          </p:nvPr>
        </p:nvSpPr>
        <p:spPr>
          <a:xfrm>
            <a:off x="838200" y="365125"/>
            <a:ext cx="10515600" cy="1325563"/>
          </a:xfrm>
        </p:spPr>
        <p:txBody>
          <a:bodyPr>
            <a:normAutofit/>
          </a:bodyPr>
          <a:lstStyle/>
          <a:p>
            <a:r>
              <a:rPr lang="en-GB" sz="5400" b="1"/>
              <a:t>Assessments</a:t>
            </a:r>
          </a:p>
        </p:txBody>
      </p:sp>
      <p:sp>
        <p:nvSpPr>
          <p:cNvPr id="3" name="Content Placeholder 2">
            <a:extLst>
              <a:ext uri="{FF2B5EF4-FFF2-40B4-BE49-F238E27FC236}">
                <a16:creationId xmlns:a16="http://schemas.microsoft.com/office/drawing/2014/main" id="{E825B2F9-EFAF-4672-915F-C88A872463E6}"/>
              </a:ext>
            </a:extLst>
          </p:cNvPr>
          <p:cNvSpPr>
            <a:spLocks noGrp="1"/>
          </p:cNvSpPr>
          <p:nvPr>
            <p:ph idx="1"/>
          </p:nvPr>
        </p:nvSpPr>
        <p:spPr>
          <a:xfrm>
            <a:off x="838200" y="1929384"/>
            <a:ext cx="10515600" cy="4251960"/>
          </a:xfrm>
        </p:spPr>
        <p:txBody>
          <a:bodyPr vert="horz" lIns="91440" tIns="45720" rIns="91440" bIns="45720" numCol="2" rtlCol="0">
            <a:normAutofit/>
          </a:bodyPr>
          <a:lstStyle/>
          <a:p>
            <a:pPr marL="0" indent="0">
              <a:buNone/>
            </a:pPr>
            <a:r>
              <a:rPr lang="en-GB" sz="2400" dirty="0"/>
              <a:t>Assignment 1</a:t>
            </a:r>
          </a:p>
          <a:p>
            <a:r>
              <a:rPr lang="en-GB" sz="2400" dirty="0"/>
              <a:t>Report</a:t>
            </a:r>
          </a:p>
          <a:p>
            <a:r>
              <a:rPr lang="en-GB" sz="2400" dirty="0"/>
              <a:t>2,500 words</a:t>
            </a:r>
          </a:p>
          <a:p>
            <a:r>
              <a:rPr lang="en-GB" sz="2400" dirty="0"/>
              <a:t>50%</a:t>
            </a:r>
          </a:p>
          <a:p>
            <a:r>
              <a:rPr lang="en-GB" sz="2400" dirty="0"/>
              <a:t>Due: Sunday 14</a:t>
            </a:r>
            <a:r>
              <a:rPr lang="en-GB" sz="2400" baseline="30000" dirty="0"/>
              <a:t>th</a:t>
            </a:r>
            <a:r>
              <a:rPr lang="en-GB" sz="2400" dirty="0"/>
              <a:t> April</a:t>
            </a:r>
          </a:p>
          <a:p>
            <a:r>
              <a:rPr lang="en-GB" sz="2400" dirty="0"/>
              <a:t>Page 7 of handbook</a:t>
            </a:r>
          </a:p>
          <a:p>
            <a:r>
              <a:rPr lang="en-GB" sz="2400" dirty="0"/>
              <a:t>Additional guidance on page 12</a:t>
            </a:r>
            <a:endParaRPr lang="en-GB" sz="2400" dirty="0">
              <a:cs typeface="Calibri"/>
            </a:endParaRPr>
          </a:p>
          <a:p>
            <a:endParaRPr lang="en-GB" sz="2400" dirty="0">
              <a:cs typeface="Calibri"/>
            </a:endParaRPr>
          </a:p>
          <a:p>
            <a:endParaRPr lang="en-GB" sz="2400" dirty="0">
              <a:cs typeface="Calibri"/>
            </a:endParaRPr>
          </a:p>
          <a:p>
            <a:pPr marL="0" indent="0">
              <a:buNone/>
            </a:pPr>
            <a:r>
              <a:rPr lang="en-GB" sz="2400" dirty="0"/>
              <a:t>Assignment 2</a:t>
            </a:r>
          </a:p>
          <a:p>
            <a:r>
              <a:rPr lang="en-GB" sz="2400" dirty="0"/>
              <a:t>Presentation</a:t>
            </a:r>
          </a:p>
          <a:p>
            <a:r>
              <a:rPr lang="en-GB" sz="2400" dirty="0"/>
              <a:t>15 minutes</a:t>
            </a:r>
          </a:p>
          <a:p>
            <a:r>
              <a:rPr lang="en-GB" sz="2400" dirty="0"/>
              <a:t>50%</a:t>
            </a:r>
          </a:p>
          <a:p>
            <a:r>
              <a:rPr lang="en-GB" sz="2400" dirty="0"/>
              <a:t>Due: Sunday 14</a:t>
            </a:r>
            <a:r>
              <a:rPr lang="en-GB" sz="2400" baseline="30000" dirty="0"/>
              <a:t>th</a:t>
            </a:r>
            <a:r>
              <a:rPr lang="en-GB" sz="2400" dirty="0"/>
              <a:t> April</a:t>
            </a:r>
          </a:p>
          <a:p>
            <a:r>
              <a:rPr lang="en-GB" sz="2400" dirty="0"/>
              <a:t>Page 14 of handbook</a:t>
            </a:r>
          </a:p>
          <a:p>
            <a:r>
              <a:rPr lang="en-GB" sz="2400" dirty="0"/>
              <a:t>Additional guidance on page 19</a:t>
            </a:r>
          </a:p>
        </p:txBody>
      </p:sp>
    </p:spTree>
    <p:extLst>
      <p:ext uri="{BB962C8B-B14F-4D97-AF65-F5344CB8AC3E}">
        <p14:creationId xmlns:p14="http://schemas.microsoft.com/office/powerpoint/2010/main" val="1666141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C2AFD-CCC6-92EF-190E-68930E73C106}"/>
              </a:ext>
            </a:extLst>
          </p:cNvPr>
          <p:cNvSpPr>
            <a:spLocks noGrp="1"/>
          </p:cNvSpPr>
          <p:nvPr>
            <p:ph type="title"/>
          </p:nvPr>
        </p:nvSpPr>
        <p:spPr>
          <a:xfrm>
            <a:off x="162652" y="101265"/>
            <a:ext cx="10972800" cy="1143000"/>
          </a:xfrm>
        </p:spPr>
        <p:txBody>
          <a:bodyPr/>
          <a:lstStyle/>
          <a:p>
            <a:pPr algn="l"/>
            <a:r>
              <a:rPr lang="en-GB" dirty="0">
                <a:latin typeface="Arial" panose="020B0604020202020204" pitchFamily="34" charset="0"/>
                <a:cs typeface="Arial" panose="020B0604020202020204" pitchFamily="34" charset="0"/>
              </a:rPr>
              <a:t>UK Poor Performance: Productivity</a:t>
            </a:r>
          </a:p>
        </p:txBody>
      </p:sp>
      <p:sp>
        <p:nvSpPr>
          <p:cNvPr id="3" name="Content Placeholder 2">
            <a:extLst>
              <a:ext uri="{FF2B5EF4-FFF2-40B4-BE49-F238E27FC236}">
                <a16:creationId xmlns:a16="http://schemas.microsoft.com/office/drawing/2014/main" id="{9A022F52-9B87-47B1-5478-EF4233A19521}"/>
              </a:ext>
            </a:extLst>
          </p:cNvPr>
          <p:cNvSpPr>
            <a:spLocks noGrp="1"/>
          </p:cNvSpPr>
          <p:nvPr>
            <p:ph idx="1"/>
          </p:nvPr>
        </p:nvSpPr>
        <p:spPr/>
        <p:txBody>
          <a:bodyPr/>
          <a:lstStyle/>
          <a:p>
            <a:endParaRPr lang="en-GB" dirty="0"/>
          </a:p>
        </p:txBody>
      </p:sp>
      <p:pic>
        <p:nvPicPr>
          <p:cNvPr id="1026" name="Picture 2" descr="International comparisons of UK productivity (ICP), final estimates -  Office for National Statistics">
            <a:extLst>
              <a:ext uri="{FF2B5EF4-FFF2-40B4-BE49-F238E27FC236}">
                <a16:creationId xmlns:a16="http://schemas.microsoft.com/office/drawing/2014/main" id="{E10382DF-57F6-72EE-599E-0A422C1DC5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71995">
            <a:off x="7239440" y="2436717"/>
            <a:ext cx="4876419" cy="364466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ritain's productivity crisis in eight charts">
            <a:extLst>
              <a:ext uri="{FF2B5EF4-FFF2-40B4-BE49-F238E27FC236}">
                <a16:creationId xmlns:a16="http://schemas.microsoft.com/office/drawing/2014/main" id="{844182DB-DCE4-5732-0C2A-6E392B627C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2571" y="911756"/>
            <a:ext cx="4551363" cy="325097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UK Productivity Below Average of Other G-7 Countries: Chart - Bloomberg">
            <a:extLst>
              <a:ext uri="{FF2B5EF4-FFF2-40B4-BE49-F238E27FC236}">
                <a16:creationId xmlns:a16="http://schemas.microsoft.com/office/drawing/2014/main" id="{517EA1E8-0B59-05C7-7EBE-0A82DC077A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1380211">
            <a:off x="59595" y="2185305"/>
            <a:ext cx="5499598" cy="31741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00900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1B78-67D1-3CD8-F08C-DBE8F4FF8E40}"/>
              </a:ext>
            </a:extLst>
          </p:cNvPr>
          <p:cNvSpPr>
            <a:spLocks noGrp="1"/>
          </p:cNvSpPr>
          <p:nvPr>
            <p:ph type="title"/>
          </p:nvPr>
        </p:nvSpPr>
        <p:spPr>
          <a:xfrm>
            <a:off x="446198" y="305200"/>
            <a:ext cx="10845256" cy="872436"/>
          </a:xfrm>
        </p:spPr>
        <p:txBody>
          <a:bodyPr>
            <a:normAutofit/>
          </a:bodyPr>
          <a:lstStyle/>
          <a:p>
            <a:pPr algn="l"/>
            <a:r>
              <a:rPr lang="en-GB" dirty="0"/>
              <a:t>UK Poor Performance: Management</a:t>
            </a:r>
          </a:p>
        </p:txBody>
      </p:sp>
      <p:pic>
        <p:nvPicPr>
          <p:cNvPr id="3" name="Picture 2">
            <a:extLst>
              <a:ext uri="{FF2B5EF4-FFF2-40B4-BE49-F238E27FC236}">
                <a16:creationId xmlns:a16="http://schemas.microsoft.com/office/drawing/2014/main" id="{ACF2EFC8-57E6-9382-FAA8-2E51A0465400}"/>
              </a:ext>
            </a:extLst>
          </p:cNvPr>
          <p:cNvPicPr>
            <a:picLocks noChangeAspect="1"/>
          </p:cNvPicPr>
          <p:nvPr/>
        </p:nvPicPr>
        <p:blipFill rotWithShape="1">
          <a:blip r:embed="rId2"/>
          <a:srcRect l="15870" t="15588" r="29350" b="45000"/>
          <a:stretch/>
        </p:blipFill>
        <p:spPr>
          <a:xfrm rot="21277459">
            <a:off x="526517" y="1319244"/>
            <a:ext cx="4257675" cy="1914525"/>
          </a:xfrm>
          <a:prstGeom prst="rect">
            <a:avLst/>
          </a:prstGeom>
        </p:spPr>
      </p:pic>
      <p:pic>
        <p:nvPicPr>
          <p:cNvPr id="5" name="Picture 4">
            <a:extLst>
              <a:ext uri="{FF2B5EF4-FFF2-40B4-BE49-F238E27FC236}">
                <a16:creationId xmlns:a16="http://schemas.microsoft.com/office/drawing/2014/main" id="{CAB8D441-DA09-D262-7E05-E959221DE71E}"/>
              </a:ext>
            </a:extLst>
          </p:cNvPr>
          <p:cNvPicPr>
            <a:picLocks noChangeAspect="1"/>
          </p:cNvPicPr>
          <p:nvPr/>
        </p:nvPicPr>
        <p:blipFill rotWithShape="1">
          <a:blip r:embed="rId3"/>
          <a:srcRect t="15000" r="7660" b="15543"/>
          <a:stretch/>
        </p:blipFill>
        <p:spPr>
          <a:xfrm>
            <a:off x="446198" y="3205762"/>
            <a:ext cx="5377956" cy="2528226"/>
          </a:xfrm>
          <a:prstGeom prst="rect">
            <a:avLst/>
          </a:prstGeom>
        </p:spPr>
      </p:pic>
      <p:pic>
        <p:nvPicPr>
          <p:cNvPr id="4" name="Picture 3">
            <a:extLst>
              <a:ext uri="{FF2B5EF4-FFF2-40B4-BE49-F238E27FC236}">
                <a16:creationId xmlns:a16="http://schemas.microsoft.com/office/drawing/2014/main" id="{ECD4493E-EA38-38B2-8462-2AB7979092D0}"/>
              </a:ext>
            </a:extLst>
          </p:cNvPr>
          <p:cNvPicPr>
            <a:picLocks noChangeAspect="1"/>
          </p:cNvPicPr>
          <p:nvPr/>
        </p:nvPicPr>
        <p:blipFill rotWithShape="1">
          <a:blip r:embed="rId4"/>
          <a:srcRect l="-674" t="16765" r="3983" b="5883"/>
          <a:stretch/>
        </p:blipFill>
        <p:spPr>
          <a:xfrm>
            <a:off x="4864511" y="1414958"/>
            <a:ext cx="6748029" cy="3374014"/>
          </a:xfrm>
          <a:prstGeom prst="rect">
            <a:avLst/>
          </a:prstGeom>
        </p:spPr>
      </p:pic>
    </p:spTree>
    <p:extLst>
      <p:ext uri="{BB962C8B-B14F-4D97-AF65-F5344CB8AC3E}">
        <p14:creationId xmlns:p14="http://schemas.microsoft.com/office/powerpoint/2010/main" val="12745866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1B78-67D1-3CD8-F08C-DBE8F4FF8E40}"/>
              </a:ext>
            </a:extLst>
          </p:cNvPr>
          <p:cNvSpPr>
            <a:spLocks noGrp="1"/>
          </p:cNvSpPr>
          <p:nvPr>
            <p:ph type="title"/>
          </p:nvPr>
        </p:nvSpPr>
        <p:spPr>
          <a:xfrm>
            <a:off x="432344" y="211631"/>
            <a:ext cx="10845256" cy="872436"/>
          </a:xfrm>
        </p:spPr>
        <p:txBody>
          <a:bodyPr>
            <a:normAutofit/>
          </a:bodyPr>
          <a:lstStyle/>
          <a:p>
            <a:pPr algn="l"/>
            <a:r>
              <a:rPr lang="en-GB" dirty="0"/>
              <a:t>UK Poor Performance: Engagement</a:t>
            </a:r>
          </a:p>
        </p:txBody>
      </p:sp>
      <p:pic>
        <p:nvPicPr>
          <p:cNvPr id="7" name="Picture 6">
            <a:extLst>
              <a:ext uri="{FF2B5EF4-FFF2-40B4-BE49-F238E27FC236}">
                <a16:creationId xmlns:a16="http://schemas.microsoft.com/office/drawing/2014/main" id="{638917C2-4CFD-B4DE-F0BD-B018A8E9449C}"/>
              </a:ext>
            </a:extLst>
          </p:cNvPr>
          <p:cNvPicPr>
            <a:picLocks noChangeAspect="1"/>
          </p:cNvPicPr>
          <p:nvPr/>
        </p:nvPicPr>
        <p:blipFill rotWithShape="1">
          <a:blip r:embed="rId2"/>
          <a:srcRect t="27325" r="21123" b="11926"/>
          <a:stretch/>
        </p:blipFill>
        <p:spPr>
          <a:xfrm>
            <a:off x="207819" y="2437830"/>
            <a:ext cx="6130636" cy="2951019"/>
          </a:xfrm>
          <a:prstGeom prst="rect">
            <a:avLst/>
          </a:prstGeom>
        </p:spPr>
      </p:pic>
      <p:pic>
        <p:nvPicPr>
          <p:cNvPr id="8" name="Picture 7">
            <a:extLst>
              <a:ext uri="{FF2B5EF4-FFF2-40B4-BE49-F238E27FC236}">
                <a16:creationId xmlns:a16="http://schemas.microsoft.com/office/drawing/2014/main" id="{7725A455-DB4E-4154-DEF1-DE68B0B01D2D}"/>
              </a:ext>
            </a:extLst>
          </p:cNvPr>
          <p:cNvPicPr>
            <a:picLocks noChangeAspect="1"/>
          </p:cNvPicPr>
          <p:nvPr/>
        </p:nvPicPr>
        <p:blipFill rotWithShape="1">
          <a:blip r:embed="rId3"/>
          <a:srcRect l="7754" t="18228" r="35205" b="6506"/>
          <a:stretch/>
        </p:blipFill>
        <p:spPr>
          <a:xfrm>
            <a:off x="7245927" y="1524236"/>
            <a:ext cx="4738254" cy="3907570"/>
          </a:xfrm>
          <a:prstGeom prst="rect">
            <a:avLst/>
          </a:prstGeom>
        </p:spPr>
      </p:pic>
      <p:pic>
        <p:nvPicPr>
          <p:cNvPr id="6" name="Picture 5">
            <a:extLst>
              <a:ext uri="{FF2B5EF4-FFF2-40B4-BE49-F238E27FC236}">
                <a16:creationId xmlns:a16="http://schemas.microsoft.com/office/drawing/2014/main" id="{7A8EDE68-D33F-53AA-955E-B94AA3AA3987}"/>
              </a:ext>
            </a:extLst>
          </p:cNvPr>
          <p:cNvPicPr>
            <a:picLocks noChangeAspect="1"/>
          </p:cNvPicPr>
          <p:nvPr/>
        </p:nvPicPr>
        <p:blipFill rotWithShape="1">
          <a:blip r:embed="rId4"/>
          <a:srcRect t="45405" r="2228" b="28182"/>
          <a:stretch/>
        </p:blipFill>
        <p:spPr>
          <a:xfrm rot="21442360">
            <a:off x="25414" y="1186674"/>
            <a:ext cx="7599219" cy="1283112"/>
          </a:xfrm>
          <a:prstGeom prst="rect">
            <a:avLst/>
          </a:prstGeom>
        </p:spPr>
      </p:pic>
    </p:spTree>
    <p:extLst>
      <p:ext uri="{BB962C8B-B14F-4D97-AF65-F5344CB8AC3E}">
        <p14:creationId xmlns:p14="http://schemas.microsoft.com/office/powerpoint/2010/main" val="6914935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9E5261E0-FC9F-99D2-AEC7-D2D416E2EDEA}"/>
              </a:ext>
            </a:extLst>
          </p:cNvPr>
          <p:cNvSpPr txBox="1">
            <a:spLocks/>
          </p:cNvSpPr>
          <p:nvPr/>
        </p:nvSpPr>
        <p:spPr>
          <a:xfrm rot="21324028">
            <a:off x="302696" y="2113140"/>
            <a:ext cx="5243003" cy="769654"/>
          </a:xfrm>
          <a:prstGeom prst="rect">
            <a:avLst/>
          </a:prstGeom>
          <a:solidFill>
            <a:schemeClr val="accent4">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dirty="0"/>
              <a:t>Leaders…and…leadership</a:t>
            </a:r>
          </a:p>
        </p:txBody>
      </p:sp>
      <p:sp>
        <p:nvSpPr>
          <p:cNvPr id="2" name="Title 1">
            <a:extLst>
              <a:ext uri="{FF2B5EF4-FFF2-40B4-BE49-F238E27FC236}">
                <a16:creationId xmlns:a16="http://schemas.microsoft.com/office/drawing/2014/main" id="{334FC63C-D938-C3A9-7E4E-C9E820832CB2}"/>
              </a:ext>
            </a:extLst>
          </p:cNvPr>
          <p:cNvSpPr>
            <a:spLocks noGrp="1"/>
          </p:cNvSpPr>
          <p:nvPr>
            <p:ph type="title"/>
          </p:nvPr>
        </p:nvSpPr>
        <p:spPr>
          <a:xfrm>
            <a:off x="280278" y="105395"/>
            <a:ext cx="11631443" cy="1143000"/>
          </a:xfrm>
        </p:spPr>
        <p:txBody>
          <a:bodyPr>
            <a:normAutofit fontScale="90000"/>
          </a:bodyPr>
          <a:lstStyle/>
          <a:p>
            <a:r>
              <a:rPr lang="en-GB" b="1" dirty="0"/>
              <a:t>Why does managing people matter?</a:t>
            </a:r>
            <a:br>
              <a:rPr lang="en-GB" b="1" dirty="0"/>
            </a:br>
            <a:r>
              <a:rPr lang="en-GB" b="1" dirty="0"/>
              <a:t>What is the impact of leadership? And culture?</a:t>
            </a:r>
          </a:p>
        </p:txBody>
      </p:sp>
      <p:sp>
        <p:nvSpPr>
          <p:cNvPr id="3" name="Content Placeholder 2">
            <a:extLst>
              <a:ext uri="{FF2B5EF4-FFF2-40B4-BE49-F238E27FC236}">
                <a16:creationId xmlns:a16="http://schemas.microsoft.com/office/drawing/2014/main" id="{544B4FB8-7B66-13AF-EAF8-FAD2FEF05960}"/>
              </a:ext>
            </a:extLst>
          </p:cNvPr>
          <p:cNvSpPr>
            <a:spLocks noGrp="1"/>
          </p:cNvSpPr>
          <p:nvPr>
            <p:ph idx="1"/>
          </p:nvPr>
        </p:nvSpPr>
        <p:spPr>
          <a:xfrm>
            <a:off x="2648230" y="1275360"/>
            <a:ext cx="6895539" cy="842963"/>
          </a:xfrm>
          <a:solidFill>
            <a:schemeClr val="accent1">
              <a:lumMod val="20000"/>
              <a:lumOff val="80000"/>
            </a:schemeClr>
          </a:solidFill>
          <a:effectLst>
            <a:softEdge rad="90562"/>
          </a:effectLst>
        </p:spPr>
        <p:txBody>
          <a:bodyPr anchor="ctr">
            <a:normAutofit/>
          </a:bodyPr>
          <a:lstStyle/>
          <a:p>
            <a:pPr marL="0" indent="0" algn="ctr">
              <a:buNone/>
            </a:pPr>
            <a:r>
              <a:rPr lang="en-GB" dirty="0"/>
              <a:t>“Power is where decisions are made”</a:t>
            </a:r>
          </a:p>
        </p:txBody>
      </p:sp>
      <p:sp>
        <p:nvSpPr>
          <p:cNvPr id="5" name="Content Placeholder 2">
            <a:extLst>
              <a:ext uri="{FF2B5EF4-FFF2-40B4-BE49-F238E27FC236}">
                <a16:creationId xmlns:a16="http://schemas.microsoft.com/office/drawing/2014/main" id="{1053BD1A-D913-9660-D2E7-E2EDCCA66992}"/>
              </a:ext>
            </a:extLst>
          </p:cNvPr>
          <p:cNvSpPr txBox="1">
            <a:spLocks/>
          </p:cNvSpPr>
          <p:nvPr/>
        </p:nvSpPr>
        <p:spPr>
          <a:xfrm rot="202397">
            <a:off x="7205241" y="2076486"/>
            <a:ext cx="4685739" cy="842963"/>
          </a:xfrm>
          <a:prstGeom prst="rect">
            <a:avLst/>
          </a:prstGeom>
          <a:solidFill>
            <a:schemeClr val="accent3">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dirty="0"/>
              <a:t>Systems and processes</a:t>
            </a:r>
          </a:p>
        </p:txBody>
      </p:sp>
      <p:sp>
        <p:nvSpPr>
          <p:cNvPr id="6" name="Content Placeholder 2">
            <a:extLst>
              <a:ext uri="{FF2B5EF4-FFF2-40B4-BE49-F238E27FC236}">
                <a16:creationId xmlns:a16="http://schemas.microsoft.com/office/drawing/2014/main" id="{18F87F8D-7BBE-FD72-F003-02FF465CBF3E}"/>
              </a:ext>
            </a:extLst>
          </p:cNvPr>
          <p:cNvSpPr txBox="1">
            <a:spLocks/>
          </p:cNvSpPr>
          <p:nvPr/>
        </p:nvSpPr>
        <p:spPr>
          <a:xfrm>
            <a:off x="2648230" y="3260983"/>
            <a:ext cx="6895539" cy="1187616"/>
          </a:xfrm>
          <a:prstGeom prst="rect">
            <a:avLst/>
          </a:prstGeom>
          <a:solidFill>
            <a:schemeClr val="accent6">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i="1" dirty="0"/>
              <a:t>Culture has a 60% impact on organisational performance</a:t>
            </a:r>
          </a:p>
        </p:txBody>
      </p:sp>
      <p:sp>
        <p:nvSpPr>
          <p:cNvPr id="7" name="Content Placeholder 2">
            <a:extLst>
              <a:ext uri="{FF2B5EF4-FFF2-40B4-BE49-F238E27FC236}">
                <a16:creationId xmlns:a16="http://schemas.microsoft.com/office/drawing/2014/main" id="{6BD69355-ADD5-3B71-21AD-85CC797EC930}"/>
              </a:ext>
            </a:extLst>
          </p:cNvPr>
          <p:cNvSpPr txBox="1">
            <a:spLocks/>
          </p:cNvSpPr>
          <p:nvPr/>
        </p:nvSpPr>
        <p:spPr>
          <a:xfrm>
            <a:off x="2648230" y="4463310"/>
            <a:ext cx="6895539" cy="1187616"/>
          </a:xfrm>
          <a:prstGeom prst="rect">
            <a:avLst/>
          </a:prstGeom>
          <a:solidFill>
            <a:schemeClr val="accent6">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i="1" dirty="0"/>
              <a:t>Leadership has a 68% impact on culture</a:t>
            </a:r>
          </a:p>
        </p:txBody>
      </p:sp>
      <p:sp>
        <p:nvSpPr>
          <p:cNvPr id="8" name="TextBox 7">
            <a:extLst>
              <a:ext uri="{FF2B5EF4-FFF2-40B4-BE49-F238E27FC236}">
                <a16:creationId xmlns:a16="http://schemas.microsoft.com/office/drawing/2014/main" id="{9357FA1A-EEE8-97B7-C978-620F427026DC}"/>
              </a:ext>
            </a:extLst>
          </p:cNvPr>
          <p:cNvSpPr txBox="1"/>
          <p:nvPr/>
        </p:nvSpPr>
        <p:spPr>
          <a:xfrm>
            <a:off x="9543769" y="4140144"/>
            <a:ext cx="1766886" cy="646331"/>
          </a:xfrm>
          <a:prstGeom prst="rect">
            <a:avLst/>
          </a:prstGeom>
          <a:noFill/>
        </p:spPr>
        <p:txBody>
          <a:bodyPr wrap="square" rtlCol="0">
            <a:spAutoFit/>
          </a:bodyPr>
          <a:lstStyle/>
          <a:p>
            <a:pPr algn="ctr"/>
            <a:r>
              <a:rPr lang="en-GB" dirty="0">
                <a:hlinkClick r:id="rId3"/>
              </a:rPr>
              <a:t>Korn Ferry Research</a:t>
            </a:r>
            <a:endParaRPr lang="en-GB" dirty="0"/>
          </a:p>
        </p:txBody>
      </p:sp>
    </p:spTree>
    <p:extLst>
      <p:ext uri="{BB962C8B-B14F-4D97-AF65-F5344CB8AC3E}">
        <p14:creationId xmlns:p14="http://schemas.microsoft.com/office/powerpoint/2010/main" val="6286282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7BBBC-44CF-47A4-8440-051C404080D3}"/>
              </a:ext>
            </a:extLst>
          </p:cNvPr>
          <p:cNvSpPr>
            <a:spLocks noGrp="1"/>
          </p:cNvSpPr>
          <p:nvPr>
            <p:ph type="title"/>
          </p:nvPr>
        </p:nvSpPr>
        <p:spPr>
          <a:xfrm>
            <a:off x="407368" y="1153572"/>
            <a:ext cx="4320480" cy="4461163"/>
          </a:xfrm>
          <a:solidFill>
            <a:schemeClr val="accent4">
              <a:lumMod val="20000"/>
              <a:lumOff val="80000"/>
            </a:schemeClr>
          </a:solidFill>
        </p:spPr>
        <p:txBody>
          <a:bodyPr>
            <a:normAutofit fontScale="90000"/>
          </a:bodyPr>
          <a:lstStyle/>
          <a:p>
            <a:r>
              <a:rPr lang="en-GB" b="1" dirty="0"/>
              <a:t>What is Strategic HRM (SHRM)/ Organisational Design &amp; Development (OD)</a:t>
            </a:r>
          </a:p>
        </p:txBody>
      </p:sp>
      <p:sp>
        <p:nvSpPr>
          <p:cNvPr id="3" name="Content Placeholder 2">
            <a:extLst>
              <a:ext uri="{FF2B5EF4-FFF2-40B4-BE49-F238E27FC236}">
                <a16:creationId xmlns:a16="http://schemas.microsoft.com/office/drawing/2014/main" id="{AAAA1807-4BBC-466F-BBCF-157EC6C9EDBC}"/>
              </a:ext>
            </a:extLst>
          </p:cNvPr>
          <p:cNvSpPr>
            <a:spLocks noGrp="1"/>
          </p:cNvSpPr>
          <p:nvPr>
            <p:ph idx="1"/>
          </p:nvPr>
        </p:nvSpPr>
        <p:spPr>
          <a:xfrm>
            <a:off x="4871864" y="117475"/>
            <a:ext cx="7317087" cy="6533356"/>
          </a:xfrm>
        </p:spPr>
        <p:txBody>
          <a:bodyPr anchor="ctr">
            <a:normAutofit lnSpcReduction="10000"/>
          </a:bodyPr>
          <a:lstStyle/>
          <a:p>
            <a:r>
              <a:rPr lang="en-GB" sz="3000" dirty="0"/>
              <a:t>Strategic HRM refers to HR that is co-ordinated and consistent with the overall business objectives in order to improve business performance (CIPD, 2021)</a:t>
            </a:r>
          </a:p>
          <a:p>
            <a:r>
              <a:rPr lang="en-GB" sz="3000" dirty="0"/>
              <a:t>SHRM focuses on actions that differentiate the business from its competitors (Purcell, 1999)</a:t>
            </a:r>
          </a:p>
          <a:p>
            <a:pPr marL="0" indent="0">
              <a:buNone/>
            </a:pPr>
            <a:endParaRPr lang="en-GB" sz="3000" dirty="0"/>
          </a:p>
          <a:p>
            <a:pPr marL="0" indent="0">
              <a:buNone/>
            </a:pPr>
            <a:r>
              <a:rPr lang="en-GB" sz="3000" dirty="0"/>
              <a:t>Long-term view</a:t>
            </a:r>
          </a:p>
          <a:p>
            <a:pPr marL="0" indent="0">
              <a:buNone/>
            </a:pPr>
            <a:r>
              <a:rPr lang="en-GB" sz="3000" dirty="0"/>
              <a:t>People are a vital part of organisational success</a:t>
            </a:r>
          </a:p>
          <a:p>
            <a:pPr marL="0" indent="0">
              <a:buNone/>
            </a:pPr>
            <a:r>
              <a:rPr lang="en-GB" sz="3000" dirty="0"/>
              <a:t>HR representation at senior level – problematic?</a:t>
            </a:r>
          </a:p>
        </p:txBody>
      </p:sp>
    </p:spTree>
    <p:extLst>
      <p:ext uri="{BB962C8B-B14F-4D97-AF65-F5344CB8AC3E}">
        <p14:creationId xmlns:p14="http://schemas.microsoft.com/office/powerpoint/2010/main" val="42308682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39BECB-9995-DD07-BB96-9192D53852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036033-FBF1-C48D-C6B1-9CA9913CA74C}"/>
              </a:ext>
            </a:extLst>
          </p:cNvPr>
          <p:cNvSpPr>
            <a:spLocks noGrp="1"/>
          </p:cNvSpPr>
          <p:nvPr>
            <p:ph type="title"/>
          </p:nvPr>
        </p:nvSpPr>
        <p:spPr/>
        <p:txBody>
          <a:bodyPr/>
          <a:lstStyle/>
          <a:p>
            <a:r>
              <a:rPr lang="en-GB" dirty="0"/>
              <a:t>Richard Branson</a:t>
            </a:r>
          </a:p>
        </p:txBody>
      </p:sp>
      <p:sp>
        <p:nvSpPr>
          <p:cNvPr id="3" name="Content Placeholder 2">
            <a:extLst>
              <a:ext uri="{FF2B5EF4-FFF2-40B4-BE49-F238E27FC236}">
                <a16:creationId xmlns:a16="http://schemas.microsoft.com/office/drawing/2014/main" id="{2A6A72E0-5E0D-E07D-F2D7-30EAFE5BE4C0}"/>
              </a:ext>
            </a:extLst>
          </p:cNvPr>
          <p:cNvSpPr>
            <a:spLocks noGrp="1"/>
          </p:cNvSpPr>
          <p:nvPr>
            <p:ph idx="1"/>
          </p:nvPr>
        </p:nvSpPr>
        <p:spPr/>
        <p:txBody>
          <a:bodyPr/>
          <a:lstStyle/>
          <a:p>
            <a:pPr marL="0" indent="0" algn="ctr">
              <a:buNone/>
            </a:pPr>
            <a:r>
              <a:rPr lang="en-GB" i="0" dirty="0">
                <a:effectLst/>
              </a:rPr>
              <a:t>“Train people well enough so they can leave, treat them well enough so they don’t want to”</a:t>
            </a:r>
          </a:p>
          <a:p>
            <a:pPr marL="0" indent="0" algn="ctr">
              <a:buNone/>
            </a:pPr>
            <a:endParaRPr lang="en-GB" dirty="0"/>
          </a:p>
          <a:p>
            <a:pPr marL="0" indent="0" algn="ctr">
              <a:buNone/>
            </a:pPr>
            <a:r>
              <a:rPr lang="en-GB" i="0" dirty="0">
                <a:effectLst/>
              </a:rPr>
              <a:t>“How our people feel is our most important measure of success”</a:t>
            </a:r>
          </a:p>
        </p:txBody>
      </p:sp>
    </p:spTree>
    <p:extLst>
      <p:ext uri="{BB962C8B-B14F-4D97-AF65-F5344CB8AC3E}">
        <p14:creationId xmlns:p14="http://schemas.microsoft.com/office/powerpoint/2010/main" val="324466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67BAF6-3A91-C167-D2DB-A38DF66D55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DBC99D-91E7-1427-62B3-293790D42B64}"/>
              </a:ext>
            </a:extLst>
          </p:cNvPr>
          <p:cNvSpPr>
            <a:spLocks noGrp="1"/>
          </p:cNvSpPr>
          <p:nvPr>
            <p:ph type="title"/>
          </p:nvPr>
        </p:nvSpPr>
        <p:spPr/>
        <p:txBody>
          <a:bodyPr/>
          <a:lstStyle/>
          <a:p>
            <a:r>
              <a:rPr lang="en-GB" dirty="0" err="1"/>
              <a:t>Timpsons</a:t>
            </a:r>
            <a:endParaRPr lang="en-GB" dirty="0"/>
          </a:p>
        </p:txBody>
      </p:sp>
      <p:sp>
        <p:nvSpPr>
          <p:cNvPr id="3" name="Content Placeholder 2">
            <a:extLst>
              <a:ext uri="{FF2B5EF4-FFF2-40B4-BE49-F238E27FC236}">
                <a16:creationId xmlns:a16="http://schemas.microsoft.com/office/drawing/2014/main" id="{B1F1A9D7-723E-3AC1-C9A8-75F8D234BC68}"/>
              </a:ext>
            </a:extLst>
          </p:cNvPr>
          <p:cNvSpPr>
            <a:spLocks noGrp="1"/>
          </p:cNvSpPr>
          <p:nvPr>
            <p:ph idx="1"/>
          </p:nvPr>
        </p:nvSpPr>
        <p:spPr/>
        <p:txBody>
          <a:bodyPr>
            <a:normAutofit fontScale="92500"/>
          </a:bodyPr>
          <a:lstStyle/>
          <a:p>
            <a:pPr marL="0" indent="0">
              <a:buNone/>
            </a:pPr>
            <a:r>
              <a:rPr lang="en-GB" dirty="0"/>
              <a:t>“We have two things we ask everyone to focus on:</a:t>
            </a:r>
          </a:p>
          <a:p>
            <a:pPr marL="0" indent="0">
              <a:buNone/>
            </a:pPr>
            <a:endParaRPr lang="en-GB" dirty="0"/>
          </a:p>
          <a:p>
            <a:pPr>
              <a:buFontTx/>
              <a:buChar char="-"/>
            </a:pPr>
            <a:r>
              <a:rPr lang="en-GB" dirty="0"/>
              <a:t>Do the best for the person in front of you…whatever that is</a:t>
            </a:r>
          </a:p>
          <a:p>
            <a:pPr>
              <a:buFontTx/>
              <a:buChar char="-"/>
            </a:pPr>
            <a:r>
              <a:rPr lang="en-GB" dirty="0"/>
              <a:t>Don’t harm/steal from the organisation”</a:t>
            </a:r>
          </a:p>
          <a:p>
            <a:pPr marL="0" indent="0">
              <a:buNone/>
            </a:pPr>
            <a:endParaRPr lang="en-GB" dirty="0"/>
          </a:p>
          <a:p>
            <a:pPr marL="0" indent="0">
              <a:buNone/>
            </a:pPr>
            <a:r>
              <a:rPr lang="en-GB" dirty="0"/>
              <a:t>Long term support for rehabilitating offenders (20% of employees) </a:t>
            </a:r>
            <a:r>
              <a:rPr lang="en-GB" dirty="0">
                <a:hlinkClick r:id="rId2"/>
              </a:rPr>
              <a:t>https://www.youtube.com/watch?v=26V9004y2EM</a:t>
            </a:r>
            <a:r>
              <a:rPr lang="en-GB" dirty="0"/>
              <a:t> </a:t>
            </a:r>
          </a:p>
        </p:txBody>
      </p:sp>
    </p:spTree>
    <p:extLst>
      <p:ext uri="{BB962C8B-B14F-4D97-AF65-F5344CB8AC3E}">
        <p14:creationId xmlns:p14="http://schemas.microsoft.com/office/powerpoint/2010/main" val="23051536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2DB0E-09BE-4E97-ABE8-A7CE2DFF4566}"/>
              </a:ext>
            </a:extLst>
          </p:cNvPr>
          <p:cNvSpPr>
            <a:spLocks noGrp="1"/>
          </p:cNvSpPr>
          <p:nvPr>
            <p:ph type="title"/>
          </p:nvPr>
        </p:nvSpPr>
        <p:spPr>
          <a:xfrm>
            <a:off x="1171074" y="1396686"/>
            <a:ext cx="3240506" cy="4064628"/>
          </a:xfrm>
          <a:solidFill>
            <a:schemeClr val="accent2">
              <a:lumMod val="20000"/>
              <a:lumOff val="80000"/>
            </a:schemeClr>
          </a:solidFill>
        </p:spPr>
        <p:txBody>
          <a:bodyPr>
            <a:normAutofit/>
          </a:bodyPr>
          <a:lstStyle/>
          <a:p>
            <a:pPr algn="ctr"/>
            <a:r>
              <a:rPr lang="en-GB" sz="5400" b="1" dirty="0"/>
              <a:t>Benefits of SHRM/ OD</a:t>
            </a:r>
          </a:p>
        </p:txBody>
      </p:sp>
      <p:sp>
        <p:nvSpPr>
          <p:cNvPr id="3" name="Content Placeholder 2">
            <a:extLst>
              <a:ext uri="{FF2B5EF4-FFF2-40B4-BE49-F238E27FC236}">
                <a16:creationId xmlns:a16="http://schemas.microsoft.com/office/drawing/2014/main" id="{DB6ADC1B-AFD2-4C72-8B99-B1D97FEFC4FF}"/>
              </a:ext>
            </a:extLst>
          </p:cNvPr>
          <p:cNvSpPr>
            <a:spLocks noGrp="1"/>
          </p:cNvSpPr>
          <p:nvPr>
            <p:ph idx="1"/>
          </p:nvPr>
        </p:nvSpPr>
        <p:spPr>
          <a:xfrm>
            <a:off x="5217753" y="302475"/>
            <a:ext cx="6771047" cy="6462220"/>
          </a:xfrm>
        </p:spPr>
        <p:txBody>
          <a:bodyPr>
            <a:normAutofit fontScale="85000" lnSpcReduction="10000"/>
          </a:bodyPr>
          <a:lstStyle/>
          <a:p>
            <a:r>
              <a:rPr lang="en-GB" dirty="0"/>
              <a:t>Avoiding costly and disruptive surprises that interfere with achieving goals</a:t>
            </a:r>
          </a:p>
          <a:p>
            <a:r>
              <a:rPr lang="en-GB" dirty="0"/>
              <a:t>Addressing key issues in a timely manner to avoid crises</a:t>
            </a:r>
          </a:p>
          <a:p>
            <a:r>
              <a:rPr lang="en-GB" dirty="0"/>
              <a:t>Promoting employee productivity and overall organisational success</a:t>
            </a:r>
          </a:p>
          <a:p>
            <a:r>
              <a:rPr lang="en-GB" dirty="0"/>
              <a:t>Providing a sense of direction to positively affect how work gets done</a:t>
            </a:r>
          </a:p>
          <a:p>
            <a:r>
              <a:rPr lang="en-GB" dirty="0"/>
              <a:t>Keeping employees focused on organisational goals</a:t>
            </a:r>
          </a:p>
          <a:p>
            <a:r>
              <a:rPr lang="en-GB" dirty="0"/>
              <a:t>Providing a strategic focus to guide training and development initiatives</a:t>
            </a:r>
          </a:p>
          <a:p>
            <a:r>
              <a:rPr lang="en-GB" dirty="0"/>
              <a:t>Giving leaders tools to help focus and implement their strategic initiatives</a:t>
            </a:r>
          </a:p>
          <a:p>
            <a:endParaRPr lang="en-GB" dirty="0"/>
          </a:p>
        </p:txBody>
      </p:sp>
    </p:spTree>
    <p:extLst>
      <p:ext uri="{BB962C8B-B14F-4D97-AF65-F5344CB8AC3E}">
        <p14:creationId xmlns:p14="http://schemas.microsoft.com/office/powerpoint/2010/main" val="40721093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277F5-9C7D-4478-9F11-814295BE7E3D}"/>
              </a:ext>
            </a:extLst>
          </p:cNvPr>
          <p:cNvSpPr>
            <a:spLocks noGrp="1"/>
          </p:cNvSpPr>
          <p:nvPr>
            <p:ph type="title"/>
          </p:nvPr>
        </p:nvSpPr>
        <p:spPr>
          <a:xfrm>
            <a:off x="695400" y="1320574"/>
            <a:ext cx="3982021" cy="4064628"/>
          </a:xfrm>
          <a:solidFill>
            <a:srgbClr val="92D050"/>
          </a:solidFill>
        </p:spPr>
        <p:txBody>
          <a:bodyPr>
            <a:normAutofit/>
          </a:bodyPr>
          <a:lstStyle/>
          <a:p>
            <a:pPr algn="ctr"/>
            <a:r>
              <a:rPr lang="en-GB" sz="4800" b="1" dirty="0"/>
              <a:t>SHRM and performance</a:t>
            </a:r>
          </a:p>
        </p:txBody>
      </p:sp>
      <p:sp>
        <p:nvSpPr>
          <p:cNvPr id="3" name="Content Placeholder 2">
            <a:extLst>
              <a:ext uri="{FF2B5EF4-FFF2-40B4-BE49-F238E27FC236}">
                <a16:creationId xmlns:a16="http://schemas.microsoft.com/office/drawing/2014/main" id="{89E6BBC9-D398-4DBA-9F3F-06B8E552E233}"/>
              </a:ext>
            </a:extLst>
          </p:cNvPr>
          <p:cNvSpPr>
            <a:spLocks noGrp="1"/>
          </p:cNvSpPr>
          <p:nvPr>
            <p:ph idx="1"/>
          </p:nvPr>
        </p:nvSpPr>
        <p:spPr>
          <a:xfrm>
            <a:off x="4953306" y="467275"/>
            <a:ext cx="7027200" cy="6130980"/>
          </a:xfrm>
        </p:spPr>
        <p:txBody>
          <a:bodyPr>
            <a:normAutofit fontScale="92500"/>
          </a:bodyPr>
          <a:lstStyle/>
          <a:p>
            <a:r>
              <a:rPr lang="en-GB" sz="3200" dirty="0"/>
              <a:t>Research emphasises the importance of fit</a:t>
            </a:r>
          </a:p>
          <a:p>
            <a:r>
              <a:rPr lang="en-GB" sz="3200" dirty="0"/>
              <a:t>‘</a:t>
            </a:r>
            <a:r>
              <a:rPr lang="en-GB" sz="3200" i="1" dirty="0"/>
              <a:t>The premise is that, in some shape or form, HR policies have an effect on HR practices and these in turn influence staff attitudes and behaviours which will, in turn again, impact on service offerings and customer perceptions of value</a:t>
            </a:r>
            <a:r>
              <a:rPr lang="en-GB" sz="3200" dirty="0"/>
              <a:t>’ (Storey, et al., 2009)</a:t>
            </a:r>
          </a:p>
          <a:p>
            <a:r>
              <a:rPr lang="en-GB" sz="3200" dirty="0"/>
              <a:t>Job design and skill development</a:t>
            </a:r>
          </a:p>
          <a:p>
            <a:r>
              <a:rPr lang="en-GB" sz="3200" dirty="0"/>
              <a:t>OCBs and discretionary behaviour</a:t>
            </a:r>
          </a:p>
          <a:p>
            <a:r>
              <a:rPr lang="en-GB" sz="3200" dirty="0"/>
              <a:t>Can we be sure?</a:t>
            </a:r>
          </a:p>
          <a:p>
            <a:endParaRPr lang="en-GB" dirty="0"/>
          </a:p>
          <a:p>
            <a:endParaRPr lang="en-GB" dirty="0"/>
          </a:p>
        </p:txBody>
      </p:sp>
    </p:spTree>
    <p:extLst>
      <p:ext uri="{BB962C8B-B14F-4D97-AF65-F5344CB8AC3E}">
        <p14:creationId xmlns:p14="http://schemas.microsoft.com/office/powerpoint/2010/main" val="41356503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14EC1-9DE1-440E-92B4-E4B8C72D609A}"/>
              </a:ext>
            </a:extLst>
          </p:cNvPr>
          <p:cNvSpPr>
            <a:spLocks noGrp="1"/>
          </p:cNvSpPr>
          <p:nvPr>
            <p:ph type="title"/>
          </p:nvPr>
        </p:nvSpPr>
        <p:spPr>
          <a:xfrm>
            <a:off x="695400" y="1125255"/>
            <a:ext cx="4288060" cy="4064628"/>
          </a:xfrm>
          <a:solidFill>
            <a:schemeClr val="accent1">
              <a:lumMod val="20000"/>
              <a:lumOff val="80000"/>
            </a:schemeClr>
          </a:solidFill>
        </p:spPr>
        <p:txBody>
          <a:bodyPr>
            <a:normAutofit/>
          </a:bodyPr>
          <a:lstStyle/>
          <a:p>
            <a:pPr algn="ctr"/>
            <a:r>
              <a:rPr lang="en-GB" sz="4800" b="1" dirty="0"/>
              <a:t>Human Capital Management</a:t>
            </a:r>
          </a:p>
        </p:txBody>
      </p:sp>
      <p:sp>
        <p:nvSpPr>
          <p:cNvPr id="3" name="Content Placeholder 2">
            <a:extLst>
              <a:ext uri="{FF2B5EF4-FFF2-40B4-BE49-F238E27FC236}">
                <a16:creationId xmlns:a16="http://schemas.microsoft.com/office/drawing/2014/main" id="{77B31DC7-614F-4335-91C1-8E2B2162BD04}"/>
              </a:ext>
            </a:extLst>
          </p:cNvPr>
          <p:cNvSpPr>
            <a:spLocks noGrp="1"/>
          </p:cNvSpPr>
          <p:nvPr>
            <p:ph idx="1"/>
          </p:nvPr>
        </p:nvSpPr>
        <p:spPr>
          <a:xfrm>
            <a:off x="5375920" y="249352"/>
            <a:ext cx="6634478" cy="6359296"/>
          </a:xfrm>
        </p:spPr>
        <p:txBody>
          <a:bodyPr anchor="t">
            <a:normAutofit/>
          </a:bodyPr>
          <a:lstStyle/>
          <a:p>
            <a:r>
              <a:rPr lang="en-GB" sz="3200" dirty="0"/>
              <a:t>Human capital management</a:t>
            </a:r>
          </a:p>
          <a:p>
            <a:r>
              <a:rPr lang="en-GB" sz="3200" i="1" dirty="0"/>
              <a:t>‘The knowledge, skills, and abilities that workers possess and which have been acquired through education, training, and experience both within and beyond the workplace</a:t>
            </a:r>
            <a:r>
              <a:rPr lang="en-GB" sz="3200" dirty="0"/>
              <a:t>’ (Heery and </a:t>
            </a:r>
            <a:r>
              <a:rPr lang="en-GB" sz="3200" dirty="0" err="1"/>
              <a:t>Noone</a:t>
            </a:r>
            <a:r>
              <a:rPr lang="en-GB" sz="3200" dirty="0"/>
              <a:t>)</a:t>
            </a:r>
          </a:p>
          <a:p>
            <a:r>
              <a:rPr lang="en-GB" sz="3200" dirty="0"/>
              <a:t>HCM can complement and strengthen SHRM/OD</a:t>
            </a:r>
          </a:p>
          <a:p>
            <a:r>
              <a:rPr lang="en-GB" sz="3200" dirty="0"/>
              <a:t>People analytics/HR analytics/Workforce analytics</a:t>
            </a:r>
          </a:p>
          <a:p>
            <a:endParaRPr lang="en-GB" dirty="0"/>
          </a:p>
        </p:txBody>
      </p:sp>
    </p:spTree>
    <p:extLst>
      <p:ext uri="{BB962C8B-B14F-4D97-AF65-F5344CB8AC3E}">
        <p14:creationId xmlns:p14="http://schemas.microsoft.com/office/powerpoint/2010/main" val="15811577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94685-94D7-4FAD-B539-96DC15519D7B}"/>
              </a:ext>
            </a:extLst>
          </p:cNvPr>
          <p:cNvSpPr>
            <a:spLocks noGrp="1"/>
          </p:cNvSpPr>
          <p:nvPr>
            <p:ph type="title"/>
          </p:nvPr>
        </p:nvSpPr>
        <p:spPr>
          <a:xfrm>
            <a:off x="908195" y="1396686"/>
            <a:ext cx="3781926" cy="4064628"/>
          </a:xfrm>
          <a:solidFill>
            <a:schemeClr val="accent6">
              <a:lumMod val="20000"/>
              <a:lumOff val="80000"/>
            </a:schemeClr>
          </a:solidFill>
        </p:spPr>
        <p:txBody>
          <a:bodyPr>
            <a:normAutofit/>
          </a:bodyPr>
          <a:lstStyle/>
          <a:p>
            <a:pPr algn="ctr"/>
            <a:r>
              <a:rPr lang="en-GB" sz="5400" b="1" dirty="0"/>
              <a:t>Criticisms of SHRM</a:t>
            </a:r>
          </a:p>
        </p:txBody>
      </p:sp>
      <p:sp>
        <p:nvSpPr>
          <p:cNvPr id="3" name="Content Placeholder 2">
            <a:extLst>
              <a:ext uri="{FF2B5EF4-FFF2-40B4-BE49-F238E27FC236}">
                <a16:creationId xmlns:a16="http://schemas.microsoft.com/office/drawing/2014/main" id="{91DDB909-FE51-4196-8B1F-013FBCB1D8CE}"/>
              </a:ext>
            </a:extLst>
          </p:cNvPr>
          <p:cNvSpPr>
            <a:spLocks noGrp="1"/>
          </p:cNvSpPr>
          <p:nvPr>
            <p:ph idx="1"/>
          </p:nvPr>
        </p:nvSpPr>
        <p:spPr>
          <a:xfrm>
            <a:off x="5370152" y="1526033"/>
            <a:ext cx="6666337" cy="4212936"/>
          </a:xfrm>
        </p:spPr>
        <p:txBody>
          <a:bodyPr>
            <a:normAutofit lnSpcReduction="10000"/>
          </a:bodyPr>
          <a:lstStyle/>
          <a:p>
            <a:r>
              <a:rPr lang="en-GB" sz="3600" dirty="0"/>
              <a:t>Hard to implement at organisational level</a:t>
            </a:r>
          </a:p>
          <a:p>
            <a:r>
              <a:rPr lang="en-GB" sz="3600" dirty="0"/>
              <a:t>HR being able to prove its worth</a:t>
            </a:r>
          </a:p>
          <a:p>
            <a:r>
              <a:rPr lang="en-GB" sz="3600" dirty="0"/>
              <a:t>HR lacking representation at senior level</a:t>
            </a:r>
          </a:p>
          <a:p>
            <a:r>
              <a:rPr lang="en-GB" sz="3600" dirty="0"/>
              <a:t>Relies on abilities of HR dept</a:t>
            </a:r>
          </a:p>
          <a:p>
            <a:endParaRPr lang="en-GB" dirty="0"/>
          </a:p>
        </p:txBody>
      </p:sp>
    </p:spTree>
    <p:extLst>
      <p:ext uri="{BB962C8B-B14F-4D97-AF65-F5344CB8AC3E}">
        <p14:creationId xmlns:p14="http://schemas.microsoft.com/office/powerpoint/2010/main" val="37105628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5D8AF77-8B1B-4730-AD17-843B38046B7F}"/>
              </a:ext>
            </a:extLst>
          </p:cNvPr>
          <p:cNvPicPr>
            <a:picLocks noChangeAspect="1"/>
          </p:cNvPicPr>
          <p:nvPr/>
        </p:nvPicPr>
        <p:blipFill rotWithShape="1">
          <a:blip r:embed="rId3"/>
          <a:srcRect l="7660" t="23387" r="58661" b="24788"/>
          <a:stretch/>
        </p:blipFill>
        <p:spPr>
          <a:xfrm>
            <a:off x="4399982" y="0"/>
            <a:ext cx="7792018" cy="6741368"/>
          </a:xfrm>
          <a:prstGeom prst="rect">
            <a:avLst/>
          </a:prstGeom>
        </p:spPr>
      </p:pic>
      <p:sp>
        <p:nvSpPr>
          <p:cNvPr id="2" name="TextBox 1">
            <a:extLst>
              <a:ext uri="{FF2B5EF4-FFF2-40B4-BE49-F238E27FC236}">
                <a16:creationId xmlns:a16="http://schemas.microsoft.com/office/drawing/2014/main" id="{E66A32AB-E9FA-43A1-9F8F-694D115FF2C1}"/>
              </a:ext>
            </a:extLst>
          </p:cNvPr>
          <p:cNvSpPr txBox="1"/>
          <p:nvPr/>
        </p:nvSpPr>
        <p:spPr>
          <a:xfrm>
            <a:off x="292360" y="2006080"/>
            <a:ext cx="3865026" cy="2585323"/>
          </a:xfrm>
          <a:prstGeom prst="rect">
            <a:avLst/>
          </a:prstGeom>
          <a:noFill/>
        </p:spPr>
        <p:txBody>
          <a:bodyPr wrap="square" rtlCol="0">
            <a:spAutoFit/>
          </a:bodyPr>
          <a:lstStyle/>
          <a:p>
            <a:pPr algn="ctr"/>
            <a:r>
              <a:rPr lang="en-GB" sz="5400" b="1" dirty="0"/>
              <a:t>People as a strategic resource</a:t>
            </a:r>
          </a:p>
        </p:txBody>
      </p:sp>
    </p:spTree>
    <p:extLst>
      <p:ext uri="{BB962C8B-B14F-4D97-AF65-F5344CB8AC3E}">
        <p14:creationId xmlns:p14="http://schemas.microsoft.com/office/powerpoint/2010/main" val="13209549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E948131-E813-4777-B766-2DF4EBE416A1}"/>
              </a:ext>
            </a:extLst>
          </p:cNvPr>
          <p:cNvSpPr>
            <a:spLocks noGrp="1"/>
          </p:cNvSpPr>
          <p:nvPr>
            <p:ph type="title"/>
          </p:nvPr>
        </p:nvSpPr>
        <p:spPr>
          <a:xfrm>
            <a:off x="638882" y="1916831"/>
            <a:ext cx="4088966" cy="2295877"/>
          </a:xfrm>
        </p:spPr>
        <p:txBody>
          <a:bodyPr vert="horz" lIns="91440" tIns="45720" rIns="91440" bIns="45720" rtlCol="0" anchor="b">
            <a:normAutofit/>
          </a:bodyPr>
          <a:lstStyle/>
          <a:p>
            <a:r>
              <a:rPr lang="en-US" sz="5600" b="1" kern="1200" dirty="0">
                <a:solidFill>
                  <a:schemeClr val="tx1"/>
                </a:solidFill>
                <a:latin typeface="+mj-lt"/>
                <a:ea typeface="+mj-ea"/>
                <a:cs typeface="+mj-cs"/>
              </a:rPr>
              <a:t>VRIO Framework</a:t>
            </a:r>
          </a:p>
        </p:txBody>
      </p:sp>
      <p:pic>
        <p:nvPicPr>
          <p:cNvPr id="4" name="Picture 3">
            <a:extLst>
              <a:ext uri="{FF2B5EF4-FFF2-40B4-BE49-F238E27FC236}">
                <a16:creationId xmlns:a16="http://schemas.microsoft.com/office/drawing/2014/main" id="{DB51B79E-B590-4D77-9357-08E701ADD51D}"/>
              </a:ext>
            </a:extLst>
          </p:cNvPr>
          <p:cNvPicPr>
            <a:picLocks noChangeAspect="1"/>
          </p:cNvPicPr>
          <p:nvPr/>
        </p:nvPicPr>
        <p:blipFill rotWithShape="1">
          <a:blip r:embed="rId3"/>
          <a:srcRect l="9051" t="10353" r="61812" b="13582"/>
          <a:stretch/>
        </p:blipFill>
        <p:spPr>
          <a:xfrm>
            <a:off x="5168900" y="62507"/>
            <a:ext cx="4406900" cy="6471369"/>
          </a:xfrm>
          <a:prstGeom prst="rect">
            <a:avLst/>
          </a:prstGeom>
        </p:spPr>
      </p:pic>
    </p:spTree>
    <p:extLst>
      <p:ext uri="{BB962C8B-B14F-4D97-AF65-F5344CB8AC3E}">
        <p14:creationId xmlns:p14="http://schemas.microsoft.com/office/powerpoint/2010/main" val="662473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21E38-CCE2-4330-9A3E-40BC07F0AC78}"/>
              </a:ext>
            </a:extLst>
          </p:cNvPr>
          <p:cNvSpPr>
            <a:spLocks noGrp="1"/>
          </p:cNvSpPr>
          <p:nvPr>
            <p:ph type="title"/>
          </p:nvPr>
        </p:nvSpPr>
        <p:spPr>
          <a:xfrm>
            <a:off x="778908" y="1810210"/>
            <a:ext cx="2845191" cy="3237579"/>
          </a:xfrm>
          <a:solidFill>
            <a:schemeClr val="accent5">
              <a:lumMod val="20000"/>
              <a:lumOff val="80000"/>
            </a:schemeClr>
          </a:solidFill>
        </p:spPr>
        <p:txBody>
          <a:bodyPr>
            <a:normAutofit/>
          </a:bodyPr>
          <a:lstStyle/>
          <a:p>
            <a:r>
              <a:rPr lang="en-GB" sz="3800" b="1" dirty="0"/>
              <a:t>Managing People and Culture</a:t>
            </a:r>
          </a:p>
        </p:txBody>
      </p:sp>
      <p:sp>
        <p:nvSpPr>
          <p:cNvPr id="3" name="Content Placeholder 2">
            <a:extLst>
              <a:ext uri="{FF2B5EF4-FFF2-40B4-BE49-F238E27FC236}">
                <a16:creationId xmlns:a16="http://schemas.microsoft.com/office/drawing/2014/main" id="{50C2EEA7-6599-433E-A608-1D1ADE4810ED}"/>
              </a:ext>
            </a:extLst>
          </p:cNvPr>
          <p:cNvSpPr>
            <a:spLocks noGrp="1"/>
          </p:cNvSpPr>
          <p:nvPr>
            <p:ph idx="1"/>
          </p:nvPr>
        </p:nvSpPr>
        <p:spPr>
          <a:xfrm>
            <a:off x="4379709" y="686862"/>
            <a:ext cx="7037591" cy="5853638"/>
          </a:xfrm>
        </p:spPr>
        <p:txBody>
          <a:bodyPr anchor="ctr">
            <a:normAutofit fontScale="92500" lnSpcReduction="10000"/>
          </a:bodyPr>
          <a:lstStyle/>
          <a:p>
            <a:r>
              <a:rPr lang="en-GB" sz="3200" dirty="0"/>
              <a:t>Mullins, 2016: </a:t>
            </a:r>
            <a:r>
              <a:rPr lang="en-GB" sz="3200" i="1" dirty="0"/>
              <a:t>“How things are done around here”</a:t>
            </a:r>
          </a:p>
          <a:p>
            <a:r>
              <a:rPr lang="en-GB" sz="3200" dirty="0"/>
              <a:t>Johnson, 2013, as cited in Mullins, 2016: </a:t>
            </a:r>
            <a:r>
              <a:rPr lang="en-GB" sz="3200" i="1" dirty="0"/>
              <a:t>“It embodies the ethos and values of a particular organisation, which are expressed through the way it operates and the practices it undertakes”</a:t>
            </a:r>
          </a:p>
          <a:p>
            <a:r>
              <a:rPr lang="en-GB" sz="3200" dirty="0"/>
              <a:t>Hofstede, 2001: “</a:t>
            </a:r>
            <a:r>
              <a:rPr lang="en-GB" sz="3200" i="1" dirty="0"/>
              <a:t>Culture is the collective programming of the mind that distinguishes the members of one group or category of people from another”</a:t>
            </a:r>
            <a:endParaRPr lang="en-GB" sz="3200" dirty="0"/>
          </a:p>
          <a:p>
            <a:endParaRPr lang="en-GB" sz="2600" dirty="0"/>
          </a:p>
        </p:txBody>
      </p:sp>
    </p:spTree>
    <p:extLst>
      <p:ext uri="{BB962C8B-B14F-4D97-AF65-F5344CB8AC3E}">
        <p14:creationId xmlns:p14="http://schemas.microsoft.com/office/powerpoint/2010/main" val="1604093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8F526-8BF1-7D39-347D-4B911F3A6FB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E169867F-A965-1D7A-7D24-1E70ABF92F0E}"/>
              </a:ext>
            </a:extLst>
          </p:cNvPr>
          <p:cNvSpPr>
            <a:spLocks noGrp="1"/>
          </p:cNvSpPr>
          <p:nvPr>
            <p:ph idx="1"/>
          </p:nvPr>
        </p:nvSpPr>
        <p:spPr/>
        <p:txBody>
          <a:bodyPr/>
          <a:lstStyle/>
          <a:p>
            <a:endParaRPr lang="en-GB"/>
          </a:p>
        </p:txBody>
      </p:sp>
      <p:pic>
        <p:nvPicPr>
          <p:cNvPr id="4" name="Picture 2" descr="Edgar Schein's Culture Model - Mutomorro">
            <a:extLst>
              <a:ext uri="{FF2B5EF4-FFF2-40B4-BE49-F238E27FC236}">
                <a16:creationId xmlns:a16="http://schemas.microsoft.com/office/drawing/2014/main" id="{461D1746-C580-9125-5D9D-D0EE465F6D5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426" b="7468"/>
          <a:stretch/>
        </p:blipFill>
        <p:spPr bwMode="auto">
          <a:xfrm>
            <a:off x="834189" y="0"/>
            <a:ext cx="10523621"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77415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A979BAF-995A-4523-B29C-1A1CB4618FFC}"/>
              </a:ext>
            </a:extLst>
          </p:cNvPr>
          <p:cNvPicPr>
            <a:picLocks noGrp="1" noChangeAspect="1"/>
          </p:cNvPicPr>
          <p:nvPr>
            <p:ph idx="1"/>
          </p:nvPr>
        </p:nvPicPr>
        <p:blipFill rotWithShape="1">
          <a:blip r:embed="rId3"/>
          <a:srcRect l="13820" t="20955" r="56201" b="25723"/>
          <a:stretch/>
        </p:blipFill>
        <p:spPr>
          <a:xfrm>
            <a:off x="2764828" y="74347"/>
            <a:ext cx="6706029" cy="6709305"/>
          </a:xfrm>
          <a:prstGeom prst="rect">
            <a:avLst/>
          </a:prstGeom>
          <a:ln>
            <a:noFill/>
          </a:ln>
        </p:spPr>
      </p:pic>
    </p:spTree>
    <p:extLst>
      <p:ext uri="{BB962C8B-B14F-4D97-AF65-F5344CB8AC3E}">
        <p14:creationId xmlns:p14="http://schemas.microsoft.com/office/powerpoint/2010/main" val="2584483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1B78-67D1-3CD8-F08C-DBE8F4FF8E40}"/>
              </a:ext>
            </a:extLst>
          </p:cNvPr>
          <p:cNvSpPr>
            <a:spLocks noGrp="1"/>
          </p:cNvSpPr>
          <p:nvPr>
            <p:ph type="title"/>
          </p:nvPr>
        </p:nvSpPr>
        <p:spPr>
          <a:xfrm>
            <a:off x="394449" y="249129"/>
            <a:ext cx="8144434" cy="935597"/>
          </a:xfrm>
        </p:spPr>
        <p:txBody>
          <a:bodyPr>
            <a:normAutofit/>
          </a:bodyPr>
          <a:lstStyle/>
          <a:p>
            <a:pPr algn="l"/>
            <a:r>
              <a:rPr lang="en-GB" b="1" dirty="0"/>
              <a:t>Let’s talk about culture</a:t>
            </a:r>
          </a:p>
        </p:txBody>
      </p:sp>
      <p:sp>
        <p:nvSpPr>
          <p:cNvPr id="3" name="TextBox 2">
            <a:extLst>
              <a:ext uri="{FF2B5EF4-FFF2-40B4-BE49-F238E27FC236}">
                <a16:creationId xmlns:a16="http://schemas.microsoft.com/office/drawing/2014/main" id="{CBDA022A-4121-275B-172A-844A72E76DF3}"/>
              </a:ext>
            </a:extLst>
          </p:cNvPr>
          <p:cNvSpPr txBox="1"/>
          <p:nvPr/>
        </p:nvSpPr>
        <p:spPr>
          <a:xfrm>
            <a:off x="945776" y="1304365"/>
            <a:ext cx="10300447" cy="1200329"/>
          </a:xfrm>
          <a:prstGeom prst="rect">
            <a:avLst/>
          </a:prstGeom>
          <a:noFill/>
        </p:spPr>
        <p:txBody>
          <a:bodyPr wrap="square" rtlCol="0">
            <a:spAutoFit/>
          </a:bodyPr>
          <a:lstStyle/>
          <a:p>
            <a:pPr algn="ctr"/>
            <a:r>
              <a:rPr lang="en-GB" sz="3600" i="1" dirty="0"/>
              <a:t>How we do things around here…</a:t>
            </a:r>
          </a:p>
          <a:p>
            <a:pPr algn="ctr"/>
            <a:r>
              <a:rPr lang="en-GB" sz="3600" i="1" dirty="0"/>
              <a:t>when no-one is looking</a:t>
            </a:r>
          </a:p>
        </p:txBody>
      </p:sp>
      <p:sp>
        <p:nvSpPr>
          <p:cNvPr id="4" name="Rounded Rectangle 3">
            <a:extLst>
              <a:ext uri="{FF2B5EF4-FFF2-40B4-BE49-F238E27FC236}">
                <a16:creationId xmlns:a16="http://schemas.microsoft.com/office/drawing/2014/main" id="{DCC8686F-C401-F1B8-7D52-0931DD542D04}"/>
              </a:ext>
            </a:extLst>
          </p:cNvPr>
          <p:cNvSpPr/>
          <p:nvPr/>
        </p:nvSpPr>
        <p:spPr>
          <a:xfrm>
            <a:off x="1438835" y="3559930"/>
            <a:ext cx="3348317" cy="133125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Behaviours</a:t>
            </a:r>
          </a:p>
        </p:txBody>
      </p:sp>
      <p:sp>
        <p:nvSpPr>
          <p:cNvPr id="5" name="Rounded Rectangle 4">
            <a:extLst>
              <a:ext uri="{FF2B5EF4-FFF2-40B4-BE49-F238E27FC236}">
                <a16:creationId xmlns:a16="http://schemas.microsoft.com/office/drawing/2014/main" id="{8ADDB8AB-17FA-68A7-70B7-CEBE36396E61}"/>
              </a:ext>
            </a:extLst>
          </p:cNvPr>
          <p:cNvSpPr/>
          <p:nvPr/>
        </p:nvSpPr>
        <p:spPr>
          <a:xfrm>
            <a:off x="7404848" y="2958352"/>
            <a:ext cx="3917575" cy="233978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Processes:</a:t>
            </a:r>
          </a:p>
          <a:p>
            <a:pPr algn="ctr"/>
            <a:r>
              <a:rPr lang="en-GB" sz="2800" dirty="0"/>
              <a:t>What is…Noticed? Rewarded? Explicit/implicit?</a:t>
            </a:r>
            <a:endParaRPr lang="en-GB" sz="2400" dirty="0"/>
          </a:p>
        </p:txBody>
      </p:sp>
    </p:spTree>
    <p:extLst>
      <p:ext uri="{BB962C8B-B14F-4D97-AF65-F5344CB8AC3E}">
        <p14:creationId xmlns:p14="http://schemas.microsoft.com/office/powerpoint/2010/main" val="3335555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1B78-67D1-3CD8-F08C-DBE8F4FF8E40}"/>
              </a:ext>
            </a:extLst>
          </p:cNvPr>
          <p:cNvSpPr>
            <a:spLocks noGrp="1"/>
          </p:cNvSpPr>
          <p:nvPr>
            <p:ph type="title"/>
          </p:nvPr>
        </p:nvSpPr>
        <p:spPr>
          <a:xfrm>
            <a:off x="4213414" y="252411"/>
            <a:ext cx="8144434" cy="935597"/>
          </a:xfrm>
        </p:spPr>
        <p:txBody>
          <a:bodyPr>
            <a:normAutofit/>
          </a:bodyPr>
          <a:lstStyle/>
          <a:p>
            <a:pPr algn="l"/>
            <a:r>
              <a:rPr lang="en-GB" b="1" dirty="0"/>
              <a:t>Let’s discuss culture…</a:t>
            </a:r>
          </a:p>
        </p:txBody>
      </p:sp>
      <p:sp>
        <p:nvSpPr>
          <p:cNvPr id="3" name="TextBox 2">
            <a:extLst>
              <a:ext uri="{FF2B5EF4-FFF2-40B4-BE49-F238E27FC236}">
                <a16:creationId xmlns:a16="http://schemas.microsoft.com/office/drawing/2014/main" id="{CBDA022A-4121-275B-172A-844A72E76DF3}"/>
              </a:ext>
            </a:extLst>
          </p:cNvPr>
          <p:cNvSpPr txBox="1"/>
          <p:nvPr/>
        </p:nvSpPr>
        <p:spPr>
          <a:xfrm>
            <a:off x="3908612" y="1690062"/>
            <a:ext cx="8283388" cy="3477875"/>
          </a:xfrm>
          <a:prstGeom prst="rect">
            <a:avLst/>
          </a:prstGeom>
          <a:noFill/>
        </p:spPr>
        <p:txBody>
          <a:bodyPr wrap="square" rtlCol="0">
            <a:spAutoFit/>
          </a:bodyPr>
          <a:lstStyle/>
          <a:p>
            <a:pPr algn="ctr"/>
            <a:r>
              <a:rPr lang="en-GB" sz="4400" dirty="0"/>
              <a:t>Does having organisational values help develop a positive culture?</a:t>
            </a:r>
          </a:p>
          <a:p>
            <a:pPr algn="ctr"/>
            <a:endParaRPr lang="en-GB" sz="4400" dirty="0"/>
          </a:p>
          <a:p>
            <a:pPr algn="ctr"/>
            <a:r>
              <a:rPr lang="en-GB" sz="4400" dirty="0"/>
              <a:t>Why? How? What?</a:t>
            </a:r>
          </a:p>
        </p:txBody>
      </p:sp>
      <p:pic>
        <p:nvPicPr>
          <p:cNvPr id="3074" name="Picture 2" descr="Core Values poster examples - Evolution Partners">
            <a:extLst>
              <a:ext uri="{FF2B5EF4-FFF2-40B4-BE49-F238E27FC236}">
                <a16:creationId xmlns:a16="http://schemas.microsoft.com/office/drawing/2014/main" id="{EDC8E3FE-2396-6BE4-11E6-07AA2DD6DC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1363935">
            <a:off x="361341" y="633907"/>
            <a:ext cx="3477985" cy="211230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picture containing text, outdoor, meter, parking&#10;&#10;Description automatically generated">
            <a:extLst>
              <a:ext uri="{FF2B5EF4-FFF2-40B4-BE49-F238E27FC236}">
                <a16:creationId xmlns:a16="http://schemas.microsoft.com/office/drawing/2014/main" id="{8817998B-70F4-13E8-A799-7A67DE2CC2F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96543">
            <a:off x="266076" y="2998847"/>
            <a:ext cx="4825761" cy="2605419"/>
          </a:xfrm>
          <a:prstGeom prst="rect">
            <a:avLst/>
          </a:prstGeom>
        </p:spPr>
      </p:pic>
    </p:spTree>
    <p:extLst>
      <p:ext uri="{BB962C8B-B14F-4D97-AF65-F5344CB8AC3E}">
        <p14:creationId xmlns:p14="http://schemas.microsoft.com/office/powerpoint/2010/main" val="10802828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C01FDC-B897-4B0A-8C61-05F270CD9F35}"/>
              </a:ext>
            </a:extLst>
          </p:cNvPr>
          <p:cNvSpPr>
            <a:spLocks noGrp="1"/>
          </p:cNvSpPr>
          <p:nvPr>
            <p:ph idx="1"/>
          </p:nvPr>
        </p:nvSpPr>
        <p:spPr>
          <a:xfrm>
            <a:off x="1021974" y="484094"/>
            <a:ext cx="10322859" cy="2460811"/>
          </a:xfrm>
          <a:solidFill>
            <a:schemeClr val="accent1">
              <a:lumMod val="20000"/>
              <a:lumOff val="80000"/>
            </a:schemeClr>
          </a:solidFill>
        </p:spPr>
        <p:txBody>
          <a:bodyPr>
            <a:normAutofit/>
          </a:bodyPr>
          <a:lstStyle/>
          <a:p>
            <a:pPr marL="0" indent="0" algn="ctr">
              <a:buNone/>
            </a:pPr>
            <a:r>
              <a:rPr lang="en-GB" sz="4000" dirty="0">
                <a:solidFill>
                  <a:srgbClr val="202124"/>
                </a:solidFill>
                <a:latin typeface="arial" panose="020B0604020202020204" pitchFamily="34" charset="0"/>
              </a:rPr>
              <a:t>W</a:t>
            </a:r>
            <a:r>
              <a:rPr lang="en-GB" sz="4000" i="0" dirty="0">
                <a:solidFill>
                  <a:srgbClr val="202124"/>
                </a:solidFill>
                <a:effectLst/>
                <a:latin typeface="arial" panose="020B0604020202020204" pitchFamily="34" charset="0"/>
              </a:rPr>
              <a:t>e shape our buildings and </a:t>
            </a:r>
          </a:p>
          <a:p>
            <a:pPr marL="0" indent="0" algn="ctr">
              <a:buNone/>
            </a:pPr>
            <a:r>
              <a:rPr lang="en-GB" sz="4000" i="0" dirty="0">
                <a:solidFill>
                  <a:srgbClr val="202124"/>
                </a:solidFill>
                <a:effectLst/>
                <a:latin typeface="arial" panose="020B0604020202020204" pitchFamily="34" charset="0"/>
              </a:rPr>
              <a:t>afterwards our buildings shape us</a:t>
            </a:r>
            <a:endParaRPr lang="en-GB" sz="4000" dirty="0"/>
          </a:p>
        </p:txBody>
      </p:sp>
      <p:sp>
        <p:nvSpPr>
          <p:cNvPr id="5" name="Title 4">
            <a:extLst>
              <a:ext uri="{FF2B5EF4-FFF2-40B4-BE49-F238E27FC236}">
                <a16:creationId xmlns:a16="http://schemas.microsoft.com/office/drawing/2014/main" id="{27DE2034-CAC9-AC5C-0DC5-EF7BF723E93E}"/>
              </a:ext>
            </a:extLst>
          </p:cNvPr>
          <p:cNvSpPr>
            <a:spLocks noGrp="1"/>
          </p:cNvSpPr>
          <p:nvPr>
            <p:ph type="title"/>
          </p:nvPr>
        </p:nvSpPr>
        <p:spPr>
          <a:xfrm>
            <a:off x="609600" y="1801905"/>
            <a:ext cx="10735233" cy="1143000"/>
          </a:xfrm>
        </p:spPr>
        <p:txBody>
          <a:bodyPr>
            <a:normAutofit/>
          </a:bodyPr>
          <a:lstStyle/>
          <a:p>
            <a:pPr algn="r"/>
            <a:r>
              <a:rPr lang="en-GB" sz="3200" dirty="0"/>
              <a:t>Winston Churchill</a:t>
            </a:r>
          </a:p>
        </p:txBody>
      </p:sp>
      <p:sp>
        <p:nvSpPr>
          <p:cNvPr id="6" name="Content Placeholder 2">
            <a:extLst>
              <a:ext uri="{FF2B5EF4-FFF2-40B4-BE49-F238E27FC236}">
                <a16:creationId xmlns:a16="http://schemas.microsoft.com/office/drawing/2014/main" id="{E99F3B6A-A1DB-7DC3-DAB7-C46D1DBC144F}"/>
              </a:ext>
            </a:extLst>
          </p:cNvPr>
          <p:cNvSpPr txBox="1">
            <a:spLocks/>
          </p:cNvSpPr>
          <p:nvPr/>
        </p:nvSpPr>
        <p:spPr>
          <a:xfrm>
            <a:off x="1021974" y="3294530"/>
            <a:ext cx="10322859" cy="2143124"/>
          </a:xfrm>
          <a:prstGeom prst="rect">
            <a:avLst/>
          </a:prstGeom>
          <a:solidFill>
            <a:schemeClr val="tx2">
              <a:lumMod val="20000"/>
              <a:lumOff val="80000"/>
            </a:schemeClr>
          </a:solid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4000" dirty="0">
                <a:solidFill>
                  <a:srgbClr val="202124"/>
                </a:solidFill>
                <a:latin typeface="arial" panose="020B0604020202020204" pitchFamily="34" charset="0"/>
              </a:rPr>
              <a:t>Every system is perfectly designed for the results it is getting…</a:t>
            </a:r>
          </a:p>
          <a:p>
            <a:pPr marL="0" indent="0" algn="r">
              <a:buFont typeface="Arial" pitchFamily="34" charset="0"/>
              <a:buNone/>
            </a:pPr>
            <a:r>
              <a:rPr lang="en-GB" dirty="0"/>
              <a:t>Don Berwick</a:t>
            </a:r>
          </a:p>
        </p:txBody>
      </p:sp>
    </p:spTree>
    <p:extLst>
      <p:ext uri="{BB962C8B-B14F-4D97-AF65-F5344CB8AC3E}">
        <p14:creationId xmlns:p14="http://schemas.microsoft.com/office/powerpoint/2010/main" val="13660667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8728A6-2F7D-2C6D-8F9D-A83C309914CC}"/>
            </a:ext>
          </a:extLst>
        </p:cNvPr>
        <p:cNvGrpSpPr/>
        <p:nvPr/>
      </p:nvGrpSpPr>
      <p:grpSpPr>
        <a:xfrm>
          <a:off x="0" y="0"/>
          <a:ext cx="0" cy="0"/>
          <a:chOff x="0" y="0"/>
          <a:chExt cx="0" cy="0"/>
        </a:xfrm>
      </p:grpSpPr>
      <p:sp>
        <p:nvSpPr>
          <p:cNvPr id="13314" name="Text Box 2">
            <a:extLst>
              <a:ext uri="{FF2B5EF4-FFF2-40B4-BE49-F238E27FC236}">
                <a16:creationId xmlns:a16="http://schemas.microsoft.com/office/drawing/2014/main" id="{5233928D-C0B1-9DA5-F04C-8F7567DCCAF2}"/>
              </a:ext>
            </a:extLst>
          </p:cNvPr>
          <p:cNvSpPr txBox="1">
            <a:spLocks noChangeArrowheads="1"/>
          </p:cNvSpPr>
          <p:nvPr/>
        </p:nvSpPr>
        <p:spPr bwMode="auto">
          <a:xfrm>
            <a:off x="4895850" y="1085851"/>
            <a:ext cx="2376488"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3000" b="1">
                <a:solidFill>
                  <a:schemeClr val="accent2"/>
                </a:solidFill>
                <a:effectLst>
                  <a:outerShdw blurRad="38100" dist="38100" dir="2700000" algn="tl">
                    <a:srgbClr val="000000"/>
                  </a:outerShdw>
                </a:effectLst>
              </a:rPr>
              <a:t>Betari’s Box</a:t>
            </a:r>
          </a:p>
        </p:txBody>
      </p:sp>
      <p:sp>
        <p:nvSpPr>
          <p:cNvPr id="13320" name="AutoShape 8">
            <a:extLst>
              <a:ext uri="{FF2B5EF4-FFF2-40B4-BE49-F238E27FC236}">
                <a16:creationId xmlns:a16="http://schemas.microsoft.com/office/drawing/2014/main" id="{3D23767A-5D5C-B5FD-50E4-DAA14D2EF567}"/>
              </a:ext>
            </a:extLst>
          </p:cNvPr>
          <p:cNvSpPr>
            <a:spLocks noChangeArrowheads="1"/>
          </p:cNvSpPr>
          <p:nvPr/>
        </p:nvSpPr>
        <p:spPr bwMode="auto">
          <a:xfrm>
            <a:off x="4505314" y="1559993"/>
            <a:ext cx="3314700" cy="457200"/>
          </a:xfrm>
          <a:prstGeom prst="rightArrow">
            <a:avLst>
              <a:gd name="adj1" fmla="val 61306"/>
              <a:gd name="adj2" fmla="val 147719"/>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My Attitude</a:t>
            </a:r>
          </a:p>
        </p:txBody>
      </p:sp>
      <p:sp>
        <p:nvSpPr>
          <p:cNvPr id="13321" name="AutoShape 9">
            <a:extLst>
              <a:ext uri="{FF2B5EF4-FFF2-40B4-BE49-F238E27FC236}">
                <a16:creationId xmlns:a16="http://schemas.microsoft.com/office/drawing/2014/main" id="{E6516662-8538-8253-D76C-E397B7612038}"/>
              </a:ext>
            </a:extLst>
          </p:cNvPr>
          <p:cNvSpPr>
            <a:spLocks noChangeArrowheads="1"/>
          </p:cNvSpPr>
          <p:nvPr/>
        </p:nvSpPr>
        <p:spPr bwMode="auto">
          <a:xfrm flipH="1">
            <a:off x="4505314" y="4563126"/>
            <a:ext cx="3314700" cy="457200"/>
          </a:xfrm>
          <a:prstGeom prst="rightArrow">
            <a:avLst>
              <a:gd name="adj1" fmla="val 61306"/>
              <a:gd name="adj2" fmla="val 147719"/>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Your Attitude</a:t>
            </a:r>
          </a:p>
        </p:txBody>
      </p:sp>
      <p:sp>
        <p:nvSpPr>
          <p:cNvPr id="13322" name="AutoShape 10">
            <a:extLst>
              <a:ext uri="{FF2B5EF4-FFF2-40B4-BE49-F238E27FC236}">
                <a16:creationId xmlns:a16="http://schemas.microsoft.com/office/drawing/2014/main" id="{DAA75C68-25D6-2CDA-6B17-26BE2705AB11}"/>
              </a:ext>
            </a:extLst>
          </p:cNvPr>
          <p:cNvSpPr>
            <a:spLocks noChangeArrowheads="1"/>
          </p:cNvSpPr>
          <p:nvPr/>
        </p:nvSpPr>
        <p:spPr bwMode="auto">
          <a:xfrm rot="5400000">
            <a:off x="6724650" y="3274493"/>
            <a:ext cx="2971800" cy="457200"/>
          </a:xfrm>
          <a:prstGeom prst="rightArrow">
            <a:avLst>
              <a:gd name="adj1" fmla="val 61306"/>
              <a:gd name="adj2" fmla="val 132438"/>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My Behaviour</a:t>
            </a:r>
          </a:p>
        </p:txBody>
      </p:sp>
      <p:sp>
        <p:nvSpPr>
          <p:cNvPr id="13323" name="AutoShape 11">
            <a:extLst>
              <a:ext uri="{FF2B5EF4-FFF2-40B4-BE49-F238E27FC236}">
                <a16:creationId xmlns:a16="http://schemas.microsoft.com/office/drawing/2014/main" id="{A07C818B-7FDE-1C5B-12E9-572782572115}"/>
              </a:ext>
            </a:extLst>
          </p:cNvPr>
          <p:cNvSpPr>
            <a:spLocks noChangeArrowheads="1"/>
          </p:cNvSpPr>
          <p:nvPr/>
        </p:nvSpPr>
        <p:spPr bwMode="auto">
          <a:xfrm rot="5400000" flipH="1">
            <a:off x="2438400" y="3200400"/>
            <a:ext cx="3086100" cy="457200"/>
          </a:xfrm>
          <a:prstGeom prst="rightArrow">
            <a:avLst>
              <a:gd name="adj1" fmla="val 61306"/>
              <a:gd name="adj2" fmla="val 137531"/>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p>
            <a:pPr algn="ctr"/>
            <a:r>
              <a:rPr lang="en-GB" altLang="en-US" sz="1350" dirty="0">
                <a:solidFill>
                  <a:schemeClr val="bg1"/>
                </a:solidFill>
              </a:rPr>
              <a:t>Your Behaviour</a:t>
            </a:r>
          </a:p>
        </p:txBody>
      </p:sp>
      <p:sp>
        <p:nvSpPr>
          <p:cNvPr id="13324" name="Text Box 12">
            <a:extLst>
              <a:ext uri="{FF2B5EF4-FFF2-40B4-BE49-F238E27FC236}">
                <a16:creationId xmlns:a16="http://schemas.microsoft.com/office/drawing/2014/main" id="{49637BC3-C309-DC64-EBE8-3A9FFE2FD651}"/>
              </a:ext>
            </a:extLst>
          </p:cNvPr>
          <p:cNvSpPr txBox="1">
            <a:spLocks noChangeArrowheads="1"/>
          </p:cNvSpPr>
          <p:nvPr/>
        </p:nvSpPr>
        <p:spPr bwMode="auto">
          <a:xfrm>
            <a:off x="5295305" y="2800350"/>
            <a:ext cx="1462260" cy="553998"/>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000" b="1" dirty="0"/>
              <a:t>EFFECT</a:t>
            </a:r>
          </a:p>
        </p:txBody>
      </p:sp>
      <p:sp>
        <p:nvSpPr>
          <p:cNvPr id="2" name="Rectangle 1">
            <a:extLst>
              <a:ext uri="{FF2B5EF4-FFF2-40B4-BE49-F238E27FC236}">
                <a16:creationId xmlns:a16="http://schemas.microsoft.com/office/drawing/2014/main" id="{C82D91A0-310E-348A-C4B3-DD51E1B74A11}"/>
              </a:ext>
            </a:extLst>
          </p:cNvPr>
          <p:cNvSpPr/>
          <p:nvPr/>
        </p:nvSpPr>
        <p:spPr>
          <a:xfrm>
            <a:off x="3409950" y="453671"/>
            <a:ext cx="5854402" cy="646331"/>
          </a:xfrm>
          <a:prstGeom prst="rect">
            <a:avLst/>
          </a:prstGeom>
        </p:spPr>
        <p:txBody>
          <a:bodyPr wrap="square">
            <a:spAutoFit/>
          </a:bodyPr>
          <a:lstStyle/>
          <a:p>
            <a:r>
              <a:rPr lang="en-GB" altLang="en-US" dirty="0"/>
              <a:t>The impact our attitudes and behaviours have on the attitudes and behaviours of the people around us. </a:t>
            </a:r>
            <a:endParaRPr lang="en-US" dirty="0"/>
          </a:p>
        </p:txBody>
      </p:sp>
    </p:spTree>
    <p:extLst>
      <p:ext uri="{BB962C8B-B14F-4D97-AF65-F5344CB8AC3E}">
        <p14:creationId xmlns:p14="http://schemas.microsoft.com/office/powerpoint/2010/main" val="2527416367"/>
      </p:ext>
    </p:extLst>
  </p:cSld>
  <p:clrMapOvr>
    <a:masterClrMapping/>
  </p:clrMapOvr>
  <mc:AlternateContent xmlns:mc="http://schemas.openxmlformats.org/markup-compatibility/2006" xmlns:p14="http://schemas.microsoft.com/office/powerpoint/2010/main">
    <mc:Choice Requires="p14">
      <p:transition spd="slow" p14:dur="2000" advClick="0" advTm="7000"/>
    </mc:Choice>
    <mc:Fallback xmlns="">
      <p:transition spd="slow" advClick="0" advTm="7000"/>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0B246-A8D7-4F45-84A7-4CAF23B5F5CF}"/>
              </a:ext>
            </a:extLst>
          </p:cNvPr>
          <p:cNvSpPr>
            <a:spLocks noGrp="1"/>
          </p:cNvSpPr>
          <p:nvPr>
            <p:ph type="title"/>
          </p:nvPr>
        </p:nvSpPr>
        <p:spPr/>
        <p:txBody>
          <a:bodyPr/>
          <a:lstStyle/>
          <a:p>
            <a:r>
              <a:rPr lang="en-GB" b="1" dirty="0"/>
              <a:t>Factors affecting Organisational Design</a:t>
            </a:r>
          </a:p>
        </p:txBody>
      </p:sp>
      <p:sp>
        <p:nvSpPr>
          <p:cNvPr id="3" name="Content Placeholder 2">
            <a:extLst>
              <a:ext uri="{FF2B5EF4-FFF2-40B4-BE49-F238E27FC236}">
                <a16:creationId xmlns:a16="http://schemas.microsoft.com/office/drawing/2014/main" id="{5F8A6EC9-07B0-4D25-9964-ADFE54D83466}"/>
              </a:ext>
            </a:extLst>
          </p:cNvPr>
          <p:cNvSpPr>
            <a:spLocks noGrp="1"/>
          </p:cNvSpPr>
          <p:nvPr>
            <p:ph idx="1"/>
          </p:nvPr>
        </p:nvSpPr>
        <p:spPr>
          <a:xfrm>
            <a:off x="609600" y="1417637"/>
            <a:ext cx="10972800" cy="4168775"/>
          </a:xfrm>
        </p:spPr>
        <p:txBody>
          <a:bodyPr>
            <a:normAutofit/>
          </a:bodyPr>
          <a:lstStyle/>
          <a:p>
            <a:r>
              <a:rPr lang="en-GB" dirty="0"/>
              <a:t>Organisational purpose and goals</a:t>
            </a:r>
          </a:p>
          <a:p>
            <a:r>
              <a:rPr lang="en-GB" dirty="0"/>
              <a:t>External demand – e.g. pressure from shareholders</a:t>
            </a:r>
          </a:p>
          <a:p>
            <a:r>
              <a:rPr lang="en-GB" dirty="0"/>
              <a:t>Changes to the environment – e.g. pandemic and home-working; technological advancements; legislative changes</a:t>
            </a:r>
          </a:p>
          <a:p>
            <a:r>
              <a:rPr lang="en-GB" dirty="0"/>
              <a:t>Lifecycle changes – start-up, growth, maturity, decline</a:t>
            </a:r>
          </a:p>
          <a:p>
            <a:r>
              <a:rPr lang="en-GB" dirty="0"/>
              <a:t>Response to customer demand (e.g. for online services)</a:t>
            </a:r>
          </a:p>
          <a:p>
            <a:r>
              <a:rPr lang="en-GB" dirty="0"/>
              <a:t>History – societal, organisational, personal etc</a:t>
            </a:r>
          </a:p>
        </p:txBody>
      </p:sp>
    </p:spTree>
    <p:extLst>
      <p:ext uri="{BB962C8B-B14F-4D97-AF65-F5344CB8AC3E}">
        <p14:creationId xmlns:p14="http://schemas.microsoft.com/office/powerpoint/2010/main" val="37075214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E59BA-3792-446D-B05A-0604EA67E6A1}"/>
              </a:ext>
            </a:extLst>
          </p:cNvPr>
          <p:cNvSpPr>
            <a:spLocks noGrp="1"/>
          </p:cNvSpPr>
          <p:nvPr>
            <p:ph type="title"/>
          </p:nvPr>
        </p:nvSpPr>
        <p:spPr>
          <a:xfrm>
            <a:off x="142504" y="274638"/>
            <a:ext cx="11934701" cy="1143000"/>
          </a:xfrm>
        </p:spPr>
        <p:txBody>
          <a:bodyPr>
            <a:normAutofit fontScale="90000"/>
          </a:bodyPr>
          <a:lstStyle/>
          <a:p>
            <a:r>
              <a:rPr lang="en-GB" b="1" dirty="0"/>
              <a:t>How People Practices affect Structure and Systems</a:t>
            </a:r>
          </a:p>
        </p:txBody>
      </p:sp>
      <p:sp>
        <p:nvSpPr>
          <p:cNvPr id="3" name="Content Placeholder 2">
            <a:extLst>
              <a:ext uri="{FF2B5EF4-FFF2-40B4-BE49-F238E27FC236}">
                <a16:creationId xmlns:a16="http://schemas.microsoft.com/office/drawing/2014/main" id="{1FE8CDF7-CABE-477C-B886-5D6D3615233E}"/>
              </a:ext>
            </a:extLst>
          </p:cNvPr>
          <p:cNvSpPr>
            <a:spLocks noGrp="1"/>
          </p:cNvSpPr>
          <p:nvPr>
            <p:ph idx="1"/>
          </p:nvPr>
        </p:nvSpPr>
        <p:spPr>
          <a:xfrm>
            <a:off x="609600" y="1674421"/>
            <a:ext cx="10972800" cy="4080318"/>
          </a:xfrm>
        </p:spPr>
        <p:txBody>
          <a:bodyPr>
            <a:normAutofit fontScale="85000" lnSpcReduction="20000"/>
          </a:bodyPr>
          <a:lstStyle/>
          <a:p>
            <a:pPr marL="0" indent="0">
              <a:buNone/>
            </a:pPr>
            <a:r>
              <a:rPr lang="en-GB" dirty="0"/>
              <a:t>HR can design structures and implement changes to help organisation’s meet their goals and improve organisational performance. </a:t>
            </a:r>
          </a:p>
          <a:p>
            <a:endParaRPr lang="en-GB" dirty="0"/>
          </a:p>
          <a:p>
            <a:r>
              <a:rPr lang="en-GB" dirty="0"/>
              <a:t>More influence if HR has a prominent role – seat at the table</a:t>
            </a:r>
          </a:p>
          <a:p>
            <a:r>
              <a:rPr lang="en-GB" dirty="0"/>
              <a:t>Operational impact through business partnering</a:t>
            </a:r>
          </a:p>
          <a:p>
            <a:r>
              <a:rPr lang="en-GB" dirty="0"/>
              <a:t>Organisational design (structure and processes) and development (involving its people and their behaviour).</a:t>
            </a:r>
          </a:p>
          <a:p>
            <a:r>
              <a:rPr lang="en-GB" dirty="0"/>
              <a:t>Potential impact – type and capability of people recruited, how talent is managed, identification of organisational priorities.  </a:t>
            </a:r>
          </a:p>
        </p:txBody>
      </p:sp>
    </p:spTree>
    <p:extLst>
      <p:ext uri="{BB962C8B-B14F-4D97-AF65-F5344CB8AC3E}">
        <p14:creationId xmlns:p14="http://schemas.microsoft.com/office/powerpoint/2010/main" val="306183384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6E703-0DCD-4965-88A1-ECA717DFC85A}"/>
              </a:ext>
            </a:extLst>
          </p:cNvPr>
          <p:cNvSpPr>
            <a:spLocks noGrp="1"/>
          </p:cNvSpPr>
          <p:nvPr>
            <p:ph type="title"/>
          </p:nvPr>
        </p:nvSpPr>
        <p:spPr>
          <a:xfrm>
            <a:off x="609600" y="197767"/>
            <a:ext cx="10972800" cy="871012"/>
          </a:xfrm>
        </p:spPr>
        <p:txBody>
          <a:bodyPr/>
          <a:lstStyle/>
          <a:p>
            <a:r>
              <a:rPr lang="en-GB" b="1" dirty="0"/>
              <a:t>Organisation Goals/Objectives</a:t>
            </a:r>
          </a:p>
        </p:txBody>
      </p:sp>
      <p:sp>
        <p:nvSpPr>
          <p:cNvPr id="3" name="Content Placeholder 2">
            <a:extLst>
              <a:ext uri="{FF2B5EF4-FFF2-40B4-BE49-F238E27FC236}">
                <a16:creationId xmlns:a16="http://schemas.microsoft.com/office/drawing/2014/main" id="{45D9D430-E703-4F3D-A34F-DC49ED0479D3}"/>
              </a:ext>
            </a:extLst>
          </p:cNvPr>
          <p:cNvSpPr>
            <a:spLocks noGrp="1"/>
          </p:cNvSpPr>
          <p:nvPr>
            <p:ph idx="1"/>
          </p:nvPr>
        </p:nvSpPr>
        <p:spPr>
          <a:xfrm>
            <a:off x="609600" y="1267692"/>
            <a:ext cx="10972800" cy="3917032"/>
          </a:xfrm>
        </p:spPr>
        <p:txBody>
          <a:bodyPr>
            <a:normAutofit fontScale="85000" lnSpcReduction="20000"/>
          </a:bodyPr>
          <a:lstStyle/>
          <a:p>
            <a:r>
              <a:rPr lang="en-GB" dirty="0"/>
              <a:t>Mission – creates focus and comes first</a:t>
            </a:r>
          </a:p>
          <a:p>
            <a:r>
              <a:rPr lang="en-GB" dirty="0"/>
              <a:t>Vision – provides direction and view of the future</a:t>
            </a:r>
          </a:p>
          <a:p>
            <a:r>
              <a:rPr lang="en-GB" dirty="0"/>
              <a:t>Values – expected behaviours </a:t>
            </a:r>
          </a:p>
          <a:p>
            <a:r>
              <a:rPr lang="en-GB" dirty="0"/>
              <a:t>Purpose – reason why organisation exists</a:t>
            </a:r>
          </a:p>
          <a:p>
            <a:r>
              <a:rPr lang="en-GB" dirty="0"/>
              <a:t>Planning translates mission into goals that align with values and enable purpose to be fulfilled</a:t>
            </a:r>
          </a:p>
          <a:p>
            <a:r>
              <a:rPr lang="en-GB" dirty="0"/>
              <a:t>Longer term goals turned into objectives for teams (need to be SMART)</a:t>
            </a:r>
          </a:p>
          <a:p>
            <a:r>
              <a:rPr lang="en-GB" dirty="0"/>
              <a:t>Policies (including people policies) support the overall business strategy and goals whilst ensuring compliance with legislation</a:t>
            </a:r>
          </a:p>
        </p:txBody>
      </p:sp>
    </p:spTree>
    <p:extLst>
      <p:ext uri="{BB962C8B-B14F-4D97-AF65-F5344CB8AC3E}">
        <p14:creationId xmlns:p14="http://schemas.microsoft.com/office/powerpoint/2010/main" val="301586271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7E611-0556-4305-A7F2-CFBCF2C07C77}"/>
              </a:ext>
            </a:extLst>
          </p:cNvPr>
          <p:cNvSpPr>
            <a:spLocks noGrp="1"/>
          </p:cNvSpPr>
          <p:nvPr>
            <p:ph type="title"/>
          </p:nvPr>
        </p:nvSpPr>
        <p:spPr>
          <a:xfrm>
            <a:off x="609600" y="197767"/>
            <a:ext cx="10972800" cy="906638"/>
          </a:xfrm>
        </p:spPr>
        <p:txBody>
          <a:bodyPr/>
          <a:lstStyle/>
          <a:p>
            <a:r>
              <a:rPr lang="en-GB" b="1" dirty="0"/>
              <a:t>Goals of HRM Function</a:t>
            </a:r>
          </a:p>
        </p:txBody>
      </p:sp>
      <p:sp>
        <p:nvSpPr>
          <p:cNvPr id="3" name="Content Placeholder 2">
            <a:extLst>
              <a:ext uri="{FF2B5EF4-FFF2-40B4-BE49-F238E27FC236}">
                <a16:creationId xmlns:a16="http://schemas.microsoft.com/office/drawing/2014/main" id="{7EEFDD95-9EFB-4394-96D9-E8093EF67CCB}"/>
              </a:ext>
            </a:extLst>
          </p:cNvPr>
          <p:cNvSpPr>
            <a:spLocks noGrp="1"/>
          </p:cNvSpPr>
          <p:nvPr>
            <p:ph idx="1"/>
          </p:nvPr>
        </p:nvSpPr>
        <p:spPr>
          <a:xfrm>
            <a:off x="609600" y="1235034"/>
            <a:ext cx="10972800" cy="4282199"/>
          </a:xfrm>
        </p:spPr>
        <p:txBody>
          <a:bodyPr>
            <a:normAutofit fontScale="85000" lnSpcReduction="10000"/>
          </a:bodyPr>
          <a:lstStyle/>
          <a:p>
            <a:r>
              <a:rPr lang="en-GB" dirty="0"/>
              <a:t>Support organisation in achieving its objectives by developing and implementing HR strategies which are integrated with the Business strategy</a:t>
            </a:r>
          </a:p>
          <a:p>
            <a:r>
              <a:rPr lang="en-GB" dirty="0"/>
              <a:t>Contribute to the development of a high performance culture</a:t>
            </a:r>
          </a:p>
          <a:p>
            <a:r>
              <a:rPr lang="en-GB" dirty="0"/>
              <a:t>Ensure the organisation has the talented, skilled and engaged employees it needs</a:t>
            </a:r>
          </a:p>
          <a:p>
            <a:r>
              <a:rPr lang="en-GB" dirty="0"/>
              <a:t>Maintain a positive employment relationship between management and employees (must feel trusted, valued and appreciated)</a:t>
            </a:r>
          </a:p>
          <a:p>
            <a:r>
              <a:rPr lang="en-GB" dirty="0"/>
              <a:t>Provide a good employee experience</a:t>
            </a:r>
          </a:p>
          <a:p>
            <a:r>
              <a:rPr lang="en-GB" dirty="0"/>
              <a:t>Further the wellbeing of employees as major stakeholders</a:t>
            </a:r>
          </a:p>
        </p:txBody>
      </p:sp>
    </p:spTree>
    <p:extLst>
      <p:ext uri="{BB962C8B-B14F-4D97-AF65-F5344CB8AC3E}">
        <p14:creationId xmlns:p14="http://schemas.microsoft.com/office/powerpoint/2010/main" val="18615366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003AD-CEC5-4782-9498-07478A5E0D44}"/>
              </a:ext>
            </a:extLst>
          </p:cNvPr>
          <p:cNvSpPr>
            <a:spLocks noGrp="1"/>
          </p:cNvSpPr>
          <p:nvPr>
            <p:ph type="title"/>
          </p:nvPr>
        </p:nvSpPr>
        <p:spPr/>
        <p:txBody>
          <a:bodyPr/>
          <a:lstStyle/>
          <a:p>
            <a:r>
              <a:rPr lang="en-GB" b="1" dirty="0"/>
              <a:t>Organisations as Whole Systems</a:t>
            </a:r>
          </a:p>
        </p:txBody>
      </p:sp>
      <p:sp>
        <p:nvSpPr>
          <p:cNvPr id="3" name="Content Placeholder 2">
            <a:extLst>
              <a:ext uri="{FF2B5EF4-FFF2-40B4-BE49-F238E27FC236}">
                <a16:creationId xmlns:a16="http://schemas.microsoft.com/office/drawing/2014/main" id="{AB87B868-24CB-4E79-9BCF-DE2828C9D699}"/>
              </a:ext>
            </a:extLst>
          </p:cNvPr>
          <p:cNvSpPr>
            <a:spLocks noGrp="1"/>
          </p:cNvSpPr>
          <p:nvPr>
            <p:ph idx="1"/>
          </p:nvPr>
        </p:nvSpPr>
        <p:spPr/>
        <p:txBody>
          <a:bodyPr>
            <a:normAutofit fontScale="92500" lnSpcReduction="20000"/>
          </a:bodyPr>
          <a:lstStyle/>
          <a:p>
            <a:r>
              <a:rPr lang="en-GB" dirty="0"/>
              <a:t>Different aspects of an organisation interrelate – an organisation’s mission will affect its values, its purpose will affect its structure and its processes will affect the employee experience and in turn its reputation. </a:t>
            </a:r>
          </a:p>
          <a:p>
            <a:r>
              <a:rPr lang="en-GB" dirty="0"/>
              <a:t>Some organisations capitalise on this, creating a strong culture and values that underpin every aspect of its operation</a:t>
            </a:r>
          </a:p>
          <a:p>
            <a:r>
              <a:rPr lang="en-GB" dirty="0"/>
              <a:t>A holistic systems approach to analysing or planning in organisations recognises the interrelation of different organisational aspects to deliver products or services.</a:t>
            </a:r>
          </a:p>
        </p:txBody>
      </p:sp>
    </p:spTree>
    <p:extLst>
      <p:ext uri="{BB962C8B-B14F-4D97-AF65-F5344CB8AC3E}">
        <p14:creationId xmlns:p14="http://schemas.microsoft.com/office/powerpoint/2010/main" val="283047186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Horizontal and Vertical Integration (Best Fit)</a:t>
            </a:r>
          </a:p>
        </p:txBody>
      </p:sp>
      <p:sp>
        <p:nvSpPr>
          <p:cNvPr id="3" name="Content Placeholder 2"/>
          <p:cNvSpPr>
            <a:spLocks noGrp="1"/>
          </p:cNvSpPr>
          <p:nvPr>
            <p:ph idx="1"/>
          </p:nvPr>
        </p:nvSpPr>
        <p:spPr>
          <a:xfrm>
            <a:off x="804041" y="1600201"/>
            <a:ext cx="10547131" cy="3989039"/>
          </a:xfrm>
        </p:spPr>
        <p:txBody>
          <a:bodyPr>
            <a:normAutofit fontScale="85000" lnSpcReduction="10000"/>
          </a:bodyPr>
          <a:lstStyle/>
          <a:p>
            <a:r>
              <a:rPr lang="en-GB" dirty="0"/>
              <a:t>Main characteristic of HR strategy is its integration with business strategy.</a:t>
            </a:r>
          </a:p>
          <a:p>
            <a:r>
              <a:rPr lang="en-GB" dirty="0"/>
              <a:t>HR Strategies need to have external fit with business strategies and be vertically aligned to them.</a:t>
            </a:r>
          </a:p>
          <a:p>
            <a:r>
              <a:rPr lang="en-GB" dirty="0"/>
              <a:t>There needs to be horizontal alignment with all aspects of HR strategy so they are consistent and support each other (internal fit). </a:t>
            </a:r>
          </a:p>
          <a:p>
            <a:r>
              <a:rPr lang="en-GB" dirty="0"/>
              <a:t>The greater the degree of vertical and horizontal integration within an organisation, the more effective HR strategy will be</a:t>
            </a:r>
          </a:p>
        </p:txBody>
      </p:sp>
      <p:sp>
        <p:nvSpPr>
          <p:cNvPr id="4" name="Slide Number Placeholder 3"/>
          <p:cNvSpPr>
            <a:spLocks noGrp="1"/>
          </p:cNvSpPr>
          <p:nvPr>
            <p:ph type="sldNum" sz="quarter" idx="12"/>
          </p:nvPr>
        </p:nvSpPr>
        <p:spPr/>
        <p:txBody>
          <a:bodyPr/>
          <a:lstStyle/>
          <a:p>
            <a:fld id="{AC82685A-BD3A-4230-8D85-804689F67293}" type="slidenum">
              <a:rPr lang="en-GB" smtClean="0"/>
              <a:t>45</a:t>
            </a:fld>
            <a:endParaRPr lang="en-GB"/>
          </a:p>
        </p:txBody>
      </p:sp>
    </p:spTree>
    <p:extLst>
      <p:ext uri="{BB962C8B-B14F-4D97-AF65-F5344CB8AC3E}">
        <p14:creationId xmlns:p14="http://schemas.microsoft.com/office/powerpoint/2010/main" val="422838942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66D7D-7DB6-44B8-84E5-6B3F23D6B9CC}"/>
              </a:ext>
            </a:extLst>
          </p:cNvPr>
          <p:cNvSpPr>
            <a:spLocks noGrp="1"/>
          </p:cNvSpPr>
          <p:nvPr>
            <p:ph type="title"/>
          </p:nvPr>
        </p:nvSpPr>
        <p:spPr>
          <a:xfrm>
            <a:off x="225631" y="274638"/>
            <a:ext cx="11792198" cy="1143000"/>
          </a:xfrm>
        </p:spPr>
        <p:txBody>
          <a:bodyPr>
            <a:normAutofit fontScale="90000"/>
          </a:bodyPr>
          <a:lstStyle/>
          <a:p>
            <a:r>
              <a:rPr lang="en-GB" b="1" dirty="0"/>
              <a:t>Theories of Organisational and Human Behaviour</a:t>
            </a:r>
          </a:p>
        </p:txBody>
      </p:sp>
      <p:sp>
        <p:nvSpPr>
          <p:cNvPr id="3" name="Content Placeholder 2">
            <a:extLst>
              <a:ext uri="{FF2B5EF4-FFF2-40B4-BE49-F238E27FC236}">
                <a16:creationId xmlns:a16="http://schemas.microsoft.com/office/drawing/2014/main" id="{01BB3B0A-0C55-4BA4-AB4A-C0EF805DF6A8}"/>
              </a:ext>
            </a:extLst>
          </p:cNvPr>
          <p:cNvSpPr>
            <a:spLocks noGrp="1"/>
          </p:cNvSpPr>
          <p:nvPr>
            <p:ph idx="1"/>
          </p:nvPr>
        </p:nvSpPr>
        <p:spPr/>
        <p:txBody>
          <a:bodyPr>
            <a:normAutofit fontScale="92500" lnSpcReduction="20000"/>
          </a:bodyPr>
          <a:lstStyle/>
          <a:p>
            <a:r>
              <a:rPr lang="en-GB" dirty="0"/>
              <a:t>Theories underpin people management activities such as selection (personality/attitude), performance management (motivation), organisational design (group dynamics).</a:t>
            </a:r>
          </a:p>
          <a:p>
            <a:r>
              <a:rPr lang="en-GB" dirty="0"/>
              <a:t>A number of social processes take place in organisations that affect how they function – interaction and networking, communication, group behaviour, leadership, power and politics. </a:t>
            </a:r>
          </a:p>
          <a:p>
            <a:r>
              <a:rPr lang="en-GB" dirty="0"/>
              <a:t>Factors affecting performance can be identified and acted upon. </a:t>
            </a:r>
          </a:p>
          <a:p>
            <a:endParaRPr lang="en-GB" dirty="0"/>
          </a:p>
          <a:p>
            <a:endParaRPr lang="en-GB" dirty="0"/>
          </a:p>
        </p:txBody>
      </p:sp>
    </p:spTree>
    <p:extLst>
      <p:ext uri="{BB962C8B-B14F-4D97-AF65-F5344CB8AC3E}">
        <p14:creationId xmlns:p14="http://schemas.microsoft.com/office/powerpoint/2010/main" val="10891398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FA4D6-C79C-45E0-8516-A18137EB9C55}"/>
              </a:ext>
            </a:extLst>
          </p:cNvPr>
          <p:cNvSpPr>
            <a:spLocks noGrp="1"/>
          </p:cNvSpPr>
          <p:nvPr>
            <p:ph type="title"/>
          </p:nvPr>
        </p:nvSpPr>
        <p:spPr>
          <a:xfrm>
            <a:off x="609600" y="154379"/>
            <a:ext cx="10972800" cy="955331"/>
          </a:xfrm>
        </p:spPr>
        <p:txBody>
          <a:bodyPr/>
          <a:lstStyle/>
          <a:p>
            <a:r>
              <a:rPr lang="en-GB" b="1" dirty="0"/>
              <a:t>Group/Team Dynamics</a:t>
            </a:r>
          </a:p>
        </p:txBody>
      </p:sp>
      <p:sp>
        <p:nvSpPr>
          <p:cNvPr id="3" name="Content Placeholder 2">
            <a:extLst>
              <a:ext uri="{FF2B5EF4-FFF2-40B4-BE49-F238E27FC236}">
                <a16:creationId xmlns:a16="http://schemas.microsoft.com/office/drawing/2014/main" id="{EC8D723B-E3D1-4163-9B94-87F0D7D6DE4B}"/>
              </a:ext>
            </a:extLst>
          </p:cNvPr>
          <p:cNvSpPr>
            <a:spLocks noGrp="1"/>
          </p:cNvSpPr>
          <p:nvPr>
            <p:ph idx="1"/>
          </p:nvPr>
        </p:nvSpPr>
        <p:spPr>
          <a:xfrm>
            <a:off x="914400" y="1109710"/>
            <a:ext cx="10485912" cy="5111091"/>
          </a:xfrm>
        </p:spPr>
        <p:txBody>
          <a:bodyPr>
            <a:normAutofit/>
          </a:bodyPr>
          <a:lstStyle/>
          <a:p>
            <a:pPr marL="0" indent="0">
              <a:buNone/>
            </a:pPr>
            <a:r>
              <a:rPr lang="en-GB" dirty="0"/>
              <a:t>Definition: </a:t>
            </a:r>
            <a:r>
              <a:rPr lang="en-GB" sz="2400" dirty="0"/>
              <a:t>“Kurt Lewin, a social psychologist and change management expert, is credited with coining the term ‘group dynamics’ in the early 1940s. He noted that people often take on distinct roles and behaviours when they work in a group. ‘Group dynamics’ describes the effects of these roles and behaviours on other group members, and on the group as a whole.”</a:t>
            </a:r>
          </a:p>
          <a:p>
            <a:pPr marL="0" indent="0">
              <a:buNone/>
            </a:pPr>
            <a:r>
              <a:rPr lang="en-GB" sz="1800" dirty="0">
                <a:latin typeface="ProximaNova-b7"/>
              </a:rPr>
              <a:t>MindTools (no date).  </a:t>
            </a:r>
            <a:r>
              <a:rPr lang="en-GB" sz="1800" i="1" dirty="0">
                <a:latin typeface="ProximaNova-b7"/>
              </a:rPr>
              <a:t>Improving Group Dynamics: Helping Your Team Work More Effectively. </a:t>
            </a:r>
            <a:r>
              <a:rPr lang="en-GB" sz="1800" dirty="0">
                <a:latin typeface="ProximaNova-b7"/>
              </a:rPr>
              <a:t>[online] Available at: </a:t>
            </a:r>
            <a:r>
              <a:rPr lang="en-GB" sz="1800" dirty="0">
                <a:latin typeface="ProximaNova-b7"/>
                <a:hlinkClick r:id="rId3"/>
              </a:rPr>
              <a:t>https://www.mindtools.com/pages/article/improving-group-dynamics.htm</a:t>
            </a:r>
            <a:r>
              <a:rPr lang="en-GB" sz="1800" dirty="0">
                <a:latin typeface="ProximaNova-b7"/>
              </a:rPr>
              <a:t> [Accessed 10 July 2017].</a:t>
            </a:r>
            <a:endParaRPr lang="en-GB" sz="1800" i="1" dirty="0">
              <a:latin typeface="ProximaNova-b7"/>
            </a:endParaRPr>
          </a:p>
          <a:p>
            <a:pPr marL="0" indent="0">
              <a:buNone/>
            </a:pPr>
            <a:endParaRPr lang="en-GB" dirty="0"/>
          </a:p>
          <a:p>
            <a:pPr marL="0" indent="0">
              <a:buNone/>
            </a:pPr>
            <a:r>
              <a:rPr lang="en-GB" dirty="0"/>
              <a:t>Two well known theories – Tuckman’s theory of team development and Belbin’s theory of team roles.</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19482881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84F86-2418-5CD5-23A5-9F234715ABA8}"/>
              </a:ext>
            </a:extLst>
          </p:cNvPr>
          <p:cNvSpPr>
            <a:spLocks noGrp="1"/>
          </p:cNvSpPr>
          <p:nvPr>
            <p:ph type="title"/>
          </p:nvPr>
        </p:nvSpPr>
        <p:spPr>
          <a:xfrm>
            <a:off x="559696" y="1748477"/>
            <a:ext cx="4040014" cy="3361046"/>
          </a:xfrm>
        </p:spPr>
        <p:txBody>
          <a:bodyPr>
            <a:normAutofit fontScale="90000"/>
          </a:bodyPr>
          <a:lstStyle/>
          <a:p>
            <a:pPr algn="ctr"/>
            <a:r>
              <a:rPr lang="en-US" dirty="0">
                <a:latin typeface="Arial" panose="020B0604020202020204" pitchFamily="34" charset="0"/>
                <a:cs typeface="Arial" panose="020B0604020202020204" pitchFamily="34" charset="0"/>
              </a:rPr>
              <a:t>Playing to strengths: understand differences in groups</a:t>
            </a:r>
          </a:p>
        </p:txBody>
      </p:sp>
      <p:pic>
        <p:nvPicPr>
          <p:cNvPr id="8196" name="Picture 4" descr="Belbin Team Roles - PrePearl Training Development">
            <a:extLst>
              <a:ext uri="{FF2B5EF4-FFF2-40B4-BE49-F238E27FC236}">
                <a16:creationId xmlns:a16="http://schemas.microsoft.com/office/drawing/2014/main" id="{3488CC5E-83A9-60B0-8D9B-2DE1A4195D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5380" y="0"/>
            <a:ext cx="50927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409524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D27FA-0850-4E43-BCAB-709387A1E0FF}"/>
              </a:ext>
            </a:extLst>
          </p:cNvPr>
          <p:cNvSpPr>
            <a:spLocks noGrp="1"/>
          </p:cNvSpPr>
          <p:nvPr>
            <p:ph type="title"/>
          </p:nvPr>
        </p:nvSpPr>
        <p:spPr/>
        <p:txBody>
          <a:bodyPr/>
          <a:lstStyle/>
          <a:p>
            <a:r>
              <a:rPr lang="en-GB" b="1" dirty="0"/>
              <a:t>Theories of Motivation</a:t>
            </a:r>
          </a:p>
        </p:txBody>
      </p:sp>
      <p:sp>
        <p:nvSpPr>
          <p:cNvPr id="3" name="Content Placeholder 2">
            <a:extLst>
              <a:ext uri="{FF2B5EF4-FFF2-40B4-BE49-F238E27FC236}">
                <a16:creationId xmlns:a16="http://schemas.microsoft.com/office/drawing/2014/main" id="{E85B7E20-CC02-438A-9DDC-E0C04D1FCB4B}"/>
              </a:ext>
            </a:extLst>
          </p:cNvPr>
          <p:cNvSpPr>
            <a:spLocks noGrp="1"/>
          </p:cNvSpPr>
          <p:nvPr>
            <p:ph idx="1"/>
          </p:nvPr>
        </p:nvSpPr>
        <p:spPr/>
        <p:txBody>
          <a:bodyPr/>
          <a:lstStyle/>
          <a:p>
            <a:r>
              <a:rPr lang="en-GB" dirty="0"/>
              <a:t>Maslow’s Hierarchy of Needs</a:t>
            </a:r>
          </a:p>
          <a:p>
            <a:r>
              <a:rPr lang="en-GB" dirty="0"/>
              <a:t>Herzberg – Motivation-Hygiene Theory</a:t>
            </a:r>
          </a:p>
          <a:p>
            <a:r>
              <a:rPr lang="en-GB" dirty="0"/>
              <a:t>Expectancy Theory = Vroom</a:t>
            </a:r>
          </a:p>
          <a:p>
            <a:r>
              <a:rPr lang="en-GB" dirty="0"/>
              <a:t>Self-determination Theory – Deci and Ryan</a:t>
            </a:r>
          </a:p>
          <a:p>
            <a:r>
              <a:rPr lang="en-GB" dirty="0"/>
              <a:t>Motivation can be </a:t>
            </a:r>
            <a:r>
              <a:rPr lang="en-GB" b="1" dirty="0"/>
              <a:t>intrinsic</a:t>
            </a:r>
            <a:r>
              <a:rPr lang="en-GB" dirty="0"/>
              <a:t> (resulting from internal factors such as enjoyment or feeling appreciated) or </a:t>
            </a:r>
            <a:r>
              <a:rPr lang="en-GB" b="1" dirty="0"/>
              <a:t>extrinsic</a:t>
            </a:r>
            <a:r>
              <a:rPr lang="en-GB" dirty="0"/>
              <a:t> (resulting from external factors such as pay or benefits). </a:t>
            </a:r>
          </a:p>
        </p:txBody>
      </p:sp>
    </p:spTree>
    <p:extLst>
      <p:ext uri="{BB962C8B-B14F-4D97-AF65-F5344CB8AC3E}">
        <p14:creationId xmlns:p14="http://schemas.microsoft.com/office/powerpoint/2010/main" val="390596940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C3FA-6E5A-4D7D-C3F6-F85CD67E87BB}"/>
              </a:ext>
            </a:extLst>
          </p:cNvPr>
          <p:cNvSpPr>
            <a:spLocks noGrp="1"/>
          </p:cNvSpPr>
          <p:nvPr>
            <p:ph type="title"/>
          </p:nvPr>
        </p:nvSpPr>
        <p:spPr>
          <a:xfrm>
            <a:off x="9373018" y="290680"/>
            <a:ext cx="1957137" cy="1143000"/>
          </a:xfrm>
        </p:spPr>
        <p:txBody>
          <a:bodyPr>
            <a:normAutofit/>
          </a:bodyPr>
          <a:lstStyle/>
          <a:p>
            <a:r>
              <a:rPr lang="en-GB" sz="2400" dirty="0"/>
              <a:t>Maslow (1954)</a:t>
            </a:r>
          </a:p>
        </p:txBody>
      </p:sp>
      <p:pic>
        <p:nvPicPr>
          <p:cNvPr id="1026" name="Picture 2" descr="Maslow's Hierarchy of Needs">
            <a:extLst>
              <a:ext uri="{FF2B5EF4-FFF2-40B4-BE49-F238E27FC236}">
                <a16:creationId xmlns:a16="http://schemas.microsoft.com/office/drawing/2014/main" id="{F39F9DA1-84E1-D3F2-E957-340D0AE7FC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2876" y="0"/>
            <a:ext cx="92170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436492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C79A8-551A-A7FC-B7F5-1DD9F2E5FB7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5DFF65E-4917-51CA-7977-6E0B2F6AB215}"/>
              </a:ext>
            </a:extLst>
          </p:cNvPr>
          <p:cNvSpPr>
            <a:spLocks noGrp="1"/>
          </p:cNvSpPr>
          <p:nvPr>
            <p:ph idx="1"/>
          </p:nvPr>
        </p:nvSpPr>
        <p:spPr/>
        <p:txBody>
          <a:bodyPr/>
          <a:lstStyle/>
          <a:p>
            <a:endParaRPr lang="en-GB"/>
          </a:p>
        </p:txBody>
      </p:sp>
      <p:pic>
        <p:nvPicPr>
          <p:cNvPr id="5122" name="Picture 2" descr="Basic Psychological Needs — Iulian Olariu">
            <a:extLst>
              <a:ext uri="{FF2B5EF4-FFF2-40B4-BE49-F238E27FC236}">
                <a16:creationId xmlns:a16="http://schemas.microsoft.com/office/drawing/2014/main" id="{CA8E0473-19C2-DBC8-CA74-9330EB3F06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0825" y="0"/>
            <a:ext cx="915035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862045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1D805-30F5-4157-9837-7194B707732F}"/>
              </a:ext>
            </a:extLst>
          </p:cNvPr>
          <p:cNvSpPr>
            <a:spLocks noGrp="1"/>
          </p:cNvSpPr>
          <p:nvPr>
            <p:ph type="title"/>
          </p:nvPr>
        </p:nvSpPr>
        <p:spPr/>
        <p:txBody>
          <a:bodyPr/>
          <a:lstStyle/>
          <a:p>
            <a:r>
              <a:rPr lang="en-GB" b="1" dirty="0"/>
              <a:t>Your Experiences</a:t>
            </a:r>
          </a:p>
        </p:txBody>
      </p:sp>
      <p:sp>
        <p:nvSpPr>
          <p:cNvPr id="3" name="Content Placeholder 2">
            <a:extLst>
              <a:ext uri="{FF2B5EF4-FFF2-40B4-BE49-F238E27FC236}">
                <a16:creationId xmlns:a16="http://schemas.microsoft.com/office/drawing/2014/main" id="{64492D0B-654A-4D55-B859-FDD149434F56}"/>
              </a:ext>
            </a:extLst>
          </p:cNvPr>
          <p:cNvSpPr>
            <a:spLocks noGrp="1"/>
          </p:cNvSpPr>
          <p:nvPr>
            <p:ph idx="1"/>
          </p:nvPr>
        </p:nvSpPr>
        <p:spPr/>
        <p:txBody>
          <a:bodyPr/>
          <a:lstStyle/>
          <a:p>
            <a:r>
              <a:rPr lang="en-GB" dirty="0"/>
              <a:t>What motivates you? </a:t>
            </a:r>
          </a:p>
          <a:p>
            <a:r>
              <a:rPr lang="en-GB" dirty="0"/>
              <a:t>What has the organisation done/is doing that keeps you engaged?</a:t>
            </a:r>
          </a:p>
        </p:txBody>
      </p:sp>
    </p:spTree>
    <p:extLst>
      <p:ext uri="{BB962C8B-B14F-4D97-AF65-F5344CB8AC3E}">
        <p14:creationId xmlns:p14="http://schemas.microsoft.com/office/powerpoint/2010/main" val="82728301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C812DD-4F35-AE5D-649C-F81FDDDE836F}"/>
              </a:ext>
            </a:extLst>
          </p:cNvPr>
          <p:cNvSpPr>
            <a:spLocks noGrp="1"/>
          </p:cNvSpPr>
          <p:nvPr>
            <p:ph idx="1"/>
          </p:nvPr>
        </p:nvSpPr>
        <p:spPr/>
        <p:txBody>
          <a:bodyPr>
            <a:normAutofit/>
          </a:bodyPr>
          <a:lstStyle/>
          <a:p>
            <a:pPr marL="0" indent="0" algn="ctr">
              <a:buNone/>
            </a:pPr>
            <a:r>
              <a:rPr lang="en-GB" sz="5400" i="1" dirty="0"/>
              <a:t>Culture eats strategy for breakfast</a:t>
            </a:r>
          </a:p>
          <a:p>
            <a:pPr marL="0" indent="0" algn="r">
              <a:buNone/>
            </a:pPr>
            <a:endParaRPr lang="en-GB" sz="4000" dirty="0"/>
          </a:p>
          <a:p>
            <a:pPr marL="0" indent="0" algn="r">
              <a:buNone/>
            </a:pPr>
            <a:r>
              <a:rPr lang="en-GB" sz="4000" dirty="0"/>
              <a:t>Drucker (2002)</a:t>
            </a:r>
          </a:p>
        </p:txBody>
      </p:sp>
    </p:spTree>
    <p:extLst>
      <p:ext uri="{BB962C8B-B14F-4D97-AF65-F5344CB8AC3E}">
        <p14:creationId xmlns:p14="http://schemas.microsoft.com/office/powerpoint/2010/main" val="347995455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346C1-447A-42FE-A9D8-B51FAA8ECF6C}"/>
              </a:ext>
            </a:extLst>
          </p:cNvPr>
          <p:cNvSpPr>
            <a:spLocks noGrp="1"/>
          </p:cNvSpPr>
          <p:nvPr>
            <p:ph type="title"/>
          </p:nvPr>
        </p:nvSpPr>
        <p:spPr/>
        <p:txBody>
          <a:bodyPr/>
          <a:lstStyle/>
          <a:p>
            <a:r>
              <a:rPr lang="en-GB" b="1" dirty="0"/>
              <a:t>Culture</a:t>
            </a:r>
          </a:p>
        </p:txBody>
      </p:sp>
      <p:sp>
        <p:nvSpPr>
          <p:cNvPr id="3" name="Content Placeholder 2">
            <a:extLst>
              <a:ext uri="{FF2B5EF4-FFF2-40B4-BE49-F238E27FC236}">
                <a16:creationId xmlns:a16="http://schemas.microsoft.com/office/drawing/2014/main" id="{5DE19207-5040-4438-81A1-A31165C76C30}"/>
              </a:ext>
            </a:extLst>
          </p:cNvPr>
          <p:cNvSpPr>
            <a:spLocks noGrp="1"/>
          </p:cNvSpPr>
          <p:nvPr>
            <p:ph idx="1"/>
          </p:nvPr>
        </p:nvSpPr>
        <p:spPr/>
        <p:txBody>
          <a:bodyPr/>
          <a:lstStyle/>
          <a:p>
            <a:r>
              <a:rPr lang="en-GB" dirty="0"/>
              <a:t>Culture can affect the way people behave</a:t>
            </a:r>
          </a:p>
          <a:p>
            <a:r>
              <a:rPr lang="en-GB" dirty="0"/>
              <a:t>‘The way we do things around here’ (Deal and Kennedy, 2000, as cited in Armstrong, 2019).</a:t>
            </a:r>
          </a:p>
          <a:p>
            <a:r>
              <a:rPr lang="en-GB" dirty="0"/>
              <a:t>Needs to be taken into consideration when implementing programmes to develop the organisation.</a:t>
            </a:r>
          </a:p>
          <a:p>
            <a:r>
              <a:rPr lang="en-GB" dirty="0"/>
              <a:t>Culture can significantly affect the way the organisation operates and how effective it is. </a:t>
            </a:r>
          </a:p>
        </p:txBody>
      </p:sp>
    </p:spTree>
    <p:extLst>
      <p:ext uri="{BB962C8B-B14F-4D97-AF65-F5344CB8AC3E}">
        <p14:creationId xmlns:p14="http://schemas.microsoft.com/office/powerpoint/2010/main" val="424534878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E5666-7A13-4583-908D-16ECF929362A}"/>
              </a:ext>
            </a:extLst>
          </p:cNvPr>
          <p:cNvSpPr>
            <a:spLocks noGrp="1"/>
          </p:cNvSpPr>
          <p:nvPr>
            <p:ph type="title"/>
          </p:nvPr>
        </p:nvSpPr>
        <p:spPr/>
        <p:txBody>
          <a:bodyPr>
            <a:normAutofit/>
          </a:bodyPr>
          <a:lstStyle/>
          <a:p>
            <a:r>
              <a:rPr lang="en-GB" sz="3600" b="1" dirty="0"/>
              <a:t>Changing Cultures for the Better</a:t>
            </a:r>
          </a:p>
        </p:txBody>
      </p:sp>
      <p:sp>
        <p:nvSpPr>
          <p:cNvPr id="3" name="Content Placeholder 2">
            <a:extLst>
              <a:ext uri="{FF2B5EF4-FFF2-40B4-BE49-F238E27FC236}">
                <a16:creationId xmlns:a16="http://schemas.microsoft.com/office/drawing/2014/main" id="{3104BB3A-A77F-4323-A2A0-7A51F55755CF}"/>
              </a:ext>
            </a:extLst>
          </p:cNvPr>
          <p:cNvSpPr>
            <a:spLocks noGrp="1"/>
          </p:cNvSpPr>
          <p:nvPr>
            <p:ph idx="1"/>
          </p:nvPr>
        </p:nvSpPr>
        <p:spPr/>
        <p:txBody>
          <a:bodyPr>
            <a:normAutofit/>
          </a:bodyPr>
          <a:lstStyle/>
          <a:p>
            <a:r>
              <a:rPr lang="en-GB" dirty="0"/>
              <a:t>Do we want to create a culture that supports innovation, collaboration, well-being, inclusion?</a:t>
            </a:r>
          </a:p>
          <a:p>
            <a:r>
              <a:rPr lang="en-GB" dirty="0"/>
              <a:t>What needs to change to do this? – structure, the way work is carried out, policies, management (less ‘command and control’) etc. </a:t>
            </a:r>
          </a:p>
          <a:p>
            <a:r>
              <a:rPr lang="en-GB" dirty="0"/>
              <a:t>Use cultural web/other models to analyse the culture as it is and then how we want it to be.</a:t>
            </a:r>
          </a:p>
        </p:txBody>
      </p:sp>
    </p:spTree>
    <p:extLst>
      <p:ext uri="{BB962C8B-B14F-4D97-AF65-F5344CB8AC3E}">
        <p14:creationId xmlns:p14="http://schemas.microsoft.com/office/powerpoint/2010/main" val="127199007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29AC9-E211-4D52-8B5D-256F687BB865}"/>
              </a:ext>
            </a:extLst>
          </p:cNvPr>
          <p:cNvSpPr>
            <a:spLocks noGrp="1"/>
          </p:cNvSpPr>
          <p:nvPr>
            <p:ph type="title"/>
          </p:nvPr>
        </p:nvSpPr>
        <p:spPr/>
        <p:txBody>
          <a:bodyPr/>
          <a:lstStyle/>
          <a:p>
            <a:r>
              <a:rPr lang="en-GB" b="1" dirty="0"/>
              <a:t>Positive Cultures</a:t>
            </a:r>
          </a:p>
        </p:txBody>
      </p:sp>
      <p:sp>
        <p:nvSpPr>
          <p:cNvPr id="3" name="Content Placeholder 2">
            <a:extLst>
              <a:ext uri="{FF2B5EF4-FFF2-40B4-BE49-F238E27FC236}">
                <a16:creationId xmlns:a16="http://schemas.microsoft.com/office/drawing/2014/main" id="{4B87282C-64A1-4A28-BFB2-B697AEDAF9F2}"/>
              </a:ext>
            </a:extLst>
          </p:cNvPr>
          <p:cNvSpPr>
            <a:spLocks noGrp="1"/>
          </p:cNvSpPr>
          <p:nvPr>
            <p:ph idx="1"/>
          </p:nvPr>
        </p:nvSpPr>
        <p:spPr/>
        <p:txBody>
          <a:bodyPr>
            <a:normAutofit fontScale="85000" lnSpcReduction="10000"/>
          </a:bodyPr>
          <a:lstStyle/>
          <a:p>
            <a:r>
              <a:rPr lang="en-GB" dirty="0"/>
              <a:t>Starts with organisation’s core values</a:t>
            </a:r>
          </a:p>
          <a:p>
            <a:r>
              <a:rPr lang="en-GB" dirty="0"/>
              <a:t>Open and honest communication</a:t>
            </a:r>
          </a:p>
          <a:p>
            <a:r>
              <a:rPr lang="en-GB" dirty="0"/>
              <a:t>Employee involvement in planning and shaping the work</a:t>
            </a:r>
          </a:p>
          <a:p>
            <a:r>
              <a:rPr lang="en-GB" dirty="0"/>
              <a:t>Collaboration and support across individuals and teams (inclusion)</a:t>
            </a:r>
          </a:p>
          <a:p>
            <a:r>
              <a:rPr lang="en-GB" dirty="0"/>
              <a:t>Fair reward systems</a:t>
            </a:r>
          </a:p>
          <a:p>
            <a:r>
              <a:rPr lang="en-GB" dirty="0"/>
              <a:t>Opportunities for growth</a:t>
            </a:r>
          </a:p>
          <a:p>
            <a:r>
              <a:rPr lang="en-GB" dirty="0"/>
              <a:t>Low employee turnover</a:t>
            </a:r>
          </a:p>
          <a:p>
            <a:r>
              <a:rPr lang="en-GB" dirty="0"/>
              <a:t>Sense of job security</a:t>
            </a:r>
          </a:p>
        </p:txBody>
      </p:sp>
    </p:spTree>
    <p:extLst>
      <p:ext uri="{BB962C8B-B14F-4D97-AF65-F5344CB8AC3E}">
        <p14:creationId xmlns:p14="http://schemas.microsoft.com/office/powerpoint/2010/main" val="332225078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FB19E-DAB4-6A1B-E787-C97025875652}"/>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3A345DC8-5019-E929-D028-FE39D009C351}"/>
              </a:ext>
            </a:extLst>
          </p:cNvPr>
          <p:cNvSpPr>
            <a:spLocks noGrp="1"/>
          </p:cNvSpPr>
          <p:nvPr>
            <p:ph idx="1"/>
          </p:nvPr>
        </p:nvSpPr>
        <p:spPr>
          <a:xfrm>
            <a:off x="609600" y="1600201"/>
            <a:ext cx="10972800" cy="3442854"/>
          </a:xfrm>
        </p:spPr>
        <p:txBody>
          <a:bodyPr>
            <a:normAutofit/>
          </a:bodyPr>
          <a:lstStyle/>
          <a:p>
            <a:pPr marL="0" indent="0">
              <a:buNone/>
            </a:pPr>
            <a:r>
              <a:rPr lang="en-GB" dirty="0"/>
              <a:t>What do you now feel about the importance of </a:t>
            </a:r>
            <a:r>
              <a:rPr lang="en-GB" b="1" dirty="0"/>
              <a:t>managers </a:t>
            </a:r>
            <a:r>
              <a:rPr lang="en-GB" dirty="0"/>
              <a:t>vs </a:t>
            </a:r>
            <a:r>
              <a:rPr lang="en-GB" b="1" dirty="0"/>
              <a:t>systems/processes </a:t>
            </a:r>
            <a:r>
              <a:rPr lang="en-GB" dirty="0"/>
              <a:t>in your culture?</a:t>
            </a:r>
          </a:p>
          <a:p>
            <a:pPr marL="0" indent="0">
              <a:buNone/>
            </a:pPr>
            <a:endParaRPr lang="en-GB" dirty="0"/>
          </a:p>
          <a:p>
            <a:pPr marL="0" indent="0">
              <a:buNone/>
            </a:pPr>
            <a:r>
              <a:rPr lang="en-GB" dirty="0"/>
              <a:t>What are you now thinking about to help your organisation “perform” better?</a:t>
            </a:r>
          </a:p>
        </p:txBody>
      </p:sp>
    </p:spTree>
    <p:extLst>
      <p:ext uri="{BB962C8B-B14F-4D97-AF65-F5344CB8AC3E}">
        <p14:creationId xmlns:p14="http://schemas.microsoft.com/office/powerpoint/2010/main" val="183640443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2FDE2-1D6E-484E-875E-F288E5AD4E58}"/>
              </a:ext>
            </a:extLst>
          </p:cNvPr>
          <p:cNvSpPr>
            <a:spLocks noGrp="1"/>
          </p:cNvSpPr>
          <p:nvPr>
            <p:ph type="title"/>
          </p:nvPr>
        </p:nvSpPr>
        <p:spPr/>
        <p:txBody>
          <a:bodyPr>
            <a:normAutofit fontScale="90000"/>
          </a:bodyPr>
          <a:lstStyle/>
          <a:p>
            <a:r>
              <a:rPr lang="en-GB" b="1" dirty="0"/>
              <a:t>How People Practice can Influence Culture</a:t>
            </a:r>
          </a:p>
        </p:txBody>
      </p:sp>
      <p:sp>
        <p:nvSpPr>
          <p:cNvPr id="3" name="Content Placeholder 2">
            <a:extLst>
              <a:ext uri="{FF2B5EF4-FFF2-40B4-BE49-F238E27FC236}">
                <a16:creationId xmlns:a16="http://schemas.microsoft.com/office/drawing/2014/main" id="{158E0508-1F9B-4109-A0E7-A50033405F60}"/>
              </a:ext>
            </a:extLst>
          </p:cNvPr>
          <p:cNvSpPr>
            <a:spLocks noGrp="1"/>
          </p:cNvSpPr>
          <p:nvPr>
            <p:ph idx="1"/>
          </p:nvPr>
        </p:nvSpPr>
        <p:spPr/>
        <p:txBody>
          <a:bodyPr>
            <a:normAutofit fontScale="92500" lnSpcReduction="20000"/>
          </a:bodyPr>
          <a:lstStyle/>
          <a:p>
            <a:pPr marL="0" indent="0">
              <a:buNone/>
            </a:pPr>
            <a:r>
              <a:rPr lang="en-GB" dirty="0"/>
              <a:t>This can be done throughout the </a:t>
            </a:r>
            <a:r>
              <a:rPr lang="en-GB" b="1" dirty="0"/>
              <a:t>employee lifecycle</a:t>
            </a:r>
            <a:r>
              <a:rPr lang="en-GB" dirty="0"/>
              <a:t>:</a:t>
            </a:r>
          </a:p>
          <a:p>
            <a:pPr marL="0" indent="0">
              <a:buNone/>
            </a:pPr>
            <a:r>
              <a:rPr lang="en-GB" dirty="0"/>
              <a:t>Recruitment – emphasis on personal values and behaviour</a:t>
            </a:r>
          </a:p>
          <a:p>
            <a:pPr marL="0" indent="0">
              <a:buNone/>
            </a:pPr>
            <a:r>
              <a:rPr lang="en-GB" dirty="0"/>
              <a:t>Onboarding – promoting values and integrating them</a:t>
            </a:r>
          </a:p>
          <a:p>
            <a:pPr marL="0" indent="0">
              <a:buNone/>
            </a:pPr>
            <a:r>
              <a:rPr lang="en-GB" dirty="0"/>
              <a:t>Performance management – an employee-manager partnership rather than a hierarchical, autocratic approach. Poor performance managed ethically</a:t>
            </a:r>
          </a:p>
          <a:p>
            <a:pPr marL="0" indent="0">
              <a:buNone/>
            </a:pPr>
            <a:r>
              <a:rPr lang="en-GB" dirty="0"/>
              <a:t>Reward – people are rewarded for what is valued, it’s fair</a:t>
            </a:r>
          </a:p>
          <a:p>
            <a:pPr marL="0" indent="0">
              <a:buNone/>
            </a:pPr>
            <a:r>
              <a:rPr lang="en-GB" dirty="0"/>
              <a:t>Learning – people supported to take ownership of their own development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8949931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0634F-51DA-160C-0823-E218E434B865}"/>
              </a:ext>
            </a:extLst>
          </p:cNvPr>
          <p:cNvSpPr>
            <a:spLocks noGrp="1"/>
          </p:cNvSpPr>
          <p:nvPr>
            <p:ph type="title"/>
          </p:nvPr>
        </p:nvSpPr>
        <p:spPr/>
        <p:txBody>
          <a:bodyPr/>
          <a:lstStyle/>
          <a:p>
            <a:endParaRPr lang="en-GB"/>
          </a:p>
        </p:txBody>
      </p:sp>
      <p:pic>
        <p:nvPicPr>
          <p:cNvPr id="3074" name="Picture 2" descr="Lewin’s Change Management Model">
            <a:extLst>
              <a:ext uri="{FF2B5EF4-FFF2-40B4-BE49-F238E27FC236}">
                <a16:creationId xmlns:a16="http://schemas.microsoft.com/office/drawing/2014/main" id="{E4D5F037-4AA7-9624-8E21-B2F8952835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267200" cy="207526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Lewin’s Change Management Model Pros &amp; Cons">
            <a:extLst>
              <a:ext uri="{FF2B5EF4-FFF2-40B4-BE49-F238E27FC236}">
                <a16:creationId xmlns:a16="http://schemas.microsoft.com/office/drawing/2014/main" id="{CCC178AA-EAAA-F9D0-B672-0B13E9C9E45A}"/>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4267200" y="0"/>
            <a:ext cx="5035702" cy="207526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Kotter’s 8-step model for change">
            <a:extLst>
              <a:ext uri="{FF2B5EF4-FFF2-40B4-BE49-F238E27FC236}">
                <a16:creationId xmlns:a16="http://schemas.microsoft.com/office/drawing/2014/main" id="{0CD9B5FC-E77B-A2F8-ACFB-65B707E0A13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41190" y="2075260"/>
            <a:ext cx="4138863" cy="2271525"/>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Kotter’s 8-step model for change Pros &amp; Cons">
            <a:extLst>
              <a:ext uri="{FF2B5EF4-FFF2-40B4-BE49-F238E27FC236}">
                <a16:creationId xmlns:a16="http://schemas.microsoft.com/office/drawing/2014/main" id="{C24D02AA-CB2B-BC1D-F359-4C62DFF60CE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80053" y="2075260"/>
            <a:ext cx="5511947" cy="2271525"/>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Nudge Theory for change management">
            <a:extLst>
              <a:ext uri="{FF2B5EF4-FFF2-40B4-BE49-F238E27FC236}">
                <a16:creationId xmlns:a16="http://schemas.microsoft.com/office/drawing/2014/main" id="{561C46AD-6D4B-6B60-9A81-F1165C2D499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4347563"/>
            <a:ext cx="4983497" cy="2511215"/>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Nudge Theory for change management Pros &amp; Cons">
            <a:extLst>
              <a:ext uri="{FF2B5EF4-FFF2-40B4-BE49-F238E27FC236}">
                <a16:creationId xmlns:a16="http://schemas.microsoft.com/office/drawing/2014/main" id="{043740D3-79D3-B1BA-EEAB-48F3EA6657D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942807" y="4346785"/>
            <a:ext cx="6097342" cy="25127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349068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E1C9E-038C-4746-B210-9C2F392FD087}"/>
              </a:ext>
            </a:extLst>
          </p:cNvPr>
          <p:cNvSpPr>
            <a:spLocks noGrp="1"/>
          </p:cNvSpPr>
          <p:nvPr>
            <p:ph type="title"/>
          </p:nvPr>
        </p:nvSpPr>
        <p:spPr>
          <a:xfrm>
            <a:off x="609600" y="213756"/>
            <a:ext cx="10972800" cy="688769"/>
          </a:xfrm>
        </p:spPr>
        <p:txBody>
          <a:bodyPr>
            <a:normAutofit fontScale="90000"/>
          </a:bodyPr>
          <a:lstStyle/>
          <a:p>
            <a:r>
              <a:rPr lang="en-GB" b="1" dirty="0"/>
              <a:t>HR has a Key Role in Change Management</a:t>
            </a:r>
          </a:p>
        </p:txBody>
      </p:sp>
      <p:sp>
        <p:nvSpPr>
          <p:cNvPr id="3" name="Content Placeholder 2">
            <a:extLst>
              <a:ext uri="{FF2B5EF4-FFF2-40B4-BE49-F238E27FC236}">
                <a16:creationId xmlns:a16="http://schemas.microsoft.com/office/drawing/2014/main" id="{4BDEF19E-254D-44FB-8904-A3AD5CD46036}"/>
              </a:ext>
            </a:extLst>
          </p:cNvPr>
          <p:cNvSpPr>
            <a:spLocks noGrp="1"/>
          </p:cNvSpPr>
          <p:nvPr>
            <p:ph sz="half" idx="1"/>
          </p:nvPr>
        </p:nvSpPr>
        <p:spPr>
          <a:xfrm>
            <a:off x="609600" y="1441588"/>
            <a:ext cx="5384800" cy="3989040"/>
          </a:xfrm>
          <a:ln>
            <a:solidFill>
              <a:schemeClr val="accent1"/>
            </a:solidFill>
          </a:ln>
        </p:spPr>
        <p:txBody>
          <a:bodyPr>
            <a:normAutofit fontScale="85000" lnSpcReduction="20000"/>
          </a:bodyPr>
          <a:lstStyle/>
          <a:p>
            <a:pPr marL="0" indent="0">
              <a:buNone/>
            </a:pPr>
            <a:r>
              <a:rPr lang="en-GB" dirty="0"/>
              <a:t>Contribution to Controllable aspects:</a:t>
            </a:r>
          </a:p>
          <a:p>
            <a:pPr marL="0" indent="0">
              <a:buNone/>
            </a:pPr>
            <a:endParaRPr lang="en-GB" dirty="0"/>
          </a:p>
          <a:p>
            <a:r>
              <a:rPr lang="en-GB" dirty="0"/>
              <a:t>Provide information on skills, impact on other parts of organisation, stakeholders, measuring success of change (e.g. turnover/absence rates)</a:t>
            </a:r>
          </a:p>
          <a:p>
            <a:r>
              <a:rPr lang="en-GB" dirty="0"/>
              <a:t>Advising on communication processes</a:t>
            </a:r>
          </a:p>
          <a:p>
            <a:r>
              <a:rPr lang="en-GB" dirty="0"/>
              <a:t>Changing policies/processes to support and embed change</a:t>
            </a:r>
          </a:p>
        </p:txBody>
      </p:sp>
      <p:sp>
        <p:nvSpPr>
          <p:cNvPr id="4" name="Content Placeholder 3">
            <a:extLst>
              <a:ext uri="{FF2B5EF4-FFF2-40B4-BE49-F238E27FC236}">
                <a16:creationId xmlns:a16="http://schemas.microsoft.com/office/drawing/2014/main" id="{54B5EADD-D2D2-495A-BF9D-5557DFEDC441}"/>
              </a:ext>
            </a:extLst>
          </p:cNvPr>
          <p:cNvSpPr>
            <a:spLocks noGrp="1"/>
          </p:cNvSpPr>
          <p:nvPr>
            <p:ph sz="half" idx="2"/>
          </p:nvPr>
        </p:nvSpPr>
        <p:spPr>
          <a:xfrm>
            <a:off x="6197600" y="1441588"/>
            <a:ext cx="5384800" cy="3989040"/>
          </a:xfrm>
          <a:ln>
            <a:solidFill>
              <a:schemeClr val="accent1"/>
            </a:solidFill>
          </a:ln>
        </p:spPr>
        <p:txBody>
          <a:bodyPr>
            <a:normAutofit fontScale="85000" lnSpcReduction="20000"/>
          </a:bodyPr>
          <a:lstStyle/>
          <a:p>
            <a:pPr marL="0" indent="0">
              <a:buNone/>
            </a:pPr>
            <a:r>
              <a:rPr lang="en-GB" dirty="0"/>
              <a:t>Contribution to Uncontrollable (people’s responses)</a:t>
            </a:r>
          </a:p>
          <a:p>
            <a:pPr marL="0" indent="0">
              <a:buNone/>
            </a:pPr>
            <a:endParaRPr lang="en-GB" dirty="0"/>
          </a:p>
          <a:p>
            <a:r>
              <a:rPr lang="en-GB" dirty="0"/>
              <a:t>Building trust, relationship management – ensuring people feel fairly treated</a:t>
            </a:r>
          </a:p>
          <a:p>
            <a:r>
              <a:rPr lang="en-GB" dirty="0"/>
              <a:t>Advising on reactions to change, gaining buy-in</a:t>
            </a:r>
          </a:p>
          <a:p>
            <a:r>
              <a:rPr lang="en-GB" dirty="0"/>
              <a:t>Reducing uncertainty, stress and improving job satisfaction through planning, good leadership</a:t>
            </a:r>
          </a:p>
          <a:p>
            <a:r>
              <a:rPr lang="en-GB" dirty="0"/>
              <a:t>Building a change ready culture</a:t>
            </a:r>
          </a:p>
          <a:p>
            <a:endParaRPr lang="en-GB" dirty="0"/>
          </a:p>
        </p:txBody>
      </p:sp>
    </p:spTree>
    <p:extLst>
      <p:ext uri="{BB962C8B-B14F-4D97-AF65-F5344CB8AC3E}">
        <p14:creationId xmlns:p14="http://schemas.microsoft.com/office/powerpoint/2010/main" val="28583765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5F621FD-7975-4B3B-AC1B-0C7C073D6E55}"/>
              </a:ext>
            </a:extLst>
          </p:cNvPr>
          <p:cNvSpPr>
            <a:spLocks noGrp="1"/>
          </p:cNvSpPr>
          <p:nvPr>
            <p:ph type="sldNum" sz="quarter" idx="12"/>
          </p:nvPr>
        </p:nvSpPr>
        <p:spPr/>
        <p:txBody>
          <a:bodyPr/>
          <a:lstStyle/>
          <a:p>
            <a:fld id="{F6E39E37-6BC0-A248-806A-337B0CEF6126}" type="slidenum">
              <a:rPr lang="en-US" smtClean="0"/>
              <a:t>61</a:t>
            </a:fld>
            <a:endParaRPr lang="en-US"/>
          </a:p>
        </p:txBody>
      </p:sp>
      <p:sp>
        <p:nvSpPr>
          <p:cNvPr id="3" name="Text Placeholder 2">
            <a:extLst>
              <a:ext uri="{FF2B5EF4-FFF2-40B4-BE49-F238E27FC236}">
                <a16:creationId xmlns:a16="http://schemas.microsoft.com/office/drawing/2014/main" id="{83174A08-D2EC-451C-9983-9BA9513DC3D3}"/>
              </a:ext>
            </a:extLst>
          </p:cNvPr>
          <p:cNvSpPr>
            <a:spLocks noGrp="1"/>
          </p:cNvSpPr>
          <p:nvPr>
            <p:ph type="body" sz="quarter" idx="13"/>
          </p:nvPr>
        </p:nvSpPr>
        <p:spPr>
          <a:xfrm>
            <a:off x="75501" y="261456"/>
            <a:ext cx="12040998" cy="561609"/>
          </a:xfrm>
        </p:spPr>
        <p:txBody>
          <a:bodyPr>
            <a:normAutofit lnSpcReduction="10000"/>
          </a:bodyPr>
          <a:lstStyle/>
          <a:p>
            <a:r>
              <a:rPr lang="en-GB" dirty="0"/>
              <a:t>Types of change…what is this one to me?</a:t>
            </a:r>
          </a:p>
        </p:txBody>
      </p:sp>
      <p:sp>
        <p:nvSpPr>
          <p:cNvPr id="21" name="TextBox 20">
            <a:extLst>
              <a:ext uri="{FF2B5EF4-FFF2-40B4-BE49-F238E27FC236}">
                <a16:creationId xmlns:a16="http://schemas.microsoft.com/office/drawing/2014/main" id="{1346F12D-BB6D-44DF-95DE-11813F0287B0}"/>
              </a:ext>
            </a:extLst>
          </p:cNvPr>
          <p:cNvSpPr txBox="1"/>
          <p:nvPr/>
        </p:nvSpPr>
        <p:spPr>
          <a:xfrm>
            <a:off x="4578543" y="6048092"/>
            <a:ext cx="3078343" cy="461665"/>
          </a:xfrm>
          <a:prstGeom prst="rect">
            <a:avLst/>
          </a:prstGeom>
          <a:noFill/>
        </p:spPr>
        <p:txBody>
          <a:bodyPr wrap="square" rtlCol="0">
            <a:spAutoFit/>
          </a:bodyPr>
          <a:lstStyle/>
          <a:p>
            <a:pPr algn="ctr"/>
            <a:r>
              <a:rPr lang="en-GB" sz="2400" b="1" dirty="0"/>
              <a:t>Impact </a:t>
            </a:r>
          </a:p>
        </p:txBody>
      </p:sp>
      <p:sp>
        <p:nvSpPr>
          <p:cNvPr id="23" name="TextBox 22">
            <a:extLst>
              <a:ext uri="{FF2B5EF4-FFF2-40B4-BE49-F238E27FC236}">
                <a16:creationId xmlns:a16="http://schemas.microsoft.com/office/drawing/2014/main" id="{1C9E7B23-B9A3-4D59-BAAE-6CA1344F4689}"/>
              </a:ext>
            </a:extLst>
          </p:cNvPr>
          <p:cNvSpPr txBox="1"/>
          <p:nvPr/>
        </p:nvSpPr>
        <p:spPr>
          <a:xfrm>
            <a:off x="9205645" y="1615702"/>
            <a:ext cx="3004625" cy="1323439"/>
          </a:xfrm>
          <a:prstGeom prst="rect">
            <a:avLst/>
          </a:prstGeom>
          <a:noFill/>
        </p:spPr>
        <p:txBody>
          <a:bodyPr wrap="square" rtlCol="0">
            <a:spAutoFit/>
          </a:bodyPr>
          <a:lstStyle/>
          <a:p>
            <a:pPr algn="ctr"/>
            <a:r>
              <a:rPr lang="en-GB" sz="2000" b="1" dirty="0"/>
              <a:t>Transformation:</a:t>
            </a:r>
          </a:p>
          <a:p>
            <a:pPr algn="ctr"/>
            <a:r>
              <a:rPr lang="en-GB" sz="2000" dirty="0"/>
              <a:t>To innovate &amp; create the “unimaginable”; experiment</a:t>
            </a:r>
          </a:p>
        </p:txBody>
      </p:sp>
      <p:sp>
        <p:nvSpPr>
          <p:cNvPr id="4" name="Arrow: Right 3">
            <a:extLst>
              <a:ext uri="{FF2B5EF4-FFF2-40B4-BE49-F238E27FC236}">
                <a16:creationId xmlns:a16="http://schemas.microsoft.com/office/drawing/2014/main" id="{1A8703EE-3210-4904-8E45-B96824803571}"/>
              </a:ext>
            </a:extLst>
          </p:cNvPr>
          <p:cNvSpPr/>
          <p:nvPr/>
        </p:nvSpPr>
        <p:spPr>
          <a:xfrm>
            <a:off x="657546" y="5414482"/>
            <a:ext cx="11373640" cy="27740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Arrow: Right 23">
            <a:extLst>
              <a:ext uri="{FF2B5EF4-FFF2-40B4-BE49-F238E27FC236}">
                <a16:creationId xmlns:a16="http://schemas.microsoft.com/office/drawing/2014/main" id="{F0CB9CA7-2D75-4A62-86EC-C1D3E865A6B3}"/>
              </a:ext>
            </a:extLst>
          </p:cNvPr>
          <p:cNvSpPr/>
          <p:nvPr/>
        </p:nvSpPr>
        <p:spPr>
          <a:xfrm rot="16200000">
            <a:off x="-1532050" y="3203211"/>
            <a:ext cx="4280202" cy="25957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BDE5A038-E211-4EFA-9A20-D6F1F3B5B0CA}"/>
              </a:ext>
            </a:extLst>
          </p:cNvPr>
          <p:cNvSpPr txBox="1"/>
          <p:nvPr/>
        </p:nvSpPr>
        <p:spPr>
          <a:xfrm rot="16200000">
            <a:off x="-1254018" y="3198167"/>
            <a:ext cx="3078343" cy="461665"/>
          </a:xfrm>
          <a:prstGeom prst="rect">
            <a:avLst/>
          </a:prstGeom>
          <a:noFill/>
        </p:spPr>
        <p:txBody>
          <a:bodyPr wrap="square" rtlCol="0">
            <a:spAutoFit/>
          </a:bodyPr>
          <a:lstStyle/>
          <a:p>
            <a:pPr algn="ctr"/>
            <a:r>
              <a:rPr lang="en-GB" sz="2400" b="1" dirty="0"/>
              <a:t>Discomfort</a:t>
            </a:r>
          </a:p>
        </p:txBody>
      </p:sp>
      <p:sp>
        <p:nvSpPr>
          <p:cNvPr id="26" name="TextBox 25">
            <a:extLst>
              <a:ext uri="{FF2B5EF4-FFF2-40B4-BE49-F238E27FC236}">
                <a16:creationId xmlns:a16="http://schemas.microsoft.com/office/drawing/2014/main" id="{D461C1AF-6992-49C9-85D2-D0FFD5368C0C}"/>
              </a:ext>
            </a:extLst>
          </p:cNvPr>
          <p:cNvSpPr txBox="1"/>
          <p:nvPr/>
        </p:nvSpPr>
        <p:spPr>
          <a:xfrm>
            <a:off x="4297619" y="4428045"/>
            <a:ext cx="3640189" cy="1015663"/>
          </a:xfrm>
          <a:prstGeom prst="rect">
            <a:avLst/>
          </a:prstGeom>
          <a:noFill/>
        </p:spPr>
        <p:txBody>
          <a:bodyPr wrap="square" rtlCol="0">
            <a:spAutoFit/>
          </a:bodyPr>
          <a:lstStyle/>
          <a:p>
            <a:pPr algn="ctr"/>
            <a:r>
              <a:rPr lang="en-GB" sz="2000" b="1" dirty="0"/>
              <a:t>Reform:</a:t>
            </a:r>
          </a:p>
          <a:p>
            <a:pPr algn="ctr"/>
            <a:r>
              <a:rPr lang="en-GB" sz="2000" dirty="0"/>
              <a:t>To understand &amp; change the system &amp; it’s parts; pilots</a:t>
            </a:r>
          </a:p>
        </p:txBody>
      </p:sp>
      <p:sp>
        <p:nvSpPr>
          <p:cNvPr id="27" name="TextBox 26">
            <a:extLst>
              <a:ext uri="{FF2B5EF4-FFF2-40B4-BE49-F238E27FC236}">
                <a16:creationId xmlns:a16="http://schemas.microsoft.com/office/drawing/2014/main" id="{493365EA-698D-4940-95BA-62BB85BDCE18}"/>
              </a:ext>
            </a:extLst>
          </p:cNvPr>
          <p:cNvSpPr txBox="1"/>
          <p:nvPr/>
        </p:nvSpPr>
        <p:spPr>
          <a:xfrm>
            <a:off x="824889" y="4023547"/>
            <a:ext cx="1959640" cy="1323439"/>
          </a:xfrm>
          <a:prstGeom prst="rect">
            <a:avLst/>
          </a:prstGeom>
          <a:noFill/>
        </p:spPr>
        <p:txBody>
          <a:bodyPr wrap="square" rtlCol="0">
            <a:spAutoFit/>
          </a:bodyPr>
          <a:lstStyle/>
          <a:p>
            <a:pPr algn="ctr"/>
            <a:r>
              <a:rPr lang="en-GB" sz="2000" b="1" dirty="0"/>
              <a:t>Incremental:</a:t>
            </a:r>
          </a:p>
          <a:p>
            <a:pPr algn="ctr"/>
            <a:r>
              <a:rPr lang="en-GB" sz="2000" dirty="0"/>
              <a:t>To improve performance;  projects</a:t>
            </a:r>
          </a:p>
        </p:txBody>
      </p:sp>
      <p:sp>
        <p:nvSpPr>
          <p:cNvPr id="28" name="Freeform: Shape 27">
            <a:extLst>
              <a:ext uri="{FF2B5EF4-FFF2-40B4-BE49-F238E27FC236}">
                <a16:creationId xmlns:a16="http://schemas.microsoft.com/office/drawing/2014/main" id="{9BBFB2D7-4506-41E4-912C-0B98AF9EE9FF}"/>
              </a:ext>
            </a:extLst>
          </p:cNvPr>
          <p:cNvSpPr/>
          <p:nvPr/>
        </p:nvSpPr>
        <p:spPr>
          <a:xfrm>
            <a:off x="719191" y="287676"/>
            <a:ext cx="10448818" cy="5137079"/>
          </a:xfrm>
          <a:custGeom>
            <a:avLst/>
            <a:gdLst>
              <a:gd name="connsiteX0" fmla="*/ 0 w 10448818"/>
              <a:gd name="connsiteY0" fmla="*/ 5137079 h 5137079"/>
              <a:gd name="connsiteX1" fmla="*/ 267128 w 10448818"/>
              <a:gd name="connsiteY1" fmla="*/ 5116531 h 5137079"/>
              <a:gd name="connsiteX2" fmla="*/ 534256 w 10448818"/>
              <a:gd name="connsiteY2" fmla="*/ 5106257 h 5137079"/>
              <a:gd name="connsiteX3" fmla="*/ 1736333 w 10448818"/>
              <a:gd name="connsiteY3" fmla="*/ 5065160 h 5137079"/>
              <a:gd name="connsiteX4" fmla="*/ 1910993 w 10448818"/>
              <a:gd name="connsiteY4" fmla="*/ 5034337 h 5137079"/>
              <a:gd name="connsiteX5" fmla="*/ 2383605 w 10448818"/>
              <a:gd name="connsiteY5" fmla="*/ 4931596 h 5137079"/>
              <a:gd name="connsiteX6" fmla="*/ 3020602 w 10448818"/>
              <a:gd name="connsiteY6" fmla="*/ 4798032 h 5137079"/>
              <a:gd name="connsiteX7" fmla="*/ 3215811 w 10448818"/>
              <a:gd name="connsiteY7" fmla="*/ 4756935 h 5137079"/>
              <a:gd name="connsiteX8" fmla="*/ 3647326 w 10448818"/>
              <a:gd name="connsiteY8" fmla="*/ 4664468 h 5137079"/>
              <a:gd name="connsiteX9" fmla="*/ 3965825 w 10448818"/>
              <a:gd name="connsiteY9" fmla="*/ 4530904 h 5137079"/>
              <a:gd name="connsiteX10" fmla="*/ 4253501 w 10448818"/>
              <a:gd name="connsiteY10" fmla="*/ 4428162 h 5137079"/>
              <a:gd name="connsiteX11" fmla="*/ 4787757 w 10448818"/>
              <a:gd name="connsiteY11" fmla="*/ 4089115 h 5137079"/>
              <a:gd name="connsiteX12" fmla="*/ 5147353 w 10448818"/>
              <a:gd name="connsiteY12" fmla="*/ 3914454 h 5137079"/>
              <a:gd name="connsiteX13" fmla="*/ 5527497 w 10448818"/>
              <a:gd name="connsiteY13" fmla="*/ 3708971 h 5137079"/>
              <a:gd name="connsiteX14" fmla="*/ 6493267 w 10448818"/>
              <a:gd name="connsiteY14" fmla="*/ 3236360 h 5137079"/>
              <a:gd name="connsiteX15" fmla="*/ 6657654 w 10448818"/>
              <a:gd name="connsiteY15" fmla="*/ 3154167 h 5137079"/>
              <a:gd name="connsiteX16" fmla="*/ 6852863 w 10448818"/>
              <a:gd name="connsiteY16" fmla="*/ 3020603 h 5137079"/>
              <a:gd name="connsiteX17" fmla="*/ 7222733 w 10448818"/>
              <a:gd name="connsiteY17" fmla="*/ 2794571 h 5137079"/>
              <a:gd name="connsiteX18" fmla="*/ 7808360 w 10448818"/>
              <a:gd name="connsiteY18" fmla="*/ 2373331 h 5137079"/>
              <a:gd name="connsiteX19" fmla="*/ 8178229 w 10448818"/>
              <a:gd name="connsiteY19" fmla="*/ 2106203 h 5137079"/>
              <a:gd name="connsiteX20" fmla="*/ 8311793 w 10448818"/>
              <a:gd name="connsiteY20" fmla="*/ 2024009 h 5137079"/>
              <a:gd name="connsiteX21" fmla="*/ 8527551 w 10448818"/>
              <a:gd name="connsiteY21" fmla="*/ 1839075 h 5137079"/>
              <a:gd name="connsiteX22" fmla="*/ 8774130 w 10448818"/>
              <a:gd name="connsiteY22" fmla="*/ 1561672 h 5137079"/>
              <a:gd name="connsiteX23" fmla="*/ 8804953 w 10448818"/>
              <a:gd name="connsiteY23" fmla="*/ 1541124 h 5137079"/>
              <a:gd name="connsiteX24" fmla="*/ 9513870 w 10448818"/>
              <a:gd name="connsiteY24" fmla="*/ 955497 h 5137079"/>
              <a:gd name="connsiteX25" fmla="*/ 9688530 w 10448818"/>
              <a:gd name="connsiteY25" fmla="*/ 760288 h 5137079"/>
              <a:gd name="connsiteX26" fmla="*/ 9709079 w 10448818"/>
              <a:gd name="connsiteY26" fmla="*/ 719191 h 5137079"/>
              <a:gd name="connsiteX27" fmla="*/ 9914562 w 10448818"/>
              <a:gd name="connsiteY27" fmla="*/ 544531 h 5137079"/>
              <a:gd name="connsiteX28" fmla="*/ 9965933 w 10448818"/>
              <a:gd name="connsiteY28" fmla="*/ 503434 h 5137079"/>
              <a:gd name="connsiteX29" fmla="*/ 10027578 w 10448818"/>
              <a:gd name="connsiteY29" fmla="*/ 462337 h 5137079"/>
              <a:gd name="connsiteX30" fmla="*/ 10099497 w 10448818"/>
              <a:gd name="connsiteY30" fmla="*/ 390418 h 5137079"/>
              <a:gd name="connsiteX31" fmla="*/ 10233061 w 10448818"/>
              <a:gd name="connsiteY31" fmla="*/ 267128 h 5137079"/>
              <a:gd name="connsiteX32" fmla="*/ 10448818 w 10448818"/>
              <a:gd name="connsiteY32" fmla="*/ 0 h 5137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0448818" h="5137079">
                <a:moveTo>
                  <a:pt x="0" y="5137079"/>
                </a:moveTo>
                <a:cubicBezTo>
                  <a:pt x="125653" y="5116137"/>
                  <a:pt x="52819" y="5125849"/>
                  <a:pt x="267128" y="5116531"/>
                </a:cubicBezTo>
                <a:lnTo>
                  <a:pt x="534256" y="5106257"/>
                </a:lnTo>
                <a:cubicBezTo>
                  <a:pt x="1060763" y="5031039"/>
                  <a:pt x="386350" y="5121410"/>
                  <a:pt x="1736333" y="5065160"/>
                </a:cubicBezTo>
                <a:cubicBezTo>
                  <a:pt x="1795401" y="5062699"/>
                  <a:pt x="1852597" y="5043557"/>
                  <a:pt x="1910993" y="5034337"/>
                </a:cubicBezTo>
                <a:cubicBezTo>
                  <a:pt x="2464128" y="4947000"/>
                  <a:pt x="1751617" y="5076881"/>
                  <a:pt x="2383605" y="4931596"/>
                </a:cubicBezTo>
                <a:cubicBezTo>
                  <a:pt x="2595040" y="4882990"/>
                  <a:pt x="2808278" y="4842594"/>
                  <a:pt x="3020602" y="4798032"/>
                </a:cubicBezTo>
                <a:lnTo>
                  <a:pt x="3215811" y="4756935"/>
                </a:lnTo>
                <a:cubicBezTo>
                  <a:pt x="3312874" y="4737522"/>
                  <a:pt x="3553540" y="4696932"/>
                  <a:pt x="3647326" y="4664468"/>
                </a:cubicBezTo>
                <a:cubicBezTo>
                  <a:pt x="3756116" y="4626810"/>
                  <a:pt x="3858130" y="4571589"/>
                  <a:pt x="3965825" y="4530904"/>
                </a:cubicBezTo>
                <a:cubicBezTo>
                  <a:pt x="4118291" y="4473306"/>
                  <a:pt x="4107274" y="4511721"/>
                  <a:pt x="4253501" y="4428162"/>
                </a:cubicBezTo>
                <a:cubicBezTo>
                  <a:pt x="4274357" y="4416244"/>
                  <a:pt x="4740693" y="4111974"/>
                  <a:pt x="4787757" y="4089115"/>
                </a:cubicBezTo>
                <a:cubicBezTo>
                  <a:pt x="4907622" y="4030895"/>
                  <a:pt x="5028830" y="3975361"/>
                  <a:pt x="5147353" y="3914454"/>
                </a:cubicBezTo>
                <a:cubicBezTo>
                  <a:pt x="5275468" y="3848617"/>
                  <a:pt x="5397484" y="3770977"/>
                  <a:pt x="5527497" y="3708971"/>
                </a:cubicBezTo>
                <a:cubicBezTo>
                  <a:pt x="6500761" y="3244798"/>
                  <a:pt x="5883534" y="3548001"/>
                  <a:pt x="6493267" y="3236360"/>
                </a:cubicBezTo>
                <a:cubicBezTo>
                  <a:pt x="6547818" y="3208478"/>
                  <a:pt x="6607093" y="3188761"/>
                  <a:pt x="6657654" y="3154167"/>
                </a:cubicBezTo>
                <a:cubicBezTo>
                  <a:pt x="6722724" y="3109646"/>
                  <a:pt x="6786346" y="3062932"/>
                  <a:pt x="6852863" y="3020603"/>
                </a:cubicBezTo>
                <a:cubicBezTo>
                  <a:pt x="6974763" y="2943030"/>
                  <a:pt x="7120565" y="2896741"/>
                  <a:pt x="7222733" y="2794571"/>
                </a:cubicBezTo>
                <a:cubicBezTo>
                  <a:pt x="7425809" y="2591491"/>
                  <a:pt x="7267164" y="2744012"/>
                  <a:pt x="7808360" y="2373331"/>
                </a:cubicBezTo>
                <a:cubicBezTo>
                  <a:pt x="8201741" y="2103893"/>
                  <a:pt x="7863093" y="2351310"/>
                  <a:pt x="8178229" y="2106203"/>
                </a:cubicBezTo>
                <a:cubicBezTo>
                  <a:pt x="8219493" y="2074108"/>
                  <a:pt x="8270457" y="2056011"/>
                  <a:pt x="8311793" y="2024009"/>
                </a:cubicBezTo>
                <a:cubicBezTo>
                  <a:pt x="8386693" y="1966022"/>
                  <a:pt x="8460572" y="1906054"/>
                  <a:pt x="8527551" y="1839075"/>
                </a:cubicBezTo>
                <a:cubicBezTo>
                  <a:pt x="8615032" y="1751594"/>
                  <a:pt x="8671190" y="1630296"/>
                  <a:pt x="8774130" y="1561672"/>
                </a:cubicBezTo>
                <a:cubicBezTo>
                  <a:pt x="8784404" y="1554823"/>
                  <a:pt x="8795110" y="1548580"/>
                  <a:pt x="8804953" y="1541124"/>
                </a:cubicBezTo>
                <a:cubicBezTo>
                  <a:pt x="9088317" y="1326455"/>
                  <a:pt x="9242090" y="1212718"/>
                  <a:pt x="9513870" y="955497"/>
                </a:cubicBezTo>
                <a:cubicBezTo>
                  <a:pt x="9577285" y="895479"/>
                  <a:pt x="9632922" y="827603"/>
                  <a:pt x="9688530" y="760288"/>
                </a:cubicBezTo>
                <a:cubicBezTo>
                  <a:pt x="9698284" y="748480"/>
                  <a:pt x="9698000" y="729766"/>
                  <a:pt x="9709079" y="719191"/>
                </a:cubicBezTo>
                <a:cubicBezTo>
                  <a:pt x="9774105" y="657121"/>
                  <a:pt x="9845729" y="602350"/>
                  <a:pt x="9914562" y="544531"/>
                </a:cubicBezTo>
                <a:cubicBezTo>
                  <a:pt x="9931353" y="530426"/>
                  <a:pt x="9947687" y="515598"/>
                  <a:pt x="9965933" y="503434"/>
                </a:cubicBezTo>
                <a:cubicBezTo>
                  <a:pt x="9986481" y="489735"/>
                  <a:pt x="10008725" y="478289"/>
                  <a:pt x="10027578" y="462337"/>
                </a:cubicBezTo>
                <a:cubicBezTo>
                  <a:pt x="10053459" y="440438"/>
                  <a:pt x="10074917" y="413769"/>
                  <a:pt x="10099497" y="390418"/>
                </a:cubicBezTo>
                <a:cubicBezTo>
                  <a:pt x="10143424" y="348687"/>
                  <a:pt x="10194544" y="313899"/>
                  <a:pt x="10233061" y="267128"/>
                </a:cubicBezTo>
                <a:cubicBezTo>
                  <a:pt x="10401722" y="62326"/>
                  <a:pt x="10330595" y="152002"/>
                  <a:pt x="10448818"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1045512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76F8B5-90AE-4445-8D93-9B29D28213A5}"/>
              </a:ext>
            </a:extLst>
          </p:cNvPr>
          <p:cNvSpPr>
            <a:spLocks noGrp="1"/>
          </p:cNvSpPr>
          <p:nvPr>
            <p:ph type="sldNum" sz="quarter" idx="12"/>
          </p:nvPr>
        </p:nvSpPr>
        <p:spPr/>
        <p:txBody>
          <a:bodyPr/>
          <a:lstStyle/>
          <a:p>
            <a:fld id="{F6E39E37-6BC0-A248-806A-337B0CEF6126}" type="slidenum">
              <a:rPr lang="en-US" smtClean="0"/>
              <a:t>62</a:t>
            </a:fld>
            <a:endParaRPr lang="en-US"/>
          </a:p>
        </p:txBody>
      </p:sp>
      <p:sp>
        <p:nvSpPr>
          <p:cNvPr id="6" name="Text Placeholder 2">
            <a:extLst>
              <a:ext uri="{FF2B5EF4-FFF2-40B4-BE49-F238E27FC236}">
                <a16:creationId xmlns:a16="http://schemas.microsoft.com/office/drawing/2014/main" id="{2EA34347-B6F8-4342-B849-C392B50DAD35}"/>
              </a:ext>
            </a:extLst>
          </p:cNvPr>
          <p:cNvSpPr>
            <a:spLocks noGrp="1"/>
          </p:cNvSpPr>
          <p:nvPr>
            <p:ph type="body" sz="quarter" idx="13"/>
          </p:nvPr>
        </p:nvSpPr>
        <p:spPr>
          <a:xfrm>
            <a:off x="151001" y="155409"/>
            <a:ext cx="5386769" cy="1652843"/>
          </a:xfrm>
        </p:spPr>
        <p:txBody>
          <a:bodyPr>
            <a:normAutofit/>
          </a:bodyPr>
          <a:lstStyle/>
          <a:p>
            <a:r>
              <a:rPr lang="en-US" dirty="0"/>
              <a:t>Something new…how do we normally respond?</a:t>
            </a:r>
          </a:p>
        </p:txBody>
      </p:sp>
      <p:sp>
        <p:nvSpPr>
          <p:cNvPr id="7" name="TextBox 6">
            <a:extLst>
              <a:ext uri="{FF2B5EF4-FFF2-40B4-BE49-F238E27FC236}">
                <a16:creationId xmlns:a16="http://schemas.microsoft.com/office/drawing/2014/main" id="{CE5FDA1F-0700-470D-8B39-EF0396F10484}"/>
              </a:ext>
            </a:extLst>
          </p:cNvPr>
          <p:cNvSpPr txBox="1"/>
          <p:nvPr/>
        </p:nvSpPr>
        <p:spPr>
          <a:xfrm>
            <a:off x="0" y="2102887"/>
            <a:ext cx="2568540" cy="2554545"/>
          </a:xfrm>
          <a:prstGeom prst="rect">
            <a:avLst/>
          </a:prstGeom>
          <a:noFill/>
        </p:spPr>
        <p:txBody>
          <a:bodyPr wrap="square" rtlCol="0">
            <a:spAutoFit/>
          </a:bodyPr>
          <a:lstStyle/>
          <a:p>
            <a:pPr algn="ctr"/>
            <a:r>
              <a:rPr lang="en-GB" sz="2000" dirty="0"/>
              <a:t>Every “change” will mean something different to each of us…</a:t>
            </a:r>
          </a:p>
          <a:p>
            <a:pPr algn="ctr"/>
            <a:endParaRPr lang="en-GB" sz="2000" dirty="0"/>
          </a:p>
          <a:p>
            <a:pPr algn="ctr"/>
            <a:r>
              <a:rPr lang="en-GB" sz="2000" dirty="0"/>
              <a:t>The length &amp; depth will depend on our “map of the world”</a:t>
            </a:r>
          </a:p>
        </p:txBody>
      </p:sp>
      <p:pic>
        <p:nvPicPr>
          <p:cNvPr id="5" name="Picture 4">
            <a:extLst>
              <a:ext uri="{FF2B5EF4-FFF2-40B4-BE49-F238E27FC236}">
                <a16:creationId xmlns:a16="http://schemas.microsoft.com/office/drawing/2014/main" id="{F0B97EE6-7854-4A0E-9E49-0B3A1AA70D4B}"/>
              </a:ext>
            </a:extLst>
          </p:cNvPr>
          <p:cNvPicPr>
            <a:picLocks noChangeAspect="1"/>
          </p:cNvPicPr>
          <p:nvPr/>
        </p:nvPicPr>
        <p:blipFill rotWithShape="1">
          <a:blip r:embed="rId2"/>
          <a:srcRect t="14211"/>
          <a:stretch/>
        </p:blipFill>
        <p:spPr>
          <a:xfrm>
            <a:off x="2729354" y="1118406"/>
            <a:ext cx="9462646" cy="5739594"/>
          </a:xfrm>
          <a:prstGeom prst="rect">
            <a:avLst/>
          </a:prstGeom>
        </p:spPr>
      </p:pic>
    </p:spTree>
    <p:extLst>
      <p:ext uri="{BB962C8B-B14F-4D97-AF65-F5344CB8AC3E}">
        <p14:creationId xmlns:p14="http://schemas.microsoft.com/office/powerpoint/2010/main" val="321899022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76F8B5-90AE-4445-8D93-9B29D28213A5}"/>
              </a:ext>
            </a:extLst>
          </p:cNvPr>
          <p:cNvSpPr>
            <a:spLocks noGrp="1"/>
          </p:cNvSpPr>
          <p:nvPr>
            <p:ph type="sldNum" sz="quarter" idx="12"/>
          </p:nvPr>
        </p:nvSpPr>
        <p:spPr/>
        <p:txBody>
          <a:bodyPr/>
          <a:lstStyle/>
          <a:p>
            <a:fld id="{F6E39E37-6BC0-A248-806A-337B0CEF6126}" type="slidenum">
              <a:rPr lang="en-US" smtClean="0"/>
              <a:t>63</a:t>
            </a:fld>
            <a:endParaRPr lang="en-US"/>
          </a:p>
        </p:txBody>
      </p:sp>
      <p:sp>
        <p:nvSpPr>
          <p:cNvPr id="6" name="Text Placeholder 2">
            <a:extLst>
              <a:ext uri="{FF2B5EF4-FFF2-40B4-BE49-F238E27FC236}">
                <a16:creationId xmlns:a16="http://schemas.microsoft.com/office/drawing/2014/main" id="{2EA34347-B6F8-4342-B849-C392B50DAD35}"/>
              </a:ext>
            </a:extLst>
          </p:cNvPr>
          <p:cNvSpPr>
            <a:spLocks noGrp="1"/>
          </p:cNvSpPr>
          <p:nvPr>
            <p:ph type="body" sz="quarter" idx="13"/>
          </p:nvPr>
        </p:nvSpPr>
        <p:spPr>
          <a:xfrm>
            <a:off x="151002" y="155409"/>
            <a:ext cx="2906524" cy="2402054"/>
          </a:xfrm>
        </p:spPr>
        <p:txBody>
          <a:bodyPr>
            <a:normAutofit/>
          </a:bodyPr>
          <a:lstStyle/>
          <a:p>
            <a:r>
              <a:rPr lang="en-US" dirty="0"/>
              <a:t>What should leaders/HR  do during change?</a:t>
            </a:r>
          </a:p>
        </p:txBody>
      </p:sp>
      <p:sp>
        <p:nvSpPr>
          <p:cNvPr id="7" name="TextBox 6">
            <a:extLst>
              <a:ext uri="{FF2B5EF4-FFF2-40B4-BE49-F238E27FC236}">
                <a16:creationId xmlns:a16="http://schemas.microsoft.com/office/drawing/2014/main" id="{CE5FDA1F-0700-470D-8B39-EF0396F10484}"/>
              </a:ext>
            </a:extLst>
          </p:cNvPr>
          <p:cNvSpPr txBox="1"/>
          <p:nvPr/>
        </p:nvSpPr>
        <p:spPr>
          <a:xfrm>
            <a:off x="0" y="3245887"/>
            <a:ext cx="2143125" cy="2246769"/>
          </a:xfrm>
          <a:prstGeom prst="rect">
            <a:avLst/>
          </a:prstGeom>
          <a:noFill/>
        </p:spPr>
        <p:txBody>
          <a:bodyPr wrap="square" rtlCol="0">
            <a:spAutoFit/>
          </a:bodyPr>
          <a:lstStyle/>
          <a:p>
            <a:pPr algn="ctr"/>
            <a:r>
              <a:rPr lang="en-GB" sz="2000" dirty="0"/>
              <a:t>Pay attention &amp; notice</a:t>
            </a:r>
          </a:p>
          <a:p>
            <a:pPr algn="ctr"/>
            <a:endParaRPr lang="en-GB" sz="2000" dirty="0"/>
          </a:p>
          <a:p>
            <a:pPr algn="ctr"/>
            <a:r>
              <a:rPr lang="en-GB" sz="2000" dirty="0"/>
              <a:t>Adapt as needed</a:t>
            </a:r>
          </a:p>
          <a:p>
            <a:pPr algn="ctr"/>
            <a:endParaRPr lang="en-GB" sz="2000" dirty="0"/>
          </a:p>
          <a:p>
            <a:pPr algn="ctr"/>
            <a:r>
              <a:rPr lang="en-GB" sz="2000" dirty="0"/>
              <a:t>Make it safe for all emotions</a:t>
            </a:r>
          </a:p>
        </p:txBody>
      </p:sp>
      <p:pic>
        <p:nvPicPr>
          <p:cNvPr id="1026" name="Picture 2" descr="Kubler Ross Change Curve - Mastering Business Analysis">
            <a:extLst>
              <a:ext uri="{FF2B5EF4-FFF2-40B4-BE49-F238E27FC236}">
                <a16:creationId xmlns:a16="http://schemas.microsoft.com/office/drawing/2014/main" id="{6FB09DAA-2469-B95A-D75F-19DF1C1097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24955" y="-1176"/>
            <a:ext cx="936704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720074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ECAD4-4BBC-29AF-4ADA-10C573B1836C}"/>
              </a:ext>
            </a:extLst>
          </p:cNvPr>
          <p:cNvSpPr>
            <a:spLocks noGrp="1"/>
          </p:cNvSpPr>
          <p:nvPr>
            <p:ph type="title"/>
          </p:nvPr>
        </p:nvSpPr>
        <p:spPr>
          <a:xfrm>
            <a:off x="1207872" y="347595"/>
            <a:ext cx="9776254" cy="1364178"/>
          </a:xfrm>
        </p:spPr>
        <p:txBody>
          <a:bodyPr>
            <a:normAutofit fontScale="90000"/>
          </a:bodyPr>
          <a:lstStyle/>
          <a:p>
            <a:pPr algn="r"/>
            <a:r>
              <a:rPr lang="en-US" dirty="0">
                <a:latin typeface="Arial" panose="020B0604020202020204" pitchFamily="34" charset="0"/>
                <a:cs typeface="Arial" panose="020B0604020202020204" pitchFamily="34" charset="0"/>
              </a:rPr>
              <a:t>Routine Problems vs Adaptive Challenges</a:t>
            </a:r>
            <a:br>
              <a:rPr lang="en-US"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Heifetz &amp; </a:t>
            </a:r>
            <a:r>
              <a:rPr lang="en-US" sz="1800" dirty="0" err="1">
                <a:latin typeface="Arial" panose="020B0604020202020204" pitchFamily="34" charset="0"/>
                <a:cs typeface="Arial" panose="020B0604020202020204" pitchFamily="34" charset="0"/>
              </a:rPr>
              <a:t>Linsky</a:t>
            </a:r>
            <a:r>
              <a:rPr lang="en-US" sz="1800" dirty="0">
                <a:latin typeface="Arial" panose="020B0604020202020204" pitchFamily="34" charset="0"/>
                <a:cs typeface="Arial" panose="020B0604020202020204" pitchFamily="34" charset="0"/>
              </a:rPr>
              <a:t> (2009)</a:t>
            </a:r>
            <a:endParaRPr lang="en-US" dirty="0">
              <a:latin typeface="Arial" panose="020B0604020202020204" pitchFamily="34" charset="0"/>
              <a:cs typeface="Arial" panose="020B0604020202020204" pitchFamily="34" charset="0"/>
            </a:endParaRPr>
          </a:p>
        </p:txBody>
      </p:sp>
      <p:sp>
        <p:nvSpPr>
          <p:cNvPr id="5" name="Left-right Arrow 4">
            <a:extLst>
              <a:ext uri="{FF2B5EF4-FFF2-40B4-BE49-F238E27FC236}">
                <a16:creationId xmlns:a16="http://schemas.microsoft.com/office/drawing/2014/main" id="{50FF5184-1F97-464F-0561-18EA2DAB431E}"/>
              </a:ext>
            </a:extLst>
          </p:cNvPr>
          <p:cNvSpPr/>
          <p:nvPr/>
        </p:nvSpPr>
        <p:spPr>
          <a:xfrm>
            <a:off x="2061518" y="1843687"/>
            <a:ext cx="8068963" cy="914400"/>
          </a:xfrm>
          <a:prstGeom prst="leftRightArrow">
            <a:avLst/>
          </a:prstGeom>
          <a:gradFill>
            <a:gsLst>
              <a:gs pos="79000">
                <a:schemeClr val="accent6">
                  <a:lumMod val="20000"/>
                  <a:lumOff val="80000"/>
                </a:schemeClr>
              </a:gs>
              <a:gs pos="0">
                <a:schemeClr val="accent1">
                  <a:lumMod val="45000"/>
                  <a:lumOff val="55000"/>
                </a:schemeClr>
              </a:gs>
              <a:gs pos="0">
                <a:schemeClr val="accent1">
                  <a:lumMod val="45000"/>
                  <a:lumOff val="55000"/>
                </a:schemeClr>
              </a:gs>
              <a:gs pos="0">
                <a:schemeClr val="accent1">
                  <a:lumMod val="30000"/>
                  <a:lumOff val="70000"/>
                </a:schemeClr>
              </a:gs>
            </a:gsLst>
            <a:lin ang="0" scaled="0"/>
          </a:gradFill>
          <a:effectLst>
            <a:softEdge rad="45964"/>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rPr>
              <a:t>Routine 					Adaptive</a:t>
            </a:r>
          </a:p>
        </p:txBody>
      </p:sp>
      <p:sp>
        <p:nvSpPr>
          <p:cNvPr id="6" name="TextBox 5">
            <a:extLst>
              <a:ext uri="{FF2B5EF4-FFF2-40B4-BE49-F238E27FC236}">
                <a16:creationId xmlns:a16="http://schemas.microsoft.com/office/drawing/2014/main" id="{39CA5C06-1C99-E521-C796-06A93C612A0C}"/>
              </a:ext>
            </a:extLst>
          </p:cNvPr>
          <p:cNvSpPr txBox="1"/>
          <p:nvPr/>
        </p:nvSpPr>
        <p:spPr>
          <a:xfrm>
            <a:off x="1273853" y="2878642"/>
            <a:ext cx="4586288" cy="3539430"/>
          </a:xfrm>
          <a:prstGeom prst="rect">
            <a:avLst/>
          </a:prstGeom>
          <a:solidFill>
            <a:schemeClr val="accent1">
              <a:lumMod val="20000"/>
              <a:lumOff val="80000"/>
              <a:alpha val="50000"/>
            </a:schemeClr>
          </a:solidFill>
          <a:effectLst>
            <a:softEdge rad="76641"/>
          </a:effectLst>
        </p:spPr>
        <p:txBody>
          <a:bodyPr wrap="square" rtlCol="0">
            <a:spAutoFit/>
          </a:bodyPr>
          <a:lstStyle/>
          <a:p>
            <a:pPr marL="342900" indent="-342900">
              <a:buFont typeface="Wingdings" pitchFamily="2" charset="2"/>
              <a:buChar char="q"/>
            </a:pPr>
            <a:r>
              <a:rPr lang="en-GB" sz="2400" dirty="0">
                <a:latin typeface="Arial" panose="020B0604020202020204" pitchFamily="34" charset="0"/>
                <a:cs typeface="Arial" panose="020B0604020202020204" pitchFamily="34" charset="0"/>
              </a:rPr>
              <a:t>Easily defined</a:t>
            </a:r>
          </a:p>
          <a:p>
            <a:pPr marL="342900" indent="-342900">
              <a:buFont typeface="Wingdings" pitchFamily="2" charset="2"/>
              <a:buChar char="q"/>
            </a:pPr>
            <a:r>
              <a:rPr lang="en-GB" sz="2400" dirty="0">
                <a:latin typeface="Arial" panose="020B0604020202020204" pitchFamily="34" charset="0"/>
                <a:cs typeface="Arial" panose="020B0604020202020204" pitchFamily="34" charset="0"/>
              </a:rPr>
              <a:t>Proven solutions</a:t>
            </a:r>
          </a:p>
          <a:p>
            <a:pPr marL="342900" indent="-342900">
              <a:buFont typeface="Wingdings" pitchFamily="2" charset="2"/>
              <a:buChar char="q"/>
            </a:pPr>
            <a:r>
              <a:rPr lang="en-GB" sz="2400" dirty="0">
                <a:latin typeface="Arial" panose="020B0604020202020204" pitchFamily="34" charset="0"/>
                <a:cs typeface="Arial" panose="020B0604020202020204" pitchFamily="34" charset="0"/>
              </a:rPr>
              <a:t>Use of expert to know what to do next (based on history)</a:t>
            </a:r>
          </a:p>
          <a:p>
            <a:pPr marL="342900" indent="-342900">
              <a:buFont typeface="Wingdings" pitchFamily="2" charset="2"/>
              <a:buChar char="q"/>
            </a:pPr>
            <a:r>
              <a:rPr lang="en-GB" sz="2400" dirty="0">
                <a:latin typeface="Arial" panose="020B0604020202020204" pitchFamily="34" charset="0"/>
                <a:cs typeface="Arial" panose="020B0604020202020204" pitchFamily="34" charset="0"/>
              </a:rPr>
              <a:t>Policies, procedures and protocols can be developed and used</a:t>
            </a:r>
          </a:p>
          <a:p>
            <a:endParaRPr lang="en-GB" sz="800" dirty="0">
              <a:latin typeface="Arial" panose="020B0604020202020204" pitchFamily="34" charset="0"/>
              <a:cs typeface="Arial" panose="020B0604020202020204" pitchFamily="34" charset="0"/>
            </a:endParaRPr>
          </a:p>
          <a:p>
            <a:r>
              <a:rPr lang="en-GB" sz="2400" b="1" i="1" dirty="0">
                <a:latin typeface="Arial" panose="020B0604020202020204" pitchFamily="34" charset="0"/>
                <a:cs typeface="Arial" panose="020B0604020202020204" pitchFamily="34" charset="0"/>
              </a:rPr>
              <a:t>Knowns: use of experience, hierarchy and process</a:t>
            </a:r>
            <a:r>
              <a:rPr lang="en-GB" sz="2400" dirty="0">
                <a:latin typeface="Arial" panose="020B0604020202020204" pitchFamily="34" charset="0"/>
                <a:cs typeface="Arial" panose="020B0604020202020204" pitchFamily="34" charset="0"/>
              </a:rPr>
              <a:t> </a:t>
            </a:r>
          </a:p>
        </p:txBody>
      </p:sp>
      <p:sp>
        <p:nvSpPr>
          <p:cNvPr id="7" name="TextBox 6">
            <a:extLst>
              <a:ext uri="{FF2B5EF4-FFF2-40B4-BE49-F238E27FC236}">
                <a16:creationId xmlns:a16="http://schemas.microsoft.com/office/drawing/2014/main" id="{B812015C-F709-BAA5-8D70-236997C49FB8}"/>
              </a:ext>
            </a:extLst>
          </p:cNvPr>
          <p:cNvSpPr txBox="1"/>
          <p:nvPr/>
        </p:nvSpPr>
        <p:spPr>
          <a:xfrm>
            <a:off x="6331859" y="2878642"/>
            <a:ext cx="4586288" cy="3631763"/>
          </a:xfrm>
          <a:prstGeom prst="rect">
            <a:avLst/>
          </a:prstGeom>
          <a:solidFill>
            <a:schemeClr val="accent6">
              <a:lumMod val="20000"/>
              <a:lumOff val="80000"/>
              <a:alpha val="50000"/>
            </a:schemeClr>
          </a:solidFill>
          <a:effectLst>
            <a:softEdge rad="76200"/>
          </a:effectLst>
        </p:spPr>
        <p:txBody>
          <a:bodyPr wrap="square" rtlCol="0">
            <a:spAutoFit/>
          </a:bodyPr>
          <a:lstStyle/>
          <a:p>
            <a:pPr marL="342900" indent="-342900">
              <a:buFont typeface=".Apple Color Emoji UI"/>
              <a:buChar char="❓"/>
            </a:pPr>
            <a:r>
              <a:rPr lang="en-GB" sz="2400" dirty="0">
                <a:latin typeface="Arial" panose="020B0604020202020204" pitchFamily="34" charset="0"/>
                <a:cs typeface="Arial" panose="020B0604020202020204" pitchFamily="34" charset="0"/>
              </a:rPr>
              <a:t>Often hard to define issues</a:t>
            </a:r>
          </a:p>
          <a:p>
            <a:pPr marL="342900" indent="-342900">
              <a:buFont typeface=".Apple Color Emoji UI"/>
              <a:buChar char="❓"/>
            </a:pPr>
            <a:r>
              <a:rPr lang="en-GB" sz="2400" dirty="0">
                <a:latin typeface="Arial" panose="020B0604020202020204" pitchFamily="34" charset="0"/>
                <a:cs typeface="Arial" panose="020B0604020202020204" pitchFamily="34" charset="0"/>
              </a:rPr>
              <a:t>No clear known solution </a:t>
            </a:r>
          </a:p>
          <a:p>
            <a:pPr marL="342900" indent="-342900">
              <a:buFont typeface=".Apple Color Emoji UI"/>
              <a:buChar char="❓"/>
            </a:pPr>
            <a:r>
              <a:rPr lang="en-GB" sz="2400" dirty="0">
                <a:latin typeface="Arial" panose="020B0604020202020204" pitchFamily="34" charset="0"/>
                <a:cs typeface="Arial" panose="020B0604020202020204" pitchFamily="34" charset="0"/>
              </a:rPr>
              <a:t>Lots of perspectives as to how to deal with the challenge</a:t>
            </a:r>
          </a:p>
          <a:p>
            <a:pPr marL="342900" indent="-342900">
              <a:buFont typeface=".Apple Color Emoji UI"/>
              <a:buChar char="❓"/>
            </a:pPr>
            <a:r>
              <a:rPr lang="en-GB" sz="2400" dirty="0">
                <a:latin typeface="Arial" panose="020B0604020202020204" pitchFamily="34" charset="0"/>
                <a:cs typeface="Arial" panose="020B0604020202020204" pitchFamily="34" charset="0"/>
              </a:rPr>
              <a:t>Single expertise cannot solve the problem</a:t>
            </a:r>
          </a:p>
          <a:p>
            <a:endParaRPr lang="en-GB" sz="800" dirty="0">
              <a:latin typeface="Arial" panose="020B0604020202020204" pitchFamily="34" charset="0"/>
              <a:cs typeface="Arial" panose="020B0604020202020204" pitchFamily="34" charset="0"/>
            </a:endParaRPr>
          </a:p>
          <a:p>
            <a:r>
              <a:rPr lang="en-GB" sz="2400" b="1" i="1" dirty="0">
                <a:latin typeface="Arial" panose="020B0604020202020204" pitchFamily="34" charset="0"/>
                <a:cs typeface="Arial" panose="020B0604020202020204" pitchFamily="34" charset="0"/>
              </a:rPr>
              <a:t>Unknowns: learning and collaboration are key</a:t>
            </a:r>
          </a:p>
        </p:txBody>
      </p:sp>
    </p:spTree>
    <p:extLst>
      <p:ext uri="{BB962C8B-B14F-4D97-AF65-F5344CB8AC3E}">
        <p14:creationId xmlns:p14="http://schemas.microsoft.com/office/powerpoint/2010/main" val="46431008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ECAD4-4BBC-29AF-4ADA-10C573B1836C}"/>
              </a:ext>
            </a:extLst>
          </p:cNvPr>
          <p:cNvSpPr>
            <a:spLocks noGrp="1"/>
          </p:cNvSpPr>
          <p:nvPr>
            <p:ph type="title"/>
          </p:nvPr>
        </p:nvSpPr>
        <p:spPr>
          <a:xfrm>
            <a:off x="538841" y="15490"/>
            <a:ext cx="10515600" cy="914400"/>
          </a:xfrm>
        </p:spPr>
        <p:txBody>
          <a:bodyPr>
            <a:normAutofit/>
          </a:bodyPr>
          <a:lstStyle/>
          <a:p>
            <a:r>
              <a:rPr lang="en-US" dirty="0">
                <a:latin typeface="Arial" panose="020B0604020202020204" pitchFamily="34" charset="0"/>
                <a:cs typeface="Arial" panose="020B0604020202020204" pitchFamily="34" charset="0"/>
              </a:rPr>
              <a:t>Picking the right HR/leadership skills…</a:t>
            </a:r>
          </a:p>
        </p:txBody>
      </p:sp>
      <p:sp>
        <p:nvSpPr>
          <p:cNvPr id="5" name="Left-right Arrow 4">
            <a:extLst>
              <a:ext uri="{FF2B5EF4-FFF2-40B4-BE49-F238E27FC236}">
                <a16:creationId xmlns:a16="http://schemas.microsoft.com/office/drawing/2014/main" id="{50FF5184-1F97-464F-0561-18EA2DAB431E}"/>
              </a:ext>
            </a:extLst>
          </p:cNvPr>
          <p:cNvSpPr/>
          <p:nvPr/>
        </p:nvSpPr>
        <p:spPr>
          <a:xfrm>
            <a:off x="2985478" y="822960"/>
            <a:ext cx="8068963" cy="914400"/>
          </a:xfrm>
          <a:prstGeom prst="leftRightArrow">
            <a:avLst/>
          </a:prstGeom>
          <a:gradFill>
            <a:gsLst>
              <a:gs pos="79000">
                <a:schemeClr val="accent6">
                  <a:lumMod val="20000"/>
                  <a:lumOff val="80000"/>
                </a:schemeClr>
              </a:gs>
              <a:gs pos="0">
                <a:schemeClr val="accent1">
                  <a:lumMod val="45000"/>
                  <a:lumOff val="55000"/>
                </a:schemeClr>
              </a:gs>
              <a:gs pos="0">
                <a:schemeClr val="accent1">
                  <a:lumMod val="45000"/>
                  <a:lumOff val="55000"/>
                </a:schemeClr>
              </a:gs>
              <a:gs pos="0">
                <a:schemeClr val="accent1">
                  <a:lumMod val="30000"/>
                  <a:lumOff val="70000"/>
                </a:schemeClr>
              </a:gs>
            </a:gsLst>
            <a:lin ang="0" scaled="0"/>
          </a:gradFill>
          <a:effectLst>
            <a:softEdge rad="45964"/>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rPr>
              <a:t>Routine 					Adaptive</a:t>
            </a:r>
          </a:p>
        </p:txBody>
      </p:sp>
      <p:graphicFrame>
        <p:nvGraphicFramePr>
          <p:cNvPr id="3" name="Table 3">
            <a:extLst>
              <a:ext uri="{FF2B5EF4-FFF2-40B4-BE49-F238E27FC236}">
                <a16:creationId xmlns:a16="http://schemas.microsoft.com/office/drawing/2014/main" id="{22052362-9D11-8109-653F-D537353DC5A4}"/>
              </a:ext>
            </a:extLst>
          </p:cNvPr>
          <p:cNvGraphicFramePr>
            <a:graphicFrameLocks noGrp="1"/>
          </p:cNvGraphicFramePr>
          <p:nvPr/>
        </p:nvGraphicFramePr>
        <p:xfrm>
          <a:off x="371814" y="1737360"/>
          <a:ext cx="11448372" cy="4754880"/>
        </p:xfrm>
        <a:graphic>
          <a:graphicData uri="http://schemas.openxmlformats.org/drawingml/2006/table">
            <a:tbl>
              <a:tblPr firstRow="1" bandRow="1">
                <a:tableStyleId>{69CF1AB2-1976-4502-BF36-3FF5EA218861}</a:tableStyleId>
              </a:tblPr>
              <a:tblGrid>
                <a:gridCol w="1704297">
                  <a:extLst>
                    <a:ext uri="{9D8B030D-6E8A-4147-A177-3AD203B41FA5}">
                      <a16:colId xmlns:a16="http://schemas.microsoft.com/office/drawing/2014/main" val="2079551608"/>
                    </a:ext>
                  </a:extLst>
                </a:gridCol>
                <a:gridCol w="4843462">
                  <a:extLst>
                    <a:ext uri="{9D8B030D-6E8A-4147-A177-3AD203B41FA5}">
                      <a16:colId xmlns:a16="http://schemas.microsoft.com/office/drawing/2014/main" val="3834222972"/>
                    </a:ext>
                  </a:extLst>
                </a:gridCol>
                <a:gridCol w="4900613">
                  <a:extLst>
                    <a:ext uri="{9D8B030D-6E8A-4147-A177-3AD203B41FA5}">
                      <a16:colId xmlns:a16="http://schemas.microsoft.com/office/drawing/2014/main" val="3945890478"/>
                    </a:ext>
                  </a:extLst>
                </a:gridCol>
              </a:tblGrid>
              <a:tr h="370840">
                <a:tc>
                  <a:txBody>
                    <a:bodyPr/>
                    <a:lstStyle/>
                    <a:p>
                      <a:r>
                        <a:rPr lang="en-GB" sz="2400" dirty="0">
                          <a:latin typeface="Arial" panose="020B0604020202020204" pitchFamily="34" charset="0"/>
                          <a:cs typeface="Arial" panose="020B0604020202020204" pitchFamily="34" charset="0"/>
                        </a:rPr>
                        <a:t>Direction</a:t>
                      </a:r>
                    </a:p>
                  </a:txBody>
                  <a:tcPr>
                    <a:solidFill>
                      <a:schemeClr val="accent1">
                        <a:tint val="20000"/>
                        <a:alpha val="49805"/>
                      </a:schemeClr>
                    </a:solidFill>
                  </a:tcPr>
                </a:tc>
                <a:tc>
                  <a:txBody>
                    <a:bodyPr/>
                    <a:lstStyle/>
                    <a:p>
                      <a:r>
                        <a:rPr lang="en-GB" sz="2400" b="0" dirty="0">
                          <a:latin typeface="Arial" panose="020B0604020202020204" pitchFamily="34" charset="0"/>
                          <a:cs typeface="Arial" panose="020B0604020202020204" pitchFamily="34" charset="0"/>
                        </a:rPr>
                        <a:t>Define the problem and point to solution</a:t>
                      </a:r>
                    </a:p>
                  </a:txBody>
                  <a:tcPr>
                    <a:solidFill>
                      <a:schemeClr val="accent1">
                        <a:tint val="20000"/>
                        <a:alpha val="49805"/>
                      </a:schemeClr>
                    </a:solidFill>
                  </a:tcPr>
                </a:tc>
                <a:tc>
                  <a:txBody>
                    <a:bodyPr/>
                    <a:lstStyle/>
                    <a:p>
                      <a:r>
                        <a:rPr lang="en-GB" sz="2400" b="0" dirty="0">
                          <a:latin typeface="Arial" panose="020B0604020202020204" pitchFamily="34" charset="0"/>
                          <a:cs typeface="Arial" panose="020B0604020202020204" pitchFamily="34" charset="0"/>
                        </a:rPr>
                        <a:t>Identify issues/challenges are adaptive; ask questions</a:t>
                      </a:r>
                    </a:p>
                  </a:txBody>
                  <a:tcPr>
                    <a:solidFill>
                      <a:schemeClr val="accent1">
                        <a:tint val="20000"/>
                        <a:alpha val="49805"/>
                      </a:schemeClr>
                    </a:solidFill>
                  </a:tcPr>
                </a:tc>
                <a:extLst>
                  <a:ext uri="{0D108BD9-81ED-4DB2-BD59-A6C34878D82A}">
                    <a16:rowId xmlns:a16="http://schemas.microsoft.com/office/drawing/2014/main" val="2599764717"/>
                  </a:ext>
                </a:extLst>
              </a:tr>
              <a:tr h="370840">
                <a:tc>
                  <a:txBody>
                    <a:bodyPr/>
                    <a:lstStyle/>
                    <a:p>
                      <a:r>
                        <a:rPr lang="en-GB" sz="2400" b="1" dirty="0">
                          <a:latin typeface="Arial" panose="020B0604020202020204" pitchFamily="34" charset="0"/>
                          <a:cs typeface="Arial" panose="020B0604020202020204" pitchFamily="34" charset="0"/>
                        </a:rPr>
                        <a:t>Protection</a:t>
                      </a:r>
                    </a:p>
                  </a:txBody>
                  <a:tcPr>
                    <a:solidFill>
                      <a:schemeClr val="accent1">
                        <a:tint val="40000"/>
                        <a:alpha val="49805"/>
                      </a:schemeClr>
                    </a:solidFill>
                  </a:tcPr>
                </a:tc>
                <a:tc>
                  <a:txBody>
                    <a:bodyPr/>
                    <a:lstStyle/>
                    <a:p>
                      <a:r>
                        <a:rPr lang="en-GB" sz="2400" b="0" dirty="0">
                          <a:latin typeface="Arial" panose="020B0604020202020204" pitchFamily="34" charset="0"/>
                          <a:cs typeface="Arial" panose="020B0604020202020204" pitchFamily="34" charset="0"/>
                        </a:rPr>
                        <a:t>Protect the team/ organisation from external threats</a:t>
                      </a:r>
                    </a:p>
                  </a:txBody>
                  <a:tcPr>
                    <a:solidFill>
                      <a:schemeClr val="accent1">
                        <a:tint val="40000"/>
                        <a:alpha val="49805"/>
                      </a:schemeClr>
                    </a:solidFill>
                  </a:tcPr>
                </a:tc>
                <a:tc>
                  <a:txBody>
                    <a:bodyPr/>
                    <a:lstStyle/>
                    <a:p>
                      <a:r>
                        <a:rPr lang="en-GB" sz="2400" b="0" dirty="0">
                          <a:latin typeface="Arial" panose="020B0604020202020204" pitchFamily="34" charset="0"/>
                          <a:cs typeface="Arial" panose="020B0604020202020204" pitchFamily="34" charset="0"/>
                        </a:rPr>
                        <a:t>Share awareness of external threats</a:t>
                      </a:r>
                    </a:p>
                  </a:txBody>
                  <a:tcPr>
                    <a:solidFill>
                      <a:schemeClr val="accent1">
                        <a:tint val="40000"/>
                        <a:alpha val="49805"/>
                      </a:schemeClr>
                    </a:solidFill>
                  </a:tcPr>
                </a:tc>
                <a:extLst>
                  <a:ext uri="{0D108BD9-81ED-4DB2-BD59-A6C34878D82A}">
                    <a16:rowId xmlns:a16="http://schemas.microsoft.com/office/drawing/2014/main" val="606014510"/>
                  </a:ext>
                </a:extLst>
              </a:tr>
              <a:tr h="370840">
                <a:tc>
                  <a:txBody>
                    <a:bodyPr/>
                    <a:lstStyle/>
                    <a:p>
                      <a:r>
                        <a:rPr lang="en-GB" sz="2400" b="1" dirty="0">
                          <a:latin typeface="Arial" panose="020B0604020202020204" pitchFamily="34" charset="0"/>
                          <a:cs typeface="Arial" panose="020B0604020202020204" pitchFamily="34" charset="0"/>
                        </a:rPr>
                        <a:t>Order</a:t>
                      </a:r>
                    </a:p>
                    <a:p>
                      <a:r>
                        <a:rPr lang="en-GB" sz="2400" dirty="0">
                          <a:latin typeface="Arial" panose="020B0604020202020204" pitchFamily="34" charset="0"/>
                          <a:cs typeface="Arial" panose="020B0604020202020204" pitchFamily="34" charset="0"/>
                        </a:rPr>
                        <a:t>Orientation</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Conflict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Norms</a:t>
                      </a:r>
                    </a:p>
                  </a:txBody>
                  <a:tcPr>
                    <a:solidFill>
                      <a:schemeClr val="accent1">
                        <a:tint val="20000"/>
                        <a:alpha val="49805"/>
                      </a:schemeClr>
                    </a:solidFill>
                  </a:tcPr>
                </a:tc>
                <a:tc>
                  <a:txBody>
                    <a:bodyPr/>
                    <a:lstStyle/>
                    <a:p>
                      <a:endParaRPr lang="en-GB" sz="2400" b="0" dirty="0">
                        <a:latin typeface="Arial" panose="020B0604020202020204" pitchFamily="34" charset="0"/>
                        <a:cs typeface="Arial" panose="020B0604020202020204" pitchFamily="34" charset="0"/>
                      </a:endParaRPr>
                    </a:p>
                    <a:p>
                      <a:r>
                        <a:rPr lang="en-GB" sz="2400" b="0" dirty="0">
                          <a:latin typeface="Arial" panose="020B0604020202020204" pitchFamily="34" charset="0"/>
                          <a:cs typeface="Arial" panose="020B0604020202020204" pitchFamily="34" charset="0"/>
                        </a:rPr>
                        <a:t>Focus people on their current roles</a:t>
                      </a:r>
                    </a:p>
                    <a:p>
                      <a:r>
                        <a:rPr lang="en-GB" sz="2400" b="0" dirty="0">
                          <a:latin typeface="Arial" panose="020B0604020202020204" pitchFamily="34" charset="0"/>
                          <a:cs typeface="Arial" panose="020B0604020202020204" pitchFamily="34" charset="0"/>
                        </a:rPr>
                        <a:t>Restore order and minimise any conflict</a:t>
                      </a:r>
                    </a:p>
                    <a:p>
                      <a:r>
                        <a:rPr lang="en-GB" sz="2400" b="0" dirty="0">
                          <a:latin typeface="Arial" panose="020B0604020202020204" pitchFamily="34" charset="0"/>
                          <a:cs typeface="Arial" panose="020B0604020202020204" pitchFamily="34" charset="0"/>
                        </a:rPr>
                        <a:t>Maintain – focus on keeping people “in line”</a:t>
                      </a:r>
                    </a:p>
                  </a:txBody>
                  <a:tcPr>
                    <a:solidFill>
                      <a:schemeClr val="accent1">
                        <a:tint val="20000"/>
                        <a:alpha val="49805"/>
                      </a:schemeClr>
                    </a:solidFill>
                  </a:tcPr>
                </a:tc>
                <a:tc>
                  <a:txBody>
                    <a:bodyPr/>
                    <a:lstStyle/>
                    <a:p>
                      <a:endParaRPr lang="en-GB" sz="2400" b="0" dirty="0">
                        <a:latin typeface="Arial" panose="020B0604020202020204" pitchFamily="34" charset="0"/>
                        <a:cs typeface="Arial" panose="020B0604020202020204" pitchFamily="34" charset="0"/>
                      </a:endParaRPr>
                    </a:p>
                    <a:p>
                      <a:r>
                        <a:rPr lang="en-GB" sz="2400" b="0" dirty="0">
                          <a:latin typeface="Arial" panose="020B0604020202020204" pitchFamily="34" charset="0"/>
                          <a:cs typeface="Arial" panose="020B0604020202020204" pitchFamily="34" charset="0"/>
                        </a:rPr>
                        <a:t>Disorient current roles; resist settling into new roles (too quickly)</a:t>
                      </a:r>
                    </a:p>
                    <a:p>
                      <a:r>
                        <a:rPr lang="en-GB" sz="2400" b="0" dirty="0">
                          <a:latin typeface="Arial" panose="020B0604020202020204" pitchFamily="34" charset="0"/>
                          <a:cs typeface="Arial" panose="020B0604020202020204" pitchFamily="34" charset="0"/>
                        </a:rPr>
                        <a:t>Expose healthy conflict and/or let it emerge</a:t>
                      </a:r>
                    </a:p>
                    <a:p>
                      <a:r>
                        <a:rPr lang="en-GB" sz="2400" b="0" dirty="0">
                          <a:latin typeface="Arial" panose="020B0604020202020204" pitchFamily="34" charset="0"/>
                          <a:cs typeface="Arial" panose="020B0604020202020204" pitchFamily="34" charset="0"/>
                        </a:rPr>
                        <a:t>Challenge norms; make it safe for them to be challenge</a:t>
                      </a:r>
                    </a:p>
                  </a:txBody>
                  <a:tcPr>
                    <a:solidFill>
                      <a:schemeClr val="accent1">
                        <a:tint val="20000"/>
                        <a:alpha val="49805"/>
                      </a:schemeClr>
                    </a:solidFill>
                  </a:tcPr>
                </a:tc>
                <a:extLst>
                  <a:ext uri="{0D108BD9-81ED-4DB2-BD59-A6C34878D82A}">
                    <a16:rowId xmlns:a16="http://schemas.microsoft.com/office/drawing/2014/main" val="2687923355"/>
                  </a:ext>
                </a:extLst>
              </a:tr>
              <a:tr h="370840">
                <a:tc>
                  <a:txBody>
                    <a:bodyPr/>
                    <a:lstStyle/>
                    <a:p>
                      <a:r>
                        <a:rPr lang="en-GB" sz="2400" b="1" dirty="0">
                          <a:latin typeface="Arial" panose="020B0604020202020204" pitchFamily="34" charset="0"/>
                          <a:cs typeface="Arial" panose="020B0604020202020204" pitchFamily="34" charset="0"/>
                        </a:rPr>
                        <a:t>Reward</a:t>
                      </a:r>
                    </a:p>
                  </a:txBody>
                  <a:tcPr>
                    <a:solidFill>
                      <a:schemeClr val="accent1">
                        <a:tint val="40000"/>
                        <a:alpha val="49805"/>
                      </a:schemeClr>
                    </a:solidFill>
                  </a:tcPr>
                </a:tc>
                <a:tc>
                  <a:txBody>
                    <a:bodyPr/>
                    <a:lstStyle/>
                    <a:p>
                      <a:r>
                        <a:rPr lang="en-GB" sz="2400" b="0" dirty="0">
                          <a:latin typeface="Arial" panose="020B0604020202020204" pitchFamily="34" charset="0"/>
                          <a:cs typeface="Arial" panose="020B0604020202020204" pitchFamily="34" charset="0"/>
                        </a:rPr>
                        <a:t>Achieving agreed outputs</a:t>
                      </a:r>
                    </a:p>
                  </a:txBody>
                  <a:tcPr>
                    <a:solidFill>
                      <a:schemeClr val="accent1">
                        <a:tint val="40000"/>
                        <a:alpha val="49805"/>
                      </a:schemeClr>
                    </a:solidFill>
                  </a:tcPr>
                </a:tc>
                <a:tc>
                  <a:txBody>
                    <a:bodyPr/>
                    <a:lstStyle/>
                    <a:p>
                      <a:r>
                        <a:rPr lang="en-GB" sz="2400" b="0" dirty="0">
                          <a:latin typeface="Arial" panose="020B0604020202020204" pitchFamily="34" charset="0"/>
                          <a:cs typeface="Arial" panose="020B0604020202020204" pitchFamily="34" charset="0"/>
                        </a:rPr>
                        <a:t>Challenge; humility; testing; </a:t>
                      </a:r>
                    </a:p>
                  </a:txBody>
                  <a:tcPr>
                    <a:solidFill>
                      <a:schemeClr val="accent1">
                        <a:tint val="40000"/>
                        <a:alpha val="49805"/>
                      </a:schemeClr>
                    </a:solidFill>
                  </a:tcPr>
                </a:tc>
                <a:extLst>
                  <a:ext uri="{0D108BD9-81ED-4DB2-BD59-A6C34878D82A}">
                    <a16:rowId xmlns:a16="http://schemas.microsoft.com/office/drawing/2014/main" val="19811286"/>
                  </a:ext>
                </a:extLst>
              </a:tr>
            </a:tbl>
          </a:graphicData>
        </a:graphic>
      </p:graphicFrame>
    </p:spTree>
    <p:extLst>
      <p:ext uri="{BB962C8B-B14F-4D97-AF65-F5344CB8AC3E}">
        <p14:creationId xmlns:p14="http://schemas.microsoft.com/office/powerpoint/2010/main" val="175101481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7570789E-B93E-A064-C8D5-F4588F3CA567}"/>
              </a:ext>
            </a:extLst>
          </p:cNvPr>
          <p:cNvSpPr txBox="1">
            <a:spLocks/>
          </p:cNvSpPr>
          <p:nvPr/>
        </p:nvSpPr>
        <p:spPr>
          <a:xfrm>
            <a:off x="432192" y="2108200"/>
            <a:ext cx="2793608" cy="2641600"/>
          </a:xfrm>
          <a:prstGeom prst="rect">
            <a:avLst/>
          </a:prstGeom>
        </p:spPr>
        <p:txBody>
          <a:bodyPr vert="horz" lIns="216000" tIns="45720" rIns="216000" bIns="45720" rtlCol="0">
            <a:noAutofit/>
          </a:bodyPr>
          <a:lstStyle>
            <a:lvl1pPr marL="0" indent="0" algn="l" defTabSz="685800" rtl="0" eaLnBrk="1" latinLnBrk="0" hangingPunct="1">
              <a:lnSpc>
                <a:spcPct val="90000"/>
              </a:lnSpc>
              <a:spcBef>
                <a:spcPts val="750"/>
              </a:spcBef>
              <a:buFont typeface="Arial" panose="020B0604020202020204" pitchFamily="34" charset="0"/>
              <a:buNone/>
              <a:defRPr sz="3200" b="1" kern="1200">
                <a:solidFill>
                  <a:schemeClr val="tx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4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20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3600" b="0" dirty="0">
                <a:latin typeface="Arial" panose="020B0604020202020204" pitchFamily="34" charset="0"/>
                <a:cs typeface="Arial" panose="020B0604020202020204" pitchFamily="34" charset="0"/>
              </a:rPr>
              <a:t>The 7 Habits of Highly Effective People</a:t>
            </a:r>
          </a:p>
        </p:txBody>
      </p:sp>
      <p:pic>
        <p:nvPicPr>
          <p:cNvPr id="10246" name="Picture 6" descr="The 7 Habits of Highly Effective People - Leader In Me">
            <a:extLst>
              <a:ext uri="{FF2B5EF4-FFF2-40B4-BE49-F238E27FC236}">
                <a16:creationId xmlns:a16="http://schemas.microsoft.com/office/drawing/2014/main" id="{792F86B7-A4FF-E576-B38B-A6BBE1FE49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94000" y="127000"/>
            <a:ext cx="6604000" cy="6604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 Placeholder 2">
            <a:extLst>
              <a:ext uri="{FF2B5EF4-FFF2-40B4-BE49-F238E27FC236}">
                <a16:creationId xmlns:a16="http://schemas.microsoft.com/office/drawing/2014/main" id="{0A2C50CA-CE8A-0304-0730-49B0EB70364B}"/>
              </a:ext>
            </a:extLst>
          </p:cNvPr>
          <p:cNvSpPr txBox="1">
            <a:spLocks/>
          </p:cNvSpPr>
          <p:nvPr/>
        </p:nvSpPr>
        <p:spPr>
          <a:xfrm>
            <a:off x="9686258" y="2908300"/>
            <a:ext cx="1930008" cy="1041400"/>
          </a:xfrm>
          <a:prstGeom prst="rect">
            <a:avLst/>
          </a:prstGeom>
        </p:spPr>
        <p:txBody>
          <a:bodyPr vert="horz" lIns="216000" tIns="45720" rIns="216000" bIns="45720" rtlCol="0">
            <a:noAutofit/>
          </a:bodyPr>
          <a:lstStyle>
            <a:lvl1pPr marL="0" indent="0" algn="l" defTabSz="685800" rtl="0" eaLnBrk="1" latinLnBrk="0" hangingPunct="1">
              <a:lnSpc>
                <a:spcPct val="90000"/>
              </a:lnSpc>
              <a:spcBef>
                <a:spcPts val="750"/>
              </a:spcBef>
              <a:buFont typeface="Arial" panose="020B0604020202020204" pitchFamily="34" charset="0"/>
              <a:buNone/>
              <a:defRPr sz="3200" b="1" kern="1200">
                <a:solidFill>
                  <a:schemeClr val="tx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4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20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3600" b="0" dirty="0">
                <a:latin typeface="Arial" panose="020B0604020202020204" pitchFamily="34" charset="0"/>
                <a:cs typeface="Arial" panose="020B0604020202020204" pitchFamily="34" charset="0"/>
              </a:rPr>
              <a:t>Steven Covey</a:t>
            </a:r>
          </a:p>
        </p:txBody>
      </p:sp>
    </p:spTree>
    <p:extLst>
      <p:ext uri="{BB962C8B-B14F-4D97-AF65-F5344CB8AC3E}">
        <p14:creationId xmlns:p14="http://schemas.microsoft.com/office/powerpoint/2010/main" val="148737848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0133F2A4-736C-46C2-BCF1-4528706E4271}"/>
              </a:ext>
            </a:extLst>
          </p:cNvPr>
          <p:cNvSpPr/>
          <p:nvPr/>
        </p:nvSpPr>
        <p:spPr>
          <a:xfrm>
            <a:off x="9200729" y="1866012"/>
            <a:ext cx="2830457" cy="261560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5393F2F3-CC8D-4AEE-93C5-1C108348D6FB}"/>
              </a:ext>
            </a:extLst>
          </p:cNvPr>
          <p:cNvSpPr/>
          <p:nvPr/>
        </p:nvSpPr>
        <p:spPr>
          <a:xfrm>
            <a:off x="6117715" y="1866013"/>
            <a:ext cx="2830457" cy="261560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Slide Number Placeholder 1">
            <a:extLst>
              <a:ext uri="{FF2B5EF4-FFF2-40B4-BE49-F238E27FC236}">
                <a16:creationId xmlns:a16="http://schemas.microsoft.com/office/drawing/2014/main" id="{75F621FD-7975-4B3B-AC1B-0C7C073D6E55}"/>
              </a:ext>
            </a:extLst>
          </p:cNvPr>
          <p:cNvSpPr>
            <a:spLocks noGrp="1"/>
          </p:cNvSpPr>
          <p:nvPr>
            <p:ph type="sldNum" sz="quarter" idx="12"/>
          </p:nvPr>
        </p:nvSpPr>
        <p:spPr/>
        <p:txBody>
          <a:bodyPr/>
          <a:lstStyle/>
          <a:p>
            <a:fld id="{F6E39E37-6BC0-A248-806A-337B0CEF6126}" type="slidenum">
              <a:rPr lang="en-US" smtClean="0"/>
              <a:t>67</a:t>
            </a:fld>
            <a:endParaRPr lang="en-US"/>
          </a:p>
        </p:txBody>
      </p:sp>
      <p:sp>
        <p:nvSpPr>
          <p:cNvPr id="3" name="Text Placeholder 2">
            <a:extLst>
              <a:ext uri="{FF2B5EF4-FFF2-40B4-BE49-F238E27FC236}">
                <a16:creationId xmlns:a16="http://schemas.microsoft.com/office/drawing/2014/main" id="{83174A08-D2EC-451C-9983-9BA9513DC3D3}"/>
              </a:ext>
            </a:extLst>
          </p:cNvPr>
          <p:cNvSpPr>
            <a:spLocks noGrp="1"/>
          </p:cNvSpPr>
          <p:nvPr>
            <p:ph type="body" sz="quarter" idx="13"/>
          </p:nvPr>
        </p:nvSpPr>
        <p:spPr>
          <a:xfrm>
            <a:off x="151002" y="369888"/>
            <a:ext cx="12040998" cy="1030287"/>
          </a:xfrm>
        </p:spPr>
        <p:txBody>
          <a:bodyPr>
            <a:normAutofit fontScale="92500" lnSpcReduction="10000"/>
          </a:bodyPr>
          <a:lstStyle/>
          <a:p>
            <a:r>
              <a:rPr lang="en-GB" dirty="0"/>
              <a:t>Realising we have a choice…</a:t>
            </a:r>
          </a:p>
          <a:p>
            <a:pPr algn="r"/>
            <a:r>
              <a:rPr lang="en-GB" dirty="0"/>
              <a:t>…our circles of control &amp; influence</a:t>
            </a:r>
          </a:p>
        </p:txBody>
      </p:sp>
      <p:pic>
        <p:nvPicPr>
          <p:cNvPr id="5" name="Picture 4">
            <a:extLst>
              <a:ext uri="{FF2B5EF4-FFF2-40B4-BE49-F238E27FC236}">
                <a16:creationId xmlns:a16="http://schemas.microsoft.com/office/drawing/2014/main" id="{BD48A61C-5A0A-4519-AE57-2D1FE80822CF}"/>
              </a:ext>
            </a:extLst>
          </p:cNvPr>
          <p:cNvPicPr>
            <a:picLocks noChangeAspect="1"/>
          </p:cNvPicPr>
          <p:nvPr/>
        </p:nvPicPr>
        <p:blipFill>
          <a:blip r:embed="rId2"/>
          <a:stretch>
            <a:fillRect/>
          </a:stretch>
        </p:blipFill>
        <p:spPr>
          <a:xfrm>
            <a:off x="582649" y="1063256"/>
            <a:ext cx="4552876" cy="4524332"/>
          </a:xfrm>
          <a:prstGeom prst="rect">
            <a:avLst/>
          </a:prstGeom>
        </p:spPr>
      </p:pic>
      <p:sp>
        <p:nvSpPr>
          <p:cNvPr id="6" name="Oval 5">
            <a:extLst>
              <a:ext uri="{FF2B5EF4-FFF2-40B4-BE49-F238E27FC236}">
                <a16:creationId xmlns:a16="http://schemas.microsoft.com/office/drawing/2014/main" id="{EA679853-0FE3-4ED8-B4F2-16494DF48315}"/>
              </a:ext>
            </a:extLst>
          </p:cNvPr>
          <p:cNvSpPr/>
          <p:nvPr/>
        </p:nvSpPr>
        <p:spPr>
          <a:xfrm>
            <a:off x="9781953" y="2530546"/>
            <a:ext cx="1637414" cy="12865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Control/ influence</a:t>
            </a:r>
          </a:p>
        </p:txBody>
      </p:sp>
      <p:sp>
        <p:nvSpPr>
          <p:cNvPr id="7" name="Oval 6">
            <a:extLst>
              <a:ext uri="{FF2B5EF4-FFF2-40B4-BE49-F238E27FC236}">
                <a16:creationId xmlns:a16="http://schemas.microsoft.com/office/drawing/2014/main" id="{F719E58F-212E-4514-80AF-C4B6F226CEC3}"/>
              </a:ext>
            </a:extLst>
          </p:cNvPr>
          <p:cNvSpPr/>
          <p:nvPr/>
        </p:nvSpPr>
        <p:spPr>
          <a:xfrm>
            <a:off x="6549209" y="2222205"/>
            <a:ext cx="1967470" cy="190322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Control/ influence</a:t>
            </a:r>
          </a:p>
        </p:txBody>
      </p:sp>
      <p:sp>
        <p:nvSpPr>
          <p:cNvPr id="10" name="Arrow: Down 9">
            <a:extLst>
              <a:ext uri="{FF2B5EF4-FFF2-40B4-BE49-F238E27FC236}">
                <a16:creationId xmlns:a16="http://schemas.microsoft.com/office/drawing/2014/main" id="{F26655DA-9F03-461E-AC11-F28378DEDA46}"/>
              </a:ext>
            </a:extLst>
          </p:cNvPr>
          <p:cNvSpPr/>
          <p:nvPr/>
        </p:nvSpPr>
        <p:spPr>
          <a:xfrm rot="5400000">
            <a:off x="11376184" y="2994151"/>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3A4415E5-34C9-4E17-A0B0-06C1838720A6}"/>
              </a:ext>
            </a:extLst>
          </p:cNvPr>
          <p:cNvSpPr/>
          <p:nvPr/>
        </p:nvSpPr>
        <p:spPr>
          <a:xfrm rot="5400000">
            <a:off x="6400352" y="2994150"/>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Down 11">
            <a:extLst>
              <a:ext uri="{FF2B5EF4-FFF2-40B4-BE49-F238E27FC236}">
                <a16:creationId xmlns:a16="http://schemas.microsoft.com/office/drawing/2014/main" id="{705F4097-7B98-4924-93F7-7452ACDC36BD}"/>
              </a:ext>
            </a:extLst>
          </p:cNvPr>
          <p:cNvSpPr/>
          <p:nvPr/>
        </p:nvSpPr>
        <p:spPr>
          <a:xfrm rot="16200000">
            <a:off x="8381551" y="2994150"/>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Down 12">
            <a:extLst>
              <a:ext uri="{FF2B5EF4-FFF2-40B4-BE49-F238E27FC236}">
                <a16:creationId xmlns:a16="http://schemas.microsoft.com/office/drawing/2014/main" id="{F98A32E8-3692-4E23-B573-5D9D08FE895E}"/>
              </a:ext>
            </a:extLst>
          </p:cNvPr>
          <p:cNvSpPr/>
          <p:nvPr/>
        </p:nvSpPr>
        <p:spPr>
          <a:xfrm rot="16200000">
            <a:off x="9507479" y="2994150"/>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Down 13">
            <a:extLst>
              <a:ext uri="{FF2B5EF4-FFF2-40B4-BE49-F238E27FC236}">
                <a16:creationId xmlns:a16="http://schemas.microsoft.com/office/drawing/2014/main" id="{76FFF301-7A68-4FE6-844B-D3B95A2EC306}"/>
              </a:ext>
            </a:extLst>
          </p:cNvPr>
          <p:cNvSpPr/>
          <p:nvPr/>
        </p:nvSpPr>
        <p:spPr>
          <a:xfrm rot="10800000">
            <a:off x="7384087" y="2020187"/>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Down 14">
            <a:extLst>
              <a:ext uri="{FF2B5EF4-FFF2-40B4-BE49-F238E27FC236}">
                <a16:creationId xmlns:a16="http://schemas.microsoft.com/office/drawing/2014/main" id="{A225AA55-716B-4F64-B725-DAFE6E3BEBE9}"/>
              </a:ext>
            </a:extLst>
          </p:cNvPr>
          <p:cNvSpPr/>
          <p:nvPr/>
        </p:nvSpPr>
        <p:spPr>
          <a:xfrm rot="10800000">
            <a:off x="10510730" y="3830376"/>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Down 15">
            <a:extLst>
              <a:ext uri="{FF2B5EF4-FFF2-40B4-BE49-F238E27FC236}">
                <a16:creationId xmlns:a16="http://schemas.microsoft.com/office/drawing/2014/main" id="{D3296D8A-FBD4-48DD-B4BE-35CE92108C94}"/>
              </a:ext>
            </a:extLst>
          </p:cNvPr>
          <p:cNvSpPr/>
          <p:nvPr/>
        </p:nvSpPr>
        <p:spPr>
          <a:xfrm>
            <a:off x="7384087" y="3923413"/>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Down 16">
            <a:extLst>
              <a:ext uri="{FF2B5EF4-FFF2-40B4-BE49-F238E27FC236}">
                <a16:creationId xmlns:a16="http://schemas.microsoft.com/office/drawing/2014/main" id="{B91768FC-8A0D-4BD8-80B7-E8FCCBBA72BA}"/>
              </a:ext>
            </a:extLst>
          </p:cNvPr>
          <p:cNvSpPr/>
          <p:nvPr/>
        </p:nvSpPr>
        <p:spPr>
          <a:xfrm>
            <a:off x="10510730" y="2126509"/>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B968EE57-40B6-416D-A85E-AA4933791F53}"/>
              </a:ext>
            </a:extLst>
          </p:cNvPr>
          <p:cNvSpPr txBox="1"/>
          <p:nvPr/>
        </p:nvSpPr>
        <p:spPr>
          <a:xfrm>
            <a:off x="8418066" y="1943739"/>
            <a:ext cx="1310924" cy="646331"/>
          </a:xfrm>
          <a:prstGeom prst="rect">
            <a:avLst/>
          </a:prstGeom>
          <a:noFill/>
        </p:spPr>
        <p:txBody>
          <a:bodyPr wrap="square" rtlCol="0">
            <a:spAutoFit/>
          </a:bodyPr>
          <a:lstStyle/>
          <a:p>
            <a:pPr algn="ctr"/>
            <a:r>
              <a:rPr lang="en-GB" dirty="0"/>
              <a:t>Concern/ worry</a:t>
            </a:r>
          </a:p>
        </p:txBody>
      </p:sp>
      <p:sp>
        <p:nvSpPr>
          <p:cNvPr id="21" name="TextBox 20">
            <a:extLst>
              <a:ext uri="{FF2B5EF4-FFF2-40B4-BE49-F238E27FC236}">
                <a16:creationId xmlns:a16="http://schemas.microsoft.com/office/drawing/2014/main" id="{1346F12D-BB6D-44DF-95DE-11813F0287B0}"/>
              </a:ext>
            </a:extLst>
          </p:cNvPr>
          <p:cNvSpPr txBox="1"/>
          <p:nvPr/>
        </p:nvSpPr>
        <p:spPr>
          <a:xfrm>
            <a:off x="6715549" y="4613381"/>
            <a:ext cx="1639196" cy="461665"/>
          </a:xfrm>
          <a:prstGeom prst="rect">
            <a:avLst/>
          </a:prstGeom>
          <a:noFill/>
        </p:spPr>
        <p:txBody>
          <a:bodyPr wrap="square" rtlCol="0">
            <a:spAutoFit/>
          </a:bodyPr>
          <a:lstStyle/>
          <a:p>
            <a:pPr algn="ctr"/>
            <a:r>
              <a:rPr lang="en-GB" sz="2400" b="1" dirty="0"/>
              <a:t>Proactive</a:t>
            </a:r>
          </a:p>
        </p:txBody>
      </p:sp>
      <p:sp>
        <p:nvSpPr>
          <p:cNvPr id="22" name="TextBox 21">
            <a:extLst>
              <a:ext uri="{FF2B5EF4-FFF2-40B4-BE49-F238E27FC236}">
                <a16:creationId xmlns:a16="http://schemas.microsoft.com/office/drawing/2014/main" id="{D46A7980-92D7-42B9-B054-583A47AB59B1}"/>
              </a:ext>
            </a:extLst>
          </p:cNvPr>
          <p:cNvSpPr txBox="1"/>
          <p:nvPr/>
        </p:nvSpPr>
        <p:spPr>
          <a:xfrm>
            <a:off x="9839988" y="4610233"/>
            <a:ext cx="1639196" cy="461665"/>
          </a:xfrm>
          <a:prstGeom prst="rect">
            <a:avLst/>
          </a:prstGeom>
          <a:noFill/>
        </p:spPr>
        <p:txBody>
          <a:bodyPr wrap="square" rtlCol="0">
            <a:spAutoFit/>
          </a:bodyPr>
          <a:lstStyle/>
          <a:p>
            <a:pPr algn="ctr"/>
            <a:r>
              <a:rPr lang="en-GB" sz="2400" b="1" dirty="0"/>
              <a:t>Reactive</a:t>
            </a:r>
          </a:p>
        </p:txBody>
      </p:sp>
      <p:sp>
        <p:nvSpPr>
          <p:cNvPr id="23" name="TextBox 22">
            <a:extLst>
              <a:ext uri="{FF2B5EF4-FFF2-40B4-BE49-F238E27FC236}">
                <a16:creationId xmlns:a16="http://schemas.microsoft.com/office/drawing/2014/main" id="{1C9E7B23-B9A3-4D59-BAAE-6CA1344F4689}"/>
              </a:ext>
            </a:extLst>
          </p:cNvPr>
          <p:cNvSpPr txBox="1"/>
          <p:nvPr/>
        </p:nvSpPr>
        <p:spPr>
          <a:xfrm>
            <a:off x="6037932" y="5122819"/>
            <a:ext cx="6071191" cy="707886"/>
          </a:xfrm>
          <a:prstGeom prst="rect">
            <a:avLst/>
          </a:prstGeom>
          <a:noFill/>
        </p:spPr>
        <p:txBody>
          <a:bodyPr wrap="square" rtlCol="0">
            <a:spAutoFit/>
          </a:bodyPr>
          <a:lstStyle/>
          <a:p>
            <a:pPr algn="ctr"/>
            <a:r>
              <a:rPr lang="en-GB" sz="2000" dirty="0"/>
              <a:t>However stormy and what the size of our vessel, </a:t>
            </a:r>
          </a:p>
          <a:p>
            <a:pPr algn="ctr"/>
            <a:r>
              <a:rPr lang="en-GB" sz="2000" dirty="0"/>
              <a:t>“we are the master of our own ship”</a:t>
            </a:r>
          </a:p>
        </p:txBody>
      </p:sp>
    </p:spTree>
    <p:extLst>
      <p:ext uri="{BB962C8B-B14F-4D97-AF65-F5344CB8AC3E}">
        <p14:creationId xmlns:p14="http://schemas.microsoft.com/office/powerpoint/2010/main" val="279320128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2ECB3-309D-77F4-9B62-867F65AE376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1CD6078-C89D-FB5C-EB17-4A92F5323B0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44173116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B824E-C53C-4621-BA41-5022C218EF49}"/>
              </a:ext>
            </a:extLst>
          </p:cNvPr>
          <p:cNvSpPr>
            <a:spLocks noGrp="1"/>
          </p:cNvSpPr>
          <p:nvPr>
            <p:ph type="title"/>
          </p:nvPr>
        </p:nvSpPr>
        <p:spPr>
          <a:xfrm>
            <a:off x="958506" y="800392"/>
            <a:ext cx="10264697" cy="1212102"/>
          </a:xfrm>
        </p:spPr>
        <p:txBody>
          <a:bodyPr>
            <a:normAutofit/>
          </a:bodyPr>
          <a:lstStyle/>
          <a:p>
            <a:r>
              <a:rPr lang="en-GB" sz="4800" b="1" dirty="0"/>
              <a:t>The influence of HRM on culture</a:t>
            </a:r>
          </a:p>
        </p:txBody>
      </p:sp>
      <p:sp>
        <p:nvSpPr>
          <p:cNvPr id="3" name="Content Placeholder 2">
            <a:extLst>
              <a:ext uri="{FF2B5EF4-FFF2-40B4-BE49-F238E27FC236}">
                <a16:creationId xmlns:a16="http://schemas.microsoft.com/office/drawing/2014/main" id="{F5ADE731-05D6-486A-BC35-93504EA012F4}"/>
              </a:ext>
            </a:extLst>
          </p:cNvPr>
          <p:cNvSpPr>
            <a:spLocks noGrp="1"/>
          </p:cNvSpPr>
          <p:nvPr>
            <p:ph idx="1"/>
          </p:nvPr>
        </p:nvSpPr>
        <p:spPr>
          <a:xfrm>
            <a:off x="1367624" y="2490436"/>
            <a:ext cx="9708995" cy="3567173"/>
          </a:xfrm>
        </p:spPr>
        <p:txBody>
          <a:bodyPr anchor="ctr">
            <a:normAutofit/>
          </a:bodyPr>
          <a:lstStyle/>
          <a:p>
            <a:r>
              <a:rPr lang="en-GB" sz="3200" dirty="0"/>
              <a:t>Benefits packages</a:t>
            </a:r>
          </a:p>
          <a:p>
            <a:r>
              <a:rPr lang="en-GB" sz="3200" dirty="0"/>
              <a:t>KPIs in place (line managers)</a:t>
            </a:r>
          </a:p>
          <a:p>
            <a:r>
              <a:rPr lang="en-GB" sz="3200" dirty="0"/>
              <a:t>Training and development opportunities </a:t>
            </a:r>
          </a:p>
          <a:p>
            <a:r>
              <a:rPr lang="en-GB" sz="3200" dirty="0"/>
              <a:t>Recruitment, selection and onboarding</a:t>
            </a:r>
          </a:p>
          <a:p>
            <a:r>
              <a:rPr lang="en-GB" sz="3200" dirty="0"/>
              <a:t>Renumeration and reward</a:t>
            </a:r>
          </a:p>
          <a:p>
            <a:r>
              <a:rPr lang="en-GB" sz="3200" dirty="0"/>
              <a:t>Policies and procedures</a:t>
            </a:r>
          </a:p>
          <a:p>
            <a:endParaRPr lang="en-GB" sz="2400" dirty="0"/>
          </a:p>
        </p:txBody>
      </p:sp>
    </p:spTree>
    <p:extLst>
      <p:ext uri="{BB962C8B-B14F-4D97-AF65-F5344CB8AC3E}">
        <p14:creationId xmlns:p14="http://schemas.microsoft.com/office/powerpoint/2010/main" val="149929750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508BC-F7B9-4158-A5E7-640E29A67C4C}"/>
              </a:ext>
            </a:extLst>
          </p:cNvPr>
          <p:cNvSpPr>
            <a:spLocks noGrp="1"/>
          </p:cNvSpPr>
          <p:nvPr>
            <p:ph type="title"/>
          </p:nvPr>
        </p:nvSpPr>
        <p:spPr>
          <a:xfrm>
            <a:off x="958506" y="800392"/>
            <a:ext cx="10264697" cy="1212102"/>
          </a:xfrm>
        </p:spPr>
        <p:txBody>
          <a:bodyPr>
            <a:normAutofit/>
          </a:bodyPr>
          <a:lstStyle/>
          <a:p>
            <a:r>
              <a:rPr lang="en-GB" sz="4000" b="1" dirty="0"/>
              <a:t>Developing/Changing culture</a:t>
            </a:r>
          </a:p>
        </p:txBody>
      </p:sp>
      <p:sp>
        <p:nvSpPr>
          <p:cNvPr id="3" name="Content Placeholder 2">
            <a:extLst>
              <a:ext uri="{FF2B5EF4-FFF2-40B4-BE49-F238E27FC236}">
                <a16:creationId xmlns:a16="http://schemas.microsoft.com/office/drawing/2014/main" id="{53133C3C-4D6B-401A-8081-A63A79AB1158}"/>
              </a:ext>
            </a:extLst>
          </p:cNvPr>
          <p:cNvSpPr>
            <a:spLocks noGrp="1"/>
          </p:cNvSpPr>
          <p:nvPr>
            <p:ph idx="1"/>
          </p:nvPr>
        </p:nvSpPr>
        <p:spPr>
          <a:xfrm>
            <a:off x="1316765" y="2655112"/>
            <a:ext cx="9708995" cy="3567173"/>
          </a:xfrm>
        </p:spPr>
        <p:txBody>
          <a:bodyPr anchor="ctr">
            <a:normAutofit fontScale="92500"/>
          </a:bodyPr>
          <a:lstStyle/>
          <a:p>
            <a:pPr marL="0" indent="0">
              <a:buNone/>
            </a:pPr>
            <a:r>
              <a:rPr lang="en-GB" sz="3200" i="1" dirty="0"/>
              <a:t>Change and Stability Management module relevant here</a:t>
            </a:r>
          </a:p>
          <a:p>
            <a:r>
              <a:rPr lang="en-GB" sz="3200" dirty="0"/>
              <a:t>Convey the vision and need for change</a:t>
            </a:r>
          </a:p>
          <a:p>
            <a:r>
              <a:rPr lang="en-GB" sz="3200" dirty="0"/>
              <a:t>Employees need a voice</a:t>
            </a:r>
          </a:p>
          <a:p>
            <a:r>
              <a:rPr lang="en-GB" sz="3200" dirty="0"/>
              <a:t>Incremental change and time to process</a:t>
            </a:r>
          </a:p>
          <a:p>
            <a:r>
              <a:rPr lang="en-GB" sz="3200" dirty="0"/>
              <a:t>Fear of the unknown</a:t>
            </a:r>
          </a:p>
          <a:p>
            <a:r>
              <a:rPr lang="en-GB" sz="3200" dirty="0"/>
              <a:t>Change models – Lewin, Kotter, etc.</a:t>
            </a:r>
          </a:p>
          <a:p>
            <a:endParaRPr lang="en-GB" sz="2400" dirty="0"/>
          </a:p>
          <a:p>
            <a:endParaRPr lang="en-GB" sz="2400" dirty="0"/>
          </a:p>
        </p:txBody>
      </p:sp>
    </p:spTree>
    <p:extLst>
      <p:ext uri="{BB962C8B-B14F-4D97-AF65-F5344CB8AC3E}">
        <p14:creationId xmlns:p14="http://schemas.microsoft.com/office/powerpoint/2010/main" val="73260070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D92CA-58DD-43B1-9D21-F8FB7F8186F8}"/>
              </a:ext>
            </a:extLst>
          </p:cNvPr>
          <p:cNvSpPr>
            <a:spLocks noGrp="1"/>
          </p:cNvSpPr>
          <p:nvPr>
            <p:ph type="title"/>
          </p:nvPr>
        </p:nvSpPr>
        <p:spPr>
          <a:xfrm>
            <a:off x="958506" y="800392"/>
            <a:ext cx="10264697" cy="1212102"/>
          </a:xfrm>
        </p:spPr>
        <p:txBody>
          <a:bodyPr>
            <a:normAutofit/>
          </a:bodyPr>
          <a:lstStyle/>
          <a:p>
            <a:r>
              <a:rPr lang="en-GB" sz="4800" b="1" dirty="0"/>
              <a:t>Culture in the future</a:t>
            </a:r>
          </a:p>
        </p:txBody>
      </p:sp>
      <p:sp>
        <p:nvSpPr>
          <p:cNvPr id="3" name="Content Placeholder 2">
            <a:extLst>
              <a:ext uri="{FF2B5EF4-FFF2-40B4-BE49-F238E27FC236}">
                <a16:creationId xmlns:a16="http://schemas.microsoft.com/office/drawing/2014/main" id="{3AF85CBF-ABA9-4E31-8EFD-1151067D9010}"/>
              </a:ext>
            </a:extLst>
          </p:cNvPr>
          <p:cNvSpPr>
            <a:spLocks noGrp="1"/>
          </p:cNvSpPr>
          <p:nvPr>
            <p:ph idx="1"/>
          </p:nvPr>
        </p:nvSpPr>
        <p:spPr>
          <a:xfrm>
            <a:off x="1367624" y="2490436"/>
            <a:ext cx="9708995" cy="3567173"/>
          </a:xfrm>
        </p:spPr>
        <p:txBody>
          <a:bodyPr anchor="ctr">
            <a:normAutofit/>
          </a:bodyPr>
          <a:lstStyle/>
          <a:p>
            <a:r>
              <a:rPr lang="en-GB" sz="4400" dirty="0"/>
              <a:t>Read CIPD – People profession 2030: a collective view of future trends</a:t>
            </a:r>
          </a:p>
          <a:p>
            <a:pPr lvl="1"/>
            <a:r>
              <a:rPr lang="en-GB" sz="4000" dirty="0"/>
              <a:t>On Moodle</a:t>
            </a:r>
          </a:p>
          <a:p>
            <a:endParaRPr lang="en-GB" sz="2400" dirty="0"/>
          </a:p>
        </p:txBody>
      </p:sp>
    </p:spTree>
    <p:extLst>
      <p:ext uri="{BB962C8B-B14F-4D97-AF65-F5344CB8AC3E}">
        <p14:creationId xmlns:p14="http://schemas.microsoft.com/office/powerpoint/2010/main" val="245927219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schemas.microsoft.com/office/2006/documentManagement/types"/>
    <ds:schemaRef ds:uri="http://purl.org/dc/elements/1.1/"/>
    <ds:schemaRef ds:uri="http://schemas.openxmlformats.org/package/2006/metadata/core-properties"/>
    <ds:schemaRef ds:uri="http://purl.org/dc/terms/"/>
    <ds:schemaRef ds:uri="http://purl.org/dc/dcmitype/"/>
    <ds:schemaRef ds:uri="http://schemas.microsoft.com/office/infopath/2007/PartnerControls"/>
    <ds:schemaRef ds:uri="303dbf9b-b85b-46a0-94f1-894078c07ecd"/>
    <ds:schemaRef ds:uri="http://www.w3.org/XML/1998/namespace"/>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8215</TotalTime>
  <Words>8696</Words>
  <Application>Microsoft Macintosh PowerPoint</Application>
  <PresentationFormat>Widescreen</PresentationFormat>
  <Paragraphs>932</Paragraphs>
  <Slides>71</Slides>
  <Notes>38</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71</vt:i4>
      </vt:variant>
    </vt:vector>
  </HeadingPairs>
  <TitlesOfParts>
    <vt:vector size="84" baseType="lpstr">
      <vt:lpstr>.Apple Color Emoji UI</vt:lpstr>
      <vt:lpstr>Arial</vt:lpstr>
      <vt:lpstr>Arial</vt:lpstr>
      <vt:lpstr>Calibri</vt:lpstr>
      <vt:lpstr>Merriweather</vt:lpstr>
      <vt:lpstr>MetaCompPro-Light W01 Regular</vt:lpstr>
      <vt:lpstr>Myriad Pro</vt:lpstr>
      <vt:lpstr>Open Sans</vt:lpstr>
      <vt:lpstr>proxima-nova</vt:lpstr>
      <vt:lpstr>ProximaNova-b7</vt:lpstr>
      <vt:lpstr>Times New Roman</vt:lpstr>
      <vt:lpstr>Wingdings</vt:lpstr>
      <vt:lpstr>20140311PresentationUWTSDTemplate</vt:lpstr>
      <vt:lpstr>BMMB7025 Managing People in Organisations</vt:lpstr>
      <vt:lpstr>Recap</vt:lpstr>
      <vt:lpstr>PowerPoint Presentation</vt:lpstr>
      <vt:lpstr>PowerPoint Presentation</vt:lpstr>
      <vt:lpstr>Gestalt/Dialectical Tension</vt:lpstr>
      <vt:lpstr>PowerPoint Presentation</vt:lpstr>
      <vt:lpstr>PowerPoint Presentation</vt:lpstr>
      <vt:lpstr>Valuing People – what state to choose?</vt:lpstr>
      <vt:lpstr>PowerPoint Presentation</vt:lpstr>
      <vt:lpstr>How can we value others?</vt:lpstr>
      <vt:lpstr>PowerPoint Presentation</vt:lpstr>
      <vt:lpstr>PowerPoint Presentation</vt:lpstr>
      <vt:lpstr>Why good people practitioners matter…</vt:lpstr>
      <vt:lpstr>To do today</vt:lpstr>
      <vt:lpstr>What is HRM?</vt:lpstr>
      <vt:lpstr>Future of HRM: Week 1 Reading</vt:lpstr>
      <vt:lpstr>Your reflections…</vt:lpstr>
      <vt:lpstr>PowerPoint Presentation</vt:lpstr>
      <vt:lpstr>Assessments</vt:lpstr>
      <vt:lpstr>UK Poor Performance: Productivity</vt:lpstr>
      <vt:lpstr>UK Poor Performance: Management</vt:lpstr>
      <vt:lpstr>UK Poor Performance: Engagement</vt:lpstr>
      <vt:lpstr>Why does managing people matter? What is the impact of leadership? And culture?</vt:lpstr>
      <vt:lpstr>What is Strategic HRM (SHRM)/ Organisational Design &amp; Development (OD)</vt:lpstr>
      <vt:lpstr>Richard Branson</vt:lpstr>
      <vt:lpstr>Timpsons</vt:lpstr>
      <vt:lpstr>Benefits of SHRM/ OD</vt:lpstr>
      <vt:lpstr>SHRM and performance</vt:lpstr>
      <vt:lpstr>Human Capital Management</vt:lpstr>
      <vt:lpstr>Criticisms of SHRM</vt:lpstr>
      <vt:lpstr>PowerPoint Presentation</vt:lpstr>
      <vt:lpstr>VRIO Framework</vt:lpstr>
      <vt:lpstr>Managing People and Culture</vt:lpstr>
      <vt:lpstr>PowerPoint Presentation</vt:lpstr>
      <vt:lpstr>PowerPoint Presentation</vt:lpstr>
      <vt:lpstr>Let’s talk about culture</vt:lpstr>
      <vt:lpstr>Let’s discuss culture…</vt:lpstr>
      <vt:lpstr>Winston Churchill</vt:lpstr>
      <vt:lpstr>PowerPoint Presentation</vt:lpstr>
      <vt:lpstr>Factors affecting Organisational Design</vt:lpstr>
      <vt:lpstr>How People Practices affect Structure and Systems</vt:lpstr>
      <vt:lpstr>Organisation Goals/Objectives</vt:lpstr>
      <vt:lpstr>Goals of HRM Function</vt:lpstr>
      <vt:lpstr>Organisations as Whole Systems</vt:lpstr>
      <vt:lpstr>Horizontal and Vertical Integration (Best Fit)</vt:lpstr>
      <vt:lpstr>Theories of Organisational and Human Behaviour</vt:lpstr>
      <vt:lpstr>Group/Team Dynamics</vt:lpstr>
      <vt:lpstr>Playing to strengths: understand differences in groups</vt:lpstr>
      <vt:lpstr>Theories of Motivation</vt:lpstr>
      <vt:lpstr>Maslow (1954)</vt:lpstr>
      <vt:lpstr>PowerPoint Presentation</vt:lpstr>
      <vt:lpstr>Your Experiences</vt:lpstr>
      <vt:lpstr>PowerPoint Presentation</vt:lpstr>
      <vt:lpstr>Culture</vt:lpstr>
      <vt:lpstr>Changing Cultures for the Better</vt:lpstr>
      <vt:lpstr>Positive Cultures</vt:lpstr>
      <vt:lpstr>Discussion</vt:lpstr>
      <vt:lpstr>How People Practice can Influence Culture</vt:lpstr>
      <vt:lpstr>PowerPoint Presentation</vt:lpstr>
      <vt:lpstr>HR has a Key Role in Change Management</vt:lpstr>
      <vt:lpstr>PowerPoint Presentation</vt:lpstr>
      <vt:lpstr>PowerPoint Presentation</vt:lpstr>
      <vt:lpstr>PowerPoint Presentation</vt:lpstr>
      <vt:lpstr>Routine Problems vs Adaptive Challenges Heifetz &amp; Linsky (2009)</vt:lpstr>
      <vt:lpstr>Picking the right HR/leadership skills…</vt:lpstr>
      <vt:lpstr>PowerPoint Presentation</vt:lpstr>
      <vt:lpstr>PowerPoint Presentation</vt:lpstr>
      <vt:lpstr>PowerPoint Presentation</vt:lpstr>
      <vt:lpstr>The influence of HRM on culture</vt:lpstr>
      <vt:lpstr>Developing/Changing culture</vt:lpstr>
      <vt:lpstr>Culture in the future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James Moore</cp:lastModifiedBy>
  <cp:revision>314</cp:revision>
  <cp:lastPrinted>2019-10-01T11:26:54Z</cp:lastPrinted>
  <dcterms:created xsi:type="dcterms:W3CDTF">2015-04-14T15:21:28Z</dcterms:created>
  <dcterms:modified xsi:type="dcterms:W3CDTF">2024-02-08T13:52:39Z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