
<file path=[Content_Types].xml><?xml version="1.0" encoding="utf-8"?>
<Types xmlns="http://schemas.openxmlformats.org/package/2006/content-types">
  <Default Extension="bin" ContentType="image/unknown"/>
  <Default Extension="fntdata" ContentType="application/x-fontdata"/>
  <Default Extension="jpeg" ContentType="image/jpeg"/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4"/>
  </p:sldMasterIdLst>
  <p:notesMasterIdLst>
    <p:notesMasterId r:id="rId21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72" r:id="rId16"/>
    <p:sldId id="271" r:id="rId17"/>
    <p:sldId id="267" r:id="rId18"/>
    <p:sldId id="268" r:id="rId19"/>
    <p:sldId id="269" r:id="rId20"/>
  </p:sldIdLst>
  <p:sldSz cx="12192000" cy="6858000"/>
  <p:notesSz cx="6858000" cy="12192000"/>
  <p:embeddedFontLst>
    <p:embeddedFont>
      <p:font typeface="Liter" panose="020B0604020202020204" charset="0"/>
      <p:regular r:id="rId22"/>
    </p:embeddedFont>
    <p:embeddedFont>
      <p:font typeface="Oranienbaum" panose="02000506080000020003" pitchFamily="2" charset="0"/>
      <p:regular r:id="rId23"/>
    </p:embeddedFont>
    <p:embeddedFont>
      <p:font typeface="Quattrocento Sans" panose="020B0502050000020003" pitchFamily="34" charset="0"/>
      <p:regular r:id="rId24"/>
      <p:bold r:id="rId25"/>
      <p:italic r:id="rId26"/>
      <p:boldItalic r:id="rId27"/>
    </p:embeddedFont>
    <p:embeddedFont>
      <p:font typeface="Sorts Mill Goudy" panose="020B0604020202020204" charset="0"/>
      <p:regular r:id="rId28"/>
    </p:embeddedFont>
    <p:embeddedFont>
      <p:font typeface="Unna" panose="020B0604020202020204" charset="0"/>
      <p:regular r:id="rId2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C821758-5E95-09F9-469D-25E64998269C}" v="357" dt="2026-03-08T20:31:13.105"/>
    <p1510:client id="{E4E71DF9-97F4-431C-8D0E-0F6700733899}" v="103" dt="2026-03-08T19:37:00.71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>
        <p:scale>
          <a:sx n="64" d="100"/>
          <a:sy n="64" d="100"/>
        </p:scale>
        <p:origin x="724" y="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font" Target="fonts/font5.fntdata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34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font" Target="fonts/font4.fntdata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font" Target="fonts/font8.fntdata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font" Target="fonts/font3.fntdata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font" Target="fonts/font2.fntdata"/><Relationship Id="rId28" Type="http://schemas.openxmlformats.org/officeDocument/2006/relationships/font" Target="fonts/font7.fntdata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font" Target="fonts/font1.fntdata"/><Relationship Id="rId27" Type="http://schemas.openxmlformats.org/officeDocument/2006/relationships/font" Target="fonts/font6.fntdata"/><Relationship Id="rId30" Type="http://schemas.openxmlformats.org/officeDocument/2006/relationships/presProps" Target="presProps.xml"/><Relationship Id="rId35" Type="http://schemas.microsoft.com/office/2015/10/relationships/revisionInfo" Target="revisionInfo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rika Kazdova (2326505)" userId="S::2326505@student.uwtsd.ac.uk::6f3d16a2-4724-4514-a19b-cf09e3b75841" providerId="AD" clId="Web-{7C821758-5E95-09F9-469D-25E64998269C}"/>
    <pc:docChg chg="modSld">
      <pc:chgData name="Erika Kazdova (2326505)" userId="S::2326505@student.uwtsd.ac.uk::6f3d16a2-4724-4514-a19b-cf09e3b75841" providerId="AD" clId="Web-{7C821758-5E95-09F9-469D-25E64998269C}" dt="2026-03-08T20:31:13.105" v="354" actId="20577"/>
      <pc:docMkLst>
        <pc:docMk/>
      </pc:docMkLst>
      <pc:sldChg chg="addSp modSp">
        <pc:chgData name="Erika Kazdova (2326505)" userId="S::2326505@student.uwtsd.ac.uk::6f3d16a2-4724-4514-a19b-cf09e3b75841" providerId="AD" clId="Web-{7C821758-5E95-09F9-469D-25E64998269C}" dt="2026-03-08T20:09:31.719" v="63" actId="20577"/>
        <pc:sldMkLst>
          <pc:docMk/>
          <pc:sldMk cId="0" sldId="256"/>
        </pc:sldMkLst>
        <pc:spChg chg="add mod">
          <ac:chgData name="Erika Kazdova (2326505)" userId="S::2326505@student.uwtsd.ac.uk::6f3d16a2-4724-4514-a19b-cf09e3b75841" providerId="AD" clId="Web-{7C821758-5E95-09F9-469D-25E64998269C}" dt="2026-03-08T20:09:31.719" v="63" actId="20577"/>
          <ac:spMkLst>
            <pc:docMk/>
            <pc:sldMk cId="0" sldId="256"/>
            <ac:spMk id="12" creationId="{C56E18E6-1A4A-8006-ED81-724F666E6BA0}"/>
          </ac:spMkLst>
        </pc:spChg>
      </pc:sldChg>
      <pc:sldChg chg="delSp modSp">
        <pc:chgData name="Erika Kazdova (2326505)" userId="S::2326505@student.uwtsd.ac.uk::6f3d16a2-4724-4514-a19b-cf09e3b75841" providerId="AD" clId="Web-{7C821758-5E95-09F9-469D-25E64998269C}" dt="2026-03-08T20:31:13.105" v="354" actId="20577"/>
        <pc:sldMkLst>
          <pc:docMk/>
          <pc:sldMk cId="0" sldId="257"/>
        </pc:sldMkLst>
        <pc:spChg chg="del">
          <ac:chgData name="Erika Kazdova (2326505)" userId="S::2326505@student.uwtsd.ac.uk::6f3d16a2-4724-4514-a19b-cf09e3b75841" providerId="AD" clId="Web-{7C821758-5E95-09F9-469D-25E64998269C}" dt="2026-03-08T20:11:03.242" v="64"/>
          <ac:spMkLst>
            <pc:docMk/>
            <pc:sldMk cId="0" sldId="257"/>
            <ac:spMk id="53" creationId="{00000000-0000-0000-0000-000000000000}"/>
          </ac:spMkLst>
        </pc:spChg>
        <pc:spChg chg="mod">
          <ac:chgData name="Erika Kazdova (2326505)" userId="S::2326505@student.uwtsd.ac.uk::6f3d16a2-4724-4514-a19b-cf09e3b75841" providerId="AD" clId="Web-{7C821758-5E95-09F9-469D-25E64998269C}" dt="2026-03-08T20:31:13.105" v="354" actId="20577"/>
          <ac:spMkLst>
            <pc:docMk/>
            <pc:sldMk cId="0" sldId="257"/>
            <ac:spMk id="77" creationId="{73A5EB3A-E4E0-F506-C858-BDAD8B23FBD3}"/>
          </ac:spMkLst>
        </pc:spChg>
      </pc:sldChg>
      <pc:sldChg chg="addSp delSp modSp">
        <pc:chgData name="Erika Kazdova (2326505)" userId="S::2326505@student.uwtsd.ac.uk::6f3d16a2-4724-4514-a19b-cf09e3b75841" providerId="AD" clId="Web-{7C821758-5E95-09F9-469D-25E64998269C}" dt="2026-03-08T20:27:55.047" v="335" actId="20577"/>
        <pc:sldMkLst>
          <pc:docMk/>
          <pc:sldMk cId="0" sldId="258"/>
        </pc:sldMkLst>
        <pc:spChg chg="mod">
          <ac:chgData name="Erika Kazdova (2326505)" userId="S::2326505@student.uwtsd.ac.uk::6f3d16a2-4724-4514-a19b-cf09e3b75841" providerId="AD" clId="Web-{7C821758-5E95-09F9-469D-25E64998269C}" dt="2026-03-08T20:27:55.047" v="335" actId="20577"/>
          <ac:spMkLst>
            <pc:docMk/>
            <pc:sldMk cId="0" sldId="258"/>
            <ac:spMk id="3" creationId="{00000000-0000-0000-0000-000000000000}"/>
          </ac:spMkLst>
        </pc:spChg>
        <pc:spChg chg="mod">
          <ac:chgData name="Erika Kazdova (2326505)" userId="S::2326505@student.uwtsd.ac.uk::6f3d16a2-4724-4514-a19b-cf09e3b75841" providerId="AD" clId="Web-{7C821758-5E95-09F9-469D-25E64998269C}" dt="2026-03-08T20:11:20.884" v="65" actId="14100"/>
          <ac:spMkLst>
            <pc:docMk/>
            <pc:sldMk cId="0" sldId="258"/>
            <ac:spMk id="20" creationId="{00000000-0000-0000-0000-000000000000}"/>
          </ac:spMkLst>
        </pc:spChg>
        <pc:spChg chg="mod">
          <ac:chgData name="Erika Kazdova (2326505)" userId="S::2326505@student.uwtsd.ac.uk::6f3d16a2-4724-4514-a19b-cf09e3b75841" providerId="AD" clId="Web-{7C821758-5E95-09F9-469D-25E64998269C}" dt="2026-03-08T20:14:43.269" v="93" actId="20577"/>
          <ac:spMkLst>
            <pc:docMk/>
            <pc:sldMk cId="0" sldId="258"/>
            <ac:spMk id="28" creationId="{00000000-0000-0000-0000-000000000000}"/>
          </ac:spMkLst>
        </pc:spChg>
        <pc:spChg chg="add mod">
          <ac:chgData name="Erika Kazdova (2326505)" userId="S::2326505@student.uwtsd.ac.uk::6f3d16a2-4724-4514-a19b-cf09e3b75841" providerId="AD" clId="Web-{7C821758-5E95-09F9-469D-25E64998269C}" dt="2026-03-08T20:15:07.520" v="96" actId="14100"/>
          <ac:spMkLst>
            <pc:docMk/>
            <pc:sldMk cId="0" sldId="258"/>
            <ac:spMk id="33" creationId="{87D6B696-F5B3-21BF-ED0A-C3E84C74787A}"/>
          </ac:spMkLst>
        </pc:spChg>
        <pc:spChg chg="add mod">
          <ac:chgData name="Erika Kazdova (2326505)" userId="S::2326505@student.uwtsd.ac.uk::6f3d16a2-4724-4514-a19b-cf09e3b75841" providerId="AD" clId="Web-{7C821758-5E95-09F9-469D-25E64998269C}" dt="2026-03-08T20:12:32.154" v="78" actId="20577"/>
          <ac:spMkLst>
            <pc:docMk/>
            <pc:sldMk cId="0" sldId="258"/>
            <ac:spMk id="34" creationId="{FE53AE81-FBE2-C07B-8268-8FC044BC65B5}"/>
          </ac:spMkLst>
        </pc:spChg>
        <pc:spChg chg="add mod">
          <ac:chgData name="Erika Kazdova (2326505)" userId="S::2326505@student.uwtsd.ac.uk::6f3d16a2-4724-4514-a19b-cf09e3b75841" providerId="AD" clId="Web-{7C821758-5E95-09F9-469D-25E64998269C}" dt="2026-03-08T20:24:08.169" v="235" actId="20577"/>
          <ac:spMkLst>
            <pc:docMk/>
            <pc:sldMk cId="0" sldId="258"/>
            <ac:spMk id="35" creationId="{11CD8B73-22E0-8784-A322-950F74C1D59E}"/>
          </ac:spMkLst>
        </pc:spChg>
        <pc:spChg chg="add del mod">
          <ac:chgData name="Erika Kazdova (2326505)" userId="S::2326505@student.uwtsd.ac.uk::6f3d16a2-4724-4514-a19b-cf09e3b75841" providerId="AD" clId="Web-{7C821758-5E95-09F9-469D-25E64998269C}" dt="2026-03-08T20:21:59.716" v="182"/>
          <ac:spMkLst>
            <pc:docMk/>
            <pc:sldMk cId="0" sldId="258"/>
            <ac:spMk id="36" creationId="{7705E73E-F809-1B59-FD04-FA5EDCD109D7}"/>
          </ac:spMkLst>
        </pc:spChg>
        <pc:spChg chg="add mod">
          <ac:chgData name="Erika Kazdova (2326505)" userId="S::2326505@student.uwtsd.ac.uk::6f3d16a2-4724-4514-a19b-cf09e3b75841" providerId="AD" clId="Web-{7C821758-5E95-09F9-469D-25E64998269C}" dt="2026-03-08T20:23:48.482" v="232" actId="20577"/>
          <ac:spMkLst>
            <pc:docMk/>
            <pc:sldMk cId="0" sldId="258"/>
            <ac:spMk id="37" creationId="{4CC1FE2C-9797-2FB1-70CD-38032AA139A8}"/>
          </ac:spMkLst>
        </pc:spChg>
        <pc:spChg chg="add mod">
          <ac:chgData name="Erika Kazdova (2326505)" userId="S::2326505@student.uwtsd.ac.uk::6f3d16a2-4724-4514-a19b-cf09e3b75841" providerId="AD" clId="Web-{7C821758-5E95-09F9-469D-25E64998269C}" dt="2026-03-08T20:14:32.378" v="92" actId="1076"/>
          <ac:spMkLst>
            <pc:docMk/>
            <pc:sldMk cId="0" sldId="258"/>
            <ac:spMk id="38" creationId="{85C66616-AE97-127B-517F-93BAB3217BEE}"/>
          </ac:spMkLst>
        </pc:spChg>
        <pc:spChg chg="add mod ord">
          <ac:chgData name="Erika Kazdova (2326505)" userId="S::2326505@student.uwtsd.ac.uk::6f3d16a2-4724-4514-a19b-cf09e3b75841" providerId="AD" clId="Web-{7C821758-5E95-09F9-469D-25E64998269C}" dt="2026-03-08T20:14:26.518" v="91"/>
          <ac:spMkLst>
            <pc:docMk/>
            <pc:sldMk cId="0" sldId="258"/>
            <ac:spMk id="39" creationId="{DD555C11-9EA3-D1C6-BE57-1308FF56B769}"/>
          </ac:spMkLst>
        </pc:spChg>
        <pc:spChg chg="add mod">
          <ac:chgData name="Erika Kazdova (2326505)" userId="S::2326505@student.uwtsd.ac.uk::6f3d16a2-4724-4514-a19b-cf09e3b75841" providerId="AD" clId="Web-{7C821758-5E95-09F9-469D-25E64998269C}" dt="2026-03-08T20:14:59.066" v="95" actId="1076"/>
          <ac:spMkLst>
            <pc:docMk/>
            <pc:sldMk cId="0" sldId="258"/>
            <ac:spMk id="40" creationId="{8D5E8BEB-4E86-427A-B1B7-DFB5F82E1205}"/>
          </ac:spMkLst>
        </pc:spChg>
        <pc:spChg chg="add mod">
          <ac:chgData name="Erika Kazdova (2326505)" userId="S::2326505@student.uwtsd.ac.uk::6f3d16a2-4724-4514-a19b-cf09e3b75841" providerId="AD" clId="Web-{7C821758-5E95-09F9-469D-25E64998269C}" dt="2026-03-08T20:15:29.567" v="100" actId="20577"/>
          <ac:spMkLst>
            <pc:docMk/>
            <pc:sldMk cId="0" sldId="258"/>
            <ac:spMk id="41" creationId="{BDDB4E0C-6ABB-08B9-4E7F-AA2F95D9430A}"/>
          </ac:spMkLst>
        </pc:spChg>
        <pc:spChg chg="add mod">
          <ac:chgData name="Erika Kazdova (2326505)" userId="S::2326505@student.uwtsd.ac.uk::6f3d16a2-4724-4514-a19b-cf09e3b75841" providerId="AD" clId="Web-{7C821758-5E95-09F9-469D-25E64998269C}" dt="2026-03-08T20:15:45.380" v="102" actId="1076"/>
          <ac:spMkLst>
            <pc:docMk/>
            <pc:sldMk cId="0" sldId="258"/>
            <ac:spMk id="42" creationId="{FCC91F07-B21E-3B83-E0B6-6B3A37B06AC7}"/>
          </ac:spMkLst>
        </pc:spChg>
        <pc:spChg chg="add mod">
          <ac:chgData name="Erika Kazdova (2326505)" userId="S::2326505@student.uwtsd.ac.uk::6f3d16a2-4724-4514-a19b-cf09e3b75841" providerId="AD" clId="Web-{7C821758-5E95-09F9-469D-25E64998269C}" dt="2026-03-08T20:16:03.943" v="106" actId="20577"/>
          <ac:spMkLst>
            <pc:docMk/>
            <pc:sldMk cId="0" sldId="258"/>
            <ac:spMk id="43" creationId="{3039793C-DE15-E7F2-1A92-14A33A58FC18}"/>
          </ac:spMkLst>
        </pc:spChg>
        <pc:spChg chg="add mod">
          <ac:chgData name="Erika Kazdova (2326505)" userId="S::2326505@student.uwtsd.ac.uk::6f3d16a2-4724-4514-a19b-cf09e3b75841" providerId="AD" clId="Web-{7C821758-5E95-09F9-469D-25E64998269C}" dt="2026-03-08T20:16:32.772" v="109" actId="1076"/>
          <ac:spMkLst>
            <pc:docMk/>
            <pc:sldMk cId="0" sldId="258"/>
            <ac:spMk id="44" creationId="{FC312E97-07B6-5E5B-0B10-C24843DC6A98}"/>
          </ac:spMkLst>
        </pc:spChg>
        <pc:spChg chg="add mod">
          <ac:chgData name="Erika Kazdova (2326505)" userId="S::2326505@student.uwtsd.ac.uk::6f3d16a2-4724-4514-a19b-cf09e3b75841" providerId="AD" clId="Web-{7C821758-5E95-09F9-469D-25E64998269C}" dt="2026-03-08T20:26:13.560" v="322" actId="1076"/>
          <ac:spMkLst>
            <pc:docMk/>
            <pc:sldMk cId="0" sldId="258"/>
            <ac:spMk id="45" creationId="{4CDD430C-BF92-0E13-1C31-D5CAA5EAD986}"/>
          </ac:spMkLst>
        </pc:spChg>
        <pc:spChg chg="add mod">
          <ac:chgData name="Erika Kazdova (2326505)" userId="S::2326505@student.uwtsd.ac.uk::6f3d16a2-4724-4514-a19b-cf09e3b75841" providerId="AD" clId="Web-{7C821758-5E95-09F9-469D-25E64998269C}" dt="2026-03-08T20:27:11.763" v="328" actId="14100"/>
          <ac:spMkLst>
            <pc:docMk/>
            <pc:sldMk cId="0" sldId="258"/>
            <ac:spMk id="46" creationId="{C573B770-6667-FFB1-E451-42D9BDFD3114}"/>
          </ac:spMkLst>
        </pc:spChg>
      </pc:sldChg>
      <pc:sldChg chg="modSp">
        <pc:chgData name="Erika Kazdova (2326505)" userId="S::2326505@student.uwtsd.ac.uk::6f3d16a2-4724-4514-a19b-cf09e3b75841" providerId="AD" clId="Web-{7C821758-5E95-09F9-469D-25E64998269C}" dt="2026-03-08T20:04:35.635" v="1"/>
        <pc:sldMkLst>
          <pc:docMk/>
          <pc:sldMk cId="0" sldId="267"/>
        </pc:sldMkLst>
        <pc:picChg chg="ord">
          <ac:chgData name="Erika Kazdova (2326505)" userId="S::2326505@student.uwtsd.ac.uk::6f3d16a2-4724-4514-a19b-cf09e3b75841" providerId="AD" clId="Web-{7C821758-5E95-09F9-469D-25E64998269C}" dt="2026-03-08T20:04:35.635" v="1"/>
          <ac:picMkLst>
            <pc:docMk/>
            <pc:sldMk cId="0" sldId="267"/>
            <ac:picMk id="24" creationId="{532C061F-91CB-BBEF-F566-7FB597219645}"/>
          </ac:picMkLst>
        </pc:picChg>
      </pc:sldChg>
      <pc:sldChg chg="modSp">
        <pc:chgData name="Erika Kazdova (2326505)" userId="S::2326505@student.uwtsd.ac.uk::6f3d16a2-4724-4514-a19b-cf09e3b75841" providerId="AD" clId="Web-{7C821758-5E95-09F9-469D-25E64998269C}" dt="2026-03-08T20:29:39.245" v="337" actId="20577"/>
        <pc:sldMkLst>
          <pc:docMk/>
          <pc:sldMk cId="530533543" sldId="271"/>
        </pc:sldMkLst>
        <pc:spChg chg="mod">
          <ac:chgData name="Erika Kazdova (2326505)" userId="S::2326505@student.uwtsd.ac.uk::6f3d16a2-4724-4514-a19b-cf09e3b75841" providerId="AD" clId="Web-{7C821758-5E95-09F9-469D-25E64998269C}" dt="2026-03-08T20:29:39.245" v="337" actId="20577"/>
          <ac:spMkLst>
            <pc:docMk/>
            <pc:sldMk cId="530533543" sldId="271"/>
            <ac:spMk id="3" creationId="{61FB6015-40DC-A1F0-D3B7-2DD282DFB005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862542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164930-6DDD-9B4A-5994-AA05C250E8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FCF7D77-28A6-4695-1331-D503E7EEC64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754B0B1-F929-7524-3024-8FF165C01F9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9545923-1F27-4F88-2F3F-177A9144B8F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335727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C59A5B-6202-23AC-C3D4-8825E2EB2E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8912798-8008-2300-22FA-D68200F9CEF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1F3549B-0C37-6111-5E5B-9A7229F9512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F788986-35C2-1E11-FDA9-26840A93A5E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776192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PTIST_MASTER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bin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3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2.png"/><Relationship Id="rId9" Type="http://schemas.openxmlformats.org/officeDocument/2006/relationships/image" Target="../media/image8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bin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.bin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4.jpeg"/><Relationship Id="rId7" Type="http://schemas.openxmlformats.org/officeDocument/2006/relationships/image" Target="../media/image18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8F5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https://kimi-web-img.moonshot.cn/img/fareasttravelogue.wordpress.com/4ba7c37ebab1ae37285ca46a0d377c38e33ef874.jpg"/>
          <p:cNvPicPr>
            <a:picLocks noChangeAspect="1"/>
          </p:cNvPicPr>
          <p:nvPr/>
        </p:nvPicPr>
        <p:blipFill>
          <a:blip r:embed="rId3"/>
          <a:srcRect t="7582" b="7582"/>
          <a:stretch/>
        </p:blipFill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0">
                <a:srgbClr val="3A4F41">
                  <a:alpha val="90000"/>
                </a:srgbClr>
              </a:gs>
              <a:gs pos="50000">
                <a:srgbClr val="AE4A4A">
                  <a:alpha val="80000"/>
                </a:srgbClr>
              </a:gs>
              <a:gs pos="100000">
                <a:srgbClr val="D4B483">
                  <a:alpha val="70000"/>
                </a:srgbClr>
              </a:gs>
            </a:gsLst>
            <a:lin ang="2700000" scaled="1"/>
          </a:gra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Shape 1"/>
          <p:cNvSpPr/>
          <p:nvPr/>
        </p:nvSpPr>
        <p:spPr>
          <a:xfrm>
            <a:off x="4526856" y="381000"/>
            <a:ext cx="3133725" cy="495300"/>
          </a:xfrm>
          <a:custGeom>
            <a:avLst/>
            <a:gdLst/>
            <a:ahLst/>
            <a:cxnLst/>
            <a:rect l="l" t="t" r="r" b="b"/>
            <a:pathLst>
              <a:path w="3133725" h="495300">
                <a:moveTo>
                  <a:pt x="247650" y="0"/>
                </a:moveTo>
                <a:lnTo>
                  <a:pt x="2886075" y="0"/>
                </a:lnTo>
                <a:cubicBezTo>
                  <a:pt x="3022757" y="0"/>
                  <a:pt x="3133725" y="110968"/>
                  <a:pt x="3133725" y="247650"/>
                </a:cubicBezTo>
                <a:lnTo>
                  <a:pt x="3133725" y="247650"/>
                </a:lnTo>
                <a:cubicBezTo>
                  <a:pt x="3133725" y="384332"/>
                  <a:pt x="3022757" y="495300"/>
                  <a:pt x="2886075" y="495300"/>
                </a:cubicBezTo>
                <a:lnTo>
                  <a:pt x="247650" y="495300"/>
                </a:lnTo>
                <a:cubicBezTo>
                  <a:pt x="110968" y="495300"/>
                  <a:pt x="0" y="384332"/>
                  <a:pt x="0" y="247650"/>
                </a:cubicBezTo>
                <a:lnTo>
                  <a:pt x="0" y="247650"/>
                </a:lnTo>
                <a:cubicBezTo>
                  <a:pt x="0" y="110968"/>
                  <a:pt x="110968" y="0"/>
                  <a:pt x="247650" y="0"/>
                </a:cubicBez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/>
          <p:nvPr/>
        </p:nvSpPr>
        <p:spPr>
          <a:xfrm>
            <a:off x="4788793" y="495300"/>
            <a:ext cx="260985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350" b="1" kern="0" spc="135" dirty="0">
                <a:solidFill>
                  <a:srgbClr val="3D35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Authentic Czech Cuisine</a:t>
            </a:r>
            <a:endParaRPr lang="en-US" sz="1600" dirty="0"/>
          </a:p>
        </p:txBody>
      </p:sp>
      <p:sp>
        <p:nvSpPr>
          <p:cNvPr id="6" name="Text 3"/>
          <p:cNvSpPr/>
          <p:nvPr/>
        </p:nvSpPr>
        <p:spPr>
          <a:xfrm>
            <a:off x="3041849" y="1409700"/>
            <a:ext cx="6105525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00000"/>
              </a:lnSpc>
            </a:pPr>
            <a:r>
              <a:rPr lang="en-US" sz="7200" b="1" dirty="0">
                <a:solidFill>
                  <a:srgbClr val="F8F5F0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The Golden City</a:t>
            </a:r>
            <a:endParaRPr lang="en-US" sz="1600" dirty="0"/>
          </a:p>
        </p:txBody>
      </p:sp>
      <p:sp>
        <p:nvSpPr>
          <p:cNvPr id="7" name="Shape 4"/>
          <p:cNvSpPr/>
          <p:nvPr/>
        </p:nvSpPr>
        <p:spPr>
          <a:xfrm>
            <a:off x="5334000" y="2781300"/>
            <a:ext cx="1524000" cy="38100"/>
          </a:xfrm>
          <a:custGeom>
            <a:avLst/>
            <a:gdLst/>
            <a:ahLst/>
            <a:cxnLst/>
            <a:rect l="l" t="t" r="r" b="b"/>
            <a:pathLst>
              <a:path w="1524000" h="38100">
                <a:moveTo>
                  <a:pt x="0" y="0"/>
                </a:moveTo>
                <a:lnTo>
                  <a:pt x="1524000" y="0"/>
                </a:lnTo>
                <a:lnTo>
                  <a:pt x="1524000" y="38100"/>
                </a:lnTo>
                <a:lnTo>
                  <a:pt x="0" y="38100"/>
                </a:lnTo>
                <a:lnTo>
                  <a:pt x="0" y="0"/>
                </a:ln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3677841" y="3124200"/>
            <a:ext cx="4838700" cy="38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90000"/>
              </a:lnSpc>
            </a:pPr>
            <a:r>
              <a:rPr lang="en-US" sz="2700" dirty="0">
                <a:solidFill>
                  <a:srgbClr val="F8F5F0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Where Tradition Meets Your Plate</a:t>
            </a:r>
            <a:endParaRPr lang="en-US" sz="1600" dirty="0"/>
          </a:p>
        </p:txBody>
      </p:sp>
      <p:sp>
        <p:nvSpPr>
          <p:cNvPr id="9" name="Text 6"/>
          <p:cNvSpPr/>
          <p:nvPr/>
        </p:nvSpPr>
        <p:spPr>
          <a:xfrm>
            <a:off x="5064919" y="3657600"/>
            <a:ext cx="20574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80000"/>
              </a:lnSpc>
            </a:pPr>
            <a:r>
              <a:rPr lang="en-US" sz="3600" b="1" dirty="0">
                <a:solidFill>
                  <a:srgbClr val="D4B483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Na Zdravi!</a:t>
            </a:r>
            <a:endParaRPr lang="en-US" sz="1600" dirty="0"/>
          </a:p>
        </p:txBody>
      </p:sp>
      <p:sp>
        <p:nvSpPr>
          <p:cNvPr id="10" name="Text 7"/>
          <p:cNvSpPr/>
          <p:nvPr/>
        </p:nvSpPr>
        <p:spPr>
          <a:xfrm>
            <a:off x="4635897" y="5867400"/>
            <a:ext cx="2924175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500" dirty="0">
                <a:solidFill>
                  <a:srgbClr val="F8F5F0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Business Plan Proposal</a:t>
            </a:r>
            <a:endParaRPr lang="en-US" sz="1600" dirty="0"/>
          </a:p>
        </p:txBody>
      </p:sp>
      <p:sp>
        <p:nvSpPr>
          <p:cNvPr id="11" name="Text 8"/>
          <p:cNvSpPr/>
          <p:nvPr/>
        </p:nvSpPr>
        <p:spPr>
          <a:xfrm>
            <a:off x="4640659" y="6210300"/>
            <a:ext cx="291465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350" dirty="0">
                <a:solidFill>
                  <a:srgbClr val="D4B48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Cowbridge Road, CF11 • Cardiff, Wales</a:t>
            </a:r>
            <a:endParaRPr lang="en-US" sz="1600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F640483-D152-C5A0-ED5E-B368EC64B3B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245" y="191796"/>
            <a:ext cx="1702790" cy="1702790"/>
          </a:xfrm>
          <a:prstGeom prst="rect">
            <a:avLst/>
          </a:prstGeom>
        </p:spPr>
      </p:pic>
      <p:sp>
        <p:nvSpPr>
          <p:cNvPr id="12" name="Text 5">
            <a:extLst>
              <a:ext uri="{FF2B5EF4-FFF2-40B4-BE49-F238E27FC236}">
                <a16:creationId xmlns:a16="http://schemas.microsoft.com/office/drawing/2014/main" id="{C56E18E6-1A4A-8006-ED81-724F666E6BA0}"/>
              </a:ext>
            </a:extLst>
          </p:cNvPr>
          <p:cNvSpPr/>
          <p:nvPr/>
        </p:nvSpPr>
        <p:spPr>
          <a:xfrm>
            <a:off x="3677840" y="4898231"/>
            <a:ext cx="4838700" cy="38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90000"/>
              </a:lnSpc>
            </a:pPr>
            <a:r>
              <a:rPr lang="en-US" dirty="0">
                <a:solidFill>
                  <a:srgbClr val="F8F5F0"/>
                </a:solidFill>
                <a:latin typeface="Unna"/>
              </a:rPr>
              <a:t>Name: Erika </a:t>
            </a:r>
            <a:r>
              <a:rPr lang="en-US" dirty="0" err="1">
                <a:solidFill>
                  <a:srgbClr val="F8F5F0"/>
                </a:solidFill>
                <a:latin typeface="Unna"/>
              </a:rPr>
              <a:t>Kazdova</a:t>
            </a:r>
            <a:endParaRPr lang="en-US" dirty="0">
              <a:solidFill>
                <a:srgbClr val="F8F5F0"/>
              </a:solidFill>
              <a:latin typeface="Unna"/>
            </a:endParaRPr>
          </a:p>
          <a:p>
            <a:pPr algn="ctr">
              <a:lnSpc>
                <a:spcPct val="90000"/>
              </a:lnSpc>
            </a:pPr>
            <a:r>
              <a:rPr lang="en-US">
                <a:solidFill>
                  <a:srgbClr val="F8F5F0"/>
                </a:solidFill>
                <a:latin typeface="Unna"/>
              </a:rPr>
              <a:t>Student Number: 2326505</a:t>
            </a:r>
            <a:endParaRPr lang="en-US" dirty="0">
              <a:solidFill>
                <a:srgbClr val="F8F5F0"/>
              </a:solidFill>
              <a:latin typeface="Unna"/>
            </a:endParaRPr>
          </a:p>
          <a:p>
            <a:pPr algn="ctr">
              <a:lnSpc>
                <a:spcPct val="90000"/>
              </a:lnSpc>
            </a:pPr>
            <a:r>
              <a:rPr lang="en-US" dirty="0">
                <a:solidFill>
                  <a:srgbClr val="F8F5F0"/>
                </a:solidFill>
                <a:latin typeface="Unna"/>
              </a:rPr>
              <a:t>Module: BMSW4011 Managing </a:t>
            </a:r>
            <a:r>
              <a:rPr lang="en-US">
                <a:solidFill>
                  <a:srgbClr val="F8F5F0"/>
                </a:solidFill>
                <a:latin typeface="Unna"/>
              </a:rPr>
              <a:t>Enterprise</a:t>
            </a:r>
            <a:endParaRPr lang="en-US" dirty="0">
              <a:solidFill>
                <a:srgbClr val="F8F5F0"/>
              </a:solidFill>
              <a:latin typeface="Unna"/>
            </a:endParaRPr>
          </a:p>
          <a:p>
            <a:pPr algn="ctr">
              <a:lnSpc>
                <a:spcPct val="90000"/>
              </a:lnSpc>
            </a:pPr>
            <a:r>
              <a:rPr lang="en-US">
                <a:solidFill>
                  <a:srgbClr val="F8F5F0"/>
                </a:solidFill>
                <a:latin typeface="Unna"/>
              </a:rPr>
              <a:t>Lecturer: Melanie Squire</a:t>
            </a:r>
            <a:endParaRPr lang="en-US" dirty="0">
              <a:solidFill>
                <a:srgbClr val="F8F5F0"/>
              </a:solidFill>
              <a:latin typeface="Unna"/>
            </a:endParaRPr>
          </a:p>
          <a:p>
            <a:pPr algn="ctr">
              <a:lnSpc>
                <a:spcPct val="90000"/>
              </a:lnSpc>
            </a:pPr>
            <a:endParaRPr lang="en-US" sz="2700" dirty="0">
              <a:solidFill>
                <a:srgbClr val="F8F5F0"/>
              </a:solidFill>
              <a:latin typeface="Unna"/>
            </a:endParaRPr>
          </a:p>
        </p:txBody>
      </p:sp>
    </p:spTree>
  </p:cSld>
  <p:clrMapOvr>
    <a:masterClrMapping/>
  </p:clrMapOvr>
  <p:transition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F5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65">
            <a:extLst>
              <a:ext uri="{FF2B5EF4-FFF2-40B4-BE49-F238E27FC236}">
                <a16:creationId xmlns:a16="http://schemas.microsoft.com/office/drawing/2014/main" id="{4FB808AA-7174-CFF2-D747-324ACBA616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06592" y="3597415"/>
            <a:ext cx="3476625" cy="963251"/>
          </a:xfrm>
          <a:prstGeom prst="rect">
            <a:avLst/>
          </a:prstGeom>
        </p:spPr>
      </p:pic>
      <p:pic>
        <p:nvPicPr>
          <p:cNvPr id="67" name="Picture 66">
            <a:extLst>
              <a:ext uri="{FF2B5EF4-FFF2-40B4-BE49-F238E27FC236}">
                <a16:creationId xmlns:a16="http://schemas.microsoft.com/office/drawing/2014/main" id="{1CC6E402-A551-0425-7C4D-4389C73E595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98062" y="2543037"/>
            <a:ext cx="3485156" cy="963251"/>
          </a:xfrm>
          <a:prstGeom prst="rect">
            <a:avLst/>
          </a:prstGeom>
        </p:spPr>
      </p:pic>
      <p:pic>
        <p:nvPicPr>
          <p:cNvPr id="68" name="Picture 67">
            <a:extLst>
              <a:ext uri="{FF2B5EF4-FFF2-40B4-BE49-F238E27FC236}">
                <a16:creationId xmlns:a16="http://schemas.microsoft.com/office/drawing/2014/main" id="{52C4D17A-3629-4164-E024-B65CA9C2EE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06592" y="1484804"/>
            <a:ext cx="3476625" cy="963251"/>
          </a:xfrm>
          <a:prstGeom prst="rect">
            <a:avLst/>
          </a:prstGeom>
        </p:spPr>
      </p:pic>
      <p:sp>
        <p:nvSpPr>
          <p:cNvPr id="2" name="Text 0"/>
          <p:cNvSpPr/>
          <p:nvPr/>
        </p:nvSpPr>
        <p:spPr>
          <a:xfrm>
            <a:off x="317500" y="317500"/>
            <a:ext cx="1162050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b="1" kern="0" spc="100" dirty="0">
                <a:solidFill>
                  <a:srgbClr val="AE4A4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Navigation</a:t>
            </a:r>
            <a:endParaRPr lang="en-US" sz="1600" dirty="0"/>
          </a:p>
        </p:txBody>
      </p:sp>
      <p:sp>
        <p:nvSpPr>
          <p:cNvPr id="3" name="Text 1"/>
          <p:cNvSpPr/>
          <p:nvPr/>
        </p:nvSpPr>
        <p:spPr>
          <a:xfrm>
            <a:off x="317500" y="603250"/>
            <a:ext cx="11795125" cy="476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80000"/>
              </a:lnSpc>
            </a:pPr>
            <a:r>
              <a:rPr lang="en-US" sz="3750" b="1" dirty="0">
                <a:solidFill>
                  <a:srgbClr val="3D352E"/>
                </a:solidFill>
                <a:latin typeface="Oranienbaum" pitchFamily="34" charset="0"/>
              </a:rPr>
              <a:t>Content</a:t>
            </a:r>
            <a:endParaRPr lang="en-US" sz="1600" dirty="0"/>
          </a:p>
        </p:txBody>
      </p:sp>
      <p:sp>
        <p:nvSpPr>
          <p:cNvPr id="4" name="Shape 2"/>
          <p:cNvSpPr/>
          <p:nvPr/>
        </p:nvSpPr>
        <p:spPr>
          <a:xfrm>
            <a:off x="317500" y="1206500"/>
            <a:ext cx="762000" cy="31750"/>
          </a:xfrm>
          <a:custGeom>
            <a:avLst/>
            <a:gdLst/>
            <a:ahLst/>
            <a:cxnLst/>
            <a:rect l="l" t="t" r="r" b="b"/>
            <a:pathLst>
              <a:path w="762000" h="31750">
                <a:moveTo>
                  <a:pt x="0" y="0"/>
                </a:moveTo>
                <a:lnTo>
                  <a:pt x="762000" y="0"/>
                </a:lnTo>
                <a:lnTo>
                  <a:pt x="762000" y="31750"/>
                </a:lnTo>
                <a:lnTo>
                  <a:pt x="0" y="31750"/>
                </a:lnTo>
                <a:lnTo>
                  <a:pt x="0" y="0"/>
                </a:ln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333376" y="1492250"/>
            <a:ext cx="3264590" cy="857250"/>
          </a:xfrm>
          <a:custGeom>
            <a:avLst/>
            <a:gdLst/>
            <a:ahLst/>
            <a:cxnLst/>
            <a:rect l="l" t="t" r="r" b="b"/>
            <a:pathLst>
              <a:path w="5572125" h="857250">
                <a:moveTo>
                  <a:pt x="31750" y="0"/>
                </a:moveTo>
                <a:lnTo>
                  <a:pt x="5476876" y="0"/>
                </a:lnTo>
                <a:cubicBezTo>
                  <a:pt x="5529481" y="0"/>
                  <a:pt x="5572125" y="42644"/>
                  <a:pt x="5572125" y="95249"/>
                </a:cubicBezTo>
                <a:lnTo>
                  <a:pt x="5572125" y="762001"/>
                </a:lnTo>
                <a:cubicBezTo>
                  <a:pt x="5572125" y="814606"/>
                  <a:pt x="5529481" y="857250"/>
                  <a:pt x="5476876" y="857250"/>
                </a:cubicBezTo>
                <a:lnTo>
                  <a:pt x="31750" y="857250"/>
                </a:lnTo>
                <a:cubicBezTo>
                  <a:pt x="14215" y="857250"/>
                  <a:pt x="0" y="843035"/>
                  <a:pt x="0" y="825500"/>
                </a:cubicBez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47625" dist="3175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333375" y="1492250"/>
            <a:ext cx="31750" cy="857250"/>
          </a:xfrm>
          <a:custGeom>
            <a:avLst/>
            <a:gdLst/>
            <a:ahLst/>
            <a:cxnLst/>
            <a:rect l="l" t="t" r="r" b="b"/>
            <a:pathLst>
              <a:path w="31750" h="857250">
                <a:moveTo>
                  <a:pt x="31750" y="0"/>
                </a:moveTo>
                <a:lnTo>
                  <a:pt x="31750" y="0"/>
                </a:lnTo>
                <a:lnTo>
                  <a:pt x="31750" y="857250"/>
                </a:lnTo>
                <a:lnTo>
                  <a:pt x="31750" y="857250"/>
                </a:lnTo>
                <a:cubicBezTo>
                  <a:pt x="14227" y="857250"/>
                  <a:pt x="0" y="843023"/>
                  <a:pt x="0" y="825500"/>
                </a:cubicBez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AE4A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508000" y="1651000"/>
            <a:ext cx="444500" cy="444500"/>
          </a:xfrm>
          <a:custGeom>
            <a:avLst/>
            <a:gdLst/>
            <a:ahLst/>
            <a:cxnLst/>
            <a:rect l="l" t="t" r="r" b="b"/>
            <a:pathLst>
              <a:path w="444500" h="444500">
                <a:moveTo>
                  <a:pt x="222250" y="0"/>
                </a:moveTo>
                <a:lnTo>
                  <a:pt x="222250" y="0"/>
                </a:lnTo>
                <a:cubicBezTo>
                  <a:pt x="344913" y="0"/>
                  <a:pt x="444500" y="99587"/>
                  <a:pt x="444500" y="222250"/>
                </a:cubicBezTo>
                <a:lnTo>
                  <a:pt x="444500" y="222250"/>
                </a:lnTo>
                <a:cubicBezTo>
                  <a:pt x="444500" y="344913"/>
                  <a:pt x="344913" y="444500"/>
                  <a:pt x="222250" y="444500"/>
                </a:cubicBezTo>
                <a:lnTo>
                  <a:pt x="222250" y="444500"/>
                </a:lnTo>
                <a:cubicBezTo>
                  <a:pt x="99587" y="444500"/>
                  <a:pt x="0" y="344913"/>
                  <a:pt x="0" y="222250"/>
                </a:cubicBezTo>
                <a:lnTo>
                  <a:pt x="0" y="222250"/>
                </a:lnTo>
                <a:cubicBezTo>
                  <a:pt x="0" y="99587"/>
                  <a:pt x="99587" y="0"/>
                  <a:pt x="222250" y="0"/>
                </a:cubicBezTo>
                <a:close/>
              </a:path>
            </a:pathLst>
          </a:custGeom>
          <a:solidFill>
            <a:srgbClr val="AE4A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460375" y="1651000"/>
            <a:ext cx="539750" cy="4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10000"/>
              </a:lnSpc>
            </a:pPr>
            <a:r>
              <a:rPr lang="en-US" sz="1500" b="1" dirty="0">
                <a:solidFill>
                  <a:srgbClr val="FFFFFF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01</a:t>
            </a:r>
            <a:endParaRPr lang="en-US" sz="1600" dirty="0"/>
          </a:p>
        </p:txBody>
      </p:sp>
      <p:sp>
        <p:nvSpPr>
          <p:cNvPr id="9" name="Text 7"/>
          <p:cNvSpPr/>
          <p:nvPr/>
        </p:nvSpPr>
        <p:spPr>
          <a:xfrm>
            <a:off x="1063625" y="1681715"/>
            <a:ext cx="3929063" cy="2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500" b="1" dirty="0">
                <a:solidFill>
                  <a:srgbClr val="3D352E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The Vision</a:t>
            </a:r>
            <a:endParaRPr lang="en-US" sz="1600" dirty="0"/>
          </a:p>
        </p:txBody>
      </p:sp>
      <p:sp>
        <p:nvSpPr>
          <p:cNvPr id="11" name="Shape 9"/>
          <p:cNvSpPr/>
          <p:nvPr/>
        </p:nvSpPr>
        <p:spPr>
          <a:xfrm>
            <a:off x="4135437" y="1492250"/>
            <a:ext cx="3738562" cy="857250"/>
          </a:xfrm>
          <a:custGeom>
            <a:avLst/>
            <a:gdLst/>
            <a:ahLst/>
            <a:cxnLst/>
            <a:rect l="l" t="t" r="r" b="b"/>
            <a:pathLst>
              <a:path w="5572125" h="857250">
                <a:moveTo>
                  <a:pt x="31750" y="0"/>
                </a:moveTo>
                <a:lnTo>
                  <a:pt x="5476876" y="0"/>
                </a:lnTo>
                <a:cubicBezTo>
                  <a:pt x="5529481" y="0"/>
                  <a:pt x="5572125" y="42644"/>
                  <a:pt x="5572125" y="95249"/>
                </a:cubicBezTo>
                <a:lnTo>
                  <a:pt x="5572125" y="762001"/>
                </a:lnTo>
                <a:cubicBezTo>
                  <a:pt x="5572125" y="814606"/>
                  <a:pt x="5529481" y="857250"/>
                  <a:pt x="5476876" y="857250"/>
                </a:cubicBezTo>
                <a:lnTo>
                  <a:pt x="31750" y="857250"/>
                </a:lnTo>
                <a:cubicBezTo>
                  <a:pt x="14215" y="857250"/>
                  <a:pt x="0" y="843035"/>
                  <a:pt x="0" y="825500"/>
                </a:cubicBez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47625" dist="3175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4103687" y="1525518"/>
            <a:ext cx="31750" cy="857250"/>
          </a:xfrm>
          <a:custGeom>
            <a:avLst/>
            <a:gdLst/>
            <a:ahLst/>
            <a:cxnLst/>
            <a:rect l="l" t="t" r="r" b="b"/>
            <a:pathLst>
              <a:path w="31750" h="857250">
                <a:moveTo>
                  <a:pt x="31750" y="0"/>
                </a:moveTo>
                <a:lnTo>
                  <a:pt x="31750" y="0"/>
                </a:lnTo>
                <a:lnTo>
                  <a:pt x="31750" y="857250"/>
                </a:lnTo>
                <a:lnTo>
                  <a:pt x="31750" y="857250"/>
                </a:lnTo>
                <a:cubicBezTo>
                  <a:pt x="14227" y="857250"/>
                  <a:pt x="0" y="843023"/>
                  <a:pt x="0" y="825500"/>
                </a:cubicBez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4341675" y="1651000"/>
            <a:ext cx="444500" cy="444500"/>
          </a:xfrm>
          <a:custGeom>
            <a:avLst/>
            <a:gdLst/>
            <a:ahLst/>
            <a:cxnLst/>
            <a:rect l="l" t="t" r="r" b="b"/>
            <a:pathLst>
              <a:path w="444500" h="444500">
                <a:moveTo>
                  <a:pt x="222250" y="0"/>
                </a:moveTo>
                <a:lnTo>
                  <a:pt x="222250" y="0"/>
                </a:lnTo>
                <a:cubicBezTo>
                  <a:pt x="344913" y="0"/>
                  <a:pt x="444500" y="99587"/>
                  <a:pt x="444500" y="222250"/>
                </a:cubicBezTo>
                <a:lnTo>
                  <a:pt x="444500" y="222250"/>
                </a:lnTo>
                <a:cubicBezTo>
                  <a:pt x="444500" y="344913"/>
                  <a:pt x="344913" y="444500"/>
                  <a:pt x="222250" y="444500"/>
                </a:cubicBezTo>
                <a:lnTo>
                  <a:pt x="222250" y="444500"/>
                </a:lnTo>
                <a:cubicBezTo>
                  <a:pt x="99587" y="444500"/>
                  <a:pt x="0" y="344913"/>
                  <a:pt x="0" y="222250"/>
                </a:cubicBezTo>
                <a:lnTo>
                  <a:pt x="0" y="222250"/>
                </a:lnTo>
                <a:cubicBezTo>
                  <a:pt x="0" y="99587"/>
                  <a:pt x="99587" y="0"/>
                  <a:pt x="222250" y="0"/>
                </a:cubicBez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4294050" y="1651000"/>
            <a:ext cx="539750" cy="4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10000"/>
              </a:lnSpc>
            </a:pPr>
            <a:r>
              <a:rPr lang="en-US" sz="1500" b="1" dirty="0">
                <a:solidFill>
                  <a:schemeClr val="bg1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02</a:t>
            </a:r>
            <a:endParaRPr lang="en-US" sz="1600" dirty="0">
              <a:solidFill>
                <a:schemeClr val="bg1"/>
              </a:solidFill>
            </a:endParaRPr>
          </a:p>
        </p:txBody>
      </p:sp>
      <p:sp>
        <p:nvSpPr>
          <p:cNvPr id="15" name="Text 13"/>
          <p:cNvSpPr/>
          <p:nvPr/>
        </p:nvSpPr>
        <p:spPr>
          <a:xfrm>
            <a:off x="4942095" y="1681715"/>
            <a:ext cx="3619500" cy="2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500" b="1" dirty="0">
                <a:solidFill>
                  <a:srgbClr val="3D352E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Market Opportunity</a:t>
            </a:r>
            <a:endParaRPr lang="en-US" sz="1600" dirty="0"/>
          </a:p>
        </p:txBody>
      </p:sp>
      <p:sp>
        <p:nvSpPr>
          <p:cNvPr id="17" name="Shape 15"/>
          <p:cNvSpPr/>
          <p:nvPr/>
        </p:nvSpPr>
        <p:spPr>
          <a:xfrm>
            <a:off x="333375" y="2540000"/>
            <a:ext cx="3232841" cy="857250"/>
          </a:xfrm>
          <a:custGeom>
            <a:avLst/>
            <a:gdLst/>
            <a:ahLst/>
            <a:cxnLst/>
            <a:rect l="l" t="t" r="r" b="b"/>
            <a:pathLst>
              <a:path w="5572125" h="857250">
                <a:moveTo>
                  <a:pt x="31750" y="0"/>
                </a:moveTo>
                <a:lnTo>
                  <a:pt x="5476876" y="0"/>
                </a:lnTo>
                <a:cubicBezTo>
                  <a:pt x="5529481" y="0"/>
                  <a:pt x="5572125" y="42644"/>
                  <a:pt x="5572125" y="95249"/>
                </a:cubicBezTo>
                <a:lnTo>
                  <a:pt x="5572125" y="762001"/>
                </a:lnTo>
                <a:cubicBezTo>
                  <a:pt x="5572125" y="814606"/>
                  <a:pt x="5529481" y="857250"/>
                  <a:pt x="5476876" y="857250"/>
                </a:cubicBezTo>
                <a:lnTo>
                  <a:pt x="31750" y="857250"/>
                </a:lnTo>
                <a:cubicBezTo>
                  <a:pt x="14215" y="857250"/>
                  <a:pt x="0" y="843035"/>
                  <a:pt x="0" y="825500"/>
                </a:cubicBez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47625" dist="3175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9" name="Shape 17"/>
          <p:cNvSpPr/>
          <p:nvPr/>
        </p:nvSpPr>
        <p:spPr>
          <a:xfrm>
            <a:off x="8525529" y="1650483"/>
            <a:ext cx="444500" cy="444500"/>
          </a:xfrm>
          <a:custGeom>
            <a:avLst/>
            <a:gdLst/>
            <a:ahLst/>
            <a:cxnLst/>
            <a:rect l="l" t="t" r="r" b="b"/>
            <a:pathLst>
              <a:path w="444500" h="444500">
                <a:moveTo>
                  <a:pt x="222250" y="0"/>
                </a:moveTo>
                <a:lnTo>
                  <a:pt x="222250" y="0"/>
                </a:lnTo>
                <a:cubicBezTo>
                  <a:pt x="344913" y="0"/>
                  <a:pt x="444500" y="99587"/>
                  <a:pt x="444500" y="222250"/>
                </a:cubicBezTo>
                <a:lnTo>
                  <a:pt x="444500" y="222250"/>
                </a:lnTo>
                <a:cubicBezTo>
                  <a:pt x="444500" y="344913"/>
                  <a:pt x="344913" y="444500"/>
                  <a:pt x="222250" y="444500"/>
                </a:cubicBezTo>
                <a:lnTo>
                  <a:pt x="222250" y="444500"/>
                </a:lnTo>
                <a:cubicBezTo>
                  <a:pt x="99587" y="444500"/>
                  <a:pt x="0" y="344913"/>
                  <a:pt x="0" y="222250"/>
                </a:cubicBezTo>
                <a:lnTo>
                  <a:pt x="0" y="222250"/>
                </a:lnTo>
                <a:cubicBezTo>
                  <a:pt x="0" y="99587"/>
                  <a:pt x="99587" y="0"/>
                  <a:pt x="222250" y="0"/>
                </a:cubicBezTo>
                <a:close/>
              </a:path>
            </a:pathLst>
          </a:custGeom>
          <a:solidFill>
            <a:srgbClr val="3A4F4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8466345" y="1643699"/>
            <a:ext cx="539750" cy="4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10000"/>
              </a:lnSpc>
            </a:pPr>
            <a:r>
              <a:rPr lang="en-US" sz="1500" b="1" dirty="0">
                <a:solidFill>
                  <a:srgbClr val="FFFFFF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03</a:t>
            </a:r>
            <a:endParaRPr lang="en-US" sz="1600" dirty="0"/>
          </a:p>
        </p:txBody>
      </p:sp>
      <p:sp>
        <p:nvSpPr>
          <p:cNvPr id="21" name="Text 19"/>
          <p:cNvSpPr/>
          <p:nvPr/>
        </p:nvSpPr>
        <p:spPr>
          <a:xfrm>
            <a:off x="9137750" y="1744594"/>
            <a:ext cx="3444875" cy="2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500" b="1" dirty="0">
                <a:solidFill>
                  <a:srgbClr val="3D352E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Target Audience</a:t>
            </a:r>
            <a:endParaRPr lang="en-US" sz="1600" dirty="0"/>
          </a:p>
        </p:txBody>
      </p:sp>
      <p:sp>
        <p:nvSpPr>
          <p:cNvPr id="23" name="Shape 21"/>
          <p:cNvSpPr/>
          <p:nvPr/>
        </p:nvSpPr>
        <p:spPr>
          <a:xfrm>
            <a:off x="4134054" y="2537930"/>
            <a:ext cx="3738562" cy="857250"/>
          </a:xfrm>
          <a:custGeom>
            <a:avLst/>
            <a:gdLst/>
            <a:ahLst/>
            <a:cxnLst/>
            <a:rect l="l" t="t" r="r" b="b"/>
            <a:pathLst>
              <a:path w="5572125" h="857250">
                <a:moveTo>
                  <a:pt x="31750" y="0"/>
                </a:moveTo>
                <a:lnTo>
                  <a:pt x="5476876" y="0"/>
                </a:lnTo>
                <a:cubicBezTo>
                  <a:pt x="5529481" y="0"/>
                  <a:pt x="5572125" y="42644"/>
                  <a:pt x="5572125" y="95249"/>
                </a:cubicBezTo>
                <a:lnTo>
                  <a:pt x="5572125" y="762001"/>
                </a:lnTo>
                <a:cubicBezTo>
                  <a:pt x="5572125" y="814606"/>
                  <a:pt x="5529481" y="857250"/>
                  <a:pt x="5476876" y="857250"/>
                </a:cubicBezTo>
                <a:lnTo>
                  <a:pt x="31750" y="857250"/>
                </a:lnTo>
                <a:cubicBezTo>
                  <a:pt x="14215" y="857250"/>
                  <a:pt x="0" y="843035"/>
                  <a:pt x="0" y="825500"/>
                </a:cubicBez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47625" dist="3175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4" name="Shape 22"/>
          <p:cNvSpPr/>
          <p:nvPr/>
        </p:nvSpPr>
        <p:spPr>
          <a:xfrm>
            <a:off x="312807" y="3583610"/>
            <a:ext cx="31750" cy="857250"/>
          </a:xfrm>
          <a:custGeom>
            <a:avLst/>
            <a:gdLst/>
            <a:ahLst/>
            <a:cxnLst/>
            <a:rect l="l" t="t" r="r" b="b"/>
            <a:pathLst>
              <a:path w="31750" h="857250">
                <a:moveTo>
                  <a:pt x="31750" y="0"/>
                </a:moveTo>
                <a:lnTo>
                  <a:pt x="31750" y="0"/>
                </a:lnTo>
                <a:lnTo>
                  <a:pt x="31750" y="857250"/>
                </a:lnTo>
                <a:lnTo>
                  <a:pt x="31750" y="857250"/>
                </a:lnTo>
                <a:cubicBezTo>
                  <a:pt x="14227" y="857250"/>
                  <a:pt x="0" y="843023"/>
                  <a:pt x="0" y="825500"/>
                </a:cubicBez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AE4A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5" name="Shape 23"/>
          <p:cNvSpPr/>
          <p:nvPr/>
        </p:nvSpPr>
        <p:spPr>
          <a:xfrm>
            <a:off x="508000" y="2714073"/>
            <a:ext cx="444500" cy="444500"/>
          </a:xfrm>
          <a:custGeom>
            <a:avLst/>
            <a:gdLst/>
            <a:ahLst/>
            <a:cxnLst/>
            <a:rect l="l" t="t" r="r" b="b"/>
            <a:pathLst>
              <a:path w="444500" h="444500">
                <a:moveTo>
                  <a:pt x="222250" y="0"/>
                </a:moveTo>
                <a:lnTo>
                  <a:pt x="222250" y="0"/>
                </a:lnTo>
                <a:cubicBezTo>
                  <a:pt x="344913" y="0"/>
                  <a:pt x="444500" y="99587"/>
                  <a:pt x="444500" y="222250"/>
                </a:cubicBezTo>
                <a:lnTo>
                  <a:pt x="444500" y="222250"/>
                </a:lnTo>
                <a:cubicBezTo>
                  <a:pt x="444500" y="344913"/>
                  <a:pt x="344913" y="444500"/>
                  <a:pt x="222250" y="444500"/>
                </a:cubicBezTo>
                <a:lnTo>
                  <a:pt x="222250" y="444500"/>
                </a:lnTo>
                <a:cubicBezTo>
                  <a:pt x="99587" y="444500"/>
                  <a:pt x="0" y="344913"/>
                  <a:pt x="0" y="222250"/>
                </a:cubicBezTo>
                <a:lnTo>
                  <a:pt x="0" y="222250"/>
                </a:lnTo>
                <a:cubicBezTo>
                  <a:pt x="0" y="99587"/>
                  <a:pt x="99587" y="0"/>
                  <a:pt x="222250" y="0"/>
                </a:cubicBezTo>
                <a:close/>
              </a:path>
            </a:pathLst>
          </a:custGeom>
          <a:solidFill>
            <a:srgbClr val="AE4A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460375" y="2714073"/>
            <a:ext cx="539750" cy="4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10000"/>
              </a:lnSpc>
            </a:pPr>
            <a:r>
              <a:rPr lang="en-US" sz="1500" b="1" dirty="0">
                <a:solidFill>
                  <a:srgbClr val="FFFFFF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04</a:t>
            </a:r>
            <a:endParaRPr lang="en-US" sz="1600" dirty="0"/>
          </a:p>
        </p:txBody>
      </p:sp>
      <p:sp>
        <p:nvSpPr>
          <p:cNvPr id="27" name="Text 25"/>
          <p:cNvSpPr/>
          <p:nvPr/>
        </p:nvSpPr>
        <p:spPr>
          <a:xfrm>
            <a:off x="1047751" y="2857983"/>
            <a:ext cx="3476625" cy="2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500" b="1" dirty="0">
                <a:solidFill>
                  <a:srgbClr val="3D352E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Strategic Location</a:t>
            </a:r>
            <a:endParaRPr lang="en-US" sz="1600" dirty="0"/>
          </a:p>
        </p:txBody>
      </p:sp>
      <p:sp>
        <p:nvSpPr>
          <p:cNvPr id="29" name="Shape 27"/>
          <p:cNvSpPr/>
          <p:nvPr/>
        </p:nvSpPr>
        <p:spPr>
          <a:xfrm>
            <a:off x="333375" y="3587750"/>
            <a:ext cx="3232841" cy="857250"/>
          </a:xfrm>
          <a:custGeom>
            <a:avLst/>
            <a:gdLst/>
            <a:ahLst/>
            <a:cxnLst/>
            <a:rect l="l" t="t" r="r" b="b"/>
            <a:pathLst>
              <a:path w="5572125" h="857250">
                <a:moveTo>
                  <a:pt x="31750" y="0"/>
                </a:moveTo>
                <a:lnTo>
                  <a:pt x="5476876" y="0"/>
                </a:lnTo>
                <a:cubicBezTo>
                  <a:pt x="5529481" y="0"/>
                  <a:pt x="5572125" y="42644"/>
                  <a:pt x="5572125" y="95249"/>
                </a:cubicBezTo>
                <a:lnTo>
                  <a:pt x="5572125" y="762001"/>
                </a:lnTo>
                <a:cubicBezTo>
                  <a:pt x="5572125" y="814606"/>
                  <a:pt x="5529481" y="857250"/>
                  <a:pt x="5476876" y="857250"/>
                </a:cubicBezTo>
                <a:lnTo>
                  <a:pt x="31750" y="857250"/>
                </a:lnTo>
                <a:cubicBezTo>
                  <a:pt x="14215" y="857250"/>
                  <a:pt x="0" y="843035"/>
                  <a:pt x="0" y="825500"/>
                </a:cubicBez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47625" dist="3175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0" name="Shape 28"/>
          <p:cNvSpPr/>
          <p:nvPr/>
        </p:nvSpPr>
        <p:spPr>
          <a:xfrm>
            <a:off x="4111689" y="2533238"/>
            <a:ext cx="31750" cy="857250"/>
          </a:xfrm>
          <a:custGeom>
            <a:avLst/>
            <a:gdLst/>
            <a:ahLst/>
            <a:cxnLst/>
            <a:rect l="l" t="t" r="r" b="b"/>
            <a:pathLst>
              <a:path w="31750" h="857250">
                <a:moveTo>
                  <a:pt x="31750" y="0"/>
                </a:moveTo>
                <a:lnTo>
                  <a:pt x="31750" y="0"/>
                </a:lnTo>
                <a:lnTo>
                  <a:pt x="31750" y="857250"/>
                </a:lnTo>
                <a:lnTo>
                  <a:pt x="31750" y="857250"/>
                </a:lnTo>
                <a:cubicBezTo>
                  <a:pt x="14227" y="857250"/>
                  <a:pt x="0" y="843023"/>
                  <a:pt x="0" y="825500"/>
                </a:cubicBez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1" name="Shape 29"/>
          <p:cNvSpPr/>
          <p:nvPr/>
        </p:nvSpPr>
        <p:spPr>
          <a:xfrm>
            <a:off x="4324554" y="2714073"/>
            <a:ext cx="444500" cy="444500"/>
          </a:xfrm>
          <a:custGeom>
            <a:avLst/>
            <a:gdLst/>
            <a:ahLst/>
            <a:cxnLst/>
            <a:rect l="l" t="t" r="r" b="b"/>
            <a:pathLst>
              <a:path w="444500" h="444500">
                <a:moveTo>
                  <a:pt x="222250" y="0"/>
                </a:moveTo>
                <a:lnTo>
                  <a:pt x="222250" y="0"/>
                </a:lnTo>
                <a:cubicBezTo>
                  <a:pt x="344913" y="0"/>
                  <a:pt x="444500" y="99587"/>
                  <a:pt x="444500" y="222250"/>
                </a:cubicBezTo>
                <a:lnTo>
                  <a:pt x="444500" y="222250"/>
                </a:lnTo>
                <a:cubicBezTo>
                  <a:pt x="444500" y="344913"/>
                  <a:pt x="344913" y="444500"/>
                  <a:pt x="222250" y="444500"/>
                </a:cubicBezTo>
                <a:lnTo>
                  <a:pt x="222250" y="444500"/>
                </a:lnTo>
                <a:cubicBezTo>
                  <a:pt x="99587" y="444500"/>
                  <a:pt x="0" y="344913"/>
                  <a:pt x="0" y="222250"/>
                </a:cubicBezTo>
                <a:lnTo>
                  <a:pt x="0" y="222250"/>
                </a:lnTo>
                <a:cubicBezTo>
                  <a:pt x="0" y="99587"/>
                  <a:pt x="99587" y="0"/>
                  <a:pt x="222250" y="0"/>
                </a:cubicBez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 dirty="0"/>
          </a:p>
        </p:txBody>
      </p:sp>
      <p:sp>
        <p:nvSpPr>
          <p:cNvPr id="32" name="Text 30"/>
          <p:cNvSpPr/>
          <p:nvPr/>
        </p:nvSpPr>
        <p:spPr>
          <a:xfrm>
            <a:off x="4286250" y="2723115"/>
            <a:ext cx="539750" cy="4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10000"/>
              </a:lnSpc>
            </a:pPr>
            <a:r>
              <a:rPr lang="en-US" sz="1500" b="1" dirty="0">
                <a:solidFill>
                  <a:schemeClr val="bg1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05</a:t>
            </a:r>
            <a:endParaRPr lang="en-US" sz="1600" dirty="0">
              <a:solidFill>
                <a:schemeClr val="bg1"/>
              </a:solidFill>
            </a:endParaRPr>
          </a:p>
        </p:txBody>
      </p:sp>
      <p:sp>
        <p:nvSpPr>
          <p:cNvPr id="33" name="Text 31"/>
          <p:cNvSpPr/>
          <p:nvPr/>
        </p:nvSpPr>
        <p:spPr>
          <a:xfrm>
            <a:off x="4942095" y="2805735"/>
            <a:ext cx="3278188" cy="2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500" b="1" dirty="0">
                <a:solidFill>
                  <a:srgbClr val="3D352E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Product Strategy</a:t>
            </a:r>
            <a:endParaRPr lang="en-US" sz="1600" dirty="0"/>
          </a:p>
        </p:txBody>
      </p:sp>
      <p:sp>
        <p:nvSpPr>
          <p:cNvPr id="35" name="Shape 33"/>
          <p:cNvSpPr/>
          <p:nvPr/>
        </p:nvSpPr>
        <p:spPr>
          <a:xfrm>
            <a:off x="4134052" y="3583610"/>
            <a:ext cx="3739947" cy="857250"/>
          </a:xfrm>
          <a:custGeom>
            <a:avLst/>
            <a:gdLst/>
            <a:ahLst/>
            <a:cxnLst/>
            <a:rect l="l" t="t" r="r" b="b"/>
            <a:pathLst>
              <a:path w="5572125" h="857250">
                <a:moveTo>
                  <a:pt x="31750" y="0"/>
                </a:moveTo>
                <a:lnTo>
                  <a:pt x="5476876" y="0"/>
                </a:lnTo>
                <a:cubicBezTo>
                  <a:pt x="5529481" y="0"/>
                  <a:pt x="5572125" y="42644"/>
                  <a:pt x="5572125" y="95249"/>
                </a:cubicBezTo>
                <a:lnTo>
                  <a:pt x="5572125" y="762001"/>
                </a:lnTo>
                <a:cubicBezTo>
                  <a:pt x="5572125" y="814606"/>
                  <a:pt x="5529481" y="857250"/>
                  <a:pt x="5476876" y="857250"/>
                </a:cubicBezTo>
                <a:lnTo>
                  <a:pt x="31750" y="857250"/>
                </a:lnTo>
                <a:cubicBezTo>
                  <a:pt x="14215" y="857250"/>
                  <a:pt x="0" y="843035"/>
                  <a:pt x="0" y="825500"/>
                </a:cubicBez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47625" dist="3175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7" name="Shape 35"/>
          <p:cNvSpPr/>
          <p:nvPr/>
        </p:nvSpPr>
        <p:spPr>
          <a:xfrm>
            <a:off x="8507206" y="2751897"/>
            <a:ext cx="444500" cy="444500"/>
          </a:xfrm>
          <a:custGeom>
            <a:avLst/>
            <a:gdLst/>
            <a:ahLst/>
            <a:cxnLst/>
            <a:rect l="l" t="t" r="r" b="b"/>
            <a:pathLst>
              <a:path w="444500" h="444500">
                <a:moveTo>
                  <a:pt x="222250" y="0"/>
                </a:moveTo>
                <a:lnTo>
                  <a:pt x="222250" y="0"/>
                </a:lnTo>
                <a:cubicBezTo>
                  <a:pt x="344913" y="0"/>
                  <a:pt x="444500" y="99587"/>
                  <a:pt x="444500" y="222250"/>
                </a:cubicBezTo>
                <a:lnTo>
                  <a:pt x="444500" y="222250"/>
                </a:lnTo>
                <a:cubicBezTo>
                  <a:pt x="444500" y="344913"/>
                  <a:pt x="344913" y="444500"/>
                  <a:pt x="222250" y="444500"/>
                </a:cubicBezTo>
                <a:lnTo>
                  <a:pt x="222250" y="444500"/>
                </a:lnTo>
                <a:cubicBezTo>
                  <a:pt x="99587" y="444500"/>
                  <a:pt x="0" y="344913"/>
                  <a:pt x="0" y="222250"/>
                </a:cubicBezTo>
                <a:lnTo>
                  <a:pt x="0" y="222250"/>
                </a:lnTo>
                <a:cubicBezTo>
                  <a:pt x="0" y="99587"/>
                  <a:pt x="99587" y="0"/>
                  <a:pt x="222250" y="0"/>
                </a:cubicBezTo>
                <a:close/>
              </a:path>
            </a:pathLst>
          </a:custGeom>
          <a:solidFill>
            <a:srgbClr val="3A4F4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8" name="Text 36"/>
          <p:cNvSpPr/>
          <p:nvPr/>
        </p:nvSpPr>
        <p:spPr>
          <a:xfrm>
            <a:off x="8459581" y="2764667"/>
            <a:ext cx="539750" cy="4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10000"/>
              </a:lnSpc>
            </a:pPr>
            <a:r>
              <a:rPr lang="en-US" sz="1500" b="1" dirty="0">
                <a:solidFill>
                  <a:srgbClr val="FFFFFF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06</a:t>
            </a:r>
            <a:endParaRPr lang="en-US" sz="1600" dirty="0"/>
          </a:p>
        </p:txBody>
      </p:sp>
      <p:sp>
        <p:nvSpPr>
          <p:cNvPr id="39" name="Text 37"/>
          <p:cNvSpPr/>
          <p:nvPr/>
        </p:nvSpPr>
        <p:spPr>
          <a:xfrm>
            <a:off x="9137750" y="2809323"/>
            <a:ext cx="2936875" cy="2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500" b="1" dirty="0">
                <a:solidFill>
                  <a:srgbClr val="3D352E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Marketing Approach</a:t>
            </a:r>
            <a:endParaRPr lang="en-US" sz="1600" dirty="0"/>
          </a:p>
        </p:txBody>
      </p:sp>
      <p:sp>
        <p:nvSpPr>
          <p:cNvPr id="41" name="Shape 39"/>
          <p:cNvSpPr/>
          <p:nvPr/>
        </p:nvSpPr>
        <p:spPr>
          <a:xfrm>
            <a:off x="333375" y="4635500"/>
            <a:ext cx="3232841" cy="857250"/>
          </a:xfrm>
          <a:custGeom>
            <a:avLst/>
            <a:gdLst/>
            <a:ahLst/>
            <a:cxnLst/>
            <a:rect l="l" t="t" r="r" b="b"/>
            <a:pathLst>
              <a:path w="5572125" h="857250">
                <a:moveTo>
                  <a:pt x="31750" y="0"/>
                </a:moveTo>
                <a:lnTo>
                  <a:pt x="5476876" y="0"/>
                </a:lnTo>
                <a:cubicBezTo>
                  <a:pt x="5529481" y="0"/>
                  <a:pt x="5572125" y="42644"/>
                  <a:pt x="5572125" y="95249"/>
                </a:cubicBezTo>
                <a:lnTo>
                  <a:pt x="5572125" y="762001"/>
                </a:lnTo>
                <a:cubicBezTo>
                  <a:pt x="5572125" y="814606"/>
                  <a:pt x="5529481" y="857250"/>
                  <a:pt x="5476876" y="857250"/>
                </a:cubicBezTo>
                <a:lnTo>
                  <a:pt x="31750" y="857250"/>
                </a:lnTo>
                <a:cubicBezTo>
                  <a:pt x="14215" y="857250"/>
                  <a:pt x="0" y="843035"/>
                  <a:pt x="0" y="825500"/>
                </a:cubicBez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47625" dist="3175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2" name="Shape 40"/>
          <p:cNvSpPr/>
          <p:nvPr/>
        </p:nvSpPr>
        <p:spPr>
          <a:xfrm>
            <a:off x="333375" y="4635500"/>
            <a:ext cx="31750" cy="857250"/>
          </a:xfrm>
          <a:custGeom>
            <a:avLst/>
            <a:gdLst/>
            <a:ahLst/>
            <a:cxnLst/>
            <a:rect l="l" t="t" r="r" b="b"/>
            <a:pathLst>
              <a:path w="31750" h="857250">
                <a:moveTo>
                  <a:pt x="31750" y="0"/>
                </a:moveTo>
                <a:lnTo>
                  <a:pt x="31750" y="0"/>
                </a:lnTo>
                <a:lnTo>
                  <a:pt x="31750" y="857250"/>
                </a:lnTo>
                <a:lnTo>
                  <a:pt x="31750" y="857250"/>
                </a:lnTo>
                <a:cubicBezTo>
                  <a:pt x="14227" y="857250"/>
                  <a:pt x="0" y="843023"/>
                  <a:pt x="0" y="825500"/>
                </a:cubicBez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AE4A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3" name="Shape 41"/>
          <p:cNvSpPr/>
          <p:nvPr/>
        </p:nvSpPr>
        <p:spPr>
          <a:xfrm>
            <a:off x="508000" y="3789985"/>
            <a:ext cx="444500" cy="444500"/>
          </a:xfrm>
          <a:custGeom>
            <a:avLst/>
            <a:gdLst/>
            <a:ahLst/>
            <a:cxnLst/>
            <a:rect l="l" t="t" r="r" b="b"/>
            <a:pathLst>
              <a:path w="444500" h="444500">
                <a:moveTo>
                  <a:pt x="222250" y="0"/>
                </a:moveTo>
                <a:lnTo>
                  <a:pt x="222250" y="0"/>
                </a:lnTo>
                <a:cubicBezTo>
                  <a:pt x="344913" y="0"/>
                  <a:pt x="444500" y="99587"/>
                  <a:pt x="444500" y="222250"/>
                </a:cubicBezTo>
                <a:lnTo>
                  <a:pt x="444500" y="222250"/>
                </a:lnTo>
                <a:cubicBezTo>
                  <a:pt x="444500" y="344913"/>
                  <a:pt x="344913" y="444500"/>
                  <a:pt x="222250" y="444500"/>
                </a:cubicBezTo>
                <a:lnTo>
                  <a:pt x="222250" y="444500"/>
                </a:lnTo>
                <a:cubicBezTo>
                  <a:pt x="99587" y="444500"/>
                  <a:pt x="0" y="344913"/>
                  <a:pt x="0" y="222250"/>
                </a:cubicBezTo>
                <a:lnTo>
                  <a:pt x="0" y="222250"/>
                </a:lnTo>
                <a:cubicBezTo>
                  <a:pt x="0" y="99587"/>
                  <a:pt x="99587" y="0"/>
                  <a:pt x="222250" y="0"/>
                </a:cubicBezTo>
                <a:close/>
              </a:path>
            </a:pathLst>
          </a:custGeom>
          <a:solidFill>
            <a:srgbClr val="AE4A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4" name="Text 42"/>
          <p:cNvSpPr/>
          <p:nvPr/>
        </p:nvSpPr>
        <p:spPr>
          <a:xfrm>
            <a:off x="460375" y="3789985"/>
            <a:ext cx="539750" cy="4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10000"/>
              </a:lnSpc>
            </a:pPr>
            <a:r>
              <a:rPr lang="en-US" sz="1500" b="1" dirty="0">
                <a:solidFill>
                  <a:srgbClr val="FFFFFF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07</a:t>
            </a:r>
            <a:endParaRPr lang="en-US" sz="1600" dirty="0"/>
          </a:p>
        </p:txBody>
      </p:sp>
      <p:sp>
        <p:nvSpPr>
          <p:cNvPr id="45" name="Text 43"/>
          <p:cNvSpPr/>
          <p:nvPr/>
        </p:nvSpPr>
        <p:spPr>
          <a:xfrm>
            <a:off x="1082806" y="3851415"/>
            <a:ext cx="3881438" cy="2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500" b="1" dirty="0">
                <a:solidFill>
                  <a:srgbClr val="3D352E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SWOT Analysis</a:t>
            </a:r>
            <a:endParaRPr lang="en-US" sz="1600" dirty="0"/>
          </a:p>
        </p:txBody>
      </p:sp>
      <p:sp>
        <p:nvSpPr>
          <p:cNvPr id="47" name="Shape 45"/>
          <p:cNvSpPr/>
          <p:nvPr/>
        </p:nvSpPr>
        <p:spPr>
          <a:xfrm>
            <a:off x="4103687" y="4661040"/>
            <a:ext cx="3768929" cy="857250"/>
          </a:xfrm>
          <a:custGeom>
            <a:avLst/>
            <a:gdLst/>
            <a:ahLst/>
            <a:cxnLst/>
            <a:rect l="l" t="t" r="r" b="b"/>
            <a:pathLst>
              <a:path w="5572125" h="857250">
                <a:moveTo>
                  <a:pt x="31750" y="0"/>
                </a:moveTo>
                <a:lnTo>
                  <a:pt x="5476876" y="0"/>
                </a:lnTo>
                <a:cubicBezTo>
                  <a:pt x="5529481" y="0"/>
                  <a:pt x="5572125" y="42644"/>
                  <a:pt x="5572125" y="95249"/>
                </a:cubicBezTo>
                <a:lnTo>
                  <a:pt x="5572125" y="762001"/>
                </a:lnTo>
                <a:cubicBezTo>
                  <a:pt x="5572125" y="814606"/>
                  <a:pt x="5529481" y="857250"/>
                  <a:pt x="5476876" y="857250"/>
                </a:cubicBezTo>
                <a:lnTo>
                  <a:pt x="31750" y="857250"/>
                </a:lnTo>
                <a:cubicBezTo>
                  <a:pt x="14215" y="857250"/>
                  <a:pt x="0" y="843035"/>
                  <a:pt x="0" y="825500"/>
                </a:cubicBez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47625" dist="3175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8" name="Shape 46"/>
          <p:cNvSpPr/>
          <p:nvPr/>
        </p:nvSpPr>
        <p:spPr>
          <a:xfrm>
            <a:off x="4114929" y="4666286"/>
            <a:ext cx="31750" cy="857250"/>
          </a:xfrm>
          <a:custGeom>
            <a:avLst/>
            <a:gdLst/>
            <a:ahLst/>
            <a:cxnLst/>
            <a:rect l="l" t="t" r="r" b="b"/>
            <a:pathLst>
              <a:path w="31750" h="857250">
                <a:moveTo>
                  <a:pt x="31750" y="0"/>
                </a:moveTo>
                <a:lnTo>
                  <a:pt x="31750" y="0"/>
                </a:lnTo>
                <a:lnTo>
                  <a:pt x="31750" y="857250"/>
                </a:lnTo>
                <a:lnTo>
                  <a:pt x="31750" y="857250"/>
                </a:lnTo>
                <a:cubicBezTo>
                  <a:pt x="14227" y="857250"/>
                  <a:pt x="0" y="843023"/>
                  <a:pt x="0" y="825500"/>
                </a:cubicBez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9" name="Shape 47"/>
          <p:cNvSpPr/>
          <p:nvPr/>
        </p:nvSpPr>
        <p:spPr>
          <a:xfrm>
            <a:off x="4341675" y="3775768"/>
            <a:ext cx="444500" cy="444500"/>
          </a:xfrm>
          <a:custGeom>
            <a:avLst/>
            <a:gdLst/>
            <a:ahLst/>
            <a:cxnLst/>
            <a:rect l="l" t="t" r="r" b="b"/>
            <a:pathLst>
              <a:path w="444500" h="444500">
                <a:moveTo>
                  <a:pt x="222250" y="0"/>
                </a:moveTo>
                <a:lnTo>
                  <a:pt x="222250" y="0"/>
                </a:lnTo>
                <a:cubicBezTo>
                  <a:pt x="344913" y="0"/>
                  <a:pt x="444500" y="99587"/>
                  <a:pt x="444500" y="222250"/>
                </a:cubicBezTo>
                <a:lnTo>
                  <a:pt x="444500" y="222250"/>
                </a:lnTo>
                <a:cubicBezTo>
                  <a:pt x="444500" y="344913"/>
                  <a:pt x="344913" y="444500"/>
                  <a:pt x="222250" y="444500"/>
                </a:cubicBezTo>
                <a:lnTo>
                  <a:pt x="222250" y="444500"/>
                </a:lnTo>
                <a:cubicBezTo>
                  <a:pt x="99587" y="444500"/>
                  <a:pt x="0" y="344913"/>
                  <a:pt x="0" y="222250"/>
                </a:cubicBezTo>
                <a:lnTo>
                  <a:pt x="0" y="222250"/>
                </a:lnTo>
                <a:cubicBezTo>
                  <a:pt x="0" y="99587"/>
                  <a:pt x="99587" y="0"/>
                  <a:pt x="222250" y="0"/>
                </a:cubicBez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0" name="Text 48"/>
          <p:cNvSpPr/>
          <p:nvPr/>
        </p:nvSpPr>
        <p:spPr>
          <a:xfrm>
            <a:off x="4288801" y="3781982"/>
            <a:ext cx="539750" cy="4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10000"/>
              </a:lnSpc>
            </a:pPr>
            <a:r>
              <a:rPr lang="en-US" sz="1500" b="1" dirty="0">
                <a:solidFill>
                  <a:schemeClr val="bg1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08</a:t>
            </a:r>
            <a:endParaRPr lang="en-US" sz="1600" dirty="0">
              <a:solidFill>
                <a:schemeClr val="bg1"/>
              </a:solidFill>
            </a:endParaRPr>
          </a:p>
        </p:txBody>
      </p:sp>
      <p:sp>
        <p:nvSpPr>
          <p:cNvPr id="51" name="Text 49"/>
          <p:cNvSpPr/>
          <p:nvPr/>
        </p:nvSpPr>
        <p:spPr>
          <a:xfrm>
            <a:off x="4942095" y="3859610"/>
            <a:ext cx="3595688" cy="2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500" b="1" dirty="0">
                <a:solidFill>
                  <a:srgbClr val="3D352E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Operations &amp; HR</a:t>
            </a:r>
            <a:endParaRPr lang="en-US" sz="1600" dirty="0"/>
          </a:p>
        </p:txBody>
      </p:sp>
      <p:sp>
        <p:nvSpPr>
          <p:cNvPr id="54" name="Shape 52"/>
          <p:cNvSpPr/>
          <p:nvPr/>
        </p:nvSpPr>
        <p:spPr>
          <a:xfrm>
            <a:off x="8310607" y="2588454"/>
            <a:ext cx="31750" cy="857250"/>
          </a:xfrm>
          <a:custGeom>
            <a:avLst/>
            <a:gdLst/>
            <a:ahLst/>
            <a:cxnLst/>
            <a:rect l="l" t="t" r="r" b="b"/>
            <a:pathLst>
              <a:path w="31750" h="857250">
                <a:moveTo>
                  <a:pt x="31750" y="0"/>
                </a:moveTo>
                <a:lnTo>
                  <a:pt x="31750" y="0"/>
                </a:lnTo>
                <a:lnTo>
                  <a:pt x="31750" y="857250"/>
                </a:lnTo>
                <a:lnTo>
                  <a:pt x="31750" y="857250"/>
                </a:lnTo>
                <a:cubicBezTo>
                  <a:pt x="14227" y="857250"/>
                  <a:pt x="0" y="843023"/>
                  <a:pt x="0" y="825500"/>
                </a:cubicBez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3A4F4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5" name="Shape 53"/>
          <p:cNvSpPr/>
          <p:nvPr/>
        </p:nvSpPr>
        <p:spPr>
          <a:xfrm>
            <a:off x="8525529" y="3838015"/>
            <a:ext cx="444500" cy="444500"/>
          </a:xfrm>
          <a:custGeom>
            <a:avLst/>
            <a:gdLst/>
            <a:ahLst/>
            <a:cxnLst/>
            <a:rect l="l" t="t" r="r" b="b"/>
            <a:pathLst>
              <a:path w="444500" h="444500">
                <a:moveTo>
                  <a:pt x="222250" y="0"/>
                </a:moveTo>
                <a:lnTo>
                  <a:pt x="222250" y="0"/>
                </a:lnTo>
                <a:cubicBezTo>
                  <a:pt x="344913" y="0"/>
                  <a:pt x="444500" y="99587"/>
                  <a:pt x="444500" y="222250"/>
                </a:cubicBezTo>
                <a:lnTo>
                  <a:pt x="444500" y="222250"/>
                </a:lnTo>
                <a:cubicBezTo>
                  <a:pt x="444500" y="344913"/>
                  <a:pt x="344913" y="444500"/>
                  <a:pt x="222250" y="444500"/>
                </a:cubicBezTo>
                <a:lnTo>
                  <a:pt x="222250" y="444500"/>
                </a:lnTo>
                <a:cubicBezTo>
                  <a:pt x="99587" y="444500"/>
                  <a:pt x="0" y="344913"/>
                  <a:pt x="0" y="222250"/>
                </a:cubicBezTo>
                <a:lnTo>
                  <a:pt x="0" y="222250"/>
                </a:lnTo>
                <a:cubicBezTo>
                  <a:pt x="0" y="99587"/>
                  <a:pt x="99587" y="0"/>
                  <a:pt x="222250" y="0"/>
                </a:cubicBezTo>
                <a:close/>
              </a:path>
            </a:pathLst>
          </a:custGeom>
          <a:solidFill>
            <a:srgbClr val="3A4F4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6" name="Text 54"/>
          <p:cNvSpPr/>
          <p:nvPr/>
        </p:nvSpPr>
        <p:spPr>
          <a:xfrm>
            <a:off x="8466345" y="3847264"/>
            <a:ext cx="539750" cy="4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10000"/>
              </a:lnSpc>
            </a:pPr>
            <a:r>
              <a:rPr lang="en-US" sz="1500" b="1" dirty="0">
                <a:solidFill>
                  <a:srgbClr val="FFFFFF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09</a:t>
            </a:r>
            <a:endParaRPr lang="en-US" sz="1600" dirty="0"/>
          </a:p>
        </p:txBody>
      </p:sp>
      <p:sp>
        <p:nvSpPr>
          <p:cNvPr id="61" name="Shape 59"/>
          <p:cNvSpPr/>
          <p:nvPr/>
        </p:nvSpPr>
        <p:spPr>
          <a:xfrm>
            <a:off x="508000" y="4807778"/>
            <a:ext cx="444500" cy="444500"/>
          </a:xfrm>
          <a:custGeom>
            <a:avLst/>
            <a:gdLst/>
            <a:ahLst/>
            <a:cxnLst/>
            <a:rect l="l" t="t" r="r" b="b"/>
            <a:pathLst>
              <a:path w="444500" h="444500">
                <a:moveTo>
                  <a:pt x="222250" y="0"/>
                </a:moveTo>
                <a:lnTo>
                  <a:pt x="222250" y="0"/>
                </a:lnTo>
                <a:cubicBezTo>
                  <a:pt x="344913" y="0"/>
                  <a:pt x="444500" y="99587"/>
                  <a:pt x="444500" y="222250"/>
                </a:cubicBezTo>
                <a:lnTo>
                  <a:pt x="444500" y="222250"/>
                </a:lnTo>
                <a:cubicBezTo>
                  <a:pt x="444500" y="344913"/>
                  <a:pt x="344913" y="444500"/>
                  <a:pt x="222250" y="444500"/>
                </a:cubicBezTo>
                <a:lnTo>
                  <a:pt x="222250" y="444500"/>
                </a:lnTo>
                <a:cubicBezTo>
                  <a:pt x="99587" y="444500"/>
                  <a:pt x="0" y="344913"/>
                  <a:pt x="0" y="222250"/>
                </a:cubicBezTo>
                <a:lnTo>
                  <a:pt x="0" y="222250"/>
                </a:lnTo>
                <a:cubicBezTo>
                  <a:pt x="0" y="99587"/>
                  <a:pt x="99587" y="0"/>
                  <a:pt x="222250" y="0"/>
                </a:cubicBezTo>
                <a:close/>
              </a:path>
            </a:pathLst>
          </a:custGeom>
          <a:solidFill>
            <a:srgbClr val="AE4A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2" name="Text 60"/>
          <p:cNvSpPr/>
          <p:nvPr/>
        </p:nvSpPr>
        <p:spPr>
          <a:xfrm>
            <a:off x="460375" y="4807778"/>
            <a:ext cx="539750" cy="4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10000"/>
              </a:lnSpc>
            </a:pPr>
            <a:r>
              <a:rPr lang="en-US" sz="1500" b="1" dirty="0">
                <a:solidFill>
                  <a:srgbClr val="FFFFFF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10</a:t>
            </a:r>
            <a:endParaRPr lang="en-US" sz="1600" dirty="0"/>
          </a:p>
        </p:txBody>
      </p:sp>
      <p:sp>
        <p:nvSpPr>
          <p:cNvPr id="63" name="Text 61"/>
          <p:cNvSpPr/>
          <p:nvPr/>
        </p:nvSpPr>
        <p:spPr>
          <a:xfrm>
            <a:off x="1063625" y="4876386"/>
            <a:ext cx="3429000" cy="2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500" b="1" dirty="0">
                <a:solidFill>
                  <a:srgbClr val="3D352E"/>
                </a:solidFill>
                <a:latin typeface="Unna" pitchFamily="34" charset="0"/>
              </a:rPr>
              <a:t>Marketing Samples</a:t>
            </a:r>
            <a:endParaRPr lang="en-US" sz="1600" dirty="0"/>
          </a:p>
        </p:txBody>
      </p:sp>
      <p:pic>
        <p:nvPicPr>
          <p:cNvPr id="65" name="Picture 64">
            <a:extLst>
              <a:ext uri="{FF2B5EF4-FFF2-40B4-BE49-F238E27FC236}">
                <a16:creationId xmlns:a16="http://schemas.microsoft.com/office/drawing/2014/main" id="{7F0BBF02-2648-4052-A7AC-E27BB2E213A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39792" y="241948"/>
            <a:ext cx="996302" cy="996302"/>
          </a:xfrm>
          <a:prstGeom prst="rect">
            <a:avLst/>
          </a:prstGeom>
        </p:spPr>
      </p:pic>
      <p:pic>
        <p:nvPicPr>
          <p:cNvPr id="69" name="Picture 68">
            <a:extLst>
              <a:ext uri="{FF2B5EF4-FFF2-40B4-BE49-F238E27FC236}">
                <a16:creationId xmlns:a16="http://schemas.microsoft.com/office/drawing/2014/main" id="{49BB2701-8C53-D568-09B0-4F3FC632D04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06592" y="1514521"/>
            <a:ext cx="30483" cy="859611"/>
          </a:xfrm>
          <a:prstGeom prst="rect">
            <a:avLst/>
          </a:prstGeom>
        </p:spPr>
      </p:pic>
      <p:pic>
        <p:nvPicPr>
          <p:cNvPr id="70" name="Picture 69">
            <a:extLst>
              <a:ext uri="{FF2B5EF4-FFF2-40B4-BE49-F238E27FC236}">
                <a16:creationId xmlns:a16="http://schemas.microsoft.com/office/drawing/2014/main" id="{16CBC744-1B10-200E-2B47-FFAE59F13C3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15950" y="3656481"/>
            <a:ext cx="30483" cy="859611"/>
          </a:xfrm>
          <a:prstGeom prst="rect">
            <a:avLst/>
          </a:prstGeom>
        </p:spPr>
      </p:pic>
      <p:pic>
        <p:nvPicPr>
          <p:cNvPr id="71" name="Picture 70">
            <a:extLst>
              <a:ext uri="{FF2B5EF4-FFF2-40B4-BE49-F238E27FC236}">
                <a16:creationId xmlns:a16="http://schemas.microsoft.com/office/drawing/2014/main" id="{F3ACBD97-268D-EE28-D888-CD6CB3F8D08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43439" y="3585389"/>
            <a:ext cx="30483" cy="859611"/>
          </a:xfrm>
          <a:prstGeom prst="rect">
            <a:avLst/>
          </a:prstGeom>
        </p:spPr>
      </p:pic>
      <p:pic>
        <p:nvPicPr>
          <p:cNvPr id="73" name="Picture 72">
            <a:extLst>
              <a:ext uri="{FF2B5EF4-FFF2-40B4-BE49-F238E27FC236}">
                <a16:creationId xmlns:a16="http://schemas.microsoft.com/office/drawing/2014/main" id="{4704C3EE-4EB2-2E26-B583-64CAB6430F0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6885" y="2532057"/>
            <a:ext cx="30483" cy="859611"/>
          </a:xfrm>
          <a:prstGeom prst="rect">
            <a:avLst/>
          </a:prstGeom>
        </p:spPr>
      </p:pic>
      <p:pic>
        <p:nvPicPr>
          <p:cNvPr id="75" name="Picture 74">
            <a:extLst>
              <a:ext uri="{FF2B5EF4-FFF2-40B4-BE49-F238E27FC236}">
                <a16:creationId xmlns:a16="http://schemas.microsoft.com/office/drawing/2014/main" id="{DE6DD7E4-8DC7-747B-C8D7-FFDC94BC9EE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380953" y="4807231"/>
            <a:ext cx="445047" cy="445047"/>
          </a:xfrm>
          <a:prstGeom prst="rect">
            <a:avLst/>
          </a:prstGeom>
        </p:spPr>
      </p:pic>
      <p:sp>
        <p:nvSpPr>
          <p:cNvPr id="74" name="Text 60">
            <a:extLst>
              <a:ext uri="{FF2B5EF4-FFF2-40B4-BE49-F238E27FC236}">
                <a16:creationId xmlns:a16="http://schemas.microsoft.com/office/drawing/2014/main" id="{ED11A070-24CF-E1C9-1C42-7D710C4159FC}"/>
              </a:ext>
            </a:extLst>
          </p:cNvPr>
          <p:cNvSpPr/>
          <p:nvPr/>
        </p:nvSpPr>
        <p:spPr>
          <a:xfrm>
            <a:off x="4324554" y="4801985"/>
            <a:ext cx="539750" cy="4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10000"/>
              </a:lnSpc>
            </a:pPr>
            <a:r>
              <a:rPr lang="en-US" sz="1500" b="1" dirty="0">
                <a:solidFill>
                  <a:srgbClr val="FFFFFF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11</a:t>
            </a:r>
            <a:endParaRPr lang="en-US" sz="1600" dirty="0"/>
          </a:p>
        </p:txBody>
      </p:sp>
      <p:sp>
        <p:nvSpPr>
          <p:cNvPr id="76" name="Text 61">
            <a:extLst>
              <a:ext uri="{FF2B5EF4-FFF2-40B4-BE49-F238E27FC236}">
                <a16:creationId xmlns:a16="http://schemas.microsoft.com/office/drawing/2014/main" id="{A3B2EDD2-D6BC-B51A-9B68-E10DF0FE9E18}"/>
              </a:ext>
            </a:extLst>
          </p:cNvPr>
          <p:cNvSpPr/>
          <p:nvPr/>
        </p:nvSpPr>
        <p:spPr>
          <a:xfrm>
            <a:off x="4992688" y="4901786"/>
            <a:ext cx="3429000" cy="2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endParaRPr lang="en-US" sz="1600" dirty="0"/>
          </a:p>
        </p:txBody>
      </p:sp>
      <p:sp>
        <p:nvSpPr>
          <p:cNvPr id="77" name="Text 61">
            <a:extLst>
              <a:ext uri="{FF2B5EF4-FFF2-40B4-BE49-F238E27FC236}">
                <a16:creationId xmlns:a16="http://schemas.microsoft.com/office/drawing/2014/main" id="{73A5EB3A-E4E0-F506-C858-BDAD8B23FBD3}"/>
              </a:ext>
            </a:extLst>
          </p:cNvPr>
          <p:cNvSpPr/>
          <p:nvPr/>
        </p:nvSpPr>
        <p:spPr>
          <a:xfrm>
            <a:off x="4942095" y="4896892"/>
            <a:ext cx="3429000" cy="2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600" b="1">
                <a:solidFill>
                  <a:srgbClr val="3D352E"/>
                </a:solidFill>
                <a:latin typeface="Unna"/>
              </a:rPr>
              <a:t>£100K Investment &amp; Allocation</a:t>
            </a:r>
            <a:endParaRPr lang="en-US" sz="1600">
              <a:latin typeface="Unna"/>
            </a:endParaRPr>
          </a:p>
        </p:txBody>
      </p:sp>
      <p:sp>
        <p:nvSpPr>
          <p:cNvPr id="78" name="Text 61">
            <a:extLst>
              <a:ext uri="{FF2B5EF4-FFF2-40B4-BE49-F238E27FC236}">
                <a16:creationId xmlns:a16="http://schemas.microsoft.com/office/drawing/2014/main" id="{1B9327F9-F630-92EE-145B-5F9E49C198EE}"/>
              </a:ext>
            </a:extLst>
          </p:cNvPr>
          <p:cNvSpPr/>
          <p:nvPr/>
        </p:nvSpPr>
        <p:spPr>
          <a:xfrm>
            <a:off x="9137750" y="3933265"/>
            <a:ext cx="3429000" cy="2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500" b="1" dirty="0">
                <a:solidFill>
                  <a:srgbClr val="3D352E"/>
                </a:solidFill>
                <a:latin typeface="Unna" pitchFamily="34" charset="0"/>
              </a:rPr>
              <a:t>Financial Resources</a:t>
            </a:r>
            <a:endParaRPr lang="en-US" sz="1600" dirty="0"/>
          </a:p>
        </p:txBody>
      </p:sp>
      <p:pic>
        <p:nvPicPr>
          <p:cNvPr id="80" name="Picture 79">
            <a:extLst>
              <a:ext uri="{FF2B5EF4-FFF2-40B4-BE49-F238E27FC236}">
                <a16:creationId xmlns:a16="http://schemas.microsoft.com/office/drawing/2014/main" id="{0F71794D-3D7D-03E1-CCB4-37D6617B8A1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220283" y="4721545"/>
            <a:ext cx="3611215" cy="200778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ransition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F5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32434" y="332434"/>
            <a:ext cx="6258061" cy="199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47" b="1" kern="0" spc="105" dirty="0">
                <a:solidFill>
                  <a:srgbClr val="AE4A4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Company Concept</a:t>
            </a:r>
            <a:endParaRPr lang="en-US" sz="1600" dirty="0"/>
          </a:p>
        </p:txBody>
      </p:sp>
      <p:sp>
        <p:nvSpPr>
          <p:cNvPr id="3" name="Text 1"/>
          <p:cNvSpPr/>
          <p:nvPr/>
        </p:nvSpPr>
        <p:spPr>
          <a:xfrm>
            <a:off x="332434" y="631624"/>
            <a:ext cx="6391035" cy="99730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00000"/>
              </a:lnSpc>
            </a:pPr>
            <a:r>
              <a:rPr lang="en-US" sz="3100" b="1">
                <a:solidFill>
                  <a:srgbClr val="3D352E"/>
                </a:solidFill>
                <a:latin typeface="Oranienbaum"/>
                <a:ea typeface="Oranienbaum" pitchFamily="34" charset="-122"/>
                <a:cs typeface="Oranienbaum" pitchFamily="34" charset="-120"/>
              </a:rPr>
              <a:t>1. The Vision: Bringing Czech Cuisine to </a:t>
            </a:r>
            <a:r>
              <a:rPr lang="en-US" sz="3100" b="1" dirty="0">
                <a:solidFill>
                  <a:srgbClr val="3D352E"/>
                </a:solidFill>
                <a:latin typeface="Oranienbaum"/>
                <a:ea typeface="Oranienbaum" pitchFamily="34" charset="-122"/>
                <a:cs typeface="Oranienbaum" pitchFamily="34" charset="-120"/>
              </a:rPr>
              <a:t>Wales</a:t>
            </a:r>
            <a:endParaRPr lang="en-US" sz="3100" dirty="0">
              <a:latin typeface="Oranienbaum"/>
            </a:endParaRPr>
          </a:p>
        </p:txBody>
      </p:sp>
      <p:sp>
        <p:nvSpPr>
          <p:cNvPr id="4" name="Shape 2"/>
          <p:cNvSpPr/>
          <p:nvPr/>
        </p:nvSpPr>
        <p:spPr>
          <a:xfrm>
            <a:off x="332434" y="1761898"/>
            <a:ext cx="797840" cy="33243"/>
          </a:xfrm>
          <a:custGeom>
            <a:avLst/>
            <a:gdLst/>
            <a:ahLst/>
            <a:cxnLst/>
            <a:rect l="l" t="t" r="r" b="b"/>
            <a:pathLst>
              <a:path w="797840" h="33243">
                <a:moveTo>
                  <a:pt x="0" y="0"/>
                </a:moveTo>
                <a:lnTo>
                  <a:pt x="797840" y="0"/>
                </a:lnTo>
                <a:lnTo>
                  <a:pt x="797840" y="33243"/>
                </a:lnTo>
                <a:lnTo>
                  <a:pt x="0" y="33243"/>
                </a:lnTo>
                <a:lnTo>
                  <a:pt x="0" y="0"/>
                </a:ln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349055" y="1994601"/>
            <a:ext cx="6174953" cy="1429464"/>
          </a:xfrm>
          <a:custGeom>
            <a:avLst/>
            <a:gdLst/>
            <a:ahLst/>
            <a:cxnLst/>
            <a:rect l="l" t="t" r="r" b="b"/>
            <a:pathLst>
              <a:path w="6174953" h="1429464">
                <a:moveTo>
                  <a:pt x="33243" y="0"/>
                </a:moveTo>
                <a:lnTo>
                  <a:pt x="6075219" y="0"/>
                </a:lnTo>
                <a:cubicBezTo>
                  <a:pt x="6130301" y="0"/>
                  <a:pt x="6174953" y="44652"/>
                  <a:pt x="6174953" y="99734"/>
                </a:cubicBezTo>
                <a:lnTo>
                  <a:pt x="6174953" y="1329730"/>
                </a:lnTo>
                <a:cubicBezTo>
                  <a:pt x="6174953" y="1384812"/>
                  <a:pt x="6130301" y="1429464"/>
                  <a:pt x="6075219" y="1429464"/>
                </a:cubicBezTo>
                <a:lnTo>
                  <a:pt x="33243" y="1429464"/>
                </a:lnTo>
                <a:cubicBezTo>
                  <a:pt x="14884" y="1429464"/>
                  <a:pt x="0" y="1414581"/>
                  <a:pt x="0" y="1396221"/>
                </a:cubicBezTo>
                <a:lnTo>
                  <a:pt x="0" y="33243"/>
                </a:lnTo>
                <a:cubicBezTo>
                  <a:pt x="0" y="14896"/>
                  <a:pt x="14896" y="0"/>
                  <a:pt x="33243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49865" dist="33243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349055" y="1994601"/>
            <a:ext cx="33243" cy="1429464"/>
          </a:xfrm>
          <a:custGeom>
            <a:avLst/>
            <a:gdLst/>
            <a:ahLst/>
            <a:cxnLst/>
            <a:rect l="l" t="t" r="r" b="b"/>
            <a:pathLst>
              <a:path w="33243" h="1429464">
                <a:moveTo>
                  <a:pt x="33243" y="0"/>
                </a:moveTo>
                <a:lnTo>
                  <a:pt x="33243" y="0"/>
                </a:lnTo>
                <a:lnTo>
                  <a:pt x="33243" y="1429464"/>
                </a:lnTo>
                <a:lnTo>
                  <a:pt x="33243" y="1429464"/>
                </a:lnTo>
                <a:cubicBezTo>
                  <a:pt x="14884" y="1429464"/>
                  <a:pt x="0" y="1414581"/>
                  <a:pt x="0" y="1396221"/>
                </a:cubicBezTo>
                <a:lnTo>
                  <a:pt x="0" y="33243"/>
                </a:lnTo>
                <a:cubicBezTo>
                  <a:pt x="0" y="14896"/>
                  <a:pt x="14896" y="0"/>
                  <a:pt x="33243" y="0"/>
                </a:cubicBezTo>
                <a:close/>
              </a:path>
            </a:pathLst>
          </a:custGeom>
          <a:solidFill>
            <a:srgbClr val="AE4A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573448" y="2210683"/>
            <a:ext cx="124663" cy="166217"/>
          </a:xfrm>
          <a:custGeom>
            <a:avLst/>
            <a:gdLst/>
            <a:ahLst/>
            <a:cxnLst/>
            <a:rect l="l" t="t" r="r" b="b"/>
            <a:pathLst>
              <a:path w="124663" h="166217">
                <a:moveTo>
                  <a:pt x="95088" y="124663"/>
                </a:moveTo>
                <a:cubicBezTo>
                  <a:pt x="97458" y="117423"/>
                  <a:pt x="102197" y="110865"/>
                  <a:pt x="107554" y="105217"/>
                </a:cubicBezTo>
                <a:cubicBezTo>
                  <a:pt x="118170" y="94049"/>
                  <a:pt x="124663" y="78953"/>
                  <a:pt x="124663" y="62331"/>
                </a:cubicBezTo>
                <a:cubicBezTo>
                  <a:pt x="124663" y="27919"/>
                  <a:pt x="96743" y="0"/>
                  <a:pt x="62331" y="0"/>
                </a:cubicBezTo>
                <a:cubicBezTo>
                  <a:pt x="27919" y="0"/>
                  <a:pt x="0" y="27919"/>
                  <a:pt x="0" y="62331"/>
                </a:cubicBezTo>
                <a:cubicBezTo>
                  <a:pt x="0" y="78953"/>
                  <a:pt x="6493" y="94049"/>
                  <a:pt x="17109" y="105217"/>
                </a:cubicBezTo>
                <a:cubicBezTo>
                  <a:pt x="22465" y="110865"/>
                  <a:pt x="27237" y="117423"/>
                  <a:pt x="29575" y="124663"/>
                </a:cubicBezTo>
                <a:lnTo>
                  <a:pt x="95055" y="124663"/>
                </a:lnTo>
                <a:close/>
                <a:moveTo>
                  <a:pt x="93497" y="140245"/>
                </a:moveTo>
                <a:lnTo>
                  <a:pt x="31166" y="140245"/>
                </a:lnTo>
                <a:lnTo>
                  <a:pt x="31166" y="145440"/>
                </a:lnTo>
                <a:cubicBezTo>
                  <a:pt x="31166" y="159789"/>
                  <a:pt x="42788" y="171411"/>
                  <a:pt x="57137" y="171411"/>
                </a:cubicBezTo>
                <a:lnTo>
                  <a:pt x="67526" y="171411"/>
                </a:lnTo>
                <a:cubicBezTo>
                  <a:pt x="81875" y="171411"/>
                  <a:pt x="93497" y="159789"/>
                  <a:pt x="93497" y="145440"/>
                </a:cubicBezTo>
                <a:lnTo>
                  <a:pt x="93497" y="140245"/>
                </a:lnTo>
                <a:close/>
                <a:moveTo>
                  <a:pt x="59734" y="36360"/>
                </a:moveTo>
                <a:cubicBezTo>
                  <a:pt x="46813" y="36360"/>
                  <a:pt x="36360" y="46813"/>
                  <a:pt x="36360" y="59734"/>
                </a:cubicBezTo>
                <a:cubicBezTo>
                  <a:pt x="36360" y="64052"/>
                  <a:pt x="32886" y="67526"/>
                  <a:pt x="28569" y="67526"/>
                </a:cubicBezTo>
                <a:cubicBezTo>
                  <a:pt x="24251" y="67526"/>
                  <a:pt x="20777" y="64052"/>
                  <a:pt x="20777" y="59734"/>
                </a:cubicBezTo>
                <a:cubicBezTo>
                  <a:pt x="20777" y="38210"/>
                  <a:pt x="38210" y="20777"/>
                  <a:pt x="59734" y="20777"/>
                </a:cubicBezTo>
                <a:cubicBezTo>
                  <a:pt x="64052" y="20777"/>
                  <a:pt x="67526" y="24251"/>
                  <a:pt x="67526" y="28569"/>
                </a:cubicBezTo>
                <a:cubicBezTo>
                  <a:pt x="67526" y="32886"/>
                  <a:pt x="64052" y="36360"/>
                  <a:pt x="59734" y="36360"/>
                </a:cubicBez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739665" y="2160818"/>
            <a:ext cx="5717857" cy="2659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571" b="1" dirty="0">
                <a:solidFill>
                  <a:srgbClr val="3D352E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A First for Wales</a:t>
            </a:r>
            <a:endParaRPr lang="en-US" sz="1600" dirty="0"/>
          </a:p>
        </p:txBody>
      </p:sp>
      <p:sp>
        <p:nvSpPr>
          <p:cNvPr id="9" name="Text 7"/>
          <p:cNvSpPr/>
          <p:nvPr/>
        </p:nvSpPr>
        <p:spPr>
          <a:xfrm>
            <a:off x="531894" y="2526495"/>
            <a:ext cx="5900695" cy="7313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178" dirty="0">
                <a:solidFill>
                  <a:srgbClr val="3D352E"/>
                </a:solidFill>
                <a:latin typeface="Sorts Mill Goudy" pitchFamily="34" charset="0"/>
                <a:ea typeface="Sorts Mill Goudy" pitchFamily="34" charset="-122"/>
                <a:cs typeface="Sorts Mill Goudy" pitchFamily="34" charset="-120"/>
              </a:rPr>
              <a:t>The Golden City introduces </a:t>
            </a:r>
            <a:r>
              <a:rPr lang="en-US" sz="1178" b="1" dirty="0">
                <a:solidFill>
                  <a:srgbClr val="3D352E"/>
                </a:solidFill>
                <a:latin typeface="Sorts Mill Goudy" pitchFamily="34" charset="0"/>
                <a:ea typeface="Sorts Mill Goudy" pitchFamily="34" charset="-122"/>
                <a:cs typeface="Sorts Mill Goudy" pitchFamily="34" charset="-120"/>
              </a:rPr>
              <a:t>traditional Czech cuisine to Wales for the first time</a:t>
            </a:r>
            <a:r>
              <a:rPr lang="en-US" sz="1178" dirty="0">
                <a:solidFill>
                  <a:srgbClr val="3D352E"/>
                </a:solidFill>
                <a:latin typeface="Sorts Mill Goudy" pitchFamily="34" charset="0"/>
                <a:ea typeface="Sorts Mill Goudy" pitchFamily="34" charset="-122"/>
                <a:cs typeface="Sorts Mill Goudy" pitchFamily="34" charset="-120"/>
              </a:rPr>
              <a:t>, creating a unique dining experience that has never been available to the Czech heritage community or adventurous food lovers in the region.</a:t>
            </a:r>
            <a:endParaRPr lang="en-US" sz="1600" dirty="0"/>
          </a:p>
        </p:txBody>
      </p:sp>
      <p:sp>
        <p:nvSpPr>
          <p:cNvPr id="10" name="Shape 8"/>
          <p:cNvSpPr/>
          <p:nvPr/>
        </p:nvSpPr>
        <p:spPr>
          <a:xfrm>
            <a:off x="349055" y="3588204"/>
            <a:ext cx="6174953" cy="1429464"/>
          </a:xfrm>
          <a:custGeom>
            <a:avLst/>
            <a:gdLst/>
            <a:ahLst/>
            <a:cxnLst/>
            <a:rect l="l" t="t" r="r" b="b"/>
            <a:pathLst>
              <a:path w="6174953" h="1429464">
                <a:moveTo>
                  <a:pt x="33243" y="0"/>
                </a:moveTo>
                <a:lnTo>
                  <a:pt x="6075219" y="0"/>
                </a:lnTo>
                <a:cubicBezTo>
                  <a:pt x="6130301" y="0"/>
                  <a:pt x="6174953" y="44652"/>
                  <a:pt x="6174953" y="99734"/>
                </a:cubicBezTo>
                <a:lnTo>
                  <a:pt x="6174953" y="1329730"/>
                </a:lnTo>
                <a:cubicBezTo>
                  <a:pt x="6174953" y="1384812"/>
                  <a:pt x="6130301" y="1429464"/>
                  <a:pt x="6075219" y="1429464"/>
                </a:cubicBezTo>
                <a:lnTo>
                  <a:pt x="33243" y="1429464"/>
                </a:lnTo>
                <a:cubicBezTo>
                  <a:pt x="14884" y="1429464"/>
                  <a:pt x="0" y="1414581"/>
                  <a:pt x="0" y="1396221"/>
                </a:cubicBezTo>
                <a:lnTo>
                  <a:pt x="0" y="33243"/>
                </a:lnTo>
                <a:cubicBezTo>
                  <a:pt x="0" y="14896"/>
                  <a:pt x="14896" y="0"/>
                  <a:pt x="33243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49865" dist="33243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349055" y="3588204"/>
            <a:ext cx="33243" cy="1429464"/>
          </a:xfrm>
          <a:custGeom>
            <a:avLst/>
            <a:gdLst/>
            <a:ahLst/>
            <a:cxnLst/>
            <a:rect l="l" t="t" r="r" b="b"/>
            <a:pathLst>
              <a:path w="33243" h="1429464">
                <a:moveTo>
                  <a:pt x="33243" y="0"/>
                </a:moveTo>
                <a:lnTo>
                  <a:pt x="33243" y="0"/>
                </a:lnTo>
                <a:lnTo>
                  <a:pt x="33243" y="1429464"/>
                </a:lnTo>
                <a:lnTo>
                  <a:pt x="33243" y="1429464"/>
                </a:lnTo>
                <a:cubicBezTo>
                  <a:pt x="14884" y="1429464"/>
                  <a:pt x="0" y="1414581"/>
                  <a:pt x="0" y="1396221"/>
                </a:cubicBezTo>
                <a:lnTo>
                  <a:pt x="0" y="33243"/>
                </a:lnTo>
                <a:cubicBezTo>
                  <a:pt x="0" y="14896"/>
                  <a:pt x="14896" y="0"/>
                  <a:pt x="33243" y="0"/>
                </a:cubicBez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552671" y="3804286"/>
            <a:ext cx="166217" cy="166217"/>
          </a:xfrm>
          <a:custGeom>
            <a:avLst/>
            <a:gdLst/>
            <a:ahLst/>
            <a:cxnLst/>
            <a:rect l="l" t="t" r="r" b="b"/>
            <a:pathLst>
              <a:path w="166217" h="166217">
                <a:moveTo>
                  <a:pt x="78239" y="28276"/>
                </a:moveTo>
                <a:lnTo>
                  <a:pt x="83108" y="34996"/>
                </a:lnTo>
                <a:lnTo>
                  <a:pt x="87978" y="28276"/>
                </a:lnTo>
                <a:cubicBezTo>
                  <a:pt x="96094" y="17044"/>
                  <a:pt x="109145" y="10389"/>
                  <a:pt x="123007" y="10389"/>
                </a:cubicBezTo>
                <a:cubicBezTo>
                  <a:pt x="146868" y="10389"/>
                  <a:pt x="166217" y="29737"/>
                  <a:pt x="166217" y="53598"/>
                </a:cubicBezTo>
                <a:lnTo>
                  <a:pt x="166217" y="54442"/>
                </a:lnTo>
                <a:cubicBezTo>
                  <a:pt x="166217" y="90867"/>
                  <a:pt x="120799" y="133168"/>
                  <a:pt x="97100" y="151251"/>
                </a:cubicBezTo>
                <a:cubicBezTo>
                  <a:pt x="93075" y="154302"/>
                  <a:pt x="88140" y="155828"/>
                  <a:pt x="83108" y="155828"/>
                </a:cubicBezTo>
                <a:cubicBezTo>
                  <a:pt x="78076" y="155828"/>
                  <a:pt x="73109" y="154335"/>
                  <a:pt x="69116" y="151251"/>
                </a:cubicBezTo>
                <a:cubicBezTo>
                  <a:pt x="45417" y="133168"/>
                  <a:pt x="0" y="90867"/>
                  <a:pt x="0" y="54442"/>
                </a:cubicBezTo>
                <a:lnTo>
                  <a:pt x="0" y="53598"/>
                </a:lnTo>
                <a:cubicBezTo>
                  <a:pt x="0" y="29737"/>
                  <a:pt x="19349" y="10389"/>
                  <a:pt x="43210" y="10389"/>
                </a:cubicBezTo>
                <a:cubicBezTo>
                  <a:pt x="57072" y="10389"/>
                  <a:pt x="70123" y="17044"/>
                  <a:pt x="78239" y="28276"/>
                </a:cubicBezTo>
                <a:close/>
              </a:path>
            </a:pathLst>
          </a:custGeom>
          <a:solidFill>
            <a:srgbClr val="AE4A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739665" y="3754421"/>
            <a:ext cx="5717857" cy="2659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571" b="1" dirty="0">
                <a:solidFill>
                  <a:srgbClr val="3D352E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Emotional Connection</a:t>
            </a:r>
            <a:endParaRPr lang="en-US" sz="1600" dirty="0"/>
          </a:p>
        </p:txBody>
      </p:sp>
      <p:sp>
        <p:nvSpPr>
          <p:cNvPr id="14" name="Text 12"/>
          <p:cNvSpPr/>
          <p:nvPr/>
        </p:nvSpPr>
        <p:spPr>
          <a:xfrm>
            <a:off x="531894" y="4120098"/>
            <a:ext cx="5900695" cy="7313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178" dirty="0">
                <a:solidFill>
                  <a:srgbClr val="3D352E"/>
                </a:solidFill>
                <a:latin typeface="Sorts Mill Goudy" pitchFamily="34" charset="0"/>
                <a:ea typeface="Sorts Mill Goudy" pitchFamily="34" charset="-122"/>
                <a:cs typeface="Sorts Mill Goudy" pitchFamily="34" charset="-120"/>
              </a:rPr>
              <a:t>Many Czech people in the UK haven't visited their homeland in decades. The Golden City offers them a place to </a:t>
            </a:r>
            <a:r>
              <a:rPr lang="en-US" sz="1178" b="1" dirty="0">
                <a:solidFill>
                  <a:srgbClr val="3D352E"/>
                </a:solidFill>
                <a:latin typeface="Sorts Mill Goudy" pitchFamily="34" charset="0"/>
                <a:ea typeface="Sorts Mill Goudy" pitchFamily="34" charset="-122"/>
                <a:cs typeface="Sorts Mill Goudy" pitchFamily="34" charset="-120"/>
              </a:rPr>
              <a:t>reconnect with their culture</a:t>
            </a:r>
            <a:r>
              <a:rPr lang="en-US" sz="1178" dirty="0">
                <a:solidFill>
                  <a:srgbClr val="3D352E"/>
                </a:solidFill>
                <a:latin typeface="Sorts Mill Goudy" pitchFamily="34" charset="0"/>
                <a:ea typeface="Sorts Mill Goudy" pitchFamily="34" charset="-122"/>
                <a:cs typeface="Sorts Mill Goudy" pitchFamily="34" charset="-120"/>
              </a:rPr>
              <a:t>, enjoy authentic comfort food, and reminisce about the hearty traditions of Czech cuisine.</a:t>
            </a:r>
            <a:endParaRPr lang="en-US" sz="1600" dirty="0"/>
          </a:p>
        </p:txBody>
      </p:sp>
      <p:sp>
        <p:nvSpPr>
          <p:cNvPr id="15" name="Shape 13"/>
          <p:cNvSpPr/>
          <p:nvPr/>
        </p:nvSpPr>
        <p:spPr>
          <a:xfrm>
            <a:off x="332434" y="5181808"/>
            <a:ext cx="6191575" cy="1429464"/>
          </a:xfrm>
          <a:custGeom>
            <a:avLst/>
            <a:gdLst/>
            <a:ahLst/>
            <a:cxnLst/>
            <a:rect l="l" t="t" r="r" b="b"/>
            <a:pathLst>
              <a:path w="6191575" h="1429464">
                <a:moveTo>
                  <a:pt x="99734" y="0"/>
                </a:moveTo>
                <a:lnTo>
                  <a:pt x="6091841" y="0"/>
                </a:lnTo>
                <a:cubicBezTo>
                  <a:pt x="6146922" y="0"/>
                  <a:pt x="6191575" y="44652"/>
                  <a:pt x="6191575" y="99734"/>
                </a:cubicBezTo>
                <a:lnTo>
                  <a:pt x="6191575" y="1329730"/>
                </a:lnTo>
                <a:cubicBezTo>
                  <a:pt x="6191575" y="1384812"/>
                  <a:pt x="6146922" y="1429464"/>
                  <a:pt x="6091841" y="1429464"/>
                </a:cubicBezTo>
                <a:lnTo>
                  <a:pt x="99734" y="1429464"/>
                </a:lnTo>
                <a:cubicBezTo>
                  <a:pt x="44652" y="1429464"/>
                  <a:pt x="0" y="1384812"/>
                  <a:pt x="0" y="1329730"/>
                </a:cubicBezTo>
                <a:lnTo>
                  <a:pt x="0" y="99734"/>
                </a:lnTo>
                <a:cubicBezTo>
                  <a:pt x="0" y="44689"/>
                  <a:pt x="44689" y="0"/>
                  <a:pt x="99734" y="0"/>
                </a:cubicBezTo>
                <a:close/>
              </a:path>
            </a:pathLst>
          </a:custGeom>
          <a:gradFill flip="none" rotWithShape="1">
            <a:gsLst>
              <a:gs pos="0">
                <a:srgbClr val="3A4F41"/>
              </a:gs>
              <a:gs pos="100000">
                <a:srgbClr val="3A4F41">
                  <a:alpha val="90000"/>
                </a:srgbClr>
              </a:gs>
            </a:gsLst>
            <a:lin ang="0" scaled="1"/>
          </a:gradFill>
          <a:ln/>
          <a:effectLst>
            <a:outerShdw blurRad="124663" dist="83108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Shape 14"/>
          <p:cNvSpPr/>
          <p:nvPr/>
        </p:nvSpPr>
        <p:spPr>
          <a:xfrm>
            <a:off x="519427" y="5397890"/>
            <a:ext cx="166217" cy="166217"/>
          </a:xfrm>
          <a:custGeom>
            <a:avLst/>
            <a:gdLst/>
            <a:ahLst/>
            <a:cxnLst/>
            <a:rect l="l" t="t" r="r" b="b"/>
            <a:pathLst>
              <a:path w="166217" h="166217">
                <a:moveTo>
                  <a:pt x="145440" y="83108"/>
                </a:moveTo>
                <a:cubicBezTo>
                  <a:pt x="145440" y="48707"/>
                  <a:pt x="117510" y="20777"/>
                  <a:pt x="83108" y="20777"/>
                </a:cubicBezTo>
                <a:cubicBezTo>
                  <a:pt x="48707" y="20777"/>
                  <a:pt x="20777" y="48707"/>
                  <a:pt x="20777" y="83108"/>
                </a:cubicBezTo>
                <a:cubicBezTo>
                  <a:pt x="20777" y="117510"/>
                  <a:pt x="48707" y="145440"/>
                  <a:pt x="83108" y="145440"/>
                </a:cubicBezTo>
                <a:cubicBezTo>
                  <a:pt x="117510" y="145440"/>
                  <a:pt x="145440" y="117510"/>
                  <a:pt x="145440" y="83108"/>
                </a:cubicBezTo>
                <a:close/>
                <a:moveTo>
                  <a:pt x="0" y="83108"/>
                </a:moveTo>
                <a:cubicBezTo>
                  <a:pt x="0" y="37240"/>
                  <a:pt x="37240" y="0"/>
                  <a:pt x="83108" y="0"/>
                </a:cubicBezTo>
                <a:cubicBezTo>
                  <a:pt x="128977" y="0"/>
                  <a:pt x="166217" y="37240"/>
                  <a:pt x="166217" y="83108"/>
                </a:cubicBezTo>
                <a:cubicBezTo>
                  <a:pt x="166217" y="128977"/>
                  <a:pt x="128977" y="166217"/>
                  <a:pt x="83108" y="166217"/>
                </a:cubicBezTo>
                <a:cubicBezTo>
                  <a:pt x="37240" y="166217"/>
                  <a:pt x="0" y="128977"/>
                  <a:pt x="0" y="83108"/>
                </a:cubicBezTo>
                <a:close/>
                <a:moveTo>
                  <a:pt x="83108" y="109080"/>
                </a:moveTo>
                <a:cubicBezTo>
                  <a:pt x="97442" y="109080"/>
                  <a:pt x="109080" y="97442"/>
                  <a:pt x="109080" y="83108"/>
                </a:cubicBezTo>
                <a:cubicBezTo>
                  <a:pt x="109080" y="68774"/>
                  <a:pt x="97442" y="57137"/>
                  <a:pt x="83108" y="57137"/>
                </a:cubicBezTo>
                <a:cubicBezTo>
                  <a:pt x="68774" y="57137"/>
                  <a:pt x="57137" y="68774"/>
                  <a:pt x="57137" y="83108"/>
                </a:cubicBezTo>
                <a:cubicBezTo>
                  <a:pt x="57137" y="97442"/>
                  <a:pt x="68774" y="109080"/>
                  <a:pt x="83108" y="109080"/>
                </a:cubicBezTo>
                <a:close/>
                <a:moveTo>
                  <a:pt x="83108" y="36360"/>
                </a:moveTo>
                <a:cubicBezTo>
                  <a:pt x="108910" y="36360"/>
                  <a:pt x="129857" y="57307"/>
                  <a:pt x="129857" y="83108"/>
                </a:cubicBezTo>
                <a:cubicBezTo>
                  <a:pt x="129857" y="108910"/>
                  <a:pt x="108910" y="129857"/>
                  <a:pt x="83108" y="129857"/>
                </a:cubicBezTo>
                <a:cubicBezTo>
                  <a:pt x="57307" y="129857"/>
                  <a:pt x="36360" y="108910"/>
                  <a:pt x="36360" y="83108"/>
                </a:cubicBezTo>
                <a:cubicBezTo>
                  <a:pt x="36360" y="57307"/>
                  <a:pt x="57307" y="36360"/>
                  <a:pt x="83108" y="36360"/>
                </a:cubicBezTo>
                <a:close/>
                <a:moveTo>
                  <a:pt x="72720" y="83108"/>
                </a:moveTo>
                <a:cubicBezTo>
                  <a:pt x="72720" y="77375"/>
                  <a:pt x="77375" y="72720"/>
                  <a:pt x="83108" y="72720"/>
                </a:cubicBezTo>
                <a:cubicBezTo>
                  <a:pt x="88842" y="72720"/>
                  <a:pt x="93497" y="77375"/>
                  <a:pt x="93497" y="83108"/>
                </a:cubicBezTo>
                <a:cubicBezTo>
                  <a:pt x="93497" y="88842"/>
                  <a:pt x="88842" y="93497"/>
                  <a:pt x="83108" y="93497"/>
                </a:cubicBezTo>
                <a:cubicBezTo>
                  <a:pt x="77375" y="93497"/>
                  <a:pt x="72720" y="88842"/>
                  <a:pt x="72720" y="83108"/>
                </a:cubicBez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706421" y="5348025"/>
            <a:ext cx="5751100" cy="2659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571" b="1" dirty="0">
                <a:solidFill>
                  <a:srgbClr val="F8F5F0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Mission Statement</a:t>
            </a:r>
            <a:endParaRPr lang="en-US" sz="1600" dirty="0"/>
          </a:p>
        </p:txBody>
      </p:sp>
      <p:sp>
        <p:nvSpPr>
          <p:cNvPr id="18" name="Text 16"/>
          <p:cNvSpPr/>
          <p:nvPr/>
        </p:nvSpPr>
        <p:spPr>
          <a:xfrm>
            <a:off x="498650" y="5713701"/>
            <a:ext cx="5933939" cy="7313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178" dirty="0">
                <a:solidFill>
                  <a:srgbClr val="F8F5F0"/>
                </a:solidFill>
                <a:latin typeface="Sorts Mill Goudy" pitchFamily="34" charset="0"/>
                <a:ea typeface="Sorts Mill Goudy" pitchFamily="34" charset="-122"/>
                <a:cs typeface="Sorts Mill Goudy" pitchFamily="34" charset="-120"/>
              </a:rPr>
              <a:t>"To serve authentic, hearty dishes in a warm, welcoming atmosphere, focusing on preserving culinary traditions whilst providing a memorable experience that feels like a trip to the Czech Republic."</a:t>
            </a:r>
            <a:endParaRPr lang="en-US" sz="1600" dirty="0"/>
          </a:p>
        </p:txBody>
      </p:sp>
      <p:pic>
        <p:nvPicPr>
          <p:cNvPr id="19" name="Image 0" descr="https://kimi-web-img.moonshot.cn/img/www.cooklikeczechs.com/99bda3a27a2233c1c3ba323a8db5c01c45402c1f.jpg"/>
          <p:cNvPicPr>
            <a:picLocks noChangeAspect="1"/>
          </p:cNvPicPr>
          <p:nvPr/>
        </p:nvPicPr>
        <p:blipFill>
          <a:blip r:embed="rId3"/>
          <a:srcRect t="23771" b="23770"/>
          <a:stretch/>
        </p:blipFill>
        <p:spPr>
          <a:xfrm>
            <a:off x="6790474" y="332434"/>
            <a:ext cx="5069611" cy="2659468"/>
          </a:xfrm>
          <a:prstGeom prst="roundRect">
            <a:avLst>
              <a:gd name="adj" fmla="val 5000"/>
            </a:avLst>
          </a:prstGeom>
        </p:spPr>
      </p:pic>
      <p:sp>
        <p:nvSpPr>
          <p:cNvPr id="20" name="Shape 17"/>
          <p:cNvSpPr/>
          <p:nvPr/>
        </p:nvSpPr>
        <p:spPr>
          <a:xfrm>
            <a:off x="6742850" y="3186646"/>
            <a:ext cx="5045798" cy="1844536"/>
          </a:xfrm>
          <a:custGeom>
            <a:avLst/>
            <a:gdLst/>
            <a:ahLst/>
            <a:cxnLst/>
            <a:rect l="l" t="t" r="r" b="b"/>
            <a:pathLst>
              <a:path w="5069611" h="2011223">
                <a:moveTo>
                  <a:pt x="33243" y="0"/>
                </a:moveTo>
                <a:lnTo>
                  <a:pt x="5036368" y="0"/>
                </a:lnTo>
                <a:cubicBezTo>
                  <a:pt x="5054728" y="0"/>
                  <a:pt x="5069611" y="14884"/>
                  <a:pt x="5069611" y="33243"/>
                </a:cubicBezTo>
                <a:lnTo>
                  <a:pt x="5069611" y="1911486"/>
                </a:lnTo>
                <a:cubicBezTo>
                  <a:pt x="5069611" y="1966569"/>
                  <a:pt x="5024958" y="2011223"/>
                  <a:pt x="4969875" y="2011223"/>
                </a:cubicBezTo>
                <a:lnTo>
                  <a:pt x="99737" y="2011223"/>
                </a:lnTo>
                <a:cubicBezTo>
                  <a:pt x="44654" y="2011223"/>
                  <a:pt x="0" y="1966569"/>
                  <a:pt x="0" y="1911486"/>
                </a:cubicBezTo>
                <a:lnTo>
                  <a:pt x="0" y="33243"/>
                </a:lnTo>
                <a:cubicBezTo>
                  <a:pt x="0" y="14896"/>
                  <a:pt x="14896" y="0"/>
                  <a:pt x="33243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124663" dist="83108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1" name="Shape 18"/>
          <p:cNvSpPr/>
          <p:nvPr/>
        </p:nvSpPr>
        <p:spPr>
          <a:xfrm>
            <a:off x="6790474" y="3174740"/>
            <a:ext cx="5069611" cy="33243"/>
          </a:xfrm>
          <a:custGeom>
            <a:avLst/>
            <a:gdLst/>
            <a:ahLst/>
            <a:cxnLst/>
            <a:rect l="l" t="t" r="r" b="b"/>
            <a:pathLst>
              <a:path w="5069611" h="33243">
                <a:moveTo>
                  <a:pt x="33243" y="0"/>
                </a:moveTo>
                <a:lnTo>
                  <a:pt x="5036368" y="0"/>
                </a:lnTo>
                <a:cubicBezTo>
                  <a:pt x="5054728" y="0"/>
                  <a:pt x="5069611" y="14884"/>
                  <a:pt x="5069611" y="33243"/>
                </a:cubicBezTo>
                <a:lnTo>
                  <a:pt x="5069611" y="33243"/>
                </a:lnTo>
                <a:lnTo>
                  <a:pt x="0" y="33243"/>
                </a:lnTo>
                <a:lnTo>
                  <a:pt x="0" y="33243"/>
                </a:lnTo>
                <a:cubicBezTo>
                  <a:pt x="0" y="14896"/>
                  <a:pt x="14896" y="0"/>
                  <a:pt x="33243" y="0"/>
                </a:cubicBezTo>
                <a:close/>
              </a:path>
            </a:pathLst>
          </a:custGeom>
          <a:solidFill>
            <a:srgbClr val="AE4A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Shape 19"/>
          <p:cNvSpPr/>
          <p:nvPr/>
        </p:nvSpPr>
        <p:spPr>
          <a:xfrm>
            <a:off x="7010712" y="3440687"/>
            <a:ext cx="166217" cy="166217"/>
          </a:xfrm>
          <a:custGeom>
            <a:avLst/>
            <a:gdLst/>
            <a:ahLst/>
            <a:cxnLst/>
            <a:rect l="l" t="t" r="r" b="b"/>
            <a:pathLst>
              <a:path w="166217" h="166217">
                <a:moveTo>
                  <a:pt x="46846" y="0"/>
                </a:moveTo>
                <a:lnTo>
                  <a:pt x="119566" y="0"/>
                </a:lnTo>
                <a:cubicBezTo>
                  <a:pt x="128169" y="0"/>
                  <a:pt x="135181" y="7077"/>
                  <a:pt x="134856" y="15648"/>
                </a:cubicBezTo>
                <a:cubicBezTo>
                  <a:pt x="134791" y="17368"/>
                  <a:pt x="134726" y="19089"/>
                  <a:pt x="134629" y="20777"/>
                </a:cubicBezTo>
                <a:lnTo>
                  <a:pt x="150731" y="20777"/>
                </a:lnTo>
                <a:cubicBezTo>
                  <a:pt x="159204" y="20777"/>
                  <a:pt x="166671" y="27789"/>
                  <a:pt x="166022" y="36944"/>
                </a:cubicBezTo>
                <a:cubicBezTo>
                  <a:pt x="163587" y="70610"/>
                  <a:pt x="146381" y="89114"/>
                  <a:pt x="127714" y="98789"/>
                </a:cubicBezTo>
                <a:cubicBezTo>
                  <a:pt x="122585" y="101451"/>
                  <a:pt x="117358" y="103431"/>
                  <a:pt x="112391" y="104892"/>
                </a:cubicBezTo>
                <a:cubicBezTo>
                  <a:pt x="105833" y="114177"/>
                  <a:pt x="99016" y="119079"/>
                  <a:pt x="93594" y="121708"/>
                </a:cubicBezTo>
                <a:lnTo>
                  <a:pt x="93594" y="145440"/>
                </a:lnTo>
                <a:lnTo>
                  <a:pt x="114371" y="145440"/>
                </a:lnTo>
                <a:cubicBezTo>
                  <a:pt x="120118" y="145440"/>
                  <a:pt x="124760" y="150082"/>
                  <a:pt x="124760" y="155828"/>
                </a:cubicBezTo>
                <a:cubicBezTo>
                  <a:pt x="124760" y="161574"/>
                  <a:pt x="120118" y="166217"/>
                  <a:pt x="114371" y="166217"/>
                </a:cubicBezTo>
                <a:lnTo>
                  <a:pt x="52040" y="166217"/>
                </a:lnTo>
                <a:cubicBezTo>
                  <a:pt x="46294" y="166217"/>
                  <a:pt x="41652" y="161574"/>
                  <a:pt x="41652" y="155828"/>
                </a:cubicBezTo>
                <a:cubicBezTo>
                  <a:pt x="41652" y="150082"/>
                  <a:pt x="46294" y="145440"/>
                  <a:pt x="52040" y="145440"/>
                </a:cubicBezTo>
                <a:lnTo>
                  <a:pt x="72817" y="145440"/>
                </a:lnTo>
                <a:lnTo>
                  <a:pt x="72817" y="121708"/>
                </a:lnTo>
                <a:cubicBezTo>
                  <a:pt x="67623" y="119209"/>
                  <a:pt x="61163" y="114566"/>
                  <a:pt x="54865" y="106028"/>
                </a:cubicBezTo>
                <a:cubicBezTo>
                  <a:pt x="48891" y="104470"/>
                  <a:pt x="42398" y="102100"/>
                  <a:pt x="36068" y="98529"/>
                </a:cubicBezTo>
                <a:cubicBezTo>
                  <a:pt x="18505" y="88692"/>
                  <a:pt x="2662" y="70155"/>
                  <a:pt x="390" y="36879"/>
                </a:cubicBezTo>
                <a:cubicBezTo>
                  <a:pt x="-227" y="27757"/>
                  <a:pt x="7207" y="20745"/>
                  <a:pt x="15680" y="20745"/>
                </a:cubicBezTo>
                <a:lnTo>
                  <a:pt x="31782" y="20745"/>
                </a:lnTo>
                <a:cubicBezTo>
                  <a:pt x="31685" y="19056"/>
                  <a:pt x="31620" y="17368"/>
                  <a:pt x="31555" y="15615"/>
                </a:cubicBezTo>
                <a:cubicBezTo>
                  <a:pt x="31231" y="7012"/>
                  <a:pt x="38243" y="-32"/>
                  <a:pt x="46846" y="-32"/>
                </a:cubicBezTo>
                <a:close/>
                <a:moveTo>
                  <a:pt x="32951" y="36360"/>
                </a:moveTo>
                <a:lnTo>
                  <a:pt x="15940" y="36360"/>
                </a:lnTo>
                <a:cubicBezTo>
                  <a:pt x="17953" y="63857"/>
                  <a:pt x="30581" y="77622"/>
                  <a:pt x="43599" y="84926"/>
                </a:cubicBezTo>
                <a:cubicBezTo>
                  <a:pt x="38925" y="72817"/>
                  <a:pt x="35061" y="57007"/>
                  <a:pt x="32951" y="36360"/>
                </a:cubicBezTo>
                <a:close/>
                <a:moveTo>
                  <a:pt x="123364" y="83368"/>
                </a:moveTo>
                <a:cubicBezTo>
                  <a:pt x="136512" y="75642"/>
                  <a:pt x="148394" y="61909"/>
                  <a:pt x="150407" y="36360"/>
                </a:cubicBezTo>
                <a:lnTo>
                  <a:pt x="133428" y="36360"/>
                </a:lnTo>
                <a:cubicBezTo>
                  <a:pt x="131415" y="56131"/>
                  <a:pt x="127779" y="71486"/>
                  <a:pt x="123364" y="83368"/>
                </a:cubicBez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3" name="Text 20"/>
          <p:cNvSpPr/>
          <p:nvPr/>
        </p:nvSpPr>
        <p:spPr>
          <a:xfrm>
            <a:off x="7197706" y="3390822"/>
            <a:ext cx="4562650" cy="2659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571" b="1" dirty="0">
                <a:solidFill>
                  <a:srgbClr val="3D352E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Business Aims</a:t>
            </a:r>
            <a:endParaRPr lang="en-US" sz="1600" dirty="0"/>
          </a:p>
        </p:txBody>
      </p:sp>
      <p:sp>
        <p:nvSpPr>
          <p:cNvPr id="24" name="Shape 21"/>
          <p:cNvSpPr/>
          <p:nvPr/>
        </p:nvSpPr>
        <p:spPr>
          <a:xfrm>
            <a:off x="6989935" y="3789742"/>
            <a:ext cx="332434" cy="332434"/>
          </a:xfrm>
          <a:custGeom>
            <a:avLst/>
            <a:gdLst/>
            <a:ahLst/>
            <a:cxnLst/>
            <a:rect l="l" t="t" r="r" b="b"/>
            <a:pathLst>
              <a:path w="332434" h="332434">
                <a:moveTo>
                  <a:pt x="166217" y="0"/>
                </a:moveTo>
                <a:lnTo>
                  <a:pt x="166217" y="0"/>
                </a:lnTo>
                <a:cubicBezTo>
                  <a:pt x="257954" y="0"/>
                  <a:pt x="332434" y="74479"/>
                  <a:pt x="332434" y="166217"/>
                </a:cubicBezTo>
                <a:lnTo>
                  <a:pt x="332434" y="166217"/>
                </a:lnTo>
                <a:cubicBezTo>
                  <a:pt x="332434" y="257954"/>
                  <a:pt x="257954" y="332434"/>
                  <a:pt x="166217" y="332434"/>
                </a:cubicBezTo>
                <a:lnTo>
                  <a:pt x="166217" y="332434"/>
                </a:lnTo>
                <a:cubicBezTo>
                  <a:pt x="74479" y="332434"/>
                  <a:pt x="0" y="257954"/>
                  <a:pt x="0" y="166217"/>
                </a:cubicBezTo>
                <a:lnTo>
                  <a:pt x="0" y="166217"/>
                </a:lnTo>
                <a:cubicBezTo>
                  <a:pt x="0" y="74479"/>
                  <a:pt x="74479" y="0"/>
                  <a:pt x="166217" y="0"/>
                </a:cubicBezTo>
                <a:close/>
              </a:path>
            </a:pathLst>
          </a:custGeom>
          <a:solidFill>
            <a:srgbClr val="AE4A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5" name="Text 22"/>
          <p:cNvSpPr/>
          <p:nvPr/>
        </p:nvSpPr>
        <p:spPr>
          <a:xfrm>
            <a:off x="6956691" y="3789742"/>
            <a:ext cx="398920" cy="3324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047" b="1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1</a:t>
            </a:r>
            <a:endParaRPr lang="en-US" sz="1600" dirty="0"/>
          </a:p>
        </p:txBody>
      </p:sp>
      <p:sp>
        <p:nvSpPr>
          <p:cNvPr id="26" name="Text 23"/>
          <p:cNvSpPr/>
          <p:nvPr/>
        </p:nvSpPr>
        <p:spPr>
          <a:xfrm>
            <a:off x="7422098" y="3856229"/>
            <a:ext cx="2983591" cy="199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47" b="1" dirty="0">
                <a:solidFill>
                  <a:srgbClr val="3D35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15% Monthly Revenue</a:t>
            </a:r>
            <a:r>
              <a:rPr lang="en-US" sz="1047" dirty="0">
                <a:solidFill>
                  <a:srgbClr val="3D35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increase via seasonal menus</a:t>
            </a:r>
            <a:endParaRPr lang="en-US" sz="1600" dirty="0"/>
          </a:p>
        </p:txBody>
      </p:sp>
      <p:sp>
        <p:nvSpPr>
          <p:cNvPr id="27" name="Shape 24"/>
          <p:cNvSpPr/>
          <p:nvPr/>
        </p:nvSpPr>
        <p:spPr>
          <a:xfrm>
            <a:off x="6989935" y="4221906"/>
            <a:ext cx="332434" cy="332434"/>
          </a:xfrm>
          <a:custGeom>
            <a:avLst/>
            <a:gdLst/>
            <a:ahLst/>
            <a:cxnLst/>
            <a:rect l="l" t="t" r="r" b="b"/>
            <a:pathLst>
              <a:path w="332434" h="332434">
                <a:moveTo>
                  <a:pt x="166217" y="0"/>
                </a:moveTo>
                <a:lnTo>
                  <a:pt x="166217" y="0"/>
                </a:lnTo>
                <a:cubicBezTo>
                  <a:pt x="257954" y="0"/>
                  <a:pt x="332434" y="74479"/>
                  <a:pt x="332434" y="166217"/>
                </a:cubicBezTo>
                <a:lnTo>
                  <a:pt x="332434" y="166217"/>
                </a:lnTo>
                <a:cubicBezTo>
                  <a:pt x="332434" y="257954"/>
                  <a:pt x="257954" y="332434"/>
                  <a:pt x="166217" y="332434"/>
                </a:cubicBezTo>
                <a:lnTo>
                  <a:pt x="166217" y="332434"/>
                </a:lnTo>
                <a:cubicBezTo>
                  <a:pt x="74479" y="332434"/>
                  <a:pt x="0" y="257954"/>
                  <a:pt x="0" y="166217"/>
                </a:cubicBezTo>
                <a:lnTo>
                  <a:pt x="0" y="166217"/>
                </a:lnTo>
                <a:cubicBezTo>
                  <a:pt x="0" y="74479"/>
                  <a:pt x="74479" y="0"/>
                  <a:pt x="166217" y="0"/>
                </a:cubicBez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8" name="Text 25"/>
          <p:cNvSpPr/>
          <p:nvPr/>
        </p:nvSpPr>
        <p:spPr>
          <a:xfrm>
            <a:off x="6956691" y="4221906"/>
            <a:ext cx="398920" cy="3324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000" b="1" dirty="0">
                <a:solidFill>
                  <a:schemeClr val="bg1"/>
                </a:solidFill>
                <a:latin typeface="Quattrocento Sans"/>
                <a:ea typeface="Quattrocento Sans" pitchFamily="34" charset="-122"/>
                <a:cs typeface="Quattrocento Sans" pitchFamily="34" charset="-120"/>
              </a:rPr>
              <a:t>2</a:t>
            </a:r>
            <a:endParaRPr lang="en-US" sz="1000">
              <a:solidFill>
                <a:schemeClr val="bg1"/>
              </a:solidFill>
              <a:latin typeface="Quattrocento Sans"/>
              <a:ea typeface="Calibri"/>
              <a:cs typeface="Calibri"/>
            </a:endParaRPr>
          </a:p>
        </p:txBody>
      </p:sp>
      <p:sp>
        <p:nvSpPr>
          <p:cNvPr id="29" name="Text 26"/>
          <p:cNvSpPr/>
          <p:nvPr/>
        </p:nvSpPr>
        <p:spPr>
          <a:xfrm>
            <a:off x="7422098" y="4288393"/>
            <a:ext cx="2368589" cy="199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47" b="1" dirty="0">
                <a:solidFill>
                  <a:srgbClr val="3D35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25% Food Waste Reduction</a:t>
            </a:r>
            <a:r>
              <a:rPr lang="en-US" sz="1047" dirty="0">
                <a:solidFill>
                  <a:srgbClr val="3D35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in 5 months</a:t>
            </a:r>
            <a:endParaRPr lang="en-US" sz="1600" dirty="0"/>
          </a:p>
        </p:txBody>
      </p:sp>
      <p:sp>
        <p:nvSpPr>
          <p:cNvPr id="30" name="Shape 27"/>
          <p:cNvSpPr/>
          <p:nvPr/>
        </p:nvSpPr>
        <p:spPr>
          <a:xfrm>
            <a:off x="6989935" y="4654070"/>
            <a:ext cx="332434" cy="332434"/>
          </a:xfrm>
          <a:custGeom>
            <a:avLst/>
            <a:gdLst/>
            <a:ahLst/>
            <a:cxnLst/>
            <a:rect l="l" t="t" r="r" b="b"/>
            <a:pathLst>
              <a:path w="332434" h="332434">
                <a:moveTo>
                  <a:pt x="166217" y="0"/>
                </a:moveTo>
                <a:lnTo>
                  <a:pt x="166217" y="0"/>
                </a:lnTo>
                <a:cubicBezTo>
                  <a:pt x="257954" y="0"/>
                  <a:pt x="332434" y="74479"/>
                  <a:pt x="332434" y="166217"/>
                </a:cubicBezTo>
                <a:lnTo>
                  <a:pt x="332434" y="166217"/>
                </a:lnTo>
                <a:cubicBezTo>
                  <a:pt x="332434" y="257954"/>
                  <a:pt x="257954" y="332434"/>
                  <a:pt x="166217" y="332434"/>
                </a:cubicBezTo>
                <a:lnTo>
                  <a:pt x="166217" y="332434"/>
                </a:lnTo>
                <a:cubicBezTo>
                  <a:pt x="74479" y="332434"/>
                  <a:pt x="0" y="257954"/>
                  <a:pt x="0" y="166217"/>
                </a:cubicBezTo>
                <a:lnTo>
                  <a:pt x="0" y="166217"/>
                </a:lnTo>
                <a:cubicBezTo>
                  <a:pt x="0" y="74479"/>
                  <a:pt x="74479" y="0"/>
                  <a:pt x="166217" y="0"/>
                </a:cubicBezTo>
                <a:close/>
              </a:path>
            </a:pathLst>
          </a:custGeom>
          <a:solidFill>
            <a:srgbClr val="3A4F4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1" name="Text 28"/>
          <p:cNvSpPr/>
          <p:nvPr/>
        </p:nvSpPr>
        <p:spPr>
          <a:xfrm>
            <a:off x="6956691" y="4654070"/>
            <a:ext cx="398920" cy="3324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047" b="1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3</a:t>
            </a:r>
            <a:endParaRPr lang="en-US" sz="1600" dirty="0"/>
          </a:p>
        </p:txBody>
      </p:sp>
      <p:sp>
        <p:nvSpPr>
          <p:cNvPr id="32" name="Text 29"/>
          <p:cNvSpPr/>
          <p:nvPr/>
        </p:nvSpPr>
        <p:spPr>
          <a:xfrm>
            <a:off x="7422098" y="4720556"/>
            <a:ext cx="2484941" cy="199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47" b="1" dirty="0">
                <a:solidFill>
                  <a:srgbClr val="3D35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5-Star TripAdvisor Rating</a:t>
            </a:r>
            <a:r>
              <a:rPr lang="en-US" sz="1047" dirty="0">
                <a:solidFill>
                  <a:srgbClr val="3D35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within 6 months</a:t>
            </a:r>
            <a:endParaRPr lang="en-US" sz="1600" dirty="0"/>
          </a:p>
        </p:txBody>
      </p:sp>
      <p:sp>
        <p:nvSpPr>
          <p:cNvPr id="33" name="Shape 3">
            <a:extLst>
              <a:ext uri="{FF2B5EF4-FFF2-40B4-BE49-F238E27FC236}">
                <a16:creationId xmlns:a16="http://schemas.microsoft.com/office/drawing/2014/main" id="{87D6B696-F5B3-21BF-ED0A-C3E84C74787A}"/>
              </a:ext>
            </a:extLst>
          </p:cNvPr>
          <p:cNvSpPr/>
          <p:nvPr/>
        </p:nvSpPr>
        <p:spPr>
          <a:xfrm>
            <a:off x="6730805" y="5185475"/>
            <a:ext cx="5127203" cy="1643776"/>
          </a:xfrm>
          <a:custGeom>
            <a:avLst/>
            <a:gdLst/>
            <a:ahLst/>
            <a:cxnLst/>
            <a:rect l="l" t="t" r="r" b="b"/>
            <a:pathLst>
              <a:path w="6174953" h="1429464">
                <a:moveTo>
                  <a:pt x="33243" y="0"/>
                </a:moveTo>
                <a:lnTo>
                  <a:pt x="6075219" y="0"/>
                </a:lnTo>
                <a:cubicBezTo>
                  <a:pt x="6130301" y="0"/>
                  <a:pt x="6174953" y="44652"/>
                  <a:pt x="6174953" y="99734"/>
                </a:cubicBezTo>
                <a:lnTo>
                  <a:pt x="6174953" y="1329730"/>
                </a:lnTo>
                <a:cubicBezTo>
                  <a:pt x="6174953" y="1384812"/>
                  <a:pt x="6130301" y="1429464"/>
                  <a:pt x="6075219" y="1429464"/>
                </a:cubicBezTo>
                <a:lnTo>
                  <a:pt x="33243" y="1429464"/>
                </a:lnTo>
                <a:cubicBezTo>
                  <a:pt x="14884" y="1429464"/>
                  <a:pt x="0" y="1414581"/>
                  <a:pt x="0" y="1396221"/>
                </a:cubicBezTo>
                <a:lnTo>
                  <a:pt x="0" y="33243"/>
                </a:lnTo>
                <a:cubicBezTo>
                  <a:pt x="0" y="14896"/>
                  <a:pt x="14896" y="0"/>
                  <a:pt x="33243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49865" dist="33243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4" name="Text 20">
            <a:extLst>
              <a:ext uri="{FF2B5EF4-FFF2-40B4-BE49-F238E27FC236}">
                <a16:creationId xmlns:a16="http://schemas.microsoft.com/office/drawing/2014/main" id="{FE53AE81-FBE2-C07B-8268-8FC044BC65B5}"/>
              </a:ext>
            </a:extLst>
          </p:cNvPr>
          <p:cNvSpPr/>
          <p:nvPr/>
        </p:nvSpPr>
        <p:spPr>
          <a:xfrm>
            <a:off x="7173894" y="5307728"/>
            <a:ext cx="4562650" cy="2659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550" b="1">
                <a:solidFill>
                  <a:srgbClr val="3D352E"/>
                </a:solidFill>
                <a:latin typeface="Unna"/>
                <a:ea typeface="Unna" pitchFamily="34" charset="-122"/>
                <a:cs typeface="Unna" pitchFamily="34" charset="-120"/>
              </a:rPr>
              <a:t>Business Objectives</a:t>
            </a:r>
            <a:endParaRPr lang="en-US" sz="1600" dirty="0"/>
          </a:p>
        </p:txBody>
      </p:sp>
      <p:sp>
        <p:nvSpPr>
          <p:cNvPr id="35" name="Text 23">
            <a:extLst>
              <a:ext uri="{FF2B5EF4-FFF2-40B4-BE49-F238E27FC236}">
                <a16:creationId xmlns:a16="http://schemas.microsoft.com/office/drawing/2014/main" id="{11CD8B73-22E0-8784-A322-950F74C1D59E}"/>
              </a:ext>
            </a:extLst>
          </p:cNvPr>
          <p:cNvSpPr/>
          <p:nvPr/>
        </p:nvSpPr>
        <p:spPr>
          <a:xfrm>
            <a:off x="7362567" y="5618354"/>
            <a:ext cx="4007528" cy="2708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b="1">
                <a:solidFill>
                  <a:srgbClr val="3D352E"/>
                </a:solidFill>
                <a:latin typeface="Quattrocento Sans"/>
                <a:cs typeface="Arial"/>
              </a:rPr>
              <a:t>Train</a:t>
            </a:r>
            <a:r>
              <a:rPr lang="en-US" sz="1000" b="1" dirty="0">
                <a:solidFill>
                  <a:srgbClr val="3D352E"/>
                </a:solidFill>
                <a:latin typeface="Quattrocento Sans"/>
                <a:cs typeface="Arial"/>
              </a:rPr>
              <a:t> employees in social media campaigns to achieve higher revenue and sustainability within the next 6 months</a:t>
            </a:r>
            <a:endParaRPr lang="en-US" sz="1000" b="1">
              <a:solidFill>
                <a:srgbClr val="3D352E"/>
              </a:solidFill>
              <a:latin typeface="Quattrocento Sans"/>
            </a:endParaRPr>
          </a:p>
        </p:txBody>
      </p:sp>
      <p:sp>
        <p:nvSpPr>
          <p:cNvPr id="37" name="Text 23">
            <a:extLst>
              <a:ext uri="{FF2B5EF4-FFF2-40B4-BE49-F238E27FC236}">
                <a16:creationId xmlns:a16="http://schemas.microsoft.com/office/drawing/2014/main" id="{4CC1FE2C-9797-2FB1-70CD-38032AA139A8}"/>
              </a:ext>
            </a:extLst>
          </p:cNvPr>
          <p:cNvSpPr/>
          <p:nvPr/>
        </p:nvSpPr>
        <p:spPr>
          <a:xfrm>
            <a:off x="7362567" y="6082697"/>
            <a:ext cx="2983591" cy="199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b="1" dirty="0">
                <a:solidFill>
                  <a:srgbClr val="3D352E"/>
                </a:solidFill>
                <a:latin typeface="Quattrocento Sans"/>
              </a:rPr>
              <a:t>Reduce food waste by optimizing portion sizes, and use a digital system to track inventory</a:t>
            </a:r>
            <a:endParaRPr lang="en-US" sz="1000" dirty="0">
              <a:solidFill>
                <a:srgbClr val="3D352E"/>
              </a:solidFill>
              <a:latin typeface="Quattrocento Sans"/>
            </a:endParaRPr>
          </a:p>
        </p:txBody>
      </p:sp>
      <p:sp>
        <p:nvSpPr>
          <p:cNvPr id="39" name="Shape 21">
            <a:extLst>
              <a:ext uri="{FF2B5EF4-FFF2-40B4-BE49-F238E27FC236}">
                <a16:creationId xmlns:a16="http://schemas.microsoft.com/office/drawing/2014/main" id="{DD555C11-9EA3-D1C6-BE57-1308FF56B769}"/>
              </a:ext>
            </a:extLst>
          </p:cNvPr>
          <p:cNvSpPr/>
          <p:nvPr/>
        </p:nvSpPr>
        <p:spPr>
          <a:xfrm>
            <a:off x="6954215" y="5563772"/>
            <a:ext cx="332434" cy="332434"/>
          </a:xfrm>
          <a:custGeom>
            <a:avLst/>
            <a:gdLst/>
            <a:ahLst/>
            <a:cxnLst/>
            <a:rect l="l" t="t" r="r" b="b"/>
            <a:pathLst>
              <a:path w="332434" h="332434">
                <a:moveTo>
                  <a:pt x="166217" y="0"/>
                </a:moveTo>
                <a:lnTo>
                  <a:pt x="166217" y="0"/>
                </a:lnTo>
                <a:cubicBezTo>
                  <a:pt x="257954" y="0"/>
                  <a:pt x="332434" y="74479"/>
                  <a:pt x="332434" y="166217"/>
                </a:cubicBezTo>
                <a:lnTo>
                  <a:pt x="332434" y="166217"/>
                </a:lnTo>
                <a:cubicBezTo>
                  <a:pt x="332434" y="257954"/>
                  <a:pt x="257954" y="332434"/>
                  <a:pt x="166217" y="332434"/>
                </a:cubicBezTo>
                <a:lnTo>
                  <a:pt x="166217" y="332434"/>
                </a:lnTo>
                <a:cubicBezTo>
                  <a:pt x="74479" y="332434"/>
                  <a:pt x="0" y="257954"/>
                  <a:pt x="0" y="166217"/>
                </a:cubicBezTo>
                <a:lnTo>
                  <a:pt x="0" y="166217"/>
                </a:lnTo>
                <a:cubicBezTo>
                  <a:pt x="0" y="74479"/>
                  <a:pt x="74479" y="0"/>
                  <a:pt x="166217" y="0"/>
                </a:cubicBezTo>
                <a:close/>
              </a:path>
            </a:pathLst>
          </a:custGeom>
          <a:solidFill>
            <a:srgbClr val="AE4A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8" name="Text 22">
            <a:extLst>
              <a:ext uri="{FF2B5EF4-FFF2-40B4-BE49-F238E27FC236}">
                <a16:creationId xmlns:a16="http://schemas.microsoft.com/office/drawing/2014/main" id="{85C66616-AE97-127B-517F-93BAB3217BEE}"/>
              </a:ext>
            </a:extLst>
          </p:cNvPr>
          <p:cNvSpPr/>
          <p:nvPr/>
        </p:nvSpPr>
        <p:spPr>
          <a:xfrm>
            <a:off x="6920973" y="5563773"/>
            <a:ext cx="398920" cy="3324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047" b="1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1</a:t>
            </a:r>
            <a:endParaRPr lang="en-US" sz="1600" dirty="0"/>
          </a:p>
        </p:txBody>
      </p:sp>
      <p:sp>
        <p:nvSpPr>
          <p:cNvPr id="40" name="Shape 24">
            <a:extLst>
              <a:ext uri="{FF2B5EF4-FFF2-40B4-BE49-F238E27FC236}">
                <a16:creationId xmlns:a16="http://schemas.microsoft.com/office/drawing/2014/main" id="{8D5E8BEB-4E86-427A-B1B7-DFB5F82E1205}"/>
              </a:ext>
            </a:extLst>
          </p:cNvPr>
          <p:cNvSpPr/>
          <p:nvPr/>
        </p:nvSpPr>
        <p:spPr>
          <a:xfrm>
            <a:off x="6954215" y="5972125"/>
            <a:ext cx="332434" cy="332434"/>
          </a:xfrm>
          <a:custGeom>
            <a:avLst/>
            <a:gdLst/>
            <a:ahLst/>
            <a:cxnLst/>
            <a:rect l="l" t="t" r="r" b="b"/>
            <a:pathLst>
              <a:path w="332434" h="332434">
                <a:moveTo>
                  <a:pt x="166217" y="0"/>
                </a:moveTo>
                <a:lnTo>
                  <a:pt x="166217" y="0"/>
                </a:lnTo>
                <a:cubicBezTo>
                  <a:pt x="257954" y="0"/>
                  <a:pt x="332434" y="74479"/>
                  <a:pt x="332434" y="166217"/>
                </a:cubicBezTo>
                <a:lnTo>
                  <a:pt x="332434" y="166217"/>
                </a:lnTo>
                <a:cubicBezTo>
                  <a:pt x="332434" y="257954"/>
                  <a:pt x="257954" y="332434"/>
                  <a:pt x="166217" y="332434"/>
                </a:cubicBezTo>
                <a:lnTo>
                  <a:pt x="166217" y="332434"/>
                </a:lnTo>
                <a:cubicBezTo>
                  <a:pt x="74479" y="332434"/>
                  <a:pt x="0" y="257954"/>
                  <a:pt x="0" y="166217"/>
                </a:cubicBezTo>
                <a:lnTo>
                  <a:pt x="0" y="166217"/>
                </a:lnTo>
                <a:cubicBezTo>
                  <a:pt x="0" y="74479"/>
                  <a:pt x="74479" y="0"/>
                  <a:pt x="166217" y="0"/>
                </a:cubicBez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1" name="Text 28">
            <a:extLst>
              <a:ext uri="{FF2B5EF4-FFF2-40B4-BE49-F238E27FC236}">
                <a16:creationId xmlns:a16="http://schemas.microsoft.com/office/drawing/2014/main" id="{BDDB4E0C-6ABB-08B9-4E7F-AA2F95D9430A}"/>
              </a:ext>
            </a:extLst>
          </p:cNvPr>
          <p:cNvSpPr/>
          <p:nvPr/>
        </p:nvSpPr>
        <p:spPr>
          <a:xfrm>
            <a:off x="6920972" y="5975664"/>
            <a:ext cx="398920" cy="3324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000" b="1">
                <a:solidFill>
                  <a:srgbClr val="FFFFFF"/>
                </a:solidFill>
                <a:latin typeface="Quattrocento Sans"/>
              </a:rPr>
              <a:t>2</a:t>
            </a:r>
            <a:endParaRPr lang="en-US" sz="1000" b="1" dirty="0">
              <a:solidFill>
                <a:srgbClr val="FFFFFF"/>
              </a:solidFill>
              <a:latin typeface="Quattrocento Sans"/>
            </a:endParaRPr>
          </a:p>
        </p:txBody>
      </p:sp>
      <p:sp>
        <p:nvSpPr>
          <p:cNvPr id="42" name="Shape 27">
            <a:extLst>
              <a:ext uri="{FF2B5EF4-FFF2-40B4-BE49-F238E27FC236}">
                <a16:creationId xmlns:a16="http://schemas.microsoft.com/office/drawing/2014/main" id="{FCC91F07-B21E-3B83-E0B6-6B3A37B06AC7}"/>
              </a:ext>
            </a:extLst>
          </p:cNvPr>
          <p:cNvSpPr/>
          <p:nvPr/>
        </p:nvSpPr>
        <p:spPr>
          <a:xfrm>
            <a:off x="6954215" y="6380476"/>
            <a:ext cx="332434" cy="332434"/>
          </a:xfrm>
          <a:custGeom>
            <a:avLst/>
            <a:gdLst/>
            <a:ahLst/>
            <a:cxnLst/>
            <a:rect l="l" t="t" r="r" b="b"/>
            <a:pathLst>
              <a:path w="332434" h="332434">
                <a:moveTo>
                  <a:pt x="166217" y="0"/>
                </a:moveTo>
                <a:lnTo>
                  <a:pt x="166217" y="0"/>
                </a:lnTo>
                <a:cubicBezTo>
                  <a:pt x="257954" y="0"/>
                  <a:pt x="332434" y="74479"/>
                  <a:pt x="332434" y="166217"/>
                </a:cubicBezTo>
                <a:lnTo>
                  <a:pt x="332434" y="166217"/>
                </a:lnTo>
                <a:cubicBezTo>
                  <a:pt x="332434" y="257954"/>
                  <a:pt x="257954" y="332434"/>
                  <a:pt x="166217" y="332434"/>
                </a:cubicBezTo>
                <a:lnTo>
                  <a:pt x="166217" y="332434"/>
                </a:lnTo>
                <a:cubicBezTo>
                  <a:pt x="74479" y="332434"/>
                  <a:pt x="0" y="257954"/>
                  <a:pt x="0" y="166217"/>
                </a:cubicBezTo>
                <a:lnTo>
                  <a:pt x="0" y="166217"/>
                </a:lnTo>
                <a:cubicBezTo>
                  <a:pt x="0" y="74479"/>
                  <a:pt x="74479" y="0"/>
                  <a:pt x="166217" y="0"/>
                </a:cubicBezTo>
                <a:close/>
              </a:path>
            </a:pathLst>
          </a:custGeom>
          <a:solidFill>
            <a:srgbClr val="3A4F4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3" name="Text 22">
            <a:extLst>
              <a:ext uri="{FF2B5EF4-FFF2-40B4-BE49-F238E27FC236}">
                <a16:creationId xmlns:a16="http://schemas.microsoft.com/office/drawing/2014/main" id="{3039793C-DE15-E7F2-1A92-14A33A58FC18}"/>
              </a:ext>
            </a:extLst>
          </p:cNvPr>
          <p:cNvSpPr/>
          <p:nvPr/>
        </p:nvSpPr>
        <p:spPr>
          <a:xfrm>
            <a:off x="6920972" y="6385304"/>
            <a:ext cx="398920" cy="3324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000" b="1">
                <a:solidFill>
                  <a:srgbClr val="FFFFFF"/>
                </a:solidFill>
                <a:latin typeface="Quattrocento Sans"/>
              </a:rPr>
              <a:t>3</a:t>
            </a:r>
            <a:endParaRPr lang="en-US" sz="1000" b="1" dirty="0">
              <a:solidFill>
                <a:srgbClr val="FFFFFF"/>
              </a:solidFill>
              <a:latin typeface="Quattrocento Sans"/>
            </a:endParaRPr>
          </a:p>
        </p:txBody>
      </p:sp>
      <p:sp>
        <p:nvSpPr>
          <p:cNvPr id="44" name="Shape 19">
            <a:extLst>
              <a:ext uri="{FF2B5EF4-FFF2-40B4-BE49-F238E27FC236}">
                <a16:creationId xmlns:a16="http://schemas.microsoft.com/office/drawing/2014/main" id="{FC312E97-07B6-5E5B-0B10-C24843DC6A98}"/>
              </a:ext>
            </a:extLst>
          </p:cNvPr>
          <p:cNvSpPr/>
          <p:nvPr/>
        </p:nvSpPr>
        <p:spPr>
          <a:xfrm>
            <a:off x="6986899" y="5357594"/>
            <a:ext cx="166217" cy="166217"/>
          </a:xfrm>
          <a:custGeom>
            <a:avLst/>
            <a:gdLst/>
            <a:ahLst/>
            <a:cxnLst/>
            <a:rect l="l" t="t" r="r" b="b"/>
            <a:pathLst>
              <a:path w="166217" h="166217">
                <a:moveTo>
                  <a:pt x="46846" y="0"/>
                </a:moveTo>
                <a:lnTo>
                  <a:pt x="119566" y="0"/>
                </a:lnTo>
                <a:cubicBezTo>
                  <a:pt x="128169" y="0"/>
                  <a:pt x="135181" y="7077"/>
                  <a:pt x="134856" y="15648"/>
                </a:cubicBezTo>
                <a:cubicBezTo>
                  <a:pt x="134791" y="17368"/>
                  <a:pt x="134726" y="19089"/>
                  <a:pt x="134629" y="20777"/>
                </a:cubicBezTo>
                <a:lnTo>
                  <a:pt x="150731" y="20777"/>
                </a:lnTo>
                <a:cubicBezTo>
                  <a:pt x="159204" y="20777"/>
                  <a:pt x="166671" y="27789"/>
                  <a:pt x="166022" y="36944"/>
                </a:cubicBezTo>
                <a:cubicBezTo>
                  <a:pt x="163587" y="70610"/>
                  <a:pt x="146381" y="89114"/>
                  <a:pt x="127714" y="98789"/>
                </a:cubicBezTo>
                <a:cubicBezTo>
                  <a:pt x="122585" y="101451"/>
                  <a:pt x="117358" y="103431"/>
                  <a:pt x="112391" y="104892"/>
                </a:cubicBezTo>
                <a:cubicBezTo>
                  <a:pt x="105833" y="114177"/>
                  <a:pt x="99016" y="119079"/>
                  <a:pt x="93594" y="121708"/>
                </a:cubicBezTo>
                <a:lnTo>
                  <a:pt x="93594" y="145440"/>
                </a:lnTo>
                <a:lnTo>
                  <a:pt x="114371" y="145440"/>
                </a:lnTo>
                <a:cubicBezTo>
                  <a:pt x="120118" y="145440"/>
                  <a:pt x="124760" y="150082"/>
                  <a:pt x="124760" y="155828"/>
                </a:cubicBezTo>
                <a:cubicBezTo>
                  <a:pt x="124760" y="161574"/>
                  <a:pt x="120118" y="166217"/>
                  <a:pt x="114371" y="166217"/>
                </a:cubicBezTo>
                <a:lnTo>
                  <a:pt x="52040" y="166217"/>
                </a:lnTo>
                <a:cubicBezTo>
                  <a:pt x="46294" y="166217"/>
                  <a:pt x="41652" y="161574"/>
                  <a:pt x="41652" y="155828"/>
                </a:cubicBezTo>
                <a:cubicBezTo>
                  <a:pt x="41652" y="150082"/>
                  <a:pt x="46294" y="145440"/>
                  <a:pt x="52040" y="145440"/>
                </a:cubicBezTo>
                <a:lnTo>
                  <a:pt x="72817" y="145440"/>
                </a:lnTo>
                <a:lnTo>
                  <a:pt x="72817" y="121708"/>
                </a:lnTo>
                <a:cubicBezTo>
                  <a:pt x="67623" y="119209"/>
                  <a:pt x="61163" y="114566"/>
                  <a:pt x="54865" y="106028"/>
                </a:cubicBezTo>
                <a:cubicBezTo>
                  <a:pt x="48891" y="104470"/>
                  <a:pt x="42398" y="102100"/>
                  <a:pt x="36068" y="98529"/>
                </a:cubicBezTo>
                <a:cubicBezTo>
                  <a:pt x="18505" y="88692"/>
                  <a:pt x="2662" y="70155"/>
                  <a:pt x="390" y="36879"/>
                </a:cubicBezTo>
                <a:cubicBezTo>
                  <a:pt x="-227" y="27757"/>
                  <a:pt x="7207" y="20745"/>
                  <a:pt x="15680" y="20745"/>
                </a:cubicBezTo>
                <a:lnTo>
                  <a:pt x="31782" y="20745"/>
                </a:lnTo>
                <a:cubicBezTo>
                  <a:pt x="31685" y="19056"/>
                  <a:pt x="31620" y="17368"/>
                  <a:pt x="31555" y="15615"/>
                </a:cubicBezTo>
                <a:cubicBezTo>
                  <a:pt x="31231" y="7012"/>
                  <a:pt x="38243" y="-32"/>
                  <a:pt x="46846" y="-32"/>
                </a:cubicBezTo>
                <a:close/>
                <a:moveTo>
                  <a:pt x="32951" y="36360"/>
                </a:moveTo>
                <a:lnTo>
                  <a:pt x="15940" y="36360"/>
                </a:lnTo>
                <a:cubicBezTo>
                  <a:pt x="17953" y="63857"/>
                  <a:pt x="30581" y="77622"/>
                  <a:pt x="43599" y="84926"/>
                </a:cubicBezTo>
                <a:cubicBezTo>
                  <a:pt x="38925" y="72817"/>
                  <a:pt x="35061" y="57007"/>
                  <a:pt x="32951" y="36360"/>
                </a:cubicBezTo>
                <a:close/>
                <a:moveTo>
                  <a:pt x="123364" y="83368"/>
                </a:moveTo>
                <a:cubicBezTo>
                  <a:pt x="136512" y="75642"/>
                  <a:pt x="148394" y="61909"/>
                  <a:pt x="150407" y="36360"/>
                </a:cubicBezTo>
                <a:lnTo>
                  <a:pt x="133428" y="36360"/>
                </a:lnTo>
                <a:cubicBezTo>
                  <a:pt x="131415" y="56131"/>
                  <a:pt x="127779" y="71486"/>
                  <a:pt x="123364" y="83368"/>
                </a:cubicBez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5" name="Text 23">
            <a:extLst>
              <a:ext uri="{FF2B5EF4-FFF2-40B4-BE49-F238E27FC236}">
                <a16:creationId xmlns:a16="http://schemas.microsoft.com/office/drawing/2014/main" id="{4CDD430C-BF92-0E13-1C31-D5CAA5EAD986}"/>
              </a:ext>
            </a:extLst>
          </p:cNvPr>
          <p:cNvSpPr/>
          <p:nvPr/>
        </p:nvSpPr>
        <p:spPr>
          <a:xfrm>
            <a:off x="7362566" y="6451791"/>
            <a:ext cx="2983591" cy="199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b="1" dirty="0">
                <a:solidFill>
                  <a:srgbClr val="3D352E"/>
                </a:solidFill>
                <a:latin typeface="Quattrocento Sans"/>
              </a:rPr>
              <a:t>Train </a:t>
            </a:r>
            <a:r>
              <a:rPr lang="en-US" sz="1000" b="1" dirty="0" err="1">
                <a:solidFill>
                  <a:srgbClr val="3D352E"/>
                </a:solidFill>
                <a:latin typeface="Quattrocento Sans"/>
              </a:rPr>
              <a:t>emplo</a:t>
            </a:r>
            <a:r>
              <a:rPr lang="en-US" sz="1000" b="1">
                <a:solidFill>
                  <a:srgbClr val="3D352E"/>
                </a:solidFill>
                <a:latin typeface="Quattrocento Sans"/>
              </a:rPr>
              <a:t>yees on excellent customer service </a:t>
            </a:r>
          </a:p>
        </p:txBody>
      </p:sp>
      <p:sp>
        <p:nvSpPr>
          <p:cNvPr id="46" name="Shape 9">
            <a:extLst>
              <a:ext uri="{FF2B5EF4-FFF2-40B4-BE49-F238E27FC236}">
                <a16:creationId xmlns:a16="http://schemas.microsoft.com/office/drawing/2014/main" id="{C573B770-6667-FFB1-E451-42D9BDFD3114}"/>
              </a:ext>
            </a:extLst>
          </p:cNvPr>
          <p:cNvSpPr/>
          <p:nvPr/>
        </p:nvSpPr>
        <p:spPr>
          <a:xfrm rot="5400000">
            <a:off x="9213258" y="2665470"/>
            <a:ext cx="33243" cy="5013245"/>
          </a:xfrm>
          <a:custGeom>
            <a:avLst/>
            <a:gdLst/>
            <a:ahLst/>
            <a:cxnLst/>
            <a:rect l="l" t="t" r="r" b="b"/>
            <a:pathLst>
              <a:path w="33243" h="1429464">
                <a:moveTo>
                  <a:pt x="33243" y="0"/>
                </a:moveTo>
                <a:lnTo>
                  <a:pt x="33243" y="0"/>
                </a:lnTo>
                <a:lnTo>
                  <a:pt x="33243" y="1429464"/>
                </a:lnTo>
                <a:lnTo>
                  <a:pt x="33243" y="1429464"/>
                </a:lnTo>
                <a:cubicBezTo>
                  <a:pt x="14884" y="1429464"/>
                  <a:pt x="0" y="1414581"/>
                  <a:pt x="0" y="1396221"/>
                </a:cubicBezTo>
                <a:lnTo>
                  <a:pt x="0" y="33243"/>
                </a:lnTo>
                <a:cubicBezTo>
                  <a:pt x="0" y="14896"/>
                  <a:pt x="14896" y="0"/>
                  <a:pt x="33243" y="0"/>
                </a:cubicBez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ransition>
    <p:fad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F5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71707" y="371707"/>
            <a:ext cx="11522927" cy="2230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71" b="1" kern="0" spc="117" dirty="0">
                <a:solidFill>
                  <a:srgbClr val="AE4A4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Industry Analysis</a:t>
            </a:r>
            <a:endParaRPr lang="en-US" sz="1600" dirty="0"/>
          </a:p>
        </p:txBody>
      </p:sp>
      <p:sp>
        <p:nvSpPr>
          <p:cNvPr id="3" name="Text 1"/>
          <p:cNvSpPr/>
          <p:nvPr/>
        </p:nvSpPr>
        <p:spPr>
          <a:xfrm>
            <a:off x="371707" y="706244"/>
            <a:ext cx="11671610" cy="4460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80000"/>
              </a:lnSpc>
            </a:pPr>
            <a:r>
              <a:rPr lang="en-US" sz="3512" b="1" dirty="0">
                <a:solidFill>
                  <a:srgbClr val="3D352E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2. Market Opportunity: A Growing Industry</a:t>
            </a:r>
            <a:endParaRPr lang="en-US" sz="1600" dirty="0"/>
          </a:p>
        </p:txBody>
      </p:sp>
      <p:sp>
        <p:nvSpPr>
          <p:cNvPr id="4" name="Shape 2"/>
          <p:cNvSpPr/>
          <p:nvPr/>
        </p:nvSpPr>
        <p:spPr>
          <a:xfrm>
            <a:off x="371707" y="1300976"/>
            <a:ext cx="892098" cy="37171"/>
          </a:xfrm>
          <a:custGeom>
            <a:avLst/>
            <a:gdLst/>
            <a:ahLst/>
            <a:cxnLst/>
            <a:rect l="l" t="t" r="r" b="b"/>
            <a:pathLst>
              <a:path w="892098" h="37171">
                <a:moveTo>
                  <a:pt x="0" y="0"/>
                </a:moveTo>
                <a:lnTo>
                  <a:pt x="892098" y="0"/>
                </a:lnTo>
                <a:lnTo>
                  <a:pt x="892098" y="37171"/>
                </a:lnTo>
                <a:lnTo>
                  <a:pt x="0" y="37171"/>
                </a:lnTo>
                <a:lnTo>
                  <a:pt x="0" y="0"/>
                </a:ln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371707" y="1561171"/>
            <a:ext cx="5575610" cy="1747024"/>
          </a:xfrm>
          <a:custGeom>
            <a:avLst/>
            <a:gdLst/>
            <a:ahLst/>
            <a:cxnLst/>
            <a:rect l="l" t="t" r="r" b="b"/>
            <a:pathLst>
              <a:path w="5575610" h="1747024">
                <a:moveTo>
                  <a:pt x="111513" y="0"/>
                </a:moveTo>
                <a:lnTo>
                  <a:pt x="5464097" y="0"/>
                </a:lnTo>
                <a:cubicBezTo>
                  <a:pt x="5525684" y="0"/>
                  <a:pt x="5575610" y="49926"/>
                  <a:pt x="5575610" y="111513"/>
                </a:cubicBezTo>
                <a:lnTo>
                  <a:pt x="5575610" y="1635512"/>
                </a:lnTo>
                <a:cubicBezTo>
                  <a:pt x="5575610" y="1697099"/>
                  <a:pt x="5525684" y="1747024"/>
                  <a:pt x="5464097" y="1747024"/>
                </a:cubicBezTo>
                <a:lnTo>
                  <a:pt x="111513" y="1747024"/>
                </a:lnTo>
                <a:cubicBezTo>
                  <a:pt x="49926" y="1747024"/>
                  <a:pt x="0" y="1697099"/>
                  <a:pt x="0" y="1635512"/>
                </a:cubicBezTo>
                <a:lnTo>
                  <a:pt x="0" y="111513"/>
                </a:lnTo>
                <a:cubicBezTo>
                  <a:pt x="0" y="49926"/>
                  <a:pt x="49926" y="0"/>
                  <a:pt x="111513" y="0"/>
                </a:cubicBezTo>
                <a:close/>
              </a:path>
            </a:pathLst>
          </a:custGeom>
          <a:gradFill flip="none" rotWithShape="1">
            <a:gsLst>
              <a:gs pos="0">
                <a:srgbClr val="AE4A4A"/>
              </a:gs>
              <a:gs pos="100000">
                <a:srgbClr val="AE4A4A">
                  <a:alpha val="90000"/>
                </a:srgbClr>
              </a:gs>
            </a:gsLst>
            <a:lin ang="2700000" scaled="1"/>
          </a:gradFill>
          <a:ln/>
          <a:effectLst>
            <a:outerShdw blurRad="139390" dist="92927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650488" y="1895707"/>
            <a:ext cx="446049" cy="446049"/>
          </a:xfrm>
          <a:custGeom>
            <a:avLst/>
            <a:gdLst/>
            <a:ahLst/>
            <a:cxnLst/>
            <a:rect l="l" t="t" r="r" b="b"/>
            <a:pathLst>
              <a:path w="446049" h="446049">
                <a:moveTo>
                  <a:pt x="55756" y="55756"/>
                </a:moveTo>
                <a:cubicBezTo>
                  <a:pt x="55756" y="40336"/>
                  <a:pt x="43298" y="27878"/>
                  <a:pt x="27878" y="27878"/>
                </a:cubicBezTo>
                <a:cubicBezTo>
                  <a:pt x="12458" y="27878"/>
                  <a:pt x="0" y="40336"/>
                  <a:pt x="0" y="55756"/>
                </a:cubicBezTo>
                <a:lnTo>
                  <a:pt x="0" y="348476"/>
                </a:lnTo>
                <a:cubicBezTo>
                  <a:pt x="0" y="386982"/>
                  <a:pt x="31189" y="418171"/>
                  <a:pt x="69695" y="418171"/>
                </a:cubicBezTo>
                <a:lnTo>
                  <a:pt x="418171" y="418171"/>
                </a:lnTo>
                <a:cubicBezTo>
                  <a:pt x="433591" y="418171"/>
                  <a:pt x="446049" y="405713"/>
                  <a:pt x="446049" y="390293"/>
                </a:cubicBezTo>
                <a:cubicBezTo>
                  <a:pt x="446049" y="374873"/>
                  <a:pt x="433591" y="362415"/>
                  <a:pt x="418171" y="362415"/>
                </a:cubicBezTo>
                <a:lnTo>
                  <a:pt x="69695" y="362415"/>
                </a:lnTo>
                <a:cubicBezTo>
                  <a:pt x="62029" y="362415"/>
                  <a:pt x="55756" y="356142"/>
                  <a:pt x="55756" y="348476"/>
                </a:cubicBezTo>
                <a:lnTo>
                  <a:pt x="55756" y="55756"/>
                </a:lnTo>
                <a:close/>
                <a:moveTo>
                  <a:pt x="409982" y="131201"/>
                </a:moveTo>
                <a:cubicBezTo>
                  <a:pt x="420871" y="120311"/>
                  <a:pt x="420871" y="102626"/>
                  <a:pt x="409982" y="91736"/>
                </a:cubicBezTo>
                <a:cubicBezTo>
                  <a:pt x="399092" y="80846"/>
                  <a:pt x="381407" y="80846"/>
                  <a:pt x="370517" y="91736"/>
                </a:cubicBezTo>
                <a:lnTo>
                  <a:pt x="278780" y="183560"/>
                </a:lnTo>
                <a:lnTo>
                  <a:pt x="228774" y="133640"/>
                </a:lnTo>
                <a:cubicBezTo>
                  <a:pt x="217884" y="122751"/>
                  <a:pt x="200199" y="122751"/>
                  <a:pt x="189309" y="133640"/>
                </a:cubicBezTo>
                <a:lnTo>
                  <a:pt x="105675" y="217275"/>
                </a:lnTo>
                <a:cubicBezTo>
                  <a:pt x="94785" y="228164"/>
                  <a:pt x="94785" y="245850"/>
                  <a:pt x="105675" y="256739"/>
                </a:cubicBezTo>
                <a:cubicBezTo>
                  <a:pt x="116565" y="267629"/>
                  <a:pt x="134250" y="267629"/>
                  <a:pt x="145140" y="256739"/>
                </a:cubicBezTo>
                <a:lnTo>
                  <a:pt x="209085" y="192794"/>
                </a:lnTo>
                <a:lnTo>
                  <a:pt x="259092" y="242800"/>
                </a:lnTo>
                <a:cubicBezTo>
                  <a:pt x="269981" y="253690"/>
                  <a:pt x="287667" y="253690"/>
                  <a:pt x="298556" y="242800"/>
                </a:cubicBezTo>
                <a:lnTo>
                  <a:pt x="410069" y="131288"/>
                </a:ln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1300976" y="1784195"/>
            <a:ext cx="1951463" cy="2230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71" dirty="0">
                <a:solidFill>
                  <a:srgbClr val="FFFFFF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UK Restaurant Industry Value</a:t>
            </a:r>
            <a:endParaRPr lang="en-US" sz="1600" dirty="0"/>
          </a:p>
        </p:txBody>
      </p:sp>
      <p:sp>
        <p:nvSpPr>
          <p:cNvPr id="8" name="Text 6"/>
          <p:cNvSpPr/>
          <p:nvPr/>
        </p:nvSpPr>
        <p:spPr>
          <a:xfrm>
            <a:off x="1300976" y="2007220"/>
            <a:ext cx="2100146" cy="4460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80000"/>
              </a:lnSpc>
            </a:pPr>
            <a:r>
              <a:rPr lang="en-US" sz="3512" b="1" dirty="0">
                <a:solidFill>
                  <a:srgbClr val="FFFFFF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£18.6B</a:t>
            </a:r>
            <a:endParaRPr lang="en-US" sz="1600" dirty="0"/>
          </a:p>
        </p:txBody>
      </p:sp>
      <p:sp>
        <p:nvSpPr>
          <p:cNvPr id="9" name="Text 7"/>
          <p:cNvSpPr/>
          <p:nvPr/>
        </p:nvSpPr>
        <p:spPr>
          <a:xfrm>
            <a:off x="594732" y="2601951"/>
            <a:ext cx="5203902" cy="483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171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Market valuation in 2023 showing significant growth opportunities for independent restaurants, (Frances 2024).</a:t>
            </a:r>
            <a:endParaRPr lang="en-US" sz="1600" dirty="0"/>
          </a:p>
        </p:txBody>
      </p:sp>
      <p:sp>
        <p:nvSpPr>
          <p:cNvPr id="10" name="Shape 8"/>
          <p:cNvSpPr/>
          <p:nvPr/>
        </p:nvSpPr>
        <p:spPr>
          <a:xfrm>
            <a:off x="390293" y="3494049"/>
            <a:ext cx="5557024" cy="1672683"/>
          </a:xfrm>
          <a:custGeom>
            <a:avLst/>
            <a:gdLst/>
            <a:ahLst/>
            <a:cxnLst/>
            <a:rect l="l" t="t" r="r" b="b"/>
            <a:pathLst>
              <a:path w="5557024" h="1672683">
                <a:moveTo>
                  <a:pt x="37171" y="0"/>
                </a:moveTo>
                <a:lnTo>
                  <a:pt x="5445507" y="0"/>
                </a:lnTo>
                <a:cubicBezTo>
                  <a:pt x="5507096" y="0"/>
                  <a:pt x="5557024" y="49928"/>
                  <a:pt x="5557024" y="111518"/>
                </a:cubicBezTo>
                <a:lnTo>
                  <a:pt x="5557024" y="1561165"/>
                </a:lnTo>
                <a:cubicBezTo>
                  <a:pt x="5557024" y="1622755"/>
                  <a:pt x="5507096" y="1672683"/>
                  <a:pt x="5445507" y="1672683"/>
                </a:cubicBezTo>
                <a:lnTo>
                  <a:pt x="37171" y="1672683"/>
                </a:lnTo>
                <a:cubicBezTo>
                  <a:pt x="16642" y="1672683"/>
                  <a:pt x="0" y="1656041"/>
                  <a:pt x="0" y="1635512"/>
                </a:cubicBezTo>
                <a:lnTo>
                  <a:pt x="0" y="37171"/>
                </a:lnTo>
                <a:cubicBezTo>
                  <a:pt x="0" y="16642"/>
                  <a:pt x="16642" y="0"/>
                  <a:pt x="37171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55756" dist="37171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390293" y="3494049"/>
            <a:ext cx="37171" cy="1672683"/>
          </a:xfrm>
          <a:custGeom>
            <a:avLst/>
            <a:gdLst/>
            <a:ahLst/>
            <a:cxnLst/>
            <a:rect l="l" t="t" r="r" b="b"/>
            <a:pathLst>
              <a:path w="37171" h="1672683">
                <a:moveTo>
                  <a:pt x="37171" y="0"/>
                </a:moveTo>
                <a:lnTo>
                  <a:pt x="37171" y="0"/>
                </a:lnTo>
                <a:lnTo>
                  <a:pt x="37171" y="1672683"/>
                </a:lnTo>
                <a:lnTo>
                  <a:pt x="37171" y="1672683"/>
                </a:lnTo>
                <a:cubicBezTo>
                  <a:pt x="16642" y="1672683"/>
                  <a:pt x="0" y="1656041"/>
                  <a:pt x="0" y="1635512"/>
                </a:cubicBezTo>
                <a:lnTo>
                  <a:pt x="0" y="37171"/>
                </a:lnTo>
                <a:cubicBezTo>
                  <a:pt x="0" y="16642"/>
                  <a:pt x="16642" y="0"/>
                  <a:pt x="37171" y="0"/>
                </a:cubicBez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673720" y="3847171"/>
            <a:ext cx="334537" cy="334537"/>
          </a:xfrm>
          <a:custGeom>
            <a:avLst/>
            <a:gdLst/>
            <a:ahLst/>
            <a:cxnLst/>
            <a:rect l="l" t="t" r="r" b="b"/>
            <a:pathLst>
              <a:path w="334537" h="334537">
                <a:moveTo>
                  <a:pt x="20059" y="47240"/>
                </a:moveTo>
                <a:cubicBezTo>
                  <a:pt x="24568" y="31624"/>
                  <a:pt x="38877" y="20909"/>
                  <a:pt x="55146" y="20909"/>
                </a:cubicBezTo>
                <a:lnTo>
                  <a:pt x="279913" y="20909"/>
                </a:lnTo>
                <a:cubicBezTo>
                  <a:pt x="296182" y="20909"/>
                  <a:pt x="310492" y="31624"/>
                  <a:pt x="315066" y="47240"/>
                </a:cubicBezTo>
                <a:lnTo>
                  <a:pt x="330355" y="99642"/>
                </a:lnTo>
                <a:cubicBezTo>
                  <a:pt x="338718" y="128195"/>
                  <a:pt x="317222" y="156814"/>
                  <a:pt x="287492" y="156814"/>
                </a:cubicBezTo>
                <a:cubicBezTo>
                  <a:pt x="270308" y="156814"/>
                  <a:pt x="255215" y="147078"/>
                  <a:pt x="247766" y="132573"/>
                </a:cubicBezTo>
                <a:cubicBezTo>
                  <a:pt x="240187" y="146882"/>
                  <a:pt x="225159" y="156814"/>
                  <a:pt x="207648" y="156814"/>
                </a:cubicBezTo>
                <a:cubicBezTo>
                  <a:pt x="190268" y="156814"/>
                  <a:pt x="175174" y="147013"/>
                  <a:pt x="167595" y="132639"/>
                </a:cubicBezTo>
                <a:cubicBezTo>
                  <a:pt x="160016" y="147013"/>
                  <a:pt x="144922" y="156814"/>
                  <a:pt x="127542" y="156814"/>
                </a:cubicBezTo>
                <a:cubicBezTo>
                  <a:pt x="110031" y="156814"/>
                  <a:pt x="95003" y="146948"/>
                  <a:pt x="87424" y="132573"/>
                </a:cubicBezTo>
                <a:cubicBezTo>
                  <a:pt x="79975" y="147013"/>
                  <a:pt x="64882" y="156814"/>
                  <a:pt x="47698" y="156814"/>
                </a:cubicBezTo>
                <a:cubicBezTo>
                  <a:pt x="17903" y="156814"/>
                  <a:pt x="-3528" y="128261"/>
                  <a:pt x="4835" y="99642"/>
                </a:cubicBezTo>
                <a:lnTo>
                  <a:pt x="20059" y="47240"/>
                </a:lnTo>
                <a:close/>
                <a:moveTo>
                  <a:pt x="62987" y="229994"/>
                </a:moveTo>
                <a:lnTo>
                  <a:pt x="272072" y="229994"/>
                </a:lnTo>
                <a:lnTo>
                  <a:pt x="272072" y="186609"/>
                </a:lnTo>
                <a:cubicBezTo>
                  <a:pt x="277038" y="187654"/>
                  <a:pt x="282200" y="188177"/>
                  <a:pt x="287427" y="188177"/>
                </a:cubicBezTo>
                <a:cubicBezTo>
                  <a:pt x="296771" y="188177"/>
                  <a:pt x="305722" y="186478"/>
                  <a:pt x="313889" y="183472"/>
                </a:cubicBezTo>
                <a:lnTo>
                  <a:pt x="313889" y="282265"/>
                </a:lnTo>
                <a:cubicBezTo>
                  <a:pt x="313889" y="299580"/>
                  <a:pt x="299841" y="313628"/>
                  <a:pt x="282527" y="313628"/>
                </a:cubicBezTo>
                <a:lnTo>
                  <a:pt x="52533" y="313628"/>
                </a:lnTo>
                <a:cubicBezTo>
                  <a:pt x="35218" y="313628"/>
                  <a:pt x="21170" y="299580"/>
                  <a:pt x="21170" y="282265"/>
                </a:cubicBezTo>
                <a:lnTo>
                  <a:pt x="21170" y="183472"/>
                </a:lnTo>
                <a:cubicBezTo>
                  <a:pt x="29337" y="186478"/>
                  <a:pt x="38223" y="188177"/>
                  <a:pt x="47632" y="188177"/>
                </a:cubicBezTo>
                <a:cubicBezTo>
                  <a:pt x="52925" y="188177"/>
                  <a:pt x="58021" y="187654"/>
                  <a:pt x="62987" y="186609"/>
                </a:cubicBezTo>
                <a:lnTo>
                  <a:pt x="62987" y="229994"/>
                </a:ln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1198756" y="3717073"/>
            <a:ext cx="1681976" cy="2230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71" dirty="0">
                <a:solidFill>
                  <a:srgbClr val="3D352E">
                    <a:alpha val="7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Independent Restaurants</a:t>
            </a:r>
            <a:endParaRPr lang="en-US" sz="1600" dirty="0"/>
          </a:p>
        </p:txBody>
      </p:sp>
      <p:sp>
        <p:nvSpPr>
          <p:cNvPr id="14" name="Text 12"/>
          <p:cNvSpPr/>
          <p:nvPr/>
        </p:nvSpPr>
        <p:spPr>
          <a:xfrm>
            <a:off x="1198756" y="3940098"/>
            <a:ext cx="1774902" cy="3717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90000"/>
              </a:lnSpc>
            </a:pPr>
            <a:r>
              <a:rPr lang="en-US" sz="2634" b="1" dirty="0">
                <a:solidFill>
                  <a:srgbClr val="3D352E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80%</a:t>
            </a:r>
            <a:endParaRPr lang="en-US" sz="1600" dirty="0"/>
          </a:p>
        </p:txBody>
      </p:sp>
      <p:sp>
        <p:nvSpPr>
          <p:cNvPr id="15" name="Text 13"/>
          <p:cNvSpPr/>
          <p:nvPr/>
        </p:nvSpPr>
        <p:spPr>
          <a:xfrm>
            <a:off x="631902" y="4460488"/>
            <a:ext cx="5166732" cy="483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171" dirty="0">
                <a:solidFill>
                  <a:srgbClr val="3D35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of the market comprises of independent establishments, creating favorable conditions for unique concepts like The Golden City</a:t>
            </a:r>
            <a:endParaRPr lang="en-US" sz="1600" dirty="0"/>
          </a:p>
        </p:txBody>
      </p:sp>
      <p:sp>
        <p:nvSpPr>
          <p:cNvPr id="16" name="Shape 14"/>
          <p:cNvSpPr/>
          <p:nvPr/>
        </p:nvSpPr>
        <p:spPr>
          <a:xfrm>
            <a:off x="390293" y="5352585"/>
            <a:ext cx="5557024" cy="1300976"/>
          </a:xfrm>
          <a:custGeom>
            <a:avLst/>
            <a:gdLst/>
            <a:ahLst/>
            <a:cxnLst/>
            <a:rect l="l" t="t" r="r" b="b"/>
            <a:pathLst>
              <a:path w="5557024" h="1300976">
                <a:moveTo>
                  <a:pt x="37171" y="0"/>
                </a:moveTo>
                <a:lnTo>
                  <a:pt x="5445518" y="0"/>
                </a:lnTo>
                <a:cubicBezTo>
                  <a:pt x="5507101" y="0"/>
                  <a:pt x="5557024" y="49923"/>
                  <a:pt x="5557024" y="111507"/>
                </a:cubicBezTo>
                <a:lnTo>
                  <a:pt x="5557024" y="1189469"/>
                </a:lnTo>
                <a:cubicBezTo>
                  <a:pt x="5557024" y="1251052"/>
                  <a:pt x="5507101" y="1300976"/>
                  <a:pt x="5445518" y="1300976"/>
                </a:cubicBezTo>
                <a:lnTo>
                  <a:pt x="37171" y="1300976"/>
                </a:lnTo>
                <a:cubicBezTo>
                  <a:pt x="16642" y="1300976"/>
                  <a:pt x="0" y="1284334"/>
                  <a:pt x="0" y="1263805"/>
                </a:cubicBezTo>
                <a:lnTo>
                  <a:pt x="0" y="37171"/>
                </a:lnTo>
                <a:cubicBezTo>
                  <a:pt x="0" y="16642"/>
                  <a:pt x="16642" y="0"/>
                  <a:pt x="37171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55756" dist="37171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390293" y="5352585"/>
            <a:ext cx="37171" cy="1300976"/>
          </a:xfrm>
          <a:custGeom>
            <a:avLst/>
            <a:gdLst/>
            <a:ahLst/>
            <a:cxnLst/>
            <a:rect l="l" t="t" r="r" b="b"/>
            <a:pathLst>
              <a:path w="37171" h="1300976">
                <a:moveTo>
                  <a:pt x="37171" y="0"/>
                </a:moveTo>
                <a:lnTo>
                  <a:pt x="37171" y="0"/>
                </a:lnTo>
                <a:lnTo>
                  <a:pt x="37171" y="1300976"/>
                </a:lnTo>
                <a:lnTo>
                  <a:pt x="37171" y="1300976"/>
                </a:lnTo>
                <a:cubicBezTo>
                  <a:pt x="16642" y="1300976"/>
                  <a:pt x="0" y="1284334"/>
                  <a:pt x="0" y="1263805"/>
                </a:cubicBezTo>
                <a:lnTo>
                  <a:pt x="0" y="37171"/>
                </a:lnTo>
                <a:cubicBezTo>
                  <a:pt x="0" y="16642"/>
                  <a:pt x="16642" y="0"/>
                  <a:pt x="37171" y="0"/>
                </a:cubicBezTo>
                <a:close/>
              </a:path>
            </a:pathLst>
          </a:custGeom>
          <a:solidFill>
            <a:srgbClr val="3A4F4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Shape 16"/>
          <p:cNvSpPr/>
          <p:nvPr/>
        </p:nvSpPr>
        <p:spPr>
          <a:xfrm>
            <a:off x="643518" y="5612780"/>
            <a:ext cx="209085" cy="185854"/>
          </a:xfrm>
          <a:custGeom>
            <a:avLst/>
            <a:gdLst/>
            <a:ahLst/>
            <a:cxnLst/>
            <a:rect l="l" t="t" r="r" b="b"/>
            <a:pathLst>
              <a:path w="209085" h="185854">
                <a:moveTo>
                  <a:pt x="139390" y="58079"/>
                </a:moveTo>
                <a:cubicBezTo>
                  <a:pt x="132965" y="58079"/>
                  <a:pt x="127774" y="52888"/>
                  <a:pt x="127774" y="46463"/>
                </a:cubicBezTo>
                <a:cubicBezTo>
                  <a:pt x="127774" y="40038"/>
                  <a:pt x="132965" y="34848"/>
                  <a:pt x="139390" y="34848"/>
                </a:cubicBezTo>
                <a:lnTo>
                  <a:pt x="197470" y="34848"/>
                </a:lnTo>
                <a:cubicBezTo>
                  <a:pt x="203895" y="34848"/>
                  <a:pt x="209085" y="40038"/>
                  <a:pt x="209085" y="46463"/>
                </a:cubicBezTo>
                <a:lnTo>
                  <a:pt x="209085" y="104543"/>
                </a:lnTo>
                <a:cubicBezTo>
                  <a:pt x="209085" y="110968"/>
                  <a:pt x="203895" y="116159"/>
                  <a:pt x="197470" y="116159"/>
                </a:cubicBezTo>
                <a:cubicBezTo>
                  <a:pt x="191044" y="116159"/>
                  <a:pt x="185854" y="110968"/>
                  <a:pt x="185854" y="104543"/>
                </a:cubicBezTo>
                <a:lnTo>
                  <a:pt x="185854" y="74523"/>
                </a:lnTo>
                <a:lnTo>
                  <a:pt x="124362" y="136014"/>
                </a:lnTo>
                <a:cubicBezTo>
                  <a:pt x="119825" y="140552"/>
                  <a:pt x="112456" y="140552"/>
                  <a:pt x="107919" y="136014"/>
                </a:cubicBezTo>
                <a:lnTo>
                  <a:pt x="69695" y="97755"/>
                </a:lnTo>
                <a:lnTo>
                  <a:pt x="19820" y="147594"/>
                </a:lnTo>
                <a:cubicBezTo>
                  <a:pt x="15282" y="152131"/>
                  <a:pt x="7913" y="152131"/>
                  <a:pt x="3376" y="147594"/>
                </a:cubicBezTo>
                <a:cubicBezTo>
                  <a:pt x="-1162" y="143056"/>
                  <a:pt x="-1162" y="135688"/>
                  <a:pt x="3376" y="131150"/>
                </a:cubicBezTo>
                <a:lnTo>
                  <a:pt x="61455" y="73071"/>
                </a:lnTo>
                <a:cubicBezTo>
                  <a:pt x="65993" y="68534"/>
                  <a:pt x="73361" y="68534"/>
                  <a:pt x="77899" y="73071"/>
                </a:cubicBezTo>
                <a:lnTo>
                  <a:pt x="116159" y="111331"/>
                </a:lnTo>
                <a:lnTo>
                  <a:pt x="169410" y="58079"/>
                </a:lnTo>
                <a:lnTo>
                  <a:pt x="139390" y="58079"/>
                </a:lnTo>
                <a:close/>
              </a:path>
            </a:pathLst>
          </a:custGeom>
          <a:solidFill>
            <a:srgbClr val="3A4F4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864220" y="5575610"/>
            <a:ext cx="4953000" cy="2601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463" b="1" dirty="0">
                <a:solidFill>
                  <a:srgbClr val="3D352E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Rising Industry Trend</a:t>
            </a:r>
            <a:endParaRPr lang="en-US" sz="1600" dirty="0"/>
          </a:p>
        </p:txBody>
      </p:sp>
      <p:sp>
        <p:nvSpPr>
          <p:cNvPr id="20" name="Text 18"/>
          <p:cNvSpPr/>
          <p:nvPr/>
        </p:nvSpPr>
        <p:spPr>
          <a:xfrm>
            <a:off x="631902" y="5947317"/>
            <a:ext cx="5166732" cy="483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171" dirty="0">
                <a:solidFill>
                  <a:srgbClr val="3D35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Primary and secondary research confirms the restaurant industry is </a:t>
            </a:r>
            <a:r>
              <a:rPr lang="en-US" sz="1171" b="1" dirty="0">
                <a:solidFill>
                  <a:srgbClr val="3D35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rising at a high rate,</a:t>
            </a:r>
            <a:r>
              <a:rPr lang="en-US" sz="1171" dirty="0">
                <a:solidFill>
                  <a:srgbClr val="3D35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with substantial opportunities for growth and market penetration.</a:t>
            </a:r>
            <a:endParaRPr lang="en-US" sz="1600" dirty="0"/>
          </a:p>
        </p:txBody>
      </p:sp>
      <p:sp>
        <p:nvSpPr>
          <p:cNvPr id="21" name="Shape 19"/>
          <p:cNvSpPr/>
          <p:nvPr/>
        </p:nvSpPr>
        <p:spPr>
          <a:xfrm>
            <a:off x="6244683" y="1579756"/>
            <a:ext cx="5575610" cy="3549805"/>
          </a:xfrm>
          <a:custGeom>
            <a:avLst/>
            <a:gdLst/>
            <a:ahLst/>
            <a:cxnLst/>
            <a:rect l="l" t="t" r="r" b="b"/>
            <a:pathLst>
              <a:path w="5575610" h="3549805">
                <a:moveTo>
                  <a:pt x="37171" y="0"/>
                </a:moveTo>
                <a:lnTo>
                  <a:pt x="5538439" y="0"/>
                </a:lnTo>
                <a:cubicBezTo>
                  <a:pt x="5558968" y="0"/>
                  <a:pt x="5575610" y="16642"/>
                  <a:pt x="5575610" y="37171"/>
                </a:cubicBezTo>
                <a:lnTo>
                  <a:pt x="5575610" y="3438306"/>
                </a:lnTo>
                <a:cubicBezTo>
                  <a:pt x="5575610" y="3499885"/>
                  <a:pt x="5525690" y="3549805"/>
                  <a:pt x="5464110" y="3549805"/>
                </a:cubicBezTo>
                <a:lnTo>
                  <a:pt x="111499" y="3549805"/>
                </a:lnTo>
                <a:cubicBezTo>
                  <a:pt x="49920" y="3549805"/>
                  <a:pt x="0" y="3499885"/>
                  <a:pt x="0" y="3438306"/>
                </a:cubicBezTo>
                <a:lnTo>
                  <a:pt x="0" y="37171"/>
                </a:lnTo>
                <a:cubicBezTo>
                  <a:pt x="0" y="16656"/>
                  <a:pt x="16656" y="0"/>
                  <a:pt x="37171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139390" dist="92927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2" name="Shape 20"/>
          <p:cNvSpPr/>
          <p:nvPr/>
        </p:nvSpPr>
        <p:spPr>
          <a:xfrm>
            <a:off x="6244683" y="1579756"/>
            <a:ext cx="5575610" cy="37171"/>
          </a:xfrm>
          <a:custGeom>
            <a:avLst/>
            <a:gdLst/>
            <a:ahLst/>
            <a:cxnLst/>
            <a:rect l="l" t="t" r="r" b="b"/>
            <a:pathLst>
              <a:path w="5575610" h="37171">
                <a:moveTo>
                  <a:pt x="37171" y="0"/>
                </a:moveTo>
                <a:lnTo>
                  <a:pt x="5538439" y="0"/>
                </a:lnTo>
                <a:cubicBezTo>
                  <a:pt x="5558968" y="0"/>
                  <a:pt x="5575610" y="16642"/>
                  <a:pt x="5575610" y="37171"/>
                </a:cubicBezTo>
                <a:lnTo>
                  <a:pt x="5575610" y="37171"/>
                </a:lnTo>
                <a:lnTo>
                  <a:pt x="0" y="37171"/>
                </a:lnTo>
                <a:lnTo>
                  <a:pt x="0" y="37171"/>
                </a:lnTo>
                <a:cubicBezTo>
                  <a:pt x="0" y="16642"/>
                  <a:pt x="16642" y="0"/>
                  <a:pt x="37171" y="0"/>
                </a:cubicBezTo>
                <a:close/>
              </a:path>
            </a:pathLst>
          </a:custGeom>
          <a:solidFill>
            <a:srgbClr val="AE4A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3" name="Shape 21"/>
          <p:cNvSpPr/>
          <p:nvPr/>
        </p:nvSpPr>
        <p:spPr>
          <a:xfrm>
            <a:off x="6495585" y="1858537"/>
            <a:ext cx="223024" cy="223024"/>
          </a:xfrm>
          <a:custGeom>
            <a:avLst/>
            <a:gdLst/>
            <a:ahLst/>
            <a:cxnLst/>
            <a:rect l="l" t="t" r="r" b="b"/>
            <a:pathLst>
              <a:path w="223024" h="223024">
                <a:moveTo>
                  <a:pt x="111512" y="0"/>
                </a:moveTo>
                <a:cubicBezTo>
                  <a:pt x="117915" y="0"/>
                  <a:pt x="123796" y="3528"/>
                  <a:pt x="126845" y="9147"/>
                </a:cubicBezTo>
                <a:lnTo>
                  <a:pt x="220934" y="183385"/>
                </a:lnTo>
                <a:cubicBezTo>
                  <a:pt x="223852" y="188787"/>
                  <a:pt x="223721" y="195321"/>
                  <a:pt x="220585" y="200591"/>
                </a:cubicBezTo>
                <a:cubicBezTo>
                  <a:pt x="217449" y="205862"/>
                  <a:pt x="211742" y="209085"/>
                  <a:pt x="205601" y="209085"/>
                </a:cubicBezTo>
                <a:lnTo>
                  <a:pt x="17424" y="209085"/>
                </a:lnTo>
                <a:cubicBezTo>
                  <a:pt x="11282" y="209085"/>
                  <a:pt x="5619" y="205862"/>
                  <a:pt x="2439" y="200591"/>
                </a:cubicBezTo>
                <a:cubicBezTo>
                  <a:pt x="-741" y="195321"/>
                  <a:pt x="-828" y="188787"/>
                  <a:pt x="2091" y="183385"/>
                </a:cubicBezTo>
                <a:lnTo>
                  <a:pt x="96179" y="9147"/>
                </a:lnTo>
                <a:cubicBezTo>
                  <a:pt x="99228" y="3528"/>
                  <a:pt x="105109" y="0"/>
                  <a:pt x="111512" y="0"/>
                </a:cubicBezTo>
                <a:close/>
                <a:moveTo>
                  <a:pt x="111512" y="73180"/>
                </a:moveTo>
                <a:cubicBezTo>
                  <a:pt x="105719" y="73180"/>
                  <a:pt x="101058" y="77841"/>
                  <a:pt x="101058" y="83634"/>
                </a:cubicBezTo>
                <a:lnTo>
                  <a:pt x="101058" y="132421"/>
                </a:lnTo>
                <a:cubicBezTo>
                  <a:pt x="101058" y="138214"/>
                  <a:pt x="105719" y="142875"/>
                  <a:pt x="111512" y="142875"/>
                </a:cubicBezTo>
                <a:cubicBezTo>
                  <a:pt x="117306" y="142875"/>
                  <a:pt x="121966" y="138214"/>
                  <a:pt x="121966" y="132421"/>
                </a:cubicBezTo>
                <a:lnTo>
                  <a:pt x="121966" y="83634"/>
                </a:lnTo>
                <a:cubicBezTo>
                  <a:pt x="121966" y="77841"/>
                  <a:pt x="117306" y="73180"/>
                  <a:pt x="111512" y="73180"/>
                </a:cubicBezTo>
                <a:close/>
                <a:moveTo>
                  <a:pt x="123143" y="167268"/>
                </a:moveTo>
                <a:cubicBezTo>
                  <a:pt x="123407" y="162951"/>
                  <a:pt x="121254" y="158844"/>
                  <a:pt x="117553" y="156605"/>
                </a:cubicBezTo>
                <a:cubicBezTo>
                  <a:pt x="113853" y="154367"/>
                  <a:pt x="109215" y="154367"/>
                  <a:pt x="105515" y="156605"/>
                </a:cubicBezTo>
                <a:cubicBezTo>
                  <a:pt x="101814" y="158844"/>
                  <a:pt x="99661" y="162951"/>
                  <a:pt x="99925" y="167268"/>
                </a:cubicBezTo>
                <a:cubicBezTo>
                  <a:pt x="99661" y="171585"/>
                  <a:pt x="101814" y="175693"/>
                  <a:pt x="105515" y="177931"/>
                </a:cubicBezTo>
                <a:cubicBezTo>
                  <a:pt x="109215" y="180170"/>
                  <a:pt x="113853" y="180170"/>
                  <a:pt x="117553" y="177931"/>
                </a:cubicBezTo>
                <a:cubicBezTo>
                  <a:pt x="121254" y="175693"/>
                  <a:pt x="123407" y="171585"/>
                  <a:pt x="123143" y="167268"/>
                </a:cubicBezTo>
                <a:close/>
              </a:path>
            </a:pathLst>
          </a:custGeom>
          <a:solidFill>
            <a:srgbClr val="AE4A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6746488" y="1821366"/>
            <a:ext cx="4962293" cy="297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756" b="1" dirty="0">
                <a:solidFill>
                  <a:srgbClr val="3D352E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Competitive Landscape</a:t>
            </a:r>
            <a:endParaRPr lang="en-US" sz="1600" dirty="0"/>
          </a:p>
        </p:txBody>
      </p:sp>
      <p:sp>
        <p:nvSpPr>
          <p:cNvPr id="25" name="Shape 23"/>
          <p:cNvSpPr/>
          <p:nvPr/>
        </p:nvSpPr>
        <p:spPr>
          <a:xfrm>
            <a:off x="6467707" y="2267415"/>
            <a:ext cx="5129561" cy="780585"/>
          </a:xfrm>
          <a:custGeom>
            <a:avLst/>
            <a:gdLst/>
            <a:ahLst/>
            <a:cxnLst/>
            <a:rect l="l" t="t" r="r" b="b"/>
            <a:pathLst>
              <a:path w="5129561" h="780585">
                <a:moveTo>
                  <a:pt x="74343" y="0"/>
                </a:moveTo>
                <a:lnTo>
                  <a:pt x="5055218" y="0"/>
                </a:lnTo>
                <a:cubicBezTo>
                  <a:pt x="5096277" y="0"/>
                  <a:pt x="5129561" y="33284"/>
                  <a:pt x="5129561" y="74343"/>
                </a:cubicBezTo>
                <a:lnTo>
                  <a:pt x="5129561" y="706242"/>
                </a:lnTo>
                <a:cubicBezTo>
                  <a:pt x="5129561" y="747301"/>
                  <a:pt x="5096277" y="780585"/>
                  <a:pt x="5055218" y="780585"/>
                </a:cubicBezTo>
                <a:lnTo>
                  <a:pt x="74343" y="780585"/>
                </a:lnTo>
                <a:cubicBezTo>
                  <a:pt x="33284" y="780585"/>
                  <a:pt x="0" y="747301"/>
                  <a:pt x="0" y="706242"/>
                </a:cubicBezTo>
                <a:lnTo>
                  <a:pt x="0" y="74343"/>
                </a:lnTo>
                <a:cubicBezTo>
                  <a:pt x="0" y="33312"/>
                  <a:pt x="33312" y="0"/>
                  <a:pt x="74343" y="0"/>
                </a:cubicBezTo>
                <a:close/>
              </a:path>
            </a:pathLst>
          </a:custGeom>
          <a:solidFill>
            <a:srgbClr val="F8F5F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6616390" y="2416098"/>
            <a:ext cx="4906537" cy="483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171" b="1" dirty="0">
                <a:solidFill>
                  <a:srgbClr val="AE4A4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Challenge:</a:t>
            </a:r>
            <a:r>
              <a:rPr lang="en-US" sz="1171" dirty="0">
                <a:solidFill>
                  <a:srgbClr val="3D35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Big franchises like McDonald's leverage data analysis and operational efficiency, creating pressure on independents.</a:t>
            </a:r>
            <a:endParaRPr lang="en-US" sz="1600" dirty="0"/>
          </a:p>
        </p:txBody>
      </p:sp>
      <p:sp>
        <p:nvSpPr>
          <p:cNvPr id="27" name="Shape 25"/>
          <p:cNvSpPr/>
          <p:nvPr/>
        </p:nvSpPr>
        <p:spPr>
          <a:xfrm>
            <a:off x="6467707" y="3196683"/>
            <a:ext cx="5129561" cy="780585"/>
          </a:xfrm>
          <a:custGeom>
            <a:avLst/>
            <a:gdLst/>
            <a:ahLst/>
            <a:cxnLst/>
            <a:rect l="l" t="t" r="r" b="b"/>
            <a:pathLst>
              <a:path w="5129561" h="780585">
                <a:moveTo>
                  <a:pt x="74343" y="0"/>
                </a:moveTo>
                <a:lnTo>
                  <a:pt x="5055218" y="0"/>
                </a:lnTo>
                <a:cubicBezTo>
                  <a:pt x="5096277" y="0"/>
                  <a:pt x="5129561" y="33284"/>
                  <a:pt x="5129561" y="74343"/>
                </a:cubicBezTo>
                <a:lnTo>
                  <a:pt x="5129561" y="706242"/>
                </a:lnTo>
                <a:cubicBezTo>
                  <a:pt x="5129561" y="747301"/>
                  <a:pt x="5096277" y="780585"/>
                  <a:pt x="5055218" y="780585"/>
                </a:cubicBezTo>
                <a:lnTo>
                  <a:pt x="74343" y="780585"/>
                </a:lnTo>
                <a:cubicBezTo>
                  <a:pt x="33284" y="780585"/>
                  <a:pt x="0" y="747301"/>
                  <a:pt x="0" y="706242"/>
                </a:cubicBezTo>
                <a:lnTo>
                  <a:pt x="0" y="74343"/>
                </a:lnTo>
                <a:cubicBezTo>
                  <a:pt x="0" y="33312"/>
                  <a:pt x="33312" y="0"/>
                  <a:pt x="74343" y="0"/>
                </a:cubicBezTo>
                <a:close/>
              </a:path>
            </a:pathLst>
          </a:custGeom>
          <a:solidFill>
            <a:srgbClr val="F8F5F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6616390" y="3345366"/>
            <a:ext cx="4906537" cy="483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171" b="1" dirty="0">
                <a:solidFill>
                  <a:srgbClr val="AE4A4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Consumer Preference:</a:t>
            </a:r>
            <a:r>
              <a:rPr lang="en-US" sz="1171" dirty="0">
                <a:solidFill>
                  <a:srgbClr val="3D35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Many diners prefer familiar cuisines (Italian, Greek, Chinese, Jamaican), making Czech food less known in Wales.</a:t>
            </a:r>
            <a:endParaRPr lang="en-US" sz="1600" dirty="0"/>
          </a:p>
        </p:txBody>
      </p:sp>
      <p:sp>
        <p:nvSpPr>
          <p:cNvPr id="29" name="Shape 27"/>
          <p:cNvSpPr/>
          <p:nvPr/>
        </p:nvSpPr>
        <p:spPr>
          <a:xfrm>
            <a:off x="6467707" y="4125951"/>
            <a:ext cx="5129561" cy="780585"/>
          </a:xfrm>
          <a:custGeom>
            <a:avLst/>
            <a:gdLst/>
            <a:ahLst/>
            <a:cxnLst/>
            <a:rect l="l" t="t" r="r" b="b"/>
            <a:pathLst>
              <a:path w="5129561" h="780585">
                <a:moveTo>
                  <a:pt x="74343" y="0"/>
                </a:moveTo>
                <a:lnTo>
                  <a:pt x="5055218" y="0"/>
                </a:lnTo>
                <a:cubicBezTo>
                  <a:pt x="5096277" y="0"/>
                  <a:pt x="5129561" y="33284"/>
                  <a:pt x="5129561" y="74343"/>
                </a:cubicBezTo>
                <a:lnTo>
                  <a:pt x="5129561" y="706242"/>
                </a:lnTo>
                <a:cubicBezTo>
                  <a:pt x="5129561" y="747301"/>
                  <a:pt x="5096277" y="780585"/>
                  <a:pt x="5055218" y="780585"/>
                </a:cubicBezTo>
                <a:lnTo>
                  <a:pt x="74343" y="780585"/>
                </a:lnTo>
                <a:cubicBezTo>
                  <a:pt x="33284" y="780585"/>
                  <a:pt x="0" y="747301"/>
                  <a:pt x="0" y="706242"/>
                </a:cubicBezTo>
                <a:lnTo>
                  <a:pt x="0" y="74343"/>
                </a:lnTo>
                <a:cubicBezTo>
                  <a:pt x="0" y="33312"/>
                  <a:pt x="33312" y="0"/>
                  <a:pt x="74343" y="0"/>
                </a:cubicBezTo>
                <a:close/>
              </a:path>
            </a:pathLst>
          </a:custGeom>
          <a:gradFill flip="none" rotWithShape="1">
            <a:gsLst>
              <a:gs pos="0">
                <a:srgbClr val="3A4F41"/>
              </a:gs>
              <a:gs pos="100000">
                <a:srgbClr val="3A4F41">
                  <a:alpha val="90000"/>
                </a:srgbClr>
              </a:gs>
            </a:gsLst>
            <a:lin ang="0" scaled="1"/>
          </a:gradFill>
          <a:ln/>
        </p:spPr>
        <p:txBody>
          <a:bodyPr/>
          <a:lstStyle/>
          <a:p>
            <a:endParaRPr lang="en-GB"/>
          </a:p>
        </p:txBody>
      </p:sp>
      <p:sp>
        <p:nvSpPr>
          <p:cNvPr id="30" name="Text 28"/>
          <p:cNvSpPr/>
          <p:nvPr/>
        </p:nvSpPr>
        <p:spPr>
          <a:xfrm>
            <a:off x="6616390" y="4274634"/>
            <a:ext cx="4906537" cy="483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171" b="1" dirty="0">
                <a:solidFill>
                  <a:srgbClr val="D4B48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Our Advantage:</a:t>
            </a:r>
            <a:r>
              <a:rPr lang="en-US" sz="1171" dirty="0">
                <a:solidFill>
                  <a:srgbClr val="F8F5F0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The Golden City fills a unique gap—first Czech restaurant in Wales with no direct competition in this cuisine category.</a:t>
            </a:r>
            <a:endParaRPr lang="en-US" sz="1600" dirty="0"/>
          </a:p>
        </p:txBody>
      </p:sp>
      <p:sp>
        <p:nvSpPr>
          <p:cNvPr id="31" name="Shape 29"/>
          <p:cNvSpPr/>
          <p:nvPr/>
        </p:nvSpPr>
        <p:spPr>
          <a:xfrm>
            <a:off x="6244683" y="5315415"/>
            <a:ext cx="5575610" cy="1542585"/>
          </a:xfrm>
          <a:custGeom>
            <a:avLst/>
            <a:gdLst/>
            <a:ahLst/>
            <a:cxnLst/>
            <a:rect l="l" t="t" r="r" b="b"/>
            <a:pathLst>
              <a:path w="5575610" h="1542585">
                <a:moveTo>
                  <a:pt x="111513" y="0"/>
                </a:moveTo>
                <a:lnTo>
                  <a:pt x="5464096" y="0"/>
                </a:lnTo>
                <a:cubicBezTo>
                  <a:pt x="5525683" y="0"/>
                  <a:pt x="5575610" y="49926"/>
                  <a:pt x="5575610" y="111513"/>
                </a:cubicBezTo>
                <a:lnTo>
                  <a:pt x="5575610" y="1431072"/>
                </a:lnTo>
                <a:cubicBezTo>
                  <a:pt x="5575610" y="1492659"/>
                  <a:pt x="5525683" y="1542585"/>
                  <a:pt x="5464096" y="1542585"/>
                </a:cubicBezTo>
                <a:lnTo>
                  <a:pt x="111513" y="1542585"/>
                </a:lnTo>
                <a:cubicBezTo>
                  <a:pt x="49968" y="1542585"/>
                  <a:pt x="0" y="1492618"/>
                  <a:pt x="0" y="1431072"/>
                </a:cubicBezTo>
                <a:lnTo>
                  <a:pt x="0" y="111513"/>
                </a:lnTo>
                <a:cubicBezTo>
                  <a:pt x="0" y="49968"/>
                  <a:pt x="49968" y="0"/>
                  <a:pt x="111513" y="0"/>
                </a:cubicBezTo>
                <a:close/>
              </a:path>
            </a:pathLst>
          </a:custGeom>
          <a:gradFill flip="none" rotWithShape="1">
            <a:gsLst>
              <a:gs pos="0">
                <a:srgbClr val="D4B483"/>
              </a:gs>
              <a:gs pos="100000">
                <a:srgbClr val="D4B483">
                  <a:alpha val="90000"/>
                </a:srgbClr>
              </a:gs>
            </a:gsLst>
            <a:lin ang="2700000" scaled="1"/>
          </a:gradFill>
          <a:ln/>
          <a:effectLst>
            <a:outerShdw blurRad="139390" dist="92927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2" name="Shape 30"/>
          <p:cNvSpPr/>
          <p:nvPr/>
        </p:nvSpPr>
        <p:spPr>
          <a:xfrm>
            <a:off x="6479323" y="5575610"/>
            <a:ext cx="209085" cy="185854"/>
          </a:xfrm>
          <a:custGeom>
            <a:avLst/>
            <a:gdLst/>
            <a:ahLst/>
            <a:cxnLst/>
            <a:rect l="l" t="t" r="r" b="b"/>
            <a:pathLst>
              <a:path w="209085" h="185854">
                <a:moveTo>
                  <a:pt x="112347" y="-6861"/>
                </a:moveTo>
                <a:cubicBezTo>
                  <a:pt x="110859" y="-9765"/>
                  <a:pt x="107846" y="-11616"/>
                  <a:pt x="104579" y="-11616"/>
                </a:cubicBezTo>
                <a:cubicBezTo>
                  <a:pt x="101312" y="-11616"/>
                  <a:pt x="98299" y="-9765"/>
                  <a:pt x="96811" y="-6861"/>
                </a:cubicBezTo>
                <a:lnTo>
                  <a:pt x="70094" y="45483"/>
                </a:lnTo>
                <a:lnTo>
                  <a:pt x="12051" y="54703"/>
                </a:lnTo>
                <a:cubicBezTo>
                  <a:pt x="8821" y="55212"/>
                  <a:pt x="6135" y="57498"/>
                  <a:pt x="5118" y="60620"/>
                </a:cubicBezTo>
                <a:cubicBezTo>
                  <a:pt x="4102" y="63742"/>
                  <a:pt x="4937" y="67154"/>
                  <a:pt x="7224" y="69477"/>
                </a:cubicBezTo>
                <a:lnTo>
                  <a:pt x="48750" y="111040"/>
                </a:lnTo>
                <a:lnTo>
                  <a:pt x="39603" y="169083"/>
                </a:lnTo>
                <a:cubicBezTo>
                  <a:pt x="39095" y="172314"/>
                  <a:pt x="40438" y="175581"/>
                  <a:pt x="43088" y="177505"/>
                </a:cubicBezTo>
                <a:cubicBezTo>
                  <a:pt x="45737" y="179429"/>
                  <a:pt x="49222" y="179719"/>
                  <a:pt x="52162" y="178231"/>
                </a:cubicBezTo>
                <a:lnTo>
                  <a:pt x="104579" y="151587"/>
                </a:lnTo>
                <a:lnTo>
                  <a:pt x="156959" y="178231"/>
                </a:lnTo>
                <a:cubicBezTo>
                  <a:pt x="159863" y="179719"/>
                  <a:pt x="163384" y="179429"/>
                  <a:pt x="166034" y="177505"/>
                </a:cubicBezTo>
                <a:cubicBezTo>
                  <a:pt x="168684" y="175581"/>
                  <a:pt x="170027" y="172350"/>
                  <a:pt x="169519" y="169083"/>
                </a:cubicBezTo>
                <a:lnTo>
                  <a:pt x="160335" y="111040"/>
                </a:lnTo>
                <a:lnTo>
                  <a:pt x="201862" y="69477"/>
                </a:lnTo>
                <a:cubicBezTo>
                  <a:pt x="204185" y="67154"/>
                  <a:pt x="204984" y="63742"/>
                  <a:pt x="203967" y="60620"/>
                </a:cubicBezTo>
                <a:cubicBezTo>
                  <a:pt x="202951" y="57498"/>
                  <a:pt x="200301" y="55212"/>
                  <a:pt x="197034" y="54703"/>
                </a:cubicBezTo>
                <a:lnTo>
                  <a:pt x="139027" y="45483"/>
                </a:lnTo>
                <a:lnTo>
                  <a:pt x="112347" y="-6861"/>
                </a:lnTo>
                <a:close/>
              </a:path>
            </a:pathLst>
          </a:custGeom>
          <a:solidFill>
            <a:srgbClr val="AE4A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3" name="Text 31"/>
          <p:cNvSpPr/>
          <p:nvPr/>
        </p:nvSpPr>
        <p:spPr>
          <a:xfrm>
            <a:off x="6700024" y="5538439"/>
            <a:ext cx="4990171" cy="2601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463" b="1" dirty="0">
                <a:solidFill>
                  <a:srgbClr val="3D352E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Strategic Positioning</a:t>
            </a:r>
            <a:endParaRPr lang="en-US" sz="1600" dirty="0"/>
          </a:p>
        </p:txBody>
      </p:sp>
      <p:sp>
        <p:nvSpPr>
          <p:cNvPr id="34" name="Text 32"/>
          <p:cNvSpPr/>
          <p:nvPr/>
        </p:nvSpPr>
        <p:spPr>
          <a:xfrm>
            <a:off x="6467707" y="5910146"/>
            <a:ext cx="5203902" cy="7248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171" dirty="0">
                <a:solidFill>
                  <a:srgbClr val="3D35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While competition exists from established cuisines, </a:t>
            </a:r>
            <a:r>
              <a:rPr lang="en-US" sz="1171" b="1" dirty="0">
                <a:solidFill>
                  <a:srgbClr val="3D35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no other restaurant offers authentic Czech cuisine</a:t>
            </a:r>
            <a:r>
              <a:rPr lang="en-US" sz="1171" dirty="0">
                <a:solidFill>
                  <a:srgbClr val="3D35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in Wales, giving us a unique first-mover advantage and exclusive market positioning.</a:t>
            </a:r>
            <a:endParaRPr lang="en-US" sz="1600" dirty="0"/>
          </a:p>
        </p:txBody>
      </p:sp>
    </p:spTree>
  </p:cSld>
  <p:clrMapOvr>
    <a:masterClrMapping/>
  </p:clrMapOvr>
  <p:transition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F5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17914" y="317914"/>
            <a:ext cx="11619755" cy="1907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1" b="1" kern="0" spc="100" dirty="0">
                <a:solidFill>
                  <a:srgbClr val="AE4A4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Customer Profile</a:t>
            </a:r>
            <a:endParaRPr lang="en-US" sz="1600" dirty="0"/>
          </a:p>
        </p:txBody>
      </p:sp>
      <p:sp>
        <p:nvSpPr>
          <p:cNvPr id="3" name="Text 1"/>
          <p:cNvSpPr/>
          <p:nvPr/>
        </p:nvSpPr>
        <p:spPr>
          <a:xfrm>
            <a:off x="317914" y="604037"/>
            <a:ext cx="11746920" cy="38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80000"/>
              </a:lnSpc>
            </a:pPr>
            <a:r>
              <a:rPr lang="en-US" sz="3004" b="1" dirty="0">
                <a:solidFill>
                  <a:srgbClr val="3D352E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3. Our Target Audience</a:t>
            </a:r>
            <a:endParaRPr lang="en-US" sz="1600" dirty="0"/>
          </a:p>
        </p:txBody>
      </p:sp>
      <p:sp>
        <p:nvSpPr>
          <p:cNvPr id="4" name="Shape 2"/>
          <p:cNvSpPr/>
          <p:nvPr/>
        </p:nvSpPr>
        <p:spPr>
          <a:xfrm>
            <a:off x="317914" y="1112699"/>
            <a:ext cx="762993" cy="31791"/>
          </a:xfrm>
          <a:custGeom>
            <a:avLst/>
            <a:gdLst/>
            <a:ahLst/>
            <a:cxnLst/>
            <a:rect l="l" t="t" r="r" b="b"/>
            <a:pathLst>
              <a:path w="762993" h="31791">
                <a:moveTo>
                  <a:pt x="0" y="0"/>
                </a:moveTo>
                <a:lnTo>
                  <a:pt x="762993" y="0"/>
                </a:lnTo>
                <a:lnTo>
                  <a:pt x="762993" y="31791"/>
                </a:lnTo>
                <a:lnTo>
                  <a:pt x="0" y="31791"/>
                </a:lnTo>
                <a:lnTo>
                  <a:pt x="0" y="0"/>
                </a:ln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317914" y="1335239"/>
            <a:ext cx="5650920" cy="3958029"/>
          </a:xfrm>
          <a:custGeom>
            <a:avLst/>
            <a:gdLst/>
            <a:ahLst/>
            <a:cxnLst/>
            <a:rect l="l" t="t" r="r" b="b"/>
            <a:pathLst>
              <a:path w="5650920" h="3958029">
                <a:moveTo>
                  <a:pt x="127171" y="0"/>
                </a:moveTo>
                <a:lnTo>
                  <a:pt x="5523749" y="0"/>
                </a:lnTo>
                <a:cubicBezTo>
                  <a:pt x="5593984" y="0"/>
                  <a:pt x="5650920" y="56937"/>
                  <a:pt x="5650920" y="127171"/>
                </a:cubicBezTo>
                <a:lnTo>
                  <a:pt x="5650920" y="3830857"/>
                </a:lnTo>
                <a:cubicBezTo>
                  <a:pt x="5650920" y="3901092"/>
                  <a:pt x="5593984" y="3958029"/>
                  <a:pt x="5523749" y="3958029"/>
                </a:cubicBezTo>
                <a:lnTo>
                  <a:pt x="127171" y="3958029"/>
                </a:lnTo>
                <a:cubicBezTo>
                  <a:pt x="56937" y="3958029"/>
                  <a:pt x="0" y="3901092"/>
                  <a:pt x="0" y="3830857"/>
                </a:cubicBezTo>
                <a:lnTo>
                  <a:pt x="0" y="127171"/>
                </a:lnTo>
                <a:cubicBezTo>
                  <a:pt x="0" y="56937"/>
                  <a:pt x="56937" y="0"/>
                  <a:pt x="127171" y="0"/>
                </a:cubicBezTo>
                <a:close/>
              </a:path>
            </a:pathLst>
          </a:custGeom>
          <a:gradFill flip="none" rotWithShape="1">
            <a:gsLst>
              <a:gs pos="0">
                <a:srgbClr val="AE4A4A"/>
              </a:gs>
              <a:gs pos="100000">
                <a:srgbClr val="AE4A4A">
                  <a:alpha val="90000"/>
                </a:srgbClr>
              </a:gs>
            </a:gsLst>
            <a:lin ang="2700000" scaled="1"/>
          </a:gradFill>
          <a:ln/>
          <a:effectLst>
            <a:outerShdw blurRad="198696" dist="158957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572245" y="1589570"/>
            <a:ext cx="508662" cy="508662"/>
          </a:xfrm>
          <a:custGeom>
            <a:avLst/>
            <a:gdLst/>
            <a:ahLst/>
            <a:cxnLst/>
            <a:rect l="l" t="t" r="r" b="b"/>
            <a:pathLst>
              <a:path w="508662" h="508662">
                <a:moveTo>
                  <a:pt x="254331" y="0"/>
                </a:moveTo>
                <a:lnTo>
                  <a:pt x="254331" y="0"/>
                </a:lnTo>
                <a:cubicBezTo>
                  <a:pt x="394700" y="0"/>
                  <a:pt x="508662" y="113962"/>
                  <a:pt x="508662" y="254331"/>
                </a:cubicBezTo>
                <a:lnTo>
                  <a:pt x="508662" y="254331"/>
                </a:lnTo>
                <a:cubicBezTo>
                  <a:pt x="508662" y="394700"/>
                  <a:pt x="394700" y="508662"/>
                  <a:pt x="254331" y="508662"/>
                </a:cubicBezTo>
                <a:lnTo>
                  <a:pt x="254331" y="508662"/>
                </a:lnTo>
                <a:cubicBezTo>
                  <a:pt x="113962" y="508662"/>
                  <a:pt x="0" y="394700"/>
                  <a:pt x="0" y="254331"/>
                </a:cubicBezTo>
                <a:lnTo>
                  <a:pt x="0" y="254331"/>
                </a:lnTo>
                <a:cubicBezTo>
                  <a:pt x="0" y="113962"/>
                  <a:pt x="113962" y="0"/>
                  <a:pt x="254331" y="0"/>
                </a:cubicBez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679541" y="1724683"/>
            <a:ext cx="298044" cy="238435"/>
          </a:xfrm>
          <a:custGeom>
            <a:avLst/>
            <a:gdLst/>
            <a:ahLst/>
            <a:cxnLst/>
            <a:rect l="l" t="t" r="r" b="b"/>
            <a:pathLst>
              <a:path w="298044" h="238435">
                <a:moveTo>
                  <a:pt x="149022" y="7451"/>
                </a:moveTo>
                <a:cubicBezTo>
                  <a:pt x="175753" y="7451"/>
                  <a:pt x="197454" y="29153"/>
                  <a:pt x="197454" y="55883"/>
                </a:cubicBezTo>
                <a:cubicBezTo>
                  <a:pt x="197454" y="82614"/>
                  <a:pt x="175753" y="104316"/>
                  <a:pt x="149022" y="104316"/>
                </a:cubicBezTo>
                <a:cubicBezTo>
                  <a:pt x="122292" y="104316"/>
                  <a:pt x="100590" y="82614"/>
                  <a:pt x="100590" y="55883"/>
                </a:cubicBezTo>
                <a:cubicBezTo>
                  <a:pt x="100590" y="29153"/>
                  <a:pt x="122292" y="7451"/>
                  <a:pt x="149022" y="7451"/>
                </a:cubicBezTo>
                <a:close/>
                <a:moveTo>
                  <a:pt x="44707" y="40981"/>
                </a:moveTo>
                <a:cubicBezTo>
                  <a:pt x="63212" y="40981"/>
                  <a:pt x="78237" y="56005"/>
                  <a:pt x="78237" y="74511"/>
                </a:cubicBezTo>
                <a:cubicBezTo>
                  <a:pt x="78237" y="93017"/>
                  <a:pt x="63212" y="108041"/>
                  <a:pt x="44707" y="108041"/>
                </a:cubicBezTo>
                <a:cubicBezTo>
                  <a:pt x="26201" y="108041"/>
                  <a:pt x="11177" y="93017"/>
                  <a:pt x="11177" y="74511"/>
                </a:cubicBezTo>
                <a:cubicBezTo>
                  <a:pt x="11177" y="56005"/>
                  <a:pt x="26201" y="40981"/>
                  <a:pt x="44707" y="40981"/>
                </a:cubicBezTo>
                <a:close/>
                <a:moveTo>
                  <a:pt x="0" y="193729"/>
                </a:moveTo>
                <a:cubicBezTo>
                  <a:pt x="0" y="160804"/>
                  <a:pt x="26684" y="134120"/>
                  <a:pt x="59609" y="134120"/>
                </a:cubicBezTo>
                <a:cubicBezTo>
                  <a:pt x="65570" y="134120"/>
                  <a:pt x="71344" y="135005"/>
                  <a:pt x="76793" y="136635"/>
                </a:cubicBezTo>
                <a:cubicBezTo>
                  <a:pt x="61472" y="153772"/>
                  <a:pt x="52158" y="176405"/>
                  <a:pt x="52158" y="201180"/>
                </a:cubicBezTo>
                <a:lnTo>
                  <a:pt x="52158" y="208631"/>
                </a:lnTo>
                <a:cubicBezTo>
                  <a:pt x="52158" y="213940"/>
                  <a:pt x="53275" y="218969"/>
                  <a:pt x="55278" y="223533"/>
                </a:cubicBezTo>
                <a:lnTo>
                  <a:pt x="14902" y="223533"/>
                </a:lnTo>
                <a:cubicBezTo>
                  <a:pt x="6659" y="223533"/>
                  <a:pt x="0" y="216874"/>
                  <a:pt x="0" y="208631"/>
                </a:cubicBezTo>
                <a:lnTo>
                  <a:pt x="0" y="193729"/>
                </a:lnTo>
                <a:close/>
                <a:moveTo>
                  <a:pt x="242766" y="223533"/>
                </a:moveTo>
                <a:cubicBezTo>
                  <a:pt x="244769" y="218969"/>
                  <a:pt x="245887" y="213940"/>
                  <a:pt x="245887" y="208631"/>
                </a:cubicBezTo>
                <a:lnTo>
                  <a:pt x="245887" y="201180"/>
                </a:lnTo>
                <a:cubicBezTo>
                  <a:pt x="245887" y="176405"/>
                  <a:pt x="236573" y="153772"/>
                  <a:pt x="221251" y="136635"/>
                </a:cubicBezTo>
                <a:cubicBezTo>
                  <a:pt x="226700" y="135005"/>
                  <a:pt x="232475" y="134120"/>
                  <a:pt x="238435" y="134120"/>
                </a:cubicBezTo>
                <a:cubicBezTo>
                  <a:pt x="271360" y="134120"/>
                  <a:pt x="298044" y="160804"/>
                  <a:pt x="298044" y="193729"/>
                </a:cubicBezTo>
                <a:lnTo>
                  <a:pt x="298044" y="208631"/>
                </a:lnTo>
                <a:cubicBezTo>
                  <a:pt x="298044" y="216874"/>
                  <a:pt x="291385" y="223533"/>
                  <a:pt x="283142" y="223533"/>
                </a:cubicBezTo>
                <a:lnTo>
                  <a:pt x="242766" y="223533"/>
                </a:lnTo>
                <a:close/>
                <a:moveTo>
                  <a:pt x="219808" y="74511"/>
                </a:moveTo>
                <a:cubicBezTo>
                  <a:pt x="219808" y="56005"/>
                  <a:pt x="234832" y="40981"/>
                  <a:pt x="253338" y="40981"/>
                </a:cubicBezTo>
                <a:cubicBezTo>
                  <a:pt x="271843" y="40981"/>
                  <a:pt x="286868" y="56005"/>
                  <a:pt x="286868" y="74511"/>
                </a:cubicBezTo>
                <a:cubicBezTo>
                  <a:pt x="286868" y="93017"/>
                  <a:pt x="271843" y="108041"/>
                  <a:pt x="253338" y="108041"/>
                </a:cubicBezTo>
                <a:cubicBezTo>
                  <a:pt x="234832" y="108041"/>
                  <a:pt x="219808" y="93017"/>
                  <a:pt x="219808" y="74511"/>
                </a:cubicBezTo>
                <a:close/>
                <a:moveTo>
                  <a:pt x="74511" y="201180"/>
                </a:moveTo>
                <a:cubicBezTo>
                  <a:pt x="74511" y="160013"/>
                  <a:pt x="107855" y="126669"/>
                  <a:pt x="149022" y="126669"/>
                </a:cubicBezTo>
                <a:cubicBezTo>
                  <a:pt x="190190" y="126669"/>
                  <a:pt x="223533" y="160013"/>
                  <a:pt x="223533" y="201180"/>
                </a:cubicBezTo>
                <a:lnTo>
                  <a:pt x="223533" y="208631"/>
                </a:lnTo>
                <a:cubicBezTo>
                  <a:pt x="223533" y="216874"/>
                  <a:pt x="216874" y="223533"/>
                  <a:pt x="208631" y="223533"/>
                </a:cubicBezTo>
                <a:lnTo>
                  <a:pt x="89413" y="223533"/>
                </a:lnTo>
                <a:cubicBezTo>
                  <a:pt x="81171" y="223533"/>
                  <a:pt x="74511" y="216874"/>
                  <a:pt x="74511" y="208631"/>
                </a:cubicBezTo>
                <a:lnTo>
                  <a:pt x="74511" y="201180"/>
                </a:lnTo>
                <a:close/>
              </a:path>
            </a:pathLst>
          </a:custGeom>
          <a:solidFill>
            <a:srgbClr val="3D35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1208073" y="1605465"/>
            <a:ext cx="2718164" cy="1907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1" dirty="0">
                <a:solidFill>
                  <a:srgbClr val="FFFFFF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Primary Market</a:t>
            </a:r>
            <a:endParaRPr lang="en-US" sz="1600" dirty="0"/>
          </a:p>
        </p:txBody>
      </p:sp>
      <p:sp>
        <p:nvSpPr>
          <p:cNvPr id="9" name="Text 7"/>
          <p:cNvSpPr/>
          <p:nvPr/>
        </p:nvSpPr>
        <p:spPr>
          <a:xfrm>
            <a:off x="1208073" y="1796214"/>
            <a:ext cx="2773799" cy="2861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00000"/>
              </a:lnSpc>
            </a:pPr>
            <a:r>
              <a:rPr lang="en-US" sz="1877" b="1" dirty="0">
                <a:solidFill>
                  <a:srgbClr val="FFFFFF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Czech Heritage Community</a:t>
            </a:r>
            <a:endParaRPr lang="en-US" sz="1600" dirty="0"/>
          </a:p>
        </p:txBody>
      </p:sp>
      <p:sp>
        <p:nvSpPr>
          <p:cNvPr id="10" name="Shape 8"/>
          <p:cNvSpPr/>
          <p:nvPr/>
        </p:nvSpPr>
        <p:spPr>
          <a:xfrm>
            <a:off x="572245" y="2288980"/>
            <a:ext cx="5142258" cy="1160386"/>
          </a:xfrm>
          <a:custGeom>
            <a:avLst/>
            <a:gdLst/>
            <a:ahLst/>
            <a:cxnLst/>
            <a:rect l="l" t="t" r="r" b="b"/>
            <a:pathLst>
              <a:path w="5142258" h="1160386">
                <a:moveTo>
                  <a:pt x="63578" y="0"/>
                </a:moveTo>
                <a:lnTo>
                  <a:pt x="5078681" y="0"/>
                </a:lnTo>
                <a:cubicBezTo>
                  <a:pt x="5113794" y="0"/>
                  <a:pt x="5142258" y="28465"/>
                  <a:pt x="5142258" y="63578"/>
                </a:cubicBezTo>
                <a:lnTo>
                  <a:pt x="5142258" y="1096808"/>
                </a:lnTo>
                <a:cubicBezTo>
                  <a:pt x="5142258" y="1131921"/>
                  <a:pt x="5113794" y="1160386"/>
                  <a:pt x="5078681" y="1160386"/>
                </a:cubicBezTo>
                <a:lnTo>
                  <a:pt x="63578" y="1160386"/>
                </a:lnTo>
                <a:cubicBezTo>
                  <a:pt x="28488" y="1160386"/>
                  <a:pt x="0" y="1131898"/>
                  <a:pt x="0" y="1096808"/>
                </a:cubicBezTo>
                <a:lnTo>
                  <a:pt x="0" y="63578"/>
                </a:lnTo>
                <a:cubicBezTo>
                  <a:pt x="0" y="28488"/>
                  <a:pt x="28488" y="0"/>
                  <a:pt x="63578" y="0"/>
                </a:cubicBezTo>
                <a:close/>
              </a:path>
            </a:pathLst>
          </a:custGeom>
          <a:solidFill>
            <a:srgbClr val="FFFFFF">
              <a:alpha val="1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719280" y="2447937"/>
            <a:ext cx="158957" cy="158957"/>
          </a:xfrm>
          <a:custGeom>
            <a:avLst/>
            <a:gdLst/>
            <a:ahLst/>
            <a:cxnLst/>
            <a:rect l="l" t="t" r="r" b="b"/>
            <a:pathLst>
              <a:path w="158957" h="158957">
                <a:moveTo>
                  <a:pt x="74822" y="27041"/>
                </a:moveTo>
                <a:lnTo>
                  <a:pt x="79478" y="33468"/>
                </a:lnTo>
                <a:lnTo>
                  <a:pt x="84135" y="27041"/>
                </a:lnTo>
                <a:cubicBezTo>
                  <a:pt x="91897" y="16299"/>
                  <a:pt x="104378" y="9935"/>
                  <a:pt x="117634" y="9935"/>
                </a:cubicBezTo>
                <a:cubicBezTo>
                  <a:pt x="140453" y="9935"/>
                  <a:pt x="158957" y="28438"/>
                  <a:pt x="158957" y="51257"/>
                </a:cubicBezTo>
                <a:lnTo>
                  <a:pt x="158957" y="52065"/>
                </a:lnTo>
                <a:cubicBezTo>
                  <a:pt x="158957" y="86899"/>
                  <a:pt x="115523" y="127352"/>
                  <a:pt x="92859" y="144645"/>
                </a:cubicBezTo>
                <a:cubicBezTo>
                  <a:pt x="89010" y="147563"/>
                  <a:pt x="84291" y="149022"/>
                  <a:pt x="79478" y="149022"/>
                </a:cubicBezTo>
                <a:cubicBezTo>
                  <a:pt x="74666" y="149022"/>
                  <a:pt x="69916" y="147594"/>
                  <a:pt x="66098" y="144645"/>
                </a:cubicBezTo>
                <a:cubicBezTo>
                  <a:pt x="43434" y="127352"/>
                  <a:pt x="0" y="86899"/>
                  <a:pt x="0" y="52065"/>
                </a:cubicBezTo>
                <a:lnTo>
                  <a:pt x="0" y="51257"/>
                </a:lnTo>
                <a:cubicBezTo>
                  <a:pt x="0" y="28438"/>
                  <a:pt x="18504" y="9935"/>
                  <a:pt x="41323" y="9935"/>
                </a:cubicBezTo>
                <a:cubicBezTo>
                  <a:pt x="54579" y="9935"/>
                  <a:pt x="67060" y="16299"/>
                  <a:pt x="74822" y="27041"/>
                </a:cubicBez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898107" y="2416146"/>
            <a:ext cx="4768709" cy="2225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252" b="1" dirty="0">
                <a:solidFill>
                  <a:srgbClr val="FFFFFF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Nostalgic Connection</a:t>
            </a:r>
            <a:endParaRPr lang="en-US" sz="1600" dirty="0"/>
          </a:p>
        </p:txBody>
      </p:sp>
      <p:sp>
        <p:nvSpPr>
          <p:cNvPr id="13" name="Text 11"/>
          <p:cNvSpPr/>
          <p:nvPr/>
        </p:nvSpPr>
        <p:spPr>
          <a:xfrm>
            <a:off x="699411" y="2702269"/>
            <a:ext cx="4951510" cy="6199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001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Large Czech community in Wales with significant demand for authentic cultural dining experiences. Many haven't visited their homeland in decades and crave the comfort of traditional Czech food.</a:t>
            </a:r>
            <a:endParaRPr lang="en-US" sz="1600" dirty="0"/>
          </a:p>
        </p:txBody>
      </p:sp>
      <p:sp>
        <p:nvSpPr>
          <p:cNvPr id="14" name="Shape 12"/>
          <p:cNvSpPr/>
          <p:nvPr/>
        </p:nvSpPr>
        <p:spPr>
          <a:xfrm>
            <a:off x="572245" y="3576532"/>
            <a:ext cx="5142258" cy="953742"/>
          </a:xfrm>
          <a:custGeom>
            <a:avLst/>
            <a:gdLst/>
            <a:ahLst/>
            <a:cxnLst/>
            <a:rect l="l" t="t" r="r" b="b"/>
            <a:pathLst>
              <a:path w="5142258" h="953742">
                <a:moveTo>
                  <a:pt x="63586" y="0"/>
                </a:moveTo>
                <a:lnTo>
                  <a:pt x="5078672" y="0"/>
                </a:lnTo>
                <a:cubicBezTo>
                  <a:pt x="5113790" y="0"/>
                  <a:pt x="5142258" y="28468"/>
                  <a:pt x="5142258" y="63586"/>
                </a:cubicBezTo>
                <a:lnTo>
                  <a:pt x="5142258" y="890156"/>
                </a:lnTo>
                <a:cubicBezTo>
                  <a:pt x="5142258" y="925273"/>
                  <a:pt x="5113790" y="953742"/>
                  <a:pt x="5078672" y="953742"/>
                </a:cubicBezTo>
                <a:lnTo>
                  <a:pt x="63586" y="953742"/>
                </a:lnTo>
                <a:cubicBezTo>
                  <a:pt x="28468" y="953742"/>
                  <a:pt x="0" y="925273"/>
                  <a:pt x="0" y="890156"/>
                </a:cubicBezTo>
                <a:lnTo>
                  <a:pt x="0" y="63586"/>
                </a:lnTo>
                <a:cubicBezTo>
                  <a:pt x="0" y="28468"/>
                  <a:pt x="28468" y="0"/>
                  <a:pt x="63586" y="0"/>
                </a:cubicBezTo>
                <a:close/>
              </a:path>
            </a:pathLst>
          </a:custGeom>
          <a:solidFill>
            <a:srgbClr val="FFFFFF">
              <a:alpha val="1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719280" y="3735489"/>
            <a:ext cx="158957" cy="158957"/>
          </a:xfrm>
          <a:custGeom>
            <a:avLst/>
            <a:gdLst/>
            <a:ahLst/>
            <a:cxnLst/>
            <a:rect l="l" t="t" r="r" b="b"/>
            <a:pathLst>
              <a:path w="158957" h="158957">
                <a:moveTo>
                  <a:pt x="86247" y="2670"/>
                </a:moveTo>
                <a:cubicBezTo>
                  <a:pt x="82428" y="-869"/>
                  <a:pt x="76529" y="-869"/>
                  <a:pt x="72741" y="2670"/>
                </a:cubicBezTo>
                <a:lnTo>
                  <a:pt x="3198" y="67246"/>
                </a:lnTo>
                <a:cubicBezTo>
                  <a:pt x="217" y="70040"/>
                  <a:pt x="-776" y="74356"/>
                  <a:pt x="714" y="78143"/>
                </a:cubicBezTo>
                <a:cubicBezTo>
                  <a:pt x="2204" y="81931"/>
                  <a:pt x="5837" y="84446"/>
                  <a:pt x="9935" y="84446"/>
                </a:cubicBezTo>
                <a:lnTo>
                  <a:pt x="14902" y="84446"/>
                </a:lnTo>
                <a:lnTo>
                  <a:pt x="14902" y="139087"/>
                </a:lnTo>
                <a:cubicBezTo>
                  <a:pt x="14902" y="150047"/>
                  <a:pt x="23812" y="158957"/>
                  <a:pt x="34772" y="158957"/>
                </a:cubicBezTo>
                <a:lnTo>
                  <a:pt x="124185" y="158957"/>
                </a:lnTo>
                <a:cubicBezTo>
                  <a:pt x="135144" y="158957"/>
                  <a:pt x="144055" y="150047"/>
                  <a:pt x="144055" y="139087"/>
                </a:cubicBezTo>
                <a:lnTo>
                  <a:pt x="144055" y="84446"/>
                </a:lnTo>
                <a:lnTo>
                  <a:pt x="149022" y="84446"/>
                </a:lnTo>
                <a:cubicBezTo>
                  <a:pt x="153120" y="84446"/>
                  <a:pt x="156784" y="81931"/>
                  <a:pt x="158274" y="78143"/>
                </a:cubicBezTo>
                <a:cubicBezTo>
                  <a:pt x="159764" y="74356"/>
                  <a:pt x="158771" y="70009"/>
                  <a:pt x="155790" y="67246"/>
                </a:cubicBezTo>
                <a:lnTo>
                  <a:pt x="86247" y="2670"/>
                </a:lnTo>
                <a:close/>
                <a:moveTo>
                  <a:pt x="74511" y="99348"/>
                </a:moveTo>
                <a:lnTo>
                  <a:pt x="84446" y="99348"/>
                </a:lnTo>
                <a:cubicBezTo>
                  <a:pt x="92673" y="99348"/>
                  <a:pt x="99348" y="106023"/>
                  <a:pt x="99348" y="114250"/>
                </a:cubicBezTo>
                <a:lnTo>
                  <a:pt x="99348" y="144055"/>
                </a:lnTo>
                <a:lnTo>
                  <a:pt x="59609" y="144055"/>
                </a:lnTo>
                <a:lnTo>
                  <a:pt x="59609" y="114250"/>
                </a:lnTo>
                <a:cubicBezTo>
                  <a:pt x="59609" y="106023"/>
                  <a:pt x="66284" y="99348"/>
                  <a:pt x="74511" y="99348"/>
                </a:cubicBez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898107" y="3703698"/>
            <a:ext cx="4768709" cy="2225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252" b="1" dirty="0">
                <a:solidFill>
                  <a:srgbClr val="FFFFFF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Cultural Home Away From Home</a:t>
            </a:r>
            <a:endParaRPr lang="en-US" sz="1600" dirty="0"/>
          </a:p>
        </p:txBody>
      </p:sp>
      <p:sp>
        <p:nvSpPr>
          <p:cNvPr id="17" name="Text 15"/>
          <p:cNvSpPr/>
          <p:nvPr/>
        </p:nvSpPr>
        <p:spPr>
          <a:xfrm>
            <a:off x="699411" y="3989820"/>
            <a:ext cx="4951510" cy="4132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001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A place where Czech families can gather, speak their language, celebrate traditions, and introduce younger generations to their culinary heritage.</a:t>
            </a:r>
            <a:endParaRPr lang="en-US" sz="1600" dirty="0"/>
          </a:p>
        </p:txBody>
      </p:sp>
      <p:sp>
        <p:nvSpPr>
          <p:cNvPr id="18" name="Shape 16"/>
          <p:cNvSpPr/>
          <p:nvPr/>
        </p:nvSpPr>
        <p:spPr>
          <a:xfrm>
            <a:off x="572245" y="4657439"/>
            <a:ext cx="5142258" cy="381497"/>
          </a:xfrm>
          <a:custGeom>
            <a:avLst/>
            <a:gdLst/>
            <a:ahLst/>
            <a:cxnLst/>
            <a:rect l="l" t="t" r="r" b="b"/>
            <a:pathLst>
              <a:path w="5142258" h="381497">
                <a:moveTo>
                  <a:pt x="63584" y="0"/>
                </a:moveTo>
                <a:lnTo>
                  <a:pt x="5078674" y="0"/>
                </a:lnTo>
                <a:cubicBezTo>
                  <a:pt x="5113791" y="0"/>
                  <a:pt x="5142258" y="28468"/>
                  <a:pt x="5142258" y="63584"/>
                </a:cubicBezTo>
                <a:lnTo>
                  <a:pt x="5142258" y="317913"/>
                </a:lnTo>
                <a:cubicBezTo>
                  <a:pt x="5142258" y="353029"/>
                  <a:pt x="5113791" y="381497"/>
                  <a:pt x="5078674" y="381497"/>
                </a:cubicBezTo>
                <a:lnTo>
                  <a:pt x="63584" y="381497"/>
                </a:lnTo>
                <a:cubicBezTo>
                  <a:pt x="28468" y="381497"/>
                  <a:pt x="0" y="353029"/>
                  <a:pt x="0" y="317913"/>
                </a:cubicBezTo>
                <a:lnTo>
                  <a:pt x="0" y="63584"/>
                </a:lnTo>
                <a:cubicBezTo>
                  <a:pt x="0" y="28491"/>
                  <a:pt x="28491" y="0"/>
                  <a:pt x="63584" y="0"/>
                </a:cubicBez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635828" y="4752814"/>
            <a:ext cx="5015093" cy="1907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001" b="1" dirty="0">
                <a:solidFill>
                  <a:srgbClr val="3D35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High demand from Czech heritage community (WorldMetrics, 2026)</a:t>
            </a:r>
            <a:endParaRPr lang="en-US" sz="1600" dirty="0"/>
          </a:p>
        </p:txBody>
      </p:sp>
      <p:sp>
        <p:nvSpPr>
          <p:cNvPr id="20" name="Shape 18"/>
          <p:cNvSpPr/>
          <p:nvPr/>
        </p:nvSpPr>
        <p:spPr>
          <a:xfrm>
            <a:off x="6223994" y="1335239"/>
            <a:ext cx="5650920" cy="3958029"/>
          </a:xfrm>
          <a:custGeom>
            <a:avLst/>
            <a:gdLst/>
            <a:ahLst/>
            <a:cxnLst/>
            <a:rect l="l" t="t" r="r" b="b"/>
            <a:pathLst>
              <a:path w="5650920" h="3958029">
                <a:moveTo>
                  <a:pt x="127171" y="0"/>
                </a:moveTo>
                <a:lnTo>
                  <a:pt x="5523749" y="0"/>
                </a:lnTo>
                <a:cubicBezTo>
                  <a:pt x="5593984" y="0"/>
                  <a:pt x="5650920" y="56937"/>
                  <a:pt x="5650920" y="127171"/>
                </a:cubicBezTo>
                <a:lnTo>
                  <a:pt x="5650920" y="3830857"/>
                </a:lnTo>
                <a:cubicBezTo>
                  <a:pt x="5650920" y="3901092"/>
                  <a:pt x="5593984" y="3958029"/>
                  <a:pt x="5523749" y="3958029"/>
                </a:cubicBezTo>
                <a:lnTo>
                  <a:pt x="127171" y="3958029"/>
                </a:lnTo>
                <a:cubicBezTo>
                  <a:pt x="56937" y="3958029"/>
                  <a:pt x="0" y="3901092"/>
                  <a:pt x="0" y="3830857"/>
                </a:cubicBezTo>
                <a:lnTo>
                  <a:pt x="0" y="127171"/>
                </a:lnTo>
                <a:cubicBezTo>
                  <a:pt x="0" y="56937"/>
                  <a:pt x="56937" y="0"/>
                  <a:pt x="127171" y="0"/>
                </a:cubicBezTo>
                <a:close/>
              </a:path>
            </a:pathLst>
          </a:custGeom>
          <a:gradFill flip="none" rotWithShape="1">
            <a:gsLst>
              <a:gs pos="0">
                <a:srgbClr val="3A4F41"/>
              </a:gs>
              <a:gs pos="100000">
                <a:srgbClr val="3A4F41">
                  <a:alpha val="90000"/>
                </a:srgbClr>
              </a:gs>
            </a:gsLst>
            <a:lin ang="2700000" scaled="1"/>
          </a:gradFill>
          <a:ln/>
          <a:effectLst>
            <a:outerShdw blurRad="198696" dist="158957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1" name="Shape 19"/>
          <p:cNvSpPr/>
          <p:nvPr/>
        </p:nvSpPr>
        <p:spPr>
          <a:xfrm>
            <a:off x="6478325" y="1589570"/>
            <a:ext cx="508662" cy="508662"/>
          </a:xfrm>
          <a:custGeom>
            <a:avLst/>
            <a:gdLst/>
            <a:ahLst/>
            <a:cxnLst/>
            <a:rect l="l" t="t" r="r" b="b"/>
            <a:pathLst>
              <a:path w="508662" h="508662">
                <a:moveTo>
                  <a:pt x="254331" y="0"/>
                </a:moveTo>
                <a:lnTo>
                  <a:pt x="254331" y="0"/>
                </a:lnTo>
                <a:cubicBezTo>
                  <a:pt x="394700" y="0"/>
                  <a:pt x="508662" y="113962"/>
                  <a:pt x="508662" y="254331"/>
                </a:cubicBezTo>
                <a:lnTo>
                  <a:pt x="508662" y="254331"/>
                </a:lnTo>
                <a:cubicBezTo>
                  <a:pt x="508662" y="394700"/>
                  <a:pt x="394700" y="508662"/>
                  <a:pt x="254331" y="508662"/>
                </a:cubicBezTo>
                <a:lnTo>
                  <a:pt x="254331" y="508662"/>
                </a:lnTo>
                <a:cubicBezTo>
                  <a:pt x="113962" y="508662"/>
                  <a:pt x="0" y="394700"/>
                  <a:pt x="0" y="254331"/>
                </a:cubicBezTo>
                <a:lnTo>
                  <a:pt x="0" y="254331"/>
                </a:lnTo>
                <a:cubicBezTo>
                  <a:pt x="0" y="113962"/>
                  <a:pt x="113962" y="0"/>
                  <a:pt x="254331" y="0"/>
                </a:cubicBez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Shape 20"/>
          <p:cNvSpPr/>
          <p:nvPr/>
        </p:nvSpPr>
        <p:spPr>
          <a:xfrm>
            <a:off x="6615425" y="1724683"/>
            <a:ext cx="238435" cy="238435"/>
          </a:xfrm>
          <a:custGeom>
            <a:avLst/>
            <a:gdLst/>
            <a:ahLst/>
            <a:cxnLst/>
            <a:rect l="l" t="t" r="r" b="b"/>
            <a:pathLst>
              <a:path w="238435" h="238435">
                <a:moveTo>
                  <a:pt x="163878" y="130394"/>
                </a:moveTo>
                <a:lnTo>
                  <a:pt x="74977" y="130394"/>
                </a:lnTo>
                <a:cubicBezTo>
                  <a:pt x="76327" y="160432"/>
                  <a:pt x="82987" y="188094"/>
                  <a:pt x="92440" y="208352"/>
                </a:cubicBezTo>
                <a:cubicBezTo>
                  <a:pt x="97749" y="219761"/>
                  <a:pt x="103477" y="227818"/>
                  <a:pt x="108786" y="232754"/>
                </a:cubicBezTo>
                <a:cubicBezTo>
                  <a:pt x="114002" y="237644"/>
                  <a:pt x="117588" y="238435"/>
                  <a:pt x="119451" y="238435"/>
                </a:cubicBezTo>
                <a:cubicBezTo>
                  <a:pt x="121313" y="238435"/>
                  <a:pt x="124899" y="237644"/>
                  <a:pt x="130115" y="232754"/>
                </a:cubicBezTo>
                <a:cubicBezTo>
                  <a:pt x="135424" y="227818"/>
                  <a:pt x="141152" y="219715"/>
                  <a:pt x="146461" y="208352"/>
                </a:cubicBezTo>
                <a:cubicBezTo>
                  <a:pt x="155914" y="188094"/>
                  <a:pt x="162574" y="160432"/>
                  <a:pt x="163924" y="130394"/>
                </a:cubicBezTo>
                <a:close/>
                <a:moveTo>
                  <a:pt x="74930" y="108041"/>
                </a:moveTo>
                <a:lnTo>
                  <a:pt x="163831" y="108041"/>
                </a:lnTo>
                <a:cubicBezTo>
                  <a:pt x="162527" y="78004"/>
                  <a:pt x="155868" y="50342"/>
                  <a:pt x="146414" y="30084"/>
                </a:cubicBezTo>
                <a:cubicBezTo>
                  <a:pt x="141105" y="18721"/>
                  <a:pt x="135377" y="10618"/>
                  <a:pt x="130068" y="5681"/>
                </a:cubicBezTo>
                <a:cubicBezTo>
                  <a:pt x="124853" y="792"/>
                  <a:pt x="121267" y="0"/>
                  <a:pt x="119404" y="0"/>
                </a:cubicBezTo>
                <a:cubicBezTo>
                  <a:pt x="117541" y="0"/>
                  <a:pt x="113955" y="792"/>
                  <a:pt x="108740" y="5681"/>
                </a:cubicBezTo>
                <a:cubicBezTo>
                  <a:pt x="103431" y="10618"/>
                  <a:pt x="97703" y="18721"/>
                  <a:pt x="92394" y="30084"/>
                </a:cubicBezTo>
                <a:cubicBezTo>
                  <a:pt x="82940" y="50342"/>
                  <a:pt x="76281" y="78004"/>
                  <a:pt x="74930" y="108041"/>
                </a:cubicBezTo>
                <a:close/>
                <a:moveTo>
                  <a:pt x="52577" y="108041"/>
                </a:moveTo>
                <a:cubicBezTo>
                  <a:pt x="54207" y="68178"/>
                  <a:pt x="64499" y="31155"/>
                  <a:pt x="79541" y="6846"/>
                </a:cubicBezTo>
                <a:cubicBezTo>
                  <a:pt x="36650" y="22027"/>
                  <a:pt x="5076" y="61099"/>
                  <a:pt x="699" y="108041"/>
                </a:cubicBezTo>
                <a:lnTo>
                  <a:pt x="52577" y="108041"/>
                </a:lnTo>
                <a:close/>
                <a:moveTo>
                  <a:pt x="699" y="130394"/>
                </a:moveTo>
                <a:cubicBezTo>
                  <a:pt x="5076" y="177336"/>
                  <a:pt x="36650" y="216408"/>
                  <a:pt x="79541" y="231590"/>
                </a:cubicBezTo>
                <a:cubicBezTo>
                  <a:pt x="64499" y="207281"/>
                  <a:pt x="54207" y="170258"/>
                  <a:pt x="52577" y="130394"/>
                </a:cubicBezTo>
                <a:lnTo>
                  <a:pt x="699" y="130394"/>
                </a:lnTo>
                <a:close/>
                <a:moveTo>
                  <a:pt x="186231" y="130394"/>
                </a:moveTo>
                <a:cubicBezTo>
                  <a:pt x="184601" y="170258"/>
                  <a:pt x="174309" y="207281"/>
                  <a:pt x="159267" y="231590"/>
                </a:cubicBezTo>
                <a:cubicBezTo>
                  <a:pt x="202158" y="216362"/>
                  <a:pt x="233732" y="177336"/>
                  <a:pt x="238109" y="130394"/>
                </a:cubicBezTo>
                <a:lnTo>
                  <a:pt x="186231" y="130394"/>
                </a:lnTo>
                <a:close/>
                <a:moveTo>
                  <a:pt x="238109" y="108041"/>
                </a:moveTo>
                <a:cubicBezTo>
                  <a:pt x="233732" y="61099"/>
                  <a:pt x="202158" y="22027"/>
                  <a:pt x="159267" y="6846"/>
                </a:cubicBezTo>
                <a:cubicBezTo>
                  <a:pt x="174309" y="31155"/>
                  <a:pt x="184601" y="68178"/>
                  <a:pt x="186231" y="108041"/>
                </a:cubicBezTo>
                <a:lnTo>
                  <a:pt x="238109" y="108041"/>
                </a:lnTo>
                <a:close/>
              </a:path>
            </a:pathLst>
          </a:custGeom>
          <a:solidFill>
            <a:srgbClr val="3D35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7114153" y="1605465"/>
            <a:ext cx="1708787" cy="1907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1" dirty="0">
                <a:solidFill>
                  <a:srgbClr val="FFFFFF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Secondary Market</a:t>
            </a:r>
            <a:endParaRPr lang="en-US" sz="1600" dirty="0"/>
          </a:p>
        </p:txBody>
      </p:sp>
      <p:sp>
        <p:nvSpPr>
          <p:cNvPr id="24" name="Text 22"/>
          <p:cNvSpPr/>
          <p:nvPr/>
        </p:nvSpPr>
        <p:spPr>
          <a:xfrm>
            <a:off x="7114153" y="1796214"/>
            <a:ext cx="1764422" cy="2861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00000"/>
              </a:lnSpc>
            </a:pPr>
            <a:r>
              <a:rPr lang="en-US" sz="1877" b="1" dirty="0">
                <a:solidFill>
                  <a:srgbClr val="FFFFFF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Food Enthusiasts</a:t>
            </a:r>
            <a:endParaRPr lang="en-US" sz="1600" dirty="0"/>
          </a:p>
        </p:txBody>
      </p:sp>
      <p:sp>
        <p:nvSpPr>
          <p:cNvPr id="25" name="Shape 23"/>
          <p:cNvSpPr/>
          <p:nvPr/>
        </p:nvSpPr>
        <p:spPr>
          <a:xfrm>
            <a:off x="6478325" y="2288980"/>
            <a:ext cx="5142258" cy="953742"/>
          </a:xfrm>
          <a:custGeom>
            <a:avLst/>
            <a:gdLst/>
            <a:ahLst/>
            <a:cxnLst/>
            <a:rect l="l" t="t" r="r" b="b"/>
            <a:pathLst>
              <a:path w="5142258" h="953742">
                <a:moveTo>
                  <a:pt x="63586" y="0"/>
                </a:moveTo>
                <a:lnTo>
                  <a:pt x="5078672" y="0"/>
                </a:lnTo>
                <a:cubicBezTo>
                  <a:pt x="5113790" y="0"/>
                  <a:pt x="5142258" y="28468"/>
                  <a:pt x="5142258" y="63586"/>
                </a:cubicBezTo>
                <a:lnTo>
                  <a:pt x="5142258" y="890156"/>
                </a:lnTo>
                <a:cubicBezTo>
                  <a:pt x="5142258" y="925273"/>
                  <a:pt x="5113790" y="953742"/>
                  <a:pt x="5078672" y="953742"/>
                </a:cubicBezTo>
                <a:lnTo>
                  <a:pt x="63586" y="953742"/>
                </a:lnTo>
                <a:cubicBezTo>
                  <a:pt x="28468" y="953742"/>
                  <a:pt x="0" y="925273"/>
                  <a:pt x="0" y="890156"/>
                </a:cubicBezTo>
                <a:lnTo>
                  <a:pt x="0" y="63586"/>
                </a:lnTo>
                <a:cubicBezTo>
                  <a:pt x="0" y="28468"/>
                  <a:pt x="28468" y="0"/>
                  <a:pt x="63586" y="0"/>
                </a:cubicBezTo>
                <a:close/>
              </a:path>
            </a:pathLst>
          </a:custGeom>
          <a:solidFill>
            <a:srgbClr val="FFFFFF">
              <a:alpha val="1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6" name="Shape 24"/>
          <p:cNvSpPr/>
          <p:nvPr/>
        </p:nvSpPr>
        <p:spPr>
          <a:xfrm>
            <a:off x="6615425" y="2447937"/>
            <a:ext cx="178827" cy="158957"/>
          </a:xfrm>
          <a:custGeom>
            <a:avLst/>
            <a:gdLst/>
            <a:ahLst/>
            <a:cxnLst/>
            <a:rect l="l" t="t" r="r" b="b"/>
            <a:pathLst>
              <a:path w="178827" h="158957">
                <a:moveTo>
                  <a:pt x="161441" y="62093"/>
                </a:moveTo>
                <a:cubicBezTo>
                  <a:pt x="171034" y="62093"/>
                  <a:pt x="178827" y="69885"/>
                  <a:pt x="178827" y="79478"/>
                </a:cubicBezTo>
                <a:cubicBezTo>
                  <a:pt x="178827" y="89072"/>
                  <a:pt x="171034" y="96864"/>
                  <a:pt x="161441" y="96864"/>
                </a:cubicBezTo>
                <a:lnTo>
                  <a:pt x="121919" y="96864"/>
                </a:lnTo>
                <a:lnTo>
                  <a:pt x="72493" y="150761"/>
                </a:lnTo>
                <a:cubicBezTo>
                  <a:pt x="70599" y="152810"/>
                  <a:pt x="67960" y="153990"/>
                  <a:pt x="65166" y="153990"/>
                </a:cubicBezTo>
                <a:lnTo>
                  <a:pt x="51599" y="153990"/>
                </a:lnTo>
                <a:cubicBezTo>
                  <a:pt x="48215" y="153990"/>
                  <a:pt x="45824" y="150668"/>
                  <a:pt x="46880" y="147439"/>
                </a:cubicBezTo>
                <a:lnTo>
                  <a:pt x="63738" y="96864"/>
                </a:lnTo>
                <a:lnTo>
                  <a:pt x="32785" y="96864"/>
                </a:lnTo>
                <a:lnTo>
                  <a:pt x="16392" y="117355"/>
                </a:lnTo>
                <a:cubicBezTo>
                  <a:pt x="15461" y="118535"/>
                  <a:pt x="14033" y="119218"/>
                  <a:pt x="12512" y="119218"/>
                </a:cubicBezTo>
                <a:lnTo>
                  <a:pt x="6364" y="119218"/>
                </a:lnTo>
                <a:cubicBezTo>
                  <a:pt x="3136" y="119218"/>
                  <a:pt x="776" y="116175"/>
                  <a:pt x="1552" y="113040"/>
                </a:cubicBezTo>
                <a:lnTo>
                  <a:pt x="9935" y="79478"/>
                </a:lnTo>
                <a:lnTo>
                  <a:pt x="1552" y="45917"/>
                </a:lnTo>
                <a:cubicBezTo>
                  <a:pt x="745" y="42782"/>
                  <a:pt x="3136" y="39739"/>
                  <a:pt x="6364" y="39739"/>
                </a:cubicBezTo>
                <a:lnTo>
                  <a:pt x="12512" y="39739"/>
                </a:lnTo>
                <a:cubicBezTo>
                  <a:pt x="14033" y="39739"/>
                  <a:pt x="15461" y="40422"/>
                  <a:pt x="16392" y="41602"/>
                </a:cubicBezTo>
                <a:lnTo>
                  <a:pt x="32785" y="62093"/>
                </a:lnTo>
                <a:lnTo>
                  <a:pt x="63738" y="62093"/>
                </a:lnTo>
                <a:lnTo>
                  <a:pt x="46880" y="11518"/>
                </a:lnTo>
                <a:cubicBezTo>
                  <a:pt x="45824" y="8289"/>
                  <a:pt x="48215" y="4967"/>
                  <a:pt x="51599" y="4967"/>
                </a:cubicBezTo>
                <a:lnTo>
                  <a:pt x="65166" y="4967"/>
                </a:lnTo>
                <a:cubicBezTo>
                  <a:pt x="67960" y="4967"/>
                  <a:pt x="70599" y="6147"/>
                  <a:pt x="72493" y="8196"/>
                </a:cubicBezTo>
                <a:lnTo>
                  <a:pt x="121919" y="62093"/>
                </a:lnTo>
                <a:lnTo>
                  <a:pt x="161441" y="62093"/>
                </a:ln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6804187" y="2416146"/>
            <a:ext cx="4768709" cy="2225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252" b="1" dirty="0">
                <a:solidFill>
                  <a:srgbClr val="FFFFFF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Prague Travelers</a:t>
            </a:r>
            <a:endParaRPr lang="en-US" sz="1600" dirty="0"/>
          </a:p>
        </p:txBody>
      </p:sp>
      <p:sp>
        <p:nvSpPr>
          <p:cNvPr id="28" name="Text 26"/>
          <p:cNvSpPr/>
          <p:nvPr/>
        </p:nvSpPr>
        <p:spPr>
          <a:xfrm>
            <a:off x="6605490" y="2702269"/>
            <a:ext cx="4951510" cy="4132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001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People who have visited Prague and fallen in love with Czech cuisine, eager to relive those culinary memories without traveling abroad.</a:t>
            </a:r>
            <a:endParaRPr lang="en-US" sz="1600" dirty="0"/>
          </a:p>
        </p:txBody>
      </p:sp>
      <p:sp>
        <p:nvSpPr>
          <p:cNvPr id="29" name="Shape 27"/>
          <p:cNvSpPr/>
          <p:nvPr/>
        </p:nvSpPr>
        <p:spPr>
          <a:xfrm>
            <a:off x="6478325" y="3369888"/>
            <a:ext cx="5142258" cy="953742"/>
          </a:xfrm>
          <a:custGeom>
            <a:avLst/>
            <a:gdLst/>
            <a:ahLst/>
            <a:cxnLst/>
            <a:rect l="l" t="t" r="r" b="b"/>
            <a:pathLst>
              <a:path w="5142258" h="953742">
                <a:moveTo>
                  <a:pt x="63586" y="0"/>
                </a:moveTo>
                <a:lnTo>
                  <a:pt x="5078672" y="0"/>
                </a:lnTo>
                <a:cubicBezTo>
                  <a:pt x="5113790" y="0"/>
                  <a:pt x="5142258" y="28468"/>
                  <a:pt x="5142258" y="63586"/>
                </a:cubicBezTo>
                <a:lnTo>
                  <a:pt x="5142258" y="890156"/>
                </a:lnTo>
                <a:cubicBezTo>
                  <a:pt x="5142258" y="925273"/>
                  <a:pt x="5113790" y="953742"/>
                  <a:pt x="5078672" y="953742"/>
                </a:cubicBezTo>
                <a:lnTo>
                  <a:pt x="63586" y="953742"/>
                </a:lnTo>
                <a:cubicBezTo>
                  <a:pt x="28468" y="953742"/>
                  <a:pt x="0" y="925273"/>
                  <a:pt x="0" y="890156"/>
                </a:cubicBezTo>
                <a:lnTo>
                  <a:pt x="0" y="63586"/>
                </a:lnTo>
                <a:cubicBezTo>
                  <a:pt x="0" y="28468"/>
                  <a:pt x="28468" y="0"/>
                  <a:pt x="63586" y="0"/>
                </a:cubicBezTo>
                <a:close/>
              </a:path>
            </a:pathLst>
          </a:custGeom>
          <a:solidFill>
            <a:srgbClr val="FFFFFF">
              <a:alpha val="1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0" name="Shape 28"/>
          <p:cNvSpPr/>
          <p:nvPr/>
        </p:nvSpPr>
        <p:spPr>
          <a:xfrm>
            <a:off x="6625360" y="3528845"/>
            <a:ext cx="158957" cy="158957"/>
          </a:xfrm>
          <a:custGeom>
            <a:avLst/>
            <a:gdLst/>
            <a:ahLst/>
            <a:cxnLst/>
            <a:rect l="l" t="t" r="r" b="b"/>
            <a:pathLst>
              <a:path w="158957" h="158957">
                <a:moveTo>
                  <a:pt x="19839" y="4471"/>
                </a:moveTo>
                <a:cubicBezTo>
                  <a:pt x="19590" y="1925"/>
                  <a:pt x="17448" y="0"/>
                  <a:pt x="14902" y="0"/>
                </a:cubicBezTo>
                <a:cubicBezTo>
                  <a:pt x="12356" y="0"/>
                  <a:pt x="10214" y="1925"/>
                  <a:pt x="9935" y="4440"/>
                </a:cubicBezTo>
                <a:lnTo>
                  <a:pt x="5557" y="46476"/>
                </a:lnTo>
                <a:cubicBezTo>
                  <a:pt x="5154" y="48339"/>
                  <a:pt x="4967" y="50233"/>
                  <a:pt x="4967" y="52127"/>
                </a:cubicBezTo>
                <a:cubicBezTo>
                  <a:pt x="4967" y="66377"/>
                  <a:pt x="15865" y="78081"/>
                  <a:pt x="29804" y="79354"/>
                </a:cubicBezTo>
                <a:lnTo>
                  <a:pt x="29804" y="149022"/>
                </a:lnTo>
                <a:cubicBezTo>
                  <a:pt x="29804" y="154517"/>
                  <a:pt x="34244" y="158957"/>
                  <a:pt x="39739" y="158957"/>
                </a:cubicBezTo>
                <a:cubicBezTo>
                  <a:pt x="45234" y="158957"/>
                  <a:pt x="49674" y="154517"/>
                  <a:pt x="49674" y="149022"/>
                </a:cubicBezTo>
                <a:lnTo>
                  <a:pt x="49674" y="79354"/>
                </a:lnTo>
                <a:cubicBezTo>
                  <a:pt x="63614" y="78081"/>
                  <a:pt x="74511" y="66377"/>
                  <a:pt x="74511" y="52127"/>
                </a:cubicBezTo>
                <a:cubicBezTo>
                  <a:pt x="74511" y="50233"/>
                  <a:pt x="74325" y="48339"/>
                  <a:pt x="73921" y="46476"/>
                </a:cubicBezTo>
                <a:lnTo>
                  <a:pt x="69513" y="4440"/>
                </a:lnTo>
                <a:cubicBezTo>
                  <a:pt x="69264" y="1925"/>
                  <a:pt x="67122" y="0"/>
                  <a:pt x="64576" y="0"/>
                </a:cubicBezTo>
                <a:cubicBezTo>
                  <a:pt x="62030" y="0"/>
                  <a:pt x="59888" y="1925"/>
                  <a:pt x="59640" y="4471"/>
                </a:cubicBezTo>
                <a:lnTo>
                  <a:pt x="55418" y="46538"/>
                </a:lnTo>
                <a:cubicBezTo>
                  <a:pt x="55231" y="48308"/>
                  <a:pt x="53741" y="49674"/>
                  <a:pt x="51971" y="49674"/>
                </a:cubicBezTo>
                <a:cubicBezTo>
                  <a:pt x="50171" y="49674"/>
                  <a:pt x="48681" y="48308"/>
                  <a:pt x="48494" y="46507"/>
                </a:cubicBezTo>
                <a:lnTo>
                  <a:pt x="44676" y="4533"/>
                </a:lnTo>
                <a:cubicBezTo>
                  <a:pt x="44458" y="1956"/>
                  <a:pt x="42316" y="0"/>
                  <a:pt x="39739" y="0"/>
                </a:cubicBezTo>
                <a:cubicBezTo>
                  <a:pt x="37162" y="0"/>
                  <a:pt x="35020" y="1956"/>
                  <a:pt x="34803" y="4533"/>
                </a:cubicBezTo>
                <a:lnTo>
                  <a:pt x="30984" y="46507"/>
                </a:lnTo>
                <a:cubicBezTo>
                  <a:pt x="30829" y="48308"/>
                  <a:pt x="29308" y="49674"/>
                  <a:pt x="27507" y="49674"/>
                </a:cubicBezTo>
                <a:cubicBezTo>
                  <a:pt x="25706" y="49674"/>
                  <a:pt x="24216" y="48308"/>
                  <a:pt x="24061" y="46538"/>
                </a:cubicBezTo>
                <a:lnTo>
                  <a:pt x="19839" y="4471"/>
                </a:lnTo>
                <a:close/>
                <a:moveTo>
                  <a:pt x="139087" y="0"/>
                </a:moveTo>
                <a:cubicBezTo>
                  <a:pt x="134120" y="0"/>
                  <a:pt x="99348" y="9935"/>
                  <a:pt x="99348" y="54641"/>
                </a:cubicBezTo>
                <a:lnTo>
                  <a:pt x="99348" y="89413"/>
                </a:lnTo>
                <a:cubicBezTo>
                  <a:pt x="99348" y="100373"/>
                  <a:pt x="108258" y="109283"/>
                  <a:pt x="119218" y="109283"/>
                </a:cubicBezTo>
                <a:lnTo>
                  <a:pt x="129153" y="109283"/>
                </a:lnTo>
                <a:lnTo>
                  <a:pt x="129153" y="149022"/>
                </a:lnTo>
                <a:cubicBezTo>
                  <a:pt x="129153" y="154517"/>
                  <a:pt x="133592" y="158957"/>
                  <a:pt x="139087" y="158957"/>
                </a:cubicBezTo>
                <a:cubicBezTo>
                  <a:pt x="144583" y="158957"/>
                  <a:pt x="149022" y="154517"/>
                  <a:pt x="149022" y="149022"/>
                </a:cubicBezTo>
                <a:lnTo>
                  <a:pt x="149022" y="9935"/>
                </a:lnTo>
                <a:cubicBezTo>
                  <a:pt x="149022" y="4440"/>
                  <a:pt x="144583" y="0"/>
                  <a:pt x="139087" y="0"/>
                </a:cubicBez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1" name="Text 29"/>
          <p:cNvSpPr/>
          <p:nvPr/>
        </p:nvSpPr>
        <p:spPr>
          <a:xfrm>
            <a:off x="6804187" y="3497053"/>
            <a:ext cx="4768709" cy="2225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252" b="1" dirty="0">
                <a:solidFill>
                  <a:srgbClr val="FFFFFF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Adventurous Diners</a:t>
            </a:r>
            <a:endParaRPr lang="en-US" sz="1600" dirty="0"/>
          </a:p>
        </p:txBody>
      </p:sp>
      <p:sp>
        <p:nvSpPr>
          <p:cNvPr id="32" name="Text 30"/>
          <p:cNvSpPr/>
          <p:nvPr/>
        </p:nvSpPr>
        <p:spPr>
          <a:xfrm>
            <a:off x="6605490" y="3783176"/>
            <a:ext cx="4951510" cy="4132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001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Food lovers seeking new and authentic experiences, wanting to explore cuisines beyond the usual Italian, Indian, or Chinese options.</a:t>
            </a:r>
            <a:endParaRPr lang="en-US" sz="1600" dirty="0"/>
          </a:p>
        </p:txBody>
      </p:sp>
      <p:sp>
        <p:nvSpPr>
          <p:cNvPr id="33" name="Shape 31"/>
          <p:cNvSpPr/>
          <p:nvPr/>
        </p:nvSpPr>
        <p:spPr>
          <a:xfrm>
            <a:off x="6478325" y="4657439"/>
            <a:ext cx="5142258" cy="381497"/>
          </a:xfrm>
          <a:custGeom>
            <a:avLst/>
            <a:gdLst/>
            <a:ahLst/>
            <a:cxnLst/>
            <a:rect l="l" t="t" r="r" b="b"/>
            <a:pathLst>
              <a:path w="5142258" h="381497">
                <a:moveTo>
                  <a:pt x="63584" y="0"/>
                </a:moveTo>
                <a:lnTo>
                  <a:pt x="5078674" y="0"/>
                </a:lnTo>
                <a:cubicBezTo>
                  <a:pt x="5113791" y="0"/>
                  <a:pt x="5142258" y="28468"/>
                  <a:pt x="5142258" y="63584"/>
                </a:cubicBezTo>
                <a:lnTo>
                  <a:pt x="5142258" y="317913"/>
                </a:lnTo>
                <a:cubicBezTo>
                  <a:pt x="5142258" y="353029"/>
                  <a:pt x="5113791" y="381497"/>
                  <a:pt x="5078674" y="381497"/>
                </a:cubicBezTo>
                <a:lnTo>
                  <a:pt x="63584" y="381497"/>
                </a:lnTo>
                <a:cubicBezTo>
                  <a:pt x="28468" y="381497"/>
                  <a:pt x="0" y="353029"/>
                  <a:pt x="0" y="317913"/>
                </a:cubicBezTo>
                <a:lnTo>
                  <a:pt x="0" y="63584"/>
                </a:lnTo>
                <a:cubicBezTo>
                  <a:pt x="0" y="28491"/>
                  <a:pt x="28491" y="0"/>
                  <a:pt x="63584" y="0"/>
                </a:cubicBez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4" name="Text 32"/>
          <p:cNvSpPr/>
          <p:nvPr/>
        </p:nvSpPr>
        <p:spPr>
          <a:xfrm>
            <a:off x="6541908" y="4752814"/>
            <a:ext cx="5015093" cy="1907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001" b="1" dirty="0">
                <a:solidFill>
                  <a:srgbClr val="3D35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Introducing Wales to Czech cuisine and building new food lovers</a:t>
            </a:r>
            <a:endParaRPr lang="en-US" sz="1600" dirty="0"/>
          </a:p>
        </p:txBody>
      </p:sp>
      <p:sp>
        <p:nvSpPr>
          <p:cNvPr id="35" name="Shape 33"/>
          <p:cNvSpPr/>
          <p:nvPr/>
        </p:nvSpPr>
        <p:spPr>
          <a:xfrm>
            <a:off x="333810" y="5484016"/>
            <a:ext cx="11540276" cy="1168334"/>
          </a:xfrm>
          <a:custGeom>
            <a:avLst/>
            <a:gdLst/>
            <a:ahLst/>
            <a:cxnLst/>
            <a:rect l="l" t="t" r="r" b="b"/>
            <a:pathLst>
              <a:path w="11540276" h="1168334">
                <a:moveTo>
                  <a:pt x="31791" y="0"/>
                </a:moveTo>
                <a:lnTo>
                  <a:pt x="11444905" y="0"/>
                </a:lnTo>
                <a:cubicBezTo>
                  <a:pt x="11497577" y="0"/>
                  <a:pt x="11540276" y="42699"/>
                  <a:pt x="11540276" y="95371"/>
                </a:cubicBezTo>
                <a:lnTo>
                  <a:pt x="11540276" y="1072963"/>
                </a:lnTo>
                <a:cubicBezTo>
                  <a:pt x="11540276" y="1125635"/>
                  <a:pt x="11497577" y="1168334"/>
                  <a:pt x="11444905" y="1168334"/>
                </a:cubicBezTo>
                <a:lnTo>
                  <a:pt x="31791" y="1168334"/>
                </a:lnTo>
                <a:cubicBezTo>
                  <a:pt x="14233" y="1168334"/>
                  <a:pt x="0" y="1154100"/>
                  <a:pt x="0" y="1136542"/>
                </a:cubicBezTo>
                <a:lnTo>
                  <a:pt x="0" y="31791"/>
                </a:lnTo>
                <a:cubicBezTo>
                  <a:pt x="0" y="14245"/>
                  <a:pt x="14245" y="0"/>
                  <a:pt x="31791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119218" dist="79478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6" name="Shape 34"/>
          <p:cNvSpPr/>
          <p:nvPr/>
        </p:nvSpPr>
        <p:spPr>
          <a:xfrm>
            <a:off x="333810" y="5484016"/>
            <a:ext cx="31791" cy="1168334"/>
          </a:xfrm>
          <a:custGeom>
            <a:avLst/>
            <a:gdLst/>
            <a:ahLst/>
            <a:cxnLst/>
            <a:rect l="l" t="t" r="r" b="b"/>
            <a:pathLst>
              <a:path w="31791" h="1168334">
                <a:moveTo>
                  <a:pt x="31791" y="0"/>
                </a:moveTo>
                <a:lnTo>
                  <a:pt x="31791" y="0"/>
                </a:lnTo>
                <a:lnTo>
                  <a:pt x="31791" y="1168334"/>
                </a:lnTo>
                <a:lnTo>
                  <a:pt x="31791" y="1168334"/>
                </a:lnTo>
                <a:cubicBezTo>
                  <a:pt x="14233" y="1168334"/>
                  <a:pt x="0" y="1154100"/>
                  <a:pt x="0" y="1136542"/>
                </a:cubicBezTo>
                <a:lnTo>
                  <a:pt x="0" y="31791"/>
                </a:lnTo>
                <a:cubicBezTo>
                  <a:pt x="0" y="14245"/>
                  <a:pt x="14245" y="0"/>
                  <a:pt x="31791" y="0"/>
                </a:cubicBez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7" name="Shape 35"/>
          <p:cNvSpPr/>
          <p:nvPr/>
        </p:nvSpPr>
        <p:spPr>
          <a:xfrm>
            <a:off x="564297" y="5875447"/>
            <a:ext cx="429184" cy="381497"/>
          </a:xfrm>
          <a:custGeom>
            <a:avLst/>
            <a:gdLst/>
            <a:ahLst/>
            <a:cxnLst/>
            <a:rect l="l" t="t" r="r" b="b"/>
            <a:pathLst>
              <a:path w="429184" h="381497">
                <a:moveTo>
                  <a:pt x="381795" y="178827"/>
                </a:moveTo>
                <a:lnTo>
                  <a:pt x="250655" y="178827"/>
                </a:lnTo>
                <a:cubicBezTo>
                  <a:pt x="237467" y="178827"/>
                  <a:pt x="226812" y="168172"/>
                  <a:pt x="226812" y="154983"/>
                </a:cubicBezTo>
                <a:lnTo>
                  <a:pt x="226812" y="23844"/>
                </a:lnTo>
                <a:cubicBezTo>
                  <a:pt x="226812" y="10655"/>
                  <a:pt x="237541" y="-149"/>
                  <a:pt x="250581" y="1565"/>
                </a:cubicBezTo>
                <a:cubicBezTo>
                  <a:pt x="330308" y="12145"/>
                  <a:pt x="393493" y="75331"/>
                  <a:pt x="404074" y="155058"/>
                </a:cubicBezTo>
                <a:cubicBezTo>
                  <a:pt x="405787" y="168097"/>
                  <a:pt x="394983" y="178827"/>
                  <a:pt x="381795" y="178827"/>
                </a:cubicBezTo>
                <a:close/>
                <a:moveTo>
                  <a:pt x="165862" y="27718"/>
                </a:moveTo>
                <a:cubicBezTo>
                  <a:pt x="179348" y="24887"/>
                  <a:pt x="191046" y="35914"/>
                  <a:pt x="191046" y="49699"/>
                </a:cubicBezTo>
                <a:lnTo>
                  <a:pt x="191046" y="196709"/>
                </a:lnTo>
                <a:cubicBezTo>
                  <a:pt x="191046" y="200882"/>
                  <a:pt x="192537" y="204905"/>
                  <a:pt x="195145" y="208109"/>
                </a:cubicBezTo>
                <a:lnTo>
                  <a:pt x="293574" y="326880"/>
                </a:lnTo>
                <a:cubicBezTo>
                  <a:pt x="302291" y="337386"/>
                  <a:pt x="300429" y="353257"/>
                  <a:pt x="288432" y="359740"/>
                </a:cubicBezTo>
                <a:cubicBezTo>
                  <a:pt x="263024" y="373599"/>
                  <a:pt x="233890" y="381497"/>
                  <a:pt x="202968" y="381497"/>
                </a:cubicBezTo>
                <a:cubicBezTo>
                  <a:pt x="104241" y="381497"/>
                  <a:pt x="24142" y="301397"/>
                  <a:pt x="24142" y="202670"/>
                </a:cubicBezTo>
                <a:cubicBezTo>
                  <a:pt x="24142" y="116610"/>
                  <a:pt x="84868" y="44781"/>
                  <a:pt x="165862" y="27718"/>
                </a:cubicBezTo>
                <a:close/>
                <a:moveTo>
                  <a:pt x="356014" y="214592"/>
                </a:moveTo>
                <a:lnTo>
                  <a:pt x="403701" y="214592"/>
                </a:lnTo>
                <a:cubicBezTo>
                  <a:pt x="417486" y="214592"/>
                  <a:pt x="428513" y="226290"/>
                  <a:pt x="425682" y="239777"/>
                </a:cubicBezTo>
                <a:cubicBezTo>
                  <a:pt x="418082" y="275840"/>
                  <a:pt x="399603" y="307880"/>
                  <a:pt x="373822" y="332319"/>
                </a:cubicBezTo>
                <a:cubicBezTo>
                  <a:pt x="364657" y="341037"/>
                  <a:pt x="350277" y="339174"/>
                  <a:pt x="342229" y="329413"/>
                </a:cubicBezTo>
                <a:lnTo>
                  <a:pt x="279342" y="253636"/>
                </a:lnTo>
                <a:cubicBezTo>
                  <a:pt x="266452" y="238063"/>
                  <a:pt x="277554" y="214592"/>
                  <a:pt x="297672" y="214592"/>
                </a:cubicBezTo>
                <a:lnTo>
                  <a:pt x="355939" y="214592"/>
                </a:ln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8" name="Text 36"/>
          <p:cNvSpPr/>
          <p:nvPr/>
        </p:nvSpPr>
        <p:spPr>
          <a:xfrm>
            <a:off x="1208073" y="5674764"/>
            <a:ext cx="10570639" cy="2543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502" b="1" dirty="0">
                <a:solidFill>
                  <a:srgbClr val="3D352E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Dual-Target Strategy</a:t>
            </a:r>
            <a:endParaRPr lang="en-US" sz="1600" dirty="0"/>
          </a:p>
        </p:txBody>
      </p:sp>
      <p:sp>
        <p:nvSpPr>
          <p:cNvPr id="39" name="Text 37"/>
          <p:cNvSpPr/>
          <p:nvPr/>
        </p:nvSpPr>
        <p:spPr>
          <a:xfrm>
            <a:off x="1208073" y="5992678"/>
            <a:ext cx="10546795" cy="4689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126" dirty="0">
                <a:solidFill>
                  <a:srgbClr val="3D35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Our marketing approach serves both markets simultaneously—providing a cultural home for the Czech community while educating and attracting new customers to discover the richness of Czech cuisine.</a:t>
            </a:r>
            <a:endParaRPr lang="en-US" sz="1600" dirty="0"/>
          </a:p>
        </p:txBody>
      </p:sp>
    </p:spTree>
  </p:cSld>
  <p:clrMapOvr>
    <a:masterClrMapping/>
  </p:clrMapOvr>
  <p:transition>
    <p:fad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F5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41992" y="341992"/>
            <a:ext cx="11576415" cy="2051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77" b="1" kern="0" spc="108" dirty="0">
                <a:solidFill>
                  <a:srgbClr val="AE4A4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Prime Positioning</a:t>
            </a:r>
            <a:endParaRPr lang="en-US" sz="1600" dirty="0"/>
          </a:p>
        </p:txBody>
      </p:sp>
      <p:sp>
        <p:nvSpPr>
          <p:cNvPr id="3" name="Text 1"/>
          <p:cNvSpPr/>
          <p:nvPr/>
        </p:nvSpPr>
        <p:spPr>
          <a:xfrm>
            <a:off x="341992" y="649784"/>
            <a:ext cx="11713212" cy="4103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80000"/>
              </a:lnSpc>
            </a:pPr>
            <a:r>
              <a:rPr lang="en-US" sz="3231" b="1" dirty="0">
                <a:solidFill>
                  <a:srgbClr val="3D352E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4. Strategic Location: Cowbridge Road, CF11</a:t>
            </a:r>
            <a:endParaRPr lang="en-US" sz="1600" dirty="0"/>
          </a:p>
        </p:txBody>
      </p:sp>
      <p:sp>
        <p:nvSpPr>
          <p:cNvPr id="4" name="Shape 2"/>
          <p:cNvSpPr/>
          <p:nvPr/>
        </p:nvSpPr>
        <p:spPr>
          <a:xfrm>
            <a:off x="341992" y="1196971"/>
            <a:ext cx="820780" cy="34199"/>
          </a:xfrm>
          <a:custGeom>
            <a:avLst/>
            <a:gdLst/>
            <a:ahLst/>
            <a:cxnLst/>
            <a:rect l="l" t="t" r="r" b="b"/>
            <a:pathLst>
              <a:path w="820780" h="34199">
                <a:moveTo>
                  <a:pt x="0" y="0"/>
                </a:moveTo>
                <a:lnTo>
                  <a:pt x="820780" y="0"/>
                </a:lnTo>
                <a:lnTo>
                  <a:pt x="820780" y="34199"/>
                </a:lnTo>
                <a:lnTo>
                  <a:pt x="0" y="34199"/>
                </a:lnTo>
                <a:lnTo>
                  <a:pt x="0" y="0"/>
                </a:ln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5" name="Image 0" descr="https://kimi-web-img.moonshot.cn/img/c8.alamy.com/b6ecc157574e34ee84d9d37e11137805a7016c7d.jpg"/>
          <p:cNvPicPr>
            <a:picLocks noChangeAspect="1"/>
          </p:cNvPicPr>
          <p:nvPr/>
        </p:nvPicPr>
        <p:blipFill>
          <a:blip r:embed="rId3"/>
          <a:srcRect t="12075" b="12075"/>
          <a:stretch/>
        </p:blipFill>
        <p:spPr>
          <a:xfrm>
            <a:off x="340299" y="1324683"/>
            <a:ext cx="2961826" cy="1403234"/>
          </a:xfrm>
          <a:prstGeom prst="roundRect">
            <a:avLst>
              <a:gd name="adj" fmla="val 5714"/>
            </a:avLst>
          </a:prstGeom>
        </p:spPr>
      </p:pic>
      <p:sp>
        <p:nvSpPr>
          <p:cNvPr id="6" name="Shape 3"/>
          <p:cNvSpPr/>
          <p:nvPr/>
        </p:nvSpPr>
        <p:spPr>
          <a:xfrm>
            <a:off x="341992" y="4018401"/>
            <a:ext cx="5052926" cy="1966452"/>
          </a:xfrm>
          <a:custGeom>
            <a:avLst/>
            <a:gdLst/>
            <a:ahLst/>
            <a:cxnLst/>
            <a:rect l="l" t="t" r="r" b="b"/>
            <a:pathLst>
              <a:path w="5052926" h="1966452">
                <a:moveTo>
                  <a:pt x="34199" y="0"/>
                </a:moveTo>
                <a:lnTo>
                  <a:pt x="5018727" y="0"/>
                </a:lnTo>
                <a:cubicBezTo>
                  <a:pt x="5037614" y="0"/>
                  <a:pt x="5052926" y="15311"/>
                  <a:pt x="5052926" y="34199"/>
                </a:cubicBezTo>
                <a:lnTo>
                  <a:pt x="5052926" y="1863862"/>
                </a:lnTo>
                <a:cubicBezTo>
                  <a:pt x="5052926" y="1920521"/>
                  <a:pt x="5006995" y="1966452"/>
                  <a:pt x="4950336" y="1966452"/>
                </a:cubicBezTo>
                <a:lnTo>
                  <a:pt x="102590" y="1966452"/>
                </a:lnTo>
                <a:cubicBezTo>
                  <a:pt x="45931" y="1966452"/>
                  <a:pt x="0" y="1920521"/>
                  <a:pt x="0" y="1863862"/>
                </a:cubicBezTo>
                <a:lnTo>
                  <a:pt x="0" y="34199"/>
                </a:lnTo>
                <a:cubicBezTo>
                  <a:pt x="0" y="15324"/>
                  <a:pt x="15324" y="0"/>
                  <a:pt x="34199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128247" dist="85498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Shape 4"/>
          <p:cNvSpPr/>
          <p:nvPr/>
        </p:nvSpPr>
        <p:spPr>
          <a:xfrm>
            <a:off x="341992" y="4018401"/>
            <a:ext cx="5052926" cy="34199"/>
          </a:xfrm>
          <a:custGeom>
            <a:avLst/>
            <a:gdLst/>
            <a:ahLst/>
            <a:cxnLst/>
            <a:rect l="l" t="t" r="r" b="b"/>
            <a:pathLst>
              <a:path w="5052926" h="34199">
                <a:moveTo>
                  <a:pt x="34199" y="0"/>
                </a:moveTo>
                <a:lnTo>
                  <a:pt x="5018727" y="0"/>
                </a:lnTo>
                <a:cubicBezTo>
                  <a:pt x="5037614" y="0"/>
                  <a:pt x="5052926" y="15311"/>
                  <a:pt x="5052926" y="34199"/>
                </a:cubicBezTo>
                <a:lnTo>
                  <a:pt x="5052926" y="34199"/>
                </a:lnTo>
                <a:lnTo>
                  <a:pt x="0" y="34199"/>
                </a:lnTo>
                <a:lnTo>
                  <a:pt x="0" y="34199"/>
                </a:lnTo>
                <a:cubicBezTo>
                  <a:pt x="0" y="15324"/>
                  <a:pt x="15324" y="0"/>
                  <a:pt x="34199" y="0"/>
                </a:cubicBezTo>
                <a:close/>
              </a:path>
            </a:pathLst>
          </a:custGeom>
          <a:solidFill>
            <a:srgbClr val="AE4A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Shape 5"/>
          <p:cNvSpPr/>
          <p:nvPr/>
        </p:nvSpPr>
        <p:spPr>
          <a:xfrm>
            <a:off x="598485" y="4274895"/>
            <a:ext cx="153896" cy="205195"/>
          </a:xfrm>
          <a:custGeom>
            <a:avLst/>
            <a:gdLst/>
            <a:ahLst/>
            <a:cxnLst/>
            <a:rect l="l" t="t" r="r" b="b"/>
            <a:pathLst>
              <a:path w="153896" h="205195">
                <a:moveTo>
                  <a:pt x="0" y="75585"/>
                </a:moveTo>
                <a:cubicBezTo>
                  <a:pt x="0" y="33825"/>
                  <a:pt x="34466" y="0"/>
                  <a:pt x="76948" y="0"/>
                </a:cubicBezTo>
                <a:cubicBezTo>
                  <a:pt x="119430" y="0"/>
                  <a:pt x="153896" y="33825"/>
                  <a:pt x="153896" y="75585"/>
                </a:cubicBezTo>
                <a:cubicBezTo>
                  <a:pt x="153896" y="123398"/>
                  <a:pt x="105723" y="180708"/>
                  <a:pt x="85605" y="202550"/>
                </a:cubicBezTo>
                <a:cubicBezTo>
                  <a:pt x="80876" y="207680"/>
                  <a:pt x="72980" y="207680"/>
                  <a:pt x="68251" y="202550"/>
                </a:cubicBezTo>
                <a:cubicBezTo>
                  <a:pt x="48133" y="180708"/>
                  <a:pt x="-40" y="123398"/>
                  <a:pt x="-40" y="75585"/>
                </a:cubicBezTo>
                <a:close/>
                <a:moveTo>
                  <a:pt x="76948" y="102597"/>
                </a:moveTo>
                <a:cubicBezTo>
                  <a:pt x="91104" y="102597"/>
                  <a:pt x="102597" y="91104"/>
                  <a:pt x="102597" y="76948"/>
                </a:cubicBezTo>
                <a:cubicBezTo>
                  <a:pt x="102597" y="62792"/>
                  <a:pt x="91104" y="51299"/>
                  <a:pt x="76948" y="51299"/>
                </a:cubicBezTo>
                <a:cubicBezTo>
                  <a:pt x="62792" y="51299"/>
                  <a:pt x="51299" y="62792"/>
                  <a:pt x="51299" y="76948"/>
                </a:cubicBezTo>
                <a:cubicBezTo>
                  <a:pt x="51299" y="91104"/>
                  <a:pt x="62792" y="102597"/>
                  <a:pt x="76948" y="102597"/>
                </a:cubicBezTo>
                <a:close/>
              </a:path>
            </a:pathLst>
          </a:custGeom>
          <a:solidFill>
            <a:srgbClr val="AE4A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/>
          <p:nvPr/>
        </p:nvSpPr>
        <p:spPr>
          <a:xfrm>
            <a:off x="803680" y="4240696"/>
            <a:ext cx="4488640" cy="2735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616" b="1" dirty="0">
                <a:solidFill>
                  <a:srgbClr val="3D352E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Location Advantages</a:t>
            </a:r>
            <a:endParaRPr lang="en-US" sz="1600" dirty="0"/>
          </a:p>
        </p:txBody>
      </p:sp>
      <p:sp>
        <p:nvSpPr>
          <p:cNvPr id="10" name="Shape 7"/>
          <p:cNvSpPr/>
          <p:nvPr/>
        </p:nvSpPr>
        <p:spPr>
          <a:xfrm>
            <a:off x="589935" y="4685285"/>
            <a:ext cx="128247" cy="170996"/>
          </a:xfrm>
          <a:custGeom>
            <a:avLst/>
            <a:gdLst/>
            <a:ahLst/>
            <a:cxnLst/>
            <a:rect l="l" t="t" r="r" b="b"/>
            <a:pathLst>
              <a:path w="128247" h="170996">
                <a:moveTo>
                  <a:pt x="64123" y="26718"/>
                </a:moveTo>
                <a:cubicBezTo>
                  <a:pt x="74446" y="26718"/>
                  <a:pt x="82826" y="18338"/>
                  <a:pt x="82826" y="8015"/>
                </a:cubicBezTo>
                <a:cubicBezTo>
                  <a:pt x="82826" y="-2307"/>
                  <a:pt x="74446" y="-10687"/>
                  <a:pt x="64123" y="-10687"/>
                </a:cubicBezTo>
                <a:cubicBezTo>
                  <a:pt x="53801" y="-10687"/>
                  <a:pt x="45421" y="-2307"/>
                  <a:pt x="45421" y="8015"/>
                </a:cubicBezTo>
                <a:cubicBezTo>
                  <a:pt x="45421" y="18338"/>
                  <a:pt x="53801" y="26718"/>
                  <a:pt x="64123" y="26718"/>
                </a:cubicBezTo>
                <a:close/>
                <a:moveTo>
                  <a:pt x="35201" y="76113"/>
                </a:moveTo>
                <a:lnTo>
                  <a:pt x="42749" y="68565"/>
                </a:lnTo>
                <a:lnTo>
                  <a:pt x="42749" y="91710"/>
                </a:lnTo>
                <a:cubicBezTo>
                  <a:pt x="42749" y="101061"/>
                  <a:pt x="46823" y="109978"/>
                  <a:pt x="53937" y="116057"/>
                </a:cubicBezTo>
                <a:lnTo>
                  <a:pt x="77783" y="136496"/>
                </a:lnTo>
                <a:cubicBezTo>
                  <a:pt x="79754" y="138199"/>
                  <a:pt x="81056" y="140537"/>
                  <a:pt x="81423" y="143109"/>
                </a:cubicBezTo>
                <a:lnTo>
                  <a:pt x="85631" y="172532"/>
                </a:lnTo>
                <a:cubicBezTo>
                  <a:pt x="86466" y="178377"/>
                  <a:pt x="91877" y="182451"/>
                  <a:pt x="97721" y="181616"/>
                </a:cubicBezTo>
                <a:cubicBezTo>
                  <a:pt x="103566" y="180781"/>
                  <a:pt x="107641" y="175371"/>
                  <a:pt x="106806" y="169526"/>
                </a:cubicBezTo>
                <a:lnTo>
                  <a:pt x="102597" y="140103"/>
                </a:lnTo>
                <a:cubicBezTo>
                  <a:pt x="101495" y="132388"/>
                  <a:pt x="97621" y="125375"/>
                  <a:pt x="91710" y="120298"/>
                </a:cubicBezTo>
                <a:lnTo>
                  <a:pt x="80188" y="110413"/>
                </a:lnTo>
                <a:lnTo>
                  <a:pt x="80188" y="71938"/>
                </a:lnTo>
                <a:lnTo>
                  <a:pt x="81457" y="73508"/>
                </a:lnTo>
                <a:cubicBezTo>
                  <a:pt x="87535" y="81123"/>
                  <a:pt x="96753" y="85531"/>
                  <a:pt x="106505" y="85531"/>
                </a:cubicBezTo>
                <a:lnTo>
                  <a:pt x="117593" y="85531"/>
                </a:lnTo>
                <a:cubicBezTo>
                  <a:pt x="123504" y="85531"/>
                  <a:pt x="128280" y="80755"/>
                  <a:pt x="128280" y="74844"/>
                </a:cubicBezTo>
                <a:cubicBezTo>
                  <a:pt x="128280" y="68933"/>
                  <a:pt x="123504" y="64157"/>
                  <a:pt x="117593" y="64157"/>
                </a:cubicBezTo>
                <a:lnTo>
                  <a:pt x="106505" y="64157"/>
                </a:lnTo>
                <a:cubicBezTo>
                  <a:pt x="103265" y="64157"/>
                  <a:pt x="100193" y="62687"/>
                  <a:pt x="98156" y="60149"/>
                </a:cubicBezTo>
                <a:lnTo>
                  <a:pt x="92177" y="52668"/>
                </a:lnTo>
                <a:cubicBezTo>
                  <a:pt x="84496" y="43050"/>
                  <a:pt x="72840" y="37439"/>
                  <a:pt x="60516" y="37439"/>
                </a:cubicBezTo>
                <a:cubicBezTo>
                  <a:pt x="49762" y="37439"/>
                  <a:pt x="39443" y="41714"/>
                  <a:pt x="31861" y="49328"/>
                </a:cubicBezTo>
                <a:lnTo>
                  <a:pt x="20072" y="60984"/>
                </a:lnTo>
                <a:cubicBezTo>
                  <a:pt x="14060" y="66996"/>
                  <a:pt x="10687" y="75145"/>
                  <a:pt x="10687" y="83661"/>
                </a:cubicBezTo>
                <a:lnTo>
                  <a:pt x="10687" y="96185"/>
                </a:lnTo>
                <a:cubicBezTo>
                  <a:pt x="10687" y="102097"/>
                  <a:pt x="15463" y="106872"/>
                  <a:pt x="21374" y="106872"/>
                </a:cubicBezTo>
                <a:cubicBezTo>
                  <a:pt x="27286" y="106872"/>
                  <a:pt x="32062" y="102097"/>
                  <a:pt x="32062" y="96185"/>
                </a:cubicBezTo>
                <a:lnTo>
                  <a:pt x="32062" y="83661"/>
                </a:lnTo>
                <a:cubicBezTo>
                  <a:pt x="32062" y="80822"/>
                  <a:pt x="33197" y="78117"/>
                  <a:pt x="35201" y="76113"/>
                </a:cubicBezTo>
                <a:close/>
                <a:moveTo>
                  <a:pt x="39342" y="136028"/>
                </a:moveTo>
                <a:cubicBezTo>
                  <a:pt x="38841" y="137765"/>
                  <a:pt x="37906" y="139368"/>
                  <a:pt x="36637" y="140637"/>
                </a:cubicBezTo>
                <a:lnTo>
                  <a:pt x="13827" y="163448"/>
                </a:lnTo>
                <a:cubicBezTo>
                  <a:pt x="9652" y="167623"/>
                  <a:pt x="9652" y="174402"/>
                  <a:pt x="13827" y="178577"/>
                </a:cubicBezTo>
                <a:cubicBezTo>
                  <a:pt x="18001" y="182752"/>
                  <a:pt x="24781" y="182752"/>
                  <a:pt x="28956" y="178577"/>
                </a:cubicBezTo>
                <a:lnTo>
                  <a:pt x="51766" y="155766"/>
                </a:lnTo>
                <a:cubicBezTo>
                  <a:pt x="55607" y="151926"/>
                  <a:pt x="58412" y="147150"/>
                  <a:pt x="59915" y="141906"/>
                </a:cubicBezTo>
                <a:lnTo>
                  <a:pt x="60650" y="139368"/>
                </a:lnTo>
                <a:lnTo>
                  <a:pt x="45287" y="126210"/>
                </a:lnTo>
                <a:cubicBezTo>
                  <a:pt x="44452" y="125475"/>
                  <a:pt x="43617" y="124740"/>
                  <a:pt x="42816" y="123939"/>
                </a:cubicBezTo>
                <a:lnTo>
                  <a:pt x="39342" y="136028"/>
                </a:ln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863529" y="4651086"/>
            <a:ext cx="4291994" cy="2051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77" b="1" dirty="0">
                <a:solidFill>
                  <a:srgbClr val="3D35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High Foot-Traffic:</a:t>
            </a:r>
            <a:r>
              <a:rPr lang="en-US" sz="1077" dirty="0">
                <a:solidFill>
                  <a:srgbClr val="3D35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Busy street with constant pedestrian and vehicle flow</a:t>
            </a:r>
            <a:endParaRPr lang="en-US" sz="1600" dirty="0"/>
          </a:p>
        </p:txBody>
      </p:sp>
      <p:sp>
        <p:nvSpPr>
          <p:cNvPr id="12" name="Shape 9"/>
          <p:cNvSpPr/>
          <p:nvPr/>
        </p:nvSpPr>
        <p:spPr>
          <a:xfrm>
            <a:off x="557874" y="4993077"/>
            <a:ext cx="192370" cy="170996"/>
          </a:xfrm>
          <a:custGeom>
            <a:avLst/>
            <a:gdLst/>
            <a:ahLst/>
            <a:cxnLst/>
            <a:rect l="l" t="t" r="r" b="b"/>
            <a:pathLst>
              <a:path w="192370" h="170996">
                <a:moveTo>
                  <a:pt x="96185" y="10687"/>
                </a:moveTo>
                <a:cubicBezTo>
                  <a:pt x="69200" y="10687"/>
                  <a:pt x="47592" y="22978"/>
                  <a:pt x="31861" y="37606"/>
                </a:cubicBezTo>
                <a:cubicBezTo>
                  <a:pt x="16231" y="52134"/>
                  <a:pt x="5778" y="69467"/>
                  <a:pt x="802" y="81390"/>
                </a:cubicBezTo>
                <a:cubicBezTo>
                  <a:pt x="-301" y="84028"/>
                  <a:pt x="-301" y="86967"/>
                  <a:pt x="802" y="89606"/>
                </a:cubicBezTo>
                <a:cubicBezTo>
                  <a:pt x="5778" y="101529"/>
                  <a:pt x="16231" y="118896"/>
                  <a:pt x="31861" y="133390"/>
                </a:cubicBezTo>
                <a:cubicBezTo>
                  <a:pt x="47592" y="147985"/>
                  <a:pt x="69200" y="160309"/>
                  <a:pt x="96185" y="160309"/>
                </a:cubicBezTo>
                <a:cubicBezTo>
                  <a:pt x="123170" y="160309"/>
                  <a:pt x="144779" y="148018"/>
                  <a:pt x="160509" y="133390"/>
                </a:cubicBezTo>
                <a:cubicBezTo>
                  <a:pt x="176139" y="118862"/>
                  <a:pt x="186592" y="101529"/>
                  <a:pt x="191569" y="89606"/>
                </a:cubicBezTo>
                <a:cubicBezTo>
                  <a:pt x="192671" y="86967"/>
                  <a:pt x="192671" y="84028"/>
                  <a:pt x="191569" y="81390"/>
                </a:cubicBezTo>
                <a:cubicBezTo>
                  <a:pt x="186592" y="69467"/>
                  <a:pt x="176139" y="52100"/>
                  <a:pt x="160509" y="37606"/>
                </a:cubicBezTo>
                <a:cubicBezTo>
                  <a:pt x="144779" y="23011"/>
                  <a:pt x="123170" y="10687"/>
                  <a:pt x="96185" y="10687"/>
                </a:cubicBezTo>
                <a:close/>
                <a:moveTo>
                  <a:pt x="48093" y="85498"/>
                </a:moveTo>
                <a:cubicBezTo>
                  <a:pt x="48093" y="58955"/>
                  <a:pt x="69642" y="37405"/>
                  <a:pt x="96185" y="37405"/>
                </a:cubicBezTo>
                <a:cubicBezTo>
                  <a:pt x="122728" y="37405"/>
                  <a:pt x="144278" y="58955"/>
                  <a:pt x="144278" y="85498"/>
                </a:cubicBezTo>
                <a:cubicBezTo>
                  <a:pt x="144278" y="112041"/>
                  <a:pt x="122728" y="133590"/>
                  <a:pt x="96185" y="133590"/>
                </a:cubicBezTo>
                <a:cubicBezTo>
                  <a:pt x="69642" y="133590"/>
                  <a:pt x="48093" y="112041"/>
                  <a:pt x="48093" y="85498"/>
                </a:cubicBezTo>
                <a:close/>
                <a:moveTo>
                  <a:pt x="96185" y="64123"/>
                </a:moveTo>
                <a:cubicBezTo>
                  <a:pt x="96185" y="75913"/>
                  <a:pt x="86600" y="85498"/>
                  <a:pt x="74811" y="85498"/>
                </a:cubicBezTo>
                <a:cubicBezTo>
                  <a:pt x="70970" y="85498"/>
                  <a:pt x="67363" y="84496"/>
                  <a:pt x="64224" y="82692"/>
                </a:cubicBezTo>
                <a:cubicBezTo>
                  <a:pt x="63890" y="86333"/>
                  <a:pt x="64190" y="90073"/>
                  <a:pt x="65192" y="93781"/>
                </a:cubicBezTo>
                <a:cubicBezTo>
                  <a:pt x="69768" y="110880"/>
                  <a:pt x="87368" y="121033"/>
                  <a:pt x="104468" y="116457"/>
                </a:cubicBezTo>
                <a:cubicBezTo>
                  <a:pt x="121567" y="111882"/>
                  <a:pt x="131720" y="94281"/>
                  <a:pt x="127145" y="77182"/>
                </a:cubicBezTo>
                <a:cubicBezTo>
                  <a:pt x="123070" y="61919"/>
                  <a:pt x="108609" y="52200"/>
                  <a:pt x="93380" y="53536"/>
                </a:cubicBezTo>
                <a:cubicBezTo>
                  <a:pt x="95150" y="56642"/>
                  <a:pt x="96185" y="60249"/>
                  <a:pt x="96185" y="64123"/>
                </a:cubicBez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0"/>
          <p:cNvSpPr/>
          <p:nvPr/>
        </p:nvSpPr>
        <p:spPr>
          <a:xfrm>
            <a:off x="863529" y="4958878"/>
            <a:ext cx="3941453" cy="2051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77" b="1" dirty="0">
                <a:solidFill>
                  <a:srgbClr val="3D35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Excellent Visibility:</a:t>
            </a:r>
            <a:r>
              <a:rPr lang="en-US" sz="1077" dirty="0">
                <a:solidFill>
                  <a:srgbClr val="3D35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Prime storefront exposure to attract passersby</a:t>
            </a:r>
            <a:endParaRPr lang="en-US" sz="1600" dirty="0"/>
          </a:p>
        </p:txBody>
      </p:sp>
      <p:sp>
        <p:nvSpPr>
          <p:cNvPr id="14" name="Shape 11"/>
          <p:cNvSpPr/>
          <p:nvPr/>
        </p:nvSpPr>
        <p:spPr>
          <a:xfrm>
            <a:off x="568561" y="5300870"/>
            <a:ext cx="170996" cy="170996"/>
          </a:xfrm>
          <a:custGeom>
            <a:avLst/>
            <a:gdLst/>
            <a:ahLst/>
            <a:cxnLst/>
            <a:rect l="l" t="t" r="r" b="b"/>
            <a:pathLst>
              <a:path w="170996" h="170996">
                <a:moveTo>
                  <a:pt x="45421" y="13359"/>
                </a:moveTo>
                <a:cubicBezTo>
                  <a:pt x="45421" y="3037"/>
                  <a:pt x="53801" y="-5344"/>
                  <a:pt x="64123" y="-5344"/>
                </a:cubicBezTo>
                <a:cubicBezTo>
                  <a:pt x="74446" y="-5344"/>
                  <a:pt x="82826" y="3037"/>
                  <a:pt x="82826" y="13359"/>
                </a:cubicBezTo>
                <a:cubicBezTo>
                  <a:pt x="82826" y="23681"/>
                  <a:pt x="74446" y="32062"/>
                  <a:pt x="64123" y="32062"/>
                </a:cubicBezTo>
                <a:cubicBezTo>
                  <a:pt x="53801" y="32062"/>
                  <a:pt x="45421" y="23681"/>
                  <a:pt x="45421" y="13359"/>
                </a:cubicBezTo>
                <a:close/>
                <a:moveTo>
                  <a:pt x="39376" y="65994"/>
                </a:moveTo>
                <a:lnTo>
                  <a:pt x="43584" y="87034"/>
                </a:lnTo>
                <a:cubicBezTo>
                  <a:pt x="30692" y="91175"/>
                  <a:pt x="21374" y="103299"/>
                  <a:pt x="21374" y="117560"/>
                </a:cubicBezTo>
                <a:cubicBezTo>
                  <a:pt x="21374" y="135260"/>
                  <a:pt x="35735" y="149621"/>
                  <a:pt x="53436" y="149621"/>
                </a:cubicBezTo>
                <a:cubicBezTo>
                  <a:pt x="65326" y="149621"/>
                  <a:pt x="75712" y="143142"/>
                  <a:pt x="81256" y="133524"/>
                </a:cubicBezTo>
                <a:cubicBezTo>
                  <a:pt x="82025" y="133557"/>
                  <a:pt x="82793" y="133590"/>
                  <a:pt x="83594" y="133590"/>
                </a:cubicBezTo>
                <a:lnTo>
                  <a:pt x="84964" y="133590"/>
                </a:lnTo>
                <a:cubicBezTo>
                  <a:pt x="85298" y="133590"/>
                  <a:pt x="85665" y="133590"/>
                  <a:pt x="85999" y="133590"/>
                </a:cubicBezTo>
                <a:lnTo>
                  <a:pt x="104434" y="133590"/>
                </a:lnTo>
                <a:cubicBezTo>
                  <a:pt x="97621" y="155266"/>
                  <a:pt x="77382" y="170996"/>
                  <a:pt x="53436" y="170996"/>
                </a:cubicBezTo>
                <a:cubicBezTo>
                  <a:pt x="23913" y="170996"/>
                  <a:pt x="0" y="147083"/>
                  <a:pt x="0" y="117560"/>
                </a:cubicBezTo>
                <a:cubicBezTo>
                  <a:pt x="0" y="92912"/>
                  <a:pt x="16699" y="72172"/>
                  <a:pt x="39376" y="65994"/>
                </a:cubicBezTo>
                <a:close/>
                <a:moveTo>
                  <a:pt x="89005" y="56609"/>
                </a:moveTo>
                <a:lnTo>
                  <a:pt x="96920" y="96185"/>
                </a:lnTo>
                <a:lnTo>
                  <a:pt x="117125" y="96185"/>
                </a:lnTo>
                <a:cubicBezTo>
                  <a:pt x="128247" y="96185"/>
                  <a:pt x="138233" y="103098"/>
                  <a:pt x="142140" y="113518"/>
                </a:cubicBezTo>
                <a:lnTo>
                  <a:pt x="150657" y="136229"/>
                </a:lnTo>
                <a:lnTo>
                  <a:pt x="156902" y="134158"/>
                </a:lnTo>
                <a:cubicBezTo>
                  <a:pt x="162513" y="132288"/>
                  <a:pt x="168558" y="135327"/>
                  <a:pt x="170428" y="140905"/>
                </a:cubicBezTo>
                <a:cubicBezTo>
                  <a:pt x="172298" y="146482"/>
                  <a:pt x="169259" y="152560"/>
                  <a:pt x="163682" y="154431"/>
                </a:cubicBezTo>
                <a:lnTo>
                  <a:pt x="147651" y="159774"/>
                </a:lnTo>
                <a:cubicBezTo>
                  <a:pt x="142207" y="161578"/>
                  <a:pt x="136296" y="158772"/>
                  <a:pt x="134258" y="153395"/>
                </a:cubicBezTo>
                <a:lnTo>
                  <a:pt x="122135" y="121033"/>
                </a:lnTo>
                <a:cubicBezTo>
                  <a:pt x="121367" y="118962"/>
                  <a:pt x="119363" y="117560"/>
                  <a:pt x="117125" y="117560"/>
                </a:cubicBezTo>
                <a:lnTo>
                  <a:pt x="88370" y="117560"/>
                </a:lnTo>
                <a:cubicBezTo>
                  <a:pt x="88237" y="117560"/>
                  <a:pt x="88103" y="117560"/>
                  <a:pt x="87936" y="117560"/>
                </a:cubicBezTo>
                <a:lnTo>
                  <a:pt x="83561" y="117560"/>
                </a:lnTo>
                <a:cubicBezTo>
                  <a:pt x="73375" y="117560"/>
                  <a:pt x="64591" y="110379"/>
                  <a:pt x="62587" y="100393"/>
                </a:cubicBezTo>
                <a:lnTo>
                  <a:pt x="55206" y="63355"/>
                </a:lnTo>
                <a:cubicBezTo>
                  <a:pt x="53069" y="52701"/>
                  <a:pt x="61218" y="42749"/>
                  <a:pt x="72105" y="42749"/>
                </a:cubicBezTo>
                <a:cubicBezTo>
                  <a:pt x="80321" y="42749"/>
                  <a:pt x="87402" y="48560"/>
                  <a:pt x="89005" y="56609"/>
                </a:cubicBez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2"/>
          <p:cNvSpPr/>
          <p:nvPr/>
        </p:nvSpPr>
        <p:spPr>
          <a:xfrm>
            <a:off x="863529" y="5266670"/>
            <a:ext cx="3206171" cy="2051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77" b="1" dirty="0">
                <a:solidFill>
                  <a:srgbClr val="3D35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Accessibility:</a:t>
            </a:r>
            <a:r>
              <a:rPr lang="en-US" sz="1077" dirty="0">
                <a:solidFill>
                  <a:srgbClr val="3D35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Full disability access for inclusive dining</a:t>
            </a:r>
            <a:endParaRPr lang="en-US" sz="1600" dirty="0"/>
          </a:p>
        </p:txBody>
      </p:sp>
      <p:sp>
        <p:nvSpPr>
          <p:cNvPr id="16" name="Shape 13"/>
          <p:cNvSpPr/>
          <p:nvPr/>
        </p:nvSpPr>
        <p:spPr>
          <a:xfrm>
            <a:off x="568561" y="5608662"/>
            <a:ext cx="170996" cy="170996"/>
          </a:xfrm>
          <a:custGeom>
            <a:avLst/>
            <a:gdLst/>
            <a:ahLst/>
            <a:cxnLst/>
            <a:rect l="l" t="t" r="r" b="b"/>
            <a:pathLst>
              <a:path w="170996" h="170996">
                <a:moveTo>
                  <a:pt x="45154" y="39209"/>
                </a:moveTo>
                <a:lnTo>
                  <a:pt x="36437" y="64123"/>
                </a:lnTo>
                <a:lnTo>
                  <a:pt x="134559" y="64123"/>
                </a:lnTo>
                <a:lnTo>
                  <a:pt x="125842" y="39209"/>
                </a:lnTo>
                <a:cubicBezTo>
                  <a:pt x="124339" y="34934"/>
                  <a:pt x="120298" y="32062"/>
                  <a:pt x="115756" y="32062"/>
                </a:cubicBezTo>
                <a:lnTo>
                  <a:pt x="55240" y="32062"/>
                </a:lnTo>
                <a:cubicBezTo>
                  <a:pt x="50698" y="32062"/>
                  <a:pt x="46656" y="34934"/>
                  <a:pt x="45154" y="39209"/>
                </a:cubicBezTo>
                <a:close/>
                <a:moveTo>
                  <a:pt x="13225" y="65727"/>
                </a:moveTo>
                <a:lnTo>
                  <a:pt x="24981" y="32162"/>
                </a:lnTo>
                <a:cubicBezTo>
                  <a:pt x="29490" y="19304"/>
                  <a:pt x="41613" y="10687"/>
                  <a:pt x="55240" y="10687"/>
                </a:cubicBezTo>
                <a:lnTo>
                  <a:pt x="115756" y="10687"/>
                </a:lnTo>
                <a:cubicBezTo>
                  <a:pt x="129382" y="10687"/>
                  <a:pt x="141506" y="19304"/>
                  <a:pt x="146014" y="32162"/>
                </a:cubicBezTo>
                <a:lnTo>
                  <a:pt x="157770" y="65727"/>
                </a:lnTo>
                <a:cubicBezTo>
                  <a:pt x="165519" y="68933"/>
                  <a:pt x="170996" y="76581"/>
                  <a:pt x="170996" y="85498"/>
                </a:cubicBezTo>
                <a:lnTo>
                  <a:pt x="170996" y="149621"/>
                </a:lnTo>
                <a:cubicBezTo>
                  <a:pt x="170996" y="155533"/>
                  <a:pt x="166220" y="160309"/>
                  <a:pt x="160309" y="160309"/>
                </a:cubicBezTo>
                <a:lnTo>
                  <a:pt x="149621" y="160309"/>
                </a:lnTo>
                <a:cubicBezTo>
                  <a:pt x="143710" y="160309"/>
                  <a:pt x="138934" y="155533"/>
                  <a:pt x="138934" y="149621"/>
                </a:cubicBezTo>
                <a:lnTo>
                  <a:pt x="138934" y="138934"/>
                </a:lnTo>
                <a:lnTo>
                  <a:pt x="32062" y="138934"/>
                </a:lnTo>
                <a:lnTo>
                  <a:pt x="32062" y="149621"/>
                </a:lnTo>
                <a:cubicBezTo>
                  <a:pt x="32062" y="155533"/>
                  <a:pt x="27286" y="160309"/>
                  <a:pt x="21374" y="160309"/>
                </a:cubicBezTo>
                <a:lnTo>
                  <a:pt x="10687" y="160309"/>
                </a:lnTo>
                <a:cubicBezTo>
                  <a:pt x="4776" y="160309"/>
                  <a:pt x="0" y="155533"/>
                  <a:pt x="0" y="149621"/>
                </a:cubicBezTo>
                <a:lnTo>
                  <a:pt x="0" y="85498"/>
                </a:lnTo>
                <a:cubicBezTo>
                  <a:pt x="0" y="76581"/>
                  <a:pt x="5477" y="68933"/>
                  <a:pt x="13225" y="65727"/>
                </a:cubicBezTo>
                <a:close/>
                <a:moveTo>
                  <a:pt x="42749" y="101529"/>
                </a:moveTo>
                <a:cubicBezTo>
                  <a:pt x="42749" y="95630"/>
                  <a:pt x="37960" y="90842"/>
                  <a:pt x="32062" y="90842"/>
                </a:cubicBezTo>
                <a:cubicBezTo>
                  <a:pt x="26163" y="90842"/>
                  <a:pt x="21374" y="95630"/>
                  <a:pt x="21374" y="101529"/>
                </a:cubicBezTo>
                <a:cubicBezTo>
                  <a:pt x="21374" y="107427"/>
                  <a:pt x="26163" y="112216"/>
                  <a:pt x="32062" y="112216"/>
                </a:cubicBezTo>
                <a:cubicBezTo>
                  <a:pt x="37960" y="112216"/>
                  <a:pt x="42749" y="107427"/>
                  <a:pt x="42749" y="101529"/>
                </a:cubicBezTo>
                <a:close/>
                <a:moveTo>
                  <a:pt x="138934" y="112216"/>
                </a:moveTo>
                <a:cubicBezTo>
                  <a:pt x="144833" y="112216"/>
                  <a:pt x="149621" y="107427"/>
                  <a:pt x="149621" y="101529"/>
                </a:cubicBezTo>
                <a:cubicBezTo>
                  <a:pt x="149621" y="95630"/>
                  <a:pt x="144833" y="90842"/>
                  <a:pt x="138934" y="90842"/>
                </a:cubicBezTo>
                <a:cubicBezTo>
                  <a:pt x="133036" y="90842"/>
                  <a:pt x="128247" y="95630"/>
                  <a:pt x="128247" y="101529"/>
                </a:cubicBezTo>
                <a:cubicBezTo>
                  <a:pt x="128247" y="107427"/>
                  <a:pt x="133036" y="112216"/>
                  <a:pt x="138934" y="112216"/>
                </a:cubicBez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4"/>
          <p:cNvSpPr/>
          <p:nvPr/>
        </p:nvSpPr>
        <p:spPr>
          <a:xfrm>
            <a:off x="863529" y="5574463"/>
            <a:ext cx="3171972" cy="2051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77" b="1" dirty="0">
                <a:solidFill>
                  <a:srgbClr val="3D35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Transport Links:</a:t>
            </a:r>
            <a:r>
              <a:rPr lang="en-US" sz="1077" dirty="0">
                <a:solidFill>
                  <a:srgbClr val="3D35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Well-connected by public transport</a:t>
            </a:r>
            <a:endParaRPr lang="en-US" sz="1600" dirty="0"/>
          </a:p>
        </p:txBody>
      </p:sp>
      <p:sp>
        <p:nvSpPr>
          <p:cNvPr id="18" name="Shape 15"/>
          <p:cNvSpPr/>
          <p:nvPr/>
        </p:nvSpPr>
        <p:spPr>
          <a:xfrm>
            <a:off x="5670203" y="1436365"/>
            <a:ext cx="6181498" cy="2650435"/>
          </a:xfrm>
          <a:custGeom>
            <a:avLst/>
            <a:gdLst/>
            <a:ahLst/>
            <a:cxnLst/>
            <a:rect l="l" t="t" r="r" b="b"/>
            <a:pathLst>
              <a:path w="6181498" h="2650435">
                <a:moveTo>
                  <a:pt x="102598" y="0"/>
                </a:moveTo>
                <a:lnTo>
                  <a:pt x="6078900" y="0"/>
                </a:lnTo>
                <a:cubicBezTo>
                  <a:pt x="6135563" y="0"/>
                  <a:pt x="6181498" y="45935"/>
                  <a:pt x="6181498" y="102598"/>
                </a:cubicBezTo>
                <a:lnTo>
                  <a:pt x="6181498" y="2547836"/>
                </a:lnTo>
                <a:cubicBezTo>
                  <a:pt x="6181498" y="2604500"/>
                  <a:pt x="6135563" y="2650435"/>
                  <a:pt x="6078900" y="2650435"/>
                </a:cubicBezTo>
                <a:lnTo>
                  <a:pt x="102598" y="2650435"/>
                </a:lnTo>
                <a:cubicBezTo>
                  <a:pt x="45935" y="2650435"/>
                  <a:pt x="0" y="2604500"/>
                  <a:pt x="0" y="2547836"/>
                </a:cubicBezTo>
                <a:lnTo>
                  <a:pt x="0" y="102598"/>
                </a:lnTo>
                <a:cubicBezTo>
                  <a:pt x="0" y="45973"/>
                  <a:pt x="45973" y="0"/>
                  <a:pt x="102598" y="0"/>
                </a:cubicBezTo>
                <a:close/>
              </a:path>
            </a:pathLst>
          </a:custGeom>
          <a:gradFill flip="none" rotWithShape="1">
            <a:gsLst>
              <a:gs pos="0">
                <a:srgbClr val="3A4F41"/>
              </a:gs>
              <a:gs pos="100000">
                <a:srgbClr val="3A4F41">
                  <a:alpha val="90000"/>
                </a:srgbClr>
              </a:gs>
            </a:gsLst>
            <a:lin ang="2700000" scaled="1"/>
          </a:gradFill>
          <a:ln/>
          <a:effectLst>
            <a:outerShdw blurRad="128247" dist="85498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9" name="Shape 16"/>
          <p:cNvSpPr/>
          <p:nvPr/>
        </p:nvSpPr>
        <p:spPr>
          <a:xfrm>
            <a:off x="5926697" y="1675759"/>
            <a:ext cx="153896" cy="205195"/>
          </a:xfrm>
          <a:custGeom>
            <a:avLst/>
            <a:gdLst/>
            <a:ahLst/>
            <a:cxnLst/>
            <a:rect l="l" t="t" r="r" b="b"/>
            <a:pathLst>
              <a:path w="153896" h="205195">
                <a:moveTo>
                  <a:pt x="25649" y="0"/>
                </a:moveTo>
                <a:cubicBezTo>
                  <a:pt x="11502" y="0"/>
                  <a:pt x="0" y="11502"/>
                  <a:pt x="0" y="25649"/>
                </a:cubicBezTo>
                <a:lnTo>
                  <a:pt x="0" y="179546"/>
                </a:lnTo>
                <a:cubicBezTo>
                  <a:pt x="0" y="193693"/>
                  <a:pt x="11502" y="205195"/>
                  <a:pt x="25649" y="205195"/>
                </a:cubicBezTo>
                <a:lnTo>
                  <a:pt x="128247" y="205195"/>
                </a:lnTo>
                <a:cubicBezTo>
                  <a:pt x="142394" y="205195"/>
                  <a:pt x="153896" y="193693"/>
                  <a:pt x="153896" y="179546"/>
                </a:cubicBezTo>
                <a:lnTo>
                  <a:pt x="153896" y="25649"/>
                </a:lnTo>
                <a:cubicBezTo>
                  <a:pt x="153896" y="11502"/>
                  <a:pt x="142394" y="0"/>
                  <a:pt x="128247" y="0"/>
                </a:cubicBezTo>
                <a:lnTo>
                  <a:pt x="25649" y="0"/>
                </a:lnTo>
                <a:close/>
                <a:moveTo>
                  <a:pt x="70536" y="141072"/>
                </a:moveTo>
                <a:lnTo>
                  <a:pt x="83360" y="141072"/>
                </a:lnTo>
                <a:cubicBezTo>
                  <a:pt x="90454" y="141072"/>
                  <a:pt x="96185" y="146803"/>
                  <a:pt x="96185" y="153896"/>
                </a:cubicBezTo>
                <a:lnTo>
                  <a:pt x="96185" y="185958"/>
                </a:lnTo>
                <a:lnTo>
                  <a:pt x="57711" y="185958"/>
                </a:lnTo>
                <a:lnTo>
                  <a:pt x="57711" y="153896"/>
                </a:lnTo>
                <a:cubicBezTo>
                  <a:pt x="57711" y="146803"/>
                  <a:pt x="63442" y="141072"/>
                  <a:pt x="70536" y="141072"/>
                </a:cubicBezTo>
                <a:close/>
                <a:moveTo>
                  <a:pt x="38474" y="44886"/>
                </a:moveTo>
                <a:cubicBezTo>
                  <a:pt x="38474" y="41360"/>
                  <a:pt x="41360" y="38474"/>
                  <a:pt x="44886" y="38474"/>
                </a:cubicBezTo>
                <a:lnTo>
                  <a:pt x="57711" y="38474"/>
                </a:lnTo>
                <a:cubicBezTo>
                  <a:pt x="61238" y="38474"/>
                  <a:pt x="64123" y="41360"/>
                  <a:pt x="64123" y="44886"/>
                </a:cubicBezTo>
                <a:lnTo>
                  <a:pt x="64123" y="57711"/>
                </a:lnTo>
                <a:cubicBezTo>
                  <a:pt x="64123" y="61238"/>
                  <a:pt x="61238" y="64123"/>
                  <a:pt x="57711" y="64123"/>
                </a:cubicBezTo>
                <a:lnTo>
                  <a:pt x="44886" y="64123"/>
                </a:lnTo>
                <a:cubicBezTo>
                  <a:pt x="41360" y="64123"/>
                  <a:pt x="38474" y="61238"/>
                  <a:pt x="38474" y="57711"/>
                </a:cubicBezTo>
                <a:lnTo>
                  <a:pt x="38474" y="44886"/>
                </a:lnTo>
                <a:close/>
                <a:moveTo>
                  <a:pt x="96185" y="38474"/>
                </a:moveTo>
                <a:lnTo>
                  <a:pt x="109010" y="38474"/>
                </a:lnTo>
                <a:cubicBezTo>
                  <a:pt x="112537" y="38474"/>
                  <a:pt x="115422" y="41360"/>
                  <a:pt x="115422" y="44886"/>
                </a:cubicBezTo>
                <a:lnTo>
                  <a:pt x="115422" y="57711"/>
                </a:lnTo>
                <a:cubicBezTo>
                  <a:pt x="115422" y="61238"/>
                  <a:pt x="112537" y="64123"/>
                  <a:pt x="109010" y="64123"/>
                </a:cubicBezTo>
                <a:lnTo>
                  <a:pt x="96185" y="64123"/>
                </a:lnTo>
                <a:cubicBezTo>
                  <a:pt x="92658" y="64123"/>
                  <a:pt x="89773" y="61238"/>
                  <a:pt x="89773" y="57711"/>
                </a:cubicBezTo>
                <a:lnTo>
                  <a:pt x="89773" y="44886"/>
                </a:lnTo>
                <a:cubicBezTo>
                  <a:pt x="89773" y="41360"/>
                  <a:pt x="92658" y="38474"/>
                  <a:pt x="96185" y="38474"/>
                </a:cubicBezTo>
                <a:close/>
                <a:moveTo>
                  <a:pt x="38474" y="96185"/>
                </a:moveTo>
                <a:cubicBezTo>
                  <a:pt x="38474" y="92658"/>
                  <a:pt x="41360" y="89773"/>
                  <a:pt x="44886" y="89773"/>
                </a:cubicBezTo>
                <a:lnTo>
                  <a:pt x="57711" y="89773"/>
                </a:lnTo>
                <a:cubicBezTo>
                  <a:pt x="61238" y="89773"/>
                  <a:pt x="64123" y="92658"/>
                  <a:pt x="64123" y="96185"/>
                </a:cubicBezTo>
                <a:lnTo>
                  <a:pt x="64123" y="109010"/>
                </a:lnTo>
                <a:cubicBezTo>
                  <a:pt x="64123" y="112537"/>
                  <a:pt x="61238" y="115422"/>
                  <a:pt x="57711" y="115422"/>
                </a:cubicBezTo>
                <a:lnTo>
                  <a:pt x="44886" y="115422"/>
                </a:lnTo>
                <a:cubicBezTo>
                  <a:pt x="41360" y="115422"/>
                  <a:pt x="38474" y="112537"/>
                  <a:pt x="38474" y="109010"/>
                </a:cubicBezTo>
                <a:lnTo>
                  <a:pt x="38474" y="96185"/>
                </a:lnTo>
                <a:close/>
                <a:moveTo>
                  <a:pt x="96185" y="89773"/>
                </a:moveTo>
                <a:lnTo>
                  <a:pt x="109010" y="89773"/>
                </a:lnTo>
                <a:cubicBezTo>
                  <a:pt x="112537" y="89773"/>
                  <a:pt x="115422" y="92658"/>
                  <a:pt x="115422" y="96185"/>
                </a:cubicBezTo>
                <a:lnTo>
                  <a:pt x="115422" y="109010"/>
                </a:lnTo>
                <a:cubicBezTo>
                  <a:pt x="115422" y="112537"/>
                  <a:pt x="112537" y="115422"/>
                  <a:pt x="109010" y="115422"/>
                </a:cubicBezTo>
                <a:lnTo>
                  <a:pt x="96185" y="115422"/>
                </a:lnTo>
                <a:cubicBezTo>
                  <a:pt x="92658" y="115422"/>
                  <a:pt x="89773" y="112537"/>
                  <a:pt x="89773" y="109010"/>
                </a:cubicBezTo>
                <a:lnTo>
                  <a:pt x="89773" y="96185"/>
                </a:lnTo>
                <a:cubicBezTo>
                  <a:pt x="89773" y="92658"/>
                  <a:pt x="92658" y="89773"/>
                  <a:pt x="96185" y="89773"/>
                </a:cubicBez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Text 17"/>
          <p:cNvSpPr/>
          <p:nvPr/>
        </p:nvSpPr>
        <p:spPr>
          <a:xfrm>
            <a:off x="6131891" y="1641560"/>
            <a:ext cx="5617212" cy="2735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616" b="1" dirty="0">
                <a:solidFill>
                  <a:srgbClr val="FFFFFF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Competitive Context</a:t>
            </a:r>
            <a:endParaRPr lang="en-US" sz="1600" dirty="0"/>
          </a:p>
        </p:txBody>
      </p:sp>
      <p:sp>
        <p:nvSpPr>
          <p:cNvPr id="21" name="Shape 18"/>
          <p:cNvSpPr/>
          <p:nvPr/>
        </p:nvSpPr>
        <p:spPr>
          <a:xfrm>
            <a:off x="5875398" y="2051950"/>
            <a:ext cx="5771108" cy="1025975"/>
          </a:xfrm>
          <a:custGeom>
            <a:avLst/>
            <a:gdLst/>
            <a:ahLst/>
            <a:cxnLst/>
            <a:rect l="l" t="t" r="r" b="b"/>
            <a:pathLst>
              <a:path w="5771108" h="1025975">
                <a:moveTo>
                  <a:pt x="68402" y="0"/>
                </a:moveTo>
                <a:lnTo>
                  <a:pt x="5702706" y="0"/>
                </a:lnTo>
                <a:cubicBezTo>
                  <a:pt x="5740483" y="0"/>
                  <a:pt x="5771108" y="30625"/>
                  <a:pt x="5771108" y="68402"/>
                </a:cubicBezTo>
                <a:lnTo>
                  <a:pt x="5771108" y="957573"/>
                </a:lnTo>
                <a:cubicBezTo>
                  <a:pt x="5771108" y="995350"/>
                  <a:pt x="5740483" y="1025975"/>
                  <a:pt x="5702706" y="1025975"/>
                </a:cubicBezTo>
                <a:lnTo>
                  <a:pt x="68402" y="1025975"/>
                </a:lnTo>
                <a:cubicBezTo>
                  <a:pt x="30625" y="1025975"/>
                  <a:pt x="0" y="995350"/>
                  <a:pt x="0" y="957573"/>
                </a:cubicBezTo>
                <a:lnTo>
                  <a:pt x="0" y="68402"/>
                </a:lnTo>
                <a:cubicBezTo>
                  <a:pt x="0" y="30650"/>
                  <a:pt x="30650" y="0"/>
                  <a:pt x="68402" y="0"/>
                </a:cubicBezTo>
                <a:close/>
              </a:path>
            </a:pathLst>
          </a:custGeom>
          <a:solidFill>
            <a:srgbClr val="FFFFFF">
              <a:alpha val="1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Text 19"/>
          <p:cNvSpPr/>
          <p:nvPr/>
        </p:nvSpPr>
        <p:spPr>
          <a:xfrm>
            <a:off x="6012194" y="2188746"/>
            <a:ext cx="5565913" cy="2051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77" b="1" dirty="0">
                <a:solidFill>
                  <a:srgbClr val="D4B48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Nearby Competitor:</a:t>
            </a:r>
            <a:r>
              <a:rPr lang="en-US" sz="1077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'Kimchi' Restaurant</a:t>
            </a:r>
            <a:endParaRPr lang="en-US" sz="1600" dirty="0"/>
          </a:p>
        </p:txBody>
      </p:sp>
      <p:sp>
        <p:nvSpPr>
          <p:cNvPr id="23" name="Text 20"/>
          <p:cNvSpPr/>
          <p:nvPr/>
        </p:nvSpPr>
        <p:spPr>
          <a:xfrm>
            <a:off x="6012194" y="2462339"/>
            <a:ext cx="5565913" cy="2051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77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Located directly across the street</a:t>
            </a:r>
            <a:endParaRPr lang="en-US" sz="1600" dirty="0"/>
          </a:p>
        </p:txBody>
      </p:sp>
      <p:sp>
        <p:nvSpPr>
          <p:cNvPr id="24" name="Shape 21"/>
          <p:cNvSpPr/>
          <p:nvPr/>
        </p:nvSpPr>
        <p:spPr>
          <a:xfrm>
            <a:off x="6020744" y="2770132"/>
            <a:ext cx="153896" cy="136797"/>
          </a:xfrm>
          <a:custGeom>
            <a:avLst/>
            <a:gdLst/>
            <a:ahLst/>
            <a:cxnLst/>
            <a:rect l="l" t="t" r="r" b="b"/>
            <a:pathLst>
              <a:path w="153896" h="136797">
                <a:moveTo>
                  <a:pt x="82692" y="-5050"/>
                </a:moveTo>
                <a:cubicBezTo>
                  <a:pt x="81597" y="-7187"/>
                  <a:pt x="79379" y="-8550"/>
                  <a:pt x="76975" y="-8550"/>
                </a:cubicBezTo>
                <a:cubicBezTo>
                  <a:pt x="74570" y="-8550"/>
                  <a:pt x="72353" y="-7187"/>
                  <a:pt x="71257" y="-5050"/>
                </a:cubicBezTo>
                <a:lnTo>
                  <a:pt x="51593" y="33478"/>
                </a:lnTo>
                <a:lnTo>
                  <a:pt x="8870" y="40264"/>
                </a:lnTo>
                <a:cubicBezTo>
                  <a:pt x="6492" y="40638"/>
                  <a:pt x="4515" y="42321"/>
                  <a:pt x="3767" y="44619"/>
                </a:cubicBezTo>
                <a:cubicBezTo>
                  <a:pt x="3019" y="46917"/>
                  <a:pt x="3634" y="49428"/>
                  <a:pt x="5317" y="51138"/>
                </a:cubicBezTo>
                <a:lnTo>
                  <a:pt x="35882" y="81731"/>
                </a:lnTo>
                <a:lnTo>
                  <a:pt x="29149" y="124453"/>
                </a:lnTo>
                <a:cubicBezTo>
                  <a:pt x="28775" y="126831"/>
                  <a:pt x="29764" y="129235"/>
                  <a:pt x="31714" y="130651"/>
                </a:cubicBezTo>
                <a:cubicBezTo>
                  <a:pt x="33665" y="132068"/>
                  <a:pt x="36230" y="132281"/>
                  <a:pt x="38394" y="131186"/>
                </a:cubicBezTo>
                <a:lnTo>
                  <a:pt x="76975" y="111575"/>
                </a:lnTo>
                <a:lnTo>
                  <a:pt x="115529" y="131186"/>
                </a:lnTo>
                <a:cubicBezTo>
                  <a:pt x="117666" y="132281"/>
                  <a:pt x="120258" y="132068"/>
                  <a:pt x="122209" y="130651"/>
                </a:cubicBezTo>
                <a:cubicBezTo>
                  <a:pt x="124159" y="129235"/>
                  <a:pt x="125148" y="126858"/>
                  <a:pt x="124773" y="124453"/>
                </a:cubicBezTo>
                <a:lnTo>
                  <a:pt x="118014" y="81731"/>
                </a:lnTo>
                <a:lnTo>
                  <a:pt x="148579" y="51138"/>
                </a:lnTo>
                <a:cubicBezTo>
                  <a:pt x="150289" y="49428"/>
                  <a:pt x="150877" y="46917"/>
                  <a:pt x="150129" y="44619"/>
                </a:cubicBezTo>
                <a:cubicBezTo>
                  <a:pt x="149381" y="42321"/>
                  <a:pt x="147430" y="40638"/>
                  <a:pt x="145026" y="40264"/>
                </a:cubicBezTo>
                <a:lnTo>
                  <a:pt x="102330" y="33478"/>
                </a:lnTo>
                <a:lnTo>
                  <a:pt x="82692" y="-5050"/>
                </a:ln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5" name="Text 22"/>
          <p:cNvSpPr/>
          <p:nvPr/>
        </p:nvSpPr>
        <p:spPr>
          <a:xfrm>
            <a:off x="6251589" y="2735933"/>
            <a:ext cx="1675759" cy="2051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77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4.2/5 Rating on TripAdvisor</a:t>
            </a:r>
            <a:endParaRPr lang="en-US" sz="1600" dirty="0"/>
          </a:p>
        </p:txBody>
      </p:sp>
      <p:sp>
        <p:nvSpPr>
          <p:cNvPr id="26" name="Text 23"/>
          <p:cNvSpPr/>
          <p:nvPr/>
        </p:nvSpPr>
        <p:spPr>
          <a:xfrm>
            <a:off x="5875398" y="3214721"/>
            <a:ext cx="5839506" cy="6668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077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Kimchi's success demonstrates the area's popularity as a dining destination. Their strong performance validates our location choice—</a:t>
            </a:r>
            <a:r>
              <a:rPr lang="en-US" sz="1077" b="1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high customer traffic and established food culture</a:t>
            </a:r>
            <a:r>
              <a:rPr lang="en-US" sz="1077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in this neighborhood.</a:t>
            </a:r>
            <a:endParaRPr lang="en-US" sz="1600" dirty="0"/>
          </a:p>
        </p:txBody>
      </p:sp>
      <p:sp>
        <p:nvSpPr>
          <p:cNvPr id="27" name="Shape 24"/>
          <p:cNvSpPr/>
          <p:nvPr/>
        </p:nvSpPr>
        <p:spPr>
          <a:xfrm>
            <a:off x="5687302" y="4257795"/>
            <a:ext cx="6164398" cy="1641560"/>
          </a:xfrm>
          <a:custGeom>
            <a:avLst/>
            <a:gdLst/>
            <a:ahLst/>
            <a:cxnLst/>
            <a:rect l="l" t="t" r="r" b="b"/>
            <a:pathLst>
              <a:path w="6164398" h="1641560">
                <a:moveTo>
                  <a:pt x="34199" y="0"/>
                </a:moveTo>
                <a:lnTo>
                  <a:pt x="6061801" y="0"/>
                </a:lnTo>
                <a:cubicBezTo>
                  <a:pt x="6118464" y="0"/>
                  <a:pt x="6164398" y="45934"/>
                  <a:pt x="6164398" y="102597"/>
                </a:cubicBezTo>
                <a:lnTo>
                  <a:pt x="6164398" y="1538962"/>
                </a:lnTo>
                <a:cubicBezTo>
                  <a:pt x="6164398" y="1595625"/>
                  <a:pt x="6118464" y="1641560"/>
                  <a:pt x="6061801" y="1641560"/>
                </a:cubicBezTo>
                <a:lnTo>
                  <a:pt x="34199" y="1641560"/>
                </a:lnTo>
                <a:cubicBezTo>
                  <a:pt x="15311" y="1641560"/>
                  <a:pt x="0" y="1626248"/>
                  <a:pt x="0" y="1607360"/>
                </a:cubicBezTo>
                <a:lnTo>
                  <a:pt x="0" y="34199"/>
                </a:lnTo>
                <a:cubicBezTo>
                  <a:pt x="0" y="15324"/>
                  <a:pt x="15324" y="0"/>
                  <a:pt x="34199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51299" dist="34199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8" name="Shape 25"/>
          <p:cNvSpPr/>
          <p:nvPr/>
        </p:nvSpPr>
        <p:spPr>
          <a:xfrm>
            <a:off x="5687302" y="4257795"/>
            <a:ext cx="34199" cy="1641560"/>
          </a:xfrm>
          <a:custGeom>
            <a:avLst/>
            <a:gdLst/>
            <a:ahLst/>
            <a:cxnLst/>
            <a:rect l="l" t="t" r="r" b="b"/>
            <a:pathLst>
              <a:path w="34199" h="1641560">
                <a:moveTo>
                  <a:pt x="34199" y="0"/>
                </a:moveTo>
                <a:lnTo>
                  <a:pt x="34199" y="0"/>
                </a:lnTo>
                <a:lnTo>
                  <a:pt x="34199" y="1641560"/>
                </a:lnTo>
                <a:lnTo>
                  <a:pt x="34199" y="1641560"/>
                </a:lnTo>
                <a:cubicBezTo>
                  <a:pt x="15311" y="1641560"/>
                  <a:pt x="0" y="1626248"/>
                  <a:pt x="0" y="1607360"/>
                </a:cubicBezTo>
                <a:lnTo>
                  <a:pt x="0" y="34199"/>
                </a:lnTo>
                <a:cubicBezTo>
                  <a:pt x="0" y="15324"/>
                  <a:pt x="15324" y="0"/>
                  <a:pt x="34199" y="0"/>
                </a:cubicBez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9" name="Shape 26"/>
          <p:cNvSpPr/>
          <p:nvPr/>
        </p:nvSpPr>
        <p:spPr>
          <a:xfrm>
            <a:off x="5930971" y="4497189"/>
            <a:ext cx="170996" cy="170996"/>
          </a:xfrm>
          <a:custGeom>
            <a:avLst/>
            <a:gdLst/>
            <a:ahLst/>
            <a:cxnLst/>
            <a:rect l="l" t="t" r="r" b="b"/>
            <a:pathLst>
              <a:path w="170996" h="170996">
                <a:moveTo>
                  <a:pt x="10687" y="10687"/>
                </a:moveTo>
                <a:cubicBezTo>
                  <a:pt x="16599" y="10687"/>
                  <a:pt x="21374" y="15463"/>
                  <a:pt x="21374" y="21374"/>
                </a:cubicBezTo>
                <a:lnTo>
                  <a:pt x="21374" y="133590"/>
                </a:lnTo>
                <a:cubicBezTo>
                  <a:pt x="21374" y="136529"/>
                  <a:pt x="23779" y="138934"/>
                  <a:pt x="26718" y="138934"/>
                </a:cubicBezTo>
                <a:lnTo>
                  <a:pt x="160309" y="138934"/>
                </a:lnTo>
                <a:cubicBezTo>
                  <a:pt x="166220" y="138934"/>
                  <a:pt x="170996" y="143710"/>
                  <a:pt x="170996" y="149621"/>
                </a:cubicBezTo>
                <a:cubicBezTo>
                  <a:pt x="170996" y="155533"/>
                  <a:pt x="166220" y="160309"/>
                  <a:pt x="160309" y="160309"/>
                </a:cubicBezTo>
                <a:lnTo>
                  <a:pt x="26718" y="160309"/>
                </a:lnTo>
                <a:cubicBezTo>
                  <a:pt x="11956" y="160309"/>
                  <a:pt x="0" y="148352"/>
                  <a:pt x="0" y="133590"/>
                </a:cubicBezTo>
                <a:lnTo>
                  <a:pt x="0" y="21374"/>
                </a:lnTo>
                <a:cubicBezTo>
                  <a:pt x="0" y="15463"/>
                  <a:pt x="4776" y="10687"/>
                  <a:pt x="10687" y="10687"/>
                </a:cubicBezTo>
                <a:close/>
                <a:moveTo>
                  <a:pt x="42749" y="32062"/>
                </a:moveTo>
                <a:cubicBezTo>
                  <a:pt x="42749" y="26150"/>
                  <a:pt x="47525" y="21374"/>
                  <a:pt x="53436" y="21374"/>
                </a:cubicBezTo>
                <a:lnTo>
                  <a:pt x="117560" y="21374"/>
                </a:lnTo>
                <a:cubicBezTo>
                  <a:pt x="123471" y="21374"/>
                  <a:pt x="128247" y="26150"/>
                  <a:pt x="128247" y="32062"/>
                </a:cubicBezTo>
                <a:cubicBezTo>
                  <a:pt x="128247" y="37973"/>
                  <a:pt x="123471" y="42749"/>
                  <a:pt x="117560" y="42749"/>
                </a:cubicBezTo>
                <a:lnTo>
                  <a:pt x="53436" y="42749"/>
                </a:lnTo>
                <a:cubicBezTo>
                  <a:pt x="47525" y="42749"/>
                  <a:pt x="42749" y="37973"/>
                  <a:pt x="42749" y="32062"/>
                </a:cubicBezTo>
                <a:close/>
                <a:moveTo>
                  <a:pt x="53436" y="58780"/>
                </a:moveTo>
                <a:lnTo>
                  <a:pt x="96185" y="58780"/>
                </a:lnTo>
                <a:cubicBezTo>
                  <a:pt x="102097" y="58780"/>
                  <a:pt x="106872" y="63556"/>
                  <a:pt x="106872" y="69467"/>
                </a:cubicBezTo>
                <a:cubicBezTo>
                  <a:pt x="106872" y="75378"/>
                  <a:pt x="102097" y="80154"/>
                  <a:pt x="96185" y="80154"/>
                </a:cubicBezTo>
                <a:lnTo>
                  <a:pt x="53436" y="80154"/>
                </a:lnTo>
                <a:cubicBezTo>
                  <a:pt x="47525" y="80154"/>
                  <a:pt x="42749" y="75378"/>
                  <a:pt x="42749" y="69467"/>
                </a:cubicBezTo>
                <a:cubicBezTo>
                  <a:pt x="42749" y="63556"/>
                  <a:pt x="47525" y="58780"/>
                  <a:pt x="53436" y="58780"/>
                </a:cubicBezTo>
                <a:close/>
                <a:moveTo>
                  <a:pt x="53436" y="96185"/>
                </a:moveTo>
                <a:lnTo>
                  <a:pt x="138934" y="96185"/>
                </a:lnTo>
                <a:cubicBezTo>
                  <a:pt x="144845" y="96185"/>
                  <a:pt x="149621" y="100961"/>
                  <a:pt x="149621" y="106872"/>
                </a:cubicBezTo>
                <a:cubicBezTo>
                  <a:pt x="149621" y="112784"/>
                  <a:pt x="144845" y="117560"/>
                  <a:pt x="138934" y="117560"/>
                </a:cubicBezTo>
                <a:lnTo>
                  <a:pt x="53436" y="117560"/>
                </a:lnTo>
                <a:cubicBezTo>
                  <a:pt x="47525" y="117560"/>
                  <a:pt x="42749" y="112784"/>
                  <a:pt x="42749" y="106872"/>
                </a:cubicBezTo>
                <a:cubicBezTo>
                  <a:pt x="42749" y="100961"/>
                  <a:pt x="47525" y="96185"/>
                  <a:pt x="53436" y="96185"/>
                </a:cubicBez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0" name="Text 27"/>
          <p:cNvSpPr/>
          <p:nvPr/>
        </p:nvSpPr>
        <p:spPr>
          <a:xfrm>
            <a:off x="6123342" y="4462990"/>
            <a:ext cx="5608662" cy="2393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346" b="1" dirty="0">
                <a:solidFill>
                  <a:srgbClr val="3D352E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Market Validation</a:t>
            </a:r>
            <a:endParaRPr lang="en-US" sz="1600" dirty="0"/>
          </a:p>
        </p:txBody>
      </p:sp>
      <p:sp>
        <p:nvSpPr>
          <p:cNvPr id="31" name="Text 28"/>
          <p:cNvSpPr/>
          <p:nvPr/>
        </p:nvSpPr>
        <p:spPr>
          <a:xfrm>
            <a:off x="5909597" y="4804982"/>
            <a:ext cx="5805307" cy="8891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077" dirty="0">
                <a:solidFill>
                  <a:srgbClr val="3D35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The presence of successful restaurants like Kimchi proves that Cowbridge Road East is a thriving dining hub. With Korean cuisine succeeding here, there's clear evidence that </a:t>
            </a:r>
            <a:r>
              <a:rPr lang="en-US" sz="1077" b="1" dirty="0">
                <a:solidFill>
                  <a:srgbClr val="3D35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Cardiff diners are open to exploring international cuisines</a:t>
            </a:r>
            <a:r>
              <a:rPr lang="en-US" sz="1077" dirty="0">
                <a:solidFill>
                  <a:srgbClr val="3D35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, creating the perfect environment for Czech cuisine introduction.</a:t>
            </a:r>
            <a:endParaRPr lang="en-US" sz="1600" dirty="0"/>
          </a:p>
        </p:txBody>
      </p:sp>
      <p:sp>
        <p:nvSpPr>
          <p:cNvPr id="32" name="Shape 29"/>
          <p:cNvSpPr/>
          <p:nvPr/>
        </p:nvSpPr>
        <p:spPr>
          <a:xfrm>
            <a:off x="5704401" y="5984853"/>
            <a:ext cx="6181498" cy="786581"/>
          </a:xfrm>
          <a:custGeom>
            <a:avLst/>
            <a:gdLst/>
            <a:ahLst/>
            <a:cxnLst/>
            <a:rect l="l" t="t" r="r" b="b"/>
            <a:pathLst>
              <a:path w="6181498" h="786581">
                <a:moveTo>
                  <a:pt x="102594" y="0"/>
                </a:moveTo>
                <a:lnTo>
                  <a:pt x="6078904" y="0"/>
                </a:lnTo>
                <a:cubicBezTo>
                  <a:pt x="6135565" y="0"/>
                  <a:pt x="6181498" y="45933"/>
                  <a:pt x="6181498" y="102594"/>
                </a:cubicBezTo>
                <a:lnTo>
                  <a:pt x="6181498" y="683987"/>
                </a:lnTo>
                <a:cubicBezTo>
                  <a:pt x="6181498" y="740648"/>
                  <a:pt x="6135565" y="786581"/>
                  <a:pt x="6078904" y="786581"/>
                </a:cubicBezTo>
                <a:lnTo>
                  <a:pt x="102594" y="786581"/>
                </a:lnTo>
                <a:cubicBezTo>
                  <a:pt x="45933" y="786581"/>
                  <a:pt x="0" y="740648"/>
                  <a:pt x="0" y="683987"/>
                </a:cubicBezTo>
                <a:lnTo>
                  <a:pt x="0" y="102594"/>
                </a:lnTo>
                <a:cubicBezTo>
                  <a:pt x="0" y="45971"/>
                  <a:pt x="45971" y="0"/>
                  <a:pt x="102594" y="0"/>
                </a:cubicBezTo>
                <a:close/>
              </a:path>
            </a:pathLst>
          </a:custGeom>
          <a:gradFill flip="none" rotWithShape="1">
            <a:gsLst>
              <a:gs pos="0">
                <a:srgbClr val="AE4A4A"/>
              </a:gs>
              <a:gs pos="100000">
                <a:srgbClr val="AE4A4A">
                  <a:alpha val="90000"/>
                </a:srgbClr>
              </a:gs>
            </a:gsLst>
            <a:lin ang="0" scaled="1"/>
          </a:gradFill>
          <a:ln/>
          <a:effectLst>
            <a:outerShdw blurRad="128247" dist="85498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3" name="Shape 30"/>
          <p:cNvSpPr/>
          <p:nvPr/>
        </p:nvSpPr>
        <p:spPr>
          <a:xfrm>
            <a:off x="5918147" y="6208216"/>
            <a:ext cx="230844" cy="307792"/>
          </a:xfrm>
          <a:custGeom>
            <a:avLst/>
            <a:gdLst/>
            <a:ahLst/>
            <a:cxnLst/>
            <a:rect l="l" t="t" r="r" b="b"/>
            <a:pathLst>
              <a:path w="230844" h="307792">
                <a:moveTo>
                  <a:pt x="176079" y="230844"/>
                </a:moveTo>
                <a:cubicBezTo>
                  <a:pt x="180467" y="217439"/>
                  <a:pt x="189244" y="205295"/>
                  <a:pt x="199163" y="194835"/>
                </a:cubicBezTo>
                <a:cubicBezTo>
                  <a:pt x="218821" y="174155"/>
                  <a:pt x="230844" y="146201"/>
                  <a:pt x="230844" y="115422"/>
                </a:cubicBezTo>
                <a:cubicBezTo>
                  <a:pt x="230844" y="51700"/>
                  <a:pt x="179145" y="0"/>
                  <a:pt x="115422" y="0"/>
                </a:cubicBezTo>
                <a:cubicBezTo>
                  <a:pt x="51700" y="0"/>
                  <a:pt x="0" y="51700"/>
                  <a:pt x="0" y="115422"/>
                </a:cubicBezTo>
                <a:cubicBezTo>
                  <a:pt x="0" y="146201"/>
                  <a:pt x="12023" y="174155"/>
                  <a:pt x="31681" y="194835"/>
                </a:cubicBezTo>
                <a:cubicBezTo>
                  <a:pt x="41600" y="205295"/>
                  <a:pt x="50437" y="217439"/>
                  <a:pt x="54765" y="230844"/>
                </a:cubicBezTo>
                <a:lnTo>
                  <a:pt x="176019" y="230844"/>
                </a:lnTo>
                <a:close/>
                <a:moveTo>
                  <a:pt x="173133" y="259700"/>
                </a:moveTo>
                <a:lnTo>
                  <a:pt x="57711" y="259700"/>
                </a:lnTo>
                <a:lnTo>
                  <a:pt x="57711" y="269318"/>
                </a:lnTo>
                <a:cubicBezTo>
                  <a:pt x="57711" y="295890"/>
                  <a:pt x="79233" y="317411"/>
                  <a:pt x="105804" y="317411"/>
                </a:cubicBezTo>
                <a:lnTo>
                  <a:pt x="125041" y="317411"/>
                </a:lnTo>
                <a:cubicBezTo>
                  <a:pt x="151612" y="317411"/>
                  <a:pt x="173133" y="295890"/>
                  <a:pt x="173133" y="269318"/>
                </a:cubicBezTo>
                <a:lnTo>
                  <a:pt x="173133" y="259700"/>
                </a:lnTo>
                <a:close/>
                <a:moveTo>
                  <a:pt x="110613" y="67330"/>
                </a:moveTo>
                <a:cubicBezTo>
                  <a:pt x="86687" y="67330"/>
                  <a:pt x="67330" y="86687"/>
                  <a:pt x="67330" y="110613"/>
                </a:cubicBezTo>
                <a:cubicBezTo>
                  <a:pt x="67330" y="118608"/>
                  <a:pt x="60897" y="125041"/>
                  <a:pt x="52902" y="125041"/>
                </a:cubicBezTo>
                <a:cubicBezTo>
                  <a:pt x="44906" y="125041"/>
                  <a:pt x="38474" y="118608"/>
                  <a:pt x="38474" y="110613"/>
                </a:cubicBezTo>
                <a:cubicBezTo>
                  <a:pt x="38474" y="70756"/>
                  <a:pt x="70756" y="38474"/>
                  <a:pt x="110613" y="38474"/>
                </a:cubicBezTo>
                <a:cubicBezTo>
                  <a:pt x="118608" y="38474"/>
                  <a:pt x="125041" y="44906"/>
                  <a:pt x="125041" y="52902"/>
                </a:cubicBezTo>
                <a:cubicBezTo>
                  <a:pt x="125041" y="60897"/>
                  <a:pt x="118608" y="67330"/>
                  <a:pt x="110613" y="67330"/>
                </a:cubicBez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4" name="Text 31"/>
          <p:cNvSpPr/>
          <p:nvPr/>
        </p:nvSpPr>
        <p:spPr>
          <a:xfrm>
            <a:off x="6362736" y="6113100"/>
            <a:ext cx="3548163" cy="2051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77" dirty="0">
                <a:solidFill>
                  <a:srgbClr val="FFFFFF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Strategic Insight</a:t>
            </a:r>
            <a:endParaRPr lang="en-US" sz="1600" dirty="0"/>
          </a:p>
        </p:txBody>
      </p:sp>
      <p:sp>
        <p:nvSpPr>
          <p:cNvPr id="35" name="Text 32"/>
          <p:cNvSpPr/>
          <p:nvPr/>
        </p:nvSpPr>
        <p:spPr>
          <a:xfrm>
            <a:off x="6362736" y="6361043"/>
            <a:ext cx="3565262" cy="2393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346" b="1" dirty="0">
                <a:solidFill>
                  <a:srgbClr val="FFFFFF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Established dining area with proven customer base</a:t>
            </a:r>
            <a:endParaRPr lang="en-US" sz="1600" dirty="0"/>
          </a:p>
        </p:txBody>
      </p:sp>
      <p:pic>
        <p:nvPicPr>
          <p:cNvPr id="39" name="Picture 38">
            <a:extLst>
              <a:ext uri="{FF2B5EF4-FFF2-40B4-BE49-F238E27FC236}">
                <a16:creationId xmlns:a16="http://schemas.microsoft.com/office/drawing/2014/main" id="{DEAB8C27-A29D-8B78-6F51-1FCBBC5D5A2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1146" t="19006" r="3329" b="1055"/>
          <a:stretch>
            <a:fillRect/>
          </a:stretch>
        </p:blipFill>
        <p:spPr>
          <a:xfrm>
            <a:off x="2960029" y="2514517"/>
            <a:ext cx="2572532" cy="1366207"/>
          </a:xfrm>
          <a:prstGeom prst="rect">
            <a:avLst/>
          </a:prstGeom>
        </p:spPr>
      </p:pic>
    </p:spTree>
  </p:cSld>
  <p:clrMapOvr>
    <a:masterClrMapping/>
  </p:clrMapOvr>
  <p:transition>
    <p:fad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F5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17500" y="317500"/>
            <a:ext cx="1162050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b="1" kern="0" spc="100" dirty="0">
                <a:solidFill>
                  <a:srgbClr val="AE4A4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Menu &amp; Offerings</a:t>
            </a:r>
            <a:endParaRPr lang="en-US" sz="1600" dirty="0"/>
          </a:p>
        </p:txBody>
      </p:sp>
      <p:sp>
        <p:nvSpPr>
          <p:cNvPr id="3" name="Text 1"/>
          <p:cNvSpPr/>
          <p:nvPr/>
        </p:nvSpPr>
        <p:spPr>
          <a:xfrm>
            <a:off x="317500" y="603250"/>
            <a:ext cx="11747500" cy="38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80000"/>
              </a:lnSpc>
            </a:pPr>
            <a:r>
              <a:rPr lang="en-US" sz="3000" b="1" dirty="0">
                <a:solidFill>
                  <a:srgbClr val="3D352E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5. Product Strategy: Authentic Czech Experience</a:t>
            </a:r>
            <a:endParaRPr lang="en-US" sz="1600" dirty="0"/>
          </a:p>
        </p:txBody>
      </p:sp>
      <p:sp>
        <p:nvSpPr>
          <p:cNvPr id="4" name="Shape 2"/>
          <p:cNvSpPr/>
          <p:nvPr/>
        </p:nvSpPr>
        <p:spPr>
          <a:xfrm>
            <a:off x="317500" y="1111250"/>
            <a:ext cx="762000" cy="31750"/>
          </a:xfrm>
          <a:custGeom>
            <a:avLst/>
            <a:gdLst/>
            <a:ahLst/>
            <a:cxnLst/>
            <a:rect l="l" t="t" r="r" b="b"/>
            <a:pathLst>
              <a:path w="762000" h="31750">
                <a:moveTo>
                  <a:pt x="0" y="0"/>
                </a:moveTo>
                <a:lnTo>
                  <a:pt x="762000" y="0"/>
                </a:lnTo>
                <a:lnTo>
                  <a:pt x="762000" y="31750"/>
                </a:lnTo>
                <a:lnTo>
                  <a:pt x="0" y="31750"/>
                </a:lnTo>
                <a:lnTo>
                  <a:pt x="0" y="0"/>
                </a:ln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317500" y="1333500"/>
            <a:ext cx="5651500" cy="2024062"/>
          </a:xfrm>
          <a:custGeom>
            <a:avLst/>
            <a:gdLst/>
            <a:ahLst/>
            <a:cxnLst/>
            <a:rect l="l" t="t" r="r" b="b"/>
            <a:pathLst>
              <a:path w="5651500" h="2024062">
                <a:moveTo>
                  <a:pt x="95252" y="0"/>
                </a:moveTo>
                <a:lnTo>
                  <a:pt x="5556248" y="0"/>
                </a:lnTo>
                <a:cubicBezTo>
                  <a:pt x="5608854" y="0"/>
                  <a:pt x="5651500" y="42646"/>
                  <a:pt x="5651500" y="95252"/>
                </a:cubicBezTo>
                <a:lnTo>
                  <a:pt x="5651500" y="1928810"/>
                </a:lnTo>
                <a:cubicBezTo>
                  <a:pt x="5651500" y="1981417"/>
                  <a:pt x="5608854" y="2024062"/>
                  <a:pt x="5556248" y="2024062"/>
                </a:cubicBezTo>
                <a:lnTo>
                  <a:pt x="95252" y="2024062"/>
                </a:lnTo>
                <a:cubicBezTo>
                  <a:pt x="42646" y="2024062"/>
                  <a:pt x="0" y="1981417"/>
                  <a:pt x="0" y="1928810"/>
                </a:cubicBezTo>
                <a:lnTo>
                  <a:pt x="0" y="95252"/>
                </a:lnTo>
                <a:cubicBezTo>
                  <a:pt x="0" y="42681"/>
                  <a:pt x="42681" y="0"/>
                  <a:pt x="95252" y="0"/>
                </a:cubicBezTo>
                <a:close/>
              </a:path>
            </a:pathLst>
          </a:custGeom>
          <a:gradFill flip="none" rotWithShape="1">
            <a:gsLst>
              <a:gs pos="0">
                <a:srgbClr val="AE4A4A"/>
              </a:gs>
              <a:gs pos="100000">
                <a:srgbClr val="AE4A4A">
                  <a:alpha val="90000"/>
                </a:srgbClr>
              </a:gs>
            </a:gsLst>
            <a:lin ang="2700000" scaled="1"/>
          </a:gradFill>
          <a:ln/>
          <a:effectLst>
            <a:outerShdw blurRad="119063" dist="79375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531813" y="1555750"/>
            <a:ext cx="190500" cy="190500"/>
          </a:xfrm>
          <a:custGeom>
            <a:avLst/>
            <a:gdLst/>
            <a:ahLst/>
            <a:cxnLst/>
            <a:rect l="l" t="t" r="r" b="b"/>
            <a:pathLst>
              <a:path w="190500" h="190500">
                <a:moveTo>
                  <a:pt x="23775" y="5358"/>
                </a:moveTo>
                <a:cubicBezTo>
                  <a:pt x="23478" y="2307"/>
                  <a:pt x="20910" y="0"/>
                  <a:pt x="17859" y="0"/>
                </a:cubicBezTo>
                <a:cubicBezTo>
                  <a:pt x="14808" y="0"/>
                  <a:pt x="12241" y="2307"/>
                  <a:pt x="11906" y="5321"/>
                </a:cubicBezTo>
                <a:lnTo>
                  <a:pt x="6660" y="55699"/>
                </a:lnTo>
                <a:cubicBezTo>
                  <a:pt x="6176" y="57931"/>
                  <a:pt x="5953" y="60201"/>
                  <a:pt x="5953" y="62471"/>
                </a:cubicBezTo>
                <a:cubicBezTo>
                  <a:pt x="5953" y="79549"/>
                  <a:pt x="19013" y="93576"/>
                  <a:pt x="35719" y="95101"/>
                </a:cubicBezTo>
                <a:lnTo>
                  <a:pt x="35719" y="178594"/>
                </a:lnTo>
                <a:cubicBezTo>
                  <a:pt x="35719" y="185179"/>
                  <a:pt x="41039" y="190500"/>
                  <a:pt x="47625" y="190500"/>
                </a:cubicBezTo>
                <a:cubicBezTo>
                  <a:pt x="54211" y="190500"/>
                  <a:pt x="59531" y="185179"/>
                  <a:pt x="59531" y="178594"/>
                </a:cubicBezTo>
                <a:lnTo>
                  <a:pt x="59531" y="95101"/>
                </a:lnTo>
                <a:cubicBezTo>
                  <a:pt x="76237" y="93576"/>
                  <a:pt x="89297" y="79549"/>
                  <a:pt x="89297" y="62471"/>
                </a:cubicBezTo>
                <a:cubicBezTo>
                  <a:pt x="89297" y="60201"/>
                  <a:pt x="89074" y="57931"/>
                  <a:pt x="88590" y="55699"/>
                </a:cubicBezTo>
                <a:lnTo>
                  <a:pt x="83307" y="5321"/>
                </a:lnTo>
                <a:cubicBezTo>
                  <a:pt x="83009" y="2307"/>
                  <a:pt x="80442" y="0"/>
                  <a:pt x="77391" y="0"/>
                </a:cubicBezTo>
                <a:cubicBezTo>
                  <a:pt x="74340" y="0"/>
                  <a:pt x="71772" y="2307"/>
                  <a:pt x="71475" y="5358"/>
                </a:cubicBezTo>
                <a:lnTo>
                  <a:pt x="66415" y="55773"/>
                </a:lnTo>
                <a:cubicBezTo>
                  <a:pt x="66191" y="57894"/>
                  <a:pt x="64405" y="59531"/>
                  <a:pt x="62285" y="59531"/>
                </a:cubicBezTo>
                <a:cubicBezTo>
                  <a:pt x="60127" y="59531"/>
                  <a:pt x="58341" y="57894"/>
                  <a:pt x="58117" y="55736"/>
                </a:cubicBezTo>
                <a:lnTo>
                  <a:pt x="53541" y="5432"/>
                </a:lnTo>
                <a:cubicBezTo>
                  <a:pt x="53280" y="2344"/>
                  <a:pt x="50713" y="0"/>
                  <a:pt x="47625" y="0"/>
                </a:cubicBezTo>
                <a:cubicBezTo>
                  <a:pt x="44537" y="0"/>
                  <a:pt x="41970" y="2344"/>
                  <a:pt x="41709" y="5432"/>
                </a:cubicBezTo>
                <a:lnTo>
                  <a:pt x="37133" y="55736"/>
                </a:lnTo>
                <a:cubicBezTo>
                  <a:pt x="36947" y="57894"/>
                  <a:pt x="35123" y="59531"/>
                  <a:pt x="32965" y="59531"/>
                </a:cubicBezTo>
                <a:cubicBezTo>
                  <a:pt x="30807" y="59531"/>
                  <a:pt x="29021" y="57894"/>
                  <a:pt x="28835" y="55773"/>
                </a:cubicBezTo>
                <a:lnTo>
                  <a:pt x="23775" y="5358"/>
                </a:lnTo>
                <a:close/>
                <a:moveTo>
                  <a:pt x="166688" y="0"/>
                </a:moveTo>
                <a:cubicBezTo>
                  <a:pt x="160734" y="0"/>
                  <a:pt x="119063" y="11906"/>
                  <a:pt x="119063" y="65484"/>
                </a:cubicBezTo>
                <a:lnTo>
                  <a:pt x="119063" y="107156"/>
                </a:lnTo>
                <a:cubicBezTo>
                  <a:pt x="119063" y="120290"/>
                  <a:pt x="129741" y="130969"/>
                  <a:pt x="142875" y="130969"/>
                </a:cubicBezTo>
                <a:lnTo>
                  <a:pt x="154781" y="130969"/>
                </a:lnTo>
                <a:lnTo>
                  <a:pt x="154781" y="178594"/>
                </a:lnTo>
                <a:cubicBezTo>
                  <a:pt x="154781" y="185179"/>
                  <a:pt x="160102" y="190500"/>
                  <a:pt x="166688" y="190500"/>
                </a:cubicBezTo>
                <a:cubicBezTo>
                  <a:pt x="173273" y="190500"/>
                  <a:pt x="178594" y="185179"/>
                  <a:pt x="178594" y="178594"/>
                </a:cubicBezTo>
                <a:lnTo>
                  <a:pt x="178594" y="11906"/>
                </a:lnTo>
                <a:cubicBezTo>
                  <a:pt x="178594" y="5321"/>
                  <a:pt x="173273" y="0"/>
                  <a:pt x="166688" y="0"/>
                </a:cubicBez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746125" y="1524000"/>
            <a:ext cx="5127625" cy="2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500" b="1" dirty="0">
                <a:solidFill>
                  <a:srgbClr val="FFFFFF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The 7 P's: Product</a:t>
            </a:r>
            <a:endParaRPr lang="en-US" sz="1600" dirty="0"/>
          </a:p>
        </p:txBody>
      </p:sp>
      <p:sp>
        <p:nvSpPr>
          <p:cNvPr id="8" name="Text 6"/>
          <p:cNvSpPr/>
          <p:nvPr/>
        </p:nvSpPr>
        <p:spPr>
          <a:xfrm>
            <a:off x="508000" y="1905000"/>
            <a:ext cx="5341938" cy="4683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125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Offer </a:t>
            </a:r>
            <a:r>
              <a:rPr lang="en-US" sz="1125" b="1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high-quality ingredients and menu items never seen before in Wales</a:t>
            </a:r>
            <a:r>
              <a:rPr lang="en-US" sz="1125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, creating an exclusive and authentic Czech dining experience.</a:t>
            </a:r>
            <a:endParaRPr lang="en-US" sz="1600" dirty="0"/>
          </a:p>
        </p:txBody>
      </p:sp>
      <p:sp>
        <p:nvSpPr>
          <p:cNvPr id="9" name="Shape 7"/>
          <p:cNvSpPr/>
          <p:nvPr/>
        </p:nvSpPr>
        <p:spPr>
          <a:xfrm>
            <a:off x="508000" y="2496344"/>
            <a:ext cx="5270500" cy="666750"/>
          </a:xfrm>
          <a:custGeom>
            <a:avLst/>
            <a:gdLst/>
            <a:ahLst/>
            <a:cxnLst/>
            <a:rect l="l" t="t" r="r" b="b"/>
            <a:pathLst>
              <a:path w="5270500" h="666750">
                <a:moveTo>
                  <a:pt x="63501" y="0"/>
                </a:moveTo>
                <a:lnTo>
                  <a:pt x="5206999" y="0"/>
                </a:lnTo>
                <a:cubicBezTo>
                  <a:pt x="5242070" y="0"/>
                  <a:pt x="5270500" y="28430"/>
                  <a:pt x="5270500" y="63501"/>
                </a:cubicBezTo>
                <a:lnTo>
                  <a:pt x="5270500" y="603249"/>
                </a:lnTo>
                <a:cubicBezTo>
                  <a:pt x="5270500" y="638320"/>
                  <a:pt x="5242070" y="666750"/>
                  <a:pt x="5206999" y="666750"/>
                </a:cubicBezTo>
                <a:lnTo>
                  <a:pt x="63501" y="666750"/>
                </a:lnTo>
                <a:cubicBezTo>
                  <a:pt x="28430" y="666750"/>
                  <a:pt x="0" y="638320"/>
                  <a:pt x="0" y="603249"/>
                </a:cubicBezTo>
                <a:lnTo>
                  <a:pt x="0" y="63501"/>
                </a:lnTo>
                <a:cubicBezTo>
                  <a:pt x="0" y="28454"/>
                  <a:pt x="28454" y="0"/>
                  <a:pt x="63501" y="0"/>
                </a:cubicBezTo>
                <a:close/>
              </a:path>
            </a:pathLst>
          </a:custGeom>
          <a:solidFill>
            <a:srgbClr val="FFFFFF">
              <a:alpha val="1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635000" y="2623344"/>
            <a:ext cx="5080000" cy="412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000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Every dish prepared with traditional recipes, fresh ingredients, and the heartwarming comfort that defines Czech cuisine.</a:t>
            </a:r>
            <a:endParaRPr lang="en-US" sz="1600" dirty="0"/>
          </a:p>
        </p:txBody>
      </p:sp>
      <p:sp>
        <p:nvSpPr>
          <p:cNvPr id="11" name="Shape 9"/>
          <p:cNvSpPr/>
          <p:nvPr/>
        </p:nvSpPr>
        <p:spPr>
          <a:xfrm>
            <a:off x="317500" y="3528219"/>
            <a:ext cx="5651500" cy="1539875"/>
          </a:xfrm>
          <a:custGeom>
            <a:avLst/>
            <a:gdLst/>
            <a:ahLst/>
            <a:cxnLst/>
            <a:rect l="l" t="t" r="r" b="b"/>
            <a:pathLst>
              <a:path w="5651500" h="1539875">
                <a:moveTo>
                  <a:pt x="31750" y="0"/>
                </a:moveTo>
                <a:lnTo>
                  <a:pt x="5619750" y="0"/>
                </a:lnTo>
                <a:cubicBezTo>
                  <a:pt x="5637285" y="0"/>
                  <a:pt x="5651500" y="14215"/>
                  <a:pt x="5651500" y="31750"/>
                </a:cubicBezTo>
                <a:lnTo>
                  <a:pt x="5651500" y="1444618"/>
                </a:lnTo>
                <a:cubicBezTo>
                  <a:pt x="5651500" y="1497227"/>
                  <a:pt x="5608852" y="1539875"/>
                  <a:pt x="5556243" y="1539875"/>
                </a:cubicBezTo>
                <a:lnTo>
                  <a:pt x="95257" y="1539875"/>
                </a:lnTo>
                <a:cubicBezTo>
                  <a:pt x="42648" y="1539875"/>
                  <a:pt x="0" y="1497227"/>
                  <a:pt x="0" y="1444618"/>
                </a:cubicBez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119063" dist="79375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317500" y="3528219"/>
            <a:ext cx="5651500" cy="31750"/>
          </a:xfrm>
          <a:custGeom>
            <a:avLst/>
            <a:gdLst/>
            <a:ahLst/>
            <a:cxnLst/>
            <a:rect l="l" t="t" r="r" b="b"/>
            <a:pathLst>
              <a:path w="5651500" h="31750">
                <a:moveTo>
                  <a:pt x="31750" y="0"/>
                </a:moveTo>
                <a:lnTo>
                  <a:pt x="5619750" y="0"/>
                </a:lnTo>
                <a:cubicBezTo>
                  <a:pt x="5637273" y="0"/>
                  <a:pt x="5651500" y="14227"/>
                  <a:pt x="5651500" y="31750"/>
                </a:cubicBezTo>
                <a:lnTo>
                  <a:pt x="5651500" y="31750"/>
                </a:lnTo>
                <a:lnTo>
                  <a:pt x="0" y="31750"/>
                </a:ln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531813" y="3766344"/>
            <a:ext cx="190500" cy="190500"/>
          </a:xfrm>
          <a:custGeom>
            <a:avLst/>
            <a:gdLst/>
            <a:ahLst/>
            <a:cxnLst/>
            <a:rect l="l" t="t" r="r" b="b"/>
            <a:pathLst>
              <a:path w="190500" h="190500">
                <a:moveTo>
                  <a:pt x="175357" y="2493"/>
                </a:moveTo>
                <a:cubicBezTo>
                  <a:pt x="177738" y="223"/>
                  <a:pt x="181198" y="-595"/>
                  <a:pt x="184398" y="446"/>
                </a:cubicBezTo>
                <a:cubicBezTo>
                  <a:pt x="188044" y="1674"/>
                  <a:pt x="190500" y="5097"/>
                  <a:pt x="190500" y="8930"/>
                </a:cubicBezTo>
                <a:lnTo>
                  <a:pt x="190500" y="78470"/>
                </a:lnTo>
                <a:cubicBezTo>
                  <a:pt x="190500" y="127285"/>
                  <a:pt x="150279" y="166688"/>
                  <a:pt x="101650" y="166688"/>
                </a:cubicBezTo>
                <a:cubicBezTo>
                  <a:pt x="73000" y="166688"/>
                  <a:pt x="48295" y="148270"/>
                  <a:pt x="39328" y="122523"/>
                </a:cubicBezTo>
                <a:cubicBezTo>
                  <a:pt x="26157" y="133983"/>
                  <a:pt x="17859" y="150837"/>
                  <a:pt x="17859" y="169664"/>
                </a:cubicBezTo>
                <a:cubicBezTo>
                  <a:pt x="17859" y="174613"/>
                  <a:pt x="13878" y="178594"/>
                  <a:pt x="8930" y="178594"/>
                </a:cubicBezTo>
                <a:cubicBezTo>
                  <a:pt x="3981" y="178594"/>
                  <a:pt x="0" y="174613"/>
                  <a:pt x="0" y="169664"/>
                </a:cubicBezTo>
                <a:cubicBezTo>
                  <a:pt x="0" y="141796"/>
                  <a:pt x="14213" y="117239"/>
                  <a:pt x="35756" y="102803"/>
                </a:cubicBezTo>
                <a:cubicBezTo>
                  <a:pt x="48890" y="94022"/>
                  <a:pt x="64554" y="89297"/>
                  <a:pt x="80367" y="89297"/>
                </a:cubicBezTo>
                <a:lnTo>
                  <a:pt x="110133" y="89297"/>
                </a:lnTo>
                <a:cubicBezTo>
                  <a:pt x="115081" y="89297"/>
                  <a:pt x="119063" y="85316"/>
                  <a:pt x="119063" y="80367"/>
                </a:cubicBezTo>
                <a:cubicBezTo>
                  <a:pt x="119063" y="75419"/>
                  <a:pt x="115081" y="71438"/>
                  <a:pt x="110133" y="71438"/>
                </a:cubicBezTo>
                <a:lnTo>
                  <a:pt x="80367" y="71438"/>
                </a:lnTo>
                <a:cubicBezTo>
                  <a:pt x="65596" y="71438"/>
                  <a:pt x="51606" y="74712"/>
                  <a:pt x="39067" y="80553"/>
                </a:cubicBezTo>
                <a:cubicBezTo>
                  <a:pt x="47737" y="54508"/>
                  <a:pt x="72256" y="35719"/>
                  <a:pt x="101203" y="35719"/>
                </a:cubicBezTo>
                <a:cubicBezTo>
                  <a:pt x="125909" y="35719"/>
                  <a:pt x="144289" y="27496"/>
                  <a:pt x="156530" y="19348"/>
                </a:cubicBezTo>
                <a:cubicBezTo>
                  <a:pt x="163674" y="14585"/>
                  <a:pt x="169738" y="8892"/>
                  <a:pt x="175394" y="2493"/>
                </a:cubicBezTo>
                <a:close/>
              </a:path>
            </a:pathLst>
          </a:custGeom>
          <a:solidFill>
            <a:srgbClr val="3A4F4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746125" y="3734594"/>
            <a:ext cx="5127625" cy="2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500" b="1" dirty="0">
                <a:solidFill>
                  <a:srgbClr val="3D352E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Quality Commitment</a:t>
            </a:r>
            <a:endParaRPr lang="en-US" sz="1600" dirty="0"/>
          </a:p>
        </p:txBody>
      </p:sp>
      <p:sp>
        <p:nvSpPr>
          <p:cNvPr id="15" name="Shape 13"/>
          <p:cNvSpPr/>
          <p:nvPr/>
        </p:nvSpPr>
        <p:spPr>
          <a:xfrm>
            <a:off x="527844" y="4147344"/>
            <a:ext cx="142875" cy="142875"/>
          </a:xfrm>
          <a:custGeom>
            <a:avLst/>
            <a:gdLst/>
            <a:ahLst/>
            <a:cxnLst/>
            <a:rect l="l" t="t" r="r" b="b"/>
            <a:pathLst>
              <a:path w="142875" h="142875">
                <a:moveTo>
                  <a:pt x="71438" y="142875"/>
                </a:moveTo>
                <a:cubicBezTo>
                  <a:pt x="110865" y="142875"/>
                  <a:pt x="142875" y="110865"/>
                  <a:pt x="142875" y="71438"/>
                </a:cubicBezTo>
                <a:cubicBezTo>
                  <a:pt x="142875" y="32010"/>
                  <a:pt x="110865" y="0"/>
                  <a:pt x="71438" y="0"/>
                </a:cubicBezTo>
                <a:cubicBezTo>
                  <a:pt x="32010" y="0"/>
                  <a:pt x="0" y="32010"/>
                  <a:pt x="0" y="71438"/>
                </a:cubicBezTo>
                <a:cubicBezTo>
                  <a:pt x="0" y="110865"/>
                  <a:pt x="32010" y="142875"/>
                  <a:pt x="71437" y="142875"/>
                </a:cubicBezTo>
                <a:close/>
                <a:moveTo>
                  <a:pt x="94990" y="59355"/>
                </a:moveTo>
                <a:lnTo>
                  <a:pt x="72665" y="95073"/>
                </a:lnTo>
                <a:cubicBezTo>
                  <a:pt x="71493" y="96943"/>
                  <a:pt x="69484" y="98115"/>
                  <a:pt x="67280" y="98227"/>
                </a:cubicBezTo>
                <a:cubicBezTo>
                  <a:pt x="65075" y="98338"/>
                  <a:pt x="62954" y="97334"/>
                  <a:pt x="61643" y="95548"/>
                </a:cubicBezTo>
                <a:lnTo>
                  <a:pt x="48248" y="77688"/>
                </a:lnTo>
                <a:cubicBezTo>
                  <a:pt x="46016" y="74730"/>
                  <a:pt x="46630" y="70545"/>
                  <a:pt x="49588" y="68312"/>
                </a:cubicBezTo>
                <a:cubicBezTo>
                  <a:pt x="52546" y="66080"/>
                  <a:pt x="56731" y="66694"/>
                  <a:pt x="58964" y="69652"/>
                </a:cubicBezTo>
                <a:lnTo>
                  <a:pt x="66498" y="79697"/>
                </a:lnTo>
                <a:lnTo>
                  <a:pt x="83632" y="52267"/>
                </a:lnTo>
                <a:cubicBezTo>
                  <a:pt x="85585" y="49141"/>
                  <a:pt x="89715" y="48165"/>
                  <a:pt x="92869" y="50146"/>
                </a:cubicBezTo>
                <a:cubicBezTo>
                  <a:pt x="96022" y="52127"/>
                  <a:pt x="96971" y="56229"/>
                  <a:pt x="94990" y="59382"/>
                </a:cubicBez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781844" y="4115594"/>
            <a:ext cx="427037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b="1" dirty="0">
                <a:solidFill>
                  <a:srgbClr val="3D35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Fresh Ingredients:</a:t>
            </a:r>
            <a:r>
              <a:rPr lang="en-US" sz="1000" dirty="0">
                <a:solidFill>
                  <a:srgbClr val="3D35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Daily sourcing of high-quality meats, vegetables, and dairy</a:t>
            </a:r>
            <a:endParaRPr lang="en-US" sz="1600" dirty="0"/>
          </a:p>
        </p:txBody>
      </p:sp>
      <p:sp>
        <p:nvSpPr>
          <p:cNvPr id="17" name="Shape 15"/>
          <p:cNvSpPr/>
          <p:nvPr/>
        </p:nvSpPr>
        <p:spPr>
          <a:xfrm>
            <a:off x="527844" y="4433094"/>
            <a:ext cx="142875" cy="142875"/>
          </a:xfrm>
          <a:custGeom>
            <a:avLst/>
            <a:gdLst/>
            <a:ahLst/>
            <a:cxnLst/>
            <a:rect l="l" t="t" r="r" b="b"/>
            <a:pathLst>
              <a:path w="142875" h="142875">
                <a:moveTo>
                  <a:pt x="71438" y="142875"/>
                </a:moveTo>
                <a:cubicBezTo>
                  <a:pt x="110865" y="142875"/>
                  <a:pt x="142875" y="110865"/>
                  <a:pt x="142875" y="71438"/>
                </a:cubicBezTo>
                <a:cubicBezTo>
                  <a:pt x="142875" y="32010"/>
                  <a:pt x="110865" y="0"/>
                  <a:pt x="71438" y="0"/>
                </a:cubicBezTo>
                <a:cubicBezTo>
                  <a:pt x="32010" y="0"/>
                  <a:pt x="0" y="32010"/>
                  <a:pt x="0" y="71438"/>
                </a:cubicBezTo>
                <a:cubicBezTo>
                  <a:pt x="0" y="110865"/>
                  <a:pt x="32010" y="142875"/>
                  <a:pt x="71437" y="142875"/>
                </a:cubicBezTo>
                <a:close/>
                <a:moveTo>
                  <a:pt x="94990" y="59355"/>
                </a:moveTo>
                <a:lnTo>
                  <a:pt x="72665" y="95073"/>
                </a:lnTo>
                <a:cubicBezTo>
                  <a:pt x="71493" y="96943"/>
                  <a:pt x="69484" y="98115"/>
                  <a:pt x="67280" y="98227"/>
                </a:cubicBezTo>
                <a:cubicBezTo>
                  <a:pt x="65075" y="98338"/>
                  <a:pt x="62954" y="97334"/>
                  <a:pt x="61643" y="95548"/>
                </a:cubicBezTo>
                <a:lnTo>
                  <a:pt x="48248" y="77688"/>
                </a:lnTo>
                <a:cubicBezTo>
                  <a:pt x="46016" y="74730"/>
                  <a:pt x="46630" y="70545"/>
                  <a:pt x="49588" y="68312"/>
                </a:cubicBezTo>
                <a:cubicBezTo>
                  <a:pt x="52546" y="66080"/>
                  <a:pt x="56731" y="66694"/>
                  <a:pt x="58964" y="69652"/>
                </a:cubicBezTo>
                <a:lnTo>
                  <a:pt x="66498" y="79697"/>
                </a:lnTo>
                <a:lnTo>
                  <a:pt x="83632" y="52267"/>
                </a:lnTo>
                <a:cubicBezTo>
                  <a:pt x="85585" y="49141"/>
                  <a:pt x="89715" y="48165"/>
                  <a:pt x="92869" y="50146"/>
                </a:cubicBezTo>
                <a:cubicBezTo>
                  <a:pt x="96022" y="52127"/>
                  <a:pt x="96971" y="56229"/>
                  <a:pt x="94990" y="59382"/>
                </a:cubicBez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781844" y="4401344"/>
            <a:ext cx="4770438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b="1" dirty="0">
                <a:solidFill>
                  <a:srgbClr val="3D35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Authentic Recipes:</a:t>
            </a:r>
            <a:r>
              <a:rPr lang="en-US" sz="1000" dirty="0">
                <a:solidFill>
                  <a:srgbClr val="3D35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Traditional preparation methods passed down through generations</a:t>
            </a:r>
            <a:endParaRPr lang="en-US" sz="1600" dirty="0"/>
          </a:p>
        </p:txBody>
      </p:sp>
      <p:sp>
        <p:nvSpPr>
          <p:cNvPr id="19" name="Shape 17"/>
          <p:cNvSpPr/>
          <p:nvPr/>
        </p:nvSpPr>
        <p:spPr>
          <a:xfrm>
            <a:off x="527844" y="4718844"/>
            <a:ext cx="142875" cy="142875"/>
          </a:xfrm>
          <a:custGeom>
            <a:avLst/>
            <a:gdLst/>
            <a:ahLst/>
            <a:cxnLst/>
            <a:rect l="l" t="t" r="r" b="b"/>
            <a:pathLst>
              <a:path w="142875" h="142875">
                <a:moveTo>
                  <a:pt x="71438" y="142875"/>
                </a:moveTo>
                <a:cubicBezTo>
                  <a:pt x="110865" y="142875"/>
                  <a:pt x="142875" y="110865"/>
                  <a:pt x="142875" y="71438"/>
                </a:cubicBezTo>
                <a:cubicBezTo>
                  <a:pt x="142875" y="32010"/>
                  <a:pt x="110865" y="0"/>
                  <a:pt x="71438" y="0"/>
                </a:cubicBezTo>
                <a:cubicBezTo>
                  <a:pt x="32010" y="0"/>
                  <a:pt x="0" y="32010"/>
                  <a:pt x="0" y="71438"/>
                </a:cubicBezTo>
                <a:cubicBezTo>
                  <a:pt x="0" y="110865"/>
                  <a:pt x="32010" y="142875"/>
                  <a:pt x="71437" y="142875"/>
                </a:cubicBezTo>
                <a:close/>
                <a:moveTo>
                  <a:pt x="94990" y="59355"/>
                </a:moveTo>
                <a:lnTo>
                  <a:pt x="72665" y="95073"/>
                </a:lnTo>
                <a:cubicBezTo>
                  <a:pt x="71493" y="96943"/>
                  <a:pt x="69484" y="98115"/>
                  <a:pt x="67280" y="98227"/>
                </a:cubicBezTo>
                <a:cubicBezTo>
                  <a:pt x="65075" y="98338"/>
                  <a:pt x="62954" y="97334"/>
                  <a:pt x="61643" y="95548"/>
                </a:cubicBezTo>
                <a:lnTo>
                  <a:pt x="48248" y="77688"/>
                </a:lnTo>
                <a:cubicBezTo>
                  <a:pt x="46016" y="74730"/>
                  <a:pt x="46630" y="70545"/>
                  <a:pt x="49588" y="68312"/>
                </a:cubicBezTo>
                <a:cubicBezTo>
                  <a:pt x="52546" y="66080"/>
                  <a:pt x="56731" y="66694"/>
                  <a:pt x="58964" y="69652"/>
                </a:cubicBezTo>
                <a:lnTo>
                  <a:pt x="66498" y="79697"/>
                </a:lnTo>
                <a:lnTo>
                  <a:pt x="83632" y="52267"/>
                </a:lnTo>
                <a:cubicBezTo>
                  <a:pt x="85585" y="49141"/>
                  <a:pt x="89715" y="48165"/>
                  <a:pt x="92869" y="50146"/>
                </a:cubicBezTo>
                <a:cubicBezTo>
                  <a:pt x="96022" y="52127"/>
                  <a:pt x="96971" y="56229"/>
                  <a:pt x="94990" y="59382"/>
                </a:cubicBez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781844" y="4687094"/>
            <a:ext cx="393700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b="1" dirty="0">
                <a:solidFill>
                  <a:srgbClr val="3D35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Made with Love:</a:t>
            </a:r>
            <a:r>
              <a:rPr lang="en-US" sz="1000" dirty="0">
                <a:solidFill>
                  <a:srgbClr val="3D35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Every dish crafted with passion and attention to detail</a:t>
            </a:r>
            <a:endParaRPr lang="en-US" sz="1600" dirty="0"/>
          </a:p>
        </p:txBody>
      </p:sp>
      <p:sp>
        <p:nvSpPr>
          <p:cNvPr id="21" name="Shape 19"/>
          <p:cNvSpPr/>
          <p:nvPr/>
        </p:nvSpPr>
        <p:spPr>
          <a:xfrm>
            <a:off x="317500" y="5226844"/>
            <a:ext cx="5651500" cy="730250"/>
          </a:xfrm>
          <a:custGeom>
            <a:avLst/>
            <a:gdLst/>
            <a:ahLst/>
            <a:cxnLst/>
            <a:rect l="l" t="t" r="r" b="b"/>
            <a:pathLst>
              <a:path w="5651500" h="730250">
                <a:moveTo>
                  <a:pt x="95247" y="0"/>
                </a:moveTo>
                <a:lnTo>
                  <a:pt x="5556253" y="0"/>
                </a:lnTo>
                <a:cubicBezTo>
                  <a:pt x="5608857" y="0"/>
                  <a:pt x="5651500" y="42643"/>
                  <a:pt x="5651500" y="95247"/>
                </a:cubicBezTo>
                <a:lnTo>
                  <a:pt x="5651500" y="635003"/>
                </a:lnTo>
                <a:cubicBezTo>
                  <a:pt x="5651500" y="687607"/>
                  <a:pt x="5608857" y="730250"/>
                  <a:pt x="5556253" y="730250"/>
                </a:cubicBezTo>
                <a:lnTo>
                  <a:pt x="95247" y="730250"/>
                </a:lnTo>
                <a:cubicBezTo>
                  <a:pt x="42643" y="730250"/>
                  <a:pt x="0" y="687607"/>
                  <a:pt x="0" y="635003"/>
                </a:cubicBezTo>
                <a:lnTo>
                  <a:pt x="0" y="95247"/>
                </a:lnTo>
                <a:cubicBezTo>
                  <a:pt x="0" y="42679"/>
                  <a:pt x="42679" y="0"/>
                  <a:pt x="95247" y="0"/>
                </a:cubicBezTo>
                <a:close/>
              </a:path>
            </a:pathLst>
          </a:custGeom>
          <a:gradFill flip="none" rotWithShape="1">
            <a:gsLst>
              <a:gs pos="0">
                <a:srgbClr val="3A4F41"/>
              </a:gs>
              <a:gs pos="100000">
                <a:srgbClr val="3A4F41">
                  <a:alpha val="90000"/>
                </a:srgbClr>
              </a:gs>
            </a:gsLst>
            <a:lin ang="0" scaled="1"/>
          </a:gradFill>
          <a:ln/>
          <a:effectLst>
            <a:outerShdw blurRad="119063" dist="79375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476250" y="5385594"/>
            <a:ext cx="5397500" cy="412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000" b="1" dirty="0">
                <a:solidFill>
                  <a:srgbClr val="D4B48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Unique Positioning:</a:t>
            </a:r>
            <a:r>
              <a:rPr lang="en-US" sz="1000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The only restaurant in Wales offering authentic Czech cuisine—no direct competition in this category.</a:t>
            </a:r>
            <a:endParaRPr lang="en-US" sz="1600" dirty="0"/>
          </a:p>
        </p:txBody>
      </p:sp>
      <p:pic>
        <p:nvPicPr>
          <p:cNvPr id="23" name="Image 0" descr="https://kimi-web-img.moonshot.cn/img/wohprague.cz/deded8fbac9cbaebdea2e8940d2f8b59e4a7778b.webp"/>
          <p:cNvPicPr>
            <a:picLocks noChangeAspect="1"/>
          </p:cNvPicPr>
          <p:nvPr/>
        </p:nvPicPr>
        <p:blipFill>
          <a:blip r:embed="rId3"/>
          <a:srcRect t="29060" b="29060"/>
          <a:stretch/>
        </p:blipFill>
        <p:spPr>
          <a:xfrm>
            <a:off x="6223000" y="1333500"/>
            <a:ext cx="5651500" cy="1587500"/>
          </a:xfrm>
          <a:prstGeom prst="roundRect">
            <a:avLst>
              <a:gd name="adj" fmla="val 8000"/>
            </a:avLst>
          </a:prstGeom>
        </p:spPr>
      </p:pic>
      <p:sp>
        <p:nvSpPr>
          <p:cNvPr id="24" name="Shape 21"/>
          <p:cNvSpPr/>
          <p:nvPr/>
        </p:nvSpPr>
        <p:spPr>
          <a:xfrm>
            <a:off x="6238875" y="3079750"/>
            <a:ext cx="5635625" cy="2730500"/>
          </a:xfrm>
          <a:custGeom>
            <a:avLst/>
            <a:gdLst/>
            <a:ahLst/>
            <a:cxnLst/>
            <a:rect l="l" t="t" r="r" b="b"/>
            <a:pathLst>
              <a:path w="5635625" h="2730500">
                <a:moveTo>
                  <a:pt x="31750" y="0"/>
                </a:moveTo>
                <a:lnTo>
                  <a:pt x="5540385" y="0"/>
                </a:lnTo>
                <a:cubicBezTo>
                  <a:pt x="5592985" y="0"/>
                  <a:pt x="5635625" y="42640"/>
                  <a:pt x="5635625" y="95240"/>
                </a:cubicBezTo>
                <a:lnTo>
                  <a:pt x="5635625" y="2635260"/>
                </a:lnTo>
                <a:cubicBezTo>
                  <a:pt x="5635625" y="2687860"/>
                  <a:pt x="5592985" y="2730500"/>
                  <a:pt x="5540385" y="2730500"/>
                </a:cubicBezTo>
                <a:lnTo>
                  <a:pt x="31750" y="2730500"/>
                </a:lnTo>
                <a:cubicBezTo>
                  <a:pt x="14227" y="2730500"/>
                  <a:pt x="0" y="2716273"/>
                  <a:pt x="0" y="2698750"/>
                </a:cubicBez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119063" dist="79375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5" name="Shape 22"/>
          <p:cNvSpPr/>
          <p:nvPr/>
        </p:nvSpPr>
        <p:spPr>
          <a:xfrm>
            <a:off x="6238875" y="3079750"/>
            <a:ext cx="31750" cy="2730500"/>
          </a:xfrm>
          <a:custGeom>
            <a:avLst/>
            <a:gdLst/>
            <a:ahLst/>
            <a:cxnLst/>
            <a:rect l="l" t="t" r="r" b="b"/>
            <a:pathLst>
              <a:path w="31750" h="2730500">
                <a:moveTo>
                  <a:pt x="31750" y="0"/>
                </a:moveTo>
                <a:lnTo>
                  <a:pt x="31750" y="0"/>
                </a:lnTo>
                <a:lnTo>
                  <a:pt x="31750" y="2730500"/>
                </a:lnTo>
                <a:lnTo>
                  <a:pt x="31750" y="2730500"/>
                </a:lnTo>
                <a:cubicBezTo>
                  <a:pt x="14227" y="2730500"/>
                  <a:pt x="0" y="2716273"/>
                  <a:pt x="0" y="2698750"/>
                </a:cubicBez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AE4A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6" name="Shape 23"/>
          <p:cNvSpPr/>
          <p:nvPr/>
        </p:nvSpPr>
        <p:spPr>
          <a:xfrm>
            <a:off x="6469063" y="3302000"/>
            <a:ext cx="190500" cy="190500"/>
          </a:xfrm>
          <a:custGeom>
            <a:avLst/>
            <a:gdLst/>
            <a:ahLst/>
            <a:cxnLst/>
            <a:rect l="l" t="t" r="r" b="b"/>
            <a:pathLst>
              <a:path w="190500" h="190500">
                <a:moveTo>
                  <a:pt x="59531" y="98673"/>
                </a:moveTo>
                <a:cubicBezTo>
                  <a:pt x="59531" y="101836"/>
                  <a:pt x="58266" y="104849"/>
                  <a:pt x="56034" y="107082"/>
                </a:cubicBezTo>
                <a:lnTo>
                  <a:pt x="46062" y="117053"/>
                </a:lnTo>
                <a:cubicBezTo>
                  <a:pt x="41486" y="121630"/>
                  <a:pt x="33970" y="121295"/>
                  <a:pt x="27682" y="119732"/>
                </a:cubicBezTo>
                <a:cubicBezTo>
                  <a:pt x="25971" y="119323"/>
                  <a:pt x="24147" y="119063"/>
                  <a:pt x="22287" y="119063"/>
                </a:cubicBezTo>
                <a:cubicBezTo>
                  <a:pt x="9971" y="119063"/>
                  <a:pt x="-37" y="129071"/>
                  <a:pt x="-37" y="141387"/>
                </a:cubicBezTo>
                <a:cubicBezTo>
                  <a:pt x="-37" y="153702"/>
                  <a:pt x="9971" y="163711"/>
                  <a:pt x="22287" y="163711"/>
                </a:cubicBezTo>
                <a:cubicBezTo>
                  <a:pt x="24631" y="163711"/>
                  <a:pt x="26752" y="165832"/>
                  <a:pt x="26752" y="168176"/>
                </a:cubicBezTo>
                <a:cubicBezTo>
                  <a:pt x="26752" y="180491"/>
                  <a:pt x="36761" y="190500"/>
                  <a:pt x="49076" y="190500"/>
                </a:cubicBezTo>
                <a:cubicBezTo>
                  <a:pt x="61392" y="190500"/>
                  <a:pt x="71400" y="180491"/>
                  <a:pt x="71400" y="168176"/>
                </a:cubicBezTo>
                <a:cubicBezTo>
                  <a:pt x="71400" y="166315"/>
                  <a:pt x="71177" y="164529"/>
                  <a:pt x="70731" y="162781"/>
                </a:cubicBezTo>
                <a:cubicBezTo>
                  <a:pt x="69168" y="156493"/>
                  <a:pt x="68796" y="148977"/>
                  <a:pt x="73409" y="144400"/>
                </a:cubicBezTo>
                <a:lnTo>
                  <a:pt x="83381" y="134429"/>
                </a:lnTo>
                <a:cubicBezTo>
                  <a:pt x="85613" y="132197"/>
                  <a:pt x="88627" y="130932"/>
                  <a:pt x="91790" y="130932"/>
                </a:cubicBezTo>
                <a:lnTo>
                  <a:pt x="124978" y="130932"/>
                </a:lnTo>
                <a:cubicBezTo>
                  <a:pt x="127322" y="130932"/>
                  <a:pt x="129592" y="130820"/>
                  <a:pt x="131862" y="130559"/>
                </a:cubicBezTo>
                <a:cubicBezTo>
                  <a:pt x="136289" y="130113"/>
                  <a:pt x="137964" y="124792"/>
                  <a:pt x="135880" y="120886"/>
                </a:cubicBezTo>
                <a:cubicBezTo>
                  <a:pt x="132717" y="115007"/>
                  <a:pt x="130932" y="108310"/>
                  <a:pt x="130932" y="101166"/>
                </a:cubicBezTo>
                <a:cubicBezTo>
                  <a:pt x="130932" y="78135"/>
                  <a:pt x="149572" y="59494"/>
                  <a:pt x="172603" y="59494"/>
                </a:cubicBezTo>
                <a:cubicBezTo>
                  <a:pt x="175580" y="59494"/>
                  <a:pt x="178445" y="59792"/>
                  <a:pt x="181235" y="60387"/>
                </a:cubicBezTo>
                <a:cubicBezTo>
                  <a:pt x="185589" y="61317"/>
                  <a:pt x="190202" y="58192"/>
                  <a:pt x="189421" y="53839"/>
                </a:cubicBezTo>
                <a:cubicBezTo>
                  <a:pt x="183952" y="23217"/>
                  <a:pt x="157163" y="-37"/>
                  <a:pt x="124978" y="-37"/>
                </a:cubicBezTo>
                <a:cubicBezTo>
                  <a:pt x="88813" y="-37"/>
                  <a:pt x="59494" y="29282"/>
                  <a:pt x="59494" y="65447"/>
                </a:cubicBezTo>
                <a:lnTo>
                  <a:pt x="59494" y="98636"/>
                </a:lnTo>
                <a:close/>
              </a:path>
            </a:pathLst>
          </a:custGeom>
          <a:solidFill>
            <a:srgbClr val="AE4A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7" name="Text 24"/>
          <p:cNvSpPr/>
          <p:nvPr/>
        </p:nvSpPr>
        <p:spPr>
          <a:xfrm>
            <a:off x="6683375" y="3270250"/>
            <a:ext cx="5095875" cy="2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500" b="1" dirty="0">
                <a:solidFill>
                  <a:srgbClr val="3D352E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Signature Dishes</a:t>
            </a:r>
            <a:endParaRPr lang="en-US" sz="1600" dirty="0"/>
          </a:p>
        </p:txBody>
      </p:sp>
      <p:sp>
        <p:nvSpPr>
          <p:cNvPr id="28" name="Shape 25"/>
          <p:cNvSpPr/>
          <p:nvPr/>
        </p:nvSpPr>
        <p:spPr>
          <a:xfrm>
            <a:off x="6445250" y="3651250"/>
            <a:ext cx="2555875" cy="920750"/>
          </a:xfrm>
          <a:custGeom>
            <a:avLst/>
            <a:gdLst/>
            <a:ahLst/>
            <a:cxnLst/>
            <a:rect l="l" t="t" r="r" b="b"/>
            <a:pathLst>
              <a:path w="2555875" h="920750">
                <a:moveTo>
                  <a:pt x="63504" y="0"/>
                </a:moveTo>
                <a:lnTo>
                  <a:pt x="2492371" y="0"/>
                </a:lnTo>
                <a:cubicBezTo>
                  <a:pt x="2527443" y="0"/>
                  <a:pt x="2555875" y="28432"/>
                  <a:pt x="2555875" y="63504"/>
                </a:cubicBezTo>
                <a:lnTo>
                  <a:pt x="2555875" y="857246"/>
                </a:lnTo>
                <a:cubicBezTo>
                  <a:pt x="2555875" y="892318"/>
                  <a:pt x="2527443" y="920750"/>
                  <a:pt x="2492371" y="920750"/>
                </a:cubicBezTo>
                <a:lnTo>
                  <a:pt x="63504" y="920750"/>
                </a:lnTo>
                <a:cubicBezTo>
                  <a:pt x="28432" y="920750"/>
                  <a:pt x="0" y="892318"/>
                  <a:pt x="0" y="857246"/>
                </a:cubicBezTo>
                <a:lnTo>
                  <a:pt x="0" y="63504"/>
                </a:lnTo>
                <a:cubicBezTo>
                  <a:pt x="0" y="28432"/>
                  <a:pt x="28432" y="0"/>
                  <a:pt x="63504" y="0"/>
                </a:cubicBezTo>
                <a:close/>
              </a:path>
            </a:pathLst>
          </a:custGeom>
          <a:solidFill>
            <a:srgbClr val="F8F5F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9" name="Text 26"/>
          <p:cNvSpPr/>
          <p:nvPr/>
        </p:nvSpPr>
        <p:spPr>
          <a:xfrm>
            <a:off x="6572250" y="3778250"/>
            <a:ext cx="2373313" cy="222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25" b="1" dirty="0">
                <a:solidFill>
                  <a:srgbClr val="3D352E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Svíčková</a:t>
            </a:r>
            <a:endParaRPr lang="en-US" sz="1600" dirty="0"/>
          </a:p>
        </p:txBody>
      </p:sp>
      <p:sp>
        <p:nvSpPr>
          <p:cNvPr id="30" name="Text 27"/>
          <p:cNvSpPr/>
          <p:nvPr/>
        </p:nvSpPr>
        <p:spPr>
          <a:xfrm>
            <a:off x="6572250" y="4064000"/>
            <a:ext cx="2365375" cy="38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3D352E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Tender beef sirloin in creamy vegetable sauce with bread dumplings</a:t>
            </a:r>
            <a:endParaRPr lang="en-US" sz="1600" dirty="0"/>
          </a:p>
        </p:txBody>
      </p:sp>
      <p:sp>
        <p:nvSpPr>
          <p:cNvPr id="31" name="Shape 28"/>
          <p:cNvSpPr/>
          <p:nvPr/>
        </p:nvSpPr>
        <p:spPr>
          <a:xfrm>
            <a:off x="9128125" y="3651250"/>
            <a:ext cx="2555875" cy="920750"/>
          </a:xfrm>
          <a:custGeom>
            <a:avLst/>
            <a:gdLst/>
            <a:ahLst/>
            <a:cxnLst/>
            <a:rect l="l" t="t" r="r" b="b"/>
            <a:pathLst>
              <a:path w="2555875" h="920750">
                <a:moveTo>
                  <a:pt x="63504" y="0"/>
                </a:moveTo>
                <a:lnTo>
                  <a:pt x="2492371" y="0"/>
                </a:lnTo>
                <a:cubicBezTo>
                  <a:pt x="2527443" y="0"/>
                  <a:pt x="2555875" y="28432"/>
                  <a:pt x="2555875" y="63504"/>
                </a:cubicBezTo>
                <a:lnTo>
                  <a:pt x="2555875" y="857246"/>
                </a:lnTo>
                <a:cubicBezTo>
                  <a:pt x="2555875" y="892318"/>
                  <a:pt x="2527443" y="920750"/>
                  <a:pt x="2492371" y="920750"/>
                </a:cubicBezTo>
                <a:lnTo>
                  <a:pt x="63504" y="920750"/>
                </a:lnTo>
                <a:cubicBezTo>
                  <a:pt x="28432" y="920750"/>
                  <a:pt x="0" y="892318"/>
                  <a:pt x="0" y="857246"/>
                </a:cubicBezTo>
                <a:lnTo>
                  <a:pt x="0" y="63504"/>
                </a:lnTo>
                <a:cubicBezTo>
                  <a:pt x="0" y="28432"/>
                  <a:pt x="28432" y="0"/>
                  <a:pt x="63504" y="0"/>
                </a:cubicBezTo>
                <a:close/>
              </a:path>
            </a:pathLst>
          </a:custGeom>
          <a:solidFill>
            <a:srgbClr val="F8F5F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2" name="Text 29"/>
          <p:cNvSpPr/>
          <p:nvPr/>
        </p:nvSpPr>
        <p:spPr>
          <a:xfrm>
            <a:off x="9255125" y="3778250"/>
            <a:ext cx="2373313" cy="222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25" b="1" dirty="0">
                <a:solidFill>
                  <a:srgbClr val="3D352E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Goulash</a:t>
            </a:r>
            <a:endParaRPr lang="en-US" sz="1600" dirty="0"/>
          </a:p>
        </p:txBody>
      </p:sp>
      <p:sp>
        <p:nvSpPr>
          <p:cNvPr id="33" name="Text 30"/>
          <p:cNvSpPr/>
          <p:nvPr/>
        </p:nvSpPr>
        <p:spPr>
          <a:xfrm>
            <a:off x="9255125" y="4064000"/>
            <a:ext cx="2365375" cy="38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3D352E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Hearty beef stew with paprika, onions, and homemade bread dumplings</a:t>
            </a:r>
            <a:endParaRPr lang="en-US" sz="1600" dirty="0"/>
          </a:p>
        </p:txBody>
      </p:sp>
      <p:sp>
        <p:nvSpPr>
          <p:cNvPr id="34" name="Shape 31"/>
          <p:cNvSpPr/>
          <p:nvPr/>
        </p:nvSpPr>
        <p:spPr>
          <a:xfrm>
            <a:off x="6445250" y="4699000"/>
            <a:ext cx="2555875" cy="920750"/>
          </a:xfrm>
          <a:custGeom>
            <a:avLst/>
            <a:gdLst/>
            <a:ahLst/>
            <a:cxnLst/>
            <a:rect l="l" t="t" r="r" b="b"/>
            <a:pathLst>
              <a:path w="2555875" h="920750">
                <a:moveTo>
                  <a:pt x="63504" y="0"/>
                </a:moveTo>
                <a:lnTo>
                  <a:pt x="2492371" y="0"/>
                </a:lnTo>
                <a:cubicBezTo>
                  <a:pt x="2527443" y="0"/>
                  <a:pt x="2555875" y="28432"/>
                  <a:pt x="2555875" y="63504"/>
                </a:cubicBezTo>
                <a:lnTo>
                  <a:pt x="2555875" y="857246"/>
                </a:lnTo>
                <a:cubicBezTo>
                  <a:pt x="2555875" y="892318"/>
                  <a:pt x="2527443" y="920750"/>
                  <a:pt x="2492371" y="920750"/>
                </a:cubicBezTo>
                <a:lnTo>
                  <a:pt x="63504" y="920750"/>
                </a:lnTo>
                <a:cubicBezTo>
                  <a:pt x="28432" y="920750"/>
                  <a:pt x="0" y="892318"/>
                  <a:pt x="0" y="857246"/>
                </a:cubicBezTo>
                <a:lnTo>
                  <a:pt x="0" y="63504"/>
                </a:lnTo>
                <a:cubicBezTo>
                  <a:pt x="0" y="28432"/>
                  <a:pt x="28432" y="0"/>
                  <a:pt x="63504" y="0"/>
                </a:cubicBezTo>
                <a:close/>
              </a:path>
            </a:pathLst>
          </a:custGeom>
          <a:solidFill>
            <a:srgbClr val="F8F5F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5" name="Text 32"/>
          <p:cNvSpPr/>
          <p:nvPr/>
        </p:nvSpPr>
        <p:spPr>
          <a:xfrm>
            <a:off x="6572250" y="4826000"/>
            <a:ext cx="2373313" cy="222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25" b="1" dirty="0">
                <a:solidFill>
                  <a:srgbClr val="3D352E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Vepřo Knedlo Zelo</a:t>
            </a:r>
            <a:endParaRPr lang="en-US" sz="1600" dirty="0"/>
          </a:p>
        </p:txBody>
      </p:sp>
      <p:sp>
        <p:nvSpPr>
          <p:cNvPr id="36" name="Text 33"/>
          <p:cNvSpPr/>
          <p:nvPr/>
        </p:nvSpPr>
        <p:spPr>
          <a:xfrm>
            <a:off x="6572250" y="5111750"/>
            <a:ext cx="2365375" cy="38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3D352E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Roasted pork with dumplings and sauerkraut—Czech national dish</a:t>
            </a:r>
            <a:endParaRPr lang="en-US" sz="1600" dirty="0"/>
          </a:p>
        </p:txBody>
      </p:sp>
      <p:sp>
        <p:nvSpPr>
          <p:cNvPr id="37" name="Shape 34"/>
          <p:cNvSpPr/>
          <p:nvPr/>
        </p:nvSpPr>
        <p:spPr>
          <a:xfrm>
            <a:off x="9128125" y="4699000"/>
            <a:ext cx="2555875" cy="920750"/>
          </a:xfrm>
          <a:custGeom>
            <a:avLst/>
            <a:gdLst/>
            <a:ahLst/>
            <a:cxnLst/>
            <a:rect l="l" t="t" r="r" b="b"/>
            <a:pathLst>
              <a:path w="2555875" h="920750">
                <a:moveTo>
                  <a:pt x="63504" y="0"/>
                </a:moveTo>
                <a:lnTo>
                  <a:pt x="2492371" y="0"/>
                </a:lnTo>
                <a:cubicBezTo>
                  <a:pt x="2527443" y="0"/>
                  <a:pt x="2555875" y="28432"/>
                  <a:pt x="2555875" y="63504"/>
                </a:cubicBezTo>
                <a:lnTo>
                  <a:pt x="2555875" y="857246"/>
                </a:lnTo>
                <a:cubicBezTo>
                  <a:pt x="2555875" y="892318"/>
                  <a:pt x="2527443" y="920750"/>
                  <a:pt x="2492371" y="920750"/>
                </a:cubicBezTo>
                <a:lnTo>
                  <a:pt x="63504" y="920750"/>
                </a:lnTo>
                <a:cubicBezTo>
                  <a:pt x="28432" y="920750"/>
                  <a:pt x="0" y="892318"/>
                  <a:pt x="0" y="857246"/>
                </a:cubicBezTo>
                <a:lnTo>
                  <a:pt x="0" y="63504"/>
                </a:lnTo>
                <a:cubicBezTo>
                  <a:pt x="0" y="28432"/>
                  <a:pt x="28432" y="0"/>
                  <a:pt x="63504" y="0"/>
                </a:cubicBezTo>
                <a:close/>
              </a:path>
            </a:pathLst>
          </a:custGeom>
          <a:solidFill>
            <a:srgbClr val="F8F5F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8" name="Text 35"/>
          <p:cNvSpPr/>
          <p:nvPr/>
        </p:nvSpPr>
        <p:spPr>
          <a:xfrm>
            <a:off x="9255125" y="4826000"/>
            <a:ext cx="2373313" cy="222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25" b="1" dirty="0">
                <a:solidFill>
                  <a:srgbClr val="3D352E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Kulajda</a:t>
            </a:r>
            <a:endParaRPr lang="en-US" sz="1600" dirty="0"/>
          </a:p>
        </p:txBody>
      </p:sp>
      <p:sp>
        <p:nvSpPr>
          <p:cNvPr id="39" name="Text 36"/>
          <p:cNvSpPr/>
          <p:nvPr/>
        </p:nvSpPr>
        <p:spPr>
          <a:xfrm>
            <a:off x="9255125" y="5111750"/>
            <a:ext cx="2365375" cy="38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3D352E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Traditional mushroom soup with dill, potatoes, and poached egg</a:t>
            </a:r>
            <a:endParaRPr lang="en-US" sz="1600" dirty="0"/>
          </a:p>
        </p:txBody>
      </p:sp>
      <p:pic>
        <p:nvPicPr>
          <p:cNvPr id="40" name="Image 1" descr="https://kimi-web-img.moonshot.cn/img/www.rjontour.com/3d385a8c94871b4ef626c001157e1711380d7042.webp"/>
          <p:cNvPicPr>
            <a:picLocks noChangeAspect="1"/>
          </p:cNvPicPr>
          <p:nvPr/>
        </p:nvPicPr>
        <p:blipFill>
          <a:blip r:embed="rId4"/>
          <a:srcRect t="33146" b="33146"/>
          <a:stretch/>
        </p:blipFill>
        <p:spPr>
          <a:xfrm>
            <a:off x="6223000" y="5969000"/>
            <a:ext cx="5651500" cy="1428750"/>
          </a:xfrm>
          <a:prstGeom prst="roundRect">
            <a:avLst>
              <a:gd name="adj" fmla="val 8889"/>
            </a:avLst>
          </a:prstGeom>
        </p:spPr>
      </p:pic>
    </p:spTree>
  </p:cSld>
  <p:clrMapOvr>
    <a:masterClrMapping/>
  </p:clrMapOvr>
  <p:transition>
    <p:fad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F5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17500" y="317500"/>
            <a:ext cx="1162050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b="1" kern="0" spc="100" dirty="0">
                <a:solidFill>
                  <a:srgbClr val="AE4A4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Go-to-Market</a:t>
            </a:r>
            <a:endParaRPr lang="en-US" sz="1600" dirty="0"/>
          </a:p>
        </p:txBody>
      </p:sp>
      <p:sp>
        <p:nvSpPr>
          <p:cNvPr id="3" name="Text 1"/>
          <p:cNvSpPr/>
          <p:nvPr/>
        </p:nvSpPr>
        <p:spPr>
          <a:xfrm>
            <a:off x="317500" y="603250"/>
            <a:ext cx="11747500" cy="38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80000"/>
              </a:lnSpc>
            </a:pPr>
            <a:r>
              <a:rPr lang="en-US" sz="3000" b="1" dirty="0">
                <a:solidFill>
                  <a:srgbClr val="3D352E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6. Marketing Strategy: The 7 P's Framework</a:t>
            </a:r>
            <a:endParaRPr lang="en-US" sz="1600" dirty="0"/>
          </a:p>
        </p:txBody>
      </p:sp>
      <p:sp>
        <p:nvSpPr>
          <p:cNvPr id="4" name="Shape 2"/>
          <p:cNvSpPr/>
          <p:nvPr/>
        </p:nvSpPr>
        <p:spPr>
          <a:xfrm>
            <a:off x="317500" y="1111250"/>
            <a:ext cx="762000" cy="31750"/>
          </a:xfrm>
          <a:custGeom>
            <a:avLst/>
            <a:gdLst/>
            <a:ahLst/>
            <a:cxnLst/>
            <a:rect l="l" t="t" r="r" b="b"/>
            <a:pathLst>
              <a:path w="762000" h="31750">
                <a:moveTo>
                  <a:pt x="0" y="0"/>
                </a:moveTo>
                <a:lnTo>
                  <a:pt x="762000" y="0"/>
                </a:lnTo>
                <a:lnTo>
                  <a:pt x="762000" y="31750"/>
                </a:lnTo>
                <a:lnTo>
                  <a:pt x="0" y="31750"/>
                </a:lnTo>
                <a:lnTo>
                  <a:pt x="0" y="0"/>
                </a:ln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317500" y="1270000"/>
            <a:ext cx="3770313" cy="1492250"/>
          </a:xfrm>
          <a:custGeom>
            <a:avLst/>
            <a:gdLst/>
            <a:ahLst/>
            <a:cxnLst/>
            <a:rect l="l" t="t" r="r" b="b"/>
            <a:pathLst>
              <a:path w="3770313" h="1492250">
                <a:moveTo>
                  <a:pt x="95250" y="0"/>
                </a:moveTo>
                <a:lnTo>
                  <a:pt x="3675062" y="0"/>
                </a:lnTo>
                <a:cubicBezTo>
                  <a:pt x="3727667" y="0"/>
                  <a:pt x="3770312" y="42645"/>
                  <a:pt x="3770312" y="95250"/>
                </a:cubicBezTo>
                <a:lnTo>
                  <a:pt x="3770313" y="1397000"/>
                </a:lnTo>
                <a:cubicBezTo>
                  <a:pt x="3770312" y="1449605"/>
                  <a:pt x="3727667" y="1492250"/>
                  <a:pt x="3675062" y="1492250"/>
                </a:cubicBezTo>
                <a:lnTo>
                  <a:pt x="95250" y="1492250"/>
                </a:lnTo>
                <a:cubicBezTo>
                  <a:pt x="42645" y="1492250"/>
                  <a:pt x="0" y="1449605"/>
                  <a:pt x="0" y="1397000"/>
                </a:cubicBezTo>
                <a:lnTo>
                  <a:pt x="0" y="95250"/>
                </a:lnTo>
                <a:cubicBezTo>
                  <a:pt x="0" y="42645"/>
                  <a:pt x="42645" y="0"/>
                  <a:pt x="95250" y="0"/>
                </a:cubicBezTo>
                <a:close/>
              </a:path>
            </a:pathLst>
          </a:custGeom>
          <a:gradFill flip="none" rotWithShape="1">
            <a:gsLst>
              <a:gs pos="0">
                <a:srgbClr val="AE4A4A"/>
              </a:gs>
              <a:gs pos="100000">
                <a:srgbClr val="AE4A4A">
                  <a:alpha val="90000"/>
                </a:srgbClr>
              </a:gs>
            </a:gsLst>
            <a:lin ang="2700000" scaled="1"/>
          </a:gradFill>
          <a:ln/>
          <a:effectLst>
            <a:outerShdw blurRad="119063" dist="79375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 dirty="0"/>
          </a:p>
        </p:txBody>
      </p:sp>
      <p:sp>
        <p:nvSpPr>
          <p:cNvPr id="6" name="Shape 4"/>
          <p:cNvSpPr/>
          <p:nvPr/>
        </p:nvSpPr>
        <p:spPr>
          <a:xfrm>
            <a:off x="444500" y="1397000"/>
            <a:ext cx="317500" cy="317500"/>
          </a:xfrm>
          <a:custGeom>
            <a:avLst/>
            <a:gdLst/>
            <a:ahLst/>
            <a:cxnLst/>
            <a:rect l="l" t="t" r="r" b="b"/>
            <a:pathLst>
              <a:path w="317500" h="317500">
                <a:moveTo>
                  <a:pt x="158750" y="0"/>
                </a:moveTo>
                <a:lnTo>
                  <a:pt x="158750" y="0"/>
                </a:lnTo>
                <a:cubicBezTo>
                  <a:pt x="246367" y="0"/>
                  <a:pt x="317500" y="71133"/>
                  <a:pt x="317500" y="158750"/>
                </a:cubicBezTo>
                <a:lnTo>
                  <a:pt x="317500" y="158750"/>
                </a:lnTo>
                <a:cubicBezTo>
                  <a:pt x="317500" y="246367"/>
                  <a:pt x="246367" y="317500"/>
                  <a:pt x="158750" y="317500"/>
                </a:cubicBezTo>
                <a:lnTo>
                  <a:pt x="158750" y="317500"/>
                </a:lnTo>
                <a:cubicBezTo>
                  <a:pt x="71133" y="317500"/>
                  <a:pt x="0" y="246367"/>
                  <a:pt x="0" y="158750"/>
                </a:cubicBezTo>
                <a:lnTo>
                  <a:pt x="0" y="158750"/>
                </a:lnTo>
                <a:cubicBezTo>
                  <a:pt x="0" y="71133"/>
                  <a:pt x="71133" y="0"/>
                  <a:pt x="158750" y="0"/>
                </a:cubicBez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542727" y="1484313"/>
            <a:ext cx="125016" cy="142875"/>
          </a:xfrm>
          <a:custGeom>
            <a:avLst/>
            <a:gdLst/>
            <a:ahLst/>
            <a:cxnLst/>
            <a:rect l="l" t="t" r="r" b="b"/>
            <a:pathLst>
              <a:path w="125016" h="142875">
                <a:moveTo>
                  <a:pt x="103082" y="35719"/>
                </a:moveTo>
                <a:lnTo>
                  <a:pt x="93511" y="22324"/>
                </a:lnTo>
                <a:lnTo>
                  <a:pt x="31533" y="22324"/>
                </a:lnTo>
                <a:lnTo>
                  <a:pt x="21961" y="35719"/>
                </a:lnTo>
                <a:lnTo>
                  <a:pt x="103082" y="35719"/>
                </a:lnTo>
                <a:close/>
                <a:moveTo>
                  <a:pt x="0" y="41439"/>
                </a:moveTo>
                <a:cubicBezTo>
                  <a:pt x="0" y="37728"/>
                  <a:pt x="1172" y="34100"/>
                  <a:pt x="3321" y="31059"/>
                </a:cubicBezTo>
                <a:lnTo>
                  <a:pt x="16994" y="11943"/>
                </a:lnTo>
                <a:cubicBezTo>
                  <a:pt x="20343" y="7255"/>
                  <a:pt x="25757" y="4465"/>
                  <a:pt x="31505" y="4465"/>
                </a:cubicBezTo>
                <a:lnTo>
                  <a:pt x="93483" y="4465"/>
                </a:lnTo>
                <a:cubicBezTo>
                  <a:pt x="99259" y="4465"/>
                  <a:pt x="104673" y="7255"/>
                  <a:pt x="108021" y="11943"/>
                </a:cubicBezTo>
                <a:lnTo>
                  <a:pt x="121667" y="31059"/>
                </a:lnTo>
                <a:cubicBezTo>
                  <a:pt x="123844" y="34100"/>
                  <a:pt x="124988" y="37728"/>
                  <a:pt x="124988" y="41439"/>
                </a:cubicBezTo>
                <a:lnTo>
                  <a:pt x="125016" y="116086"/>
                </a:lnTo>
                <a:cubicBezTo>
                  <a:pt x="125016" y="125936"/>
                  <a:pt x="117007" y="133945"/>
                  <a:pt x="107156" y="133945"/>
                </a:cubicBezTo>
                <a:lnTo>
                  <a:pt x="17859" y="133945"/>
                </a:lnTo>
                <a:cubicBezTo>
                  <a:pt x="8009" y="133945"/>
                  <a:pt x="0" y="125936"/>
                  <a:pt x="0" y="116086"/>
                </a:cubicBezTo>
                <a:lnTo>
                  <a:pt x="0" y="41439"/>
                </a:lnTo>
                <a:close/>
              </a:path>
            </a:pathLst>
          </a:custGeom>
          <a:solidFill>
            <a:srgbClr val="3D35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857250" y="1444625"/>
            <a:ext cx="579438" cy="222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400" b="1" dirty="0">
                <a:solidFill>
                  <a:srgbClr val="FFFFFF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Product</a:t>
            </a:r>
            <a:endParaRPr lang="en-US" dirty="0"/>
          </a:p>
        </p:txBody>
      </p:sp>
      <p:sp>
        <p:nvSpPr>
          <p:cNvPr id="9" name="Text 7"/>
          <p:cNvSpPr/>
          <p:nvPr/>
        </p:nvSpPr>
        <p:spPr>
          <a:xfrm>
            <a:off x="444500" y="1778000"/>
            <a:ext cx="3579813" cy="857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050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Authentic Czech dishes with high-quality ingredients never seen before in Wales</a:t>
            </a:r>
            <a:endParaRPr lang="en-US" dirty="0"/>
          </a:p>
        </p:txBody>
      </p:sp>
      <p:sp>
        <p:nvSpPr>
          <p:cNvPr id="10" name="Shape 8"/>
          <p:cNvSpPr/>
          <p:nvPr/>
        </p:nvSpPr>
        <p:spPr>
          <a:xfrm>
            <a:off x="4212167" y="1270000"/>
            <a:ext cx="3770313" cy="1492250"/>
          </a:xfrm>
          <a:custGeom>
            <a:avLst/>
            <a:gdLst/>
            <a:ahLst/>
            <a:cxnLst/>
            <a:rect l="l" t="t" r="r" b="b"/>
            <a:pathLst>
              <a:path w="3770313" h="1492250">
                <a:moveTo>
                  <a:pt x="95250" y="0"/>
                </a:moveTo>
                <a:lnTo>
                  <a:pt x="3675062" y="0"/>
                </a:lnTo>
                <a:cubicBezTo>
                  <a:pt x="3727667" y="0"/>
                  <a:pt x="3770312" y="42645"/>
                  <a:pt x="3770312" y="95250"/>
                </a:cubicBezTo>
                <a:lnTo>
                  <a:pt x="3770313" y="1397000"/>
                </a:lnTo>
                <a:cubicBezTo>
                  <a:pt x="3770312" y="1449605"/>
                  <a:pt x="3727667" y="1492250"/>
                  <a:pt x="3675062" y="1492250"/>
                </a:cubicBezTo>
                <a:lnTo>
                  <a:pt x="95250" y="1492250"/>
                </a:lnTo>
                <a:cubicBezTo>
                  <a:pt x="42645" y="1492250"/>
                  <a:pt x="0" y="1449605"/>
                  <a:pt x="0" y="1397000"/>
                </a:cubicBezTo>
                <a:lnTo>
                  <a:pt x="0" y="95250"/>
                </a:lnTo>
                <a:cubicBezTo>
                  <a:pt x="0" y="42645"/>
                  <a:pt x="42645" y="0"/>
                  <a:pt x="95250" y="0"/>
                </a:cubicBezTo>
                <a:close/>
              </a:path>
            </a:pathLst>
          </a:custGeom>
          <a:gradFill flip="none" rotWithShape="1">
            <a:gsLst>
              <a:gs pos="0">
                <a:srgbClr val="D4B483"/>
              </a:gs>
              <a:gs pos="100000">
                <a:srgbClr val="D4B483">
                  <a:alpha val="90000"/>
                </a:srgbClr>
              </a:gs>
            </a:gsLst>
            <a:lin ang="2700000" scaled="1"/>
          </a:gradFill>
          <a:ln/>
          <a:effectLst>
            <a:outerShdw blurRad="119063" dist="79375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4339167" y="1397000"/>
            <a:ext cx="317500" cy="317500"/>
          </a:xfrm>
          <a:custGeom>
            <a:avLst/>
            <a:gdLst/>
            <a:ahLst/>
            <a:cxnLst/>
            <a:rect l="l" t="t" r="r" b="b"/>
            <a:pathLst>
              <a:path w="317500" h="317500">
                <a:moveTo>
                  <a:pt x="158750" y="0"/>
                </a:moveTo>
                <a:lnTo>
                  <a:pt x="158750" y="0"/>
                </a:lnTo>
                <a:cubicBezTo>
                  <a:pt x="246367" y="0"/>
                  <a:pt x="317500" y="71133"/>
                  <a:pt x="317500" y="158750"/>
                </a:cubicBezTo>
                <a:lnTo>
                  <a:pt x="317500" y="158750"/>
                </a:lnTo>
                <a:cubicBezTo>
                  <a:pt x="317500" y="246367"/>
                  <a:pt x="246367" y="317500"/>
                  <a:pt x="158750" y="317500"/>
                </a:cubicBezTo>
                <a:lnTo>
                  <a:pt x="158750" y="317500"/>
                </a:lnTo>
                <a:cubicBezTo>
                  <a:pt x="71133" y="317500"/>
                  <a:pt x="0" y="246367"/>
                  <a:pt x="0" y="158750"/>
                </a:cubicBezTo>
                <a:lnTo>
                  <a:pt x="0" y="158750"/>
                </a:lnTo>
                <a:cubicBezTo>
                  <a:pt x="0" y="71133"/>
                  <a:pt x="71133" y="0"/>
                  <a:pt x="158750" y="0"/>
                </a:cubicBezTo>
                <a:close/>
              </a:path>
            </a:pathLst>
          </a:custGeom>
          <a:solidFill>
            <a:srgbClr val="AE4A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4446323" y="1484313"/>
            <a:ext cx="107156" cy="142875"/>
          </a:xfrm>
          <a:custGeom>
            <a:avLst/>
            <a:gdLst/>
            <a:ahLst/>
            <a:cxnLst/>
            <a:rect l="l" t="t" r="r" b="b"/>
            <a:pathLst>
              <a:path w="107156" h="142875">
                <a:moveTo>
                  <a:pt x="25478" y="80367"/>
                </a:moveTo>
                <a:lnTo>
                  <a:pt x="15766" y="80367"/>
                </a:lnTo>
                <a:cubicBezTo>
                  <a:pt x="12055" y="80367"/>
                  <a:pt x="9069" y="77381"/>
                  <a:pt x="9069" y="73670"/>
                </a:cubicBezTo>
                <a:cubicBezTo>
                  <a:pt x="9069" y="69959"/>
                  <a:pt x="12055" y="66973"/>
                  <a:pt x="15766" y="66973"/>
                </a:cubicBezTo>
                <a:lnTo>
                  <a:pt x="21738" y="66973"/>
                </a:lnTo>
                <a:cubicBezTo>
                  <a:pt x="10409" y="41104"/>
                  <a:pt x="29328" y="11720"/>
                  <a:pt x="57931" y="11720"/>
                </a:cubicBezTo>
                <a:lnTo>
                  <a:pt x="60220" y="11720"/>
                </a:lnTo>
                <a:cubicBezTo>
                  <a:pt x="69596" y="11720"/>
                  <a:pt x="78693" y="14874"/>
                  <a:pt x="86032" y="20706"/>
                </a:cubicBezTo>
                <a:lnTo>
                  <a:pt x="90525" y="24250"/>
                </a:lnTo>
                <a:cubicBezTo>
                  <a:pt x="94404" y="27319"/>
                  <a:pt x="95045" y="32928"/>
                  <a:pt x="91976" y="36807"/>
                </a:cubicBezTo>
                <a:cubicBezTo>
                  <a:pt x="88906" y="40686"/>
                  <a:pt x="83297" y="41328"/>
                  <a:pt x="79418" y="38258"/>
                </a:cubicBezTo>
                <a:lnTo>
                  <a:pt x="74926" y="34714"/>
                </a:lnTo>
                <a:cubicBezTo>
                  <a:pt x="70740" y="31393"/>
                  <a:pt x="65549" y="29580"/>
                  <a:pt x="60192" y="29580"/>
                </a:cubicBezTo>
                <a:lnTo>
                  <a:pt x="57903" y="29580"/>
                </a:lnTo>
                <a:cubicBezTo>
                  <a:pt x="41914" y="29580"/>
                  <a:pt x="31477" y="46295"/>
                  <a:pt x="38453" y="60666"/>
                </a:cubicBezTo>
                <a:cubicBezTo>
                  <a:pt x="39458" y="62731"/>
                  <a:pt x="40295" y="64824"/>
                  <a:pt x="40993" y="66973"/>
                </a:cubicBezTo>
                <a:lnTo>
                  <a:pt x="82711" y="66973"/>
                </a:lnTo>
                <a:cubicBezTo>
                  <a:pt x="86423" y="66973"/>
                  <a:pt x="89408" y="69959"/>
                  <a:pt x="89408" y="73670"/>
                </a:cubicBezTo>
                <a:cubicBezTo>
                  <a:pt x="89408" y="77381"/>
                  <a:pt x="86423" y="80367"/>
                  <a:pt x="82711" y="80367"/>
                </a:cubicBezTo>
                <a:lnTo>
                  <a:pt x="43309" y="80367"/>
                </a:lnTo>
                <a:cubicBezTo>
                  <a:pt x="43588" y="90218"/>
                  <a:pt x="40881" y="100068"/>
                  <a:pt x="35244" y="108524"/>
                </a:cubicBezTo>
                <a:lnTo>
                  <a:pt x="30194" y="116086"/>
                </a:lnTo>
                <a:lnTo>
                  <a:pt x="89408" y="116086"/>
                </a:lnTo>
                <a:cubicBezTo>
                  <a:pt x="94348" y="116086"/>
                  <a:pt x="98338" y="120076"/>
                  <a:pt x="98338" y="125016"/>
                </a:cubicBezTo>
                <a:cubicBezTo>
                  <a:pt x="98338" y="129955"/>
                  <a:pt x="94348" y="133945"/>
                  <a:pt x="89408" y="133945"/>
                </a:cubicBezTo>
                <a:lnTo>
                  <a:pt x="13506" y="133945"/>
                </a:lnTo>
                <a:cubicBezTo>
                  <a:pt x="10213" y="133945"/>
                  <a:pt x="7200" y="132131"/>
                  <a:pt x="5637" y="129229"/>
                </a:cubicBezTo>
                <a:cubicBezTo>
                  <a:pt x="4074" y="126327"/>
                  <a:pt x="4242" y="122811"/>
                  <a:pt x="6083" y="120048"/>
                </a:cubicBezTo>
                <a:lnTo>
                  <a:pt x="20371" y="98617"/>
                </a:lnTo>
                <a:cubicBezTo>
                  <a:pt x="24026" y="93148"/>
                  <a:pt x="25729" y="86730"/>
                  <a:pt x="25450" y="80367"/>
                </a:cubicBezTo>
                <a:close/>
              </a:path>
            </a:pathLst>
          </a:cu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4751917" y="1444625"/>
            <a:ext cx="404813" cy="222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400" b="1" dirty="0">
                <a:solidFill>
                  <a:srgbClr val="3D352E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Price</a:t>
            </a:r>
            <a:endParaRPr lang="en-US" dirty="0"/>
          </a:p>
        </p:txBody>
      </p:sp>
      <p:sp>
        <p:nvSpPr>
          <p:cNvPr id="14" name="Text 12"/>
          <p:cNvSpPr/>
          <p:nvPr/>
        </p:nvSpPr>
        <p:spPr>
          <a:xfrm>
            <a:off x="4339167" y="1778000"/>
            <a:ext cx="3579813" cy="857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050" b="1" dirty="0">
                <a:solidFill>
                  <a:srgbClr val="3D35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Phase 1:</a:t>
            </a:r>
            <a:r>
              <a:rPr lang="en-US" sz="1050" dirty="0">
                <a:solidFill>
                  <a:srgbClr val="3D35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Bundle pricing + market-penetration (6 months)</a:t>
            </a:r>
            <a:endParaRPr lang="en-US" dirty="0"/>
          </a:p>
          <a:p>
            <a:pPr>
              <a:lnSpc>
                <a:spcPct val="140000"/>
              </a:lnSpc>
            </a:pPr>
            <a:r>
              <a:rPr lang="en-US" sz="1050" b="1" dirty="0">
                <a:solidFill>
                  <a:srgbClr val="3D35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Phase 2:</a:t>
            </a:r>
            <a:r>
              <a:rPr lang="en-US" sz="1050" dirty="0">
                <a:solidFill>
                  <a:srgbClr val="3D35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Value-based pricing for increased demand</a:t>
            </a:r>
          </a:p>
          <a:p>
            <a:pPr>
              <a:lnSpc>
                <a:spcPct val="140000"/>
              </a:lnSpc>
            </a:pPr>
            <a:endParaRPr lang="en-US" sz="1050" dirty="0">
              <a:solidFill>
                <a:srgbClr val="3D352E"/>
              </a:solidFill>
              <a:latin typeface="Quattrocento Sans" pitchFamily="34" charset="0"/>
              <a:ea typeface="Quattrocento Sans" pitchFamily="34" charset="-122"/>
              <a:cs typeface="Quattrocento Sans" pitchFamily="34" charset="-120"/>
            </a:endParaRPr>
          </a:p>
          <a:p>
            <a:pPr>
              <a:lnSpc>
                <a:spcPct val="140000"/>
              </a:lnSpc>
            </a:pPr>
            <a:r>
              <a:rPr lang="en-US" sz="1000" dirty="0">
                <a:latin typeface="Oranienbaum" panose="02000506080000020003" pitchFamily="2" charset="0"/>
              </a:rPr>
              <a:t>Sourced: Hooley; Graham: </a:t>
            </a:r>
            <a:r>
              <a:rPr lang="en-US" sz="1000" dirty="0" err="1">
                <a:latin typeface="Oranienbaum" panose="02000506080000020003" pitchFamily="2" charset="0"/>
              </a:rPr>
              <a:t>Nicoulaud</a:t>
            </a:r>
            <a:r>
              <a:rPr lang="en-US" sz="1000" dirty="0">
                <a:latin typeface="Oranienbaum" panose="02000506080000020003" pitchFamily="2" charset="0"/>
              </a:rPr>
              <a:t>: Brigitte: Rudd: John: Lee: Nick, 2020).</a:t>
            </a:r>
          </a:p>
        </p:txBody>
      </p:sp>
      <p:sp>
        <p:nvSpPr>
          <p:cNvPr id="15" name="Shape 13"/>
          <p:cNvSpPr/>
          <p:nvPr/>
        </p:nvSpPr>
        <p:spPr>
          <a:xfrm>
            <a:off x="8106834" y="1270000"/>
            <a:ext cx="3770313" cy="1492250"/>
          </a:xfrm>
          <a:custGeom>
            <a:avLst/>
            <a:gdLst/>
            <a:ahLst/>
            <a:cxnLst/>
            <a:rect l="l" t="t" r="r" b="b"/>
            <a:pathLst>
              <a:path w="3770313" h="1492250">
                <a:moveTo>
                  <a:pt x="95250" y="0"/>
                </a:moveTo>
                <a:lnTo>
                  <a:pt x="3675062" y="0"/>
                </a:lnTo>
                <a:cubicBezTo>
                  <a:pt x="3727667" y="0"/>
                  <a:pt x="3770312" y="42645"/>
                  <a:pt x="3770312" y="95250"/>
                </a:cubicBezTo>
                <a:lnTo>
                  <a:pt x="3770313" y="1397000"/>
                </a:lnTo>
                <a:cubicBezTo>
                  <a:pt x="3770312" y="1449605"/>
                  <a:pt x="3727667" y="1492250"/>
                  <a:pt x="3675062" y="1492250"/>
                </a:cubicBezTo>
                <a:lnTo>
                  <a:pt x="95250" y="1492250"/>
                </a:lnTo>
                <a:cubicBezTo>
                  <a:pt x="42645" y="1492250"/>
                  <a:pt x="0" y="1449605"/>
                  <a:pt x="0" y="1397000"/>
                </a:cubicBezTo>
                <a:lnTo>
                  <a:pt x="0" y="95250"/>
                </a:lnTo>
                <a:cubicBezTo>
                  <a:pt x="0" y="42645"/>
                  <a:pt x="42645" y="0"/>
                  <a:pt x="95250" y="0"/>
                </a:cubicBezTo>
                <a:close/>
              </a:path>
            </a:pathLst>
          </a:custGeom>
          <a:gradFill flip="none" rotWithShape="1">
            <a:gsLst>
              <a:gs pos="0">
                <a:srgbClr val="3A4F41"/>
              </a:gs>
              <a:gs pos="100000">
                <a:srgbClr val="3A4F41">
                  <a:alpha val="90000"/>
                </a:srgbClr>
              </a:gs>
            </a:gsLst>
            <a:lin ang="2700000" scaled="1"/>
          </a:gradFill>
          <a:ln/>
          <a:effectLst>
            <a:outerShdw blurRad="119063" dist="79375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Shape 14"/>
          <p:cNvSpPr/>
          <p:nvPr/>
        </p:nvSpPr>
        <p:spPr>
          <a:xfrm>
            <a:off x="8233834" y="1397000"/>
            <a:ext cx="317500" cy="317500"/>
          </a:xfrm>
          <a:custGeom>
            <a:avLst/>
            <a:gdLst/>
            <a:ahLst/>
            <a:cxnLst/>
            <a:rect l="l" t="t" r="r" b="b"/>
            <a:pathLst>
              <a:path w="317500" h="317500">
                <a:moveTo>
                  <a:pt x="158750" y="0"/>
                </a:moveTo>
                <a:lnTo>
                  <a:pt x="158750" y="0"/>
                </a:lnTo>
                <a:cubicBezTo>
                  <a:pt x="246367" y="0"/>
                  <a:pt x="317500" y="71133"/>
                  <a:pt x="317500" y="158750"/>
                </a:cubicBezTo>
                <a:lnTo>
                  <a:pt x="317500" y="158750"/>
                </a:lnTo>
                <a:cubicBezTo>
                  <a:pt x="317500" y="246367"/>
                  <a:pt x="246367" y="317500"/>
                  <a:pt x="158750" y="317500"/>
                </a:cubicBezTo>
                <a:lnTo>
                  <a:pt x="158750" y="317500"/>
                </a:lnTo>
                <a:cubicBezTo>
                  <a:pt x="71133" y="317500"/>
                  <a:pt x="0" y="246367"/>
                  <a:pt x="0" y="158750"/>
                </a:cubicBezTo>
                <a:lnTo>
                  <a:pt x="0" y="158750"/>
                </a:lnTo>
                <a:cubicBezTo>
                  <a:pt x="0" y="71133"/>
                  <a:pt x="71133" y="0"/>
                  <a:pt x="158750" y="0"/>
                </a:cubicBez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8340990" y="1484313"/>
            <a:ext cx="107156" cy="142875"/>
          </a:xfrm>
          <a:custGeom>
            <a:avLst/>
            <a:gdLst/>
            <a:ahLst/>
            <a:cxnLst/>
            <a:rect l="l" t="t" r="r" b="b"/>
            <a:pathLst>
              <a:path w="107156" h="142875">
                <a:moveTo>
                  <a:pt x="0" y="52629"/>
                </a:moveTo>
                <a:cubicBezTo>
                  <a:pt x="0" y="23552"/>
                  <a:pt x="23999" y="0"/>
                  <a:pt x="53578" y="0"/>
                </a:cubicBezTo>
                <a:cubicBezTo>
                  <a:pt x="83158" y="0"/>
                  <a:pt x="107156" y="23552"/>
                  <a:pt x="107156" y="52629"/>
                </a:cubicBezTo>
                <a:cubicBezTo>
                  <a:pt x="107156" y="85920"/>
                  <a:pt x="73614" y="125825"/>
                  <a:pt x="59606" y="141033"/>
                </a:cubicBezTo>
                <a:cubicBezTo>
                  <a:pt x="56313" y="144605"/>
                  <a:pt x="50816" y="144605"/>
                  <a:pt x="47523" y="141033"/>
                </a:cubicBezTo>
                <a:cubicBezTo>
                  <a:pt x="33514" y="125825"/>
                  <a:pt x="-28" y="85920"/>
                  <a:pt x="-28" y="52629"/>
                </a:cubicBezTo>
                <a:close/>
                <a:moveTo>
                  <a:pt x="53578" y="71438"/>
                </a:moveTo>
                <a:cubicBezTo>
                  <a:pt x="63435" y="71438"/>
                  <a:pt x="71438" y="63435"/>
                  <a:pt x="71438" y="53578"/>
                </a:cubicBezTo>
                <a:cubicBezTo>
                  <a:pt x="71438" y="43721"/>
                  <a:pt x="63435" y="35719"/>
                  <a:pt x="53578" y="35719"/>
                </a:cubicBezTo>
                <a:cubicBezTo>
                  <a:pt x="43721" y="35719"/>
                  <a:pt x="35719" y="43721"/>
                  <a:pt x="35719" y="53578"/>
                </a:cubicBezTo>
                <a:cubicBezTo>
                  <a:pt x="35719" y="63435"/>
                  <a:pt x="43721" y="71438"/>
                  <a:pt x="53578" y="71438"/>
                </a:cubicBezTo>
                <a:close/>
              </a:path>
            </a:pathLst>
          </a:custGeom>
          <a:solidFill>
            <a:srgbClr val="3D35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8646584" y="1444625"/>
            <a:ext cx="412750" cy="222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400" b="1" dirty="0">
                <a:solidFill>
                  <a:srgbClr val="FFFFFF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Place</a:t>
            </a:r>
            <a:endParaRPr lang="en-US" dirty="0"/>
          </a:p>
        </p:txBody>
      </p:sp>
      <p:sp>
        <p:nvSpPr>
          <p:cNvPr id="19" name="Text 17"/>
          <p:cNvSpPr/>
          <p:nvPr/>
        </p:nvSpPr>
        <p:spPr>
          <a:xfrm>
            <a:off x="8233834" y="1778000"/>
            <a:ext cx="3579813" cy="857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050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Cowbridge Road with high foot-traffic, excellent visibility, and disability access</a:t>
            </a:r>
            <a:endParaRPr lang="en-US" dirty="0"/>
          </a:p>
        </p:txBody>
      </p:sp>
      <p:sp>
        <p:nvSpPr>
          <p:cNvPr id="20" name="Shape 18"/>
          <p:cNvSpPr/>
          <p:nvPr/>
        </p:nvSpPr>
        <p:spPr>
          <a:xfrm>
            <a:off x="333375" y="2889250"/>
            <a:ext cx="3754438" cy="1492250"/>
          </a:xfrm>
          <a:custGeom>
            <a:avLst/>
            <a:gdLst/>
            <a:ahLst/>
            <a:cxnLst/>
            <a:rect l="l" t="t" r="r" b="b"/>
            <a:pathLst>
              <a:path w="3754438" h="1492250">
                <a:moveTo>
                  <a:pt x="31750" y="0"/>
                </a:moveTo>
                <a:lnTo>
                  <a:pt x="3659187" y="0"/>
                </a:lnTo>
                <a:cubicBezTo>
                  <a:pt x="3711792" y="0"/>
                  <a:pt x="3754437" y="42645"/>
                  <a:pt x="3754437" y="95250"/>
                </a:cubicBezTo>
                <a:lnTo>
                  <a:pt x="3754438" y="1397000"/>
                </a:lnTo>
                <a:cubicBezTo>
                  <a:pt x="3754437" y="1449605"/>
                  <a:pt x="3711792" y="1492250"/>
                  <a:pt x="3659187" y="1492250"/>
                </a:cubicBezTo>
                <a:lnTo>
                  <a:pt x="31750" y="1492250"/>
                </a:lnTo>
                <a:cubicBezTo>
                  <a:pt x="14215" y="1492250"/>
                  <a:pt x="0" y="1478035"/>
                  <a:pt x="0" y="1460500"/>
                </a:cubicBez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47625" dist="3175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1" name="Shape 19"/>
          <p:cNvSpPr/>
          <p:nvPr/>
        </p:nvSpPr>
        <p:spPr>
          <a:xfrm>
            <a:off x="333375" y="2889250"/>
            <a:ext cx="31750" cy="1492250"/>
          </a:xfrm>
          <a:custGeom>
            <a:avLst/>
            <a:gdLst/>
            <a:ahLst/>
            <a:cxnLst/>
            <a:rect l="l" t="t" r="r" b="b"/>
            <a:pathLst>
              <a:path w="31750" h="1492250">
                <a:moveTo>
                  <a:pt x="31750" y="0"/>
                </a:moveTo>
                <a:lnTo>
                  <a:pt x="31750" y="0"/>
                </a:lnTo>
                <a:lnTo>
                  <a:pt x="31750" y="1492250"/>
                </a:lnTo>
                <a:lnTo>
                  <a:pt x="31750" y="1492250"/>
                </a:lnTo>
                <a:cubicBezTo>
                  <a:pt x="14227" y="1492250"/>
                  <a:pt x="0" y="1478023"/>
                  <a:pt x="0" y="1460500"/>
                </a:cubicBez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AE4A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Shape 20"/>
          <p:cNvSpPr/>
          <p:nvPr/>
        </p:nvSpPr>
        <p:spPr>
          <a:xfrm>
            <a:off x="476250" y="3016250"/>
            <a:ext cx="317500" cy="317500"/>
          </a:xfrm>
          <a:custGeom>
            <a:avLst/>
            <a:gdLst/>
            <a:ahLst/>
            <a:cxnLst/>
            <a:rect l="l" t="t" r="r" b="b"/>
            <a:pathLst>
              <a:path w="317500" h="317500">
                <a:moveTo>
                  <a:pt x="158750" y="0"/>
                </a:moveTo>
                <a:lnTo>
                  <a:pt x="158750" y="0"/>
                </a:lnTo>
                <a:cubicBezTo>
                  <a:pt x="246367" y="0"/>
                  <a:pt x="317500" y="71133"/>
                  <a:pt x="317500" y="158750"/>
                </a:cubicBezTo>
                <a:lnTo>
                  <a:pt x="317500" y="158750"/>
                </a:lnTo>
                <a:cubicBezTo>
                  <a:pt x="317500" y="246367"/>
                  <a:pt x="246367" y="317500"/>
                  <a:pt x="158750" y="317500"/>
                </a:cubicBezTo>
                <a:lnTo>
                  <a:pt x="158750" y="317500"/>
                </a:lnTo>
                <a:cubicBezTo>
                  <a:pt x="71133" y="317500"/>
                  <a:pt x="0" y="246367"/>
                  <a:pt x="0" y="158750"/>
                </a:cubicBezTo>
                <a:lnTo>
                  <a:pt x="0" y="158750"/>
                </a:lnTo>
                <a:cubicBezTo>
                  <a:pt x="0" y="71133"/>
                  <a:pt x="71133" y="0"/>
                  <a:pt x="158750" y="0"/>
                </a:cubicBezTo>
                <a:close/>
              </a:path>
            </a:pathLst>
          </a:custGeom>
          <a:solidFill>
            <a:srgbClr val="AE4A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3" name="Shape 21"/>
          <p:cNvSpPr/>
          <p:nvPr/>
        </p:nvSpPr>
        <p:spPr>
          <a:xfrm>
            <a:off x="565547" y="3103563"/>
            <a:ext cx="142875" cy="142875"/>
          </a:xfrm>
          <a:custGeom>
            <a:avLst/>
            <a:gdLst/>
            <a:ahLst/>
            <a:cxnLst/>
            <a:rect l="l" t="t" r="r" b="b"/>
            <a:pathLst>
              <a:path w="142875" h="142875">
                <a:moveTo>
                  <a:pt x="128699" y="5274"/>
                </a:moveTo>
                <a:cubicBezTo>
                  <a:pt x="131908" y="6697"/>
                  <a:pt x="133945" y="9878"/>
                  <a:pt x="133945" y="13395"/>
                </a:cubicBezTo>
                <a:lnTo>
                  <a:pt x="133945" y="129480"/>
                </a:lnTo>
                <a:cubicBezTo>
                  <a:pt x="133945" y="132997"/>
                  <a:pt x="131908" y="136178"/>
                  <a:pt x="128699" y="137601"/>
                </a:cubicBezTo>
                <a:cubicBezTo>
                  <a:pt x="125490" y="139024"/>
                  <a:pt x="121779" y="138494"/>
                  <a:pt x="119128" y="136178"/>
                </a:cubicBezTo>
                <a:lnTo>
                  <a:pt x="106124" y="124820"/>
                </a:lnTo>
                <a:cubicBezTo>
                  <a:pt x="93957" y="114188"/>
                  <a:pt x="78581" y="107993"/>
                  <a:pt x="62480" y="107240"/>
                </a:cubicBezTo>
                <a:lnTo>
                  <a:pt x="62480" y="133945"/>
                </a:lnTo>
                <a:cubicBezTo>
                  <a:pt x="62480" y="138885"/>
                  <a:pt x="58489" y="142875"/>
                  <a:pt x="53550" y="142875"/>
                </a:cubicBezTo>
                <a:lnTo>
                  <a:pt x="44621" y="142875"/>
                </a:lnTo>
                <a:cubicBezTo>
                  <a:pt x="39681" y="142875"/>
                  <a:pt x="35691" y="138885"/>
                  <a:pt x="35691" y="133945"/>
                </a:cubicBezTo>
                <a:lnTo>
                  <a:pt x="35691" y="107156"/>
                </a:lnTo>
                <a:cubicBezTo>
                  <a:pt x="15990" y="107156"/>
                  <a:pt x="0" y="91167"/>
                  <a:pt x="0" y="71438"/>
                </a:cubicBezTo>
                <a:cubicBezTo>
                  <a:pt x="0" y="51708"/>
                  <a:pt x="15990" y="35719"/>
                  <a:pt x="35719" y="35719"/>
                </a:cubicBezTo>
                <a:lnTo>
                  <a:pt x="59299" y="35719"/>
                </a:lnTo>
                <a:cubicBezTo>
                  <a:pt x="76544" y="35663"/>
                  <a:pt x="93176" y="29384"/>
                  <a:pt x="106152" y="18055"/>
                </a:cubicBezTo>
                <a:lnTo>
                  <a:pt x="119156" y="6697"/>
                </a:lnTo>
                <a:cubicBezTo>
                  <a:pt x="121779" y="4381"/>
                  <a:pt x="125546" y="3851"/>
                  <a:pt x="128727" y="5274"/>
                </a:cubicBezTo>
                <a:close/>
                <a:moveTo>
                  <a:pt x="62508" y="89297"/>
                </a:moveTo>
                <a:lnTo>
                  <a:pt x="62508" y="89353"/>
                </a:lnTo>
                <a:cubicBezTo>
                  <a:pt x="82125" y="90106"/>
                  <a:pt x="100961" y="97306"/>
                  <a:pt x="116086" y="109835"/>
                </a:cubicBezTo>
                <a:lnTo>
                  <a:pt x="116086" y="33012"/>
                </a:lnTo>
                <a:cubicBezTo>
                  <a:pt x="100961" y="45541"/>
                  <a:pt x="82125" y="52741"/>
                  <a:pt x="62508" y="53494"/>
                </a:cubicBezTo>
                <a:lnTo>
                  <a:pt x="62508" y="89297"/>
                </a:lnTo>
                <a:close/>
              </a:path>
            </a:pathLst>
          </a:cu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889000" y="3063875"/>
            <a:ext cx="1000125" cy="20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400" b="1" dirty="0">
                <a:solidFill>
                  <a:srgbClr val="3D352E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Promotion</a:t>
            </a:r>
            <a:endParaRPr lang="en-US" sz="1600" dirty="0"/>
          </a:p>
        </p:txBody>
      </p:sp>
      <p:sp>
        <p:nvSpPr>
          <p:cNvPr id="25" name="Shape 23"/>
          <p:cNvSpPr/>
          <p:nvPr/>
        </p:nvSpPr>
        <p:spPr>
          <a:xfrm>
            <a:off x="500063" y="3429000"/>
            <a:ext cx="111125" cy="127000"/>
          </a:xfrm>
          <a:custGeom>
            <a:avLst/>
            <a:gdLst/>
            <a:ahLst/>
            <a:cxnLst/>
            <a:rect l="l" t="t" r="r" b="b"/>
            <a:pathLst>
              <a:path w="111125" h="127000">
                <a:moveTo>
                  <a:pt x="107851" y="17388"/>
                </a:moveTo>
                <a:cubicBezTo>
                  <a:pt x="111398" y="19968"/>
                  <a:pt x="112192" y="24929"/>
                  <a:pt x="109612" y="28476"/>
                </a:cubicBezTo>
                <a:lnTo>
                  <a:pt x="46112" y="115788"/>
                </a:lnTo>
                <a:cubicBezTo>
                  <a:pt x="44748" y="117673"/>
                  <a:pt x="42639" y="118839"/>
                  <a:pt x="40308" y="119038"/>
                </a:cubicBezTo>
                <a:cubicBezTo>
                  <a:pt x="37976" y="119236"/>
                  <a:pt x="35719" y="118368"/>
                  <a:pt x="34082" y="116731"/>
                </a:cubicBezTo>
                <a:lnTo>
                  <a:pt x="2332" y="84981"/>
                </a:lnTo>
                <a:cubicBezTo>
                  <a:pt x="-769" y="81880"/>
                  <a:pt x="-769" y="76845"/>
                  <a:pt x="2332" y="73744"/>
                </a:cubicBezTo>
                <a:cubicBezTo>
                  <a:pt x="5432" y="70644"/>
                  <a:pt x="10468" y="70644"/>
                  <a:pt x="13568" y="73744"/>
                </a:cubicBezTo>
                <a:lnTo>
                  <a:pt x="38745" y="98921"/>
                </a:lnTo>
                <a:lnTo>
                  <a:pt x="96788" y="19124"/>
                </a:lnTo>
                <a:cubicBezTo>
                  <a:pt x="99368" y="15577"/>
                  <a:pt x="104329" y="14784"/>
                  <a:pt x="107876" y="17363"/>
                </a:cubicBez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698500" y="3397250"/>
            <a:ext cx="138112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3D35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Social media campaigns</a:t>
            </a:r>
            <a:endParaRPr lang="en-US" sz="1600" dirty="0"/>
          </a:p>
        </p:txBody>
      </p:sp>
      <p:sp>
        <p:nvSpPr>
          <p:cNvPr id="27" name="Shape 25"/>
          <p:cNvSpPr/>
          <p:nvPr/>
        </p:nvSpPr>
        <p:spPr>
          <a:xfrm>
            <a:off x="500063" y="3651250"/>
            <a:ext cx="111125" cy="127000"/>
          </a:xfrm>
          <a:custGeom>
            <a:avLst/>
            <a:gdLst/>
            <a:ahLst/>
            <a:cxnLst/>
            <a:rect l="l" t="t" r="r" b="b"/>
            <a:pathLst>
              <a:path w="111125" h="127000">
                <a:moveTo>
                  <a:pt x="107851" y="17388"/>
                </a:moveTo>
                <a:cubicBezTo>
                  <a:pt x="111398" y="19968"/>
                  <a:pt x="112192" y="24929"/>
                  <a:pt x="109612" y="28476"/>
                </a:cubicBezTo>
                <a:lnTo>
                  <a:pt x="46112" y="115788"/>
                </a:lnTo>
                <a:cubicBezTo>
                  <a:pt x="44748" y="117673"/>
                  <a:pt x="42639" y="118839"/>
                  <a:pt x="40308" y="119038"/>
                </a:cubicBezTo>
                <a:cubicBezTo>
                  <a:pt x="37976" y="119236"/>
                  <a:pt x="35719" y="118368"/>
                  <a:pt x="34082" y="116731"/>
                </a:cubicBezTo>
                <a:lnTo>
                  <a:pt x="2332" y="84981"/>
                </a:lnTo>
                <a:cubicBezTo>
                  <a:pt x="-769" y="81880"/>
                  <a:pt x="-769" y="76845"/>
                  <a:pt x="2332" y="73744"/>
                </a:cubicBezTo>
                <a:cubicBezTo>
                  <a:pt x="5432" y="70644"/>
                  <a:pt x="10468" y="70644"/>
                  <a:pt x="13568" y="73744"/>
                </a:cubicBezTo>
                <a:lnTo>
                  <a:pt x="38745" y="98921"/>
                </a:lnTo>
                <a:lnTo>
                  <a:pt x="96788" y="19124"/>
                </a:lnTo>
                <a:cubicBezTo>
                  <a:pt x="99368" y="15577"/>
                  <a:pt x="104329" y="14784"/>
                  <a:pt x="107876" y="17363"/>
                </a:cubicBez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698500" y="3619500"/>
            <a:ext cx="119062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3D35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Professional website</a:t>
            </a:r>
            <a:endParaRPr lang="en-US" sz="1600" dirty="0"/>
          </a:p>
        </p:txBody>
      </p:sp>
      <p:sp>
        <p:nvSpPr>
          <p:cNvPr id="29" name="Shape 27"/>
          <p:cNvSpPr/>
          <p:nvPr/>
        </p:nvSpPr>
        <p:spPr>
          <a:xfrm>
            <a:off x="500063" y="3873500"/>
            <a:ext cx="111125" cy="127000"/>
          </a:xfrm>
          <a:custGeom>
            <a:avLst/>
            <a:gdLst/>
            <a:ahLst/>
            <a:cxnLst/>
            <a:rect l="l" t="t" r="r" b="b"/>
            <a:pathLst>
              <a:path w="111125" h="127000">
                <a:moveTo>
                  <a:pt x="107851" y="17388"/>
                </a:moveTo>
                <a:cubicBezTo>
                  <a:pt x="111398" y="19968"/>
                  <a:pt x="112192" y="24929"/>
                  <a:pt x="109612" y="28476"/>
                </a:cubicBezTo>
                <a:lnTo>
                  <a:pt x="46112" y="115788"/>
                </a:lnTo>
                <a:cubicBezTo>
                  <a:pt x="44748" y="117673"/>
                  <a:pt x="42639" y="118839"/>
                  <a:pt x="40308" y="119038"/>
                </a:cubicBezTo>
                <a:cubicBezTo>
                  <a:pt x="37976" y="119236"/>
                  <a:pt x="35719" y="118368"/>
                  <a:pt x="34082" y="116731"/>
                </a:cubicBezTo>
                <a:lnTo>
                  <a:pt x="2332" y="84981"/>
                </a:lnTo>
                <a:cubicBezTo>
                  <a:pt x="-769" y="81880"/>
                  <a:pt x="-769" y="76845"/>
                  <a:pt x="2332" y="73744"/>
                </a:cubicBezTo>
                <a:cubicBezTo>
                  <a:pt x="5432" y="70644"/>
                  <a:pt x="10468" y="70644"/>
                  <a:pt x="13568" y="73744"/>
                </a:cubicBezTo>
                <a:lnTo>
                  <a:pt x="38745" y="98921"/>
                </a:lnTo>
                <a:lnTo>
                  <a:pt x="96788" y="19124"/>
                </a:lnTo>
                <a:cubicBezTo>
                  <a:pt x="99368" y="15577"/>
                  <a:pt x="104329" y="14784"/>
                  <a:pt x="107876" y="17363"/>
                </a:cubicBez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0" name="Text 28"/>
          <p:cNvSpPr/>
          <p:nvPr/>
        </p:nvSpPr>
        <p:spPr>
          <a:xfrm>
            <a:off x="698500" y="3841750"/>
            <a:ext cx="1039812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3D35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Free menu tasters</a:t>
            </a:r>
            <a:endParaRPr lang="en-US" sz="1600" dirty="0"/>
          </a:p>
        </p:txBody>
      </p:sp>
      <p:sp>
        <p:nvSpPr>
          <p:cNvPr id="31" name="Shape 29"/>
          <p:cNvSpPr/>
          <p:nvPr/>
        </p:nvSpPr>
        <p:spPr>
          <a:xfrm>
            <a:off x="500063" y="4095750"/>
            <a:ext cx="111125" cy="127000"/>
          </a:xfrm>
          <a:custGeom>
            <a:avLst/>
            <a:gdLst/>
            <a:ahLst/>
            <a:cxnLst/>
            <a:rect l="l" t="t" r="r" b="b"/>
            <a:pathLst>
              <a:path w="111125" h="127000">
                <a:moveTo>
                  <a:pt x="107851" y="17388"/>
                </a:moveTo>
                <a:cubicBezTo>
                  <a:pt x="111398" y="19968"/>
                  <a:pt x="112192" y="24929"/>
                  <a:pt x="109612" y="28476"/>
                </a:cubicBezTo>
                <a:lnTo>
                  <a:pt x="46112" y="115788"/>
                </a:lnTo>
                <a:cubicBezTo>
                  <a:pt x="44748" y="117673"/>
                  <a:pt x="42639" y="118839"/>
                  <a:pt x="40308" y="119038"/>
                </a:cubicBezTo>
                <a:cubicBezTo>
                  <a:pt x="37976" y="119236"/>
                  <a:pt x="35719" y="118368"/>
                  <a:pt x="34082" y="116731"/>
                </a:cubicBezTo>
                <a:lnTo>
                  <a:pt x="2332" y="84981"/>
                </a:lnTo>
                <a:cubicBezTo>
                  <a:pt x="-769" y="81880"/>
                  <a:pt x="-769" y="76845"/>
                  <a:pt x="2332" y="73744"/>
                </a:cubicBezTo>
                <a:cubicBezTo>
                  <a:pt x="5432" y="70644"/>
                  <a:pt x="10468" y="70644"/>
                  <a:pt x="13568" y="73744"/>
                </a:cubicBezTo>
                <a:lnTo>
                  <a:pt x="38745" y="98921"/>
                </a:lnTo>
                <a:lnTo>
                  <a:pt x="96788" y="19124"/>
                </a:lnTo>
                <a:cubicBezTo>
                  <a:pt x="99368" y="15577"/>
                  <a:pt x="104329" y="14784"/>
                  <a:pt x="107876" y="17363"/>
                </a:cubicBez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2" name="Text 30"/>
          <p:cNvSpPr/>
          <p:nvPr/>
        </p:nvSpPr>
        <p:spPr>
          <a:xfrm>
            <a:off x="698500" y="4064000"/>
            <a:ext cx="1103313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3D35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Community events</a:t>
            </a:r>
            <a:endParaRPr lang="en-US" sz="1600" dirty="0"/>
          </a:p>
        </p:txBody>
      </p:sp>
      <p:sp>
        <p:nvSpPr>
          <p:cNvPr id="33" name="Shape 31"/>
          <p:cNvSpPr/>
          <p:nvPr/>
        </p:nvSpPr>
        <p:spPr>
          <a:xfrm>
            <a:off x="4228042" y="2889250"/>
            <a:ext cx="3754438" cy="1492250"/>
          </a:xfrm>
          <a:custGeom>
            <a:avLst/>
            <a:gdLst/>
            <a:ahLst/>
            <a:cxnLst/>
            <a:rect l="l" t="t" r="r" b="b"/>
            <a:pathLst>
              <a:path w="3754438" h="1492250">
                <a:moveTo>
                  <a:pt x="31750" y="0"/>
                </a:moveTo>
                <a:lnTo>
                  <a:pt x="3659187" y="0"/>
                </a:lnTo>
                <a:cubicBezTo>
                  <a:pt x="3711792" y="0"/>
                  <a:pt x="3754437" y="42645"/>
                  <a:pt x="3754437" y="95250"/>
                </a:cubicBezTo>
                <a:lnTo>
                  <a:pt x="3754438" y="1397000"/>
                </a:lnTo>
                <a:cubicBezTo>
                  <a:pt x="3754437" y="1449605"/>
                  <a:pt x="3711792" y="1492250"/>
                  <a:pt x="3659187" y="1492250"/>
                </a:cubicBezTo>
                <a:lnTo>
                  <a:pt x="31750" y="1492250"/>
                </a:lnTo>
                <a:cubicBezTo>
                  <a:pt x="14215" y="1492250"/>
                  <a:pt x="0" y="1478035"/>
                  <a:pt x="0" y="1460500"/>
                </a:cubicBez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47625" dist="3175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4" name="Shape 32"/>
          <p:cNvSpPr/>
          <p:nvPr/>
        </p:nvSpPr>
        <p:spPr>
          <a:xfrm>
            <a:off x="4228042" y="2889250"/>
            <a:ext cx="31750" cy="1492250"/>
          </a:xfrm>
          <a:custGeom>
            <a:avLst/>
            <a:gdLst/>
            <a:ahLst/>
            <a:cxnLst/>
            <a:rect l="l" t="t" r="r" b="b"/>
            <a:pathLst>
              <a:path w="31750" h="1492250">
                <a:moveTo>
                  <a:pt x="31750" y="0"/>
                </a:moveTo>
                <a:lnTo>
                  <a:pt x="31750" y="0"/>
                </a:lnTo>
                <a:lnTo>
                  <a:pt x="31750" y="1492250"/>
                </a:lnTo>
                <a:lnTo>
                  <a:pt x="31750" y="1492250"/>
                </a:lnTo>
                <a:cubicBezTo>
                  <a:pt x="14227" y="1492250"/>
                  <a:pt x="0" y="1478023"/>
                  <a:pt x="0" y="1460500"/>
                </a:cubicBez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5" name="Shape 33"/>
          <p:cNvSpPr/>
          <p:nvPr/>
        </p:nvSpPr>
        <p:spPr>
          <a:xfrm>
            <a:off x="4370917" y="3016250"/>
            <a:ext cx="317500" cy="317500"/>
          </a:xfrm>
          <a:custGeom>
            <a:avLst/>
            <a:gdLst/>
            <a:ahLst/>
            <a:cxnLst/>
            <a:rect l="l" t="t" r="r" b="b"/>
            <a:pathLst>
              <a:path w="317500" h="317500">
                <a:moveTo>
                  <a:pt x="158750" y="0"/>
                </a:moveTo>
                <a:lnTo>
                  <a:pt x="158750" y="0"/>
                </a:lnTo>
                <a:cubicBezTo>
                  <a:pt x="246367" y="0"/>
                  <a:pt x="317500" y="71133"/>
                  <a:pt x="317500" y="158750"/>
                </a:cubicBezTo>
                <a:lnTo>
                  <a:pt x="317500" y="158750"/>
                </a:lnTo>
                <a:cubicBezTo>
                  <a:pt x="317500" y="246367"/>
                  <a:pt x="246367" y="317500"/>
                  <a:pt x="158750" y="317500"/>
                </a:cubicBezTo>
                <a:lnTo>
                  <a:pt x="158750" y="317500"/>
                </a:lnTo>
                <a:cubicBezTo>
                  <a:pt x="71133" y="317500"/>
                  <a:pt x="0" y="246367"/>
                  <a:pt x="0" y="158750"/>
                </a:cubicBezTo>
                <a:lnTo>
                  <a:pt x="0" y="158750"/>
                </a:lnTo>
                <a:cubicBezTo>
                  <a:pt x="0" y="71133"/>
                  <a:pt x="71133" y="0"/>
                  <a:pt x="158750" y="0"/>
                </a:cubicBez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6" name="Shape 34"/>
          <p:cNvSpPr/>
          <p:nvPr/>
        </p:nvSpPr>
        <p:spPr>
          <a:xfrm>
            <a:off x="4442354" y="3103563"/>
            <a:ext cx="178594" cy="142875"/>
          </a:xfrm>
          <a:custGeom>
            <a:avLst/>
            <a:gdLst/>
            <a:ahLst/>
            <a:cxnLst/>
            <a:rect l="l" t="t" r="r" b="b"/>
            <a:pathLst>
              <a:path w="178594" h="142875">
                <a:moveTo>
                  <a:pt x="89297" y="4465"/>
                </a:moveTo>
                <a:cubicBezTo>
                  <a:pt x="105314" y="4465"/>
                  <a:pt x="118318" y="17469"/>
                  <a:pt x="118318" y="33486"/>
                </a:cubicBezTo>
                <a:cubicBezTo>
                  <a:pt x="118318" y="49504"/>
                  <a:pt x="105314" y="62508"/>
                  <a:pt x="89297" y="62508"/>
                </a:cubicBezTo>
                <a:cubicBezTo>
                  <a:pt x="73279" y="62508"/>
                  <a:pt x="60275" y="49504"/>
                  <a:pt x="60275" y="33486"/>
                </a:cubicBezTo>
                <a:cubicBezTo>
                  <a:pt x="60275" y="17469"/>
                  <a:pt x="73279" y="4465"/>
                  <a:pt x="89297" y="4465"/>
                </a:cubicBezTo>
                <a:close/>
                <a:moveTo>
                  <a:pt x="26789" y="24557"/>
                </a:moveTo>
                <a:cubicBezTo>
                  <a:pt x="37878" y="24557"/>
                  <a:pt x="46881" y="33559"/>
                  <a:pt x="46881" y="44648"/>
                </a:cubicBezTo>
                <a:cubicBezTo>
                  <a:pt x="46881" y="55737"/>
                  <a:pt x="37878" y="64740"/>
                  <a:pt x="26789" y="64740"/>
                </a:cubicBezTo>
                <a:cubicBezTo>
                  <a:pt x="15700" y="64740"/>
                  <a:pt x="6697" y="55737"/>
                  <a:pt x="6697" y="44648"/>
                </a:cubicBezTo>
                <a:cubicBezTo>
                  <a:pt x="6697" y="33559"/>
                  <a:pt x="15700" y="24557"/>
                  <a:pt x="26789" y="24557"/>
                </a:cubicBezTo>
                <a:close/>
                <a:moveTo>
                  <a:pt x="0" y="116086"/>
                </a:moveTo>
                <a:cubicBezTo>
                  <a:pt x="0" y="96357"/>
                  <a:pt x="15990" y="80367"/>
                  <a:pt x="35719" y="80367"/>
                </a:cubicBezTo>
                <a:cubicBezTo>
                  <a:pt x="39291" y="80367"/>
                  <a:pt x="42751" y="80897"/>
                  <a:pt x="46016" y="81874"/>
                </a:cubicBezTo>
                <a:cubicBezTo>
                  <a:pt x="36835" y="92143"/>
                  <a:pt x="31254" y="105705"/>
                  <a:pt x="31254" y="120551"/>
                </a:cubicBezTo>
                <a:lnTo>
                  <a:pt x="31254" y="125016"/>
                </a:lnTo>
                <a:cubicBezTo>
                  <a:pt x="31254" y="128197"/>
                  <a:pt x="31924" y="131211"/>
                  <a:pt x="33124" y="133945"/>
                </a:cubicBezTo>
                <a:lnTo>
                  <a:pt x="8930" y="133945"/>
                </a:lnTo>
                <a:cubicBezTo>
                  <a:pt x="3990" y="133945"/>
                  <a:pt x="0" y="129955"/>
                  <a:pt x="0" y="125016"/>
                </a:cubicBezTo>
                <a:lnTo>
                  <a:pt x="0" y="116086"/>
                </a:lnTo>
                <a:close/>
                <a:moveTo>
                  <a:pt x="145470" y="133945"/>
                </a:moveTo>
                <a:cubicBezTo>
                  <a:pt x="146670" y="131211"/>
                  <a:pt x="147340" y="128197"/>
                  <a:pt x="147340" y="125016"/>
                </a:cubicBezTo>
                <a:lnTo>
                  <a:pt x="147340" y="120551"/>
                </a:lnTo>
                <a:cubicBezTo>
                  <a:pt x="147340" y="105705"/>
                  <a:pt x="141759" y="92143"/>
                  <a:pt x="132578" y="81874"/>
                </a:cubicBezTo>
                <a:cubicBezTo>
                  <a:pt x="135843" y="80897"/>
                  <a:pt x="139303" y="80367"/>
                  <a:pt x="142875" y="80367"/>
                </a:cubicBezTo>
                <a:cubicBezTo>
                  <a:pt x="162604" y="80367"/>
                  <a:pt x="178594" y="96357"/>
                  <a:pt x="178594" y="116086"/>
                </a:cubicBezTo>
                <a:lnTo>
                  <a:pt x="178594" y="125016"/>
                </a:lnTo>
                <a:cubicBezTo>
                  <a:pt x="178594" y="129955"/>
                  <a:pt x="174603" y="133945"/>
                  <a:pt x="169664" y="133945"/>
                </a:cubicBezTo>
                <a:lnTo>
                  <a:pt x="145470" y="133945"/>
                </a:lnTo>
                <a:close/>
                <a:moveTo>
                  <a:pt x="131713" y="44648"/>
                </a:moveTo>
                <a:cubicBezTo>
                  <a:pt x="131713" y="33559"/>
                  <a:pt x="140716" y="24557"/>
                  <a:pt x="151805" y="24557"/>
                </a:cubicBezTo>
                <a:cubicBezTo>
                  <a:pt x="162894" y="24557"/>
                  <a:pt x="171896" y="33559"/>
                  <a:pt x="171896" y="44648"/>
                </a:cubicBezTo>
                <a:cubicBezTo>
                  <a:pt x="171896" y="55737"/>
                  <a:pt x="162894" y="64740"/>
                  <a:pt x="151805" y="64740"/>
                </a:cubicBezTo>
                <a:cubicBezTo>
                  <a:pt x="140716" y="64740"/>
                  <a:pt x="131713" y="55737"/>
                  <a:pt x="131713" y="44648"/>
                </a:cubicBezTo>
                <a:close/>
                <a:moveTo>
                  <a:pt x="44648" y="120551"/>
                </a:moveTo>
                <a:cubicBezTo>
                  <a:pt x="44648" y="95883"/>
                  <a:pt x="64629" y="75902"/>
                  <a:pt x="89297" y="75902"/>
                </a:cubicBezTo>
                <a:cubicBezTo>
                  <a:pt x="113965" y="75902"/>
                  <a:pt x="133945" y="95883"/>
                  <a:pt x="133945" y="120551"/>
                </a:cubicBezTo>
                <a:lnTo>
                  <a:pt x="133945" y="125016"/>
                </a:lnTo>
                <a:cubicBezTo>
                  <a:pt x="133945" y="129955"/>
                  <a:pt x="129955" y="133945"/>
                  <a:pt x="125016" y="133945"/>
                </a:cubicBezTo>
                <a:lnTo>
                  <a:pt x="53578" y="133945"/>
                </a:lnTo>
                <a:cubicBezTo>
                  <a:pt x="48639" y="133945"/>
                  <a:pt x="44648" y="129955"/>
                  <a:pt x="44648" y="125016"/>
                </a:cubicBezTo>
                <a:lnTo>
                  <a:pt x="44648" y="120551"/>
                </a:lnTo>
                <a:close/>
              </a:path>
            </a:pathLst>
          </a:custGeom>
          <a:solidFill>
            <a:srgbClr val="3D35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7" name="Text 35"/>
          <p:cNvSpPr/>
          <p:nvPr/>
        </p:nvSpPr>
        <p:spPr>
          <a:xfrm>
            <a:off x="4783667" y="3063875"/>
            <a:ext cx="500063" cy="222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400" b="1" dirty="0">
                <a:solidFill>
                  <a:srgbClr val="3D352E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People</a:t>
            </a:r>
            <a:endParaRPr lang="en-US" dirty="0"/>
          </a:p>
        </p:txBody>
      </p:sp>
      <p:sp>
        <p:nvSpPr>
          <p:cNvPr id="38" name="Text 36"/>
          <p:cNvSpPr/>
          <p:nvPr/>
        </p:nvSpPr>
        <p:spPr>
          <a:xfrm>
            <a:off x="4370917" y="3397250"/>
            <a:ext cx="3548063" cy="857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050" dirty="0">
                <a:solidFill>
                  <a:srgbClr val="3D35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6 dedicated employees trained in excellent customer service and Czech hospitality traditions</a:t>
            </a:r>
            <a:endParaRPr lang="en-US" dirty="0"/>
          </a:p>
        </p:txBody>
      </p:sp>
      <p:sp>
        <p:nvSpPr>
          <p:cNvPr id="39" name="Shape 37"/>
          <p:cNvSpPr/>
          <p:nvPr/>
        </p:nvSpPr>
        <p:spPr>
          <a:xfrm>
            <a:off x="8122709" y="2889250"/>
            <a:ext cx="3754438" cy="1492250"/>
          </a:xfrm>
          <a:custGeom>
            <a:avLst/>
            <a:gdLst/>
            <a:ahLst/>
            <a:cxnLst/>
            <a:rect l="l" t="t" r="r" b="b"/>
            <a:pathLst>
              <a:path w="3754438" h="1492250">
                <a:moveTo>
                  <a:pt x="31750" y="0"/>
                </a:moveTo>
                <a:lnTo>
                  <a:pt x="3659187" y="0"/>
                </a:lnTo>
                <a:cubicBezTo>
                  <a:pt x="3711792" y="0"/>
                  <a:pt x="3754437" y="42645"/>
                  <a:pt x="3754437" y="95250"/>
                </a:cubicBezTo>
                <a:lnTo>
                  <a:pt x="3754438" y="1397000"/>
                </a:lnTo>
                <a:cubicBezTo>
                  <a:pt x="3754437" y="1449605"/>
                  <a:pt x="3711792" y="1492250"/>
                  <a:pt x="3659187" y="1492250"/>
                </a:cubicBezTo>
                <a:lnTo>
                  <a:pt x="31750" y="1492250"/>
                </a:lnTo>
                <a:cubicBezTo>
                  <a:pt x="14215" y="1492250"/>
                  <a:pt x="0" y="1478035"/>
                  <a:pt x="0" y="1460500"/>
                </a:cubicBez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47625" dist="3175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0" name="Shape 38"/>
          <p:cNvSpPr/>
          <p:nvPr/>
        </p:nvSpPr>
        <p:spPr>
          <a:xfrm>
            <a:off x="8122709" y="2889250"/>
            <a:ext cx="31750" cy="1492250"/>
          </a:xfrm>
          <a:custGeom>
            <a:avLst/>
            <a:gdLst/>
            <a:ahLst/>
            <a:cxnLst/>
            <a:rect l="l" t="t" r="r" b="b"/>
            <a:pathLst>
              <a:path w="31750" h="1492250">
                <a:moveTo>
                  <a:pt x="31750" y="0"/>
                </a:moveTo>
                <a:lnTo>
                  <a:pt x="31750" y="0"/>
                </a:lnTo>
                <a:lnTo>
                  <a:pt x="31750" y="1492250"/>
                </a:lnTo>
                <a:lnTo>
                  <a:pt x="31750" y="1492250"/>
                </a:lnTo>
                <a:cubicBezTo>
                  <a:pt x="14227" y="1492250"/>
                  <a:pt x="0" y="1478023"/>
                  <a:pt x="0" y="1460500"/>
                </a:cubicBez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3A4F4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1" name="Shape 39"/>
          <p:cNvSpPr/>
          <p:nvPr/>
        </p:nvSpPr>
        <p:spPr>
          <a:xfrm>
            <a:off x="8265584" y="3016250"/>
            <a:ext cx="317500" cy="317500"/>
          </a:xfrm>
          <a:custGeom>
            <a:avLst/>
            <a:gdLst/>
            <a:ahLst/>
            <a:cxnLst/>
            <a:rect l="l" t="t" r="r" b="b"/>
            <a:pathLst>
              <a:path w="317500" h="317500">
                <a:moveTo>
                  <a:pt x="158750" y="0"/>
                </a:moveTo>
                <a:lnTo>
                  <a:pt x="158750" y="0"/>
                </a:lnTo>
                <a:cubicBezTo>
                  <a:pt x="246367" y="0"/>
                  <a:pt x="317500" y="71133"/>
                  <a:pt x="317500" y="158750"/>
                </a:cubicBezTo>
                <a:lnTo>
                  <a:pt x="317500" y="158750"/>
                </a:lnTo>
                <a:cubicBezTo>
                  <a:pt x="317500" y="246367"/>
                  <a:pt x="246367" y="317500"/>
                  <a:pt x="158750" y="317500"/>
                </a:cubicBezTo>
                <a:lnTo>
                  <a:pt x="158750" y="317500"/>
                </a:lnTo>
                <a:cubicBezTo>
                  <a:pt x="71133" y="317500"/>
                  <a:pt x="0" y="246367"/>
                  <a:pt x="0" y="158750"/>
                </a:cubicBezTo>
                <a:lnTo>
                  <a:pt x="0" y="158750"/>
                </a:lnTo>
                <a:cubicBezTo>
                  <a:pt x="0" y="71133"/>
                  <a:pt x="71133" y="0"/>
                  <a:pt x="158750" y="0"/>
                </a:cubicBezTo>
                <a:close/>
              </a:path>
            </a:pathLst>
          </a:custGeom>
          <a:solidFill>
            <a:srgbClr val="3A4F4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2" name="Shape 40"/>
          <p:cNvSpPr/>
          <p:nvPr/>
        </p:nvSpPr>
        <p:spPr>
          <a:xfrm>
            <a:off x="8337021" y="3103563"/>
            <a:ext cx="178594" cy="142875"/>
          </a:xfrm>
          <a:custGeom>
            <a:avLst/>
            <a:gdLst/>
            <a:ahLst/>
            <a:cxnLst/>
            <a:rect l="l" t="t" r="r" b="b"/>
            <a:pathLst>
              <a:path w="178594" h="142875">
                <a:moveTo>
                  <a:pt x="116058" y="58741"/>
                </a:moveTo>
                <a:cubicBezTo>
                  <a:pt x="119462" y="57820"/>
                  <a:pt x="123034" y="59438"/>
                  <a:pt x="124569" y="62592"/>
                </a:cubicBezTo>
                <a:lnTo>
                  <a:pt x="129760" y="73084"/>
                </a:lnTo>
                <a:cubicBezTo>
                  <a:pt x="132634" y="73475"/>
                  <a:pt x="135452" y="74256"/>
                  <a:pt x="138103" y="75344"/>
                </a:cubicBezTo>
                <a:lnTo>
                  <a:pt x="147870" y="68842"/>
                </a:lnTo>
                <a:cubicBezTo>
                  <a:pt x="150800" y="66889"/>
                  <a:pt x="154679" y="67280"/>
                  <a:pt x="157162" y="69763"/>
                </a:cubicBezTo>
                <a:lnTo>
                  <a:pt x="162520" y="75121"/>
                </a:lnTo>
                <a:cubicBezTo>
                  <a:pt x="165004" y="77605"/>
                  <a:pt x="165395" y="81511"/>
                  <a:pt x="163441" y="84413"/>
                </a:cubicBezTo>
                <a:lnTo>
                  <a:pt x="156939" y="94152"/>
                </a:lnTo>
                <a:cubicBezTo>
                  <a:pt x="157469" y="95464"/>
                  <a:pt x="157944" y="96831"/>
                  <a:pt x="158335" y="98254"/>
                </a:cubicBezTo>
                <a:cubicBezTo>
                  <a:pt x="158725" y="99678"/>
                  <a:pt x="158976" y="101073"/>
                  <a:pt x="159172" y="102496"/>
                </a:cubicBezTo>
                <a:lnTo>
                  <a:pt x="169692" y="107686"/>
                </a:lnTo>
                <a:cubicBezTo>
                  <a:pt x="172845" y="109249"/>
                  <a:pt x="174464" y="112821"/>
                  <a:pt x="173543" y="116198"/>
                </a:cubicBezTo>
                <a:lnTo>
                  <a:pt x="171590" y="123509"/>
                </a:lnTo>
                <a:cubicBezTo>
                  <a:pt x="170669" y="126885"/>
                  <a:pt x="167515" y="129174"/>
                  <a:pt x="163999" y="128950"/>
                </a:cubicBezTo>
                <a:lnTo>
                  <a:pt x="152279" y="128197"/>
                </a:lnTo>
                <a:cubicBezTo>
                  <a:pt x="150521" y="130457"/>
                  <a:pt x="148484" y="132550"/>
                  <a:pt x="146168" y="134336"/>
                </a:cubicBezTo>
                <a:lnTo>
                  <a:pt x="146921" y="146028"/>
                </a:lnTo>
                <a:cubicBezTo>
                  <a:pt x="147145" y="149544"/>
                  <a:pt x="144856" y="152726"/>
                  <a:pt x="141480" y="153619"/>
                </a:cubicBezTo>
                <a:lnTo>
                  <a:pt x="134169" y="155572"/>
                </a:lnTo>
                <a:cubicBezTo>
                  <a:pt x="130764" y="156493"/>
                  <a:pt x="127220" y="154874"/>
                  <a:pt x="125657" y="151721"/>
                </a:cubicBezTo>
                <a:lnTo>
                  <a:pt x="120467" y="141229"/>
                </a:lnTo>
                <a:cubicBezTo>
                  <a:pt x="117593" y="140838"/>
                  <a:pt x="114774" y="140057"/>
                  <a:pt x="112123" y="138968"/>
                </a:cubicBezTo>
                <a:lnTo>
                  <a:pt x="102357" y="145470"/>
                </a:lnTo>
                <a:cubicBezTo>
                  <a:pt x="99426" y="147424"/>
                  <a:pt x="95548" y="147033"/>
                  <a:pt x="93064" y="144549"/>
                </a:cubicBezTo>
                <a:lnTo>
                  <a:pt x="87706" y="139192"/>
                </a:lnTo>
                <a:cubicBezTo>
                  <a:pt x="85223" y="136708"/>
                  <a:pt x="84832" y="132829"/>
                  <a:pt x="86785" y="129899"/>
                </a:cubicBezTo>
                <a:lnTo>
                  <a:pt x="93287" y="120132"/>
                </a:lnTo>
                <a:cubicBezTo>
                  <a:pt x="92757" y="118821"/>
                  <a:pt x="92283" y="117453"/>
                  <a:pt x="91892" y="116030"/>
                </a:cubicBezTo>
                <a:cubicBezTo>
                  <a:pt x="91501" y="114607"/>
                  <a:pt x="91250" y="113184"/>
                  <a:pt x="91055" y="111789"/>
                </a:cubicBezTo>
                <a:lnTo>
                  <a:pt x="80535" y="106598"/>
                </a:lnTo>
                <a:cubicBezTo>
                  <a:pt x="77381" y="105035"/>
                  <a:pt x="75791" y="101464"/>
                  <a:pt x="76684" y="98087"/>
                </a:cubicBezTo>
                <a:lnTo>
                  <a:pt x="78637" y="90776"/>
                </a:lnTo>
                <a:cubicBezTo>
                  <a:pt x="79558" y="87399"/>
                  <a:pt x="82711" y="85111"/>
                  <a:pt x="86227" y="85334"/>
                </a:cubicBezTo>
                <a:lnTo>
                  <a:pt x="97920" y="86088"/>
                </a:lnTo>
                <a:cubicBezTo>
                  <a:pt x="99678" y="83827"/>
                  <a:pt x="101715" y="81735"/>
                  <a:pt x="104031" y="79949"/>
                </a:cubicBezTo>
                <a:lnTo>
                  <a:pt x="103277" y="68284"/>
                </a:lnTo>
                <a:cubicBezTo>
                  <a:pt x="103054" y="64768"/>
                  <a:pt x="105342" y="61587"/>
                  <a:pt x="108719" y="60694"/>
                </a:cubicBezTo>
                <a:lnTo>
                  <a:pt x="116030" y="58741"/>
                </a:lnTo>
                <a:close/>
                <a:moveTo>
                  <a:pt x="125127" y="94878"/>
                </a:moveTo>
                <a:cubicBezTo>
                  <a:pt x="118351" y="94886"/>
                  <a:pt x="112855" y="100394"/>
                  <a:pt x="112863" y="107170"/>
                </a:cubicBezTo>
                <a:cubicBezTo>
                  <a:pt x="112871" y="113947"/>
                  <a:pt x="118379" y="119442"/>
                  <a:pt x="125155" y="119435"/>
                </a:cubicBezTo>
                <a:cubicBezTo>
                  <a:pt x="131932" y="119427"/>
                  <a:pt x="137427" y="113919"/>
                  <a:pt x="137420" y="107142"/>
                </a:cubicBezTo>
                <a:cubicBezTo>
                  <a:pt x="137412" y="100366"/>
                  <a:pt x="131904" y="94870"/>
                  <a:pt x="125127" y="94878"/>
                </a:cubicBezTo>
                <a:close/>
                <a:moveTo>
                  <a:pt x="62759" y="-12697"/>
                </a:moveTo>
                <a:lnTo>
                  <a:pt x="70070" y="-10744"/>
                </a:lnTo>
                <a:cubicBezTo>
                  <a:pt x="73447" y="-9823"/>
                  <a:pt x="75735" y="-6641"/>
                  <a:pt x="75512" y="-3153"/>
                </a:cubicBezTo>
                <a:lnTo>
                  <a:pt x="74758" y="8511"/>
                </a:lnTo>
                <a:cubicBezTo>
                  <a:pt x="77074" y="10297"/>
                  <a:pt x="79111" y="12362"/>
                  <a:pt x="80869" y="14650"/>
                </a:cubicBezTo>
                <a:lnTo>
                  <a:pt x="92590" y="13897"/>
                </a:lnTo>
                <a:cubicBezTo>
                  <a:pt x="96078" y="13674"/>
                  <a:pt x="99259" y="15962"/>
                  <a:pt x="100180" y="19338"/>
                </a:cubicBezTo>
                <a:lnTo>
                  <a:pt x="102133" y="26650"/>
                </a:lnTo>
                <a:cubicBezTo>
                  <a:pt x="103026" y="30026"/>
                  <a:pt x="101436" y="33598"/>
                  <a:pt x="98282" y="35161"/>
                </a:cubicBezTo>
                <a:lnTo>
                  <a:pt x="87762" y="40351"/>
                </a:lnTo>
                <a:cubicBezTo>
                  <a:pt x="87567" y="41774"/>
                  <a:pt x="87288" y="43197"/>
                  <a:pt x="86925" y="44593"/>
                </a:cubicBezTo>
                <a:cubicBezTo>
                  <a:pt x="86562" y="45988"/>
                  <a:pt x="86060" y="47383"/>
                  <a:pt x="85530" y="48695"/>
                </a:cubicBezTo>
                <a:lnTo>
                  <a:pt x="92032" y="58462"/>
                </a:lnTo>
                <a:cubicBezTo>
                  <a:pt x="93985" y="61392"/>
                  <a:pt x="93594" y="65270"/>
                  <a:pt x="91111" y="67754"/>
                </a:cubicBezTo>
                <a:lnTo>
                  <a:pt x="85753" y="73112"/>
                </a:lnTo>
                <a:cubicBezTo>
                  <a:pt x="83269" y="75595"/>
                  <a:pt x="79391" y="75986"/>
                  <a:pt x="76460" y="74033"/>
                </a:cubicBezTo>
                <a:lnTo>
                  <a:pt x="66694" y="67531"/>
                </a:lnTo>
                <a:cubicBezTo>
                  <a:pt x="64043" y="68619"/>
                  <a:pt x="61224" y="69400"/>
                  <a:pt x="58350" y="69791"/>
                </a:cubicBezTo>
                <a:lnTo>
                  <a:pt x="53160" y="80283"/>
                </a:lnTo>
                <a:cubicBezTo>
                  <a:pt x="51597" y="83437"/>
                  <a:pt x="48025" y="85027"/>
                  <a:pt x="44648" y="84134"/>
                </a:cubicBezTo>
                <a:lnTo>
                  <a:pt x="37337" y="82181"/>
                </a:lnTo>
                <a:cubicBezTo>
                  <a:pt x="33933" y="81260"/>
                  <a:pt x="31672" y="78079"/>
                  <a:pt x="31896" y="74591"/>
                </a:cubicBezTo>
                <a:lnTo>
                  <a:pt x="32649" y="62898"/>
                </a:lnTo>
                <a:cubicBezTo>
                  <a:pt x="30333" y="61113"/>
                  <a:pt x="28296" y="59048"/>
                  <a:pt x="26538" y="56759"/>
                </a:cubicBezTo>
                <a:lnTo>
                  <a:pt x="14818" y="57513"/>
                </a:lnTo>
                <a:cubicBezTo>
                  <a:pt x="11330" y="57736"/>
                  <a:pt x="8148" y="55448"/>
                  <a:pt x="7227" y="52071"/>
                </a:cubicBezTo>
                <a:lnTo>
                  <a:pt x="5274" y="44760"/>
                </a:lnTo>
                <a:cubicBezTo>
                  <a:pt x="4381" y="41384"/>
                  <a:pt x="5972" y="37812"/>
                  <a:pt x="9125" y="36249"/>
                </a:cubicBezTo>
                <a:lnTo>
                  <a:pt x="19645" y="31059"/>
                </a:lnTo>
                <a:cubicBezTo>
                  <a:pt x="19841" y="29635"/>
                  <a:pt x="20120" y="28240"/>
                  <a:pt x="20482" y="26817"/>
                </a:cubicBezTo>
                <a:cubicBezTo>
                  <a:pt x="20873" y="25394"/>
                  <a:pt x="21320" y="24026"/>
                  <a:pt x="21878" y="22715"/>
                </a:cubicBezTo>
                <a:lnTo>
                  <a:pt x="15376" y="12976"/>
                </a:lnTo>
                <a:cubicBezTo>
                  <a:pt x="13422" y="10046"/>
                  <a:pt x="13813" y="6167"/>
                  <a:pt x="16297" y="3683"/>
                </a:cubicBezTo>
                <a:lnTo>
                  <a:pt x="21654" y="-1674"/>
                </a:lnTo>
                <a:cubicBezTo>
                  <a:pt x="24138" y="-4158"/>
                  <a:pt x="28017" y="-4549"/>
                  <a:pt x="30947" y="-2595"/>
                </a:cubicBezTo>
                <a:lnTo>
                  <a:pt x="40714" y="3907"/>
                </a:lnTo>
                <a:cubicBezTo>
                  <a:pt x="43365" y="2818"/>
                  <a:pt x="46183" y="2037"/>
                  <a:pt x="49057" y="1646"/>
                </a:cubicBezTo>
                <a:lnTo>
                  <a:pt x="54248" y="-8846"/>
                </a:lnTo>
                <a:cubicBezTo>
                  <a:pt x="55811" y="-11999"/>
                  <a:pt x="59355" y="-13590"/>
                  <a:pt x="62759" y="-12697"/>
                </a:cubicBezTo>
                <a:close/>
                <a:moveTo>
                  <a:pt x="53690" y="23440"/>
                </a:moveTo>
                <a:cubicBezTo>
                  <a:pt x="46913" y="23440"/>
                  <a:pt x="41411" y="28942"/>
                  <a:pt x="41411" y="35719"/>
                </a:cubicBezTo>
                <a:cubicBezTo>
                  <a:pt x="41411" y="42495"/>
                  <a:pt x="46913" y="47997"/>
                  <a:pt x="53690" y="47997"/>
                </a:cubicBezTo>
                <a:cubicBezTo>
                  <a:pt x="60466" y="47997"/>
                  <a:pt x="65968" y="42495"/>
                  <a:pt x="65968" y="35719"/>
                </a:cubicBezTo>
                <a:cubicBezTo>
                  <a:pt x="65968" y="28942"/>
                  <a:pt x="60466" y="23440"/>
                  <a:pt x="53690" y="23440"/>
                </a:cubicBezTo>
                <a:close/>
              </a:path>
            </a:pathLst>
          </a:cu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3" name="Text 41"/>
          <p:cNvSpPr/>
          <p:nvPr/>
        </p:nvSpPr>
        <p:spPr>
          <a:xfrm>
            <a:off x="8678334" y="3063875"/>
            <a:ext cx="563563" cy="222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400" b="1" dirty="0">
                <a:solidFill>
                  <a:srgbClr val="3D352E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Process</a:t>
            </a:r>
            <a:endParaRPr lang="en-US" dirty="0"/>
          </a:p>
        </p:txBody>
      </p:sp>
      <p:sp>
        <p:nvSpPr>
          <p:cNvPr id="44" name="Text 42"/>
          <p:cNvSpPr/>
          <p:nvPr/>
        </p:nvSpPr>
        <p:spPr>
          <a:xfrm>
            <a:off x="8265584" y="3397250"/>
            <a:ext cx="3548063" cy="857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050" dirty="0">
                <a:solidFill>
                  <a:srgbClr val="3D35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Both physical and digital ordering systems for efficiency, convenience, and time-saving</a:t>
            </a:r>
            <a:endParaRPr lang="en-US" dirty="0"/>
          </a:p>
        </p:txBody>
      </p:sp>
      <p:sp>
        <p:nvSpPr>
          <p:cNvPr id="45" name="Shape 43"/>
          <p:cNvSpPr/>
          <p:nvPr/>
        </p:nvSpPr>
        <p:spPr>
          <a:xfrm>
            <a:off x="317500" y="4508500"/>
            <a:ext cx="11557000" cy="1492250"/>
          </a:xfrm>
          <a:custGeom>
            <a:avLst/>
            <a:gdLst/>
            <a:ahLst/>
            <a:cxnLst/>
            <a:rect l="l" t="t" r="r" b="b"/>
            <a:pathLst>
              <a:path w="11557000" h="1492250">
                <a:moveTo>
                  <a:pt x="95250" y="0"/>
                </a:moveTo>
                <a:lnTo>
                  <a:pt x="11461750" y="0"/>
                </a:lnTo>
                <a:cubicBezTo>
                  <a:pt x="11514355" y="0"/>
                  <a:pt x="11557000" y="42645"/>
                  <a:pt x="11557000" y="95250"/>
                </a:cubicBezTo>
                <a:lnTo>
                  <a:pt x="11557000" y="1397000"/>
                </a:lnTo>
                <a:cubicBezTo>
                  <a:pt x="11557000" y="1449605"/>
                  <a:pt x="11514355" y="1492250"/>
                  <a:pt x="11461750" y="1492250"/>
                </a:cubicBezTo>
                <a:lnTo>
                  <a:pt x="95250" y="1492250"/>
                </a:lnTo>
                <a:cubicBezTo>
                  <a:pt x="42645" y="1492250"/>
                  <a:pt x="0" y="1449605"/>
                  <a:pt x="0" y="1397000"/>
                </a:cubicBezTo>
                <a:lnTo>
                  <a:pt x="0" y="95250"/>
                </a:lnTo>
                <a:cubicBezTo>
                  <a:pt x="0" y="42645"/>
                  <a:pt x="42645" y="0"/>
                  <a:pt x="95250" y="0"/>
                </a:cubicBezTo>
                <a:close/>
              </a:path>
            </a:pathLst>
          </a:custGeom>
          <a:gradFill flip="none" rotWithShape="1">
            <a:gsLst>
              <a:gs pos="0">
                <a:srgbClr val="3A4F41"/>
              </a:gs>
              <a:gs pos="100000">
                <a:srgbClr val="3A4F41">
                  <a:alpha val="90000"/>
                </a:srgbClr>
              </a:gs>
            </a:gsLst>
            <a:lin ang="0" scaled="1"/>
          </a:gradFill>
          <a:ln/>
          <a:effectLst>
            <a:outerShdw blurRad="119063" dist="79375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6" name="Shape 44"/>
          <p:cNvSpPr/>
          <p:nvPr/>
        </p:nvSpPr>
        <p:spPr>
          <a:xfrm>
            <a:off x="476250" y="4841875"/>
            <a:ext cx="381000" cy="381000"/>
          </a:xfrm>
          <a:custGeom>
            <a:avLst/>
            <a:gdLst/>
            <a:ahLst/>
            <a:cxnLst/>
            <a:rect l="l" t="t" r="r" b="b"/>
            <a:pathLst>
              <a:path w="381000" h="381000">
                <a:moveTo>
                  <a:pt x="190500" y="0"/>
                </a:moveTo>
                <a:lnTo>
                  <a:pt x="190500" y="0"/>
                </a:lnTo>
                <a:cubicBezTo>
                  <a:pt x="295640" y="0"/>
                  <a:pt x="381000" y="85360"/>
                  <a:pt x="381000" y="190500"/>
                </a:cubicBezTo>
                <a:lnTo>
                  <a:pt x="381000" y="190500"/>
                </a:lnTo>
                <a:cubicBezTo>
                  <a:pt x="381000" y="295640"/>
                  <a:pt x="295640" y="381000"/>
                  <a:pt x="190500" y="381000"/>
                </a:cubicBezTo>
                <a:lnTo>
                  <a:pt x="190500" y="381000"/>
                </a:lnTo>
                <a:cubicBezTo>
                  <a:pt x="85360" y="381000"/>
                  <a:pt x="0" y="295640"/>
                  <a:pt x="0" y="190500"/>
                </a:cubicBezTo>
                <a:lnTo>
                  <a:pt x="0" y="190500"/>
                </a:lnTo>
                <a:cubicBezTo>
                  <a:pt x="0" y="85360"/>
                  <a:pt x="85360" y="0"/>
                  <a:pt x="190500" y="0"/>
                </a:cubicBez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7" name="Shape 45"/>
          <p:cNvSpPr/>
          <p:nvPr/>
        </p:nvSpPr>
        <p:spPr>
          <a:xfrm>
            <a:off x="587375" y="4953000"/>
            <a:ext cx="158750" cy="158750"/>
          </a:xfrm>
          <a:custGeom>
            <a:avLst/>
            <a:gdLst/>
            <a:ahLst/>
            <a:cxnLst/>
            <a:rect l="l" t="t" r="r" b="b"/>
            <a:pathLst>
              <a:path w="158750" h="158750">
                <a:moveTo>
                  <a:pt x="86134" y="2667"/>
                </a:moveTo>
                <a:cubicBezTo>
                  <a:pt x="82321" y="-868"/>
                  <a:pt x="76429" y="-868"/>
                  <a:pt x="72647" y="2667"/>
                </a:cubicBezTo>
                <a:lnTo>
                  <a:pt x="3194" y="67159"/>
                </a:lnTo>
                <a:cubicBezTo>
                  <a:pt x="217" y="69949"/>
                  <a:pt x="-775" y="74259"/>
                  <a:pt x="713" y="78042"/>
                </a:cubicBezTo>
                <a:cubicBezTo>
                  <a:pt x="2201" y="81824"/>
                  <a:pt x="5829" y="84336"/>
                  <a:pt x="9922" y="84336"/>
                </a:cubicBezTo>
                <a:lnTo>
                  <a:pt x="14883" y="84336"/>
                </a:lnTo>
                <a:lnTo>
                  <a:pt x="14883" y="138906"/>
                </a:lnTo>
                <a:cubicBezTo>
                  <a:pt x="14883" y="149851"/>
                  <a:pt x="23781" y="158750"/>
                  <a:pt x="34727" y="158750"/>
                </a:cubicBezTo>
                <a:lnTo>
                  <a:pt x="124023" y="158750"/>
                </a:lnTo>
                <a:cubicBezTo>
                  <a:pt x="134969" y="158750"/>
                  <a:pt x="143867" y="149851"/>
                  <a:pt x="143867" y="138906"/>
                </a:cubicBezTo>
                <a:lnTo>
                  <a:pt x="143867" y="84336"/>
                </a:lnTo>
                <a:lnTo>
                  <a:pt x="148828" y="84336"/>
                </a:lnTo>
                <a:cubicBezTo>
                  <a:pt x="152921" y="84336"/>
                  <a:pt x="156580" y="81824"/>
                  <a:pt x="158068" y="78042"/>
                </a:cubicBezTo>
                <a:cubicBezTo>
                  <a:pt x="159556" y="74259"/>
                  <a:pt x="158564" y="69918"/>
                  <a:pt x="155587" y="67159"/>
                </a:cubicBezTo>
                <a:lnTo>
                  <a:pt x="86134" y="2667"/>
                </a:lnTo>
                <a:close/>
                <a:moveTo>
                  <a:pt x="74414" y="99219"/>
                </a:moveTo>
                <a:lnTo>
                  <a:pt x="84336" y="99219"/>
                </a:lnTo>
                <a:cubicBezTo>
                  <a:pt x="92552" y="99219"/>
                  <a:pt x="99219" y="105885"/>
                  <a:pt x="99219" y="114102"/>
                </a:cubicBezTo>
                <a:lnTo>
                  <a:pt x="99219" y="143867"/>
                </a:lnTo>
                <a:lnTo>
                  <a:pt x="59531" y="143867"/>
                </a:lnTo>
                <a:lnTo>
                  <a:pt x="59531" y="114102"/>
                </a:lnTo>
                <a:cubicBezTo>
                  <a:pt x="59531" y="105885"/>
                  <a:pt x="66198" y="99219"/>
                  <a:pt x="74414" y="99219"/>
                </a:cubicBezTo>
                <a:close/>
              </a:path>
            </a:pathLst>
          </a:custGeom>
          <a:solidFill>
            <a:srgbClr val="3D35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8" name="Text 46"/>
          <p:cNvSpPr/>
          <p:nvPr/>
        </p:nvSpPr>
        <p:spPr>
          <a:xfrm>
            <a:off x="984250" y="4667250"/>
            <a:ext cx="10826750" cy="2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500" b="1" dirty="0">
                <a:solidFill>
                  <a:srgbClr val="FFFFFF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Physical Evidence</a:t>
            </a:r>
            <a:endParaRPr lang="en-US" sz="1600" dirty="0"/>
          </a:p>
        </p:txBody>
      </p:sp>
      <p:sp>
        <p:nvSpPr>
          <p:cNvPr id="49" name="Text 47"/>
          <p:cNvSpPr/>
          <p:nvPr/>
        </p:nvSpPr>
        <p:spPr>
          <a:xfrm>
            <a:off x="984250" y="4984750"/>
            <a:ext cx="10795000" cy="412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100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Clean, open, and welcoming atmosphere with warm Czech-inspired décor where customers feel comfortable enjoying authentic cuisine—creating a memorable dining experience that transports guests to Prague.</a:t>
            </a:r>
            <a:endParaRPr lang="en-US" sz="2000" dirty="0"/>
          </a:p>
        </p:txBody>
      </p:sp>
      <p:sp>
        <p:nvSpPr>
          <p:cNvPr id="50" name="Shape 48"/>
          <p:cNvSpPr/>
          <p:nvPr/>
        </p:nvSpPr>
        <p:spPr>
          <a:xfrm>
            <a:off x="317500" y="6143625"/>
            <a:ext cx="11557000" cy="714375"/>
          </a:xfrm>
          <a:custGeom>
            <a:avLst/>
            <a:gdLst/>
            <a:ahLst/>
            <a:cxnLst/>
            <a:rect l="l" t="t" r="r" b="b"/>
            <a:pathLst>
              <a:path w="11557000" h="714375">
                <a:moveTo>
                  <a:pt x="31750" y="0"/>
                </a:moveTo>
                <a:lnTo>
                  <a:pt x="11525250" y="0"/>
                </a:lnTo>
                <a:cubicBezTo>
                  <a:pt x="11542773" y="0"/>
                  <a:pt x="11557000" y="14227"/>
                  <a:pt x="11557000" y="31750"/>
                </a:cubicBezTo>
                <a:lnTo>
                  <a:pt x="11557000" y="619127"/>
                </a:lnTo>
                <a:cubicBezTo>
                  <a:pt x="11557000" y="671731"/>
                  <a:pt x="11514356" y="714375"/>
                  <a:pt x="11461752" y="714375"/>
                </a:cubicBezTo>
                <a:lnTo>
                  <a:pt x="95248" y="714375"/>
                </a:lnTo>
                <a:cubicBezTo>
                  <a:pt x="42644" y="714375"/>
                  <a:pt x="0" y="671731"/>
                  <a:pt x="0" y="619127"/>
                </a:cubicBez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119063" dist="79375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1" name="Shape 49"/>
          <p:cNvSpPr/>
          <p:nvPr/>
        </p:nvSpPr>
        <p:spPr>
          <a:xfrm>
            <a:off x="317500" y="6143625"/>
            <a:ext cx="11557000" cy="31750"/>
          </a:xfrm>
          <a:custGeom>
            <a:avLst/>
            <a:gdLst/>
            <a:ahLst/>
            <a:cxnLst/>
            <a:rect l="l" t="t" r="r" b="b"/>
            <a:pathLst>
              <a:path w="11557000" h="31750">
                <a:moveTo>
                  <a:pt x="31750" y="0"/>
                </a:moveTo>
                <a:lnTo>
                  <a:pt x="11525250" y="0"/>
                </a:lnTo>
                <a:cubicBezTo>
                  <a:pt x="11542773" y="0"/>
                  <a:pt x="11557000" y="14227"/>
                  <a:pt x="11557000" y="31750"/>
                </a:cubicBezTo>
                <a:lnTo>
                  <a:pt x="11557000" y="31750"/>
                </a:lnTo>
                <a:lnTo>
                  <a:pt x="0" y="31750"/>
                </a:ln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AE4A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2" name="Shape 50"/>
          <p:cNvSpPr/>
          <p:nvPr/>
        </p:nvSpPr>
        <p:spPr>
          <a:xfrm>
            <a:off x="491133" y="6389688"/>
            <a:ext cx="208359" cy="238125"/>
          </a:xfrm>
          <a:custGeom>
            <a:avLst/>
            <a:gdLst/>
            <a:ahLst/>
            <a:cxnLst/>
            <a:rect l="l" t="t" r="r" b="b"/>
            <a:pathLst>
              <a:path w="208359" h="238125">
                <a:moveTo>
                  <a:pt x="59531" y="0"/>
                </a:moveTo>
                <a:cubicBezTo>
                  <a:pt x="67763" y="0"/>
                  <a:pt x="74414" y="6651"/>
                  <a:pt x="74414" y="14883"/>
                </a:cubicBezTo>
                <a:lnTo>
                  <a:pt x="74414" y="29766"/>
                </a:lnTo>
                <a:lnTo>
                  <a:pt x="133945" y="29766"/>
                </a:lnTo>
                <a:lnTo>
                  <a:pt x="133945" y="14883"/>
                </a:lnTo>
                <a:cubicBezTo>
                  <a:pt x="133945" y="6651"/>
                  <a:pt x="140596" y="0"/>
                  <a:pt x="148828" y="0"/>
                </a:cubicBezTo>
                <a:cubicBezTo>
                  <a:pt x="157060" y="0"/>
                  <a:pt x="163711" y="6651"/>
                  <a:pt x="163711" y="14883"/>
                </a:cubicBezTo>
                <a:lnTo>
                  <a:pt x="163711" y="29766"/>
                </a:lnTo>
                <a:lnTo>
                  <a:pt x="178594" y="29766"/>
                </a:lnTo>
                <a:cubicBezTo>
                  <a:pt x="195011" y="29766"/>
                  <a:pt x="208359" y="43114"/>
                  <a:pt x="208359" y="59531"/>
                </a:cubicBezTo>
                <a:lnTo>
                  <a:pt x="208359" y="193477"/>
                </a:lnTo>
                <a:cubicBezTo>
                  <a:pt x="208359" y="209894"/>
                  <a:pt x="195011" y="223242"/>
                  <a:pt x="178594" y="223242"/>
                </a:cubicBezTo>
                <a:lnTo>
                  <a:pt x="29766" y="223242"/>
                </a:lnTo>
                <a:cubicBezTo>
                  <a:pt x="13348" y="223242"/>
                  <a:pt x="0" y="209894"/>
                  <a:pt x="0" y="193477"/>
                </a:cubicBezTo>
                <a:lnTo>
                  <a:pt x="0" y="59531"/>
                </a:lnTo>
                <a:cubicBezTo>
                  <a:pt x="0" y="43114"/>
                  <a:pt x="13348" y="29766"/>
                  <a:pt x="29766" y="29766"/>
                </a:cubicBezTo>
                <a:lnTo>
                  <a:pt x="44648" y="29766"/>
                </a:lnTo>
                <a:lnTo>
                  <a:pt x="44648" y="14883"/>
                </a:lnTo>
                <a:cubicBezTo>
                  <a:pt x="44648" y="6651"/>
                  <a:pt x="51299" y="0"/>
                  <a:pt x="59531" y="0"/>
                </a:cubicBezTo>
                <a:close/>
                <a:moveTo>
                  <a:pt x="29766" y="111621"/>
                </a:moveTo>
                <a:lnTo>
                  <a:pt x="29766" y="126504"/>
                </a:lnTo>
                <a:cubicBezTo>
                  <a:pt x="29766" y="130597"/>
                  <a:pt x="33114" y="133945"/>
                  <a:pt x="37207" y="133945"/>
                </a:cubicBezTo>
                <a:lnTo>
                  <a:pt x="52090" y="133945"/>
                </a:lnTo>
                <a:cubicBezTo>
                  <a:pt x="56183" y="133945"/>
                  <a:pt x="59531" y="130597"/>
                  <a:pt x="59531" y="126504"/>
                </a:cubicBezTo>
                <a:lnTo>
                  <a:pt x="59531" y="111621"/>
                </a:lnTo>
                <a:cubicBezTo>
                  <a:pt x="59531" y="107528"/>
                  <a:pt x="56183" y="104180"/>
                  <a:pt x="52090" y="104180"/>
                </a:cubicBezTo>
                <a:lnTo>
                  <a:pt x="37207" y="104180"/>
                </a:lnTo>
                <a:cubicBezTo>
                  <a:pt x="33114" y="104180"/>
                  <a:pt x="29766" y="107528"/>
                  <a:pt x="29766" y="111621"/>
                </a:cubicBezTo>
                <a:close/>
                <a:moveTo>
                  <a:pt x="89297" y="111621"/>
                </a:moveTo>
                <a:lnTo>
                  <a:pt x="89297" y="126504"/>
                </a:lnTo>
                <a:cubicBezTo>
                  <a:pt x="89297" y="130597"/>
                  <a:pt x="92646" y="133945"/>
                  <a:pt x="96738" y="133945"/>
                </a:cubicBezTo>
                <a:lnTo>
                  <a:pt x="111621" y="133945"/>
                </a:lnTo>
                <a:cubicBezTo>
                  <a:pt x="115714" y="133945"/>
                  <a:pt x="119062" y="130597"/>
                  <a:pt x="119062" y="126504"/>
                </a:cubicBezTo>
                <a:lnTo>
                  <a:pt x="119062" y="111621"/>
                </a:lnTo>
                <a:cubicBezTo>
                  <a:pt x="119062" y="107528"/>
                  <a:pt x="115714" y="104180"/>
                  <a:pt x="111621" y="104180"/>
                </a:cubicBezTo>
                <a:lnTo>
                  <a:pt x="96738" y="104180"/>
                </a:lnTo>
                <a:cubicBezTo>
                  <a:pt x="92646" y="104180"/>
                  <a:pt x="89297" y="107528"/>
                  <a:pt x="89297" y="111621"/>
                </a:cubicBezTo>
                <a:close/>
                <a:moveTo>
                  <a:pt x="156270" y="104180"/>
                </a:moveTo>
                <a:cubicBezTo>
                  <a:pt x="152177" y="104180"/>
                  <a:pt x="148828" y="107528"/>
                  <a:pt x="148828" y="111621"/>
                </a:cubicBezTo>
                <a:lnTo>
                  <a:pt x="148828" y="126504"/>
                </a:lnTo>
                <a:cubicBezTo>
                  <a:pt x="148828" y="130597"/>
                  <a:pt x="152177" y="133945"/>
                  <a:pt x="156270" y="133945"/>
                </a:cubicBezTo>
                <a:lnTo>
                  <a:pt x="171152" y="133945"/>
                </a:lnTo>
                <a:cubicBezTo>
                  <a:pt x="175245" y="133945"/>
                  <a:pt x="178594" y="130597"/>
                  <a:pt x="178594" y="126504"/>
                </a:cubicBezTo>
                <a:lnTo>
                  <a:pt x="178594" y="111621"/>
                </a:lnTo>
                <a:cubicBezTo>
                  <a:pt x="178594" y="107528"/>
                  <a:pt x="175245" y="104180"/>
                  <a:pt x="171152" y="104180"/>
                </a:cubicBezTo>
                <a:lnTo>
                  <a:pt x="156270" y="104180"/>
                </a:lnTo>
                <a:close/>
                <a:moveTo>
                  <a:pt x="29766" y="171152"/>
                </a:moveTo>
                <a:lnTo>
                  <a:pt x="29766" y="186035"/>
                </a:lnTo>
                <a:cubicBezTo>
                  <a:pt x="29766" y="190128"/>
                  <a:pt x="33114" y="193477"/>
                  <a:pt x="37207" y="193477"/>
                </a:cubicBezTo>
                <a:lnTo>
                  <a:pt x="52090" y="193477"/>
                </a:lnTo>
                <a:cubicBezTo>
                  <a:pt x="56183" y="193477"/>
                  <a:pt x="59531" y="190128"/>
                  <a:pt x="59531" y="186035"/>
                </a:cubicBezTo>
                <a:lnTo>
                  <a:pt x="59531" y="171152"/>
                </a:lnTo>
                <a:cubicBezTo>
                  <a:pt x="59531" y="167060"/>
                  <a:pt x="56183" y="163711"/>
                  <a:pt x="52090" y="163711"/>
                </a:cubicBezTo>
                <a:lnTo>
                  <a:pt x="37207" y="163711"/>
                </a:lnTo>
                <a:cubicBezTo>
                  <a:pt x="33114" y="163711"/>
                  <a:pt x="29766" y="167060"/>
                  <a:pt x="29766" y="171152"/>
                </a:cubicBezTo>
                <a:close/>
                <a:moveTo>
                  <a:pt x="96738" y="163711"/>
                </a:moveTo>
                <a:cubicBezTo>
                  <a:pt x="92646" y="163711"/>
                  <a:pt x="89297" y="167060"/>
                  <a:pt x="89297" y="171152"/>
                </a:cubicBezTo>
                <a:lnTo>
                  <a:pt x="89297" y="186035"/>
                </a:lnTo>
                <a:cubicBezTo>
                  <a:pt x="89297" y="190128"/>
                  <a:pt x="92646" y="193477"/>
                  <a:pt x="96738" y="193477"/>
                </a:cubicBezTo>
                <a:lnTo>
                  <a:pt x="111621" y="193477"/>
                </a:lnTo>
                <a:cubicBezTo>
                  <a:pt x="115714" y="193477"/>
                  <a:pt x="119062" y="190128"/>
                  <a:pt x="119062" y="186035"/>
                </a:cubicBezTo>
                <a:lnTo>
                  <a:pt x="119062" y="171152"/>
                </a:lnTo>
                <a:cubicBezTo>
                  <a:pt x="119062" y="167060"/>
                  <a:pt x="115714" y="163711"/>
                  <a:pt x="111621" y="163711"/>
                </a:cubicBezTo>
                <a:lnTo>
                  <a:pt x="96738" y="163711"/>
                </a:lnTo>
                <a:close/>
                <a:moveTo>
                  <a:pt x="148828" y="171152"/>
                </a:moveTo>
                <a:lnTo>
                  <a:pt x="148828" y="186035"/>
                </a:lnTo>
                <a:cubicBezTo>
                  <a:pt x="148828" y="190128"/>
                  <a:pt x="152177" y="193477"/>
                  <a:pt x="156270" y="193477"/>
                </a:cubicBezTo>
                <a:lnTo>
                  <a:pt x="171152" y="193477"/>
                </a:lnTo>
                <a:cubicBezTo>
                  <a:pt x="175245" y="193477"/>
                  <a:pt x="178594" y="190128"/>
                  <a:pt x="178594" y="186035"/>
                </a:cubicBezTo>
                <a:lnTo>
                  <a:pt x="178594" y="171152"/>
                </a:lnTo>
                <a:cubicBezTo>
                  <a:pt x="178594" y="167060"/>
                  <a:pt x="175245" y="163711"/>
                  <a:pt x="171152" y="163711"/>
                </a:cubicBezTo>
                <a:lnTo>
                  <a:pt x="156270" y="163711"/>
                </a:lnTo>
                <a:cubicBezTo>
                  <a:pt x="152177" y="163711"/>
                  <a:pt x="148828" y="167060"/>
                  <a:pt x="148828" y="171152"/>
                </a:cubicBezTo>
                <a:close/>
              </a:path>
            </a:pathLst>
          </a:custGeom>
          <a:solidFill>
            <a:srgbClr val="AE4A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3" name="Text 51"/>
          <p:cNvSpPr/>
          <p:nvPr/>
        </p:nvSpPr>
        <p:spPr>
          <a:xfrm>
            <a:off x="869156" y="6286500"/>
            <a:ext cx="10961688" cy="222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250" b="1" dirty="0">
                <a:solidFill>
                  <a:srgbClr val="3D352E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Special Events &amp; Promotions</a:t>
            </a:r>
            <a:endParaRPr lang="en-US" sz="1600" dirty="0"/>
          </a:p>
        </p:txBody>
      </p:sp>
      <p:sp>
        <p:nvSpPr>
          <p:cNvPr id="54" name="Text 52"/>
          <p:cNvSpPr/>
          <p:nvPr/>
        </p:nvSpPr>
        <p:spPr>
          <a:xfrm>
            <a:off x="869156" y="6540500"/>
            <a:ext cx="10945813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3D35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Couple's discounts • Family discounts • Student events • Sports season specials • Seasonal menu launches, (Williams, Sara 1947).</a:t>
            </a:r>
            <a:endParaRPr lang="en-US" sz="1600" dirty="0"/>
          </a:p>
        </p:txBody>
      </p:sp>
    </p:spTree>
  </p:cSld>
  <p:clrMapOvr>
    <a:masterClrMapping/>
  </p:clrMapOvr>
  <p:transition>
    <p:fad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F5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hape 19"/>
          <p:cNvSpPr/>
          <p:nvPr/>
        </p:nvSpPr>
        <p:spPr>
          <a:xfrm>
            <a:off x="6175374" y="246063"/>
            <a:ext cx="5699125" cy="2936875"/>
          </a:xfrm>
          <a:custGeom>
            <a:avLst/>
            <a:gdLst/>
            <a:ahLst/>
            <a:cxnLst/>
            <a:rect l="l" t="t" r="r" b="b"/>
            <a:pathLst>
              <a:path w="5699125" h="2936875">
                <a:moveTo>
                  <a:pt x="31750" y="0"/>
                </a:moveTo>
                <a:lnTo>
                  <a:pt x="5667375" y="0"/>
                </a:lnTo>
                <a:cubicBezTo>
                  <a:pt x="5684898" y="0"/>
                  <a:pt x="5699125" y="14227"/>
                  <a:pt x="5699125" y="31750"/>
                </a:cubicBezTo>
                <a:lnTo>
                  <a:pt x="5699125" y="2841632"/>
                </a:lnTo>
                <a:cubicBezTo>
                  <a:pt x="5699125" y="2894233"/>
                  <a:pt x="5656483" y="2936875"/>
                  <a:pt x="5603882" y="2936875"/>
                </a:cubicBezTo>
                <a:lnTo>
                  <a:pt x="95243" y="2936875"/>
                </a:lnTo>
                <a:cubicBezTo>
                  <a:pt x="42642" y="2936875"/>
                  <a:pt x="0" y="2894233"/>
                  <a:pt x="0" y="2841632"/>
                </a:cubicBez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119063" dist="79375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1" name="Shape 28">
            <a:extLst>
              <a:ext uri="{FF2B5EF4-FFF2-40B4-BE49-F238E27FC236}">
                <a16:creationId xmlns:a16="http://schemas.microsoft.com/office/drawing/2014/main" id="{E0A882DF-D2DF-69BA-C3DA-21584E1B0235}"/>
              </a:ext>
            </a:extLst>
          </p:cNvPr>
          <p:cNvSpPr/>
          <p:nvPr/>
        </p:nvSpPr>
        <p:spPr>
          <a:xfrm>
            <a:off x="6334125" y="2257580"/>
            <a:ext cx="5381625" cy="635000"/>
          </a:xfrm>
          <a:custGeom>
            <a:avLst/>
            <a:gdLst/>
            <a:ahLst/>
            <a:cxnLst/>
            <a:rect l="l" t="t" r="r" b="b"/>
            <a:pathLst>
              <a:path w="5381625" h="635000">
                <a:moveTo>
                  <a:pt x="63500" y="0"/>
                </a:moveTo>
                <a:lnTo>
                  <a:pt x="5318125" y="0"/>
                </a:lnTo>
                <a:cubicBezTo>
                  <a:pt x="5353172" y="0"/>
                  <a:pt x="5381625" y="28453"/>
                  <a:pt x="5381625" y="63500"/>
                </a:cubicBezTo>
                <a:lnTo>
                  <a:pt x="5381625" y="571500"/>
                </a:lnTo>
                <a:cubicBezTo>
                  <a:pt x="5381625" y="606547"/>
                  <a:pt x="5353172" y="635000"/>
                  <a:pt x="5318125" y="635000"/>
                </a:cubicBezTo>
                <a:lnTo>
                  <a:pt x="63500" y="635000"/>
                </a:lnTo>
                <a:cubicBezTo>
                  <a:pt x="28453" y="635000"/>
                  <a:pt x="0" y="606547"/>
                  <a:pt x="0" y="571500"/>
                </a:cubicBezTo>
                <a:lnTo>
                  <a:pt x="0" y="63500"/>
                </a:lnTo>
                <a:cubicBezTo>
                  <a:pt x="0" y="28453"/>
                  <a:pt x="28453" y="0"/>
                  <a:pt x="63500" y="0"/>
                </a:cubicBezTo>
                <a:close/>
              </a:path>
            </a:pathLst>
          </a:custGeom>
          <a:solidFill>
            <a:srgbClr val="F8F5F0"/>
          </a:solidFill>
          <a:ln/>
        </p:spPr>
        <p:txBody>
          <a:bodyPr/>
          <a:lstStyle/>
          <a:p>
            <a:endParaRPr lang="en-GB" dirty="0"/>
          </a:p>
        </p:txBody>
      </p:sp>
      <p:sp>
        <p:nvSpPr>
          <p:cNvPr id="2" name="Text 0"/>
          <p:cNvSpPr/>
          <p:nvPr/>
        </p:nvSpPr>
        <p:spPr>
          <a:xfrm>
            <a:off x="317500" y="317500"/>
            <a:ext cx="1162050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b="1" kern="0" spc="100" dirty="0">
                <a:solidFill>
                  <a:srgbClr val="AE4A4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Strategic Assessment</a:t>
            </a:r>
            <a:endParaRPr lang="en-US" sz="1600" dirty="0"/>
          </a:p>
        </p:txBody>
      </p:sp>
      <p:sp>
        <p:nvSpPr>
          <p:cNvPr id="3" name="Text 1"/>
          <p:cNvSpPr/>
          <p:nvPr/>
        </p:nvSpPr>
        <p:spPr>
          <a:xfrm>
            <a:off x="317500" y="603250"/>
            <a:ext cx="11747500" cy="38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80000"/>
              </a:lnSpc>
            </a:pPr>
            <a:r>
              <a:rPr lang="en-US" sz="3000" b="1" dirty="0">
                <a:solidFill>
                  <a:srgbClr val="3D352E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7. SWOT Analysis</a:t>
            </a:r>
            <a:endParaRPr lang="en-US" sz="1600" dirty="0"/>
          </a:p>
        </p:txBody>
      </p:sp>
      <p:sp>
        <p:nvSpPr>
          <p:cNvPr id="4" name="Shape 2"/>
          <p:cNvSpPr/>
          <p:nvPr/>
        </p:nvSpPr>
        <p:spPr>
          <a:xfrm>
            <a:off x="317500" y="1111250"/>
            <a:ext cx="762000" cy="31750"/>
          </a:xfrm>
          <a:custGeom>
            <a:avLst/>
            <a:gdLst/>
            <a:ahLst/>
            <a:cxnLst/>
            <a:rect l="l" t="t" r="r" b="b"/>
            <a:pathLst>
              <a:path w="762000" h="31750">
                <a:moveTo>
                  <a:pt x="0" y="0"/>
                </a:moveTo>
                <a:lnTo>
                  <a:pt x="762000" y="0"/>
                </a:lnTo>
                <a:lnTo>
                  <a:pt x="762000" y="31750"/>
                </a:lnTo>
                <a:lnTo>
                  <a:pt x="0" y="31750"/>
                </a:lnTo>
                <a:lnTo>
                  <a:pt x="0" y="0"/>
                </a:ln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317500" y="1301750"/>
            <a:ext cx="5699125" cy="2952750"/>
          </a:xfrm>
          <a:custGeom>
            <a:avLst/>
            <a:gdLst/>
            <a:ahLst/>
            <a:cxnLst/>
            <a:rect l="l" t="t" r="r" b="b"/>
            <a:pathLst>
              <a:path w="5699125" h="2952750">
                <a:moveTo>
                  <a:pt x="95256" y="0"/>
                </a:moveTo>
                <a:lnTo>
                  <a:pt x="5603869" y="0"/>
                </a:lnTo>
                <a:cubicBezTo>
                  <a:pt x="5656442" y="0"/>
                  <a:pt x="5699125" y="42683"/>
                  <a:pt x="5699125" y="95256"/>
                </a:cubicBezTo>
                <a:lnTo>
                  <a:pt x="5699125" y="2857494"/>
                </a:lnTo>
                <a:cubicBezTo>
                  <a:pt x="5699125" y="2910103"/>
                  <a:pt x="5656478" y="2952750"/>
                  <a:pt x="5603869" y="2952750"/>
                </a:cubicBezTo>
                <a:lnTo>
                  <a:pt x="95256" y="2952750"/>
                </a:lnTo>
                <a:cubicBezTo>
                  <a:pt x="42683" y="2952750"/>
                  <a:pt x="0" y="2910067"/>
                  <a:pt x="0" y="2857494"/>
                </a:cubicBezTo>
                <a:lnTo>
                  <a:pt x="0" y="95256"/>
                </a:lnTo>
                <a:cubicBezTo>
                  <a:pt x="0" y="42683"/>
                  <a:pt x="42683" y="0"/>
                  <a:pt x="95256" y="0"/>
                </a:cubicBezTo>
                <a:close/>
              </a:path>
            </a:pathLst>
          </a:custGeom>
          <a:gradFill flip="none" rotWithShape="1">
            <a:gsLst>
              <a:gs pos="0">
                <a:srgbClr val="3A4F41"/>
              </a:gs>
              <a:gs pos="100000">
                <a:srgbClr val="3A4F41">
                  <a:alpha val="90000"/>
                </a:srgbClr>
              </a:gs>
            </a:gsLst>
            <a:lin ang="2700000" scaled="1"/>
          </a:gradFill>
          <a:ln/>
          <a:effectLst>
            <a:outerShdw blurRad="119063" dist="79375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476250" y="1460500"/>
            <a:ext cx="381000" cy="381000"/>
          </a:xfrm>
          <a:custGeom>
            <a:avLst/>
            <a:gdLst/>
            <a:ahLst/>
            <a:cxnLst/>
            <a:rect l="l" t="t" r="r" b="b"/>
            <a:pathLst>
              <a:path w="381000" h="381000">
                <a:moveTo>
                  <a:pt x="190500" y="0"/>
                </a:moveTo>
                <a:lnTo>
                  <a:pt x="190500" y="0"/>
                </a:lnTo>
                <a:cubicBezTo>
                  <a:pt x="295640" y="0"/>
                  <a:pt x="381000" y="85360"/>
                  <a:pt x="381000" y="190500"/>
                </a:cubicBezTo>
                <a:lnTo>
                  <a:pt x="381000" y="190500"/>
                </a:lnTo>
                <a:cubicBezTo>
                  <a:pt x="381000" y="295640"/>
                  <a:pt x="295640" y="381000"/>
                  <a:pt x="190500" y="381000"/>
                </a:cubicBezTo>
                <a:lnTo>
                  <a:pt x="190500" y="381000"/>
                </a:lnTo>
                <a:cubicBezTo>
                  <a:pt x="85360" y="381000"/>
                  <a:pt x="0" y="295640"/>
                  <a:pt x="0" y="190500"/>
                </a:cubicBezTo>
                <a:lnTo>
                  <a:pt x="0" y="190500"/>
                </a:lnTo>
                <a:cubicBezTo>
                  <a:pt x="0" y="85360"/>
                  <a:pt x="85360" y="0"/>
                  <a:pt x="190500" y="0"/>
                </a:cubicBez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571500" y="1555750"/>
            <a:ext cx="190500" cy="190500"/>
          </a:xfrm>
          <a:custGeom>
            <a:avLst/>
            <a:gdLst/>
            <a:ahLst/>
            <a:cxnLst/>
            <a:rect l="l" t="t" r="r" b="b"/>
            <a:pathLst>
              <a:path w="190500" h="190500">
                <a:moveTo>
                  <a:pt x="95250" y="190500"/>
                </a:moveTo>
                <a:cubicBezTo>
                  <a:pt x="147820" y="190500"/>
                  <a:pt x="190500" y="147820"/>
                  <a:pt x="190500" y="95250"/>
                </a:cubicBezTo>
                <a:cubicBezTo>
                  <a:pt x="190500" y="42680"/>
                  <a:pt x="147820" y="0"/>
                  <a:pt x="95250" y="0"/>
                </a:cubicBezTo>
                <a:cubicBezTo>
                  <a:pt x="42680" y="0"/>
                  <a:pt x="0" y="42680"/>
                  <a:pt x="0" y="95250"/>
                </a:cubicBezTo>
                <a:cubicBezTo>
                  <a:pt x="0" y="147820"/>
                  <a:pt x="42680" y="190500"/>
                  <a:pt x="95250" y="190500"/>
                </a:cubicBezTo>
                <a:close/>
                <a:moveTo>
                  <a:pt x="86320" y="127992"/>
                </a:moveTo>
                <a:lnTo>
                  <a:pt x="86320" y="104180"/>
                </a:lnTo>
                <a:lnTo>
                  <a:pt x="62508" y="104180"/>
                </a:lnTo>
                <a:cubicBezTo>
                  <a:pt x="57559" y="104180"/>
                  <a:pt x="53578" y="100199"/>
                  <a:pt x="53578" y="95250"/>
                </a:cubicBezTo>
                <a:cubicBezTo>
                  <a:pt x="53578" y="90301"/>
                  <a:pt x="57559" y="86320"/>
                  <a:pt x="62508" y="86320"/>
                </a:cubicBezTo>
                <a:lnTo>
                  <a:pt x="86320" y="86320"/>
                </a:lnTo>
                <a:lnTo>
                  <a:pt x="86320" y="62508"/>
                </a:lnTo>
                <a:cubicBezTo>
                  <a:pt x="86320" y="57559"/>
                  <a:pt x="90301" y="53578"/>
                  <a:pt x="95250" y="53578"/>
                </a:cubicBezTo>
                <a:cubicBezTo>
                  <a:pt x="100199" y="53578"/>
                  <a:pt x="104180" y="57559"/>
                  <a:pt x="104180" y="62508"/>
                </a:cubicBezTo>
                <a:lnTo>
                  <a:pt x="104180" y="86320"/>
                </a:lnTo>
                <a:lnTo>
                  <a:pt x="127992" y="86320"/>
                </a:lnTo>
                <a:cubicBezTo>
                  <a:pt x="132941" y="86320"/>
                  <a:pt x="136922" y="90301"/>
                  <a:pt x="136922" y="95250"/>
                </a:cubicBezTo>
                <a:cubicBezTo>
                  <a:pt x="136922" y="100199"/>
                  <a:pt x="132941" y="104180"/>
                  <a:pt x="127992" y="104180"/>
                </a:cubicBezTo>
                <a:lnTo>
                  <a:pt x="104180" y="104180"/>
                </a:lnTo>
                <a:lnTo>
                  <a:pt x="104180" y="127992"/>
                </a:lnTo>
                <a:cubicBezTo>
                  <a:pt x="104180" y="132941"/>
                  <a:pt x="100199" y="136922"/>
                  <a:pt x="95250" y="136922"/>
                </a:cubicBezTo>
                <a:cubicBezTo>
                  <a:pt x="90301" y="136922"/>
                  <a:pt x="86320" y="132941"/>
                  <a:pt x="86320" y="127992"/>
                </a:cubicBezTo>
                <a:close/>
              </a:path>
            </a:pathLst>
          </a:custGeom>
          <a:solidFill>
            <a:srgbClr val="3D35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952500" y="1524000"/>
            <a:ext cx="833438" cy="2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500" b="1" dirty="0">
                <a:solidFill>
                  <a:srgbClr val="FFFFFF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Strengths</a:t>
            </a:r>
            <a:endParaRPr lang="en-US" sz="1600" dirty="0"/>
          </a:p>
        </p:txBody>
      </p:sp>
      <p:sp>
        <p:nvSpPr>
          <p:cNvPr id="9" name="Shape 7"/>
          <p:cNvSpPr/>
          <p:nvPr/>
        </p:nvSpPr>
        <p:spPr>
          <a:xfrm>
            <a:off x="476250" y="1968500"/>
            <a:ext cx="5381625" cy="635000"/>
          </a:xfrm>
          <a:custGeom>
            <a:avLst/>
            <a:gdLst/>
            <a:ahLst/>
            <a:cxnLst/>
            <a:rect l="l" t="t" r="r" b="b"/>
            <a:pathLst>
              <a:path w="5381625" h="635000">
                <a:moveTo>
                  <a:pt x="63500" y="0"/>
                </a:moveTo>
                <a:lnTo>
                  <a:pt x="5318125" y="0"/>
                </a:lnTo>
                <a:cubicBezTo>
                  <a:pt x="5353172" y="0"/>
                  <a:pt x="5381625" y="28453"/>
                  <a:pt x="5381625" y="63500"/>
                </a:cubicBezTo>
                <a:lnTo>
                  <a:pt x="5381625" y="571500"/>
                </a:lnTo>
                <a:cubicBezTo>
                  <a:pt x="5381625" y="606547"/>
                  <a:pt x="5353172" y="635000"/>
                  <a:pt x="5318125" y="635000"/>
                </a:cubicBezTo>
                <a:lnTo>
                  <a:pt x="63500" y="635000"/>
                </a:lnTo>
                <a:cubicBezTo>
                  <a:pt x="28453" y="635000"/>
                  <a:pt x="0" y="606547"/>
                  <a:pt x="0" y="571500"/>
                </a:cubicBezTo>
                <a:lnTo>
                  <a:pt x="0" y="63500"/>
                </a:lnTo>
                <a:cubicBezTo>
                  <a:pt x="0" y="28453"/>
                  <a:pt x="28453" y="0"/>
                  <a:pt x="63500" y="0"/>
                </a:cubicBezTo>
                <a:close/>
              </a:path>
            </a:pathLst>
          </a:custGeom>
          <a:solidFill>
            <a:srgbClr val="FFFFFF">
              <a:alpha val="1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600273" y="2103438"/>
            <a:ext cx="125016" cy="142875"/>
          </a:xfrm>
          <a:custGeom>
            <a:avLst/>
            <a:gdLst/>
            <a:ahLst/>
            <a:cxnLst/>
            <a:rect l="l" t="t" r="r" b="b"/>
            <a:pathLst>
              <a:path w="125016" h="142875">
                <a:moveTo>
                  <a:pt x="68619" y="-7227"/>
                </a:moveTo>
                <a:cubicBezTo>
                  <a:pt x="64880" y="-9516"/>
                  <a:pt x="60164" y="-9516"/>
                  <a:pt x="56424" y="-7227"/>
                </a:cubicBezTo>
                <a:cubicBezTo>
                  <a:pt x="49616" y="-3070"/>
                  <a:pt x="45402" y="-1953"/>
                  <a:pt x="37421" y="-2121"/>
                </a:cubicBezTo>
                <a:cubicBezTo>
                  <a:pt x="33040" y="-2232"/>
                  <a:pt x="28966" y="140"/>
                  <a:pt x="26845" y="3990"/>
                </a:cubicBezTo>
                <a:cubicBezTo>
                  <a:pt x="23022" y="10995"/>
                  <a:pt x="19924" y="14092"/>
                  <a:pt x="12920" y="17915"/>
                </a:cubicBezTo>
                <a:cubicBezTo>
                  <a:pt x="9069" y="20008"/>
                  <a:pt x="6725" y="24110"/>
                  <a:pt x="6809" y="28491"/>
                </a:cubicBezTo>
                <a:cubicBezTo>
                  <a:pt x="7004" y="36472"/>
                  <a:pt x="5860" y="40686"/>
                  <a:pt x="1702" y="47495"/>
                </a:cubicBezTo>
                <a:cubicBezTo>
                  <a:pt x="-586" y="51234"/>
                  <a:pt x="-586" y="55950"/>
                  <a:pt x="1702" y="59689"/>
                </a:cubicBezTo>
                <a:cubicBezTo>
                  <a:pt x="5860" y="66498"/>
                  <a:pt x="6976" y="70712"/>
                  <a:pt x="6809" y="78693"/>
                </a:cubicBezTo>
                <a:cubicBezTo>
                  <a:pt x="6697" y="83074"/>
                  <a:pt x="9069" y="87148"/>
                  <a:pt x="12920" y="89269"/>
                </a:cubicBezTo>
                <a:cubicBezTo>
                  <a:pt x="19087" y="92646"/>
                  <a:pt x="22213" y="95436"/>
                  <a:pt x="25505" y="100850"/>
                </a:cubicBezTo>
                <a:lnTo>
                  <a:pt x="11916" y="127946"/>
                </a:lnTo>
                <a:cubicBezTo>
                  <a:pt x="10269" y="131266"/>
                  <a:pt x="11609" y="135285"/>
                  <a:pt x="14901" y="136931"/>
                </a:cubicBezTo>
                <a:lnTo>
                  <a:pt x="38900" y="148930"/>
                </a:lnTo>
                <a:cubicBezTo>
                  <a:pt x="42109" y="150521"/>
                  <a:pt x="46016" y="149321"/>
                  <a:pt x="47746" y="146196"/>
                </a:cubicBezTo>
                <a:lnTo>
                  <a:pt x="62480" y="119658"/>
                </a:lnTo>
                <a:lnTo>
                  <a:pt x="77214" y="146196"/>
                </a:lnTo>
                <a:cubicBezTo>
                  <a:pt x="78944" y="149321"/>
                  <a:pt x="82851" y="150549"/>
                  <a:pt x="86060" y="148930"/>
                </a:cubicBezTo>
                <a:lnTo>
                  <a:pt x="110058" y="136931"/>
                </a:lnTo>
                <a:cubicBezTo>
                  <a:pt x="113379" y="135285"/>
                  <a:pt x="114719" y="131266"/>
                  <a:pt x="113044" y="127946"/>
                </a:cubicBezTo>
                <a:lnTo>
                  <a:pt x="99482" y="100822"/>
                </a:lnTo>
                <a:cubicBezTo>
                  <a:pt x="102747" y="95408"/>
                  <a:pt x="105901" y="92618"/>
                  <a:pt x="112068" y="89241"/>
                </a:cubicBezTo>
                <a:cubicBezTo>
                  <a:pt x="115919" y="87148"/>
                  <a:pt x="118263" y="83046"/>
                  <a:pt x="118179" y="78665"/>
                </a:cubicBezTo>
                <a:cubicBezTo>
                  <a:pt x="117983" y="70684"/>
                  <a:pt x="119128" y="66470"/>
                  <a:pt x="123285" y="59661"/>
                </a:cubicBezTo>
                <a:cubicBezTo>
                  <a:pt x="125574" y="55922"/>
                  <a:pt x="125574" y="51206"/>
                  <a:pt x="123285" y="47467"/>
                </a:cubicBezTo>
                <a:cubicBezTo>
                  <a:pt x="119128" y="40658"/>
                  <a:pt x="118011" y="36444"/>
                  <a:pt x="118179" y="28463"/>
                </a:cubicBezTo>
                <a:cubicBezTo>
                  <a:pt x="118290" y="24082"/>
                  <a:pt x="115919" y="20008"/>
                  <a:pt x="112068" y="17887"/>
                </a:cubicBezTo>
                <a:cubicBezTo>
                  <a:pt x="105063" y="14064"/>
                  <a:pt x="101966" y="10967"/>
                  <a:pt x="98143" y="3963"/>
                </a:cubicBezTo>
                <a:cubicBezTo>
                  <a:pt x="96050" y="112"/>
                  <a:pt x="91948" y="-2232"/>
                  <a:pt x="87567" y="-2149"/>
                </a:cubicBezTo>
                <a:cubicBezTo>
                  <a:pt x="79586" y="-1953"/>
                  <a:pt x="75372" y="-3097"/>
                  <a:pt x="68563" y="-7255"/>
                </a:cubicBezTo>
                <a:close/>
                <a:moveTo>
                  <a:pt x="62508" y="26789"/>
                </a:moveTo>
                <a:cubicBezTo>
                  <a:pt x="77293" y="26789"/>
                  <a:pt x="89297" y="38793"/>
                  <a:pt x="89297" y="53578"/>
                </a:cubicBezTo>
                <a:cubicBezTo>
                  <a:pt x="89297" y="68363"/>
                  <a:pt x="77293" y="80367"/>
                  <a:pt x="62508" y="80367"/>
                </a:cubicBezTo>
                <a:cubicBezTo>
                  <a:pt x="47723" y="80367"/>
                  <a:pt x="35719" y="68363"/>
                  <a:pt x="35719" y="53578"/>
                </a:cubicBezTo>
                <a:cubicBezTo>
                  <a:pt x="35719" y="38793"/>
                  <a:pt x="47723" y="26789"/>
                  <a:pt x="62508" y="26789"/>
                </a:cubicBez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754063" y="2063750"/>
            <a:ext cx="5080000" cy="222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25" b="1" dirty="0">
                <a:solidFill>
                  <a:srgbClr val="FFFFFF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Quality &amp; Service</a:t>
            </a:r>
            <a:endParaRPr lang="en-US" sz="1600" dirty="0"/>
          </a:p>
        </p:txBody>
      </p:sp>
      <p:sp>
        <p:nvSpPr>
          <p:cNvPr id="12" name="Text 10"/>
          <p:cNvSpPr/>
          <p:nvPr/>
        </p:nvSpPr>
        <p:spPr>
          <a:xfrm>
            <a:off x="571500" y="2317750"/>
            <a:ext cx="525462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High-quality fresh ingredients and excellent customer service standards</a:t>
            </a:r>
            <a:endParaRPr lang="en-US" sz="1600" dirty="0"/>
          </a:p>
        </p:txBody>
      </p:sp>
      <p:sp>
        <p:nvSpPr>
          <p:cNvPr id="13" name="Shape 11"/>
          <p:cNvSpPr/>
          <p:nvPr/>
        </p:nvSpPr>
        <p:spPr>
          <a:xfrm>
            <a:off x="476250" y="2698750"/>
            <a:ext cx="5381625" cy="635000"/>
          </a:xfrm>
          <a:custGeom>
            <a:avLst/>
            <a:gdLst/>
            <a:ahLst/>
            <a:cxnLst/>
            <a:rect l="l" t="t" r="r" b="b"/>
            <a:pathLst>
              <a:path w="5381625" h="635000">
                <a:moveTo>
                  <a:pt x="63500" y="0"/>
                </a:moveTo>
                <a:lnTo>
                  <a:pt x="5318125" y="0"/>
                </a:lnTo>
                <a:cubicBezTo>
                  <a:pt x="5353172" y="0"/>
                  <a:pt x="5381625" y="28453"/>
                  <a:pt x="5381625" y="63500"/>
                </a:cubicBezTo>
                <a:lnTo>
                  <a:pt x="5381625" y="571500"/>
                </a:lnTo>
                <a:cubicBezTo>
                  <a:pt x="5381625" y="606547"/>
                  <a:pt x="5353172" y="635000"/>
                  <a:pt x="5318125" y="635000"/>
                </a:cubicBezTo>
                <a:lnTo>
                  <a:pt x="63500" y="635000"/>
                </a:lnTo>
                <a:cubicBezTo>
                  <a:pt x="28453" y="635000"/>
                  <a:pt x="0" y="606547"/>
                  <a:pt x="0" y="571500"/>
                </a:cubicBezTo>
                <a:lnTo>
                  <a:pt x="0" y="63500"/>
                </a:lnTo>
                <a:cubicBezTo>
                  <a:pt x="0" y="28453"/>
                  <a:pt x="28453" y="0"/>
                  <a:pt x="63500" y="0"/>
                </a:cubicBezTo>
                <a:close/>
              </a:path>
            </a:pathLst>
          </a:custGeom>
          <a:solidFill>
            <a:srgbClr val="FFFFFF">
              <a:alpha val="1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Shape 12"/>
          <p:cNvSpPr/>
          <p:nvPr/>
        </p:nvSpPr>
        <p:spPr>
          <a:xfrm>
            <a:off x="609203" y="2833688"/>
            <a:ext cx="107156" cy="142875"/>
          </a:xfrm>
          <a:custGeom>
            <a:avLst/>
            <a:gdLst/>
            <a:ahLst/>
            <a:cxnLst/>
            <a:rect l="l" t="t" r="r" b="b"/>
            <a:pathLst>
              <a:path w="107156" h="142875">
                <a:moveTo>
                  <a:pt x="0" y="52629"/>
                </a:moveTo>
                <a:cubicBezTo>
                  <a:pt x="0" y="23552"/>
                  <a:pt x="23999" y="0"/>
                  <a:pt x="53578" y="0"/>
                </a:cubicBezTo>
                <a:cubicBezTo>
                  <a:pt x="83158" y="0"/>
                  <a:pt x="107156" y="23552"/>
                  <a:pt x="107156" y="52629"/>
                </a:cubicBezTo>
                <a:cubicBezTo>
                  <a:pt x="107156" y="85920"/>
                  <a:pt x="73614" y="125825"/>
                  <a:pt x="59606" y="141033"/>
                </a:cubicBezTo>
                <a:cubicBezTo>
                  <a:pt x="56313" y="144605"/>
                  <a:pt x="50816" y="144605"/>
                  <a:pt x="47523" y="141033"/>
                </a:cubicBezTo>
                <a:cubicBezTo>
                  <a:pt x="33514" y="125825"/>
                  <a:pt x="-28" y="85920"/>
                  <a:pt x="-28" y="52629"/>
                </a:cubicBezTo>
                <a:close/>
                <a:moveTo>
                  <a:pt x="53578" y="71438"/>
                </a:moveTo>
                <a:cubicBezTo>
                  <a:pt x="63435" y="71438"/>
                  <a:pt x="71438" y="63435"/>
                  <a:pt x="71438" y="53578"/>
                </a:cubicBezTo>
                <a:cubicBezTo>
                  <a:pt x="71438" y="43721"/>
                  <a:pt x="63435" y="35719"/>
                  <a:pt x="53578" y="35719"/>
                </a:cubicBezTo>
                <a:cubicBezTo>
                  <a:pt x="43721" y="35719"/>
                  <a:pt x="35719" y="43721"/>
                  <a:pt x="35719" y="53578"/>
                </a:cubicBezTo>
                <a:cubicBezTo>
                  <a:pt x="35719" y="63435"/>
                  <a:pt x="43721" y="71438"/>
                  <a:pt x="53578" y="71438"/>
                </a:cubicBez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754063" y="2794000"/>
            <a:ext cx="5080000" cy="222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25" b="1" dirty="0">
                <a:solidFill>
                  <a:srgbClr val="FFFFFF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Prime Location</a:t>
            </a:r>
            <a:endParaRPr lang="en-US" sz="1600" dirty="0"/>
          </a:p>
        </p:txBody>
      </p:sp>
      <p:sp>
        <p:nvSpPr>
          <p:cNvPr id="16" name="Text 14"/>
          <p:cNvSpPr/>
          <p:nvPr/>
        </p:nvSpPr>
        <p:spPr>
          <a:xfrm>
            <a:off x="571500" y="3048000"/>
            <a:ext cx="525462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High foot-traffic area with excellent visibility and accessibility</a:t>
            </a:r>
            <a:endParaRPr lang="en-US" sz="1600" dirty="0"/>
          </a:p>
        </p:txBody>
      </p:sp>
      <p:sp>
        <p:nvSpPr>
          <p:cNvPr id="17" name="Shape 15"/>
          <p:cNvSpPr/>
          <p:nvPr/>
        </p:nvSpPr>
        <p:spPr>
          <a:xfrm>
            <a:off x="476250" y="3429000"/>
            <a:ext cx="5381625" cy="635000"/>
          </a:xfrm>
          <a:custGeom>
            <a:avLst/>
            <a:gdLst/>
            <a:ahLst/>
            <a:cxnLst/>
            <a:rect l="l" t="t" r="r" b="b"/>
            <a:pathLst>
              <a:path w="5381625" h="635000">
                <a:moveTo>
                  <a:pt x="63500" y="0"/>
                </a:moveTo>
                <a:lnTo>
                  <a:pt x="5318125" y="0"/>
                </a:lnTo>
                <a:cubicBezTo>
                  <a:pt x="5353172" y="0"/>
                  <a:pt x="5381625" y="28453"/>
                  <a:pt x="5381625" y="63500"/>
                </a:cubicBezTo>
                <a:lnTo>
                  <a:pt x="5381625" y="571500"/>
                </a:lnTo>
                <a:cubicBezTo>
                  <a:pt x="5381625" y="606547"/>
                  <a:pt x="5353172" y="635000"/>
                  <a:pt x="5318125" y="635000"/>
                </a:cubicBezTo>
                <a:lnTo>
                  <a:pt x="63500" y="635000"/>
                </a:lnTo>
                <a:cubicBezTo>
                  <a:pt x="28453" y="635000"/>
                  <a:pt x="0" y="606547"/>
                  <a:pt x="0" y="571500"/>
                </a:cubicBezTo>
                <a:lnTo>
                  <a:pt x="0" y="63500"/>
                </a:lnTo>
                <a:cubicBezTo>
                  <a:pt x="0" y="28453"/>
                  <a:pt x="28453" y="0"/>
                  <a:pt x="63500" y="0"/>
                </a:cubicBezTo>
                <a:close/>
              </a:path>
            </a:pathLst>
          </a:custGeom>
          <a:solidFill>
            <a:srgbClr val="FFFFFF">
              <a:alpha val="1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Shape 16"/>
          <p:cNvSpPr/>
          <p:nvPr/>
        </p:nvSpPr>
        <p:spPr>
          <a:xfrm>
            <a:off x="582414" y="3563938"/>
            <a:ext cx="160734" cy="142875"/>
          </a:xfrm>
          <a:custGeom>
            <a:avLst/>
            <a:gdLst/>
            <a:ahLst/>
            <a:cxnLst/>
            <a:rect l="l" t="t" r="r" b="b"/>
            <a:pathLst>
              <a:path w="160734" h="142875">
                <a:moveTo>
                  <a:pt x="86367" y="-5274"/>
                </a:moveTo>
                <a:cubicBezTo>
                  <a:pt x="85223" y="-7507"/>
                  <a:pt x="82907" y="-8930"/>
                  <a:pt x="80395" y="-8930"/>
                </a:cubicBezTo>
                <a:cubicBezTo>
                  <a:pt x="77884" y="-8930"/>
                  <a:pt x="75567" y="-7507"/>
                  <a:pt x="74423" y="-5274"/>
                </a:cubicBezTo>
                <a:lnTo>
                  <a:pt x="53885" y="34965"/>
                </a:lnTo>
                <a:lnTo>
                  <a:pt x="9265" y="42053"/>
                </a:lnTo>
                <a:cubicBezTo>
                  <a:pt x="6781" y="42444"/>
                  <a:pt x="4716" y="44202"/>
                  <a:pt x="3935" y="46602"/>
                </a:cubicBezTo>
                <a:cubicBezTo>
                  <a:pt x="3153" y="49002"/>
                  <a:pt x="3795" y="51625"/>
                  <a:pt x="5553" y="53411"/>
                </a:cubicBezTo>
                <a:lnTo>
                  <a:pt x="37477" y="85362"/>
                </a:lnTo>
                <a:lnTo>
                  <a:pt x="30445" y="129983"/>
                </a:lnTo>
                <a:cubicBezTo>
                  <a:pt x="30054" y="132466"/>
                  <a:pt x="31086" y="134978"/>
                  <a:pt x="33124" y="136457"/>
                </a:cubicBezTo>
                <a:cubicBezTo>
                  <a:pt x="35161" y="137936"/>
                  <a:pt x="37840" y="138159"/>
                  <a:pt x="40100" y="137015"/>
                </a:cubicBezTo>
                <a:lnTo>
                  <a:pt x="80395" y="116532"/>
                </a:lnTo>
                <a:lnTo>
                  <a:pt x="120662" y="137015"/>
                </a:lnTo>
                <a:cubicBezTo>
                  <a:pt x="122895" y="138159"/>
                  <a:pt x="125602" y="137936"/>
                  <a:pt x="127639" y="136457"/>
                </a:cubicBezTo>
                <a:cubicBezTo>
                  <a:pt x="129676" y="134978"/>
                  <a:pt x="130708" y="132494"/>
                  <a:pt x="130318" y="129983"/>
                </a:cubicBezTo>
                <a:lnTo>
                  <a:pt x="123258" y="85362"/>
                </a:lnTo>
                <a:lnTo>
                  <a:pt x="155181" y="53411"/>
                </a:lnTo>
                <a:cubicBezTo>
                  <a:pt x="156967" y="51625"/>
                  <a:pt x="157581" y="49002"/>
                  <a:pt x="156800" y="46602"/>
                </a:cubicBezTo>
                <a:cubicBezTo>
                  <a:pt x="156018" y="44202"/>
                  <a:pt x="153981" y="42444"/>
                  <a:pt x="151470" y="42053"/>
                </a:cubicBezTo>
                <a:lnTo>
                  <a:pt x="106877" y="34965"/>
                </a:lnTo>
                <a:lnTo>
                  <a:pt x="86367" y="-5274"/>
                </a:ln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754063" y="3524250"/>
            <a:ext cx="5080000" cy="222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25" b="1" dirty="0">
                <a:solidFill>
                  <a:srgbClr val="FFFFFF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Unique USP</a:t>
            </a:r>
            <a:endParaRPr lang="en-US" sz="1600" dirty="0"/>
          </a:p>
        </p:txBody>
      </p:sp>
      <p:sp>
        <p:nvSpPr>
          <p:cNvPr id="20" name="Text 18"/>
          <p:cNvSpPr/>
          <p:nvPr/>
        </p:nvSpPr>
        <p:spPr>
          <a:xfrm>
            <a:off x="571500" y="3778250"/>
            <a:ext cx="525462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First Czech restaurant in Wales with no direct competition</a:t>
            </a:r>
            <a:endParaRPr lang="en-US" sz="1600" dirty="0"/>
          </a:p>
        </p:txBody>
      </p:sp>
      <p:sp>
        <p:nvSpPr>
          <p:cNvPr id="22" name="Shape 20"/>
          <p:cNvSpPr/>
          <p:nvPr/>
        </p:nvSpPr>
        <p:spPr>
          <a:xfrm>
            <a:off x="6191250" y="214313"/>
            <a:ext cx="5699125" cy="31750"/>
          </a:xfrm>
          <a:custGeom>
            <a:avLst/>
            <a:gdLst/>
            <a:ahLst/>
            <a:cxnLst/>
            <a:rect l="l" t="t" r="r" b="b"/>
            <a:pathLst>
              <a:path w="5699125" h="31750">
                <a:moveTo>
                  <a:pt x="31750" y="0"/>
                </a:moveTo>
                <a:lnTo>
                  <a:pt x="5667375" y="0"/>
                </a:lnTo>
                <a:cubicBezTo>
                  <a:pt x="5684898" y="0"/>
                  <a:pt x="5699125" y="14227"/>
                  <a:pt x="5699125" y="31750"/>
                </a:cubicBezTo>
                <a:lnTo>
                  <a:pt x="5699125" y="31750"/>
                </a:lnTo>
                <a:lnTo>
                  <a:pt x="0" y="31750"/>
                </a:ln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AE4A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3" name="Shape 21"/>
          <p:cNvSpPr/>
          <p:nvPr/>
        </p:nvSpPr>
        <p:spPr>
          <a:xfrm>
            <a:off x="6304911" y="304628"/>
            <a:ext cx="381000" cy="381000"/>
          </a:xfrm>
          <a:custGeom>
            <a:avLst/>
            <a:gdLst/>
            <a:ahLst/>
            <a:cxnLst/>
            <a:rect l="l" t="t" r="r" b="b"/>
            <a:pathLst>
              <a:path w="381000" h="381000">
                <a:moveTo>
                  <a:pt x="190500" y="0"/>
                </a:moveTo>
                <a:lnTo>
                  <a:pt x="190500" y="0"/>
                </a:lnTo>
                <a:cubicBezTo>
                  <a:pt x="295640" y="0"/>
                  <a:pt x="381000" y="85360"/>
                  <a:pt x="381000" y="190500"/>
                </a:cubicBezTo>
                <a:lnTo>
                  <a:pt x="381000" y="190500"/>
                </a:lnTo>
                <a:cubicBezTo>
                  <a:pt x="381000" y="295640"/>
                  <a:pt x="295640" y="381000"/>
                  <a:pt x="190500" y="381000"/>
                </a:cubicBezTo>
                <a:lnTo>
                  <a:pt x="190500" y="381000"/>
                </a:lnTo>
                <a:cubicBezTo>
                  <a:pt x="85360" y="381000"/>
                  <a:pt x="0" y="295640"/>
                  <a:pt x="0" y="190500"/>
                </a:cubicBezTo>
                <a:lnTo>
                  <a:pt x="0" y="190500"/>
                </a:lnTo>
                <a:cubicBezTo>
                  <a:pt x="0" y="85360"/>
                  <a:pt x="85360" y="0"/>
                  <a:pt x="190500" y="0"/>
                </a:cubicBezTo>
                <a:close/>
              </a:path>
            </a:pathLst>
          </a:custGeom>
          <a:solidFill>
            <a:srgbClr val="AE4A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4" name="Shape 22"/>
          <p:cNvSpPr/>
          <p:nvPr/>
        </p:nvSpPr>
        <p:spPr>
          <a:xfrm>
            <a:off x="6400161" y="392906"/>
            <a:ext cx="190500" cy="190500"/>
          </a:xfrm>
          <a:custGeom>
            <a:avLst/>
            <a:gdLst/>
            <a:ahLst/>
            <a:cxnLst/>
            <a:rect l="l" t="t" r="r" b="b"/>
            <a:pathLst>
              <a:path w="190500" h="190500">
                <a:moveTo>
                  <a:pt x="95250" y="190500"/>
                </a:moveTo>
                <a:cubicBezTo>
                  <a:pt x="147820" y="190500"/>
                  <a:pt x="190500" y="147820"/>
                  <a:pt x="190500" y="95250"/>
                </a:cubicBezTo>
                <a:cubicBezTo>
                  <a:pt x="190500" y="42680"/>
                  <a:pt x="147820" y="0"/>
                  <a:pt x="95250" y="0"/>
                </a:cubicBezTo>
                <a:cubicBezTo>
                  <a:pt x="42680" y="0"/>
                  <a:pt x="0" y="42680"/>
                  <a:pt x="0" y="95250"/>
                </a:cubicBezTo>
                <a:cubicBezTo>
                  <a:pt x="0" y="147820"/>
                  <a:pt x="42680" y="190500"/>
                  <a:pt x="95250" y="190500"/>
                </a:cubicBezTo>
                <a:close/>
                <a:moveTo>
                  <a:pt x="62508" y="86320"/>
                </a:moveTo>
                <a:lnTo>
                  <a:pt x="127992" y="86320"/>
                </a:lnTo>
                <a:cubicBezTo>
                  <a:pt x="132941" y="86320"/>
                  <a:pt x="136922" y="90301"/>
                  <a:pt x="136922" y="95250"/>
                </a:cubicBezTo>
                <a:cubicBezTo>
                  <a:pt x="136922" y="100199"/>
                  <a:pt x="132941" y="104180"/>
                  <a:pt x="127992" y="104180"/>
                </a:cubicBezTo>
                <a:lnTo>
                  <a:pt x="62508" y="104180"/>
                </a:lnTo>
                <a:cubicBezTo>
                  <a:pt x="57559" y="104180"/>
                  <a:pt x="53578" y="100199"/>
                  <a:pt x="53578" y="95250"/>
                </a:cubicBezTo>
                <a:cubicBezTo>
                  <a:pt x="53578" y="90301"/>
                  <a:pt x="57559" y="86320"/>
                  <a:pt x="62508" y="86320"/>
                </a:cubicBezTo>
                <a:close/>
              </a:path>
            </a:pathLst>
          </a:cu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6810375" y="381000"/>
            <a:ext cx="1039812" cy="2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500" b="1" dirty="0">
                <a:solidFill>
                  <a:srgbClr val="3D352E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Weaknesses</a:t>
            </a:r>
            <a:endParaRPr lang="en-US" sz="1600" dirty="0"/>
          </a:p>
        </p:txBody>
      </p:sp>
      <p:sp>
        <p:nvSpPr>
          <p:cNvPr id="26" name="Shape 24"/>
          <p:cNvSpPr/>
          <p:nvPr/>
        </p:nvSpPr>
        <p:spPr>
          <a:xfrm>
            <a:off x="6334123" y="747403"/>
            <a:ext cx="5381625" cy="635000"/>
          </a:xfrm>
          <a:custGeom>
            <a:avLst/>
            <a:gdLst/>
            <a:ahLst/>
            <a:cxnLst/>
            <a:rect l="l" t="t" r="r" b="b"/>
            <a:pathLst>
              <a:path w="5381625" h="635000">
                <a:moveTo>
                  <a:pt x="63500" y="0"/>
                </a:moveTo>
                <a:lnTo>
                  <a:pt x="5318125" y="0"/>
                </a:lnTo>
                <a:cubicBezTo>
                  <a:pt x="5353172" y="0"/>
                  <a:pt x="5381625" y="28453"/>
                  <a:pt x="5381625" y="63500"/>
                </a:cubicBezTo>
                <a:lnTo>
                  <a:pt x="5381625" y="571500"/>
                </a:lnTo>
                <a:cubicBezTo>
                  <a:pt x="5381625" y="606547"/>
                  <a:pt x="5353172" y="635000"/>
                  <a:pt x="5318125" y="635000"/>
                </a:cubicBezTo>
                <a:lnTo>
                  <a:pt x="63500" y="635000"/>
                </a:lnTo>
                <a:cubicBezTo>
                  <a:pt x="28453" y="635000"/>
                  <a:pt x="0" y="606547"/>
                  <a:pt x="0" y="571500"/>
                </a:cubicBezTo>
                <a:lnTo>
                  <a:pt x="0" y="63500"/>
                </a:lnTo>
                <a:cubicBezTo>
                  <a:pt x="0" y="28453"/>
                  <a:pt x="28453" y="0"/>
                  <a:pt x="63500" y="0"/>
                </a:cubicBezTo>
                <a:close/>
              </a:path>
            </a:pathLst>
          </a:custGeom>
          <a:solidFill>
            <a:srgbClr val="F8F5F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7" name="Shape 25"/>
          <p:cNvSpPr/>
          <p:nvPr/>
        </p:nvSpPr>
        <p:spPr>
          <a:xfrm>
            <a:off x="6395640" y="804690"/>
            <a:ext cx="142875" cy="142875"/>
          </a:xfrm>
          <a:custGeom>
            <a:avLst/>
            <a:gdLst/>
            <a:ahLst/>
            <a:cxnLst/>
            <a:rect l="l" t="t" r="r" b="b"/>
            <a:pathLst>
              <a:path w="142875" h="142875">
                <a:moveTo>
                  <a:pt x="0" y="117091"/>
                </a:moveTo>
                <a:lnTo>
                  <a:pt x="0" y="30556"/>
                </a:lnTo>
                <a:cubicBezTo>
                  <a:pt x="0" y="24082"/>
                  <a:pt x="6725" y="19785"/>
                  <a:pt x="12920" y="21627"/>
                </a:cubicBezTo>
                <a:cubicBezTo>
                  <a:pt x="37393" y="28938"/>
                  <a:pt x="54694" y="23161"/>
                  <a:pt x="72107" y="17357"/>
                </a:cubicBezTo>
                <a:cubicBezTo>
                  <a:pt x="90106" y="11357"/>
                  <a:pt x="108217" y="5330"/>
                  <a:pt x="134420" y="13701"/>
                </a:cubicBezTo>
                <a:cubicBezTo>
                  <a:pt x="139582" y="15348"/>
                  <a:pt x="142875" y="20343"/>
                  <a:pt x="142875" y="25784"/>
                </a:cubicBezTo>
                <a:lnTo>
                  <a:pt x="142875" y="112319"/>
                </a:lnTo>
                <a:cubicBezTo>
                  <a:pt x="142875" y="118793"/>
                  <a:pt x="136150" y="123090"/>
                  <a:pt x="129983" y="121248"/>
                </a:cubicBezTo>
                <a:cubicBezTo>
                  <a:pt x="105510" y="113937"/>
                  <a:pt x="88181" y="119714"/>
                  <a:pt x="70796" y="125518"/>
                </a:cubicBezTo>
                <a:cubicBezTo>
                  <a:pt x="52797" y="131518"/>
                  <a:pt x="34686" y="137545"/>
                  <a:pt x="8483" y="129174"/>
                </a:cubicBezTo>
                <a:cubicBezTo>
                  <a:pt x="3321" y="127527"/>
                  <a:pt x="28" y="122532"/>
                  <a:pt x="28" y="117091"/>
                </a:cubicBezTo>
                <a:close/>
                <a:moveTo>
                  <a:pt x="93762" y="71438"/>
                </a:moveTo>
                <a:cubicBezTo>
                  <a:pt x="93762" y="56648"/>
                  <a:pt x="83772" y="44648"/>
                  <a:pt x="71438" y="44648"/>
                </a:cubicBezTo>
                <a:cubicBezTo>
                  <a:pt x="59103" y="44648"/>
                  <a:pt x="49113" y="56648"/>
                  <a:pt x="49113" y="71438"/>
                </a:cubicBezTo>
                <a:cubicBezTo>
                  <a:pt x="49113" y="86227"/>
                  <a:pt x="59103" y="98227"/>
                  <a:pt x="71438" y="98227"/>
                </a:cubicBezTo>
                <a:cubicBezTo>
                  <a:pt x="83772" y="98227"/>
                  <a:pt x="93762" y="86227"/>
                  <a:pt x="93762" y="71438"/>
                </a:cubicBezTo>
                <a:close/>
                <a:moveTo>
                  <a:pt x="33486" y="115416"/>
                </a:moveTo>
                <a:cubicBezTo>
                  <a:pt x="34714" y="115416"/>
                  <a:pt x="35691" y="114356"/>
                  <a:pt x="35496" y="113156"/>
                </a:cubicBezTo>
                <a:cubicBezTo>
                  <a:pt x="34212" y="105398"/>
                  <a:pt x="27961" y="99343"/>
                  <a:pt x="20092" y="98366"/>
                </a:cubicBezTo>
                <a:cubicBezTo>
                  <a:pt x="18864" y="98227"/>
                  <a:pt x="17859" y="99231"/>
                  <a:pt x="17859" y="100459"/>
                </a:cubicBezTo>
                <a:lnTo>
                  <a:pt x="17859" y="111593"/>
                </a:lnTo>
                <a:cubicBezTo>
                  <a:pt x="17859" y="112598"/>
                  <a:pt x="18529" y="113491"/>
                  <a:pt x="19534" y="113742"/>
                </a:cubicBezTo>
                <a:cubicBezTo>
                  <a:pt x="24529" y="114914"/>
                  <a:pt x="29105" y="115444"/>
                  <a:pt x="33486" y="115444"/>
                </a:cubicBezTo>
                <a:close/>
                <a:moveTo>
                  <a:pt x="122365" y="101157"/>
                </a:moveTo>
                <a:cubicBezTo>
                  <a:pt x="123760" y="101380"/>
                  <a:pt x="125016" y="100319"/>
                  <a:pt x="125016" y="98924"/>
                </a:cubicBezTo>
                <a:lnTo>
                  <a:pt x="125016" y="87037"/>
                </a:lnTo>
                <a:cubicBezTo>
                  <a:pt x="125016" y="85809"/>
                  <a:pt x="124011" y="84776"/>
                  <a:pt x="122783" y="84944"/>
                </a:cubicBezTo>
                <a:cubicBezTo>
                  <a:pt x="115751" y="85809"/>
                  <a:pt x="109975" y="90776"/>
                  <a:pt x="107938" y="97389"/>
                </a:cubicBezTo>
                <a:cubicBezTo>
                  <a:pt x="107547" y="98701"/>
                  <a:pt x="108579" y="99929"/>
                  <a:pt x="109947" y="99957"/>
                </a:cubicBezTo>
                <a:cubicBezTo>
                  <a:pt x="113909" y="100068"/>
                  <a:pt x="118039" y="100431"/>
                  <a:pt x="122337" y="101157"/>
                </a:cubicBezTo>
                <a:close/>
                <a:moveTo>
                  <a:pt x="125016" y="42416"/>
                </a:moveTo>
                <a:lnTo>
                  <a:pt x="125016" y="31282"/>
                </a:lnTo>
                <a:cubicBezTo>
                  <a:pt x="125016" y="30277"/>
                  <a:pt x="124318" y="29384"/>
                  <a:pt x="123341" y="29133"/>
                </a:cubicBezTo>
                <a:cubicBezTo>
                  <a:pt x="118346" y="27961"/>
                  <a:pt x="113770" y="27431"/>
                  <a:pt x="109389" y="27431"/>
                </a:cubicBezTo>
                <a:cubicBezTo>
                  <a:pt x="108161" y="27431"/>
                  <a:pt x="107184" y="28491"/>
                  <a:pt x="107379" y="29691"/>
                </a:cubicBezTo>
                <a:cubicBezTo>
                  <a:pt x="108663" y="37449"/>
                  <a:pt x="114914" y="43504"/>
                  <a:pt x="122783" y="44481"/>
                </a:cubicBezTo>
                <a:cubicBezTo>
                  <a:pt x="124011" y="44621"/>
                  <a:pt x="125016" y="43616"/>
                  <a:pt x="125016" y="42388"/>
                </a:cubicBezTo>
                <a:close/>
                <a:moveTo>
                  <a:pt x="34937" y="45458"/>
                </a:moveTo>
                <a:cubicBezTo>
                  <a:pt x="35328" y="44146"/>
                  <a:pt x="34296" y="42918"/>
                  <a:pt x="32928" y="42890"/>
                </a:cubicBezTo>
                <a:cubicBezTo>
                  <a:pt x="28966" y="42779"/>
                  <a:pt x="24836" y="42416"/>
                  <a:pt x="20538" y="41690"/>
                </a:cubicBezTo>
                <a:cubicBezTo>
                  <a:pt x="19143" y="41467"/>
                  <a:pt x="17887" y="42528"/>
                  <a:pt x="17887" y="43923"/>
                </a:cubicBezTo>
                <a:lnTo>
                  <a:pt x="17859" y="55811"/>
                </a:lnTo>
                <a:cubicBezTo>
                  <a:pt x="17859" y="57038"/>
                  <a:pt x="18864" y="58071"/>
                  <a:pt x="20092" y="57903"/>
                </a:cubicBezTo>
                <a:cubicBezTo>
                  <a:pt x="27124" y="57038"/>
                  <a:pt x="32900" y="52071"/>
                  <a:pt x="34937" y="45458"/>
                </a:cubicBezTo>
                <a:close/>
              </a:path>
            </a:pathLst>
          </a:custGeom>
          <a:solidFill>
            <a:srgbClr val="AE4A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6574234" y="733253"/>
            <a:ext cx="5080000" cy="222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25" b="1" dirty="0">
                <a:solidFill>
                  <a:srgbClr val="3D352E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High Overhead Costs</a:t>
            </a:r>
            <a:endParaRPr lang="en-US" sz="1600" dirty="0"/>
          </a:p>
        </p:txBody>
      </p:sp>
      <p:sp>
        <p:nvSpPr>
          <p:cNvPr id="29" name="Text 27"/>
          <p:cNvSpPr/>
          <p:nvPr/>
        </p:nvSpPr>
        <p:spPr>
          <a:xfrm>
            <a:off x="6429375" y="1019003"/>
            <a:ext cx="525462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3D35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Fixed costs significantly impact profitability, requiring careful cost management</a:t>
            </a:r>
            <a:endParaRPr lang="en-US" sz="1600" dirty="0"/>
          </a:p>
        </p:txBody>
      </p:sp>
      <p:sp>
        <p:nvSpPr>
          <p:cNvPr id="30" name="Shape 28"/>
          <p:cNvSpPr/>
          <p:nvPr/>
        </p:nvSpPr>
        <p:spPr>
          <a:xfrm>
            <a:off x="6334122" y="1488920"/>
            <a:ext cx="5381625" cy="635000"/>
          </a:xfrm>
          <a:custGeom>
            <a:avLst/>
            <a:gdLst/>
            <a:ahLst/>
            <a:cxnLst/>
            <a:rect l="l" t="t" r="r" b="b"/>
            <a:pathLst>
              <a:path w="5381625" h="635000">
                <a:moveTo>
                  <a:pt x="63500" y="0"/>
                </a:moveTo>
                <a:lnTo>
                  <a:pt x="5318125" y="0"/>
                </a:lnTo>
                <a:cubicBezTo>
                  <a:pt x="5353172" y="0"/>
                  <a:pt x="5381625" y="28453"/>
                  <a:pt x="5381625" y="63500"/>
                </a:cubicBezTo>
                <a:lnTo>
                  <a:pt x="5381625" y="571500"/>
                </a:lnTo>
                <a:cubicBezTo>
                  <a:pt x="5381625" y="606547"/>
                  <a:pt x="5353172" y="635000"/>
                  <a:pt x="5318125" y="635000"/>
                </a:cubicBezTo>
                <a:lnTo>
                  <a:pt x="63500" y="635000"/>
                </a:lnTo>
                <a:cubicBezTo>
                  <a:pt x="28453" y="635000"/>
                  <a:pt x="0" y="606547"/>
                  <a:pt x="0" y="571500"/>
                </a:cubicBezTo>
                <a:lnTo>
                  <a:pt x="0" y="63500"/>
                </a:lnTo>
                <a:cubicBezTo>
                  <a:pt x="0" y="28453"/>
                  <a:pt x="28453" y="0"/>
                  <a:pt x="63500" y="0"/>
                </a:cubicBezTo>
                <a:close/>
              </a:path>
            </a:pathLst>
          </a:custGeom>
          <a:solidFill>
            <a:srgbClr val="F8F5F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1" name="Shape 29"/>
          <p:cNvSpPr/>
          <p:nvPr/>
        </p:nvSpPr>
        <p:spPr>
          <a:xfrm>
            <a:off x="6377781" y="1572903"/>
            <a:ext cx="107156" cy="142875"/>
          </a:xfrm>
          <a:custGeom>
            <a:avLst/>
            <a:gdLst/>
            <a:ahLst/>
            <a:cxnLst/>
            <a:rect l="l" t="t" r="r" b="b"/>
            <a:pathLst>
              <a:path w="107156" h="142875">
                <a:moveTo>
                  <a:pt x="86897" y="8930"/>
                </a:moveTo>
                <a:lnTo>
                  <a:pt x="89297" y="8930"/>
                </a:lnTo>
                <a:cubicBezTo>
                  <a:pt x="99147" y="8930"/>
                  <a:pt x="107156" y="16939"/>
                  <a:pt x="107156" y="26789"/>
                </a:cubicBezTo>
                <a:lnTo>
                  <a:pt x="107156" y="125016"/>
                </a:lnTo>
                <a:cubicBezTo>
                  <a:pt x="107156" y="134866"/>
                  <a:pt x="99147" y="142875"/>
                  <a:pt x="89297" y="142875"/>
                </a:cubicBezTo>
                <a:lnTo>
                  <a:pt x="17859" y="142875"/>
                </a:lnTo>
                <a:cubicBezTo>
                  <a:pt x="8009" y="142875"/>
                  <a:pt x="0" y="134866"/>
                  <a:pt x="0" y="125016"/>
                </a:cubicBezTo>
                <a:lnTo>
                  <a:pt x="0" y="26789"/>
                </a:lnTo>
                <a:cubicBezTo>
                  <a:pt x="0" y="16939"/>
                  <a:pt x="8009" y="8930"/>
                  <a:pt x="17859" y="8930"/>
                </a:cubicBezTo>
                <a:lnTo>
                  <a:pt x="20259" y="8930"/>
                </a:lnTo>
                <a:cubicBezTo>
                  <a:pt x="23329" y="3600"/>
                  <a:pt x="29105" y="0"/>
                  <a:pt x="35719" y="0"/>
                </a:cubicBezTo>
                <a:lnTo>
                  <a:pt x="71438" y="0"/>
                </a:lnTo>
                <a:cubicBezTo>
                  <a:pt x="78051" y="0"/>
                  <a:pt x="83827" y="3600"/>
                  <a:pt x="86897" y="8930"/>
                </a:cubicBezTo>
                <a:close/>
                <a:moveTo>
                  <a:pt x="69205" y="31254"/>
                </a:moveTo>
                <a:cubicBezTo>
                  <a:pt x="72916" y="31254"/>
                  <a:pt x="75902" y="28268"/>
                  <a:pt x="75902" y="24557"/>
                </a:cubicBezTo>
                <a:cubicBezTo>
                  <a:pt x="75902" y="20845"/>
                  <a:pt x="72916" y="17859"/>
                  <a:pt x="69205" y="17859"/>
                </a:cubicBezTo>
                <a:lnTo>
                  <a:pt x="37951" y="17859"/>
                </a:lnTo>
                <a:cubicBezTo>
                  <a:pt x="34240" y="17859"/>
                  <a:pt x="31254" y="20845"/>
                  <a:pt x="31254" y="24557"/>
                </a:cubicBezTo>
                <a:cubicBezTo>
                  <a:pt x="31254" y="28268"/>
                  <a:pt x="34240" y="31254"/>
                  <a:pt x="37951" y="31254"/>
                </a:cubicBezTo>
                <a:lnTo>
                  <a:pt x="69205" y="31254"/>
                </a:lnTo>
                <a:close/>
                <a:moveTo>
                  <a:pt x="35719" y="71438"/>
                </a:moveTo>
                <a:cubicBezTo>
                  <a:pt x="35719" y="66509"/>
                  <a:pt x="31717" y="62508"/>
                  <a:pt x="26789" y="62508"/>
                </a:cubicBezTo>
                <a:cubicBezTo>
                  <a:pt x="21861" y="62508"/>
                  <a:pt x="17859" y="66509"/>
                  <a:pt x="17859" y="71438"/>
                </a:cubicBezTo>
                <a:cubicBezTo>
                  <a:pt x="17859" y="76366"/>
                  <a:pt x="21861" y="80367"/>
                  <a:pt x="26789" y="80367"/>
                </a:cubicBezTo>
                <a:cubicBezTo>
                  <a:pt x="31717" y="80367"/>
                  <a:pt x="35719" y="76366"/>
                  <a:pt x="35719" y="71438"/>
                </a:cubicBezTo>
                <a:close/>
                <a:moveTo>
                  <a:pt x="44648" y="71438"/>
                </a:moveTo>
                <a:cubicBezTo>
                  <a:pt x="44648" y="75149"/>
                  <a:pt x="47634" y="78135"/>
                  <a:pt x="51346" y="78135"/>
                </a:cubicBezTo>
                <a:lnTo>
                  <a:pt x="82600" y="78135"/>
                </a:lnTo>
                <a:cubicBezTo>
                  <a:pt x="86311" y="78135"/>
                  <a:pt x="89297" y="75149"/>
                  <a:pt x="89297" y="71438"/>
                </a:cubicBezTo>
                <a:cubicBezTo>
                  <a:pt x="89297" y="67726"/>
                  <a:pt x="86311" y="64740"/>
                  <a:pt x="82600" y="64740"/>
                </a:cubicBezTo>
                <a:lnTo>
                  <a:pt x="51346" y="64740"/>
                </a:lnTo>
                <a:cubicBezTo>
                  <a:pt x="47634" y="64740"/>
                  <a:pt x="44648" y="67726"/>
                  <a:pt x="44648" y="71438"/>
                </a:cubicBezTo>
                <a:close/>
                <a:moveTo>
                  <a:pt x="44648" y="107156"/>
                </a:moveTo>
                <a:cubicBezTo>
                  <a:pt x="44648" y="110868"/>
                  <a:pt x="47634" y="113854"/>
                  <a:pt x="51346" y="113854"/>
                </a:cubicBezTo>
                <a:lnTo>
                  <a:pt x="82600" y="113854"/>
                </a:lnTo>
                <a:cubicBezTo>
                  <a:pt x="86311" y="113854"/>
                  <a:pt x="89297" y="110868"/>
                  <a:pt x="89297" y="107156"/>
                </a:cubicBezTo>
                <a:cubicBezTo>
                  <a:pt x="89297" y="103445"/>
                  <a:pt x="86311" y="100459"/>
                  <a:pt x="82600" y="100459"/>
                </a:cubicBezTo>
                <a:lnTo>
                  <a:pt x="51346" y="100459"/>
                </a:lnTo>
                <a:cubicBezTo>
                  <a:pt x="47634" y="100459"/>
                  <a:pt x="44648" y="103445"/>
                  <a:pt x="44648" y="107156"/>
                </a:cubicBezTo>
                <a:close/>
                <a:moveTo>
                  <a:pt x="26789" y="116086"/>
                </a:moveTo>
                <a:cubicBezTo>
                  <a:pt x="31717" y="116086"/>
                  <a:pt x="35719" y="112085"/>
                  <a:pt x="35719" y="107156"/>
                </a:cubicBezTo>
                <a:cubicBezTo>
                  <a:pt x="35719" y="102228"/>
                  <a:pt x="31717" y="98227"/>
                  <a:pt x="26789" y="98227"/>
                </a:cubicBezTo>
                <a:cubicBezTo>
                  <a:pt x="21861" y="98227"/>
                  <a:pt x="17859" y="102228"/>
                  <a:pt x="17859" y="107156"/>
                </a:cubicBezTo>
                <a:cubicBezTo>
                  <a:pt x="17859" y="112085"/>
                  <a:pt x="21861" y="116086"/>
                  <a:pt x="26789" y="116086"/>
                </a:cubicBezTo>
                <a:close/>
              </a:path>
            </a:pathLst>
          </a:custGeom>
          <a:solidFill>
            <a:srgbClr val="AE4A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2" name="Text 30"/>
          <p:cNvSpPr/>
          <p:nvPr/>
        </p:nvSpPr>
        <p:spPr>
          <a:xfrm>
            <a:off x="6574234" y="1493528"/>
            <a:ext cx="5080000" cy="222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25" b="1" dirty="0">
                <a:solidFill>
                  <a:srgbClr val="3D352E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Limited Menu Options</a:t>
            </a:r>
            <a:endParaRPr lang="en-US" sz="1600" dirty="0"/>
          </a:p>
        </p:txBody>
      </p:sp>
      <p:sp>
        <p:nvSpPr>
          <p:cNvPr id="33" name="Text 31"/>
          <p:cNvSpPr/>
          <p:nvPr/>
        </p:nvSpPr>
        <p:spPr>
          <a:xfrm>
            <a:off x="6431359" y="1778000"/>
            <a:ext cx="525462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3D35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Fixed menu may not cater to all dietary restrictions initially</a:t>
            </a:r>
            <a:endParaRPr lang="en-US" sz="1600" dirty="0"/>
          </a:p>
        </p:txBody>
      </p:sp>
      <p:sp>
        <p:nvSpPr>
          <p:cNvPr id="35" name="Shape 33"/>
          <p:cNvSpPr/>
          <p:nvPr/>
        </p:nvSpPr>
        <p:spPr>
          <a:xfrm>
            <a:off x="6351983" y="2325687"/>
            <a:ext cx="178594" cy="142875"/>
          </a:xfrm>
          <a:custGeom>
            <a:avLst/>
            <a:gdLst/>
            <a:ahLst/>
            <a:cxnLst/>
            <a:rect l="l" t="t" r="r" b="b"/>
            <a:pathLst>
              <a:path w="178594" h="142875">
                <a:moveTo>
                  <a:pt x="38063" y="35719"/>
                </a:moveTo>
                <a:cubicBezTo>
                  <a:pt x="38063" y="23755"/>
                  <a:pt x="44445" y="12700"/>
                  <a:pt x="54806" y="6719"/>
                </a:cubicBezTo>
                <a:cubicBezTo>
                  <a:pt x="65167" y="737"/>
                  <a:pt x="77932" y="737"/>
                  <a:pt x="88292" y="6719"/>
                </a:cubicBezTo>
                <a:cubicBezTo>
                  <a:pt x="98653" y="12700"/>
                  <a:pt x="105035" y="23755"/>
                  <a:pt x="105035" y="35719"/>
                </a:cubicBezTo>
                <a:cubicBezTo>
                  <a:pt x="105035" y="54200"/>
                  <a:pt x="90031" y="69205"/>
                  <a:pt x="71549" y="69205"/>
                </a:cubicBezTo>
                <a:cubicBezTo>
                  <a:pt x="53068" y="69205"/>
                  <a:pt x="38063" y="54200"/>
                  <a:pt x="38063" y="35719"/>
                </a:cubicBezTo>
                <a:close/>
                <a:moveTo>
                  <a:pt x="13506" y="134587"/>
                </a:moveTo>
                <a:cubicBezTo>
                  <a:pt x="13506" y="107100"/>
                  <a:pt x="35775" y="84832"/>
                  <a:pt x="63261" y="84832"/>
                </a:cubicBezTo>
                <a:lnTo>
                  <a:pt x="79837" y="84832"/>
                </a:lnTo>
                <a:cubicBezTo>
                  <a:pt x="107324" y="84832"/>
                  <a:pt x="129592" y="107100"/>
                  <a:pt x="129592" y="134587"/>
                </a:cubicBezTo>
                <a:cubicBezTo>
                  <a:pt x="129592" y="139164"/>
                  <a:pt x="125881" y="142875"/>
                  <a:pt x="121304" y="142875"/>
                </a:cubicBezTo>
                <a:lnTo>
                  <a:pt x="21794" y="142875"/>
                </a:lnTo>
                <a:cubicBezTo>
                  <a:pt x="17218" y="142875"/>
                  <a:pt x="13506" y="139164"/>
                  <a:pt x="13506" y="134587"/>
                </a:cubicBezTo>
                <a:close/>
                <a:moveTo>
                  <a:pt x="170864" y="34630"/>
                </a:moveTo>
                <a:cubicBezTo>
                  <a:pt x="173487" y="37254"/>
                  <a:pt x="173487" y="41495"/>
                  <a:pt x="170864" y="44090"/>
                </a:cubicBezTo>
                <a:lnTo>
                  <a:pt x="161404" y="53550"/>
                </a:lnTo>
                <a:lnTo>
                  <a:pt x="170864" y="63010"/>
                </a:lnTo>
                <a:cubicBezTo>
                  <a:pt x="173487" y="65633"/>
                  <a:pt x="173487" y="69875"/>
                  <a:pt x="170864" y="72470"/>
                </a:cubicBezTo>
                <a:cubicBezTo>
                  <a:pt x="168241" y="75065"/>
                  <a:pt x="163999" y="75093"/>
                  <a:pt x="161404" y="72470"/>
                </a:cubicBezTo>
                <a:lnTo>
                  <a:pt x="151944" y="63010"/>
                </a:lnTo>
                <a:lnTo>
                  <a:pt x="142484" y="72470"/>
                </a:lnTo>
                <a:cubicBezTo>
                  <a:pt x="139861" y="75093"/>
                  <a:pt x="135620" y="75093"/>
                  <a:pt x="133024" y="72470"/>
                </a:cubicBezTo>
                <a:cubicBezTo>
                  <a:pt x="130429" y="69847"/>
                  <a:pt x="130401" y="65605"/>
                  <a:pt x="133024" y="63010"/>
                </a:cubicBezTo>
                <a:lnTo>
                  <a:pt x="142484" y="53550"/>
                </a:lnTo>
                <a:lnTo>
                  <a:pt x="133024" y="44090"/>
                </a:lnTo>
                <a:cubicBezTo>
                  <a:pt x="130401" y="41467"/>
                  <a:pt x="130401" y="37226"/>
                  <a:pt x="133024" y="34630"/>
                </a:cubicBezTo>
                <a:cubicBezTo>
                  <a:pt x="135648" y="32035"/>
                  <a:pt x="139889" y="32007"/>
                  <a:pt x="142484" y="34630"/>
                </a:cubicBezTo>
                <a:lnTo>
                  <a:pt x="151944" y="44090"/>
                </a:lnTo>
                <a:lnTo>
                  <a:pt x="161404" y="34630"/>
                </a:lnTo>
                <a:cubicBezTo>
                  <a:pt x="164027" y="32007"/>
                  <a:pt x="168269" y="32007"/>
                  <a:pt x="170864" y="34630"/>
                </a:cubicBezTo>
                <a:close/>
              </a:path>
            </a:pathLst>
          </a:custGeom>
          <a:solidFill>
            <a:srgbClr val="AE4A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6" name="Text 34"/>
          <p:cNvSpPr/>
          <p:nvPr/>
        </p:nvSpPr>
        <p:spPr>
          <a:xfrm>
            <a:off x="6574234" y="2267079"/>
            <a:ext cx="5080000" cy="222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25" b="1" dirty="0">
                <a:solidFill>
                  <a:srgbClr val="3D352E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Staff Turnover Risk</a:t>
            </a:r>
            <a:endParaRPr lang="en-US" sz="1600" dirty="0"/>
          </a:p>
        </p:txBody>
      </p:sp>
      <p:sp>
        <p:nvSpPr>
          <p:cNvPr id="37" name="Text 35"/>
          <p:cNvSpPr/>
          <p:nvPr/>
        </p:nvSpPr>
        <p:spPr>
          <a:xfrm>
            <a:off x="6399609" y="2536954"/>
            <a:ext cx="525462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3D35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Hospitality industry typically experiences high turnover affecting service consistency</a:t>
            </a:r>
            <a:endParaRPr lang="en-US" sz="1600" dirty="0"/>
          </a:p>
        </p:txBody>
      </p:sp>
      <p:sp>
        <p:nvSpPr>
          <p:cNvPr id="38" name="Shape 36"/>
          <p:cNvSpPr/>
          <p:nvPr/>
        </p:nvSpPr>
        <p:spPr>
          <a:xfrm>
            <a:off x="310426" y="4354652"/>
            <a:ext cx="5699125" cy="2936875"/>
          </a:xfrm>
          <a:custGeom>
            <a:avLst/>
            <a:gdLst/>
            <a:ahLst/>
            <a:cxnLst/>
            <a:rect l="l" t="t" r="r" b="b"/>
            <a:pathLst>
              <a:path w="5699125" h="2936875">
                <a:moveTo>
                  <a:pt x="31750" y="0"/>
                </a:moveTo>
                <a:lnTo>
                  <a:pt x="5667375" y="0"/>
                </a:lnTo>
                <a:cubicBezTo>
                  <a:pt x="5684898" y="0"/>
                  <a:pt x="5699125" y="14227"/>
                  <a:pt x="5699125" y="31750"/>
                </a:cubicBezTo>
                <a:lnTo>
                  <a:pt x="5699125" y="2841632"/>
                </a:lnTo>
                <a:cubicBezTo>
                  <a:pt x="5699125" y="2894233"/>
                  <a:pt x="5656483" y="2936875"/>
                  <a:pt x="5603882" y="2936875"/>
                </a:cubicBezTo>
                <a:lnTo>
                  <a:pt x="95243" y="2936875"/>
                </a:lnTo>
                <a:cubicBezTo>
                  <a:pt x="42642" y="2936875"/>
                  <a:pt x="0" y="2894233"/>
                  <a:pt x="0" y="2841632"/>
                </a:cubicBez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119063" dist="79375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9" name="Shape 37"/>
          <p:cNvSpPr/>
          <p:nvPr/>
        </p:nvSpPr>
        <p:spPr>
          <a:xfrm>
            <a:off x="317500" y="4318000"/>
            <a:ext cx="5699125" cy="31750"/>
          </a:xfrm>
          <a:custGeom>
            <a:avLst/>
            <a:gdLst/>
            <a:ahLst/>
            <a:cxnLst/>
            <a:rect l="l" t="t" r="r" b="b"/>
            <a:pathLst>
              <a:path w="5699125" h="31750">
                <a:moveTo>
                  <a:pt x="31750" y="0"/>
                </a:moveTo>
                <a:lnTo>
                  <a:pt x="5667375" y="0"/>
                </a:lnTo>
                <a:cubicBezTo>
                  <a:pt x="5684898" y="0"/>
                  <a:pt x="5699125" y="14227"/>
                  <a:pt x="5699125" y="31750"/>
                </a:cubicBezTo>
                <a:lnTo>
                  <a:pt x="5699125" y="31750"/>
                </a:lnTo>
                <a:lnTo>
                  <a:pt x="0" y="31750"/>
                </a:ln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0" name="Shape 38"/>
          <p:cNvSpPr/>
          <p:nvPr/>
        </p:nvSpPr>
        <p:spPr>
          <a:xfrm>
            <a:off x="464344" y="4396753"/>
            <a:ext cx="381000" cy="381000"/>
          </a:xfrm>
          <a:custGeom>
            <a:avLst/>
            <a:gdLst/>
            <a:ahLst/>
            <a:cxnLst/>
            <a:rect l="l" t="t" r="r" b="b"/>
            <a:pathLst>
              <a:path w="381000" h="381000">
                <a:moveTo>
                  <a:pt x="190500" y="0"/>
                </a:moveTo>
                <a:lnTo>
                  <a:pt x="190500" y="0"/>
                </a:lnTo>
                <a:cubicBezTo>
                  <a:pt x="295640" y="0"/>
                  <a:pt x="381000" y="85360"/>
                  <a:pt x="381000" y="190500"/>
                </a:cubicBezTo>
                <a:lnTo>
                  <a:pt x="381000" y="190500"/>
                </a:lnTo>
                <a:cubicBezTo>
                  <a:pt x="381000" y="295640"/>
                  <a:pt x="295640" y="381000"/>
                  <a:pt x="190500" y="381000"/>
                </a:cubicBezTo>
                <a:lnTo>
                  <a:pt x="190500" y="381000"/>
                </a:lnTo>
                <a:cubicBezTo>
                  <a:pt x="85360" y="381000"/>
                  <a:pt x="0" y="295640"/>
                  <a:pt x="0" y="190500"/>
                </a:cubicBezTo>
                <a:lnTo>
                  <a:pt x="0" y="190500"/>
                </a:lnTo>
                <a:cubicBezTo>
                  <a:pt x="0" y="85360"/>
                  <a:pt x="85360" y="0"/>
                  <a:pt x="190500" y="0"/>
                </a:cubicBez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1" name="Shape 39"/>
          <p:cNvSpPr/>
          <p:nvPr/>
        </p:nvSpPr>
        <p:spPr>
          <a:xfrm>
            <a:off x="583406" y="4508811"/>
            <a:ext cx="142875" cy="190500"/>
          </a:xfrm>
          <a:custGeom>
            <a:avLst/>
            <a:gdLst/>
            <a:ahLst/>
            <a:cxnLst/>
            <a:rect l="l" t="t" r="r" b="b"/>
            <a:pathLst>
              <a:path w="142875" h="190500">
                <a:moveTo>
                  <a:pt x="79846" y="6474"/>
                </a:moveTo>
                <a:cubicBezTo>
                  <a:pt x="75195" y="1823"/>
                  <a:pt x="67642" y="1823"/>
                  <a:pt x="62992" y="6474"/>
                </a:cubicBezTo>
                <a:lnTo>
                  <a:pt x="3460" y="66005"/>
                </a:lnTo>
                <a:cubicBezTo>
                  <a:pt x="-1191" y="70656"/>
                  <a:pt x="-1191" y="78209"/>
                  <a:pt x="3460" y="82860"/>
                </a:cubicBezTo>
                <a:cubicBezTo>
                  <a:pt x="8111" y="87511"/>
                  <a:pt x="15664" y="87511"/>
                  <a:pt x="20315" y="82860"/>
                </a:cubicBezTo>
                <a:lnTo>
                  <a:pt x="59531" y="43644"/>
                </a:lnTo>
                <a:lnTo>
                  <a:pt x="59531" y="181570"/>
                </a:lnTo>
                <a:cubicBezTo>
                  <a:pt x="59531" y="188156"/>
                  <a:pt x="64852" y="193477"/>
                  <a:pt x="71438" y="193477"/>
                </a:cubicBezTo>
                <a:cubicBezTo>
                  <a:pt x="78023" y="193477"/>
                  <a:pt x="83344" y="188156"/>
                  <a:pt x="83344" y="181570"/>
                </a:cubicBezTo>
                <a:lnTo>
                  <a:pt x="83344" y="43644"/>
                </a:lnTo>
                <a:lnTo>
                  <a:pt x="122560" y="82860"/>
                </a:lnTo>
                <a:cubicBezTo>
                  <a:pt x="127211" y="87511"/>
                  <a:pt x="134764" y="87511"/>
                  <a:pt x="139415" y="82860"/>
                </a:cubicBezTo>
                <a:cubicBezTo>
                  <a:pt x="144066" y="78209"/>
                  <a:pt x="144066" y="70656"/>
                  <a:pt x="139415" y="66005"/>
                </a:cubicBezTo>
                <a:lnTo>
                  <a:pt x="79883" y="6474"/>
                </a:lnTo>
                <a:close/>
              </a:path>
            </a:pathLst>
          </a:custGeom>
          <a:solidFill>
            <a:srgbClr val="3D352E"/>
          </a:solidFill>
          <a:ln/>
        </p:spPr>
        <p:txBody>
          <a:bodyPr/>
          <a:lstStyle/>
          <a:p>
            <a:endParaRPr lang="en-GB" dirty="0"/>
          </a:p>
        </p:txBody>
      </p:sp>
      <p:sp>
        <p:nvSpPr>
          <p:cNvPr id="42" name="Text 40"/>
          <p:cNvSpPr/>
          <p:nvPr/>
        </p:nvSpPr>
        <p:spPr>
          <a:xfrm>
            <a:off x="952500" y="4445000"/>
            <a:ext cx="1150938" cy="2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500" b="1" dirty="0">
                <a:solidFill>
                  <a:srgbClr val="3D352E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Opportunities</a:t>
            </a:r>
            <a:endParaRPr lang="en-US" sz="1600" dirty="0"/>
          </a:p>
        </p:txBody>
      </p:sp>
      <p:sp>
        <p:nvSpPr>
          <p:cNvPr id="43" name="Shape 41"/>
          <p:cNvSpPr/>
          <p:nvPr/>
        </p:nvSpPr>
        <p:spPr>
          <a:xfrm>
            <a:off x="476250" y="4873003"/>
            <a:ext cx="5381625" cy="564185"/>
          </a:xfrm>
          <a:custGeom>
            <a:avLst/>
            <a:gdLst/>
            <a:ahLst/>
            <a:cxnLst/>
            <a:rect l="l" t="t" r="r" b="b"/>
            <a:pathLst>
              <a:path w="5381625" h="635000">
                <a:moveTo>
                  <a:pt x="63500" y="0"/>
                </a:moveTo>
                <a:lnTo>
                  <a:pt x="5318125" y="0"/>
                </a:lnTo>
                <a:cubicBezTo>
                  <a:pt x="5353172" y="0"/>
                  <a:pt x="5381625" y="28453"/>
                  <a:pt x="5381625" y="63500"/>
                </a:cubicBezTo>
                <a:lnTo>
                  <a:pt x="5381625" y="571500"/>
                </a:lnTo>
                <a:cubicBezTo>
                  <a:pt x="5381625" y="606547"/>
                  <a:pt x="5353172" y="635000"/>
                  <a:pt x="5318125" y="635000"/>
                </a:cubicBezTo>
                <a:lnTo>
                  <a:pt x="63500" y="635000"/>
                </a:lnTo>
                <a:cubicBezTo>
                  <a:pt x="28453" y="635000"/>
                  <a:pt x="0" y="606547"/>
                  <a:pt x="0" y="571500"/>
                </a:cubicBezTo>
                <a:lnTo>
                  <a:pt x="0" y="63500"/>
                </a:lnTo>
                <a:cubicBezTo>
                  <a:pt x="0" y="28453"/>
                  <a:pt x="28453" y="0"/>
                  <a:pt x="63500" y="0"/>
                </a:cubicBezTo>
                <a:close/>
              </a:path>
            </a:pathLst>
          </a:custGeom>
          <a:solidFill>
            <a:srgbClr val="F8F5F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4" name="Shape 42"/>
          <p:cNvSpPr/>
          <p:nvPr/>
        </p:nvSpPr>
        <p:spPr>
          <a:xfrm>
            <a:off x="600273" y="4939816"/>
            <a:ext cx="125016" cy="142875"/>
          </a:xfrm>
          <a:custGeom>
            <a:avLst/>
            <a:gdLst/>
            <a:ahLst/>
            <a:cxnLst/>
            <a:rect l="l" t="t" r="r" b="b"/>
            <a:pathLst>
              <a:path w="125016" h="142875">
                <a:moveTo>
                  <a:pt x="46881" y="8930"/>
                </a:moveTo>
                <a:lnTo>
                  <a:pt x="6697" y="8930"/>
                </a:lnTo>
                <a:cubicBezTo>
                  <a:pt x="2986" y="8930"/>
                  <a:pt x="0" y="11916"/>
                  <a:pt x="0" y="15627"/>
                </a:cubicBezTo>
                <a:lnTo>
                  <a:pt x="0" y="55811"/>
                </a:lnTo>
                <a:cubicBezTo>
                  <a:pt x="0" y="58517"/>
                  <a:pt x="1619" y="60973"/>
                  <a:pt x="4130" y="62006"/>
                </a:cubicBezTo>
                <a:cubicBezTo>
                  <a:pt x="6641" y="63038"/>
                  <a:pt x="9516" y="62452"/>
                  <a:pt x="11441" y="60554"/>
                </a:cubicBezTo>
                <a:lnTo>
                  <a:pt x="22603" y="49392"/>
                </a:lnTo>
                <a:lnTo>
                  <a:pt x="44648" y="71438"/>
                </a:lnTo>
                <a:lnTo>
                  <a:pt x="22603" y="93483"/>
                </a:lnTo>
                <a:lnTo>
                  <a:pt x="11441" y="82321"/>
                </a:lnTo>
                <a:cubicBezTo>
                  <a:pt x="9516" y="80395"/>
                  <a:pt x="6641" y="79837"/>
                  <a:pt x="4130" y="80869"/>
                </a:cubicBezTo>
                <a:cubicBezTo>
                  <a:pt x="1619" y="81902"/>
                  <a:pt x="0" y="84358"/>
                  <a:pt x="0" y="87064"/>
                </a:cubicBezTo>
                <a:lnTo>
                  <a:pt x="0" y="127248"/>
                </a:lnTo>
                <a:cubicBezTo>
                  <a:pt x="0" y="130959"/>
                  <a:pt x="2986" y="133945"/>
                  <a:pt x="6697" y="133945"/>
                </a:cubicBezTo>
                <a:lnTo>
                  <a:pt x="46881" y="133945"/>
                </a:lnTo>
                <a:cubicBezTo>
                  <a:pt x="49588" y="133945"/>
                  <a:pt x="52043" y="132327"/>
                  <a:pt x="53076" y="129815"/>
                </a:cubicBezTo>
                <a:cubicBezTo>
                  <a:pt x="54108" y="127304"/>
                  <a:pt x="53550" y="124430"/>
                  <a:pt x="51625" y="122504"/>
                </a:cubicBezTo>
                <a:lnTo>
                  <a:pt x="40463" y="111342"/>
                </a:lnTo>
                <a:lnTo>
                  <a:pt x="62508" y="89297"/>
                </a:lnTo>
                <a:lnTo>
                  <a:pt x="84553" y="111342"/>
                </a:lnTo>
                <a:lnTo>
                  <a:pt x="73391" y="122504"/>
                </a:lnTo>
                <a:cubicBezTo>
                  <a:pt x="71465" y="124430"/>
                  <a:pt x="70907" y="127304"/>
                  <a:pt x="71940" y="129815"/>
                </a:cubicBezTo>
                <a:cubicBezTo>
                  <a:pt x="72972" y="132327"/>
                  <a:pt x="75428" y="133945"/>
                  <a:pt x="78135" y="133945"/>
                </a:cubicBezTo>
                <a:lnTo>
                  <a:pt x="118318" y="133945"/>
                </a:lnTo>
                <a:cubicBezTo>
                  <a:pt x="122030" y="133945"/>
                  <a:pt x="125016" y="130959"/>
                  <a:pt x="125016" y="127248"/>
                </a:cubicBezTo>
                <a:lnTo>
                  <a:pt x="125016" y="87064"/>
                </a:lnTo>
                <a:cubicBezTo>
                  <a:pt x="125016" y="84358"/>
                  <a:pt x="123397" y="81902"/>
                  <a:pt x="120886" y="80869"/>
                </a:cubicBezTo>
                <a:cubicBezTo>
                  <a:pt x="118374" y="79837"/>
                  <a:pt x="115500" y="80395"/>
                  <a:pt x="113574" y="82321"/>
                </a:cubicBezTo>
                <a:lnTo>
                  <a:pt x="102412" y="93483"/>
                </a:lnTo>
                <a:lnTo>
                  <a:pt x="80367" y="71438"/>
                </a:lnTo>
                <a:lnTo>
                  <a:pt x="102412" y="49392"/>
                </a:lnTo>
                <a:lnTo>
                  <a:pt x="113574" y="60554"/>
                </a:lnTo>
                <a:cubicBezTo>
                  <a:pt x="115500" y="62480"/>
                  <a:pt x="118374" y="63038"/>
                  <a:pt x="120886" y="62006"/>
                </a:cubicBezTo>
                <a:cubicBezTo>
                  <a:pt x="123397" y="60973"/>
                  <a:pt x="125016" y="58517"/>
                  <a:pt x="125016" y="55811"/>
                </a:cubicBezTo>
                <a:lnTo>
                  <a:pt x="125016" y="15627"/>
                </a:lnTo>
                <a:cubicBezTo>
                  <a:pt x="125016" y="11916"/>
                  <a:pt x="122030" y="8930"/>
                  <a:pt x="118318" y="8930"/>
                </a:cubicBezTo>
                <a:lnTo>
                  <a:pt x="78135" y="8930"/>
                </a:lnTo>
                <a:cubicBezTo>
                  <a:pt x="75428" y="8930"/>
                  <a:pt x="72972" y="10548"/>
                  <a:pt x="71940" y="13060"/>
                </a:cubicBezTo>
                <a:cubicBezTo>
                  <a:pt x="70907" y="15571"/>
                  <a:pt x="71493" y="18445"/>
                  <a:pt x="73391" y="20371"/>
                </a:cubicBezTo>
                <a:lnTo>
                  <a:pt x="84553" y="31533"/>
                </a:lnTo>
                <a:lnTo>
                  <a:pt x="62508" y="53578"/>
                </a:lnTo>
                <a:lnTo>
                  <a:pt x="40463" y="31533"/>
                </a:lnTo>
                <a:lnTo>
                  <a:pt x="51625" y="20371"/>
                </a:lnTo>
                <a:cubicBezTo>
                  <a:pt x="53550" y="18445"/>
                  <a:pt x="54108" y="15571"/>
                  <a:pt x="53076" y="13060"/>
                </a:cubicBezTo>
                <a:cubicBezTo>
                  <a:pt x="52043" y="10548"/>
                  <a:pt x="49588" y="8930"/>
                  <a:pt x="46881" y="8930"/>
                </a:cubicBez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5" name="Text 43"/>
          <p:cNvSpPr/>
          <p:nvPr/>
        </p:nvSpPr>
        <p:spPr>
          <a:xfrm>
            <a:off x="754063" y="4865999"/>
            <a:ext cx="5080000" cy="222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25" b="1" dirty="0">
                <a:solidFill>
                  <a:srgbClr val="3D352E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Market Expansion</a:t>
            </a:r>
            <a:endParaRPr lang="en-US" sz="1600" dirty="0"/>
          </a:p>
        </p:txBody>
      </p:sp>
      <p:sp>
        <p:nvSpPr>
          <p:cNvPr id="46" name="Text 44"/>
          <p:cNvSpPr/>
          <p:nvPr/>
        </p:nvSpPr>
        <p:spPr>
          <a:xfrm>
            <a:off x="571500" y="5164103"/>
            <a:ext cx="525462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3D35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Potential to expand into multiple locations or franchise model</a:t>
            </a:r>
          </a:p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3D352E"/>
                </a:solidFill>
                <a:latin typeface="Quattrocento Sans" pitchFamily="34" charset="0"/>
              </a:rPr>
              <a:t>Sourced: </a:t>
            </a:r>
            <a:r>
              <a:rPr lang="en-US" sz="1000" dirty="0" err="1">
                <a:solidFill>
                  <a:srgbClr val="3D352E"/>
                </a:solidFill>
                <a:latin typeface="Quattrocento Sans" pitchFamily="34" charset="0"/>
              </a:rPr>
              <a:t>KnoweledgeMotion</a:t>
            </a:r>
            <a:r>
              <a:rPr lang="en-US" sz="1000" dirty="0">
                <a:solidFill>
                  <a:srgbClr val="3D352E"/>
                </a:solidFill>
                <a:latin typeface="Quattrocento Sans" pitchFamily="34" charset="0"/>
              </a:rPr>
              <a:t>, 2021</a:t>
            </a:r>
            <a:endParaRPr lang="en-US" sz="1600" dirty="0"/>
          </a:p>
        </p:txBody>
      </p:sp>
      <p:sp>
        <p:nvSpPr>
          <p:cNvPr id="47" name="Shape 45"/>
          <p:cNvSpPr/>
          <p:nvPr/>
        </p:nvSpPr>
        <p:spPr>
          <a:xfrm>
            <a:off x="476250" y="5563221"/>
            <a:ext cx="5381625" cy="564529"/>
          </a:xfrm>
          <a:custGeom>
            <a:avLst/>
            <a:gdLst/>
            <a:ahLst/>
            <a:cxnLst/>
            <a:rect l="l" t="t" r="r" b="b"/>
            <a:pathLst>
              <a:path w="5381625" h="635000">
                <a:moveTo>
                  <a:pt x="63500" y="0"/>
                </a:moveTo>
                <a:lnTo>
                  <a:pt x="5318125" y="0"/>
                </a:lnTo>
                <a:cubicBezTo>
                  <a:pt x="5353172" y="0"/>
                  <a:pt x="5381625" y="28453"/>
                  <a:pt x="5381625" y="63500"/>
                </a:cubicBezTo>
                <a:lnTo>
                  <a:pt x="5381625" y="571500"/>
                </a:lnTo>
                <a:cubicBezTo>
                  <a:pt x="5381625" y="606547"/>
                  <a:pt x="5353172" y="635000"/>
                  <a:pt x="5318125" y="635000"/>
                </a:cubicBezTo>
                <a:lnTo>
                  <a:pt x="63500" y="635000"/>
                </a:lnTo>
                <a:cubicBezTo>
                  <a:pt x="28453" y="635000"/>
                  <a:pt x="0" y="606547"/>
                  <a:pt x="0" y="571500"/>
                </a:cubicBezTo>
                <a:lnTo>
                  <a:pt x="0" y="63500"/>
                </a:lnTo>
                <a:cubicBezTo>
                  <a:pt x="0" y="28453"/>
                  <a:pt x="28453" y="0"/>
                  <a:pt x="63500" y="0"/>
                </a:cubicBezTo>
                <a:close/>
              </a:path>
            </a:pathLst>
          </a:custGeom>
          <a:solidFill>
            <a:srgbClr val="F8F5F0"/>
          </a:solidFill>
          <a:ln/>
        </p:spPr>
        <p:txBody>
          <a:bodyPr/>
          <a:lstStyle/>
          <a:p>
            <a:endParaRPr lang="en-GB" dirty="0"/>
          </a:p>
        </p:txBody>
      </p:sp>
      <p:sp>
        <p:nvSpPr>
          <p:cNvPr id="48" name="Shape 46"/>
          <p:cNvSpPr/>
          <p:nvPr/>
        </p:nvSpPr>
        <p:spPr>
          <a:xfrm>
            <a:off x="536625" y="5680215"/>
            <a:ext cx="178594" cy="142875"/>
          </a:xfrm>
          <a:custGeom>
            <a:avLst/>
            <a:gdLst/>
            <a:ahLst/>
            <a:cxnLst/>
            <a:rect l="l" t="t" r="r" b="b"/>
            <a:pathLst>
              <a:path w="178594" h="142875">
                <a:moveTo>
                  <a:pt x="35719" y="8930"/>
                </a:moveTo>
                <a:cubicBezTo>
                  <a:pt x="25868" y="8930"/>
                  <a:pt x="17859" y="16939"/>
                  <a:pt x="17859" y="26789"/>
                </a:cubicBezTo>
                <a:lnTo>
                  <a:pt x="17859" y="93762"/>
                </a:lnTo>
                <a:lnTo>
                  <a:pt x="35719" y="93762"/>
                </a:lnTo>
                <a:lnTo>
                  <a:pt x="35719" y="26789"/>
                </a:lnTo>
                <a:lnTo>
                  <a:pt x="142875" y="26789"/>
                </a:lnTo>
                <a:lnTo>
                  <a:pt x="142875" y="93762"/>
                </a:lnTo>
                <a:lnTo>
                  <a:pt x="160734" y="93762"/>
                </a:lnTo>
                <a:lnTo>
                  <a:pt x="160734" y="26789"/>
                </a:lnTo>
                <a:cubicBezTo>
                  <a:pt x="160734" y="16939"/>
                  <a:pt x="152726" y="8930"/>
                  <a:pt x="142875" y="8930"/>
                </a:cubicBezTo>
                <a:lnTo>
                  <a:pt x="35719" y="8930"/>
                </a:lnTo>
                <a:close/>
                <a:moveTo>
                  <a:pt x="5358" y="107156"/>
                </a:moveTo>
                <a:cubicBezTo>
                  <a:pt x="2400" y="107156"/>
                  <a:pt x="0" y="109556"/>
                  <a:pt x="0" y="112514"/>
                </a:cubicBezTo>
                <a:cubicBezTo>
                  <a:pt x="0" y="124346"/>
                  <a:pt x="9599" y="133945"/>
                  <a:pt x="21431" y="133945"/>
                </a:cubicBezTo>
                <a:lnTo>
                  <a:pt x="157162" y="133945"/>
                </a:lnTo>
                <a:cubicBezTo>
                  <a:pt x="168994" y="133945"/>
                  <a:pt x="178594" y="124346"/>
                  <a:pt x="178594" y="112514"/>
                </a:cubicBezTo>
                <a:cubicBezTo>
                  <a:pt x="178594" y="109556"/>
                  <a:pt x="176194" y="107156"/>
                  <a:pt x="173236" y="107156"/>
                </a:cubicBezTo>
                <a:lnTo>
                  <a:pt x="5358" y="107156"/>
                </a:ln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9" name="Text 47"/>
          <p:cNvSpPr/>
          <p:nvPr/>
        </p:nvSpPr>
        <p:spPr>
          <a:xfrm>
            <a:off x="743148" y="5619750"/>
            <a:ext cx="5080000" cy="222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25" b="1" dirty="0">
                <a:solidFill>
                  <a:srgbClr val="3D352E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Technology Utilization</a:t>
            </a:r>
            <a:endParaRPr lang="en-US" sz="1600" dirty="0"/>
          </a:p>
        </p:txBody>
      </p:sp>
      <p:sp>
        <p:nvSpPr>
          <p:cNvPr id="50" name="Text 48"/>
          <p:cNvSpPr/>
          <p:nvPr/>
        </p:nvSpPr>
        <p:spPr>
          <a:xfrm>
            <a:off x="582414" y="5883518"/>
            <a:ext cx="525462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3D35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Food delivery services and online reservations to increase revenue</a:t>
            </a:r>
            <a:endParaRPr lang="en-US" sz="1600" dirty="0"/>
          </a:p>
        </p:txBody>
      </p:sp>
      <p:sp>
        <p:nvSpPr>
          <p:cNvPr id="51" name="Shape 49"/>
          <p:cNvSpPr/>
          <p:nvPr/>
        </p:nvSpPr>
        <p:spPr>
          <a:xfrm>
            <a:off x="464344" y="6242050"/>
            <a:ext cx="5381625" cy="560388"/>
          </a:xfrm>
          <a:custGeom>
            <a:avLst/>
            <a:gdLst/>
            <a:ahLst/>
            <a:cxnLst/>
            <a:rect l="l" t="t" r="r" b="b"/>
            <a:pathLst>
              <a:path w="5381625" h="635000">
                <a:moveTo>
                  <a:pt x="63500" y="0"/>
                </a:moveTo>
                <a:lnTo>
                  <a:pt x="5318125" y="0"/>
                </a:lnTo>
                <a:cubicBezTo>
                  <a:pt x="5353172" y="0"/>
                  <a:pt x="5381625" y="28453"/>
                  <a:pt x="5381625" y="63500"/>
                </a:cubicBezTo>
                <a:lnTo>
                  <a:pt x="5381625" y="571500"/>
                </a:lnTo>
                <a:cubicBezTo>
                  <a:pt x="5381625" y="606547"/>
                  <a:pt x="5353172" y="635000"/>
                  <a:pt x="5318125" y="635000"/>
                </a:cubicBezTo>
                <a:lnTo>
                  <a:pt x="63500" y="635000"/>
                </a:lnTo>
                <a:cubicBezTo>
                  <a:pt x="28453" y="635000"/>
                  <a:pt x="0" y="606547"/>
                  <a:pt x="0" y="571500"/>
                </a:cubicBezTo>
                <a:lnTo>
                  <a:pt x="0" y="63500"/>
                </a:lnTo>
                <a:cubicBezTo>
                  <a:pt x="0" y="28453"/>
                  <a:pt x="28453" y="0"/>
                  <a:pt x="63500" y="0"/>
                </a:cubicBezTo>
                <a:close/>
              </a:path>
            </a:pathLst>
          </a:custGeom>
          <a:solidFill>
            <a:srgbClr val="F8F5F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2" name="Shape 50"/>
          <p:cNvSpPr/>
          <p:nvPr/>
        </p:nvSpPr>
        <p:spPr>
          <a:xfrm>
            <a:off x="569517" y="6310174"/>
            <a:ext cx="155772" cy="190500"/>
          </a:xfrm>
          <a:custGeom>
            <a:avLst/>
            <a:gdLst/>
            <a:ahLst/>
            <a:cxnLst/>
            <a:rect l="l" t="t" r="r" b="b"/>
            <a:pathLst>
              <a:path w="107156" h="142875">
                <a:moveTo>
                  <a:pt x="81735" y="107156"/>
                </a:moveTo>
                <a:cubicBezTo>
                  <a:pt x="83772" y="100933"/>
                  <a:pt x="87846" y="95297"/>
                  <a:pt x="92450" y="90441"/>
                </a:cubicBezTo>
                <a:cubicBezTo>
                  <a:pt x="101575" y="80842"/>
                  <a:pt x="107156" y="67866"/>
                  <a:pt x="107156" y="53578"/>
                </a:cubicBezTo>
                <a:cubicBezTo>
                  <a:pt x="107156" y="23999"/>
                  <a:pt x="83158" y="0"/>
                  <a:pt x="53578" y="0"/>
                </a:cubicBezTo>
                <a:cubicBezTo>
                  <a:pt x="23999" y="0"/>
                  <a:pt x="0" y="23999"/>
                  <a:pt x="0" y="53578"/>
                </a:cubicBezTo>
                <a:cubicBezTo>
                  <a:pt x="0" y="67866"/>
                  <a:pt x="5581" y="80842"/>
                  <a:pt x="14706" y="90441"/>
                </a:cubicBezTo>
                <a:cubicBezTo>
                  <a:pt x="19310" y="95297"/>
                  <a:pt x="23413" y="100933"/>
                  <a:pt x="25422" y="107156"/>
                </a:cubicBezTo>
                <a:lnTo>
                  <a:pt x="81707" y="107156"/>
                </a:lnTo>
                <a:close/>
                <a:moveTo>
                  <a:pt x="80367" y="120551"/>
                </a:moveTo>
                <a:lnTo>
                  <a:pt x="26789" y="120551"/>
                </a:lnTo>
                <a:lnTo>
                  <a:pt x="26789" y="125016"/>
                </a:lnTo>
                <a:cubicBezTo>
                  <a:pt x="26789" y="137350"/>
                  <a:pt x="36779" y="147340"/>
                  <a:pt x="49113" y="147340"/>
                </a:cubicBezTo>
                <a:lnTo>
                  <a:pt x="58043" y="147340"/>
                </a:lnTo>
                <a:cubicBezTo>
                  <a:pt x="70377" y="147340"/>
                  <a:pt x="80367" y="137350"/>
                  <a:pt x="80367" y="125016"/>
                </a:cubicBezTo>
                <a:lnTo>
                  <a:pt x="80367" y="120551"/>
                </a:lnTo>
                <a:close/>
                <a:moveTo>
                  <a:pt x="51346" y="31254"/>
                </a:moveTo>
                <a:cubicBezTo>
                  <a:pt x="40239" y="31254"/>
                  <a:pt x="31254" y="40239"/>
                  <a:pt x="31254" y="51346"/>
                </a:cubicBezTo>
                <a:cubicBezTo>
                  <a:pt x="31254" y="55057"/>
                  <a:pt x="28268" y="58043"/>
                  <a:pt x="24557" y="58043"/>
                </a:cubicBezTo>
                <a:cubicBezTo>
                  <a:pt x="20845" y="58043"/>
                  <a:pt x="17859" y="55057"/>
                  <a:pt x="17859" y="51346"/>
                </a:cubicBezTo>
                <a:cubicBezTo>
                  <a:pt x="17859" y="32845"/>
                  <a:pt x="32845" y="17859"/>
                  <a:pt x="51346" y="17859"/>
                </a:cubicBezTo>
                <a:cubicBezTo>
                  <a:pt x="55057" y="17859"/>
                  <a:pt x="58043" y="20845"/>
                  <a:pt x="58043" y="24557"/>
                </a:cubicBezTo>
                <a:cubicBezTo>
                  <a:pt x="58043" y="28268"/>
                  <a:pt x="55057" y="31254"/>
                  <a:pt x="51346" y="31254"/>
                </a:cubicBez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3" name="Text 51"/>
          <p:cNvSpPr/>
          <p:nvPr/>
        </p:nvSpPr>
        <p:spPr>
          <a:xfrm>
            <a:off x="754063" y="6269313"/>
            <a:ext cx="5080000" cy="222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25" b="1" dirty="0">
                <a:solidFill>
                  <a:srgbClr val="3D352E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Innovation Potential</a:t>
            </a:r>
            <a:endParaRPr lang="en-US" sz="1600" dirty="0"/>
          </a:p>
        </p:txBody>
      </p:sp>
      <p:sp>
        <p:nvSpPr>
          <p:cNvPr id="54" name="Text 52"/>
          <p:cNvSpPr/>
          <p:nvPr/>
        </p:nvSpPr>
        <p:spPr>
          <a:xfrm>
            <a:off x="568523" y="6505367"/>
            <a:ext cx="525462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3D35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Menu innovation and ambience improvements to build reputation</a:t>
            </a:r>
            <a:endParaRPr lang="en-US" sz="1600" dirty="0"/>
          </a:p>
        </p:txBody>
      </p:sp>
      <p:sp>
        <p:nvSpPr>
          <p:cNvPr id="55" name="Shape 53"/>
          <p:cNvSpPr/>
          <p:nvPr/>
        </p:nvSpPr>
        <p:spPr>
          <a:xfrm>
            <a:off x="6175375" y="3357424"/>
            <a:ext cx="5699125" cy="2952750"/>
          </a:xfrm>
          <a:custGeom>
            <a:avLst/>
            <a:gdLst/>
            <a:ahLst/>
            <a:cxnLst/>
            <a:rect l="l" t="t" r="r" b="b"/>
            <a:pathLst>
              <a:path w="5699125" h="2952750">
                <a:moveTo>
                  <a:pt x="95256" y="0"/>
                </a:moveTo>
                <a:lnTo>
                  <a:pt x="5603869" y="0"/>
                </a:lnTo>
                <a:cubicBezTo>
                  <a:pt x="5656442" y="0"/>
                  <a:pt x="5699125" y="42683"/>
                  <a:pt x="5699125" y="95256"/>
                </a:cubicBezTo>
                <a:lnTo>
                  <a:pt x="5699125" y="2857494"/>
                </a:lnTo>
                <a:cubicBezTo>
                  <a:pt x="5699125" y="2910103"/>
                  <a:pt x="5656478" y="2952750"/>
                  <a:pt x="5603869" y="2952750"/>
                </a:cubicBezTo>
                <a:lnTo>
                  <a:pt x="95256" y="2952750"/>
                </a:lnTo>
                <a:cubicBezTo>
                  <a:pt x="42683" y="2952750"/>
                  <a:pt x="0" y="2910067"/>
                  <a:pt x="0" y="2857494"/>
                </a:cubicBezTo>
                <a:lnTo>
                  <a:pt x="0" y="95256"/>
                </a:lnTo>
                <a:cubicBezTo>
                  <a:pt x="0" y="42683"/>
                  <a:pt x="42683" y="0"/>
                  <a:pt x="95256" y="0"/>
                </a:cubicBezTo>
                <a:close/>
              </a:path>
            </a:pathLst>
          </a:custGeom>
          <a:gradFill flip="none" rotWithShape="1">
            <a:gsLst>
              <a:gs pos="0">
                <a:srgbClr val="AE4A4A"/>
              </a:gs>
              <a:gs pos="100000">
                <a:srgbClr val="AE4A4A">
                  <a:alpha val="90000"/>
                </a:srgbClr>
              </a:gs>
            </a:gsLst>
            <a:lin ang="2700000" scaled="1"/>
          </a:gradFill>
          <a:ln/>
          <a:effectLst>
            <a:outerShdw blurRad="119063" dist="79375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6" name="Shape 54"/>
          <p:cNvSpPr/>
          <p:nvPr/>
        </p:nvSpPr>
        <p:spPr>
          <a:xfrm>
            <a:off x="6319242" y="3462312"/>
            <a:ext cx="381000" cy="381000"/>
          </a:xfrm>
          <a:custGeom>
            <a:avLst/>
            <a:gdLst/>
            <a:ahLst/>
            <a:cxnLst/>
            <a:rect l="l" t="t" r="r" b="b"/>
            <a:pathLst>
              <a:path w="381000" h="381000">
                <a:moveTo>
                  <a:pt x="190500" y="0"/>
                </a:moveTo>
                <a:lnTo>
                  <a:pt x="190500" y="0"/>
                </a:lnTo>
                <a:cubicBezTo>
                  <a:pt x="295640" y="0"/>
                  <a:pt x="381000" y="85360"/>
                  <a:pt x="381000" y="190500"/>
                </a:cubicBezTo>
                <a:lnTo>
                  <a:pt x="381000" y="190500"/>
                </a:lnTo>
                <a:cubicBezTo>
                  <a:pt x="381000" y="295640"/>
                  <a:pt x="295640" y="381000"/>
                  <a:pt x="190500" y="381000"/>
                </a:cubicBezTo>
                <a:lnTo>
                  <a:pt x="190500" y="381000"/>
                </a:lnTo>
                <a:cubicBezTo>
                  <a:pt x="85360" y="381000"/>
                  <a:pt x="0" y="295640"/>
                  <a:pt x="0" y="190500"/>
                </a:cubicBezTo>
                <a:lnTo>
                  <a:pt x="0" y="190500"/>
                </a:lnTo>
                <a:cubicBezTo>
                  <a:pt x="0" y="85360"/>
                  <a:pt x="85360" y="0"/>
                  <a:pt x="190500" y="0"/>
                </a:cubicBez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7" name="Shape 55"/>
          <p:cNvSpPr/>
          <p:nvPr/>
        </p:nvSpPr>
        <p:spPr>
          <a:xfrm>
            <a:off x="6414492" y="3540125"/>
            <a:ext cx="190500" cy="190500"/>
          </a:xfrm>
          <a:custGeom>
            <a:avLst/>
            <a:gdLst/>
            <a:ahLst/>
            <a:cxnLst/>
            <a:rect l="l" t="t" r="r" b="b"/>
            <a:pathLst>
              <a:path w="190500" h="190500">
                <a:moveTo>
                  <a:pt x="95250" y="0"/>
                </a:moveTo>
                <a:cubicBezTo>
                  <a:pt x="100719" y="0"/>
                  <a:pt x="105742" y="3014"/>
                  <a:pt x="108347" y="7813"/>
                </a:cubicBezTo>
                <a:lnTo>
                  <a:pt x="188714" y="156642"/>
                </a:lnTo>
                <a:cubicBezTo>
                  <a:pt x="191207" y="161255"/>
                  <a:pt x="191095" y="166836"/>
                  <a:pt x="188416" y="171338"/>
                </a:cubicBezTo>
                <a:cubicBezTo>
                  <a:pt x="185737" y="175840"/>
                  <a:pt x="180863" y="178594"/>
                  <a:pt x="175617" y="178594"/>
                </a:cubicBezTo>
                <a:lnTo>
                  <a:pt x="14883" y="178594"/>
                </a:lnTo>
                <a:cubicBezTo>
                  <a:pt x="9637" y="178594"/>
                  <a:pt x="4800" y="175840"/>
                  <a:pt x="2084" y="171338"/>
                </a:cubicBezTo>
                <a:cubicBezTo>
                  <a:pt x="-633" y="166836"/>
                  <a:pt x="-707" y="161255"/>
                  <a:pt x="1786" y="156642"/>
                </a:cubicBezTo>
                <a:lnTo>
                  <a:pt x="82153" y="7813"/>
                </a:lnTo>
                <a:cubicBezTo>
                  <a:pt x="84758" y="3014"/>
                  <a:pt x="89781" y="0"/>
                  <a:pt x="95250" y="0"/>
                </a:cubicBezTo>
                <a:close/>
                <a:moveTo>
                  <a:pt x="95250" y="62508"/>
                </a:moveTo>
                <a:cubicBezTo>
                  <a:pt x="90301" y="62508"/>
                  <a:pt x="86320" y="66489"/>
                  <a:pt x="86320" y="71438"/>
                </a:cubicBezTo>
                <a:lnTo>
                  <a:pt x="86320" y="113109"/>
                </a:lnTo>
                <a:cubicBezTo>
                  <a:pt x="86320" y="118058"/>
                  <a:pt x="90301" y="122039"/>
                  <a:pt x="95250" y="122039"/>
                </a:cubicBezTo>
                <a:cubicBezTo>
                  <a:pt x="100199" y="122039"/>
                  <a:pt x="104180" y="118058"/>
                  <a:pt x="104180" y="113109"/>
                </a:cubicBezTo>
                <a:lnTo>
                  <a:pt x="104180" y="71438"/>
                </a:lnTo>
                <a:cubicBezTo>
                  <a:pt x="104180" y="66489"/>
                  <a:pt x="100199" y="62508"/>
                  <a:pt x="95250" y="62508"/>
                </a:cubicBezTo>
                <a:close/>
                <a:moveTo>
                  <a:pt x="105184" y="142875"/>
                </a:moveTo>
                <a:cubicBezTo>
                  <a:pt x="105410" y="139188"/>
                  <a:pt x="103571" y="135679"/>
                  <a:pt x="100410" y="133767"/>
                </a:cubicBezTo>
                <a:cubicBezTo>
                  <a:pt x="97249" y="131855"/>
                  <a:pt x="93288" y="131855"/>
                  <a:pt x="90127" y="133767"/>
                </a:cubicBezTo>
                <a:cubicBezTo>
                  <a:pt x="86966" y="135679"/>
                  <a:pt x="85127" y="139188"/>
                  <a:pt x="85353" y="142875"/>
                </a:cubicBezTo>
                <a:cubicBezTo>
                  <a:pt x="85127" y="146562"/>
                  <a:pt x="86966" y="150071"/>
                  <a:pt x="90127" y="151983"/>
                </a:cubicBezTo>
                <a:cubicBezTo>
                  <a:pt x="93288" y="153895"/>
                  <a:pt x="97249" y="153895"/>
                  <a:pt x="100410" y="151983"/>
                </a:cubicBezTo>
                <a:cubicBezTo>
                  <a:pt x="103571" y="150071"/>
                  <a:pt x="105410" y="146562"/>
                  <a:pt x="105184" y="142875"/>
                </a:cubicBezTo>
                <a:close/>
              </a:path>
            </a:pathLst>
          </a:custGeom>
          <a:solidFill>
            <a:srgbClr val="3D35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8" name="Text 56"/>
          <p:cNvSpPr/>
          <p:nvPr/>
        </p:nvSpPr>
        <p:spPr>
          <a:xfrm>
            <a:off x="6810375" y="3513757"/>
            <a:ext cx="674688" cy="2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500" b="1" dirty="0">
                <a:solidFill>
                  <a:srgbClr val="FFFFFF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Threats</a:t>
            </a:r>
            <a:endParaRPr lang="en-US" sz="1600" dirty="0"/>
          </a:p>
        </p:txBody>
      </p:sp>
      <p:sp>
        <p:nvSpPr>
          <p:cNvPr id="59" name="Shape 57"/>
          <p:cNvSpPr/>
          <p:nvPr/>
        </p:nvSpPr>
        <p:spPr>
          <a:xfrm>
            <a:off x="6304359" y="3937000"/>
            <a:ext cx="5381625" cy="635000"/>
          </a:xfrm>
          <a:custGeom>
            <a:avLst/>
            <a:gdLst/>
            <a:ahLst/>
            <a:cxnLst/>
            <a:rect l="l" t="t" r="r" b="b"/>
            <a:pathLst>
              <a:path w="5381625" h="635000">
                <a:moveTo>
                  <a:pt x="63500" y="0"/>
                </a:moveTo>
                <a:lnTo>
                  <a:pt x="5318125" y="0"/>
                </a:lnTo>
                <a:cubicBezTo>
                  <a:pt x="5353172" y="0"/>
                  <a:pt x="5381625" y="28453"/>
                  <a:pt x="5381625" y="63500"/>
                </a:cubicBezTo>
                <a:lnTo>
                  <a:pt x="5381625" y="571500"/>
                </a:lnTo>
                <a:cubicBezTo>
                  <a:pt x="5381625" y="606547"/>
                  <a:pt x="5353172" y="635000"/>
                  <a:pt x="5318125" y="635000"/>
                </a:cubicBezTo>
                <a:lnTo>
                  <a:pt x="63500" y="635000"/>
                </a:lnTo>
                <a:cubicBezTo>
                  <a:pt x="28453" y="635000"/>
                  <a:pt x="0" y="606547"/>
                  <a:pt x="0" y="571500"/>
                </a:cubicBezTo>
                <a:lnTo>
                  <a:pt x="0" y="63500"/>
                </a:lnTo>
                <a:cubicBezTo>
                  <a:pt x="0" y="28453"/>
                  <a:pt x="28453" y="0"/>
                  <a:pt x="63500" y="0"/>
                </a:cubicBezTo>
                <a:close/>
              </a:path>
            </a:pathLst>
          </a:custGeom>
          <a:solidFill>
            <a:srgbClr val="FFFFFF">
              <a:alpha val="1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0" name="Shape 58"/>
          <p:cNvSpPr/>
          <p:nvPr/>
        </p:nvSpPr>
        <p:spPr>
          <a:xfrm>
            <a:off x="6423422" y="4041465"/>
            <a:ext cx="142875" cy="142875"/>
          </a:xfrm>
          <a:custGeom>
            <a:avLst/>
            <a:gdLst/>
            <a:ahLst/>
            <a:cxnLst/>
            <a:rect l="l" t="t" r="r" b="b"/>
            <a:pathLst>
              <a:path w="142875" h="142875">
                <a:moveTo>
                  <a:pt x="18390" y="63764"/>
                </a:moveTo>
                <a:cubicBezTo>
                  <a:pt x="22101" y="37812"/>
                  <a:pt x="44453" y="17859"/>
                  <a:pt x="71438" y="17859"/>
                </a:cubicBezTo>
                <a:cubicBezTo>
                  <a:pt x="86227" y="17859"/>
                  <a:pt x="99622" y="23859"/>
                  <a:pt x="109333" y="33542"/>
                </a:cubicBezTo>
                <a:cubicBezTo>
                  <a:pt x="109389" y="33598"/>
                  <a:pt x="109444" y="33654"/>
                  <a:pt x="109500" y="33710"/>
                </a:cubicBezTo>
                <a:lnTo>
                  <a:pt x="111621" y="35719"/>
                </a:lnTo>
                <a:lnTo>
                  <a:pt x="98254" y="35719"/>
                </a:lnTo>
                <a:cubicBezTo>
                  <a:pt x="93315" y="35719"/>
                  <a:pt x="89325" y="39709"/>
                  <a:pt x="89325" y="44648"/>
                </a:cubicBezTo>
                <a:cubicBezTo>
                  <a:pt x="89325" y="49588"/>
                  <a:pt x="93315" y="53578"/>
                  <a:pt x="98254" y="53578"/>
                </a:cubicBezTo>
                <a:lnTo>
                  <a:pt x="133973" y="53578"/>
                </a:lnTo>
                <a:cubicBezTo>
                  <a:pt x="138912" y="53578"/>
                  <a:pt x="142903" y="49588"/>
                  <a:pt x="142903" y="44648"/>
                </a:cubicBezTo>
                <a:lnTo>
                  <a:pt x="142903" y="8930"/>
                </a:lnTo>
                <a:cubicBezTo>
                  <a:pt x="142903" y="3990"/>
                  <a:pt x="138912" y="0"/>
                  <a:pt x="133973" y="0"/>
                </a:cubicBezTo>
                <a:cubicBezTo>
                  <a:pt x="129034" y="0"/>
                  <a:pt x="125044" y="3990"/>
                  <a:pt x="125044" y="8930"/>
                </a:cubicBezTo>
                <a:lnTo>
                  <a:pt x="125044" y="23831"/>
                </a:lnTo>
                <a:lnTo>
                  <a:pt x="121890" y="20845"/>
                </a:lnTo>
                <a:cubicBezTo>
                  <a:pt x="108970" y="7981"/>
                  <a:pt x="91111" y="0"/>
                  <a:pt x="71438" y="0"/>
                </a:cubicBezTo>
                <a:cubicBezTo>
                  <a:pt x="35440" y="0"/>
                  <a:pt x="5665" y="26622"/>
                  <a:pt x="726" y="61252"/>
                </a:cubicBezTo>
                <a:cubicBezTo>
                  <a:pt x="28" y="66135"/>
                  <a:pt x="3404" y="70656"/>
                  <a:pt x="8288" y="71354"/>
                </a:cubicBezTo>
                <a:cubicBezTo>
                  <a:pt x="13171" y="72051"/>
                  <a:pt x="17692" y="68647"/>
                  <a:pt x="18390" y="63791"/>
                </a:cubicBezTo>
                <a:close/>
                <a:moveTo>
                  <a:pt x="142149" y="81623"/>
                </a:moveTo>
                <a:cubicBezTo>
                  <a:pt x="142847" y="76740"/>
                  <a:pt x="139443" y="72219"/>
                  <a:pt x="134587" y="71521"/>
                </a:cubicBezTo>
                <a:cubicBezTo>
                  <a:pt x="129732" y="70824"/>
                  <a:pt x="125183" y="74228"/>
                  <a:pt x="124485" y="79084"/>
                </a:cubicBezTo>
                <a:cubicBezTo>
                  <a:pt x="120774" y="105035"/>
                  <a:pt x="98422" y="124988"/>
                  <a:pt x="71438" y="124988"/>
                </a:cubicBezTo>
                <a:cubicBezTo>
                  <a:pt x="56648" y="124988"/>
                  <a:pt x="43253" y="118988"/>
                  <a:pt x="33542" y="109305"/>
                </a:cubicBezTo>
                <a:cubicBezTo>
                  <a:pt x="33486" y="109249"/>
                  <a:pt x="33431" y="109193"/>
                  <a:pt x="33375" y="109138"/>
                </a:cubicBezTo>
                <a:lnTo>
                  <a:pt x="31254" y="107128"/>
                </a:lnTo>
                <a:lnTo>
                  <a:pt x="44621" y="107128"/>
                </a:lnTo>
                <a:cubicBezTo>
                  <a:pt x="49560" y="107128"/>
                  <a:pt x="53550" y="103138"/>
                  <a:pt x="53550" y="98199"/>
                </a:cubicBezTo>
                <a:cubicBezTo>
                  <a:pt x="53550" y="93259"/>
                  <a:pt x="49560" y="89269"/>
                  <a:pt x="44621" y="89269"/>
                </a:cubicBezTo>
                <a:lnTo>
                  <a:pt x="8930" y="89297"/>
                </a:lnTo>
                <a:cubicBezTo>
                  <a:pt x="6558" y="89297"/>
                  <a:pt x="4270" y="90246"/>
                  <a:pt x="2595" y="91948"/>
                </a:cubicBezTo>
                <a:cubicBezTo>
                  <a:pt x="921" y="93650"/>
                  <a:pt x="-28" y="95910"/>
                  <a:pt x="0" y="98310"/>
                </a:cubicBezTo>
                <a:lnTo>
                  <a:pt x="279" y="133750"/>
                </a:lnTo>
                <a:cubicBezTo>
                  <a:pt x="307" y="138689"/>
                  <a:pt x="4353" y="142652"/>
                  <a:pt x="9292" y="142596"/>
                </a:cubicBezTo>
                <a:cubicBezTo>
                  <a:pt x="14232" y="142540"/>
                  <a:pt x="18194" y="138522"/>
                  <a:pt x="18138" y="133583"/>
                </a:cubicBezTo>
                <a:lnTo>
                  <a:pt x="18027" y="119211"/>
                </a:lnTo>
                <a:lnTo>
                  <a:pt x="21013" y="122030"/>
                </a:lnTo>
                <a:cubicBezTo>
                  <a:pt x="33933" y="134894"/>
                  <a:pt x="51764" y="142875"/>
                  <a:pt x="71438" y="142875"/>
                </a:cubicBezTo>
                <a:cubicBezTo>
                  <a:pt x="107435" y="142875"/>
                  <a:pt x="137210" y="116253"/>
                  <a:pt x="142149" y="81623"/>
                </a:cubicBez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1" name="Text 59"/>
          <p:cNvSpPr/>
          <p:nvPr/>
        </p:nvSpPr>
        <p:spPr>
          <a:xfrm>
            <a:off x="6611938" y="3982967"/>
            <a:ext cx="5080000" cy="222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25" b="1" dirty="0">
                <a:solidFill>
                  <a:srgbClr val="FFFFFF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Bankruptcy Risk</a:t>
            </a:r>
            <a:endParaRPr lang="en-US" sz="1600" dirty="0"/>
          </a:p>
        </p:txBody>
      </p:sp>
      <p:sp>
        <p:nvSpPr>
          <p:cNvPr id="62" name="Text 60"/>
          <p:cNvSpPr/>
          <p:nvPr/>
        </p:nvSpPr>
        <p:spPr>
          <a:xfrm>
            <a:off x="6503789" y="4286667"/>
            <a:ext cx="525462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Insufficient steady revenue could lead to inability to cover fixed costs</a:t>
            </a:r>
            <a:endParaRPr lang="en-US" sz="1600" dirty="0"/>
          </a:p>
        </p:txBody>
      </p:sp>
      <p:sp>
        <p:nvSpPr>
          <p:cNvPr id="63" name="Shape 61"/>
          <p:cNvSpPr/>
          <p:nvPr/>
        </p:nvSpPr>
        <p:spPr>
          <a:xfrm>
            <a:off x="6310313" y="4695031"/>
            <a:ext cx="5381625" cy="635000"/>
          </a:xfrm>
          <a:custGeom>
            <a:avLst/>
            <a:gdLst/>
            <a:ahLst/>
            <a:cxnLst/>
            <a:rect l="l" t="t" r="r" b="b"/>
            <a:pathLst>
              <a:path w="5381625" h="635000">
                <a:moveTo>
                  <a:pt x="63500" y="0"/>
                </a:moveTo>
                <a:lnTo>
                  <a:pt x="5318125" y="0"/>
                </a:lnTo>
                <a:cubicBezTo>
                  <a:pt x="5353172" y="0"/>
                  <a:pt x="5381625" y="28453"/>
                  <a:pt x="5381625" y="63500"/>
                </a:cubicBezTo>
                <a:lnTo>
                  <a:pt x="5381625" y="571500"/>
                </a:lnTo>
                <a:cubicBezTo>
                  <a:pt x="5381625" y="606547"/>
                  <a:pt x="5353172" y="635000"/>
                  <a:pt x="5318125" y="635000"/>
                </a:cubicBezTo>
                <a:lnTo>
                  <a:pt x="63500" y="635000"/>
                </a:lnTo>
                <a:cubicBezTo>
                  <a:pt x="28453" y="635000"/>
                  <a:pt x="0" y="606547"/>
                  <a:pt x="0" y="571500"/>
                </a:cubicBezTo>
                <a:lnTo>
                  <a:pt x="0" y="63500"/>
                </a:lnTo>
                <a:cubicBezTo>
                  <a:pt x="0" y="28453"/>
                  <a:pt x="28453" y="0"/>
                  <a:pt x="63500" y="0"/>
                </a:cubicBezTo>
                <a:close/>
              </a:path>
            </a:pathLst>
          </a:custGeom>
          <a:solidFill>
            <a:srgbClr val="FFFFFF">
              <a:alpha val="10196"/>
            </a:srgbClr>
          </a:solidFill>
          <a:ln/>
        </p:spPr>
        <p:txBody>
          <a:bodyPr/>
          <a:lstStyle/>
          <a:p>
            <a:endParaRPr lang="en-GB" dirty="0"/>
          </a:p>
        </p:txBody>
      </p:sp>
      <p:sp>
        <p:nvSpPr>
          <p:cNvPr id="64" name="Shape 62"/>
          <p:cNvSpPr/>
          <p:nvPr/>
        </p:nvSpPr>
        <p:spPr>
          <a:xfrm>
            <a:off x="6414492" y="4801565"/>
            <a:ext cx="178594" cy="142875"/>
          </a:xfrm>
          <a:custGeom>
            <a:avLst/>
            <a:gdLst/>
            <a:ahLst/>
            <a:cxnLst/>
            <a:rect l="l" t="t" r="r" b="b"/>
            <a:pathLst>
              <a:path w="178594" h="142875">
                <a:moveTo>
                  <a:pt x="89297" y="4465"/>
                </a:moveTo>
                <a:cubicBezTo>
                  <a:pt x="105314" y="4465"/>
                  <a:pt x="118318" y="17469"/>
                  <a:pt x="118318" y="33486"/>
                </a:cubicBezTo>
                <a:cubicBezTo>
                  <a:pt x="118318" y="49504"/>
                  <a:pt x="105314" y="62508"/>
                  <a:pt x="89297" y="62508"/>
                </a:cubicBezTo>
                <a:cubicBezTo>
                  <a:pt x="73279" y="62508"/>
                  <a:pt x="60275" y="49504"/>
                  <a:pt x="60275" y="33486"/>
                </a:cubicBezTo>
                <a:cubicBezTo>
                  <a:pt x="60275" y="17469"/>
                  <a:pt x="73279" y="4465"/>
                  <a:pt x="89297" y="4465"/>
                </a:cubicBezTo>
                <a:close/>
                <a:moveTo>
                  <a:pt x="26789" y="24557"/>
                </a:moveTo>
                <a:cubicBezTo>
                  <a:pt x="37878" y="24557"/>
                  <a:pt x="46881" y="33559"/>
                  <a:pt x="46881" y="44648"/>
                </a:cubicBezTo>
                <a:cubicBezTo>
                  <a:pt x="46881" y="55737"/>
                  <a:pt x="37878" y="64740"/>
                  <a:pt x="26789" y="64740"/>
                </a:cubicBezTo>
                <a:cubicBezTo>
                  <a:pt x="15700" y="64740"/>
                  <a:pt x="6697" y="55737"/>
                  <a:pt x="6697" y="44648"/>
                </a:cubicBezTo>
                <a:cubicBezTo>
                  <a:pt x="6697" y="33559"/>
                  <a:pt x="15700" y="24557"/>
                  <a:pt x="26789" y="24557"/>
                </a:cubicBezTo>
                <a:close/>
                <a:moveTo>
                  <a:pt x="0" y="116086"/>
                </a:moveTo>
                <a:cubicBezTo>
                  <a:pt x="0" y="96357"/>
                  <a:pt x="15990" y="80367"/>
                  <a:pt x="35719" y="80367"/>
                </a:cubicBezTo>
                <a:cubicBezTo>
                  <a:pt x="39291" y="80367"/>
                  <a:pt x="42751" y="80897"/>
                  <a:pt x="46016" y="81874"/>
                </a:cubicBezTo>
                <a:cubicBezTo>
                  <a:pt x="36835" y="92143"/>
                  <a:pt x="31254" y="105705"/>
                  <a:pt x="31254" y="120551"/>
                </a:cubicBezTo>
                <a:lnTo>
                  <a:pt x="31254" y="125016"/>
                </a:lnTo>
                <a:cubicBezTo>
                  <a:pt x="31254" y="128197"/>
                  <a:pt x="31924" y="131211"/>
                  <a:pt x="33124" y="133945"/>
                </a:cubicBezTo>
                <a:lnTo>
                  <a:pt x="8930" y="133945"/>
                </a:lnTo>
                <a:cubicBezTo>
                  <a:pt x="3990" y="133945"/>
                  <a:pt x="0" y="129955"/>
                  <a:pt x="0" y="125016"/>
                </a:cubicBezTo>
                <a:lnTo>
                  <a:pt x="0" y="116086"/>
                </a:lnTo>
                <a:close/>
                <a:moveTo>
                  <a:pt x="145470" y="133945"/>
                </a:moveTo>
                <a:cubicBezTo>
                  <a:pt x="146670" y="131211"/>
                  <a:pt x="147340" y="128197"/>
                  <a:pt x="147340" y="125016"/>
                </a:cubicBezTo>
                <a:lnTo>
                  <a:pt x="147340" y="120551"/>
                </a:lnTo>
                <a:cubicBezTo>
                  <a:pt x="147340" y="105705"/>
                  <a:pt x="141759" y="92143"/>
                  <a:pt x="132578" y="81874"/>
                </a:cubicBezTo>
                <a:cubicBezTo>
                  <a:pt x="135843" y="80897"/>
                  <a:pt x="139303" y="80367"/>
                  <a:pt x="142875" y="80367"/>
                </a:cubicBezTo>
                <a:cubicBezTo>
                  <a:pt x="162604" y="80367"/>
                  <a:pt x="178594" y="96357"/>
                  <a:pt x="178594" y="116086"/>
                </a:cubicBezTo>
                <a:lnTo>
                  <a:pt x="178594" y="125016"/>
                </a:lnTo>
                <a:cubicBezTo>
                  <a:pt x="178594" y="129955"/>
                  <a:pt x="174603" y="133945"/>
                  <a:pt x="169664" y="133945"/>
                </a:cubicBezTo>
                <a:lnTo>
                  <a:pt x="145470" y="133945"/>
                </a:lnTo>
                <a:close/>
                <a:moveTo>
                  <a:pt x="131713" y="44648"/>
                </a:moveTo>
                <a:cubicBezTo>
                  <a:pt x="131713" y="33559"/>
                  <a:pt x="140716" y="24557"/>
                  <a:pt x="151805" y="24557"/>
                </a:cubicBezTo>
                <a:cubicBezTo>
                  <a:pt x="162894" y="24557"/>
                  <a:pt x="171896" y="33559"/>
                  <a:pt x="171896" y="44648"/>
                </a:cubicBezTo>
                <a:cubicBezTo>
                  <a:pt x="171896" y="55737"/>
                  <a:pt x="162894" y="64740"/>
                  <a:pt x="151805" y="64740"/>
                </a:cubicBezTo>
                <a:cubicBezTo>
                  <a:pt x="140716" y="64740"/>
                  <a:pt x="131713" y="55737"/>
                  <a:pt x="131713" y="44648"/>
                </a:cubicBezTo>
                <a:close/>
                <a:moveTo>
                  <a:pt x="44648" y="120551"/>
                </a:moveTo>
                <a:cubicBezTo>
                  <a:pt x="44648" y="95883"/>
                  <a:pt x="64629" y="75902"/>
                  <a:pt x="89297" y="75902"/>
                </a:cubicBezTo>
                <a:cubicBezTo>
                  <a:pt x="113965" y="75902"/>
                  <a:pt x="133945" y="95883"/>
                  <a:pt x="133945" y="120551"/>
                </a:cubicBezTo>
                <a:lnTo>
                  <a:pt x="133945" y="125016"/>
                </a:lnTo>
                <a:cubicBezTo>
                  <a:pt x="133945" y="129955"/>
                  <a:pt x="129955" y="133945"/>
                  <a:pt x="125016" y="133945"/>
                </a:cubicBezTo>
                <a:lnTo>
                  <a:pt x="53578" y="133945"/>
                </a:lnTo>
                <a:cubicBezTo>
                  <a:pt x="48639" y="133945"/>
                  <a:pt x="44648" y="129955"/>
                  <a:pt x="44648" y="125016"/>
                </a:cubicBezTo>
                <a:lnTo>
                  <a:pt x="44648" y="120551"/>
                </a:ln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5" name="Text 63"/>
          <p:cNvSpPr/>
          <p:nvPr/>
        </p:nvSpPr>
        <p:spPr>
          <a:xfrm>
            <a:off x="6636742" y="4738896"/>
            <a:ext cx="5080000" cy="222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25" b="1" dirty="0">
                <a:solidFill>
                  <a:srgbClr val="FFFFFF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Intense Competition</a:t>
            </a:r>
            <a:endParaRPr lang="en-US" sz="1600" dirty="0"/>
          </a:p>
        </p:txBody>
      </p:sp>
      <p:sp>
        <p:nvSpPr>
          <p:cNvPr id="66" name="Text 64"/>
          <p:cNvSpPr/>
          <p:nvPr/>
        </p:nvSpPr>
        <p:spPr>
          <a:xfrm>
            <a:off x="6486921" y="4986027"/>
            <a:ext cx="525462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Highly competitive restaurant industry with many dining options available</a:t>
            </a:r>
            <a:endParaRPr lang="en-US" sz="1600" dirty="0"/>
          </a:p>
        </p:txBody>
      </p:sp>
      <p:sp>
        <p:nvSpPr>
          <p:cNvPr id="67" name="Shape 65"/>
          <p:cNvSpPr/>
          <p:nvPr/>
        </p:nvSpPr>
        <p:spPr>
          <a:xfrm>
            <a:off x="6304911" y="5434152"/>
            <a:ext cx="5381625" cy="635000"/>
          </a:xfrm>
          <a:custGeom>
            <a:avLst/>
            <a:gdLst/>
            <a:ahLst/>
            <a:cxnLst/>
            <a:rect l="l" t="t" r="r" b="b"/>
            <a:pathLst>
              <a:path w="5381625" h="635000">
                <a:moveTo>
                  <a:pt x="63500" y="0"/>
                </a:moveTo>
                <a:lnTo>
                  <a:pt x="5318125" y="0"/>
                </a:lnTo>
                <a:cubicBezTo>
                  <a:pt x="5353172" y="0"/>
                  <a:pt x="5381625" y="28453"/>
                  <a:pt x="5381625" y="63500"/>
                </a:cubicBezTo>
                <a:lnTo>
                  <a:pt x="5381625" y="571500"/>
                </a:lnTo>
                <a:cubicBezTo>
                  <a:pt x="5381625" y="606547"/>
                  <a:pt x="5353172" y="635000"/>
                  <a:pt x="5318125" y="635000"/>
                </a:cubicBezTo>
                <a:lnTo>
                  <a:pt x="63500" y="635000"/>
                </a:lnTo>
                <a:cubicBezTo>
                  <a:pt x="28453" y="635000"/>
                  <a:pt x="0" y="606547"/>
                  <a:pt x="0" y="571500"/>
                </a:cubicBezTo>
                <a:lnTo>
                  <a:pt x="0" y="63500"/>
                </a:lnTo>
                <a:cubicBezTo>
                  <a:pt x="0" y="28453"/>
                  <a:pt x="28453" y="0"/>
                  <a:pt x="63500" y="0"/>
                </a:cubicBezTo>
                <a:close/>
              </a:path>
            </a:pathLst>
          </a:custGeom>
          <a:solidFill>
            <a:srgbClr val="FFFFFF">
              <a:alpha val="10196"/>
            </a:srgbClr>
          </a:solidFill>
          <a:ln/>
        </p:spPr>
        <p:txBody>
          <a:bodyPr/>
          <a:lstStyle/>
          <a:p>
            <a:endParaRPr lang="en-GB" dirty="0"/>
          </a:p>
        </p:txBody>
      </p:sp>
      <p:sp>
        <p:nvSpPr>
          <p:cNvPr id="68" name="Shape 66"/>
          <p:cNvSpPr/>
          <p:nvPr/>
        </p:nvSpPr>
        <p:spPr>
          <a:xfrm>
            <a:off x="6413059" y="5501243"/>
            <a:ext cx="142875" cy="142875"/>
          </a:xfrm>
          <a:custGeom>
            <a:avLst/>
            <a:gdLst/>
            <a:ahLst/>
            <a:cxnLst/>
            <a:rect l="l" t="t" r="r" b="b"/>
            <a:pathLst>
              <a:path w="142875" h="142875">
                <a:moveTo>
                  <a:pt x="17859" y="17859"/>
                </a:moveTo>
                <a:cubicBezTo>
                  <a:pt x="17859" y="12920"/>
                  <a:pt x="13869" y="8930"/>
                  <a:pt x="8930" y="8930"/>
                </a:cubicBezTo>
                <a:cubicBezTo>
                  <a:pt x="3990" y="8930"/>
                  <a:pt x="0" y="12920"/>
                  <a:pt x="0" y="17859"/>
                </a:cubicBezTo>
                <a:lnTo>
                  <a:pt x="0" y="111621"/>
                </a:lnTo>
                <a:cubicBezTo>
                  <a:pt x="0" y="123955"/>
                  <a:pt x="9990" y="133945"/>
                  <a:pt x="22324" y="133945"/>
                </a:cubicBezTo>
                <a:lnTo>
                  <a:pt x="133945" y="133945"/>
                </a:lnTo>
                <a:cubicBezTo>
                  <a:pt x="138885" y="133945"/>
                  <a:pt x="142875" y="129955"/>
                  <a:pt x="142875" y="125016"/>
                </a:cubicBezTo>
                <a:cubicBezTo>
                  <a:pt x="142875" y="120076"/>
                  <a:pt x="138885" y="116086"/>
                  <a:pt x="133945" y="116086"/>
                </a:cubicBezTo>
                <a:lnTo>
                  <a:pt x="22324" y="116086"/>
                </a:lnTo>
                <a:cubicBezTo>
                  <a:pt x="19869" y="116086"/>
                  <a:pt x="17859" y="114077"/>
                  <a:pt x="17859" y="111621"/>
                </a:cubicBezTo>
                <a:lnTo>
                  <a:pt x="17859" y="17859"/>
                </a:lnTo>
                <a:close/>
                <a:moveTo>
                  <a:pt x="131322" y="42025"/>
                </a:moveTo>
                <a:cubicBezTo>
                  <a:pt x="134810" y="38537"/>
                  <a:pt x="134810" y="32872"/>
                  <a:pt x="131322" y="29384"/>
                </a:cubicBezTo>
                <a:cubicBezTo>
                  <a:pt x="127834" y="25896"/>
                  <a:pt x="122169" y="25896"/>
                  <a:pt x="118681" y="29384"/>
                </a:cubicBezTo>
                <a:lnTo>
                  <a:pt x="89297" y="58796"/>
                </a:lnTo>
                <a:lnTo>
                  <a:pt x="73279" y="42807"/>
                </a:lnTo>
                <a:cubicBezTo>
                  <a:pt x="69791" y="39319"/>
                  <a:pt x="64126" y="39319"/>
                  <a:pt x="60638" y="42807"/>
                </a:cubicBezTo>
                <a:lnTo>
                  <a:pt x="33849" y="69596"/>
                </a:lnTo>
                <a:cubicBezTo>
                  <a:pt x="30361" y="73084"/>
                  <a:pt x="30361" y="78749"/>
                  <a:pt x="33849" y="82237"/>
                </a:cubicBezTo>
                <a:cubicBezTo>
                  <a:pt x="37337" y="85725"/>
                  <a:pt x="43002" y="85725"/>
                  <a:pt x="46490" y="82237"/>
                </a:cubicBezTo>
                <a:lnTo>
                  <a:pt x="66973" y="61754"/>
                </a:lnTo>
                <a:lnTo>
                  <a:pt x="82990" y="77772"/>
                </a:lnTo>
                <a:cubicBezTo>
                  <a:pt x="86478" y="81260"/>
                  <a:pt x="92143" y="81260"/>
                  <a:pt x="95631" y="77772"/>
                </a:cubicBezTo>
                <a:lnTo>
                  <a:pt x="131350" y="42053"/>
                </a:ln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9" name="Text 67"/>
          <p:cNvSpPr/>
          <p:nvPr/>
        </p:nvSpPr>
        <p:spPr>
          <a:xfrm>
            <a:off x="6604000" y="5444987"/>
            <a:ext cx="5080000" cy="222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25" b="1" dirty="0">
                <a:solidFill>
                  <a:srgbClr val="FFFFFF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Price Wars</a:t>
            </a:r>
            <a:endParaRPr lang="en-US" sz="1600" dirty="0"/>
          </a:p>
        </p:txBody>
      </p:sp>
      <p:sp>
        <p:nvSpPr>
          <p:cNvPr id="70" name="Text 68"/>
          <p:cNvSpPr/>
          <p:nvPr/>
        </p:nvSpPr>
        <p:spPr>
          <a:xfrm>
            <a:off x="6484496" y="5693018"/>
            <a:ext cx="525462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Competition may lead to price reductions and reduced profit margins</a:t>
            </a:r>
            <a:endParaRPr lang="en-US" sz="1600" dirty="0"/>
          </a:p>
        </p:txBody>
      </p:sp>
    </p:spTree>
  </p:cSld>
  <p:clrMapOvr>
    <a:masterClrMapping/>
  </p:clrMapOvr>
  <p:transition>
    <p:fad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F5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18954" y="318954"/>
            <a:ext cx="11617884" cy="1913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5" b="1" kern="0" spc="100" dirty="0">
                <a:solidFill>
                  <a:srgbClr val="AE4A4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Business Structure</a:t>
            </a:r>
            <a:endParaRPr lang="en-US" sz="1600" dirty="0"/>
          </a:p>
        </p:txBody>
      </p:sp>
      <p:sp>
        <p:nvSpPr>
          <p:cNvPr id="3" name="Text 1"/>
          <p:cNvSpPr/>
          <p:nvPr/>
        </p:nvSpPr>
        <p:spPr>
          <a:xfrm>
            <a:off x="318954" y="606012"/>
            <a:ext cx="11745465" cy="382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80000"/>
              </a:lnSpc>
            </a:pPr>
            <a:r>
              <a:rPr lang="en-US" sz="3014" b="1" dirty="0">
                <a:solidFill>
                  <a:srgbClr val="3D352E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8. Operations &amp; Human Resources</a:t>
            </a:r>
            <a:endParaRPr lang="en-US" sz="1600" dirty="0"/>
          </a:p>
        </p:txBody>
      </p:sp>
      <p:sp>
        <p:nvSpPr>
          <p:cNvPr id="4" name="Shape 2"/>
          <p:cNvSpPr/>
          <p:nvPr/>
        </p:nvSpPr>
        <p:spPr>
          <a:xfrm>
            <a:off x="318954" y="1116337"/>
            <a:ext cx="765489" cy="31895"/>
          </a:xfrm>
          <a:custGeom>
            <a:avLst/>
            <a:gdLst/>
            <a:ahLst/>
            <a:cxnLst/>
            <a:rect l="l" t="t" r="r" b="b"/>
            <a:pathLst>
              <a:path w="765489" h="31895">
                <a:moveTo>
                  <a:pt x="0" y="0"/>
                </a:moveTo>
                <a:lnTo>
                  <a:pt x="765489" y="0"/>
                </a:lnTo>
                <a:lnTo>
                  <a:pt x="765489" y="31895"/>
                </a:lnTo>
                <a:lnTo>
                  <a:pt x="0" y="31895"/>
                </a:lnTo>
                <a:lnTo>
                  <a:pt x="0" y="0"/>
                </a:ln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318954" y="1339605"/>
            <a:ext cx="5645478" cy="2774896"/>
          </a:xfrm>
          <a:custGeom>
            <a:avLst/>
            <a:gdLst/>
            <a:ahLst/>
            <a:cxnLst/>
            <a:rect l="l" t="t" r="r" b="b"/>
            <a:pathLst>
              <a:path w="5645478" h="2774896">
                <a:moveTo>
                  <a:pt x="95678" y="0"/>
                </a:moveTo>
                <a:lnTo>
                  <a:pt x="5549800" y="0"/>
                </a:lnTo>
                <a:cubicBezTo>
                  <a:pt x="5602641" y="0"/>
                  <a:pt x="5645478" y="42837"/>
                  <a:pt x="5645478" y="95678"/>
                </a:cubicBezTo>
                <a:lnTo>
                  <a:pt x="5645478" y="2679218"/>
                </a:lnTo>
                <a:cubicBezTo>
                  <a:pt x="5645478" y="2732059"/>
                  <a:pt x="5602641" y="2774896"/>
                  <a:pt x="5549800" y="2774896"/>
                </a:cubicBezTo>
                <a:lnTo>
                  <a:pt x="95678" y="2774896"/>
                </a:lnTo>
                <a:cubicBezTo>
                  <a:pt x="42837" y="2774896"/>
                  <a:pt x="0" y="2732059"/>
                  <a:pt x="0" y="2679218"/>
                </a:cubicBezTo>
                <a:lnTo>
                  <a:pt x="0" y="95678"/>
                </a:lnTo>
                <a:cubicBezTo>
                  <a:pt x="0" y="42837"/>
                  <a:pt x="42837" y="0"/>
                  <a:pt x="95678" y="0"/>
                </a:cubicBezTo>
                <a:close/>
              </a:path>
            </a:pathLst>
          </a:custGeom>
          <a:gradFill flip="none" rotWithShape="1">
            <a:gsLst>
              <a:gs pos="0">
                <a:srgbClr val="3A4F41"/>
              </a:gs>
              <a:gs pos="100000">
                <a:srgbClr val="3A4F41">
                  <a:alpha val="90000"/>
                </a:srgbClr>
              </a:gs>
            </a:gsLst>
            <a:lin ang="2700000" scaled="1"/>
          </a:gradFill>
          <a:ln/>
          <a:effectLst>
            <a:outerShdw blurRad="119608" dist="79738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534247" y="1562872"/>
            <a:ext cx="191372" cy="191372"/>
          </a:xfrm>
          <a:custGeom>
            <a:avLst/>
            <a:gdLst/>
            <a:ahLst/>
            <a:cxnLst/>
            <a:rect l="l" t="t" r="r" b="b"/>
            <a:pathLst>
              <a:path w="191372" h="191372">
                <a:moveTo>
                  <a:pt x="74755" y="17941"/>
                </a:moveTo>
                <a:lnTo>
                  <a:pt x="116617" y="17941"/>
                </a:lnTo>
                <a:cubicBezTo>
                  <a:pt x="118262" y="17941"/>
                  <a:pt x="119608" y="19287"/>
                  <a:pt x="119608" y="20931"/>
                </a:cubicBezTo>
                <a:lnTo>
                  <a:pt x="119608" y="35882"/>
                </a:lnTo>
                <a:lnTo>
                  <a:pt x="71765" y="35882"/>
                </a:lnTo>
                <a:lnTo>
                  <a:pt x="71765" y="20931"/>
                </a:lnTo>
                <a:cubicBezTo>
                  <a:pt x="71765" y="19287"/>
                  <a:pt x="73110" y="17941"/>
                  <a:pt x="74755" y="17941"/>
                </a:cubicBezTo>
                <a:close/>
                <a:moveTo>
                  <a:pt x="53823" y="20931"/>
                </a:moveTo>
                <a:lnTo>
                  <a:pt x="53823" y="35882"/>
                </a:lnTo>
                <a:lnTo>
                  <a:pt x="23922" y="35882"/>
                </a:lnTo>
                <a:cubicBezTo>
                  <a:pt x="10727" y="35882"/>
                  <a:pt x="0" y="46610"/>
                  <a:pt x="0" y="59804"/>
                </a:cubicBezTo>
                <a:lnTo>
                  <a:pt x="0" y="95686"/>
                </a:lnTo>
                <a:lnTo>
                  <a:pt x="191372" y="95686"/>
                </a:lnTo>
                <a:lnTo>
                  <a:pt x="191372" y="59804"/>
                </a:lnTo>
                <a:cubicBezTo>
                  <a:pt x="191372" y="46610"/>
                  <a:pt x="180645" y="35882"/>
                  <a:pt x="167451" y="35882"/>
                </a:cubicBezTo>
                <a:lnTo>
                  <a:pt x="137549" y="35882"/>
                </a:lnTo>
                <a:lnTo>
                  <a:pt x="137549" y="20931"/>
                </a:lnTo>
                <a:cubicBezTo>
                  <a:pt x="137549" y="9382"/>
                  <a:pt x="128167" y="0"/>
                  <a:pt x="116617" y="0"/>
                </a:cubicBezTo>
                <a:lnTo>
                  <a:pt x="74755" y="0"/>
                </a:lnTo>
                <a:cubicBezTo>
                  <a:pt x="63205" y="0"/>
                  <a:pt x="53823" y="9382"/>
                  <a:pt x="53823" y="20931"/>
                </a:cubicBezTo>
                <a:close/>
                <a:moveTo>
                  <a:pt x="191372" y="113627"/>
                </a:moveTo>
                <a:lnTo>
                  <a:pt x="119608" y="113627"/>
                </a:lnTo>
                <a:lnTo>
                  <a:pt x="119608" y="119608"/>
                </a:lnTo>
                <a:cubicBezTo>
                  <a:pt x="119608" y="126223"/>
                  <a:pt x="114263" y="131568"/>
                  <a:pt x="107647" y="131568"/>
                </a:cubicBezTo>
                <a:lnTo>
                  <a:pt x="83725" y="131568"/>
                </a:lnTo>
                <a:cubicBezTo>
                  <a:pt x="77110" y="131568"/>
                  <a:pt x="71765" y="126223"/>
                  <a:pt x="71765" y="119608"/>
                </a:cubicBezTo>
                <a:lnTo>
                  <a:pt x="71765" y="113627"/>
                </a:lnTo>
                <a:lnTo>
                  <a:pt x="0" y="113627"/>
                </a:lnTo>
                <a:lnTo>
                  <a:pt x="0" y="155490"/>
                </a:lnTo>
                <a:cubicBezTo>
                  <a:pt x="0" y="168684"/>
                  <a:pt x="10727" y="179411"/>
                  <a:pt x="23922" y="179411"/>
                </a:cubicBezTo>
                <a:lnTo>
                  <a:pt x="167451" y="179411"/>
                </a:lnTo>
                <a:cubicBezTo>
                  <a:pt x="180645" y="179411"/>
                  <a:pt x="191372" y="168684"/>
                  <a:pt x="191372" y="155490"/>
                </a:cubicBezTo>
                <a:lnTo>
                  <a:pt x="191372" y="113627"/>
                </a:ln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749541" y="1530977"/>
            <a:ext cx="5119205" cy="2551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507" b="1" dirty="0">
                <a:solidFill>
                  <a:srgbClr val="FFFFFF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Legal Identity: Sole Trader</a:t>
            </a:r>
            <a:endParaRPr lang="en-US" sz="1600" dirty="0"/>
          </a:p>
        </p:txBody>
      </p:sp>
      <p:sp>
        <p:nvSpPr>
          <p:cNvPr id="8" name="Shape 6"/>
          <p:cNvSpPr/>
          <p:nvPr/>
        </p:nvSpPr>
        <p:spPr>
          <a:xfrm>
            <a:off x="510326" y="1913721"/>
            <a:ext cx="5262734" cy="1499082"/>
          </a:xfrm>
          <a:custGeom>
            <a:avLst/>
            <a:gdLst/>
            <a:ahLst/>
            <a:cxnLst/>
            <a:rect l="l" t="t" r="r" b="b"/>
            <a:pathLst>
              <a:path w="5262734" h="1499082">
                <a:moveTo>
                  <a:pt x="63786" y="0"/>
                </a:moveTo>
                <a:lnTo>
                  <a:pt x="5198948" y="0"/>
                </a:lnTo>
                <a:cubicBezTo>
                  <a:pt x="5234176" y="0"/>
                  <a:pt x="5262734" y="28558"/>
                  <a:pt x="5262734" y="63786"/>
                </a:cubicBezTo>
                <a:lnTo>
                  <a:pt x="5262734" y="1435296"/>
                </a:lnTo>
                <a:cubicBezTo>
                  <a:pt x="5262734" y="1470524"/>
                  <a:pt x="5234176" y="1499082"/>
                  <a:pt x="5198948" y="1499082"/>
                </a:cubicBezTo>
                <a:lnTo>
                  <a:pt x="63786" y="1499082"/>
                </a:lnTo>
                <a:cubicBezTo>
                  <a:pt x="28558" y="1499082"/>
                  <a:pt x="0" y="1470524"/>
                  <a:pt x="0" y="1435296"/>
                </a:cubicBezTo>
                <a:lnTo>
                  <a:pt x="0" y="63786"/>
                </a:lnTo>
                <a:cubicBezTo>
                  <a:pt x="0" y="28582"/>
                  <a:pt x="28582" y="0"/>
                  <a:pt x="63786" y="0"/>
                </a:cubicBezTo>
                <a:close/>
              </a:path>
            </a:pathLst>
          </a:custGeom>
          <a:solidFill>
            <a:srgbClr val="FFFFFF">
              <a:alpha val="1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657842" y="2081172"/>
            <a:ext cx="143529" cy="143529"/>
          </a:xfrm>
          <a:custGeom>
            <a:avLst/>
            <a:gdLst/>
            <a:ahLst/>
            <a:cxnLst/>
            <a:rect l="l" t="t" r="r" b="b"/>
            <a:pathLst>
              <a:path w="143529" h="143529">
                <a:moveTo>
                  <a:pt x="71765" y="143529"/>
                </a:moveTo>
                <a:cubicBezTo>
                  <a:pt x="111372" y="143529"/>
                  <a:pt x="143529" y="111372"/>
                  <a:pt x="143529" y="71765"/>
                </a:cubicBezTo>
                <a:cubicBezTo>
                  <a:pt x="143529" y="32157"/>
                  <a:pt x="111372" y="0"/>
                  <a:pt x="71765" y="0"/>
                </a:cubicBezTo>
                <a:cubicBezTo>
                  <a:pt x="32157" y="0"/>
                  <a:pt x="0" y="32157"/>
                  <a:pt x="0" y="71765"/>
                </a:cubicBezTo>
                <a:cubicBezTo>
                  <a:pt x="0" y="111372"/>
                  <a:pt x="32157" y="143529"/>
                  <a:pt x="71765" y="143529"/>
                </a:cubicBezTo>
                <a:close/>
                <a:moveTo>
                  <a:pt x="95424" y="59626"/>
                </a:moveTo>
                <a:lnTo>
                  <a:pt x="72998" y="95509"/>
                </a:lnTo>
                <a:cubicBezTo>
                  <a:pt x="71821" y="97387"/>
                  <a:pt x="69802" y="98564"/>
                  <a:pt x="67588" y="98676"/>
                </a:cubicBezTo>
                <a:cubicBezTo>
                  <a:pt x="65373" y="98788"/>
                  <a:pt x="63243" y="97779"/>
                  <a:pt x="61925" y="95985"/>
                </a:cubicBezTo>
                <a:lnTo>
                  <a:pt x="48469" y="78044"/>
                </a:lnTo>
                <a:cubicBezTo>
                  <a:pt x="46226" y="75072"/>
                  <a:pt x="46843" y="70867"/>
                  <a:pt x="49815" y="68625"/>
                </a:cubicBezTo>
                <a:cubicBezTo>
                  <a:pt x="52786" y="66382"/>
                  <a:pt x="56991" y="66999"/>
                  <a:pt x="59234" y="69970"/>
                </a:cubicBezTo>
                <a:lnTo>
                  <a:pt x="66803" y="80062"/>
                </a:lnTo>
                <a:lnTo>
                  <a:pt x="84015" y="52506"/>
                </a:lnTo>
                <a:cubicBezTo>
                  <a:pt x="85977" y="49366"/>
                  <a:pt x="90126" y="48385"/>
                  <a:pt x="93294" y="50375"/>
                </a:cubicBezTo>
                <a:cubicBezTo>
                  <a:pt x="96462" y="52366"/>
                  <a:pt x="97415" y="56487"/>
                  <a:pt x="95424" y="59654"/>
                </a:cubicBez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821305" y="2041303"/>
            <a:ext cx="4895937" cy="22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30" b="1" dirty="0">
                <a:solidFill>
                  <a:srgbClr val="FFFFFF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Why Sole Trader?</a:t>
            </a:r>
            <a:endParaRPr lang="en-US" sz="1600" dirty="0"/>
          </a:p>
        </p:txBody>
      </p:sp>
      <p:sp>
        <p:nvSpPr>
          <p:cNvPr id="11" name="Shape 9"/>
          <p:cNvSpPr/>
          <p:nvPr/>
        </p:nvSpPr>
        <p:spPr>
          <a:xfrm>
            <a:off x="685750" y="2360256"/>
            <a:ext cx="63791" cy="127581"/>
          </a:xfrm>
          <a:custGeom>
            <a:avLst/>
            <a:gdLst/>
            <a:ahLst/>
            <a:cxnLst/>
            <a:rect l="l" t="t" r="r" b="b"/>
            <a:pathLst>
              <a:path w="63791" h="127581">
                <a:moveTo>
                  <a:pt x="61573" y="58159"/>
                </a:moveTo>
                <a:cubicBezTo>
                  <a:pt x="64688" y="61274"/>
                  <a:pt x="64688" y="66332"/>
                  <a:pt x="61573" y="69447"/>
                </a:cubicBezTo>
                <a:lnTo>
                  <a:pt x="21704" y="109316"/>
                </a:lnTo>
                <a:cubicBezTo>
                  <a:pt x="18589" y="112431"/>
                  <a:pt x="13531" y="112431"/>
                  <a:pt x="10416" y="109316"/>
                </a:cubicBezTo>
                <a:cubicBezTo>
                  <a:pt x="7301" y="106202"/>
                  <a:pt x="7301" y="101143"/>
                  <a:pt x="10416" y="98028"/>
                </a:cubicBezTo>
                <a:lnTo>
                  <a:pt x="44653" y="63791"/>
                </a:lnTo>
                <a:lnTo>
                  <a:pt x="10441" y="29553"/>
                </a:lnTo>
                <a:cubicBezTo>
                  <a:pt x="7326" y="26438"/>
                  <a:pt x="7326" y="21380"/>
                  <a:pt x="10441" y="18265"/>
                </a:cubicBezTo>
                <a:cubicBezTo>
                  <a:pt x="13556" y="15150"/>
                  <a:pt x="18614" y="15150"/>
                  <a:pt x="21729" y="18265"/>
                </a:cubicBezTo>
                <a:lnTo>
                  <a:pt x="61598" y="58134"/>
                </a:ln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861175" y="2328361"/>
            <a:ext cx="4329795" cy="1913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5" b="1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Full Control:</a:t>
            </a:r>
            <a:r>
              <a:rPr lang="en-US" sz="1005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Complete decision-making authority over all business operations</a:t>
            </a:r>
            <a:endParaRPr lang="en-US" sz="1600" dirty="0"/>
          </a:p>
        </p:txBody>
      </p:sp>
      <p:sp>
        <p:nvSpPr>
          <p:cNvPr id="13" name="Shape 11"/>
          <p:cNvSpPr/>
          <p:nvPr/>
        </p:nvSpPr>
        <p:spPr>
          <a:xfrm>
            <a:off x="685750" y="2615419"/>
            <a:ext cx="63791" cy="127581"/>
          </a:xfrm>
          <a:custGeom>
            <a:avLst/>
            <a:gdLst/>
            <a:ahLst/>
            <a:cxnLst/>
            <a:rect l="l" t="t" r="r" b="b"/>
            <a:pathLst>
              <a:path w="63791" h="127581">
                <a:moveTo>
                  <a:pt x="61573" y="58159"/>
                </a:moveTo>
                <a:cubicBezTo>
                  <a:pt x="64688" y="61274"/>
                  <a:pt x="64688" y="66332"/>
                  <a:pt x="61573" y="69447"/>
                </a:cubicBezTo>
                <a:lnTo>
                  <a:pt x="21704" y="109316"/>
                </a:lnTo>
                <a:cubicBezTo>
                  <a:pt x="18589" y="112431"/>
                  <a:pt x="13531" y="112431"/>
                  <a:pt x="10416" y="109316"/>
                </a:cubicBezTo>
                <a:cubicBezTo>
                  <a:pt x="7301" y="106202"/>
                  <a:pt x="7301" y="101143"/>
                  <a:pt x="10416" y="98028"/>
                </a:cubicBezTo>
                <a:lnTo>
                  <a:pt x="44653" y="63791"/>
                </a:lnTo>
                <a:lnTo>
                  <a:pt x="10441" y="29553"/>
                </a:lnTo>
                <a:cubicBezTo>
                  <a:pt x="7326" y="26438"/>
                  <a:pt x="7326" y="21380"/>
                  <a:pt x="10441" y="18265"/>
                </a:cubicBezTo>
                <a:cubicBezTo>
                  <a:pt x="13556" y="15150"/>
                  <a:pt x="18614" y="15150"/>
                  <a:pt x="21729" y="18265"/>
                </a:cubicBezTo>
                <a:lnTo>
                  <a:pt x="61598" y="58134"/>
                </a:ln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861175" y="2583524"/>
            <a:ext cx="3540385" cy="1913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5" b="1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Retain All Profit:</a:t>
            </a:r>
            <a:r>
              <a:rPr lang="en-US" sz="1005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No profit sharing with partners or shareholders</a:t>
            </a:r>
            <a:endParaRPr lang="en-US" sz="1600" dirty="0"/>
          </a:p>
        </p:txBody>
      </p:sp>
      <p:sp>
        <p:nvSpPr>
          <p:cNvPr id="15" name="Shape 13"/>
          <p:cNvSpPr/>
          <p:nvPr/>
        </p:nvSpPr>
        <p:spPr>
          <a:xfrm>
            <a:off x="685750" y="2870582"/>
            <a:ext cx="63791" cy="127581"/>
          </a:xfrm>
          <a:custGeom>
            <a:avLst/>
            <a:gdLst/>
            <a:ahLst/>
            <a:cxnLst/>
            <a:rect l="l" t="t" r="r" b="b"/>
            <a:pathLst>
              <a:path w="63791" h="127581">
                <a:moveTo>
                  <a:pt x="61573" y="58159"/>
                </a:moveTo>
                <a:cubicBezTo>
                  <a:pt x="64688" y="61274"/>
                  <a:pt x="64688" y="66332"/>
                  <a:pt x="61573" y="69447"/>
                </a:cubicBezTo>
                <a:lnTo>
                  <a:pt x="21704" y="109316"/>
                </a:lnTo>
                <a:cubicBezTo>
                  <a:pt x="18589" y="112431"/>
                  <a:pt x="13531" y="112431"/>
                  <a:pt x="10416" y="109316"/>
                </a:cubicBezTo>
                <a:cubicBezTo>
                  <a:pt x="7301" y="106202"/>
                  <a:pt x="7301" y="101143"/>
                  <a:pt x="10416" y="98028"/>
                </a:cubicBezTo>
                <a:lnTo>
                  <a:pt x="44653" y="63791"/>
                </a:lnTo>
                <a:lnTo>
                  <a:pt x="10441" y="29553"/>
                </a:lnTo>
                <a:cubicBezTo>
                  <a:pt x="7326" y="26438"/>
                  <a:pt x="7326" y="21380"/>
                  <a:pt x="10441" y="18265"/>
                </a:cubicBezTo>
                <a:cubicBezTo>
                  <a:pt x="13556" y="15150"/>
                  <a:pt x="18614" y="15150"/>
                  <a:pt x="21729" y="18265"/>
                </a:cubicBezTo>
                <a:lnTo>
                  <a:pt x="61598" y="58134"/>
                </a:ln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861175" y="2838687"/>
            <a:ext cx="3372934" cy="1913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5" b="1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Low Setup Costs:</a:t>
            </a:r>
            <a:r>
              <a:rPr lang="en-US" sz="1005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Minimal legal and administrative expenses</a:t>
            </a:r>
            <a:endParaRPr lang="en-US" sz="1600" dirty="0"/>
          </a:p>
        </p:txBody>
      </p:sp>
      <p:sp>
        <p:nvSpPr>
          <p:cNvPr id="17" name="Shape 15"/>
          <p:cNvSpPr/>
          <p:nvPr/>
        </p:nvSpPr>
        <p:spPr>
          <a:xfrm>
            <a:off x="685750" y="3125745"/>
            <a:ext cx="63791" cy="127581"/>
          </a:xfrm>
          <a:custGeom>
            <a:avLst/>
            <a:gdLst/>
            <a:ahLst/>
            <a:cxnLst/>
            <a:rect l="l" t="t" r="r" b="b"/>
            <a:pathLst>
              <a:path w="63791" h="127581">
                <a:moveTo>
                  <a:pt x="61573" y="58159"/>
                </a:moveTo>
                <a:cubicBezTo>
                  <a:pt x="64688" y="61274"/>
                  <a:pt x="64688" y="66332"/>
                  <a:pt x="61573" y="69447"/>
                </a:cubicBezTo>
                <a:lnTo>
                  <a:pt x="21704" y="109316"/>
                </a:lnTo>
                <a:cubicBezTo>
                  <a:pt x="18589" y="112431"/>
                  <a:pt x="13531" y="112431"/>
                  <a:pt x="10416" y="109316"/>
                </a:cubicBezTo>
                <a:cubicBezTo>
                  <a:pt x="7301" y="106202"/>
                  <a:pt x="7301" y="101143"/>
                  <a:pt x="10416" y="98028"/>
                </a:cubicBezTo>
                <a:lnTo>
                  <a:pt x="44653" y="63791"/>
                </a:lnTo>
                <a:lnTo>
                  <a:pt x="10441" y="29553"/>
                </a:lnTo>
                <a:cubicBezTo>
                  <a:pt x="7326" y="26438"/>
                  <a:pt x="7326" y="21380"/>
                  <a:pt x="10441" y="18265"/>
                </a:cubicBezTo>
                <a:cubicBezTo>
                  <a:pt x="13556" y="15150"/>
                  <a:pt x="18614" y="15150"/>
                  <a:pt x="21729" y="18265"/>
                </a:cubicBezTo>
                <a:lnTo>
                  <a:pt x="61598" y="58134"/>
                </a:ln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861175" y="3093850"/>
            <a:ext cx="3221431" cy="1913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5" b="1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Tax Simplicity:</a:t>
            </a:r>
            <a:r>
              <a:rPr lang="en-US" sz="1005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Less compliance and simpler tax reporting</a:t>
            </a:r>
            <a:endParaRPr lang="en-US" sz="1600" dirty="0"/>
          </a:p>
        </p:txBody>
      </p:sp>
      <p:sp>
        <p:nvSpPr>
          <p:cNvPr id="19" name="Shape 17"/>
          <p:cNvSpPr/>
          <p:nvPr/>
        </p:nvSpPr>
        <p:spPr>
          <a:xfrm>
            <a:off x="510326" y="3540385"/>
            <a:ext cx="5262734" cy="382744"/>
          </a:xfrm>
          <a:custGeom>
            <a:avLst/>
            <a:gdLst/>
            <a:ahLst/>
            <a:cxnLst/>
            <a:rect l="l" t="t" r="r" b="b"/>
            <a:pathLst>
              <a:path w="5262734" h="382744">
                <a:moveTo>
                  <a:pt x="63792" y="0"/>
                </a:moveTo>
                <a:lnTo>
                  <a:pt x="5198942" y="0"/>
                </a:lnTo>
                <a:cubicBezTo>
                  <a:pt x="5234173" y="0"/>
                  <a:pt x="5262734" y="28561"/>
                  <a:pt x="5262734" y="63792"/>
                </a:cubicBezTo>
                <a:lnTo>
                  <a:pt x="5262734" y="318952"/>
                </a:lnTo>
                <a:cubicBezTo>
                  <a:pt x="5262734" y="354184"/>
                  <a:pt x="5234173" y="382744"/>
                  <a:pt x="5198942" y="382744"/>
                </a:cubicBezTo>
                <a:lnTo>
                  <a:pt x="63792" y="382744"/>
                </a:lnTo>
                <a:cubicBezTo>
                  <a:pt x="28561" y="382744"/>
                  <a:pt x="0" y="354184"/>
                  <a:pt x="0" y="318952"/>
                </a:cubicBezTo>
                <a:lnTo>
                  <a:pt x="0" y="63792"/>
                </a:lnTo>
                <a:cubicBezTo>
                  <a:pt x="0" y="28584"/>
                  <a:pt x="28584" y="0"/>
                  <a:pt x="63792" y="0"/>
                </a:cubicBez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574116" y="3636071"/>
            <a:ext cx="5135152" cy="1913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005" b="1" dirty="0">
                <a:solidFill>
                  <a:srgbClr val="3D35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Source: UK Government Business Registration Guidelines</a:t>
            </a:r>
            <a:endParaRPr lang="en-US" sz="1600" dirty="0"/>
          </a:p>
        </p:txBody>
      </p:sp>
      <p:sp>
        <p:nvSpPr>
          <p:cNvPr id="21" name="Shape 19"/>
          <p:cNvSpPr/>
          <p:nvPr/>
        </p:nvSpPr>
        <p:spPr>
          <a:xfrm>
            <a:off x="334901" y="4273978"/>
            <a:ext cx="5629530" cy="1403396"/>
          </a:xfrm>
          <a:custGeom>
            <a:avLst/>
            <a:gdLst/>
            <a:ahLst/>
            <a:cxnLst/>
            <a:rect l="l" t="t" r="r" b="b"/>
            <a:pathLst>
              <a:path w="5629530" h="1403396">
                <a:moveTo>
                  <a:pt x="31895" y="0"/>
                </a:moveTo>
                <a:lnTo>
                  <a:pt x="5533847" y="0"/>
                </a:lnTo>
                <a:cubicBezTo>
                  <a:pt x="5586691" y="0"/>
                  <a:pt x="5629530" y="42839"/>
                  <a:pt x="5629530" y="95684"/>
                </a:cubicBezTo>
                <a:lnTo>
                  <a:pt x="5629530" y="1307712"/>
                </a:lnTo>
                <a:cubicBezTo>
                  <a:pt x="5629530" y="1360557"/>
                  <a:pt x="5586691" y="1403396"/>
                  <a:pt x="5533847" y="1403396"/>
                </a:cubicBezTo>
                <a:lnTo>
                  <a:pt x="31895" y="1403396"/>
                </a:lnTo>
                <a:cubicBezTo>
                  <a:pt x="14280" y="1403396"/>
                  <a:pt x="0" y="1389116"/>
                  <a:pt x="0" y="1371500"/>
                </a:cubicBezTo>
                <a:lnTo>
                  <a:pt x="0" y="31895"/>
                </a:lnTo>
                <a:cubicBezTo>
                  <a:pt x="0" y="14280"/>
                  <a:pt x="14280" y="0"/>
                  <a:pt x="31895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119608" dist="79738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2" name="Shape 20"/>
          <p:cNvSpPr/>
          <p:nvPr/>
        </p:nvSpPr>
        <p:spPr>
          <a:xfrm>
            <a:off x="334901" y="4273978"/>
            <a:ext cx="31895" cy="1403396"/>
          </a:xfrm>
          <a:custGeom>
            <a:avLst/>
            <a:gdLst/>
            <a:ahLst/>
            <a:cxnLst/>
            <a:rect l="l" t="t" r="r" b="b"/>
            <a:pathLst>
              <a:path w="31895" h="1403396">
                <a:moveTo>
                  <a:pt x="31895" y="0"/>
                </a:moveTo>
                <a:lnTo>
                  <a:pt x="31895" y="0"/>
                </a:lnTo>
                <a:lnTo>
                  <a:pt x="31895" y="1403396"/>
                </a:lnTo>
                <a:lnTo>
                  <a:pt x="31895" y="1403396"/>
                </a:lnTo>
                <a:cubicBezTo>
                  <a:pt x="14280" y="1403396"/>
                  <a:pt x="0" y="1389116"/>
                  <a:pt x="0" y="1371500"/>
                </a:cubicBezTo>
                <a:lnTo>
                  <a:pt x="0" y="31895"/>
                </a:lnTo>
                <a:cubicBezTo>
                  <a:pt x="0" y="14280"/>
                  <a:pt x="14280" y="0"/>
                  <a:pt x="31895" y="0"/>
                </a:cubicBezTo>
                <a:close/>
              </a:path>
            </a:pathLst>
          </a:custGeom>
          <a:solidFill>
            <a:srgbClr val="AE4A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3" name="Shape 21"/>
          <p:cNvSpPr/>
          <p:nvPr/>
        </p:nvSpPr>
        <p:spPr>
          <a:xfrm>
            <a:off x="572123" y="4497245"/>
            <a:ext cx="139542" cy="159477"/>
          </a:xfrm>
          <a:custGeom>
            <a:avLst/>
            <a:gdLst/>
            <a:ahLst/>
            <a:cxnLst/>
            <a:rect l="l" t="t" r="r" b="b"/>
            <a:pathLst>
              <a:path w="139542" h="159477">
                <a:moveTo>
                  <a:pt x="69771" y="77247"/>
                </a:moveTo>
                <a:cubicBezTo>
                  <a:pt x="49142" y="77247"/>
                  <a:pt x="32394" y="60498"/>
                  <a:pt x="32394" y="39869"/>
                </a:cubicBezTo>
                <a:cubicBezTo>
                  <a:pt x="32394" y="19240"/>
                  <a:pt x="49142" y="2492"/>
                  <a:pt x="69771" y="2492"/>
                </a:cubicBezTo>
                <a:cubicBezTo>
                  <a:pt x="90400" y="2492"/>
                  <a:pt x="107148" y="19240"/>
                  <a:pt x="107148" y="39869"/>
                </a:cubicBezTo>
                <a:cubicBezTo>
                  <a:pt x="107148" y="60498"/>
                  <a:pt x="90400" y="77247"/>
                  <a:pt x="69771" y="77247"/>
                </a:cubicBezTo>
                <a:close/>
                <a:moveTo>
                  <a:pt x="60271" y="94689"/>
                </a:moveTo>
                <a:lnTo>
                  <a:pt x="79271" y="94689"/>
                </a:lnTo>
                <a:cubicBezTo>
                  <a:pt x="82293" y="94689"/>
                  <a:pt x="84722" y="97119"/>
                  <a:pt x="84722" y="100140"/>
                </a:cubicBezTo>
                <a:cubicBezTo>
                  <a:pt x="84722" y="101448"/>
                  <a:pt x="84255" y="102694"/>
                  <a:pt x="83414" y="103691"/>
                </a:cubicBezTo>
                <a:lnTo>
                  <a:pt x="74879" y="113658"/>
                </a:lnTo>
                <a:lnTo>
                  <a:pt x="84535" y="149509"/>
                </a:lnTo>
                <a:lnTo>
                  <a:pt x="84722" y="149509"/>
                </a:lnTo>
                <a:lnTo>
                  <a:pt x="95499" y="106370"/>
                </a:lnTo>
                <a:cubicBezTo>
                  <a:pt x="96184" y="103660"/>
                  <a:pt x="98957" y="102009"/>
                  <a:pt x="101573" y="103006"/>
                </a:cubicBezTo>
                <a:cubicBezTo>
                  <a:pt x="120853" y="110357"/>
                  <a:pt x="134559" y="129045"/>
                  <a:pt x="134559" y="150911"/>
                </a:cubicBezTo>
                <a:cubicBezTo>
                  <a:pt x="134559" y="155614"/>
                  <a:pt x="130727" y="159446"/>
                  <a:pt x="126024" y="159446"/>
                </a:cubicBezTo>
                <a:lnTo>
                  <a:pt x="13518" y="159477"/>
                </a:lnTo>
                <a:cubicBezTo>
                  <a:pt x="8815" y="159477"/>
                  <a:pt x="4984" y="155646"/>
                  <a:pt x="4984" y="150942"/>
                </a:cubicBezTo>
                <a:cubicBezTo>
                  <a:pt x="4984" y="129077"/>
                  <a:pt x="18689" y="110388"/>
                  <a:pt x="37969" y="103037"/>
                </a:cubicBezTo>
                <a:cubicBezTo>
                  <a:pt x="40586" y="102040"/>
                  <a:pt x="43358" y="103691"/>
                  <a:pt x="44043" y="106401"/>
                </a:cubicBezTo>
                <a:lnTo>
                  <a:pt x="54820" y="149541"/>
                </a:lnTo>
                <a:lnTo>
                  <a:pt x="55007" y="149541"/>
                </a:lnTo>
                <a:lnTo>
                  <a:pt x="64663" y="113690"/>
                </a:lnTo>
                <a:lnTo>
                  <a:pt x="56128" y="103722"/>
                </a:lnTo>
                <a:cubicBezTo>
                  <a:pt x="55287" y="102725"/>
                  <a:pt x="54820" y="101480"/>
                  <a:pt x="54820" y="100171"/>
                </a:cubicBezTo>
                <a:cubicBezTo>
                  <a:pt x="54820" y="97150"/>
                  <a:pt x="57250" y="94720"/>
                  <a:pt x="60271" y="94720"/>
                </a:cubicBezTo>
                <a:close/>
              </a:path>
            </a:pathLst>
          </a:custGeom>
          <a:solidFill>
            <a:srgbClr val="AE4A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741567" y="4465350"/>
            <a:ext cx="5111231" cy="22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256" b="1" dirty="0">
                <a:solidFill>
                  <a:srgbClr val="3D352E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Recruitment Strategy</a:t>
            </a:r>
            <a:endParaRPr lang="en-US" sz="1600" dirty="0"/>
          </a:p>
        </p:txBody>
      </p:sp>
      <p:sp>
        <p:nvSpPr>
          <p:cNvPr id="25" name="Shape 23"/>
          <p:cNvSpPr/>
          <p:nvPr/>
        </p:nvSpPr>
        <p:spPr>
          <a:xfrm>
            <a:off x="542221" y="4816199"/>
            <a:ext cx="159477" cy="127581"/>
          </a:xfrm>
          <a:custGeom>
            <a:avLst/>
            <a:gdLst/>
            <a:ahLst/>
            <a:cxnLst/>
            <a:rect l="l" t="t" r="r" b="b"/>
            <a:pathLst>
              <a:path w="159477" h="127581">
                <a:moveTo>
                  <a:pt x="31895" y="7974"/>
                </a:moveTo>
                <a:cubicBezTo>
                  <a:pt x="23099" y="7974"/>
                  <a:pt x="15948" y="15125"/>
                  <a:pt x="15948" y="23922"/>
                </a:cubicBezTo>
                <a:lnTo>
                  <a:pt x="15948" y="83725"/>
                </a:lnTo>
                <a:lnTo>
                  <a:pt x="31895" y="83725"/>
                </a:lnTo>
                <a:lnTo>
                  <a:pt x="31895" y="23922"/>
                </a:lnTo>
                <a:lnTo>
                  <a:pt x="127581" y="23922"/>
                </a:lnTo>
                <a:lnTo>
                  <a:pt x="127581" y="83725"/>
                </a:lnTo>
                <a:lnTo>
                  <a:pt x="143529" y="83725"/>
                </a:lnTo>
                <a:lnTo>
                  <a:pt x="143529" y="23922"/>
                </a:lnTo>
                <a:cubicBezTo>
                  <a:pt x="143529" y="15125"/>
                  <a:pt x="136378" y="7974"/>
                  <a:pt x="127581" y="7974"/>
                </a:cubicBezTo>
                <a:lnTo>
                  <a:pt x="31895" y="7974"/>
                </a:lnTo>
                <a:close/>
                <a:moveTo>
                  <a:pt x="4784" y="95686"/>
                </a:moveTo>
                <a:cubicBezTo>
                  <a:pt x="2143" y="95686"/>
                  <a:pt x="0" y="97829"/>
                  <a:pt x="0" y="100470"/>
                </a:cubicBezTo>
                <a:cubicBezTo>
                  <a:pt x="0" y="111036"/>
                  <a:pt x="8572" y="119608"/>
                  <a:pt x="19137" y="119608"/>
                </a:cubicBezTo>
                <a:lnTo>
                  <a:pt x="140340" y="119608"/>
                </a:lnTo>
                <a:cubicBezTo>
                  <a:pt x="150905" y="119608"/>
                  <a:pt x="159477" y="111036"/>
                  <a:pt x="159477" y="100470"/>
                </a:cubicBezTo>
                <a:cubicBezTo>
                  <a:pt x="159477" y="97829"/>
                  <a:pt x="157334" y="95686"/>
                  <a:pt x="154692" y="95686"/>
                </a:cubicBezTo>
                <a:lnTo>
                  <a:pt x="4784" y="95686"/>
                </a:ln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765489" y="4784303"/>
            <a:ext cx="2184832" cy="1913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5" b="1" dirty="0">
                <a:solidFill>
                  <a:srgbClr val="3D35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Online Platforms:</a:t>
            </a:r>
            <a:r>
              <a:rPr lang="en-US" sz="1005" dirty="0">
                <a:solidFill>
                  <a:srgbClr val="3D35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Indeed, job websites</a:t>
            </a:r>
            <a:endParaRPr lang="en-US" sz="1600" dirty="0"/>
          </a:p>
        </p:txBody>
      </p:sp>
      <p:sp>
        <p:nvSpPr>
          <p:cNvPr id="27" name="Shape 25"/>
          <p:cNvSpPr/>
          <p:nvPr/>
        </p:nvSpPr>
        <p:spPr>
          <a:xfrm>
            <a:off x="550195" y="5071362"/>
            <a:ext cx="143529" cy="127581"/>
          </a:xfrm>
          <a:custGeom>
            <a:avLst/>
            <a:gdLst/>
            <a:ahLst/>
            <a:cxnLst/>
            <a:rect l="l" t="t" r="r" b="b"/>
            <a:pathLst>
              <a:path w="143529" h="127581">
                <a:moveTo>
                  <a:pt x="67005" y="21230"/>
                </a:moveTo>
                <a:lnTo>
                  <a:pt x="37950" y="53524"/>
                </a:lnTo>
                <a:cubicBezTo>
                  <a:pt x="36804" y="54795"/>
                  <a:pt x="36854" y="56764"/>
                  <a:pt x="38075" y="57985"/>
                </a:cubicBezTo>
                <a:cubicBezTo>
                  <a:pt x="45675" y="65585"/>
                  <a:pt x="58010" y="65585"/>
                  <a:pt x="65610" y="57985"/>
                </a:cubicBezTo>
                <a:lnTo>
                  <a:pt x="73534" y="50061"/>
                </a:lnTo>
                <a:cubicBezTo>
                  <a:pt x="74580" y="49014"/>
                  <a:pt x="75901" y="48441"/>
                  <a:pt x="77247" y="48341"/>
                </a:cubicBezTo>
                <a:cubicBezTo>
                  <a:pt x="78941" y="48192"/>
                  <a:pt x="80685" y="48765"/>
                  <a:pt x="81981" y="50061"/>
                </a:cubicBezTo>
                <a:lnTo>
                  <a:pt x="125987" y="93693"/>
                </a:lnTo>
                <a:lnTo>
                  <a:pt x="143529" y="79738"/>
                </a:lnTo>
                <a:lnTo>
                  <a:pt x="143529" y="7974"/>
                </a:lnTo>
                <a:lnTo>
                  <a:pt x="115621" y="23922"/>
                </a:lnTo>
                <a:lnTo>
                  <a:pt x="109690" y="19960"/>
                </a:lnTo>
                <a:cubicBezTo>
                  <a:pt x="105753" y="17343"/>
                  <a:pt x="101143" y="15948"/>
                  <a:pt x="96409" y="15948"/>
                </a:cubicBezTo>
                <a:lnTo>
                  <a:pt x="78866" y="15948"/>
                </a:lnTo>
                <a:cubicBezTo>
                  <a:pt x="78592" y="15948"/>
                  <a:pt x="78293" y="15948"/>
                  <a:pt x="78019" y="15973"/>
                </a:cubicBezTo>
                <a:cubicBezTo>
                  <a:pt x="73808" y="16197"/>
                  <a:pt x="69846" y="18091"/>
                  <a:pt x="67005" y="21230"/>
                </a:cubicBezTo>
                <a:close/>
                <a:moveTo>
                  <a:pt x="29055" y="45526"/>
                </a:moveTo>
                <a:lnTo>
                  <a:pt x="55667" y="15948"/>
                </a:lnTo>
                <a:lnTo>
                  <a:pt x="45800" y="15948"/>
                </a:lnTo>
                <a:cubicBezTo>
                  <a:pt x="39446" y="15948"/>
                  <a:pt x="33366" y="18464"/>
                  <a:pt x="28880" y="22950"/>
                </a:cubicBezTo>
                <a:lnTo>
                  <a:pt x="27908" y="23922"/>
                </a:lnTo>
                <a:lnTo>
                  <a:pt x="0" y="7974"/>
                </a:lnTo>
                <a:lnTo>
                  <a:pt x="0" y="79738"/>
                </a:lnTo>
                <a:lnTo>
                  <a:pt x="38972" y="112207"/>
                </a:lnTo>
                <a:cubicBezTo>
                  <a:pt x="44703" y="116991"/>
                  <a:pt x="51930" y="119608"/>
                  <a:pt x="59380" y="119608"/>
                </a:cubicBezTo>
                <a:lnTo>
                  <a:pt x="63292" y="119608"/>
                </a:lnTo>
                <a:lnTo>
                  <a:pt x="61548" y="117863"/>
                </a:lnTo>
                <a:cubicBezTo>
                  <a:pt x="59206" y="115521"/>
                  <a:pt x="59206" y="111733"/>
                  <a:pt x="61548" y="109416"/>
                </a:cubicBezTo>
                <a:cubicBezTo>
                  <a:pt x="63890" y="107099"/>
                  <a:pt x="67678" y="107074"/>
                  <a:pt x="69995" y="109416"/>
                </a:cubicBezTo>
                <a:lnTo>
                  <a:pt x="80212" y="119633"/>
                </a:lnTo>
                <a:lnTo>
                  <a:pt x="82454" y="119633"/>
                </a:lnTo>
                <a:cubicBezTo>
                  <a:pt x="87214" y="119633"/>
                  <a:pt x="91874" y="118561"/>
                  <a:pt x="96110" y="116568"/>
                </a:cubicBezTo>
                <a:lnTo>
                  <a:pt x="89457" y="109889"/>
                </a:lnTo>
                <a:cubicBezTo>
                  <a:pt x="87114" y="107547"/>
                  <a:pt x="87114" y="103760"/>
                  <a:pt x="89457" y="101442"/>
                </a:cubicBezTo>
                <a:cubicBezTo>
                  <a:pt x="91799" y="99125"/>
                  <a:pt x="95586" y="99100"/>
                  <a:pt x="97904" y="101442"/>
                </a:cubicBezTo>
                <a:lnTo>
                  <a:pt x="105878" y="109416"/>
                </a:lnTo>
                <a:lnTo>
                  <a:pt x="110238" y="105055"/>
                </a:lnTo>
                <a:cubicBezTo>
                  <a:pt x="112456" y="102838"/>
                  <a:pt x="113104" y="99623"/>
                  <a:pt x="112132" y="96807"/>
                </a:cubicBezTo>
                <a:lnTo>
                  <a:pt x="77770" y="62719"/>
                </a:lnTo>
                <a:lnTo>
                  <a:pt x="74057" y="66432"/>
                </a:lnTo>
                <a:cubicBezTo>
                  <a:pt x="61772" y="78717"/>
                  <a:pt x="41888" y="78717"/>
                  <a:pt x="29603" y="66432"/>
                </a:cubicBezTo>
                <a:cubicBezTo>
                  <a:pt x="23872" y="60701"/>
                  <a:pt x="23647" y="51506"/>
                  <a:pt x="29055" y="45501"/>
                </a:cubicBez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765489" y="5039466"/>
            <a:ext cx="2009407" cy="1913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5" b="1" dirty="0">
                <a:solidFill>
                  <a:srgbClr val="3D35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Kickstarter:</a:t>
            </a:r>
            <a:r>
              <a:rPr lang="en-US" sz="1005" dirty="0">
                <a:solidFill>
                  <a:srgbClr val="3D35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Jobcentre opportunities</a:t>
            </a:r>
            <a:endParaRPr lang="en-US" sz="1600" dirty="0"/>
          </a:p>
        </p:txBody>
      </p:sp>
      <p:sp>
        <p:nvSpPr>
          <p:cNvPr id="29" name="Shape 27"/>
          <p:cNvSpPr/>
          <p:nvPr/>
        </p:nvSpPr>
        <p:spPr>
          <a:xfrm>
            <a:off x="558169" y="5326525"/>
            <a:ext cx="127581" cy="127581"/>
          </a:xfrm>
          <a:custGeom>
            <a:avLst/>
            <a:gdLst/>
            <a:ahLst/>
            <a:cxnLst/>
            <a:rect l="l" t="t" r="r" b="b"/>
            <a:pathLst>
              <a:path w="127581" h="127581">
                <a:moveTo>
                  <a:pt x="15948" y="15948"/>
                </a:moveTo>
                <a:cubicBezTo>
                  <a:pt x="7152" y="15948"/>
                  <a:pt x="0" y="23099"/>
                  <a:pt x="0" y="31895"/>
                </a:cubicBezTo>
                <a:lnTo>
                  <a:pt x="0" y="95686"/>
                </a:lnTo>
                <a:cubicBezTo>
                  <a:pt x="0" y="104482"/>
                  <a:pt x="7152" y="111634"/>
                  <a:pt x="15948" y="111634"/>
                </a:cubicBezTo>
                <a:lnTo>
                  <a:pt x="111634" y="111634"/>
                </a:lnTo>
                <a:cubicBezTo>
                  <a:pt x="120430" y="111634"/>
                  <a:pt x="127581" y="104482"/>
                  <a:pt x="127581" y="95686"/>
                </a:cubicBezTo>
                <a:lnTo>
                  <a:pt x="127581" y="31895"/>
                </a:lnTo>
                <a:cubicBezTo>
                  <a:pt x="127581" y="23099"/>
                  <a:pt x="120430" y="15948"/>
                  <a:pt x="111634" y="15948"/>
                </a:cubicBezTo>
                <a:lnTo>
                  <a:pt x="15948" y="15948"/>
                </a:lnTo>
                <a:close/>
                <a:moveTo>
                  <a:pt x="103660" y="45850"/>
                </a:moveTo>
                <a:lnTo>
                  <a:pt x="103660" y="81732"/>
                </a:lnTo>
                <a:cubicBezTo>
                  <a:pt x="103660" y="85046"/>
                  <a:pt x="100994" y="87712"/>
                  <a:pt x="97680" y="87712"/>
                </a:cubicBezTo>
                <a:cubicBezTo>
                  <a:pt x="95910" y="87712"/>
                  <a:pt x="94316" y="86940"/>
                  <a:pt x="93219" y="85719"/>
                </a:cubicBezTo>
                <a:cubicBezTo>
                  <a:pt x="90678" y="86990"/>
                  <a:pt x="87787" y="87712"/>
                  <a:pt x="84722" y="87712"/>
                </a:cubicBezTo>
                <a:cubicBezTo>
                  <a:pt x="74256" y="87712"/>
                  <a:pt x="65784" y="79240"/>
                  <a:pt x="65784" y="68774"/>
                </a:cubicBezTo>
                <a:cubicBezTo>
                  <a:pt x="65784" y="58309"/>
                  <a:pt x="74256" y="49836"/>
                  <a:pt x="84722" y="49836"/>
                </a:cubicBezTo>
                <a:cubicBezTo>
                  <a:pt x="87189" y="49836"/>
                  <a:pt x="89531" y="50310"/>
                  <a:pt x="91699" y="51157"/>
                </a:cubicBezTo>
                <a:lnTo>
                  <a:pt x="91699" y="45850"/>
                </a:lnTo>
                <a:cubicBezTo>
                  <a:pt x="91699" y="42535"/>
                  <a:pt x="94365" y="39869"/>
                  <a:pt x="97680" y="39869"/>
                </a:cubicBezTo>
                <a:cubicBezTo>
                  <a:pt x="100994" y="39869"/>
                  <a:pt x="103660" y="42535"/>
                  <a:pt x="103660" y="45850"/>
                </a:cubicBezTo>
                <a:close/>
                <a:moveTo>
                  <a:pt x="91699" y="68774"/>
                </a:moveTo>
                <a:cubicBezTo>
                  <a:pt x="91699" y="64924"/>
                  <a:pt x="88573" y="61797"/>
                  <a:pt x="84722" y="61797"/>
                </a:cubicBezTo>
                <a:cubicBezTo>
                  <a:pt x="80871" y="61797"/>
                  <a:pt x="77745" y="64924"/>
                  <a:pt x="77745" y="68774"/>
                </a:cubicBezTo>
                <a:cubicBezTo>
                  <a:pt x="77745" y="72625"/>
                  <a:pt x="80871" y="75751"/>
                  <a:pt x="84722" y="75751"/>
                </a:cubicBezTo>
                <a:cubicBezTo>
                  <a:pt x="88573" y="75751"/>
                  <a:pt x="91699" y="72625"/>
                  <a:pt x="91699" y="68774"/>
                </a:cubicBezTo>
                <a:close/>
                <a:moveTo>
                  <a:pt x="39869" y="51830"/>
                </a:moveTo>
                <a:cubicBezTo>
                  <a:pt x="37676" y="51830"/>
                  <a:pt x="35882" y="53624"/>
                  <a:pt x="35882" y="55817"/>
                </a:cubicBezTo>
                <a:lnTo>
                  <a:pt x="35882" y="63791"/>
                </a:lnTo>
                <a:lnTo>
                  <a:pt x="47843" y="63791"/>
                </a:lnTo>
                <a:lnTo>
                  <a:pt x="47843" y="55817"/>
                </a:lnTo>
                <a:cubicBezTo>
                  <a:pt x="47843" y="53624"/>
                  <a:pt x="46049" y="51830"/>
                  <a:pt x="43856" y="51830"/>
                </a:cubicBezTo>
                <a:lnTo>
                  <a:pt x="39869" y="51830"/>
                </a:lnTo>
                <a:close/>
                <a:moveTo>
                  <a:pt x="47843" y="75751"/>
                </a:moveTo>
                <a:lnTo>
                  <a:pt x="35882" y="75751"/>
                </a:lnTo>
                <a:lnTo>
                  <a:pt x="35882" y="81732"/>
                </a:lnTo>
                <a:cubicBezTo>
                  <a:pt x="35882" y="85046"/>
                  <a:pt x="33216" y="87712"/>
                  <a:pt x="29902" y="87712"/>
                </a:cubicBezTo>
                <a:cubicBezTo>
                  <a:pt x="26588" y="87712"/>
                  <a:pt x="23922" y="85046"/>
                  <a:pt x="23922" y="81732"/>
                </a:cubicBezTo>
                <a:lnTo>
                  <a:pt x="23922" y="55817"/>
                </a:lnTo>
                <a:cubicBezTo>
                  <a:pt x="23922" y="47021"/>
                  <a:pt x="31073" y="39869"/>
                  <a:pt x="39869" y="39869"/>
                </a:cubicBezTo>
                <a:lnTo>
                  <a:pt x="43856" y="39869"/>
                </a:lnTo>
                <a:cubicBezTo>
                  <a:pt x="52652" y="39869"/>
                  <a:pt x="59804" y="47021"/>
                  <a:pt x="59804" y="55817"/>
                </a:cubicBezTo>
                <a:lnTo>
                  <a:pt x="59804" y="81732"/>
                </a:lnTo>
                <a:cubicBezTo>
                  <a:pt x="59804" y="85046"/>
                  <a:pt x="57138" y="87712"/>
                  <a:pt x="53823" y="87712"/>
                </a:cubicBezTo>
                <a:cubicBezTo>
                  <a:pt x="50509" y="87712"/>
                  <a:pt x="47843" y="85046"/>
                  <a:pt x="47843" y="81732"/>
                </a:cubicBezTo>
                <a:lnTo>
                  <a:pt x="47843" y="75751"/>
                </a:ln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0" name="Text 28"/>
          <p:cNvSpPr/>
          <p:nvPr/>
        </p:nvSpPr>
        <p:spPr>
          <a:xfrm>
            <a:off x="765489" y="5294629"/>
            <a:ext cx="2288492" cy="1913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5" b="1" dirty="0">
                <a:solidFill>
                  <a:srgbClr val="3D35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Traditional:</a:t>
            </a:r>
            <a:r>
              <a:rPr lang="en-US" sz="1005" dirty="0">
                <a:solidFill>
                  <a:srgbClr val="3D35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Posters and social media ads</a:t>
            </a:r>
            <a:endParaRPr lang="en-US" sz="1600" dirty="0"/>
          </a:p>
        </p:txBody>
      </p:sp>
      <p:sp>
        <p:nvSpPr>
          <p:cNvPr id="31" name="Shape 29"/>
          <p:cNvSpPr/>
          <p:nvPr/>
        </p:nvSpPr>
        <p:spPr>
          <a:xfrm>
            <a:off x="6223083" y="1355553"/>
            <a:ext cx="5645478" cy="3939077"/>
          </a:xfrm>
          <a:custGeom>
            <a:avLst/>
            <a:gdLst/>
            <a:ahLst/>
            <a:cxnLst/>
            <a:rect l="l" t="t" r="r" b="b"/>
            <a:pathLst>
              <a:path w="5645478" h="3939077">
                <a:moveTo>
                  <a:pt x="31895" y="0"/>
                </a:moveTo>
                <a:lnTo>
                  <a:pt x="5613583" y="0"/>
                </a:lnTo>
                <a:cubicBezTo>
                  <a:pt x="5631198" y="0"/>
                  <a:pt x="5645478" y="14280"/>
                  <a:pt x="5645478" y="31895"/>
                </a:cubicBezTo>
                <a:lnTo>
                  <a:pt x="5645478" y="3843396"/>
                </a:lnTo>
                <a:cubicBezTo>
                  <a:pt x="5645478" y="3896204"/>
                  <a:pt x="5602605" y="3939077"/>
                  <a:pt x="5549798" y="3939077"/>
                </a:cubicBezTo>
                <a:lnTo>
                  <a:pt x="95680" y="3939077"/>
                </a:lnTo>
                <a:cubicBezTo>
                  <a:pt x="42873" y="3939077"/>
                  <a:pt x="0" y="3896204"/>
                  <a:pt x="0" y="3843396"/>
                </a:cubicBezTo>
                <a:lnTo>
                  <a:pt x="0" y="31895"/>
                </a:lnTo>
                <a:cubicBezTo>
                  <a:pt x="0" y="14280"/>
                  <a:pt x="14280" y="0"/>
                  <a:pt x="31895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119608" dist="79738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2" name="Shape 30"/>
          <p:cNvSpPr/>
          <p:nvPr/>
        </p:nvSpPr>
        <p:spPr>
          <a:xfrm>
            <a:off x="6223083" y="1355553"/>
            <a:ext cx="5645478" cy="31895"/>
          </a:xfrm>
          <a:custGeom>
            <a:avLst/>
            <a:gdLst/>
            <a:ahLst/>
            <a:cxnLst/>
            <a:rect l="l" t="t" r="r" b="b"/>
            <a:pathLst>
              <a:path w="5645478" h="31895">
                <a:moveTo>
                  <a:pt x="31895" y="0"/>
                </a:moveTo>
                <a:lnTo>
                  <a:pt x="5613583" y="0"/>
                </a:lnTo>
                <a:cubicBezTo>
                  <a:pt x="5631198" y="0"/>
                  <a:pt x="5645478" y="14280"/>
                  <a:pt x="5645478" y="31895"/>
                </a:cubicBezTo>
                <a:lnTo>
                  <a:pt x="5645478" y="31895"/>
                </a:lnTo>
                <a:lnTo>
                  <a:pt x="0" y="31895"/>
                </a:lnTo>
                <a:lnTo>
                  <a:pt x="0" y="31895"/>
                </a:lnTo>
                <a:cubicBezTo>
                  <a:pt x="0" y="14280"/>
                  <a:pt x="14280" y="0"/>
                  <a:pt x="31895" y="0"/>
                </a:cubicBez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3" name="Shape 31"/>
          <p:cNvSpPr/>
          <p:nvPr/>
        </p:nvSpPr>
        <p:spPr>
          <a:xfrm>
            <a:off x="6414455" y="1594768"/>
            <a:ext cx="239215" cy="191372"/>
          </a:xfrm>
          <a:custGeom>
            <a:avLst/>
            <a:gdLst/>
            <a:ahLst/>
            <a:cxnLst/>
            <a:rect l="l" t="t" r="r" b="b"/>
            <a:pathLst>
              <a:path w="239215" h="191372">
                <a:moveTo>
                  <a:pt x="119608" y="83725"/>
                </a:moveTo>
                <a:cubicBezTo>
                  <a:pt x="141062" y="83725"/>
                  <a:pt x="158480" y="66307"/>
                  <a:pt x="158480" y="44853"/>
                </a:cubicBezTo>
                <a:cubicBezTo>
                  <a:pt x="158480" y="23399"/>
                  <a:pt x="141062" y="5980"/>
                  <a:pt x="119608" y="5980"/>
                </a:cubicBezTo>
                <a:cubicBezTo>
                  <a:pt x="98153" y="5980"/>
                  <a:pt x="80735" y="23399"/>
                  <a:pt x="80735" y="44853"/>
                </a:cubicBezTo>
                <a:cubicBezTo>
                  <a:pt x="80735" y="66307"/>
                  <a:pt x="98153" y="83725"/>
                  <a:pt x="119608" y="83725"/>
                </a:cubicBezTo>
                <a:close/>
                <a:moveTo>
                  <a:pt x="35882" y="86716"/>
                </a:moveTo>
                <a:cubicBezTo>
                  <a:pt x="50735" y="86716"/>
                  <a:pt x="62794" y="74657"/>
                  <a:pt x="62794" y="59804"/>
                </a:cubicBezTo>
                <a:cubicBezTo>
                  <a:pt x="62794" y="44951"/>
                  <a:pt x="50735" y="32892"/>
                  <a:pt x="35882" y="32892"/>
                </a:cubicBezTo>
                <a:cubicBezTo>
                  <a:pt x="21029" y="32892"/>
                  <a:pt x="8971" y="44951"/>
                  <a:pt x="8971" y="59804"/>
                </a:cubicBezTo>
                <a:cubicBezTo>
                  <a:pt x="8971" y="74657"/>
                  <a:pt x="21029" y="86716"/>
                  <a:pt x="35882" y="86716"/>
                </a:cubicBezTo>
                <a:close/>
                <a:moveTo>
                  <a:pt x="0" y="155490"/>
                </a:moveTo>
                <a:lnTo>
                  <a:pt x="0" y="167451"/>
                </a:lnTo>
                <a:cubicBezTo>
                  <a:pt x="0" y="174066"/>
                  <a:pt x="5345" y="179411"/>
                  <a:pt x="11961" y="179411"/>
                </a:cubicBezTo>
                <a:lnTo>
                  <a:pt x="44367" y="179411"/>
                </a:lnTo>
                <a:cubicBezTo>
                  <a:pt x="42760" y="175748"/>
                  <a:pt x="41863" y="171712"/>
                  <a:pt x="41863" y="167451"/>
                </a:cubicBezTo>
                <a:lnTo>
                  <a:pt x="41863" y="161470"/>
                </a:lnTo>
                <a:cubicBezTo>
                  <a:pt x="41863" y="141585"/>
                  <a:pt x="49338" y="123420"/>
                  <a:pt x="61635" y="109665"/>
                </a:cubicBezTo>
                <a:cubicBezTo>
                  <a:pt x="57262" y="108357"/>
                  <a:pt x="52627" y="107647"/>
                  <a:pt x="47843" y="107647"/>
                </a:cubicBezTo>
                <a:cubicBezTo>
                  <a:pt x="21417" y="107647"/>
                  <a:pt x="0" y="129064"/>
                  <a:pt x="0" y="155490"/>
                </a:cubicBezTo>
                <a:close/>
                <a:moveTo>
                  <a:pt x="230245" y="59804"/>
                </a:moveTo>
                <a:cubicBezTo>
                  <a:pt x="230245" y="44951"/>
                  <a:pt x="218186" y="32892"/>
                  <a:pt x="203333" y="32892"/>
                </a:cubicBezTo>
                <a:cubicBezTo>
                  <a:pt x="188480" y="32892"/>
                  <a:pt x="176421" y="44951"/>
                  <a:pt x="176421" y="59804"/>
                </a:cubicBezTo>
                <a:cubicBezTo>
                  <a:pt x="176421" y="74657"/>
                  <a:pt x="188480" y="86716"/>
                  <a:pt x="203333" y="86716"/>
                </a:cubicBezTo>
                <a:cubicBezTo>
                  <a:pt x="218186" y="86716"/>
                  <a:pt x="230245" y="74657"/>
                  <a:pt x="230245" y="59804"/>
                </a:cubicBezTo>
                <a:close/>
                <a:moveTo>
                  <a:pt x="59804" y="161470"/>
                </a:moveTo>
                <a:lnTo>
                  <a:pt x="59804" y="167451"/>
                </a:lnTo>
                <a:cubicBezTo>
                  <a:pt x="59804" y="174066"/>
                  <a:pt x="65149" y="179411"/>
                  <a:pt x="71765" y="179411"/>
                </a:cubicBezTo>
                <a:lnTo>
                  <a:pt x="130372" y="179411"/>
                </a:lnTo>
                <a:cubicBezTo>
                  <a:pt x="127718" y="171338"/>
                  <a:pt x="128017" y="162816"/>
                  <a:pt x="134372" y="155490"/>
                </a:cubicBezTo>
                <a:cubicBezTo>
                  <a:pt x="129139" y="149435"/>
                  <a:pt x="126709" y="140651"/>
                  <a:pt x="130111" y="131830"/>
                </a:cubicBezTo>
                <a:cubicBezTo>
                  <a:pt x="132578" y="125438"/>
                  <a:pt x="136054" y="119458"/>
                  <a:pt x="140352" y="114150"/>
                </a:cubicBezTo>
                <a:cubicBezTo>
                  <a:pt x="142370" y="111684"/>
                  <a:pt x="144688" y="109777"/>
                  <a:pt x="147192" y="108394"/>
                </a:cubicBezTo>
                <a:cubicBezTo>
                  <a:pt x="138932" y="104096"/>
                  <a:pt x="129550" y="101666"/>
                  <a:pt x="119608" y="101666"/>
                </a:cubicBezTo>
                <a:cubicBezTo>
                  <a:pt x="86566" y="101666"/>
                  <a:pt x="59804" y="128429"/>
                  <a:pt x="59804" y="161470"/>
                </a:cubicBezTo>
                <a:close/>
                <a:moveTo>
                  <a:pt x="233459" y="144987"/>
                </a:moveTo>
                <a:cubicBezTo>
                  <a:pt x="235814" y="143641"/>
                  <a:pt x="237010" y="140838"/>
                  <a:pt x="236001" y="138259"/>
                </a:cubicBezTo>
                <a:cubicBezTo>
                  <a:pt x="234207" y="133624"/>
                  <a:pt x="231702" y="129251"/>
                  <a:pt x="228563" y="125401"/>
                </a:cubicBezTo>
                <a:cubicBezTo>
                  <a:pt x="226843" y="123271"/>
                  <a:pt x="223816" y="122897"/>
                  <a:pt x="221461" y="124280"/>
                </a:cubicBezTo>
                <a:cubicBezTo>
                  <a:pt x="213313" y="128989"/>
                  <a:pt x="203296" y="123233"/>
                  <a:pt x="203296" y="113777"/>
                </a:cubicBezTo>
                <a:cubicBezTo>
                  <a:pt x="203296" y="111048"/>
                  <a:pt x="201464" y="108619"/>
                  <a:pt x="198773" y="108207"/>
                </a:cubicBezTo>
                <a:cubicBezTo>
                  <a:pt x="193951" y="107460"/>
                  <a:pt x="188756" y="107460"/>
                  <a:pt x="183934" y="108207"/>
                </a:cubicBezTo>
                <a:cubicBezTo>
                  <a:pt x="181243" y="108619"/>
                  <a:pt x="179411" y="111048"/>
                  <a:pt x="179411" y="113777"/>
                </a:cubicBezTo>
                <a:cubicBezTo>
                  <a:pt x="179411" y="123196"/>
                  <a:pt x="169394" y="128989"/>
                  <a:pt x="161246" y="124280"/>
                </a:cubicBezTo>
                <a:cubicBezTo>
                  <a:pt x="158891" y="122934"/>
                  <a:pt x="155864" y="123308"/>
                  <a:pt x="154144" y="125401"/>
                </a:cubicBezTo>
                <a:cubicBezTo>
                  <a:pt x="151005" y="129251"/>
                  <a:pt x="148500" y="133624"/>
                  <a:pt x="146706" y="138259"/>
                </a:cubicBezTo>
                <a:cubicBezTo>
                  <a:pt x="145734" y="140801"/>
                  <a:pt x="146893" y="143604"/>
                  <a:pt x="149248" y="144949"/>
                </a:cubicBezTo>
                <a:cubicBezTo>
                  <a:pt x="157433" y="149659"/>
                  <a:pt x="157433" y="161209"/>
                  <a:pt x="149248" y="165956"/>
                </a:cubicBezTo>
                <a:cubicBezTo>
                  <a:pt x="146893" y="167301"/>
                  <a:pt x="145697" y="170104"/>
                  <a:pt x="146706" y="172646"/>
                </a:cubicBezTo>
                <a:cubicBezTo>
                  <a:pt x="148500" y="177281"/>
                  <a:pt x="151005" y="181654"/>
                  <a:pt x="154144" y="185504"/>
                </a:cubicBezTo>
                <a:cubicBezTo>
                  <a:pt x="155864" y="187634"/>
                  <a:pt x="158891" y="188008"/>
                  <a:pt x="161246" y="186625"/>
                </a:cubicBezTo>
                <a:cubicBezTo>
                  <a:pt x="169394" y="181916"/>
                  <a:pt x="179411" y="187709"/>
                  <a:pt x="179411" y="197128"/>
                </a:cubicBezTo>
                <a:cubicBezTo>
                  <a:pt x="179411" y="199857"/>
                  <a:pt x="181243" y="202286"/>
                  <a:pt x="183934" y="202697"/>
                </a:cubicBezTo>
                <a:cubicBezTo>
                  <a:pt x="188756" y="203445"/>
                  <a:pt x="193951" y="203445"/>
                  <a:pt x="198773" y="202697"/>
                </a:cubicBezTo>
                <a:cubicBezTo>
                  <a:pt x="201464" y="202286"/>
                  <a:pt x="203296" y="199857"/>
                  <a:pt x="203296" y="197128"/>
                </a:cubicBezTo>
                <a:cubicBezTo>
                  <a:pt x="203296" y="187709"/>
                  <a:pt x="213313" y="181916"/>
                  <a:pt x="221461" y="186625"/>
                </a:cubicBezTo>
                <a:cubicBezTo>
                  <a:pt x="223816" y="187971"/>
                  <a:pt x="226843" y="187597"/>
                  <a:pt x="228563" y="185504"/>
                </a:cubicBezTo>
                <a:cubicBezTo>
                  <a:pt x="231702" y="181654"/>
                  <a:pt x="234207" y="177281"/>
                  <a:pt x="236001" y="172646"/>
                </a:cubicBezTo>
                <a:cubicBezTo>
                  <a:pt x="236973" y="170104"/>
                  <a:pt x="235814" y="167301"/>
                  <a:pt x="233459" y="165956"/>
                </a:cubicBezTo>
                <a:cubicBezTo>
                  <a:pt x="225273" y="161246"/>
                  <a:pt x="225273" y="149696"/>
                  <a:pt x="233459" y="144949"/>
                </a:cubicBezTo>
                <a:close/>
                <a:moveTo>
                  <a:pt x="176421" y="155490"/>
                </a:moveTo>
                <a:cubicBezTo>
                  <a:pt x="176421" y="147238"/>
                  <a:pt x="183120" y="140539"/>
                  <a:pt x="191372" y="140539"/>
                </a:cubicBezTo>
                <a:cubicBezTo>
                  <a:pt x="199624" y="140539"/>
                  <a:pt x="206323" y="147238"/>
                  <a:pt x="206323" y="155490"/>
                </a:cubicBezTo>
                <a:cubicBezTo>
                  <a:pt x="206323" y="163742"/>
                  <a:pt x="199624" y="170441"/>
                  <a:pt x="191372" y="170441"/>
                </a:cubicBezTo>
                <a:cubicBezTo>
                  <a:pt x="183120" y="170441"/>
                  <a:pt x="176421" y="163742"/>
                  <a:pt x="176421" y="155490"/>
                </a:cubicBez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4" name="Text 32"/>
          <p:cNvSpPr/>
          <p:nvPr/>
        </p:nvSpPr>
        <p:spPr>
          <a:xfrm>
            <a:off x="6653670" y="1562872"/>
            <a:ext cx="5119205" cy="2551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507" b="1" dirty="0">
                <a:solidFill>
                  <a:srgbClr val="3D352E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Team Structure</a:t>
            </a:r>
            <a:endParaRPr lang="en-US" sz="1600" dirty="0"/>
          </a:p>
        </p:txBody>
      </p:sp>
      <p:sp>
        <p:nvSpPr>
          <p:cNvPr id="35" name="Shape 33"/>
          <p:cNvSpPr/>
          <p:nvPr/>
        </p:nvSpPr>
        <p:spPr>
          <a:xfrm>
            <a:off x="8728613" y="1945617"/>
            <a:ext cx="637907" cy="637907"/>
          </a:xfrm>
          <a:custGeom>
            <a:avLst/>
            <a:gdLst/>
            <a:ahLst/>
            <a:cxnLst/>
            <a:rect l="l" t="t" r="r" b="b"/>
            <a:pathLst>
              <a:path w="637907" h="637907">
                <a:moveTo>
                  <a:pt x="318954" y="0"/>
                </a:moveTo>
                <a:lnTo>
                  <a:pt x="318954" y="0"/>
                </a:lnTo>
                <a:cubicBezTo>
                  <a:pt x="495107" y="0"/>
                  <a:pt x="637907" y="142800"/>
                  <a:pt x="637907" y="318954"/>
                </a:cubicBezTo>
                <a:lnTo>
                  <a:pt x="637907" y="318954"/>
                </a:lnTo>
                <a:cubicBezTo>
                  <a:pt x="637907" y="495107"/>
                  <a:pt x="495107" y="637907"/>
                  <a:pt x="318954" y="637907"/>
                </a:cubicBezTo>
                <a:lnTo>
                  <a:pt x="318954" y="637907"/>
                </a:lnTo>
                <a:cubicBezTo>
                  <a:pt x="142800" y="637907"/>
                  <a:pt x="0" y="495107"/>
                  <a:pt x="0" y="318954"/>
                </a:cubicBezTo>
                <a:lnTo>
                  <a:pt x="0" y="318954"/>
                </a:lnTo>
                <a:cubicBezTo>
                  <a:pt x="0" y="142800"/>
                  <a:pt x="142800" y="0"/>
                  <a:pt x="318954" y="0"/>
                </a:cubicBezTo>
                <a:close/>
              </a:path>
            </a:pathLst>
          </a:custGeom>
          <a:solidFill>
            <a:srgbClr val="AE4A4A"/>
          </a:solidFill>
          <a:ln/>
          <a:effectLst>
            <a:outerShdw blurRad="119608" dist="79738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6" name="Shape 34"/>
          <p:cNvSpPr/>
          <p:nvPr/>
        </p:nvSpPr>
        <p:spPr>
          <a:xfrm>
            <a:off x="8915001" y="2144963"/>
            <a:ext cx="269117" cy="239215"/>
          </a:xfrm>
          <a:custGeom>
            <a:avLst/>
            <a:gdLst/>
            <a:ahLst/>
            <a:cxnLst/>
            <a:rect l="l" t="t" r="r" b="b"/>
            <a:pathLst>
              <a:path w="269117" h="239215">
                <a:moveTo>
                  <a:pt x="146239" y="40741"/>
                </a:moveTo>
                <a:cubicBezTo>
                  <a:pt x="150537" y="37331"/>
                  <a:pt x="153247" y="32051"/>
                  <a:pt x="153247" y="26164"/>
                </a:cubicBezTo>
                <a:cubicBezTo>
                  <a:pt x="153247" y="15839"/>
                  <a:pt x="144884" y="7475"/>
                  <a:pt x="134559" y="7475"/>
                </a:cubicBezTo>
                <a:cubicBezTo>
                  <a:pt x="124233" y="7475"/>
                  <a:pt x="115870" y="15839"/>
                  <a:pt x="115870" y="26164"/>
                </a:cubicBezTo>
                <a:cubicBezTo>
                  <a:pt x="115870" y="32051"/>
                  <a:pt x="118626" y="37331"/>
                  <a:pt x="122878" y="40741"/>
                </a:cubicBezTo>
                <a:lnTo>
                  <a:pt x="90920" y="91014"/>
                </a:lnTo>
                <a:cubicBezTo>
                  <a:pt x="86248" y="98349"/>
                  <a:pt x="76297" y="100171"/>
                  <a:pt x="69335" y="94939"/>
                </a:cubicBezTo>
                <a:lnTo>
                  <a:pt x="41536" y="74147"/>
                </a:lnTo>
                <a:cubicBezTo>
                  <a:pt x="43638" y="71157"/>
                  <a:pt x="44853" y="67466"/>
                  <a:pt x="44853" y="63542"/>
                </a:cubicBezTo>
                <a:cubicBezTo>
                  <a:pt x="44853" y="53216"/>
                  <a:pt x="36490" y="44853"/>
                  <a:pt x="26164" y="44853"/>
                </a:cubicBezTo>
                <a:cubicBezTo>
                  <a:pt x="15839" y="44853"/>
                  <a:pt x="7475" y="53216"/>
                  <a:pt x="7475" y="63542"/>
                </a:cubicBezTo>
                <a:cubicBezTo>
                  <a:pt x="7475" y="73727"/>
                  <a:pt x="15652" y="82043"/>
                  <a:pt x="25790" y="82230"/>
                </a:cubicBezTo>
                <a:lnTo>
                  <a:pt x="41022" y="183850"/>
                </a:lnTo>
                <a:cubicBezTo>
                  <a:pt x="43218" y="198474"/>
                  <a:pt x="55786" y="209313"/>
                  <a:pt x="70597" y="209313"/>
                </a:cubicBezTo>
                <a:lnTo>
                  <a:pt x="198521" y="209313"/>
                </a:lnTo>
                <a:cubicBezTo>
                  <a:pt x="213331" y="209313"/>
                  <a:pt x="225899" y="198474"/>
                  <a:pt x="228095" y="183850"/>
                </a:cubicBezTo>
                <a:lnTo>
                  <a:pt x="243327" y="82230"/>
                </a:lnTo>
                <a:cubicBezTo>
                  <a:pt x="253465" y="82043"/>
                  <a:pt x="261642" y="73727"/>
                  <a:pt x="261642" y="63542"/>
                </a:cubicBezTo>
                <a:cubicBezTo>
                  <a:pt x="261642" y="53216"/>
                  <a:pt x="253278" y="44853"/>
                  <a:pt x="242953" y="44853"/>
                </a:cubicBezTo>
                <a:cubicBezTo>
                  <a:pt x="232627" y="44853"/>
                  <a:pt x="224264" y="53216"/>
                  <a:pt x="224264" y="63542"/>
                </a:cubicBezTo>
                <a:cubicBezTo>
                  <a:pt x="224264" y="67466"/>
                  <a:pt x="225479" y="71157"/>
                  <a:pt x="227581" y="74147"/>
                </a:cubicBezTo>
                <a:lnTo>
                  <a:pt x="199829" y="94985"/>
                </a:lnTo>
                <a:cubicBezTo>
                  <a:pt x="192867" y="100218"/>
                  <a:pt x="182916" y="98396"/>
                  <a:pt x="178243" y="91061"/>
                </a:cubicBezTo>
                <a:lnTo>
                  <a:pt x="146239" y="40741"/>
                </a:lnTo>
                <a:close/>
              </a:path>
            </a:pathLst>
          </a:cu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7" name="Text 35"/>
          <p:cNvSpPr/>
          <p:nvPr/>
        </p:nvSpPr>
        <p:spPr>
          <a:xfrm>
            <a:off x="8539899" y="2647315"/>
            <a:ext cx="1012678" cy="22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130" b="1" dirty="0">
                <a:solidFill>
                  <a:srgbClr val="3D352E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Owner/Manager</a:t>
            </a:r>
            <a:endParaRPr lang="en-US" sz="1600" dirty="0"/>
          </a:p>
        </p:txBody>
      </p:sp>
      <p:sp>
        <p:nvSpPr>
          <p:cNvPr id="38" name="Text 36"/>
          <p:cNvSpPr/>
          <p:nvPr/>
        </p:nvSpPr>
        <p:spPr>
          <a:xfrm>
            <a:off x="8543886" y="2870582"/>
            <a:ext cx="1004704" cy="1913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005" dirty="0">
                <a:solidFill>
                  <a:srgbClr val="3D352E">
                    <a:alpha val="7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Erika Kazdova</a:t>
            </a:r>
            <a:endParaRPr lang="en-US" sz="1600" dirty="0"/>
          </a:p>
        </p:txBody>
      </p:sp>
      <p:sp>
        <p:nvSpPr>
          <p:cNvPr id="39" name="Shape 37"/>
          <p:cNvSpPr/>
          <p:nvPr/>
        </p:nvSpPr>
        <p:spPr>
          <a:xfrm>
            <a:off x="6414455" y="3189536"/>
            <a:ext cx="2567576" cy="1403396"/>
          </a:xfrm>
          <a:custGeom>
            <a:avLst/>
            <a:gdLst/>
            <a:ahLst/>
            <a:cxnLst/>
            <a:rect l="l" t="t" r="r" b="b"/>
            <a:pathLst>
              <a:path w="2567576" h="1403396">
                <a:moveTo>
                  <a:pt x="63784" y="0"/>
                </a:moveTo>
                <a:lnTo>
                  <a:pt x="2503792" y="0"/>
                </a:lnTo>
                <a:cubicBezTo>
                  <a:pt x="2539019" y="0"/>
                  <a:pt x="2567576" y="28557"/>
                  <a:pt x="2567576" y="63784"/>
                </a:cubicBezTo>
                <a:lnTo>
                  <a:pt x="2567576" y="1339611"/>
                </a:lnTo>
                <a:cubicBezTo>
                  <a:pt x="2567576" y="1374838"/>
                  <a:pt x="2539019" y="1403396"/>
                  <a:pt x="2503792" y="1403396"/>
                </a:cubicBezTo>
                <a:lnTo>
                  <a:pt x="63784" y="1403396"/>
                </a:lnTo>
                <a:cubicBezTo>
                  <a:pt x="28557" y="1403396"/>
                  <a:pt x="0" y="1374838"/>
                  <a:pt x="0" y="1339611"/>
                </a:cubicBezTo>
                <a:lnTo>
                  <a:pt x="0" y="63784"/>
                </a:lnTo>
                <a:cubicBezTo>
                  <a:pt x="0" y="28581"/>
                  <a:pt x="28581" y="0"/>
                  <a:pt x="63784" y="0"/>
                </a:cubicBezTo>
                <a:close/>
              </a:path>
            </a:pathLst>
          </a:custGeom>
          <a:solidFill>
            <a:srgbClr val="F8F5F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0" name="Shape 38"/>
          <p:cNvSpPr/>
          <p:nvPr/>
        </p:nvSpPr>
        <p:spPr>
          <a:xfrm>
            <a:off x="7475807" y="3317117"/>
            <a:ext cx="446535" cy="446535"/>
          </a:xfrm>
          <a:custGeom>
            <a:avLst/>
            <a:gdLst/>
            <a:ahLst/>
            <a:cxnLst/>
            <a:rect l="l" t="t" r="r" b="b"/>
            <a:pathLst>
              <a:path w="446535" h="446535">
                <a:moveTo>
                  <a:pt x="223267" y="0"/>
                </a:moveTo>
                <a:lnTo>
                  <a:pt x="223267" y="0"/>
                </a:lnTo>
                <a:cubicBezTo>
                  <a:pt x="346492" y="0"/>
                  <a:pt x="446535" y="100043"/>
                  <a:pt x="446535" y="223267"/>
                </a:cubicBezTo>
                <a:lnTo>
                  <a:pt x="446535" y="223267"/>
                </a:lnTo>
                <a:cubicBezTo>
                  <a:pt x="446535" y="346492"/>
                  <a:pt x="346492" y="446535"/>
                  <a:pt x="223267" y="446535"/>
                </a:cubicBezTo>
                <a:lnTo>
                  <a:pt x="223267" y="446535"/>
                </a:lnTo>
                <a:cubicBezTo>
                  <a:pt x="100043" y="446535"/>
                  <a:pt x="0" y="346492"/>
                  <a:pt x="0" y="223267"/>
                </a:cubicBezTo>
                <a:lnTo>
                  <a:pt x="0" y="223267"/>
                </a:lnTo>
                <a:cubicBezTo>
                  <a:pt x="0" y="100043"/>
                  <a:pt x="100043" y="0"/>
                  <a:pt x="223267" y="0"/>
                </a:cubicBezTo>
                <a:close/>
              </a:path>
            </a:pathLst>
          </a:custGeom>
          <a:solidFill>
            <a:srgbClr val="3A4F4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1" name="Shape 39"/>
          <p:cNvSpPr/>
          <p:nvPr/>
        </p:nvSpPr>
        <p:spPr>
          <a:xfrm>
            <a:off x="7619336" y="3460646"/>
            <a:ext cx="159477" cy="159477"/>
          </a:xfrm>
          <a:custGeom>
            <a:avLst/>
            <a:gdLst/>
            <a:ahLst/>
            <a:cxnLst/>
            <a:rect l="l" t="t" r="r" b="b"/>
            <a:pathLst>
              <a:path w="159477" h="159477">
                <a:moveTo>
                  <a:pt x="19903" y="4485"/>
                </a:moveTo>
                <a:cubicBezTo>
                  <a:pt x="19654" y="1931"/>
                  <a:pt x="17505" y="0"/>
                  <a:pt x="14951" y="0"/>
                </a:cubicBezTo>
                <a:cubicBezTo>
                  <a:pt x="12397" y="0"/>
                  <a:pt x="10248" y="1931"/>
                  <a:pt x="9967" y="4454"/>
                </a:cubicBezTo>
                <a:lnTo>
                  <a:pt x="5575" y="46628"/>
                </a:lnTo>
                <a:cubicBezTo>
                  <a:pt x="5171" y="48497"/>
                  <a:pt x="4984" y="50397"/>
                  <a:pt x="4984" y="52297"/>
                </a:cubicBezTo>
                <a:cubicBezTo>
                  <a:pt x="4984" y="66594"/>
                  <a:pt x="15917" y="78337"/>
                  <a:pt x="29902" y="79614"/>
                </a:cubicBezTo>
                <a:lnTo>
                  <a:pt x="29902" y="149509"/>
                </a:lnTo>
                <a:cubicBezTo>
                  <a:pt x="29902" y="155023"/>
                  <a:pt x="34356" y="159477"/>
                  <a:pt x="39869" y="159477"/>
                </a:cubicBezTo>
                <a:cubicBezTo>
                  <a:pt x="45382" y="159477"/>
                  <a:pt x="49836" y="155023"/>
                  <a:pt x="49836" y="149509"/>
                </a:cubicBezTo>
                <a:lnTo>
                  <a:pt x="49836" y="79614"/>
                </a:lnTo>
                <a:cubicBezTo>
                  <a:pt x="63822" y="78337"/>
                  <a:pt x="74755" y="66594"/>
                  <a:pt x="74755" y="52297"/>
                </a:cubicBezTo>
                <a:cubicBezTo>
                  <a:pt x="74755" y="50397"/>
                  <a:pt x="74568" y="48497"/>
                  <a:pt x="74163" y="46628"/>
                </a:cubicBezTo>
                <a:lnTo>
                  <a:pt x="69740" y="4454"/>
                </a:lnTo>
                <a:cubicBezTo>
                  <a:pt x="69491" y="1931"/>
                  <a:pt x="67342" y="0"/>
                  <a:pt x="64787" y="0"/>
                </a:cubicBezTo>
                <a:cubicBezTo>
                  <a:pt x="62233" y="0"/>
                  <a:pt x="60084" y="1931"/>
                  <a:pt x="59835" y="4485"/>
                </a:cubicBezTo>
                <a:lnTo>
                  <a:pt x="55599" y="46691"/>
                </a:lnTo>
                <a:cubicBezTo>
                  <a:pt x="55412" y="48466"/>
                  <a:pt x="53917" y="49836"/>
                  <a:pt x="52141" y="49836"/>
                </a:cubicBezTo>
                <a:cubicBezTo>
                  <a:pt x="50335" y="49836"/>
                  <a:pt x="48840" y="48466"/>
                  <a:pt x="48653" y="46659"/>
                </a:cubicBezTo>
                <a:lnTo>
                  <a:pt x="44822" y="4548"/>
                </a:lnTo>
                <a:cubicBezTo>
                  <a:pt x="44604" y="1962"/>
                  <a:pt x="42454" y="0"/>
                  <a:pt x="39869" y="0"/>
                </a:cubicBezTo>
                <a:cubicBezTo>
                  <a:pt x="37284" y="0"/>
                  <a:pt x="35135" y="1962"/>
                  <a:pt x="34917" y="4548"/>
                </a:cubicBezTo>
                <a:lnTo>
                  <a:pt x="31086" y="46659"/>
                </a:lnTo>
                <a:cubicBezTo>
                  <a:pt x="30930" y="48466"/>
                  <a:pt x="29404" y="49836"/>
                  <a:pt x="27597" y="49836"/>
                </a:cubicBezTo>
                <a:cubicBezTo>
                  <a:pt x="25790" y="49836"/>
                  <a:pt x="24295" y="48466"/>
                  <a:pt x="24140" y="46691"/>
                </a:cubicBezTo>
                <a:lnTo>
                  <a:pt x="19903" y="4485"/>
                </a:lnTo>
                <a:close/>
                <a:moveTo>
                  <a:pt x="139542" y="0"/>
                </a:moveTo>
                <a:cubicBezTo>
                  <a:pt x="134559" y="0"/>
                  <a:pt x="99673" y="9967"/>
                  <a:pt x="99673" y="54820"/>
                </a:cubicBezTo>
                <a:lnTo>
                  <a:pt x="99673" y="89706"/>
                </a:lnTo>
                <a:cubicBezTo>
                  <a:pt x="99673" y="100701"/>
                  <a:pt x="108612" y="109640"/>
                  <a:pt x="119608" y="109640"/>
                </a:cubicBezTo>
                <a:lnTo>
                  <a:pt x="129575" y="109640"/>
                </a:lnTo>
                <a:lnTo>
                  <a:pt x="129575" y="149509"/>
                </a:lnTo>
                <a:cubicBezTo>
                  <a:pt x="129575" y="155023"/>
                  <a:pt x="134029" y="159477"/>
                  <a:pt x="139542" y="159477"/>
                </a:cubicBezTo>
                <a:cubicBezTo>
                  <a:pt x="145055" y="159477"/>
                  <a:pt x="149509" y="155023"/>
                  <a:pt x="149509" y="149509"/>
                </a:cubicBezTo>
                <a:lnTo>
                  <a:pt x="149509" y="9967"/>
                </a:lnTo>
                <a:cubicBezTo>
                  <a:pt x="149509" y="4454"/>
                  <a:pt x="145055" y="0"/>
                  <a:pt x="139542" y="0"/>
                </a:cubicBezTo>
                <a:close/>
              </a:path>
            </a:pathLst>
          </a:cu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2" name="Text 40"/>
          <p:cNvSpPr/>
          <p:nvPr/>
        </p:nvSpPr>
        <p:spPr>
          <a:xfrm>
            <a:off x="6506154" y="3827443"/>
            <a:ext cx="2384178" cy="22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130" b="1" dirty="0">
                <a:solidFill>
                  <a:srgbClr val="3D352E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Kitchen Team</a:t>
            </a:r>
            <a:endParaRPr lang="en-US" sz="1600" dirty="0"/>
          </a:p>
        </p:txBody>
      </p:sp>
      <p:sp>
        <p:nvSpPr>
          <p:cNvPr id="43" name="Text 41"/>
          <p:cNvSpPr/>
          <p:nvPr/>
        </p:nvSpPr>
        <p:spPr>
          <a:xfrm>
            <a:off x="6510141" y="4082606"/>
            <a:ext cx="2376204" cy="1913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005" dirty="0">
                <a:solidFill>
                  <a:srgbClr val="3D352E">
                    <a:alpha val="7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3 Employees</a:t>
            </a:r>
            <a:endParaRPr lang="en-US" sz="1600" dirty="0"/>
          </a:p>
        </p:txBody>
      </p:sp>
      <p:sp>
        <p:nvSpPr>
          <p:cNvPr id="44" name="Text 42"/>
          <p:cNvSpPr/>
          <p:nvPr/>
        </p:nvSpPr>
        <p:spPr>
          <a:xfrm>
            <a:off x="6510141" y="4273978"/>
            <a:ext cx="2376204" cy="1913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005" dirty="0">
                <a:solidFill>
                  <a:srgbClr val="3D352E">
                    <a:alpha val="6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Chefs &amp; Kitchen Staff</a:t>
            </a:r>
            <a:endParaRPr lang="en-US" sz="1600" dirty="0"/>
          </a:p>
        </p:txBody>
      </p:sp>
      <p:sp>
        <p:nvSpPr>
          <p:cNvPr id="45" name="Shape 43"/>
          <p:cNvSpPr/>
          <p:nvPr/>
        </p:nvSpPr>
        <p:spPr>
          <a:xfrm>
            <a:off x="9111357" y="3189536"/>
            <a:ext cx="2567576" cy="1403396"/>
          </a:xfrm>
          <a:custGeom>
            <a:avLst/>
            <a:gdLst/>
            <a:ahLst/>
            <a:cxnLst/>
            <a:rect l="l" t="t" r="r" b="b"/>
            <a:pathLst>
              <a:path w="2567576" h="1403396">
                <a:moveTo>
                  <a:pt x="63784" y="0"/>
                </a:moveTo>
                <a:lnTo>
                  <a:pt x="2503792" y="0"/>
                </a:lnTo>
                <a:cubicBezTo>
                  <a:pt x="2539019" y="0"/>
                  <a:pt x="2567576" y="28557"/>
                  <a:pt x="2567576" y="63784"/>
                </a:cubicBezTo>
                <a:lnTo>
                  <a:pt x="2567576" y="1339611"/>
                </a:lnTo>
                <a:cubicBezTo>
                  <a:pt x="2567576" y="1374838"/>
                  <a:pt x="2539019" y="1403396"/>
                  <a:pt x="2503792" y="1403396"/>
                </a:cubicBezTo>
                <a:lnTo>
                  <a:pt x="63784" y="1403396"/>
                </a:lnTo>
                <a:cubicBezTo>
                  <a:pt x="28557" y="1403396"/>
                  <a:pt x="0" y="1374838"/>
                  <a:pt x="0" y="1339611"/>
                </a:cubicBezTo>
                <a:lnTo>
                  <a:pt x="0" y="63784"/>
                </a:lnTo>
                <a:cubicBezTo>
                  <a:pt x="0" y="28581"/>
                  <a:pt x="28581" y="0"/>
                  <a:pt x="63784" y="0"/>
                </a:cubicBezTo>
                <a:close/>
              </a:path>
            </a:pathLst>
          </a:custGeom>
          <a:solidFill>
            <a:srgbClr val="F8F5F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6" name="Shape 44"/>
          <p:cNvSpPr/>
          <p:nvPr/>
        </p:nvSpPr>
        <p:spPr>
          <a:xfrm>
            <a:off x="10172792" y="3317117"/>
            <a:ext cx="446535" cy="446535"/>
          </a:xfrm>
          <a:custGeom>
            <a:avLst/>
            <a:gdLst/>
            <a:ahLst/>
            <a:cxnLst/>
            <a:rect l="l" t="t" r="r" b="b"/>
            <a:pathLst>
              <a:path w="446535" h="446535">
                <a:moveTo>
                  <a:pt x="223267" y="0"/>
                </a:moveTo>
                <a:lnTo>
                  <a:pt x="223267" y="0"/>
                </a:lnTo>
                <a:cubicBezTo>
                  <a:pt x="346492" y="0"/>
                  <a:pt x="446535" y="100043"/>
                  <a:pt x="446535" y="223267"/>
                </a:cubicBezTo>
                <a:lnTo>
                  <a:pt x="446535" y="223267"/>
                </a:lnTo>
                <a:cubicBezTo>
                  <a:pt x="446535" y="346492"/>
                  <a:pt x="346492" y="446535"/>
                  <a:pt x="223267" y="446535"/>
                </a:cubicBezTo>
                <a:lnTo>
                  <a:pt x="223267" y="446535"/>
                </a:lnTo>
                <a:cubicBezTo>
                  <a:pt x="100043" y="446535"/>
                  <a:pt x="0" y="346492"/>
                  <a:pt x="0" y="223267"/>
                </a:cubicBezTo>
                <a:lnTo>
                  <a:pt x="0" y="223267"/>
                </a:lnTo>
                <a:cubicBezTo>
                  <a:pt x="0" y="100043"/>
                  <a:pt x="100043" y="0"/>
                  <a:pt x="223267" y="0"/>
                </a:cubicBez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7" name="Shape 45"/>
          <p:cNvSpPr/>
          <p:nvPr/>
        </p:nvSpPr>
        <p:spPr>
          <a:xfrm>
            <a:off x="10316321" y="3460646"/>
            <a:ext cx="159477" cy="159477"/>
          </a:xfrm>
          <a:custGeom>
            <a:avLst/>
            <a:gdLst/>
            <a:ahLst/>
            <a:cxnLst/>
            <a:rect l="l" t="t" r="r" b="b"/>
            <a:pathLst>
              <a:path w="159477" h="159477">
                <a:moveTo>
                  <a:pt x="67279" y="19935"/>
                </a:moveTo>
                <a:cubicBezTo>
                  <a:pt x="63137" y="19935"/>
                  <a:pt x="59804" y="23267"/>
                  <a:pt x="59804" y="27410"/>
                </a:cubicBezTo>
                <a:cubicBezTo>
                  <a:pt x="59804" y="31553"/>
                  <a:pt x="63137" y="34886"/>
                  <a:pt x="67279" y="34886"/>
                </a:cubicBezTo>
                <a:lnTo>
                  <a:pt x="72263" y="34886"/>
                </a:lnTo>
                <a:lnTo>
                  <a:pt x="72263" y="45258"/>
                </a:lnTo>
                <a:cubicBezTo>
                  <a:pt x="38872" y="48809"/>
                  <a:pt x="12521" y="75907"/>
                  <a:pt x="10154" y="109640"/>
                </a:cubicBezTo>
                <a:lnTo>
                  <a:pt x="149354" y="109640"/>
                </a:lnTo>
                <a:cubicBezTo>
                  <a:pt x="146955" y="75907"/>
                  <a:pt x="120604" y="48809"/>
                  <a:pt x="87214" y="45258"/>
                </a:cubicBezTo>
                <a:lnTo>
                  <a:pt x="87214" y="34886"/>
                </a:lnTo>
                <a:lnTo>
                  <a:pt x="92198" y="34886"/>
                </a:lnTo>
                <a:cubicBezTo>
                  <a:pt x="96340" y="34886"/>
                  <a:pt x="99673" y="31553"/>
                  <a:pt x="99673" y="27410"/>
                </a:cubicBezTo>
                <a:cubicBezTo>
                  <a:pt x="99673" y="23267"/>
                  <a:pt x="96340" y="19935"/>
                  <a:pt x="92198" y="19935"/>
                </a:cubicBezTo>
                <a:lnTo>
                  <a:pt x="67279" y="19935"/>
                </a:lnTo>
                <a:close/>
                <a:moveTo>
                  <a:pt x="7475" y="124591"/>
                </a:moveTo>
                <a:cubicBezTo>
                  <a:pt x="3333" y="124591"/>
                  <a:pt x="0" y="127924"/>
                  <a:pt x="0" y="132067"/>
                </a:cubicBezTo>
                <a:cubicBezTo>
                  <a:pt x="0" y="136209"/>
                  <a:pt x="3333" y="139542"/>
                  <a:pt x="7475" y="139542"/>
                </a:cubicBezTo>
                <a:lnTo>
                  <a:pt x="152001" y="139542"/>
                </a:lnTo>
                <a:cubicBezTo>
                  <a:pt x="156144" y="139542"/>
                  <a:pt x="159477" y="136209"/>
                  <a:pt x="159477" y="132067"/>
                </a:cubicBezTo>
                <a:cubicBezTo>
                  <a:pt x="159477" y="127924"/>
                  <a:pt x="156144" y="124591"/>
                  <a:pt x="152001" y="124591"/>
                </a:cubicBezTo>
                <a:lnTo>
                  <a:pt x="7475" y="124591"/>
                </a:lnTo>
                <a:close/>
              </a:path>
            </a:pathLst>
          </a:custGeom>
          <a:solidFill>
            <a:srgbClr val="3D35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8" name="Text 46"/>
          <p:cNvSpPr/>
          <p:nvPr/>
        </p:nvSpPr>
        <p:spPr>
          <a:xfrm>
            <a:off x="9203056" y="3827443"/>
            <a:ext cx="2384178" cy="22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130" b="1" dirty="0">
                <a:solidFill>
                  <a:srgbClr val="3D352E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Front of House</a:t>
            </a:r>
            <a:endParaRPr lang="en-US" sz="1600" dirty="0"/>
          </a:p>
        </p:txBody>
      </p:sp>
      <p:sp>
        <p:nvSpPr>
          <p:cNvPr id="49" name="Text 47"/>
          <p:cNvSpPr/>
          <p:nvPr/>
        </p:nvSpPr>
        <p:spPr>
          <a:xfrm>
            <a:off x="9207043" y="4082606"/>
            <a:ext cx="2376204" cy="1913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005" dirty="0">
                <a:solidFill>
                  <a:srgbClr val="3D352E">
                    <a:alpha val="7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3 Employees</a:t>
            </a:r>
            <a:endParaRPr lang="en-US" sz="1600" dirty="0"/>
          </a:p>
        </p:txBody>
      </p:sp>
      <p:sp>
        <p:nvSpPr>
          <p:cNvPr id="50" name="Text 48"/>
          <p:cNvSpPr/>
          <p:nvPr/>
        </p:nvSpPr>
        <p:spPr>
          <a:xfrm>
            <a:off x="9207043" y="4273978"/>
            <a:ext cx="2376204" cy="1913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005" dirty="0">
                <a:solidFill>
                  <a:srgbClr val="3D352E">
                    <a:alpha val="6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Servers &amp; Hosts</a:t>
            </a:r>
            <a:endParaRPr lang="en-US" sz="1600" dirty="0"/>
          </a:p>
        </p:txBody>
      </p:sp>
      <p:sp>
        <p:nvSpPr>
          <p:cNvPr id="51" name="Shape 49"/>
          <p:cNvSpPr/>
          <p:nvPr/>
        </p:nvSpPr>
        <p:spPr>
          <a:xfrm>
            <a:off x="6414455" y="4720513"/>
            <a:ext cx="5262734" cy="382744"/>
          </a:xfrm>
          <a:custGeom>
            <a:avLst/>
            <a:gdLst/>
            <a:ahLst/>
            <a:cxnLst/>
            <a:rect l="l" t="t" r="r" b="b"/>
            <a:pathLst>
              <a:path w="5262734" h="382744">
                <a:moveTo>
                  <a:pt x="63792" y="0"/>
                </a:moveTo>
                <a:lnTo>
                  <a:pt x="5198942" y="0"/>
                </a:lnTo>
                <a:cubicBezTo>
                  <a:pt x="5234173" y="0"/>
                  <a:pt x="5262734" y="28561"/>
                  <a:pt x="5262734" y="63792"/>
                </a:cubicBezTo>
                <a:lnTo>
                  <a:pt x="5262734" y="318952"/>
                </a:lnTo>
                <a:cubicBezTo>
                  <a:pt x="5262734" y="354184"/>
                  <a:pt x="5234173" y="382744"/>
                  <a:pt x="5198942" y="382744"/>
                </a:cubicBezTo>
                <a:lnTo>
                  <a:pt x="63792" y="382744"/>
                </a:lnTo>
                <a:cubicBezTo>
                  <a:pt x="28561" y="382744"/>
                  <a:pt x="0" y="354184"/>
                  <a:pt x="0" y="318952"/>
                </a:cubicBezTo>
                <a:lnTo>
                  <a:pt x="0" y="63792"/>
                </a:lnTo>
                <a:cubicBezTo>
                  <a:pt x="0" y="28584"/>
                  <a:pt x="28584" y="0"/>
                  <a:pt x="63792" y="0"/>
                </a:cubicBezTo>
                <a:close/>
              </a:path>
            </a:pathLst>
          </a:custGeom>
          <a:gradFill flip="none" rotWithShape="1">
            <a:gsLst>
              <a:gs pos="0">
                <a:srgbClr val="AE4A4A"/>
              </a:gs>
              <a:gs pos="100000">
                <a:srgbClr val="AE4A4A">
                  <a:alpha val="90000"/>
                </a:srgbClr>
              </a:gs>
            </a:gsLst>
            <a:lin ang="0" scaled="1"/>
          </a:gradFill>
          <a:ln/>
        </p:spPr>
        <p:txBody>
          <a:bodyPr/>
          <a:lstStyle/>
          <a:p>
            <a:endParaRPr lang="en-GB"/>
          </a:p>
        </p:txBody>
      </p:sp>
      <p:sp>
        <p:nvSpPr>
          <p:cNvPr id="52" name="Text 50"/>
          <p:cNvSpPr/>
          <p:nvPr/>
        </p:nvSpPr>
        <p:spPr>
          <a:xfrm>
            <a:off x="6478246" y="4816199"/>
            <a:ext cx="5135152" cy="1913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005" b="1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Total: 6 Core Employees</a:t>
            </a:r>
            <a:r>
              <a:rPr lang="en-US" sz="1005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+ Part-time support as needed</a:t>
            </a:r>
            <a:endParaRPr lang="en-US" sz="1600" dirty="0"/>
          </a:p>
        </p:txBody>
      </p:sp>
      <p:sp>
        <p:nvSpPr>
          <p:cNvPr id="53" name="Shape 51"/>
          <p:cNvSpPr/>
          <p:nvPr/>
        </p:nvSpPr>
        <p:spPr>
          <a:xfrm>
            <a:off x="6223083" y="5454106"/>
            <a:ext cx="5645478" cy="1172154"/>
          </a:xfrm>
          <a:custGeom>
            <a:avLst/>
            <a:gdLst/>
            <a:ahLst/>
            <a:cxnLst/>
            <a:rect l="l" t="t" r="r" b="b"/>
            <a:pathLst>
              <a:path w="5645478" h="1172154">
                <a:moveTo>
                  <a:pt x="95683" y="0"/>
                </a:moveTo>
                <a:lnTo>
                  <a:pt x="5549795" y="0"/>
                </a:lnTo>
                <a:cubicBezTo>
                  <a:pt x="5602639" y="0"/>
                  <a:pt x="5645478" y="42839"/>
                  <a:pt x="5645478" y="95683"/>
                </a:cubicBezTo>
                <a:lnTo>
                  <a:pt x="5645478" y="1076471"/>
                </a:lnTo>
                <a:cubicBezTo>
                  <a:pt x="5645478" y="1129316"/>
                  <a:pt x="5602639" y="1172154"/>
                  <a:pt x="5549795" y="1172154"/>
                </a:cubicBezTo>
                <a:lnTo>
                  <a:pt x="95683" y="1172154"/>
                </a:lnTo>
                <a:cubicBezTo>
                  <a:pt x="42839" y="1172154"/>
                  <a:pt x="0" y="1129316"/>
                  <a:pt x="0" y="1076471"/>
                </a:cubicBezTo>
                <a:lnTo>
                  <a:pt x="0" y="95683"/>
                </a:lnTo>
                <a:cubicBezTo>
                  <a:pt x="0" y="42874"/>
                  <a:pt x="42874" y="0"/>
                  <a:pt x="95683" y="0"/>
                </a:cubicBezTo>
                <a:close/>
              </a:path>
            </a:pathLst>
          </a:custGeom>
          <a:gradFill flip="none" rotWithShape="1">
            <a:gsLst>
              <a:gs pos="0">
                <a:srgbClr val="D4B483"/>
              </a:gs>
              <a:gs pos="100000">
                <a:srgbClr val="D4B483">
                  <a:alpha val="90000"/>
                </a:srgbClr>
              </a:gs>
            </a:gsLst>
            <a:lin ang="2700000" scaled="1"/>
          </a:gradFill>
          <a:ln/>
          <a:effectLst>
            <a:outerShdw blurRad="119608" dist="79738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4" name="Shape 52"/>
          <p:cNvSpPr/>
          <p:nvPr/>
        </p:nvSpPr>
        <p:spPr>
          <a:xfrm>
            <a:off x="6454324" y="5677373"/>
            <a:ext cx="119608" cy="159477"/>
          </a:xfrm>
          <a:custGeom>
            <a:avLst/>
            <a:gdLst/>
            <a:ahLst/>
            <a:cxnLst/>
            <a:rect l="l" t="t" r="r" b="b"/>
            <a:pathLst>
              <a:path w="119608" h="159477">
                <a:moveTo>
                  <a:pt x="28438" y="89706"/>
                </a:moveTo>
                <a:lnTo>
                  <a:pt x="17599" y="89706"/>
                </a:lnTo>
                <a:cubicBezTo>
                  <a:pt x="13456" y="89706"/>
                  <a:pt x="10123" y="86373"/>
                  <a:pt x="10123" y="82230"/>
                </a:cubicBezTo>
                <a:cubicBezTo>
                  <a:pt x="10123" y="78088"/>
                  <a:pt x="13456" y="74755"/>
                  <a:pt x="17599" y="74755"/>
                </a:cubicBezTo>
                <a:lnTo>
                  <a:pt x="24264" y="74755"/>
                </a:lnTo>
                <a:cubicBezTo>
                  <a:pt x="11618" y="45881"/>
                  <a:pt x="32736" y="13082"/>
                  <a:pt x="64663" y="13082"/>
                </a:cubicBezTo>
                <a:lnTo>
                  <a:pt x="67217" y="13082"/>
                </a:lnTo>
                <a:cubicBezTo>
                  <a:pt x="77683" y="13082"/>
                  <a:pt x="87837" y="16602"/>
                  <a:pt x="96029" y="23112"/>
                </a:cubicBezTo>
                <a:lnTo>
                  <a:pt x="101043" y="27067"/>
                </a:lnTo>
                <a:cubicBezTo>
                  <a:pt x="105373" y="30494"/>
                  <a:pt x="106089" y="36754"/>
                  <a:pt x="102663" y="41084"/>
                </a:cubicBezTo>
                <a:cubicBezTo>
                  <a:pt x="99237" y="45414"/>
                  <a:pt x="92976" y="46130"/>
                  <a:pt x="88647" y="42704"/>
                </a:cubicBezTo>
                <a:lnTo>
                  <a:pt x="83632" y="38748"/>
                </a:lnTo>
                <a:cubicBezTo>
                  <a:pt x="78960" y="35041"/>
                  <a:pt x="73166" y="33017"/>
                  <a:pt x="67186" y="33017"/>
                </a:cubicBezTo>
                <a:lnTo>
                  <a:pt x="64632" y="33017"/>
                </a:lnTo>
                <a:cubicBezTo>
                  <a:pt x="46784" y="33017"/>
                  <a:pt x="35135" y="51674"/>
                  <a:pt x="42922" y="67715"/>
                </a:cubicBezTo>
                <a:cubicBezTo>
                  <a:pt x="44043" y="70020"/>
                  <a:pt x="44977" y="72356"/>
                  <a:pt x="45756" y="74755"/>
                </a:cubicBezTo>
                <a:lnTo>
                  <a:pt x="92322" y="74755"/>
                </a:lnTo>
                <a:cubicBezTo>
                  <a:pt x="96465" y="74755"/>
                  <a:pt x="99798" y="78088"/>
                  <a:pt x="99798" y="82230"/>
                </a:cubicBezTo>
                <a:cubicBezTo>
                  <a:pt x="99798" y="86373"/>
                  <a:pt x="96465" y="89706"/>
                  <a:pt x="92322" y="89706"/>
                </a:cubicBezTo>
                <a:lnTo>
                  <a:pt x="48341" y="89706"/>
                </a:lnTo>
                <a:cubicBezTo>
                  <a:pt x="48653" y="100701"/>
                  <a:pt x="45632" y="111696"/>
                  <a:pt x="39340" y="121134"/>
                </a:cubicBezTo>
                <a:lnTo>
                  <a:pt x="33702" y="129575"/>
                </a:lnTo>
                <a:lnTo>
                  <a:pt x="99798" y="129575"/>
                </a:lnTo>
                <a:cubicBezTo>
                  <a:pt x="105311" y="129575"/>
                  <a:pt x="109765" y="134029"/>
                  <a:pt x="109765" y="139542"/>
                </a:cubicBezTo>
                <a:cubicBezTo>
                  <a:pt x="109765" y="145055"/>
                  <a:pt x="105311" y="149509"/>
                  <a:pt x="99798" y="149509"/>
                </a:cubicBezTo>
                <a:lnTo>
                  <a:pt x="15076" y="149509"/>
                </a:lnTo>
                <a:cubicBezTo>
                  <a:pt x="11400" y="149509"/>
                  <a:pt x="8036" y="147485"/>
                  <a:pt x="6292" y="144246"/>
                </a:cubicBezTo>
                <a:cubicBezTo>
                  <a:pt x="4548" y="141006"/>
                  <a:pt x="4734" y="137082"/>
                  <a:pt x="6790" y="133998"/>
                </a:cubicBezTo>
                <a:lnTo>
                  <a:pt x="22738" y="110076"/>
                </a:lnTo>
                <a:cubicBezTo>
                  <a:pt x="26818" y="103971"/>
                  <a:pt x="28718" y="96807"/>
                  <a:pt x="28407" y="89706"/>
                </a:cubicBezTo>
                <a:close/>
              </a:path>
            </a:pathLst>
          </a:custGeom>
          <a:solidFill>
            <a:srgbClr val="AE4A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5" name="Text 53"/>
          <p:cNvSpPr/>
          <p:nvPr/>
        </p:nvSpPr>
        <p:spPr>
          <a:xfrm>
            <a:off x="6613801" y="5645478"/>
            <a:ext cx="5143126" cy="22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256" b="1" dirty="0">
                <a:solidFill>
                  <a:srgbClr val="3D352E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Compensation</a:t>
            </a:r>
            <a:endParaRPr lang="en-US" sz="1600" dirty="0"/>
          </a:p>
        </p:txBody>
      </p:sp>
      <p:sp>
        <p:nvSpPr>
          <p:cNvPr id="56" name="Text 54"/>
          <p:cNvSpPr/>
          <p:nvPr/>
        </p:nvSpPr>
        <p:spPr>
          <a:xfrm>
            <a:off x="6414455" y="5964432"/>
            <a:ext cx="5334498" cy="47045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130" dirty="0">
                <a:solidFill>
                  <a:srgbClr val="3D35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All employees receive </a:t>
            </a:r>
            <a:r>
              <a:rPr lang="en-US" sz="1130" b="1" dirty="0">
                <a:solidFill>
                  <a:srgbClr val="3D35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legal minimum wage</a:t>
            </a:r>
            <a:r>
              <a:rPr lang="en-US" sz="1130" dirty="0">
                <a:solidFill>
                  <a:srgbClr val="3D35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as per ACAS guidelines, ensuring fair compensation and compliance with UK employment law.</a:t>
            </a:r>
            <a:endParaRPr lang="en-US" sz="1600" dirty="0"/>
          </a:p>
        </p:txBody>
      </p:sp>
    </p:spTree>
  </p:cSld>
  <p:clrMapOvr>
    <a:masterClrMapping/>
  </p:clrMapOvr>
  <p:transition>
    <p:fad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F5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17500" y="317500"/>
            <a:ext cx="1162050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b="1" kern="0" spc="100" dirty="0">
                <a:solidFill>
                  <a:srgbClr val="AE4A4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Financial Overview</a:t>
            </a:r>
            <a:endParaRPr lang="en-US" sz="1600" dirty="0"/>
          </a:p>
        </p:txBody>
      </p:sp>
      <p:sp>
        <p:nvSpPr>
          <p:cNvPr id="3" name="Text 1"/>
          <p:cNvSpPr/>
          <p:nvPr/>
        </p:nvSpPr>
        <p:spPr>
          <a:xfrm>
            <a:off x="317500" y="603250"/>
            <a:ext cx="11747500" cy="38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80000"/>
              </a:lnSpc>
            </a:pPr>
            <a:r>
              <a:rPr lang="en-US" sz="3000" b="1" dirty="0">
                <a:solidFill>
                  <a:srgbClr val="3D352E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9. Financial Resources</a:t>
            </a:r>
            <a:endParaRPr lang="en-US" sz="1600" dirty="0"/>
          </a:p>
        </p:txBody>
      </p:sp>
      <p:sp>
        <p:nvSpPr>
          <p:cNvPr id="4" name="Shape 2"/>
          <p:cNvSpPr/>
          <p:nvPr/>
        </p:nvSpPr>
        <p:spPr>
          <a:xfrm>
            <a:off x="317500" y="1111250"/>
            <a:ext cx="762000" cy="31750"/>
          </a:xfrm>
          <a:custGeom>
            <a:avLst/>
            <a:gdLst/>
            <a:ahLst/>
            <a:cxnLst/>
            <a:rect l="l" t="t" r="r" b="b"/>
            <a:pathLst>
              <a:path w="762000" h="31750">
                <a:moveTo>
                  <a:pt x="0" y="0"/>
                </a:moveTo>
                <a:lnTo>
                  <a:pt x="762000" y="0"/>
                </a:lnTo>
                <a:lnTo>
                  <a:pt x="762000" y="31750"/>
                </a:lnTo>
                <a:lnTo>
                  <a:pt x="0" y="31750"/>
                </a:lnTo>
                <a:lnTo>
                  <a:pt x="0" y="0"/>
                </a:ln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317500" y="1301750"/>
            <a:ext cx="5651500" cy="2190750"/>
          </a:xfrm>
          <a:custGeom>
            <a:avLst/>
            <a:gdLst/>
            <a:ahLst/>
            <a:cxnLst/>
            <a:rect l="l" t="t" r="r" b="b"/>
            <a:pathLst>
              <a:path w="5651500" h="2190750">
                <a:moveTo>
                  <a:pt x="95254" y="0"/>
                </a:moveTo>
                <a:lnTo>
                  <a:pt x="5556246" y="0"/>
                </a:lnTo>
                <a:cubicBezTo>
                  <a:pt x="5608853" y="0"/>
                  <a:pt x="5651500" y="42647"/>
                  <a:pt x="5651500" y="95254"/>
                </a:cubicBezTo>
                <a:lnTo>
                  <a:pt x="5651500" y="2095496"/>
                </a:lnTo>
                <a:cubicBezTo>
                  <a:pt x="5651500" y="2148103"/>
                  <a:pt x="5608853" y="2190750"/>
                  <a:pt x="5556246" y="2190750"/>
                </a:cubicBezTo>
                <a:lnTo>
                  <a:pt x="95254" y="2190750"/>
                </a:lnTo>
                <a:cubicBezTo>
                  <a:pt x="42647" y="2190750"/>
                  <a:pt x="0" y="2148103"/>
                  <a:pt x="0" y="2095496"/>
                </a:cubicBezTo>
                <a:lnTo>
                  <a:pt x="0" y="95254"/>
                </a:lnTo>
                <a:cubicBezTo>
                  <a:pt x="0" y="42682"/>
                  <a:pt x="42682" y="0"/>
                  <a:pt x="95254" y="0"/>
                </a:cubicBezTo>
                <a:close/>
              </a:path>
            </a:pathLst>
          </a:custGeom>
          <a:gradFill flip="none" rotWithShape="1">
            <a:gsLst>
              <a:gs pos="0">
                <a:srgbClr val="AE4A4A"/>
              </a:gs>
              <a:gs pos="100000">
                <a:srgbClr val="AE4A4A">
                  <a:alpha val="90000"/>
                </a:srgbClr>
              </a:gs>
            </a:gsLst>
            <a:lin ang="2700000" scaled="1"/>
          </a:gradFill>
          <a:ln/>
          <a:effectLst>
            <a:outerShdw blurRad="119063" dist="79375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555625" y="1587500"/>
            <a:ext cx="381000" cy="381000"/>
          </a:xfrm>
          <a:custGeom>
            <a:avLst/>
            <a:gdLst/>
            <a:ahLst/>
            <a:cxnLst/>
            <a:rect l="l" t="t" r="r" b="b"/>
            <a:pathLst>
              <a:path w="381000" h="381000">
                <a:moveTo>
                  <a:pt x="47625" y="47625"/>
                </a:moveTo>
                <a:cubicBezTo>
                  <a:pt x="47625" y="34454"/>
                  <a:pt x="36984" y="23812"/>
                  <a:pt x="23812" y="23812"/>
                </a:cubicBezTo>
                <a:cubicBezTo>
                  <a:pt x="10641" y="23812"/>
                  <a:pt x="0" y="34454"/>
                  <a:pt x="0" y="47625"/>
                </a:cubicBezTo>
                <a:lnTo>
                  <a:pt x="0" y="297656"/>
                </a:lnTo>
                <a:cubicBezTo>
                  <a:pt x="0" y="330547"/>
                  <a:pt x="26640" y="357188"/>
                  <a:pt x="59531" y="357188"/>
                </a:cubicBezTo>
                <a:lnTo>
                  <a:pt x="357188" y="357188"/>
                </a:lnTo>
                <a:cubicBezTo>
                  <a:pt x="370359" y="357188"/>
                  <a:pt x="381000" y="346546"/>
                  <a:pt x="381000" y="333375"/>
                </a:cubicBezTo>
                <a:cubicBezTo>
                  <a:pt x="381000" y="320204"/>
                  <a:pt x="370359" y="309563"/>
                  <a:pt x="357188" y="309563"/>
                </a:cubicBezTo>
                <a:lnTo>
                  <a:pt x="59531" y="309563"/>
                </a:lnTo>
                <a:cubicBezTo>
                  <a:pt x="52983" y="309563"/>
                  <a:pt x="47625" y="304205"/>
                  <a:pt x="47625" y="297656"/>
                </a:cubicBezTo>
                <a:lnTo>
                  <a:pt x="47625" y="47625"/>
                </a:lnTo>
                <a:close/>
                <a:moveTo>
                  <a:pt x="350193" y="112068"/>
                </a:moveTo>
                <a:cubicBezTo>
                  <a:pt x="359494" y="102766"/>
                  <a:pt x="359494" y="87660"/>
                  <a:pt x="350193" y="78358"/>
                </a:cubicBezTo>
                <a:cubicBezTo>
                  <a:pt x="340891" y="69056"/>
                  <a:pt x="325785" y="69056"/>
                  <a:pt x="316483" y="78358"/>
                </a:cubicBezTo>
                <a:lnTo>
                  <a:pt x="238125" y="156790"/>
                </a:lnTo>
                <a:lnTo>
                  <a:pt x="195411" y="114151"/>
                </a:lnTo>
                <a:cubicBezTo>
                  <a:pt x="186110" y="104849"/>
                  <a:pt x="171004" y="104849"/>
                  <a:pt x="161702" y="114151"/>
                </a:cubicBezTo>
                <a:lnTo>
                  <a:pt x="90264" y="185589"/>
                </a:lnTo>
                <a:cubicBezTo>
                  <a:pt x="80963" y="194890"/>
                  <a:pt x="80963" y="209996"/>
                  <a:pt x="90264" y="219298"/>
                </a:cubicBezTo>
                <a:cubicBezTo>
                  <a:pt x="99566" y="228600"/>
                  <a:pt x="114672" y="228600"/>
                  <a:pt x="123974" y="219298"/>
                </a:cubicBezTo>
                <a:lnTo>
                  <a:pt x="178594" y="164678"/>
                </a:lnTo>
                <a:lnTo>
                  <a:pt x="221307" y="207392"/>
                </a:lnTo>
                <a:cubicBezTo>
                  <a:pt x="230609" y="216694"/>
                  <a:pt x="245715" y="216694"/>
                  <a:pt x="255017" y="207392"/>
                </a:cubicBezTo>
                <a:lnTo>
                  <a:pt x="350267" y="112142"/>
                </a:ln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1111250" y="1492250"/>
            <a:ext cx="1357313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FFFFFF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Gross Profit Projection</a:t>
            </a:r>
            <a:endParaRPr lang="en-US" sz="1600" dirty="0"/>
          </a:p>
        </p:txBody>
      </p:sp>
      <p:sp>
        <p:nvSpPr>
          <p:cNvPr id="8" name="Text 6"/>
          <p:cNvSpPr/>
          <p:nvPr/>
        </p:nvSpPr>
        <p:spPr>
          <a:xfrm>
            <a:off x="1111250" y="1682750"/>
            <a:ext cx="1484313" cy="38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80000"/>
              </a:lnSpc>
            </a:pPr>
            <a:r>
              <a:rPr lang="en-US" sz="3000" b="1" dirty="0">
                <a:solidFill>
                  <a:srgbClr val="FFFFFF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£561,329</a:t>
            </a:r>
            <a:endParaRPr lang="en-US" sz="1600" dirty="0"/>
          </a:p>
        </p:txBody>
      </p:sp>
      <p:sp>
        <p:nvSpPr>
          <p:cNvPr id="9" name="Text 7"/>
          <p:cNvSpPr/>
          <p:nvPr/>
        </p:nvSpPr>
        <p:spPr>
          <a:xfrm>
            <a:off x="508000" y="2190750"/>
            <a:ext cx="5334000" cy="412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000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Based on comprehensive market research and conservative estimates, the business shows strong profit potential.</a:t>
            </a:r>
            <a:endParaRPr lang="en-US" sz="1600" dirty="0"/>
          </a:p>
        </p:txBody>
      </p:sp>
      <p:sp>
        <p:nvSpPr>
          <p:cNvPr id="10" name="Shape 8"/>
          <p:cNvSpPr/>
          <p:nvPr/>
        </p:nvSpPr>
        <p:spPr>
          <a:xfrm>
            <a:off x="508000" y="2730500"/>
            <a:ext cx="5270500" cy="571500"/>
          </a:xfrm>
          <a:custGeom>
            <a:avLst/>
            <a:gdLst/>
            <a:ahLst/>
            <a:cxnLst/>
            <a:rect l="l" t="t" r="r" b="b"/>
            <a:pathLst>
              <a:path w="5270500" h="571500">
                <a:moveTo>
                  <a:pt x="63499" y="0"/>
                </a:moveTo>
                <a:lnTo>
                  <a:pt x="5207001" y="0"/>
                </a:lnTo>
                <a:cubicBezTo>
                  <a:pt x="5242070" y="0"/>
                  <a:pt x="5270500" y="28430"/>
                  <a:pt x="5270500" y="63499"/>
                </a:cubicBezTo>
                <a:lnTo>
                  <a:pt x="5270500" y="508001"/>
                </a:lnTo>
                <a:cubicBezTo>
                  <a:pt x="5270500" y="543070"/>
                  <a:pt x="5242070" y="571500"/>
                  <a:pt x="5207001" y="571500"/>
                </a:cubicBezTo>
                <a:lnTo>
                  <a:pt x="63499" y="571500"/>
                </a:lnTo>
                <a:cubicBezTo>
                  <a:pt x="28430" y="571500"/>
                  <a:pt x="0" y="543070"/>
                  <a:pt x="0" y="508001"/>
                </a:cubicBezTo>
                <a:lnTo>
                  <a:pt x="0" y="63499"/>
                </a:lnTo>
                <a:cubicBezTo>
                  <a:pt x="0" y="28453"/>
                  <a:pt x="28453" y="0"/>
                  <a:pt x="63499" y="0"/>
                </a:cubicBezTo>
                <a:close/>
              </a:path>
            </a:pathLst>
          </a:custGeom>
          <a:solidFill>
            <a:srgbClr val="FFFFFF">
              <a:alpha val="1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603250" y="2825750"/>
            <a:ext cx="5143500" cy="38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b="1" dirty="0">
                <a:solidFill>
                  <a:srgbClr val="D4B48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Note:</a:t>
            </a:r>
            <a:r>
              <a:rPr lang="en-US" sz="1000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These are estimates and actual results may vary based on market conditions and operational performance.</a:t>
            </a:r>
            <a:endParaRPr lang="en-US" sz="1600" dirty="0"/>
          </a:p>
        </p:txBody>
      </p:sp>
      <p:sp>
        <p:nvSpPr>
          <p:cNvPr id="12" name="Shape 10"/>
          <p:cNvSpPr/>
          <p:nvPr/>
        </p:nvSpPr>
        <p:spPr>
          <a:xfrm>
            <a:off x="333375" y="3651250"/>
            <a:ext cx="5635625" cy="3429000"/>
          </a:xfrm>
          <a:custGeom>
            <a:avLst/>
            <a:gdLst/>
            <a:ahLst/>
            <a:cxnLst/>
            <a:rect l="l" t="t" r="r" b="b"/>
            <a:pathLst>
              <a:path w="5635625" h="3429000">
                <a:moveTo>
                  <a:pt x="31750" y="0"/>
                </a:moveTo>
                <a:lnTo>
                  <a:pt x="5540367" y="0"/>
                </a:lnTo>
                <a:cubicBezTo>
                  <a:pt x="5592977" y="0"/>
                  <a:pt x="5635625" y="42648"/>
                  <a:pt x="5635625" y="95258"/>
                </a:cubicBezTo>
                <a:lnTo>
                  <a:pt x="5635625" y="3333742"/>
                </a:lnTo>
                <a:cubicBezTo>
                  <a:pt x="5635625" y="3386352"/>
                  <a:pt x="5592977" y="3429000"/>
                  <a:pt x="5540367" y="3429000"/>
                </a:cubicBezTo>
                <a:lnTo>
                  <a:pt x="31750" y="3429000"/>
                </a:lnTo>
                <a:cubicBezTo>
                  <a:pt x="14215" y="3429000"/>
                  <a:pt x="0" y="3414785"/>
                  <a:pt x="0" y="3397250"/>
                </a:cubicBez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119063" dist="79375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333375" y="3651250"/>
            <a:ext cx="31750" cy="3429000"/>
          </a:xfrm>
          <a:custGeom>
            <a:avLst/>
            <a:gdLst/>
            <a:ahLst/>
            <a:cxnLst/>
            <a:rect l="l" t="t" r="r" b="b"/>
            <a:pathLst>
              <a:path w="31750" h="3429000">
                <a:moveTo>
                  <a:pt x="31750" y="0"/>
                </a:moveTo>
                <a:lnTo>
                  <a:pt x="31750" y="0"/>
                </a:lnTo>
                <a:lnTo>
                  <a:pt x="31750" y="3429000"/>
                </a:lnTo>
                <a:lnTo>
                  <a:pt x="31750" y="3429000"/>
                </a:lnTo>
                <a:cubicBezTo>
                  <a:pt x="14227" y="3429000"/>
                  <a:pt x="0" y="3414773"/>
                  <a:pt x="0" y="3397250"/>
                </a:cubicBez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3A4F4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Shape 12"/>
          <p:cNvSpPr/>
          <p:nvPr/>
        </p:nvSpPr>
        <p:spPr>
          <a:xfrm>
            <a:off x="563563" y="3873500"/>
            <a:ext cx="190500" cy="190500"/>
          </a:xfrm>
          <a:custGeom>
            <a:avLst/>
            <a:gdLst/>
            <a:ahLst/>
            <a:cxnLst/>
            <a:rect l="l" t="t" r="r" b="b"/>
            <a:pathLst>
              <a:path w="190500" h="190500">
                <a:moveTo>
                  <a:pt x="0" y="156121"/>
                </a:moveTo>
                <a:lnTo>
                  <a:pt x="0" y="40742"/>
                </a:lnTo>
                <a:cubicBezTo>
                  <a:pt x="0" y="32110"/>
                  <a:pt x="8967" y="26380"/>
                  <a:pt x="17227" y="28835"/>
                </a:cubicBezTo>
                <a:cubicBezTo>
                  <a:pt x="49857" y="38584"/>
                  <a:pt x="72926" y="30882"/>
                  <a:pt x="96143" y="23143"/>
                </a:cubicBezTo>
                <a:cubicBezTo>
                  <a:pt x="120142" y="15143"/>
                  <a:pt x="144289" y="7107"/>
                  <a:pt x="179226" y="18269"/>
                </a:cubicBezTo>
                <a:cubicBezTo>
                  <a:pt x="186110" y="20464"/>
                  <a:pt x="190500" y="27124"/>
                  <a:pt x="190500" y="34379"/>
                </a:cubicBezTo>
                <a:lnTo>
                  <a:pt x="190500" y="149758"/>
                </a:lnTo>
                <a:cubicBezTo>
                  <a:pt x="190500" y="158390"/>
                  <a:pt x="181533" y="164120"/>
                  <a:pt x="173310" y="161665"/>
                </a:cubicBezTo>
                <a:cubicBezTo>
                  <a:pt x="140680" y="151916"/>
                  <a:pt x="117574" y="159618"/>
                  <a:pt x="94394" y="167357"/>
                </a:cubicBezTo>
                <a:cubicBezTo>
                  <a:pt x="70396" y="175357"/>
                  <a:pt x="46248" y="183393"/>
                  <a:pt x="11311" y="172231"/>
                </a:cubicBezTo>
                <a:cubicBezTo>
                  <a:pt x="4428" y="170036"/>
                  <a:pt x="37" y="163376"/>
                  <a:pt x="37" y="156121"/>
                </a:cubicBezTo>
                <a:close/>
                <a:moveTo>
                  <a:pt x="125016" y="95250"/>
                </a:moveTo>
                <a:cubicBezTo>
                  <a:pt x="125016" y="75530"/>
                  <a:pt x="111696" y="59531"/>
                  <a:pt x="95250" y="59531"/>
                </a:cubicBezTo>
                <a:cubicBezTo>
                  <a:pt x="78804" y="59531"/>
                  <a:pt x="65484" y="75530"/>
                  <a:pt x="65484" y="95250"/>
                </a:cubicBezTo>
                <a:cubicBezTo>
                  <a:pt x="65484" y="114970"/>
                  <a:pt x="78804" y="130969"/>
                  <a:pt x="95250" y="130969"/>
                </a:cubicBezTo>
                <a:cubicBezTo>
                  <a:pt x="111696" y="130969"/>
                  <a:pt x="125016" y="114970"/>
                  <a:pt x="125016" y="95250"/>
                </a:cubicBezTo>
                <a:close/>
                <a:moveTo>
                  <a:pt x="44648" y="153888"/>
                </a:moveTo>
                <a:cubicBezTo>
                  <a:pt x="46286" y="153888"/>
                  <a:pt x="47588" y="152474"/>
                  <a:pt x="47327" y="150875"/>
                </a:cubicBezTo>
                <a:cubicBezTo>
                  <a:pt x="45616" y="140531"/>
                  <a:pt x="37281" y="132457"/>
                  <a:pt x="26789" y="131155"/>
                </a:cubicBezTo>
                <a:cubicBezTo>
                  <a:pt x="25152" y="130969"/>
                  <a:pt x="23812" y="132308"/>
                  <a:pt x="23812" y="133945"/>
                </a:cubicBezTo>
                <a:lnTo>
                  <a:pt x="23812" y="148791"/>
                </a:lnTo>
                <a:cubicBezTo>
                  <a:pt x="23812" y="150130"/>
                  <a:pt x="24705" y="151321"/>
                  <a:pt x="26045" y="151656"/>
                </a:cubicBezTo>
                <a:cubicBezTo>
                  <a:pt x="32705" y="153219"/>
                  <a:pt x="38807" y="153925"/>
                  <a:pt x="44648" y="153925"/>
                </a:cubicBezTo>
                <a:close/>
                <a:moveTo>
                  <a:pt x="163153" y="134875"/>
                </a:moveTo>
                <a:cubicBezTo>
                  <a:pt x="165013" y="135173"/>
                  <a:pt x="166688" y="133759"/>
                  <a:pt x="166688" y="131899"/>
                </a:cubicBezTo>
                <a:lnTo>
                  <a:pt x="166688" y="116049"/>
                </a:lnTo>
                <a:cubicBezTo>
                  <a:pt x="166688" y="114412"/>
                  <a:pt x="165348" y="113035"/>
                  <a:pt x="163711" y="113258"/>
                </a:cubicBezTo>
                <a:cubicBezTo>
                  <a:pt x="154335" y="114412"/>
                  <a:pt x="146633" y="121034"/>
                  <a:pt x="143917" y="129853"/>
                </a:cubicBezTo>
                <a:cubicBezTo>
                  <a:pt x="143396" y="131601"/>
                  <a:pt x="144773" y="133238"/>
                  <a:pt x="146596" y="133276"/>
                </a:cubicBezTo>
                <a:cubicBezTo>
                  <a:pt x="151879" y="133424"/>
                  <a:pt x="157386" y="133908"/>
                  <a:pt x="163116" y="134875"/>
                </a:cubicBezTo>
                <a:close/>
                <a:moveTo>
                  <a:pt x="166688" y="56555"/>
                </a:moveTo>
                <a:lnTo>
                  <a:pt x="166688" y="41709"/>
                </a:lnTo>
                <a:cubicBezTo>
                  <a:pt x="166688" y="40370"/>
                  <a:pt x="165757" y="39179"/>
                  <a:pt x="164455" y="38844"/>
                </a:cubicBezTo>
                <a:cubicBezTo>
                  <a:pt x="157795" y="37281"/>
                  <a:pt x="151693" y="36575"/>
                  <a:pt x="145852" y="36575"/>
                </a:cubicBezTo>
                <a:cubicBezTo>
                  <a:pt x="144214" y="36575"/>
                  <a:pt x="142912" y="37988"/>
                  <a:pt x="143173" y="39588"/>
                </a:cubicBezTo>
                <a:cubicBezTo>
                  <a:pt x="144884" y="49932"/>
                  <a:pt x="153219" y="58006"/>
                  <a:pt x="163711" y="59308"/>
                </a:cubicBezTo>
                <a:cubicBezTo>
                  <a:pt x="165348" y="59494"/>
                  <a:pt x="166688" y="58155"/>
                  <a:pt x="166688" y="56517"/>
                </a:cubicBezTo>
                <a:close/>
                <a:moveTo>
                  <a:pt x="46583" y="60610"/>
                </a:moveTo>
                <a:cubicBezTo>
                  <a:pt x="47104" y="58862"/>
                  <a:pt x="45727" y="57224"/>
                  <a:pt x="43904" y="57187"/>
                </a:cubicBezTo>
                <a:cubicBezTo>
                  <a:pt x="38621" y="57038"/>
                  <a:pt x="33114" y="56555"/>
                  <a:pt x="27384" y="55587"/>
                </a:cubicBezTo>
                <a:cubicBezTo>
                  <a:pt x="25524" y="55290"/>
                  <a:pt x="23850" y="56704"/>
                  <a:pt x="23850" y="58564"/>
                </a:cubicBezTo>
                <a:lnTo>
                  <a:pt x="23812" y="74414"/>
                </a:lnTo>
                <a:cubicBezTo>
                  <a:pt x="23812" y="76051"/>
                  <a:pt x="25152" y="77428"/>
                  <a:pt x="26789" y="77205"/>
                </a:cubicBezTo>
                <a:cubicBezTo>
                  <a:pt x="36165" y="76051"/>
                  <a:pt x="43867" y="69428"/>
                  <a:pt x="46583" y="60610"/>
                </a:cubicBezTo>
                <a:close/>
              </a:path>
            </a:pathLst>
          </a:custGeom>
          <a:solidFill>
            <a:srgbClr val="3A4F4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777875" y="3841750"/>
            <a:ext cx="5095875" cy="2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500" b="1" dirty="0">
                <a:solidFill>
                  <a:srgbClr val="3D352E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Funding Sources</a:t>
            </a:r>
            <a:endParaRPr lang="en-US" sz="1600" dirty="0"/>
          </a:p>
        </p:txBody>
      </p:sp>
      <p:sp>
        <p:nvSpPr>
          <p:cNvPr id="16" name="Shape 14"/>
          <p:cNvSpPr/>
          <p:nvPr/>
        </p:nvSpPr>
        <p:spPr>
          <a:xfrm>
            <a:off x="539750" y="4222750"/>
            <a:ext cx="5238750" cy="952500"/>
          </a:xfrm>
          <a:custGeom>
            <a:avLst/>
            <a:gdLst/>
            <a:ahLst/>
            <a:cxnLst/>
            <a:rect l="l" t="t" r="r" b="b"/>
            <a:pathLst>
              <a:path w="5238750" h="952500">
                <a:moveTo>
                  <a:pt x="63503" y="0"/>
                </a:moveTo>
                <a:lnTo>
                  <a:pt x="5175247" y="0"/>
                </a:lnTo>
                <a:cubicBezTo>
                  <a:pt x="5210319" y="0"/>
                  <a:pt x="5238750" y="28431"/>
                  <a:pt x="5238750" y="63503"/>
                </a:cubicBezTo>
                <a:lnTo>
                  <a:pt x="5238750" y="888997"/>
                </a:lnTo>
                <a:cubicBezTo>
                  <a:pt x="5238750" y="924069"/>
                  <a:pt x="5210319" y="952500"/>
                  <a:pt x="5175247" y="952500"/>
                </a:cubicBezTo>
                <a:lnTo>
                  <a:pt x="63503" y="952500"/>
                </a:lnTo>
                <a:cubicBezTo>
                  <a:pt x="28431" y="952500"/>
                  <a:pt x="0" y="924069"/>
                  <a:pt x="0" y="888997"/>
                </a:cubicBezTo>
                <a:lnTo>
                  <a:pt x="0" y="63503"/>
                </a:lnTo>
                <a:cubicBezTo>
                  <a:pt x="0" y="28431"/>
                  <a:pt x="28431" y="0"/>
                  <a:pt x="63503" y="0"/>
                </a:cubicBezTo>
                <a:close/>
              </a:path>
            </a:pathLst>
          </a:custGeom>
          <a:solidFill>
            <a:srgbClr val="F8F5F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690563" y="4365625"/>
            <a:ext cx="190500" cy="190500"/>
          </a:xfrm>
          <a:custGeom>
            <a:avLst/>
            <a:gdLst/>
            <a:ahLst/>
            <a:cxnLst/>
            <a:rect l="l" t="t" r="r" b="b"/>
            <a:pathLst>
              <a:path w="190500" h="190500">
                <a:moveTo>
                  <a:pt x="119621" y="25598"/>
                </a:moveTo>
                <a:cubicBezTo>
                  <a:pt x="122448" y="20799"/>
                  <a:pt x="127583" y="17859"/>
                  <a:pt x="133127" y="17859"/>
                </a:cubicBezTo>
                <a:lnTo>
                  <a:pt x="133945" y="17859"/>
                </a:lnTo>
                <a:cubicBezTo>
                  <a:pt x="142168" y="17859"/>
                  <a:pt x="148828" y="24519"/>
                  <a:pt x="148828" y="32742"/>
                </a:cubicBezTo>
                <a:cubicBezTo>
                  <a:pt x="148828" y="40965"/>
                  <a:pt x="142168" y="47625"/>
                  <a:pt x="133945" y="47625"/>
                </a:cubicBezTo>
                <a:lnTo>
                  <a:pt x="106673" y="47625"/>
                </a:lnTo>
                <a:lnTo>
                  <a:pt x="119621" y="25598"/>
                </a:lnTo>
                <a:close/>
                <a:moveTo>
                  <a:pt x="70879" y="25598"/>
                </a:moveTo>
                <a:lnTo>
                  <a:pt x="83827" y="47625"/>
                </a:lnTo>
                <a:lnTo>
                  <a:pt x="56555" y="47625"/>
                </a:lnTo>
                <a:cubicBezTo>
                  <a:pt x="48332" y="47625"/>
                  <a:pt x="41672" y="40965"/>
                  <a:pt x="41672" y="32742"/>
                </a:cubicBezTo>
                <a:cubicBezTo>
                  <a:pt x="41672" y="24519"/>
                  <a:pt x="48332" y="17859"/>
                  <a:pt x="56555" y="17859"/>
                </a:cubicBezTo>
                <a:lnTo>
                  <a:pt x="57373" y="17859"/>
                </a:lnTo>
                <a:cubicBezTo>
                  <a:pt x="62917" y="17859"/>
                  <a:pt x="68089" y="20799"/>
                  <a:pt x="70879" y="25598"/>
                </a:cubicBezTo>
                <a:close/>
                <a:moveTo>
                  <a:pt x="104217" y="16557"/>
                </a:moveTo>
                <a:lnTo>
                  <a:pt x="95250" y="31812"/>
                </a:lnTo>
                <a:lnTo>
                  <a:pt x="86283" y="16557"/>
                </a:lnTo>
                <a:cubicBezTo>
                  <a:pt x="80256" y="6288"/>
                  <a:pt x="69242" y="0"/>
                  <a:pt x="57373" y="0"/>
                </a:cubicBezTo>
                <a:lnTo>
                  <a:pt x="56555" y="0"/>
                </a:lnTo>
                <a:cubicBezTo>
                  <a:pt x="38472" y="0"/>
                  <a:pt x="23812" y="14660"/>
                  <a:pt x="23812" y="32742"/>
                </a:cubicBezTo>
                <a:cubicBezTo>
                  <a:pt x="23812" y="38100"/>
                  <a:pt x="25115" y="43160"/>
                  <a:pt x="27384" y="47625"/>
                </a:cubicBezTo>
                <a:lnTo>
                  <a:pt x="11906" y="47625"/>
                </a:lnTo>
                <a:cubicBezTo>
                  <a:pt x="5321" y="47625"/>
                  <a:pt x="0" y="52946"/>
                  <a:pt x="0" y="59531"/>
                </a:cubicBezTo>
                <a:lnTo>
                  <a:pt x="0" y="71438"/>
                </a:lnTo>
                <a:cubicBezTo>
                  <a:pt x="0" y="78023"/>
                  <a:pt x="5321" y="83344"/>
                  <a:pt x="11906" y="83344"/>
                </a:cubicBezTo>
                <a:lnTo>
                  <a:pt x="178594" y="83344"/>
                </a:lnTo>
                <a:cubicBezTo>
                  <a:pt x="185179" y="83344"/>
                  <a:pt x="190500" y="78023"/>
                  <a:pt x="190500" y="71438"/>
                </a:cubicBezTo>
                <a:lnTo>
                  <a:pt x="190500" y="59531"/>
                </a:lnTo>
                <a:cubicBezTo>
                  <a:pt x="190500" y="52946"/>
                  <a:pt x="185179" y="47625"/>
                  <a:pt x="178594" y="47625"/>
                </a:cubicBezTo>
                <a:lnTo>
                  <a:pt x="163116" y="47625"/>
                </a:lnTo>
                <a:cubicBezTo>
                  <a:pt x="165385" y="43160"/>
                  <a:pt x="166688" y="38100"/>
                  <a:pt x="166688" y="32742"/>
                </a:cubicBezTo>
                <a:cubicBezTo>
                  <a:pt x="166688" y="14660"/>
                  <a:pt x="152028" y="0"/>
                  <a:pt x="133945" y="0"/>
                </a:cubicBezTo>
                <a:lnTo>
                  <a:pt x="133127" y="0"/>
                </a:lnTo>
                <a:cubicBezTo>
                  <a:pt x="121258" y="0"/>
                  <a:pt x="110244" y="6288"/>
                  <a:pt x="104217" y="16520"/>
                </a:cubicBezTo>
                <a:close/>
                <a:moveTo>
                  <a:pt x="178594" y="101203"/>
                </a:moveTo>
                <a:lnTo>
                  <a:pt x="104180" y="101203"/>
                </a:lnTo>
                <a:lnTo>
                  <a:pt x="104180" y="178594"/>
                </a:lnTo>
                <a:lnTo>
                  <a:pt x="154781" y="178594"/>
                </a:lnTo>
                <a:cubicBezTo>
                  <a:pt x="167915" y="178594"/>
                  <a:pt x="178594" y="167915"/>
                  <a:pt x="178594" y="154781"/>
                </a:cubicBezTo>
                <a:lnTo>
                  <a:pt x="178594" y="101203"/>
                </a:lnTo>
                <a:close/>
                <a:moveTo>
                  <a:pt x="86320" y="101203"/>
                </a:moveTo>
                <a:lnTo>
                  <a:pt x="11906" y="101203"/>
                </a:lnTo>
                <a:lnTo>
                  <a:pt x="11906" y="154781"/>
                </a:lnTo>
                <a:cubicBezTo>
                  <a:pt x="11906" y="167915"/>
                  <a:pt x="22585" y="178594"/>
                  <a:pt x="35719" y="178594"/>
                </a:cubicBezTo>
                <a:lnTo>
                  <a:pt x="86320" y="178594"/>
                </a:lnTo>
                <a:lnTo>
                  <a:pt x="86320" y="101203"/>
                </a:lnTo>
                <a:close/>
              </a:path>
            </a:pathLst>
          </a:custGeom>
          <a:solidFill>
            <a:srgbClr val="AE4A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1000125" y="4318000"/>
            <a:ext cx="1809750" cy="222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25" b="1" dirty="0">
                <a:solidFill>
                  <a:srgbClr val="3D352E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Young Person's Start Up Grant</a:t>
            </a:r>
            <a:endParaRPr lang="en-US" sz="1600" dirty="0"/>
          </a:p>
        </p:txBody>
      </p:sp>
      <p:sp>
        <p:nvSpPr>
          <p:cNvPr id="19" name="Text 17"/>
          <p:cNvSpPr/>
          <p:nvPr/>
        </p:nvSpPr>
        <p:spPr>
          <a:xfrm>
            <a:off x="666750" y="4635500"/>
            <a:ext cx="504825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b="1" dirty="0">
                <a:solidFill>
                  <a:srgbClr val="3D35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£2,000</a:t>
            </a:r>
            <a:r>
              <a:rPr lang="en-US" sz="1000" dirty="0">
                <a:solidFill>
                  <a:srgbClr val="3D35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available for start-up businesses</a:t>
            </a:r>
            <a:endParaRPr lang="en-US" sz="1600" dirty="0"/>
          </a:p>
        </p:txBody>
      </p:sp>
      <p:sp>
        <p:nvSpPr>
          <p:cNvPr id="20" name="Text 18"/>
          <p:cNvSpPr/>
          <p:nvPr/>
        </p:nvSpPr>
        <p:spPr>
          <a:xfrm>
            <a:off x="666750" y="4857750"/>
            <a:ext cx="504825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3D352E">
                    <a:alpha val="7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Source: Business Wales</a:t>
            </a:r>
            <a:endParaRPr lang="en-US" sz="1600" dirty="0"/>
          </a:p>
        </p:txBody>
      </p:sp>
      <p:sp>
        <p:nvSpPr>
          <p:cNvPr id="21" name="Shape 19"/>
          <p:cNvSpPr/>
          <p:nvPr/>
        </p:nvSpPr>
        <p:spPr>
          <a:xfrm>
            <a:off x="539750" y="5302250"/>
            <a:ext cx="5238750" cy="730250"/>
          </a:xfrm>
          <a:custGeom>
            <a:avLst/>
            <a:gdLst/>
            <a:ahLst/>
            <a:cxnLst/>
            <a:rect l="l" t="t" r="r" b="b"/>
            <a:pathLst>
              <a:path w="5238750" h="730250">
                <a:moveTo>
                  <a:pt x="63503" y="0"/>
                </a:moveTo>
                <a:lnTo>
                  <a:pt x="5175247" y="0"/>
                </a:lnTo>
                <a:cubicBezTo>
                  <a:pt x="5210319" y="0"/>
                  <a:pt x="5238750" y="28431"/>
                  <a:pt x="5238750" y="63503"/>
                </a:cubicBezTo>
                <a:lnTo>
                  <a:pt x="5238750" y="666747"/>
                </a:lnTo>
                <a:cubicBezTo>
                  <a:pt x="5238750" y="701819"/>
                  <a:pt x="5210319" y="730250"/>
                  <a:pt x="5175247" y="730250"/>
                </a:cubicBezTo>
                <a:lnTo>
                  <a:pt x="63503" y="730250"/>
                </a:lnTo>
                <a:cubicBezTo>
                  <a:pt x="28431" y="730250"/>
                  <a:pt x="0" y="701819"/>
                  <a:pt x="0" y="666747"/>
                </a:cubicBezTo>
                <a:lnTo>
                  <a:pt x="0" y="63503"/>
                </a:lnTo>
                <a:cubicBezTo>
                  <a:pt x="0" y="28455"/>
                  <a:pt x="28455" y="0"/>
                  <a:pt x="63503" y="0"/>
                </a:cubicBezTo>
                <a:close/>
              </a:path>
            </a:pathLst>
          </a:custGeom>
          <a:solidFill>
            <a:srgbClr val="F8F5F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Shape 20"/>
          <p:cNvSpPr/>
          <p:nvPr/>
        </p:nvSpPr>
        <p:spPr>
          <a:xfrm>
            <a:off x="669304" y="5365750"/>
            <a:ext cx="214313" cy="190500"/>
          </a:xfrm>
          <a:custGeom>
            <a:avLst/>
            <a:gdLst/>
            <a:ahLst/>
            <a:cxnLst/>
            <a:rect l="l" t="t" r="r" b="b"/>
            <a:pathLst>
              <a:path w="214313" h="190500">
                <a:moveTo>
                  <a:pt x="107156" y="-11906"/>
                </a:moveTo>
                <a:cubicBezTo>
                  <a:pt x="126870" y="-11906"/>
                  <a:pt x="142875" y="4099"/>
                  <a:pt x="142875" y="23812"/>
                </a:cubicBezTo>
                <a:cubicBezTo>
                  <a:pt x="142875" y="43526"/>
                  <a:pt x="126870" y="59531"/>
                  <a:pt x="107156" y="59531"/>
                </a:cubicBezTo>
                <a:cubicBezTo>
                  <a:pt x="87443" y="59531"/>
                  <a:pt x="71438" y="43526"/>
                  <a:pt x="71438" y="23813"/>
                </a:cubicBezTo>
                <a:cubicBezTo>
                  <a:pt x="71438" y="4099"/>
                  <a:pt x="87443" y="-11906"/>
                  <a:pt x="107156" y="-11906"/>
                </a:cubicBezTo>
                <a:close/>
                <a:moveTo>
                  <a:pt x="17859" y="113109"/>
                </a:moveTo>
                <a:cubicBezTo>
                  <a:pt x="17859" y="87027"/>
                  <a:pt x="35347" y="64219"/>
                  <a:pt x="61429" y="51755"/>
                </a:cubicBezTo>
                <a:cubicBezTo>
                  <a:pt x="70842" y="67121"/>
                  <a:pt x="87809" y="77391"/>
                  <a:pt x="107156" y="77391"/>
                </a:cubicBezTo>
                <a:cubicBezTo>
                  <a:pt x="127881" y="77391"/>
                  <a:pt x="145889" y="65596"/>
                  <a:pt x="154781" y="48369"/>
                </a:cubicBezTo>
                <a:cubicBezTo>
                  <a:pt x="160660" y="44165"/>
                  <a:pt x="167841" y="41672"/>
                  <a:pt x="175617" y="41672"/>
                </a:cubicBezTo>
                <a:lnTo>
                  <a:pt x="182873" y="41672"/>
                </a:lnTo>
                <a:cubicBezTo>
                  <a:pt x="186742" y="41672"/>
                  <a:pt x="189570" y="45318"/>
                  <a:pt x="188640" y="49076"/>
                </a:cubicBezTo>
                <a:lnTo>
                  <a:pt x="182277" y="74488"/>
                </a:lnTo>
                <a:cubicBezTo>
                  <a:pt x="185961" y="79102"/>
                  <a:pt x="189049" y="84051"/>
                  <a:pt x="191356" y="89297"/>
                </a:cubicBezTo>
                <a:lnTo>
                  <a:pt x="199430" y="89297"/>
                </a:lnTo>
                <a:cubicBezTo>
                  <a:pt x="204378" y="89297"/>
                  <a:pt x="208359" y="93278"/>
                  <a:pt x="208359" y="98227"/>
                </a:cubicBezTo>
                <a:lnTo>
                  <a:pt x="208359" y="139898"/>
                </a:lnTo>
                <a:cubicBezTo>
                  <a:pt x="208359" y="144847"/>
                  <a:pt x="204378" y="148828"/>
                  <a:pt x="199430" y="148828"/>
                </a:cubicBezTo>
                <a:lnTo>
                  <a:pt x="184547" y="148828"/>
                </a:lnTo>
                <a:cubicBezTo>
                  <a:pt x="178408" y="157014"/>
                  <a:pt x="170222" y="163562"/>
                  <a:pt x="160734" y="167692"/>
                </a:cubicBezTo>
                <a:lnTo>
                  <a:pt x="160734" y="178594"/>
                </a:lnTo>
                <a:cubicBezTo>
                  <a:pt x="160734" y="185179"/>
                  <a:pt x="155414" y="190500"/>
                  <a:pt x="148828" y="190500"/>
                </a:cubicBezTo>
                <a:lnTo>
                  <a:pt x="136550" y="190500"/>
                </a:lnTo>
                <a:cubicBezTo>
                  <a:pt x="131229" y="190500"/>
                  <a:pt x="126578" y="186965"/>
                  <a:pt x="125090" y="181868"/>
                </a:cubicBezTo>
                <a:lnTo>
                  <a:pt x="122448" y="172641"/>
                </a:lnTo>
                <a:lnTo>
                  <a:pt x="91827" y="172641"/>
                </a:lnTo>
                <a:lnTo>
                  <a:pt x="89185" y="181868"/>
                </a:lnTo>
                <a:cubicBezTo>
                  <a:pt x="87734" y="186965"/>
                  <a:pt x="83083" y="190500"/>
                  <a:pt x="77763" y="190500"/>
                </a:cubicBezTo>
                <a:lnTo>
                  <a:pt x="65484" y="190500"/>
                </a:lnTo>
                <a:cubicBezTo>
                  <a:pt x="58899" y="190500"/>
                  <a:pt x="53578" y="185179"/>
                  <a:pt x="53578" y="178594"/>
                </a:cubicBezTo>
                <a:lnTo>
                  <a:pt x="53578" y="167692"/>
                </a:lnTo>
                <a:cubicBezTo>
                  <a:pt x="32556" y="158502"/>
                  <a:pt x="17859" y="137517"/>
                  <a:pt x="17859" y="113109"/>
                </a:cubicBezTo>
                <a:close/>
                <a:moveTo>
                  <a:pt x="157758" y="119063"/>
                </a:moveTo>
                <a:cubicBezTo>
                  <a:pt x="162686" y="119063"/>
                  <a:pt x="166688" y="115061"/>
                  <a:pt x="166688" y="110133"/>
                </a:cubicBezTo>
                <a:cubicBezTo>
                  <a:pt x="166688" y="105204"/>
                  <a:pt x="162686" y="101203"/>
                  <a:pt x="157758" y="101203"/>
                </a:cubicBezTo>
                <a:cubicBezTo>
                  <a:pt x="152829" y="101203"/>
                  <a:pt x="148828" y="105204"/>
                  <a:pt x="148828" y="110133"/>
                </a:cubicBezTo>
                <a:cubicBezTo>
                  <a:pt x="148828" y="115061"/>
                  <a:pt x="152829" y="119063"/>
                  <a:pt x="157758" y="119063"/>
                </a:cubicBez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1000125" y="5328272"/>
            <a:ext cx="1047750" cy="222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25" b="1" dirty="0">
                <a:solidFill>
                  <a:srgbClr val="3D352E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Emergency Fund</a:t>
            </a:r>
            <a:endParaRPr lang="en-US" sz="1600" dirty="0"/>
          </a:p>
        </p:txBody>
      </p:sp>
      <p:sp>
        <p:nvSpPr>
          <p:cNvPr id="24" name="Text 22"/>
          <p:cNvSpPr/>
          <p:nvPr/>
        </p:nvSpPr>
        <p:spPr>
          <a:xfrm>
            <a:off x="666750" y="5715000"/>
            <a:ext cx="504825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3D35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Personal savings allocated for unexpected expenses and cash flow management</a:t>
            </a:r>
          </a:p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3D352E"/>
                </a:solidFill>
                <a:latin typeface="Quattrocento Sans" pitchFamily="34" charset="0"/>
              </a:rPr>
              <a:t>Source: </a:t>
            </a:r>
            <a:r>
              <a:rPr lang="en-GB" sz="1000" dirty="0">
                <a:solidFill>
                  <a:srgbClr val="3D352E"/>
                </a:solidFill>
                <a:latin typeface="Quattrocento Sans" pitchFamily="34" charset="0"/>
              </a:rPr>
              <a:t>Whittington: Scholes: Angwin: </a:t>
            </a:r>
            <a:r>
              <a:rPr lang="en-GB" sz="1000" dirty="0" err="1">
                <a:solidFill>
                  <a:srgbClr val="3D352E"/>
                </a:solidFill>
                <a:latin typeface="Quattrocento Sans" pitchFamily="34" charset="0"/>
              </a:rPr>
              <a:t>Regnér</a:t>
            </a:r>
            <a:r>
              <a:rPr lang="en-GB" sz="1000" dirty="0">
                <a:solidFill>
                  <a:srgbClr val="3D352E"/>
                </a:solidFill>
                <a:latin typeface="Quattrocento Sans" pitchFamily="34" charset="0"/>
              </a:rPr>
              <a:t>: Johnson, 2023.</a:t>
            </a:r>
            <a:endParaRPr lang="en-US" sz="1600" dirty="0"/>
          </a:p>
        </p:txBody>
      </p:sp>
      <p:sp>
        <p:nvSpPr>
          <p:cNvPr id="25" name="Shape 23"/>
          <p:cNvSpPr/>
          <p:nvPr/>
        </p:nvSpPr>
        <p:spPr>
          <a:xfrm>
            <a:off x="539750" y="6159500"/>
            <a:ext cx="5238750" cy="730250"/>
          </a:xfrm>
          <a:custGeom>
            <a:avLst/>
            <a:gdLst/>
            <a:ahLst/>
            <a:cxnLst/>
            <a:rect l="l" t="t" r="r" b="b"/>
            <a:pathLst>
              <a:path w="5238750" h="730250">
                <a:moveTo>
                  <a:pt x="63503" y="0"/>
                </a:moveTo>
                <a:lnTo>
                  <a:pt x="5175247" y="0"/>
                </a:lnTo>
                <a:cubicBezTo>
                  <a:pt x="5210319" y="0"/>
                  <a:pt x="5238750" y="28431"/>
                  <a:pt x="5238750" y="63503"/>
                </a:cubicBezTo>
                <a:lnTo>
                  <a:pt x="5238750" y="666747"/>
                </a:lnTo>
                <a:cubicBezTo>
                  <a:pt x="5238750" y="701819"/>
                  <a:pt x="5210319" y="730250"/>
                  <a:pt x="5175247" y="730250"/>
                </a:cubicBezTo>
                <a:lnTo>
                  <a:pt x="63503" y="730250"/>
                </a:lnTo>
                <a:cubicBezTo>
                  <a:pt x="28431" y="730250"/>
                  <a:pt x="0" y="701819"/>
                  <a:pt x="0" y="666747"/>
                </a:cubicBezTo>
                <a:lnTo>
                  <a:pt x="0" y="63503"/>
                </a:lnTo>
                <a:cubicBezTo>
                  <a:pt x="0" y="28455"/>
                  <a:pt x="28455" y="0"/>
                  <a:pt x="63503" y="0"/>
                </a:cubicBezTo>
                <a:close/>
              </a:path>
            </a:pathLst>
          </a:custGeom>
          <a:solidFill>
            <a:srgbClr val="F8F5F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6" name="Shape 24"/>
          <p:cNvSpPr/>
          <p:nvPr/>
        </p:nvSpPr>
        <p:spPr>
          <a:xfrm>
            <a:off x="702469" y="6207125"/>
            <a:ext cx="166688" cy="190500"/>
          </a:xfrm>
          <a:custGeom>
            <a:avLst/>
            <a:gdLst/>
            <a:ahLst/>
            <a:cxnLst/>
            <a:rect l="l" t="t" r="r" b="b"/>
            <a:pathLst>
              <a:path w="166688" h="190500">
                <a:moveTo>
                  <a:pt x="47625" y="0"/>
                </a:moveTo>
                <a:cubicBezTo>
                  <a:pt x="54211" y="0"/>
                  <a:pt x="59531" y="5321"/>
                  <a:pt x="59531" y="11906"/>
                </a:cubicBezTo>
                <a:lnTo>
                  <a:pt x="59531" y="23812"/>
                </a:lnTo>
                <a:lnTo>
                  <a:pt x="107156" y="23812"/>
                </a:lnTo>
                <a:lnTo>
                  <a:pt x="107156" y="11906"/>
                </a:lnTo>
                <a:cubicBezTo>
                  <a:pt x="107156" y="5321"/>
                  <a:pt x="112477" y="0"/>
                  <a:pt x="119063" y="0"/>
                </a:cubicBezTo>
                <a:cubicBezTo>
                  <a:pt x="125648" y="0"/>
                  <a:pt x="130969" y="5321"/>
                  <a:pt x="130969" y="11906"/>
                </a:cubicBezTo>
                <a:lnTo>
                  <a:pt x="130969" y="23812"/>
                </a:lnTo>
                <a:lnTo>
                  <a:pt x="142875" y="23812"/>
                </a:lnTo>
                <a:cubicBezTo>
                  <a:pt x="156009" y="23812"/>
                  <a:pt x="166688" y="34491"/>
                  <a:pt x="166688" y="47625"/>
                </a:cubicBezTo>
                <a:lnTo>
                  <a:pt x="166688" y="154781"/>
                </a:lnTo>
                <a:cubicBezTo>
                  <a:pt x="166688" y="167915"/>
                  <a:pt x="156009" y="178594"/>
                  <a:pt x="142875" y="178594"/>
                </a:cubicBezTo>
                <a:lnTo>
                  <a:pt x="23812" y="178594"/>
                </a:lnTo>
                <a:cubicBezTo>
                  <a:pt x="10678" y="178594"/>
                  <a:pt x="0" y="167915"/>
                  <a:pt x="0" y="154781"/>
                </a:cubicBezTo>
                <a:lnTo>
                  <a:pt x="0" y="47625"/>
                </a:lnTo>
                <a:cubicBezTo>
                  <a:pt x="0" y="34491"/>
                  <a:pt x="10678" y="23812"/>
                  <a:pt x="23812" y="23812"/>
                </a:cubicBezTo>
                <a:lnTo>
                  <a:pt x="35719" y="23812"/>
                </a:lnTo>
                <a:lnTo>
                  <a:pt x="35719" y="11906"/>
                </a:lnTo>
                <a:cubicBezTo>
                  <a:pt x="35719" y="5321"/>
                  <a:pt x="41039" y="0"/>
                  <a:pt x="47625" y="0"/>
                </a:cubicBezTo>
                <a:close/>
                <a:moveTo>
                  <a:pt x="114746" y="85092"/>
                </a:moveTo>
                <a:cubicBezTo>
                  <a:pt x="117351" y="80925"/>
                  <a:pt x="116086" y="75419"/>
                  <a:pt x="111919" y="72777"/>
                </a:cubicBezTo>
                <a:cubicBezTo>
                  <a:pt x="107752" y="70135"/>
                  <a:pt x="102245" y="71438"/>
                  <a:pt x="99603" y="75605"/>
                </a:cubicBezTo>
                <a:lnTo>
                  <a:pt x="76758" y="112179"/>
                </a:lnTo>
                <a:lnTo>
                  <a:pt x="66712" y="98785"/>
                </a:lnTo>
                <a:cubicBezTo>
                  <a:pt x="63736" y="94841"/>
                  <a:pt x="58155" y="94022"/>
                  <a:pt x="54211" y="96999"/>
                </a:cubicBezTo>
                <a:cubicBezTo>
                  <a:pt x="50267" y="99975"/>
                  <a:pt x="49448" y="105556"/>
                  <a:pt x="52425" y="109500"/>
                </a:cubicBezTo>
                <a:lnTo>
                  <a:pt x="70284" y="133313"/>
                </a:lnTo>
                <a:cubicBezTo>
                  <a:pt x="72033" y="135657"/>
                  <a:pt x="74861" y="136996"/>
                  <a:pt x="77800" y="136885"/>
                </a:cubicBezTo>
                <a:cubicBezTo>
                  <a:pt x="80739" y="136773"/>
                  <a:pt x="83418" y="135210"/>
                  <a:pt x="84981" y="132680"/>
                </a:cubicBezTo>
                <a:lnTo>
                  <a:pt x="114746" y="85055"/>
                </a:lnTo>
                <a:close/>
              </a:path>
            </a:pathLst>
          </a:custGeom>
          <a:solidFill>
            <a:srgbClr val="3A4F4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1000125" y="6160466"/>
            <a:ext cx="1143000" cy="222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25" b="1" dirty="0">
                <a:solidFill>
                  <a:srgbClr val="3D352E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Pre-Launch Events</a:t>
            </a:r>
            <a:endParaRPr lang="en-US" sz="1600" dirty="0"/>
          </a:p>
        </p:txBody>
      </p:sp>
      <p:sp>
        <p:nvSpPr>
          <p:cNvPr id="28" name="Text 26"/>
          <p:cNvSpPr/>
          <p:nvPr/>
        </p:nvSpPr>
        <p:spPr>
          <a:xfrm>
            <a:off x="678656" y="6504332"/>
            <a:ext cx="504825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b="1" dirty="0">
                <a:solidFill>
                  <a:srgbClr val="3D35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~£35 per event</a:t>
            </a:r>
            <a:r>
              <a:rPr lang="en-US" sz="1000" dirty="0">
                <a:solidFill>
                  <a:srgbClr val="3D35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to build exposure and generate initial revenue</a:t>
            </a:r>
          </a:p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3D352E"/>
                </a:solidFill>
                <a:latin typeface="Quattrocento Sans" pitchFamily="34" charset="0"/>
              </a:rPr>
              <a:t>Source: Kotler: Armstrong: </a:t>
            </a:r>
            <a:r>
              <a:rPr lang="en-US" sz="1000" dirty="0" err="1">
                <a:solidFill>
                  <a:srgbClr val="3D352E"/>
                </a:solidFill>
                <a:latin typeface="Quattrocento Sans" pitchFamily="34" charset="0"/>
              </a:rPr>
              <a:t>Opresnik</a:t>
            </a:r>
            <a:r>
              <a:rPr lang="en-US" sz="1000" dirty="0">
                <a:solidFill>
                  <a:srgbClr val="3D352E"/>
                </a:solidFill>
                <a:latin typeface="Quattrocento Sans" pitchFamily="34" charset="0"/>
              </a:rPr>
              <a:t>, 2021</a:t>
            </a:r>
            <a:endParaRPr lang="en-US" sz="1600" dirty="0"/>
          </a:p>
        </p:txBody>
      </p:sp>
      <p:sp>
        <p:nvSpPr>
          <p:cNvPr id="29" name="Shape 27"/>
          <p:cNvSpPr/>
          <p:nvPr/>
        </p:nvSpPr>
        <p:spPr>
          <a:xfrm>
            <a:off x="6191250" y="412750"/>
            <a:ext cx="5651500" cy="3000375"/>
          </a:xfrm>
          <a:custGeom>
            <a:avLst/>
            <a:gdLst/>
            <a:ahLst/>
            <a:cxnLst/>
            <a:rect l="l" t="t" r="r" b="b"/>
            <a:pathLst>
              <a:path w="5651500" h="3000375">
                <a:moveTo>
                  <a:pt x="31750" y="0"/>
                </a:moveTo>
                <a:lnTo>
                  <a:pt x="5619750" y="0"/>
                </a:lnTo>
                <a:cubicBezTo>
                  <a:pt x="5637273" y="0"/>
                  <a:pt x="5651500" y="14227"/>
                  <a:pt x="5651500" y="31750"/>
                </a:cubicBezTo>
                <a:lnTo>
                  <a:pt x="5651500" y="2905113"/>
                </a:lnTo>
                <a:cubicBezTo>
                  <a:pt x="5651500" y="2957725"/>
                  <a:pt x="5608850" y="3000375"/>
                  <a:pt x="5556238" y="3000375"/>
                </a:cubicBezTo>
                <a:lnTo>
                  <a:pt x="95262" y="3000375"/>
                </a:lnTo>
                <a:cubicBezTo>
                  <a:pt x="42650" y="3000375"/>
                  <a:pt x="0" y="2957725"/>
                  <a:pt x="0" y="2905113"/>
                </a:cubicBez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119063" dist="79375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0" name="Shape 28"/>
          <p:cNvSpPr/>
          <p:nvPr/>
        </p:nvSpPr>
        <p:spPr>
          <a:xfrm>
            <a:off x="6191250" y="373380"/>
            <a:ext cx="5651500" cy="31750"/>
          </a:xfrm>
          <a:custGeom>
            <a:avLst/>
            <a:gdLst/>
            <a:ahLst/>
            <a:cxnLst/>
            <a:rect l="l" t="t" r="r" b="b"/>
            <a:pathLst>
              <a:path w="5651500" h="31750">
                <a:moveTo>
                  <a:pt x="31750" y="0"/>
                </a:moveTo>
                <a:lnTo>
                  <a:pt x="5619750" y="0"/>
                </a:lnTo>
                <a:cubicBezTo>
                  <a:pt x="5637273" y="0"/>
                  <a:pt x="5651500" y="14227"/>
                  <a:pt x="5651500" y="31750"/>
                </a:cubicBezTo>
                <a:lnTo>
                  <a:pt x="5651500" y="31750"/>
                </a:lnTo>
                <a:lnTo>
                  <a:pt x="0" y="31750"/>
                </a:ln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AE4A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1" name="Shape 29"/>
          <p:cNvSpPr/>
          <p:nvPr/>
        </p:nvSpPr>
        <p:spPr>
          <a:xfrm>
            <a:off x="6381750" y="510223"/>
            <a:ext cx="166688" cy="190500"/>
          </a:xfrm>
          <a:custGeom>
            <a:avLst/>
            <a:gdLst/>
            <a:ahLst/>
            <a:cxnLst/>
            <a:rect l="l" t="t" r="r" b="b"/>
            <a:pathLst>
              <a:path w="166688" h="190500">
                <a:moveTo>
                  <a:pt x="47625" y="0"/>
                </a:moveTo>
                <a:cubicBezTo>
                  <a:pt x="54211" y="0"/>
                  <a:pt x="59531" y="5321"/>
                  <a:pt x="59531" y="11906"/>
                </a:cubicBezTo>
                <a:lnTo>
                  <a:pt x="59531" y="23812"/>
                </a:lnTo>
                <a:lnTo>
                  <a:pt x="107156" y="23812"/>
                </a:lnTo>
                <a:lnTo>
                  <a:pt x="107156" y="11906"/>
                </a:lnTo>
                <a:cubicBezTo>
                  <a:pt x="107156" y="5321"/>
                  <a:pt x="112477" y="0"/>
                  <a:pt x="119063" y="0"/>
                </a:cubicBezTo>
                <a:cubicBezTo>
                  <a:pt x="125648" y="0"/>
                  <a:pt x="130969" y="5321"/>
                  <a:pt x="130969" y="11906"/>
                </a:cubicBezTo>
                <a:lnTo>
                  <a:pt x="130969" y="23812"/>
                </a:lnTo>
                <a:lnTo>
                  <a:pt x="142875" y="23812"/>
                </a:lnTo>
                <a:cubicBezTo>
                  <a:pt x="156009" y="23812"/>
                  <a:pt x="166688" y="34491"/>
                  <a:pt x="166688" y="47625"/>
                </a:cubicBezTo>
                <a:lnTo>
                  <a:pt x="166688" y="154781"/>
                </a:lnTo>
                <a:cubicBezTo>
                  <a:pt x="166688" y="167915"/>
                  <a:pt x="156009" y="178594"/>
                  <a:pt x="142875" y="178594"/>
                </a:cubicBezTo>
                <a:lnTo>
                  <a:pt x="23812" y="178594"/>
                </a:lnTo>
                <a:cubicBezTo>
                  <a:pt x="10678" y="178594"/>
                  <a:pt x="0" y="167915"/>
                  <a:pt x="0" y="154781"/>
                </a:cubicBezTo>
                <a:lnTo>
                  <a:pt x="0" y="47625"/>
                </a:lnTo>
                <a:cubicBezTo>
                  <a:pt x="0" y="34491"/>
                  <a:pt x="10678" y="23812"/>
                  <a:pt x="23812" y="23812"/>
                </a:cubicBezTo>
                <a:lnTo>
                  <a:pt x="35719" y="23812"/>
                </a:lnTo>
                <a:lnTo>
                  <a:pt x="35719" y="11906"/>
                </a:lnTo>
                <a:cubicBezTo>
                  <a:pt x="35719" y="5321"/>
                  <a:pt x="41039" y="0"/>
                  <a:pt x="47625" y="0"/>
                </a:cubicBezTo>
                <a:close/>
                <a:moveTo>
                  <a:pt x="23812" y="89297"/>
                </a:moveTo>
                <a:lnTo>
                  <a:pt x="23812" y="101203"/>
                </a:lnTo>
                <a:cubicBezTo>
                  <a:pt x="23812" y="104477"/>
                  <a:pt x="26491" y="107156"/>
                  <a:pt x="29766" y="107156"/>
                </a:cubicBezTo>
                <a:lnTo>
                  <a:pt x="41672" y="107156"/>
                </a:lnTo>
                <a:cubicBezTo>
                  <a:pt x="44946" y="107156"/>
                  <a:pt x="47625" y="104477"/>
                  <a:pt x="47625" y="101203"/>
                </a:cubicBezTo>
                <a:lnTo>
                  <a:pt x="47625" y="89297"/>
                </a:lnTo>
                <a:cubicBezTo>
                  <a:pt x="47625" y="86023"/>
                  <a:pt x="44946" y="83344"/>
                  <a:pt x="41672" y="83344"/>
                </a:cubicBezTo>
                <a:lnTo>
                  <a:pt x="29766" y="83344"/>
                </a:lnTo>
                <a:cubicBezTo>
                  <a:pt x="26491" y="83344"/>
                  <a:pt x="23812" y="86023"/>
                  <a:pt x="23812" y="89297"/>
                </a:cubicBezTo>
                <a:close/>
                <a:moveTo>
                  <a:pt x="71438" y="89297"/>
                </a:moveTo>
                <a:lnTo>
                  <a:pt x="71438" y="101203"/>
                </a:lnTo>
                <a:cubicBezTo>
                  <a:pt x="71438" y="104477"/>
                  <a:pt x="74116" y="107156"/>
                  <a:pt x="77391" y="107156"/>
                </a:cubicBezTo>
                <a:lnTo>
                  <a:pt x="89297" y="107156"/>
                </a:lnTo>
                <a:cubicBezTo>
                  <a:pt x="92571" y="107156"/>
                  <a:pt x="95250" y="104477"/>
                  <a:pt x="95250" y="101203"/>
                </a:cubicBezTo>
                <a:lnTo>
                  <a:pt x="95250" y="89297"/>
                </a:lnTo>
                <a:cubicBezTo>
                  <a:pt x="95250" y="86023"/>
                  <a:pt x="92571" y="83344"/>
                  <a:pt x="89297" y="83344"/>
                </a:cubicBezTo>
                <a:lnTo>
                  <a:pt x="77391" y="83344"/>
                </a:lnTo>
                <a:cubicBezTo>
                  <a:pt x="74116" y="83344"/>
                  <a:pt x="71438" y="86023"/>
                  <a:pt x="71438" y="89297"/>
                </a:cubicBezTo>
                <a:close/>
                <a:moveTo>
                  <a:pt x="125016" y="83344"/>
                </a:moveTo>
                <a:cubicBezTo>
                  <a:pt x="121741" y="83344"/>
                  <a:pt x="119063" y="86023"/>
                  <a:pt x="119063" y="89297"/>
                </a:cubicBezTo>
                <a:lnTo>
                  <a:pt x="119063" y="101203"/>
                </a:lnTo>
                <a:cubicBezTo>
                  <a:pt x="119063" y="104477"/>
                  <a:pt x="121741" y="107156"/>
                  <a:pt x="125016" y="107156"/>
                </a:cubicBezTo>
                <a:lnTo>
                  <a:pt x="136922" y="107156"/>
                </a:lnTo>
                <a:cubicBezTo>
                  <a:pt x="140196" y="107156"/>
                  <a:pt x="142875" y="104477"/>
                  <a:pt x="142875" y="101203"/>
                </a:cubicBezTo>
                <a:lnTo>
                  <a:pt x="142875" y="89297"/>
                </a:lnTo>
                <a:cubicBezTo>
                  <a:pt x="142875" y="86023"/>
                  <a:pt x="140196" y="83344"/>
                  <a:pt x="136922" y="83344"/>
                </a:cubicBezTo>
                <a:lnTo>
                  <a:pt x="125016" y="83344"/>
                </a:lnTo>
                <a:close/>
                <a:moveTo>
                  <a:pt x="23812" y="136922"/>
                </a:moveTo>
                <a:lnTo>
                  <a:pt x="23812" y="148828"/>
                </a:lnTo>
                <a:cubicBezTo>
                  <a:pt x="23812" y="152102"/>
                  <a:pt x="26491" y="154781"/>
                  <a:pt x="29766" y="154781"/>
                </a:cubicBezTo>
                <a:lnTo>
                  <a:pt x="41672" y="154781"/>
                </a:lnTo>
                <a:cubicBezTo>
                  <a:pt x="44946" y="154781"/>
                  <a:pt x="47625" y="152102"/>
                  <a:pt x="47625" y="148828"/>
                </a:cubicBezTo>
                <a:lnTo>
                  <a:pt x="47625" y="136922"/>
                </a:lnTo>
                <a:cubicBezTo>
                  <a:pt x="47625" y="133648"/>
                  <a:pt x="44946" y="130969"/>
                  <a:pt x="41672" y="130969"/>
                </a:cubicBezTo>
                <a:lnTo>
                  <a:pt x="29766" y="130969"/>
                </a:lnTo>
                <a:cubicBezTo>
                  <a:pt x="26491" y="130969"/>
                  <a:pt x="23812" y="133648"/>
                  <a:pt x="23812" y="136922"/>
                </a:cubicBezTo>
                <a:close/>
                <a:moveTo>
                  <a:pt x="77391" y="130969"/>
                </a:moveTo>
                <a:cubicBezTo>
                  <a:pt x="74116" y="130969"/>
                  <a:pt x="71438" y="133648"/>
                  <a:pt x="71438" y="136922"/>
                </a:cubicBezTo>
                <a:lnTo>
                  <a:pt x="71438" y="148828"/>
                </a:lnTo>
                <a:cubicBezTo>
                  <a:pt x="71438" y="152102"/>
                  <a:pt x="74116" y="154781"/>
                  <a:pt x="77391" y="154781"/>
                </a:cubicBezTo>
                <a:lnTo>
                  <a:pt x="89297" y="154781"/>
                </a:lnTo>
                <a:cubicBezTo>
                  <a:pt x="92571" y="154781"/>
                  <a:pt x="95250" y="152102"/>
                  <a:pt x="95250" y="148828"/>
                </a:cubicBezTo>
                <a:lnTo>
                  <a:pt x="95250" y="136922"/>
                </a:lnTo>
                <a:cubicBezTo>
                  <a:pt x="95250" y="133648"/>
                  <a:pt x="92571" y="130969"/>
                  <a:pt x="89297" y="130969"/>
                </a:cubicBezTo>
                <a:lnTo>
                  <a:pt x="77391" y="130969"/>
                </a:lnTo>
                <a:close/>
                <a:moveTo>
                  <a:pt x="119063" y="136922"/>
                </a:moveTo>
                <a:lnTo>
                  <a:pt x="119063" y="148828"/>
                </a:lnTo>
                <a:cubicBezTo>
                  <a:pt x="119063" y="152102"/>
                  <a:pt x="121741" y="154781"/>
                  <a:pt x="125016" y="154781"/>
                </a:cubicBezTo>
                <a:lnTo>
                  <a:pt x="136922" y="154781"/>
                </a:lnTo>
                <a:cubicBezTo>
                  <a:pt x="140196" y="154781"/>
                  <a:pt x="142875" y="152102"/>
                  <a:pt x="142875" y="148828"/>
                </a:cubicBezTo>
                <a:lnTo>
                  <a:pt x="142875" y="136922"/>
                </a:lnTo>
                <a:cubicBezTo>
                  <a:pt x="142875" y="133648"/>
                  <a:pt x="140196" y="130969"/>
                  <a:pt x="136922" y="130969"/>
                </a:cubicBezTo>
                <a:lnTo>
                  <a:pt x="125016" y="130969"/>
                </a:lnTo>
                <a:cubicBezTo>
                  <a:pt x="121741" y="130969"/>
                  <a:pt x="119063" y="133648"/>
                  <a:pt x="119063" y="136922"/>
                </a:cubicBezTo>
                <a:close/>
              </a:path>
            </a:pathLst>
          </a:custGeom>
          <a:solidFill>
            <a:srgbClr val="AE4A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2" name="Text 30"/>
          <p:cNvSpPr/>
          <p:nvPr/>
        </p:nvSpPr>
        <p:spPr>
          <a:xfrm>
            <a:off x="6611938" y="446723"/>
            <a:ext cx="5127625" cy="2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500" b="1" dirty="0">
                <a:solidFill>
                  <a:srgbClr val="3D352E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Viability Timeline</a:t>
            </a:r>
            <a:endParaRPr lang="en-US" sz="1600" dirty="0"/>
          </a:p>
        </p:txBody>
      </p:sp>
      <p:sp>
        <p:nvSpPr>
          <p:cNvPr id="33" name="Shape 31"/>
          <p:cNvSpPr/>
          <p:nvPr/>
        </p:nvSpPr>
        <p:spPr>
          <a:xfrm>
            <a:off x="6350000" y="785813"/>
            <a:ext cx="5270500" cy="1047750"/>
          </a:xfrm>
          <a:custGeom>
            <a:avLst/>
            <a:gdLst/>
            <a:ahLst/>
            <a:cxnLst/>
            <a:rect l="l" t="t" r="r" b="b"/>
            <a:pathLst>
              <a:path w="5270500" h="1047750">
                <a:moveTo>
                  <a:pt x="63504" y="0"/>
                </a:moveTo>
                <a:lnTo>
                  <a:pt x="5206996" y="0"/>
                </a:lnTo>
                <a:cubicBezTo>
                  <a:pt x="5242068" y="0"/>
                  <a:pt x="5270500" y="28432"/>
                  <a:pt x="5270500" y="63504"/>
                </a:cubicBezTo>
                <a:lnTo>
                  <a:pt x="5270500" y="984246"/>
                </a:lnTo>
                <a:cubicBezTo>
                  <a:pt x="5270500" y="1019318"/>
                  <a:pt x="5242068" y="1047750"/>
                  <a:pt x="5206996" y="1047750"/>
                </a:cubicBezTo>
                <a:lnTo>
                  <a:pt x="63504" y="1047750"/>
                </a:lnTo>
                <a:cubicBezTo>
                  <a:pt x="28432" y="1047750"/>
                  <a:pt x="0" y="1019318"/>
                  <a:pt x="0" y="984246"/>
                </a:cubicBezTo>
                <a:lnTo>
                  <a:pt x="0" y="63504"/>
                </a:lnTo>
                <a:cubicBezTo>
                  <a:pt x="0" y="28432"/>
                  <a:pt x="28432" y="0"/>
                  <a:pt x="63504" y="0"/>
                </a:cubicBezTo>
                <a:close/>
              </a:path>
            </a:pathLst>
          </a:custGeom>
          <a:gradFill flip="none" rotWithShape="1">
            <a:gsLst>
              <a:gs pos="0">
                <a:srgbClr val="D4B483"/>
              </a:gs>
              <a:gs pos="100000">
                <a:srgbClr val="D4B483">
                  <a:alpha val="90000"/>
                </a:srgbClr>
              </a:gs>
            </a:gsLst>
            <a:lin ang="0" scaled="1"/>
          </a:gradFill>
          <a:ln/>
        </p:spPr>
        <p:txBody>
          <a:bodyPr/>
          <a:lstStyle/>
          <a:p>
            <a:endParaRPr lang="en-GB"/>
          </a:p>
        </p:txBody>
      </p:sp>
      <p:sp>
        <p:nvSpPr>
          <p:cNvPr id="34" name="Shape 32"/>
          <p:cNvSpPr/>
          <p:nvPr/>
        </p:nvSpPr>
        <p:spPr>
          <a:xfrm>
            <a:off x="6508750" y="863918"/>
            <a:ext cx="317500" cy="317500"/>
          </a:xfrm>
          <a:custGeom>
            <a:avLst/>
            <a:gdLst/>
            <a:ahLst/>
            <a:cxnLst/>
            <a:rect l="l" t="t" r="r" b="b"/>
            <a:pathLst>
              <a:path w="317500" h="317500">
                <a:moveTo>
                  <a:pt x="158750" y="0"/>
                </a:moveTo>
                <a:lnTo>
                  <a:pt x="158750" y="0"/>
                </a:lnTo>
                <a:cubicBezTo>
                  <a:pt x="246367" y="0"/>
                  <a:pt x="317500" y="71133"/>
                  <a:pt x="317500" y="158750"/>
                </a:cubicBezTo>
                <a:lnTo>
                  <a:pt x="317500" y="158750"/>
                </a:lnTo>
                <a:cubicBezTo>
                  <a:pt x="317500" y="246367"/>
                  <a:pt x="246367" y="317500"/>
                  <a:pt x="158750" y="317500"/>
                </a:cubicBezTo>
                <a:lnTo>
                  <a:pt x="158750" y="317500"/>
                </a:lnTo>
                <a:cubicBezTo>
                  <a:pt x="71133" y="317500"/>
                  <a:pt x="0" y="246367"/>
                  <a:pt x="0" y="158750"/>
                </a:cubicBezTo>
                <a:lnTo>
                  <a:pt x="0" y="158750"/>
                </a:lnTo>
                <a:cubicBezTo>
                  <a:pt x="0" y="71133"/>
                  <a:pt x="71133" y="0"/>
                  <a:pt x="158750" y="0"/>
                </a:cubicBezTo>
                <a:close/>
              </a:path>
            </a:pathLst>
          </a:custGeom>
          <a:solidFill>
            <a:srgbClr val="AE4A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5" name="Text 33"/>
          <p:cNvSpPr/>
          <p:nvPr/>
        </p:nvSpPr>
        <p:spPr>
          <a:xfrm>
            <a:off x="6492875" y="865506"/>
            <a:ext cx="381000" cy="3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000" b="1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Y1</a:t>
            </a:r>
            <a:endParaRPr lang="en-US" sz="1600" dirty="0"/>
          </a:p>
        </p:txBody>
      </p:sp>
      <p:sp>
        <p:nvSpPr>
          <p:cNvPr id="36" name="Text 34"/>
          <p:cNvSpPr/>
          <p:nvPr/>
        </p:nvSpPr>
        <p:spPr>
          <a:xfrm>
            <a:off x="6953250" y="904875"/>
            <a:ext cx="1262063" cy="222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250" b="1" dirty="0">
                <a:solidFill>
                  <a:srgbClr val="3D352E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Year 1: Break Even</a:t>
            </a:r>
            <a:endParaRPr lang="en-US" sz="1600" dirty="0"/>
          </a:p>
        </p:txBody>
      </p:sp>
      <p:sp>
        <p:nvSpPr>
          <p:cNvPr id="37" name="Text 35"/>
          <p:cNvSpPr/>
          <p:nvPr/>
        </p:nvSpPr>
        <p:spPr>
          <a:xfrm>
            <a:off x="6437313" y="1270000"/>
            <a:ext cx="5080000" cy="412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000" dirty="0">
                <a:solidFill>
                  <a:srgbClr val="3D35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Focus on establishing customer base, building reputation, and covering all operational costs. Breaking even in Year 1 is essential for long-term sustainability.</a:t>
            </a:r>
            <a:endParaRPr lang="en-US" sz="1600" dirty="0"/>
          </a:p>
        </p:txBody>
      </p:sp>
      <p:sp>
        <p:nvSpPr>
          <p:cNvPr id="38" name="Shape 36"/>
          <p:cNvSpPr/>
          <p:nvPr/>
        </p:nvSpPr>
        <p:spPr>
          <a:xfrm>
            <a:off x="6373178" y="2032000"/>
            <a:ext cx="5270500" cy="1047750"/>
          </a:xfrm>
          <a:custGeom>
            <a:avLst/>
            <a:gdLst/>
            <a:ahLst/>
            <a:cxnLst/>
            <a:rect l="l" t="t" r="r" b="b"/>
            <a:pathLst>
              <a:path w="5270500" h="1047750">
                <a:moveTo>
                  <a:pt x="63504" y="0"/>
                </a:moveTo>
                <a:lnTo>
                  <a:pt x="5206996" y="0"/>
                </a:lnTo>
                <a:cubicBezTo>
                  <a:pt x="5242068" y="0"/>
                  <a:pt x="5270500" y="28432"/>
                  <a:pt x="5270500" y="63504"/>
                </a:cubicBezTo>
                <a:lnTo>
                  <a:pt x="5270500" y="984246"/>
                </a:lnTo>
                <a:cubicBezTo>
                  <a:pt x="5270500" y="1019318"/>
                  <a:pt x="5242068" y="1047750"/>
                  <a:pt x="5206996" y="1047750"/>
                </a:cubicBezTo>
                <a:lnTo>
                  <a:pt x="63504" y="1047750"/>
                </a:lnTo>
                <a:cubicBezTo>
                  <a:pt x="28432" y="1047750"/>
                  <a:pt x="0" y="1019318"/>
                  <a:pt x="0" y="984246"/>
                </a:cubicBezTo>
                <a:lnTo>
                  <a:pt x="0" y="63504"/>
                </a:lnTo>
                <a:cubicBezTo>
                  <a:pt x="0" y="28432"/>
                  <a:pt x="28432" y="0"/>
                  <a:pt x="63504" y="0"/>
                </a:cubicBezTo>
                <a:close/>
              </a:path>
            </a:pathLst>
          </a:custGeom>
          <a:gradFill flip="none" rotWithShape="1">
            <a:gsLst>
              <a:gs pos="0">
                <a:srgbClr val="3A4F41"/>
              </a:gs>
              <a:gs pos="100000">
                <a:srgbClr val="3A4F41">
                  <a:alpha val="90000"/>
                </a:srgbClr>
              </a:gs>
            </a:gsLst>
            <a:lin ang="0" scaled="1"/>
          </a:gradFill>
          <a:ln/>
        </p:spPr>
        <p:txBody>
          <a:bodyPr/>
          <a:lstStyle/>
          <a:p>
            <a:endParaRPr lang="en-GB"/>
          </a:p>
        </p:txBody>
      </p:sp>
      <p:sp>
        <p:nvSpPr>
          <p:cNvPr id="39" name="Shape 37"/>
          <p:cNvSpPr/>
          <p:nvPr/>
        </p:nvSpPr>
        <p:spPr>
          <a:xfrm>
            <a:off x="6545580" y="2069783"/>
            <a:ext cx="317500" cy="317500"/>
          </a:xfrm>
          <a:custGeom>
            <a:avLst/>
            <a:gdLst/>
            <a:ahLst/>
            <a:cxnLst/>
            <a:rect l="l" t="t" r="r" b="b"/>
            <a:pathLst>
              <a:path w="317500" h="317500">
                <a:moveTo>
                  <a:pt x="158750" y="0"/>
                </a:moveTo>
                <a:lnTo>
                  <a:pt x="158750" y="0"/>
                </a:lnTo>
                <a:cubicBezTo>
                  <a:pt x="246367" y="0"/>
                  <a:pt x="317500" y="71133"/>
                  <a:pt x="317500" y="158750"/>
                </a:cubicBezTo>
                <a:lnTo>
                  <a:pt x="317500" y="158750"/>
                </a:lnTo>
                <a:cubicBezTo>
                  <a:pt x="317500" y="246367"/>
                  <a:pt x="246367" y="317500"/>
                  <a:pt x="158750" y="317500"/>
                </a:cubicBezTo>
                <a:lnTo>
                  <a:pt x="158750" y="317500"/>
                </a:lnTo>
                <a:cubicBezTo>
                  <a:pt x="71133" y="317500"/>
                  <a:pt x="0" y="246367"/>
                  <a:pt x="0" y="158750"/>
                </a:cubicBezTo>
                <a:lnTo>
                  <a:pt x="0" y="158750"/>
                </a:lnTo>
                <a:cubicBezTo>
                  <a:pt x="0" y="71133"/>
                  <a:pt x="71133" y="0"/>
                  <a:pt x="158750" y="0"/>
                </a:cubicBez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0" name="Text 38"/>
          <p:cNvSpPr/>
          <p:nvPr/>
        </p:nvSpPr>
        <p:spPr>
          <a:xfrm>
            <a:off x="6488430" y="2055813"/>
            <a:ext cx="381000" cy="3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000" b="1" dirty="0">
                <a:solidFill>
                  <a:srgbClr val="3D35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Y2</a:t>
            </a:r>
            <a:endParaRPr lang="en-US" sz="1600" dirty="0"/>
          </a:p>
        </p:txBody>
      </p:sp>
      <p:sp>
        <p:nvSpPr>
          <p:cNvPr id="41" name="Text 39"/>
          <p:cNvSpPr/>
          <p:nvPr/>
        </p:nvSpPr>
        <p:spPr>
          <a:xfrm>
            <a:off x="6953250" y="2106613"/>
            <a:ext cx="1301750" cy="222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250" b="1" dirty="0">
                <a:solidFill>
                  <a:srgbClr val="FFFFFF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Year 2: Profitability</a:t>
            </a:r>
            <a:endParaRPr lang="en-US" sz="1600" dirty="0"/>
          </a:p>
        </p:txBody>
      </p:sp>
      <p:sp>
        <p:nvSpPr>
          <p:cNvPr id="42" name="Text 40"/>
          <p:cNvSpPr/>
          <p:nvPr/>
        </p:nvSpPr>
        <p:spPr>
          <a:xfrm>
            <a:off x="6465094" y="2492375"/>
            <a:ext cx="5080000" cy="412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000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With established clientele and operational efficiency, the business targets profitability in Year 2, building on Year 1 foundations.</a:t>
            </a:r>
            <a:endParaRPr lang="en-US" sz="1600" dirty="0"/>
          </a:p>
        </p:txBody>
      </p:sp>
      <p:sp>
        <p:nvSpPr>
          <p:cNvPr id="43" name="Shape 41"/>
          <p:cNvSpPr/>
          <p:nvPr/>
        </p:nvSpPr>
        <p:spPr>
          <a:xfrm>
            <a:off x="6223000" y="4476750"/>
            <a:ext cx="5651500" cy="1651000"/>
          </a:xfrm>
          <a:custGeom>
            <a:avLst/>
            <a:gdLst/>
            <a:ahLst/>
            <a:cxnLst/>
            <a:rect l="l" t="t" r="r" b="b"/>
            <a:pathLst>
              <a:path w="5651500" h="1651000">
                <a:moveTo>
                  <a:pt x="95246" y="0"/>
                </a:moveTo>
                <a:lnTo>
                  <a:pt x="5556254" y="0"/>
                </a:lnTo>
                <a:cubicBezTo>
                  <a:pt x="5608857" y="0"/>
                  <a:pt x="5651500" y="42643"/>
                  <a:pt x="5651500" y="95246"/>
                </a:cubicBezTo>
                <a:lnTo>
                  <a:pt x="5651500" y="1555754"/>
                </a:lnTo>
                <a:cubicBezTo>
                  <a:pt x="5651500" y="1608357"/>
                  <a:pt x="5608857" y="1651000"/>
                  <a:pt x="5556254" y="1651000"/>
                </a:cubicBezTo>
                <a:lnTo>
                  <a:pt x="95246" y="1651000"/>
                </a:lnTo>
                <a:cubicBezTo>
                  <a:pt x="42643" y="1651000"/>
                  <a:pt x="0" y="1608357"/>
                  <a:pt x="0" y="1555754"/>
                </a:cubicBezTo>
                <a:lnTo>
                  <a:pt x="0" y="95246"/>
                </a:lnTo>
                <a:cubicBezTo>
                  <a:pt x="0" y="42643"/>
                  <a:pt x="42643" y="0"/>
                  <a:pt x="95246" y="0"/>
                </a:cubicBezTo>
                <a:close/>
              </a:path>
            </a:pathLst>
          </a:custGeom>
          <a:gradFill flip="none" rotWithShape="1">
            <a:gsLst>
              <a:gs pos="0">
                <a:srgbClr val="3A4F41"/>
              </a:gs>
              <a:gs pos="100000">
                <a:srgbClr val="3A4F41">
                  <a:alpha val="90000"/>
                </a:srgbClr>
              </a:gs>
            </a:gsLst>
            <a:lin ang="2700000" scaled="1"/>
          </a:gradFill>
          <a:ln/>
          <a:effectLst>
            <a:outerShdw blurRad="119063" dist="79375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4" name="Shape 42"/>
          <p:cNvSpPr/>
          <p:nvPr/>
        </p:nvSpPr>
        <p:spPr>
          <a:xfrm>
            <a:off x="6433344" y="4699000"/>
            <a:ext cx="158750" cy="158750"/>
          </a:xfrm>
          <a:custGeom>
            <a:avLst/>
            <a:gdLst/>
            <a:ahLst/>
            <a:cxnLst/>
            <a:rect l="l" t="t" r="r" b="b"/>
            <a:pathLst>
              <a:path w="158750" h="158750">
                <a:moveTo>
                  <a:pt x="79375" y="158750"/>
                </a:moveTo>
                <a:cubicBezTo>
                  <a:pt x="123183" y="158750"/>
                  <a:pt x="158750" y="123183"/>
                  <a:pt x="158750" y="79375"/>
                </a:cubicBezTo>
                <a:cubicBezTo>
                  <a:pt x="158750" y="35567"/>
                  <a:pt x="123183" y="0"/>
                  <a:pt x="79375" y="0"/>
                </a:cubicBezTo>
                <a:cubicBezTo>
                  <a:pt x="35567" y="0"/>
                  <a:pt x="0" y="35567"/>
                  <a:pt x="0" y="79375"/>
                </a:cubicBezTo>
                <a:cubicBezTo>
                  <a:pt x="0" y="123183"/>
                  <a:pt x="35567" y="158750"/>
                  <a:pt x="79375" y="158750"/>
                </a:cubicBezTo>
                <a:close/>
                <a:moveTo>
                  <a:pt x="79375" y="42168"/>
                </a:moveTo>
                <a:cubicBezTo>
                  <a:pt x="83499" y="42168"/>
                  <a:pt x="86816" y="45486"/>
                  <a:pt x="86816" y="49609"/>
                </a:cubicBezTo>
                <a:lnTo>
                  <a:pt x="86816" y="84336"/>
                </a:lnTo>
                <a:cubicBezTo>
                  <a:pt x="86816" y="88460"/>
                  <a:pt x="83499" y="91777"/>
                  <a:pt x="79375" y="91777"/>
                </a:cubicBezTo>
                <a:cubicBezTo>
                  <a:pt x="75251" y="91777"/>
                  <a:pt x="71934" y="88460"/>
                  <a:pt x="71934" y="84336"/>
                </a:cubicBezTo>
                <a:lnTo>
                  <a:pt x="71934" y="49609"/>
                </a:lnTo>
                <a:cubicBezTo>
                  <a:pt x="71934" y="45486"/>
                  <a:pt x="75251" y="42168"/>
                  <a:pt x="79375" y="42168"/>
                </a:cubicBezTo>
                <a:close/>
                <a:moveTo>
                  <a:pt x="71096" y="109141"/>
                </a:moveTo>
                <a:cubicBezTo>
                  <a:pt x="70908" y="106068"/>
                  <a:pt x="72441" y="103144"/>
                  <a:pt x="75075" y="101551"/>
                </a:cubicBezTo>
                <a:cubicBezTo>
                  <a:pt x="77709" y="99957"/>
                  <a:pt x="81010" y="99957"/>
                  <a:pt x="83644" y="101551"/>
                </a:cubicBezTo>
                <a:cubicBezTo>
                  <a:pt x="86278" y="103144"/>
                  <a:pt x="87811" y="106068"/>
                  <a:pt x="87623" y="109141"/>
                </a:cubicBezTo>
                <a:cubicBezTo>
                  <a:pt x="87811" y="112214"/>
                  <a:pt x="86278" y="115137"/>
                  <a:pt x="83644" y="116731"/>
                </a:cubicBezTo>
                <a:cubicBezTo>
                  <a:pt x="81010" y="118324"/>
                  <a:pt x="77709" y="118324"/>
                  <a:pt x="75075" y="116731"/>
                </a:cubicBezTo>
                <a:cubicBezTo>
                  <a:pt x="72441" y="115137"/>
                  <a:pt x="70908" y="112214"/>
                  <a:pt x="71096" y="109141"/>
                </a:cubicBez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5" name="Text 43"/>
          <p:cNvSpPr/>
          <p:nvPr/>
        </p:nvSpPr>
        <p:spPr>
          <a:xfrm>
            <a:off x="6611938" y="4667250"/>
            <a:ext cx="5151438" cy="222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250" b="1" dirty="0">
                <a:solidFill>
                  <a:srgbClr val="FFFFFF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Critical Success Factors</a:t>
            </a:r>
            <a:endParaRPr lang="en-US" sz="1600" dirty="0"/>
          </a:p>
        </p:txBody>
      </p:sp>
      <p:sp>
        <p:nvSpPr>
          <p:cNvPr id="46" name="Shape 44"/>
          <p:cNvSpPr/>
          <p:nvPr/>
        </p:nvSpPr>
        <p:spPr>
          <a:xfrm>
            <a:off x="6437313" y="5016500"/>
            <a:ext cx="111125" cy="127000"/>
          </a:xfrm>
          <a:custGeom>
            <a:avLst/>
            <a:gdLst/>
            <a:ahLst/>
            <a:cxnLst/>
            <a:rect l="l" t="t" r="r" b="b"/>
            <a:pathLst>
              <a:path w="111125" h="127000">
                <a:moveTo>
                  <a:pt x="107851" y="17388"/>
                </a:moveTo>
                <a:cubicBezTo>
                  <a:pt x="111398" y="19968"/>
                  <a:pt x="112192" y="24929"/>
                  <a:pt x="109612" y="28476"/>
                </a:cubicBezTo>
                <a:lnTo>
                  <a:pt x="46112" y="115788"/>
                </a:lnTo>
                <a:cubicBezTo>
                  <a:pt x="44748" y="117673"/>
                  <a:pt x="42639" y="118839"/>
                  <a:pt x="40308" y="119038"/>
                </a:cubicBezTo>
                <a:cubicBezTo>
                  <a:pt x="37976" y="119236"/>
                  <a:pt x="35719" y="118368"/>
                  <a:pt x="34082" y="116731"/>
                </a:cubicBezTo>
                <a:lnTo>
                  <a:pt x="2332" y="84981"/>
                </a:lnTo>
                <a:cubicBezTo>
                  <a:pt x="-769" y="81880"/>
                  <a:pt x="-769" y="76845"/>
                  <a:pt x="2332" y="73744"/>
                </a:cubicBezTo>
                <a:cubicBezTo>
                  <a:pt x="5432" y="70644"/>
                  <a:pt x="10468" y="70644"/>
                  <a:pt x="13568" y="73744"/>
                </a:cubicBezTo>
                <a:lnTo>
                  <a:pt x="38745" y="98921"/>
                </a:lnTo>
                <a:lnTo>
                  <a:pt x="96788" y="19124"/>
                </a:lnTo>
                <a:cubicBezTo>
                  <a:pt x="99368" y="15577"/>
                  <a:pt x="104329" y="14784"/>
                  <a:pt x="107876" y="17363"/>
                </a:cubicBez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7" name="Text 45"/>
          <p:cNvSpPr/>
          <p:nvPr/>
        </p:nvSpPr>
        <p:spPr>
          <a:xfrm>
            <a:off x="6635750" y="4984750"/>
            <a:ext cx="2135188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Break even in Year 1 is non-negotiable</a:t>
            </a:r>
            <a:endParaRPr lang="en-US" sz="1600" dirty="0"/>
          </a:p>
        </p:txBody>
      </p:sp>
      <p:sp>
        <p:nvSpPr>
          <p:cNvPr id="48" name="Shape 46"/>
          <p:cNvSpPr/>
          <p:nvPr/>
        </p:nvSpPr>
        <p:spPr>
          <a:xfrm>
            <a:off x="6437313" y="5270500"/>
            <a:ext cx="111125" cy="127000"/>
          </a:xfrm>
          <a:custGeom>
            <a:avLst/>
            <a:gdLst/>
            <a:ahLst/>
            <a:cxnLst/>
            <a:rect l="l" t="t" r="r" b="b"/>
            <a:pathLst>
              <a:path w="111125" h="127000">
                <a:moveTo>
                  <a:pt x="107851" y="17388"/>
                </a:moveTo>
                <a:cubicBezTo>
                  <a:pt x="111398" y="19968"/>
                  <a:pt x="112192" y="24929"/>
                  <a:pt x="109612" y="28476"/>
                </a:cubicBezTo>
                <a:lnTo>
                  <a:pt x="46112" y="115788"/>
                </a:lnTo>
                <a:cubicBezTo>
                  <a:pt x="44748" y="117673"/>
                  <a:pt x="42639" y="118839"/>
                  <a:pt x="40308" y="119038"/>
                </a:cubicBezTo>
                <a:cubicBezTo>
                  <a:pt x="37976" y="119236"/>
                  <a:pt x="35719" y="118368"/>
                  <a:pt x="34082" y="116731"/>
                </a:cubicBezTo>
                <a:lnTo>
                  <a:pt x="2332" y="84981"/>
                </a:lnTo>
                <a:cubicBezTo>
                  <a:pt x="-769" y="81880"/>
                  <a:pt x="-769" y="76845"/>
                  <a:pt x="2332" y="73744"/>
                </a:cubicBezTo>
                <a:cubicBezTo>
                  <a:pt x="5432" y="70644"/>
                  <a:pt x="10468" y="70644"/>
                  <a:pt x="13568" y="73744"/>
                </a:cubicBezTo>
                <a:lnTo>
                  <a:pt x="38745" y="98921"/>
                </a:lnTo>
                <a:lnTo>
                  <a:pt x="96788" y="19124"/>
                </a:lnTo>
                <a:cubicBezTo>
                  <a:pt x="99368" y="15577"/>
                  <a:pt x="104329" y="14784"/>
                  <a:pt x="107876" y="17363"/>
                </a:cubicBez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9" name="Text 47"/>
          <p:cNvSpPr/>
          <p:nvPr/>
        </p:nvSpPr>
        <p:spPr>
          <a:xfrm>
            <a:off x="6635750" y="5238750"/>
            <a:ext cx="2198688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Careful expense management required</a:t>
            </a:r>
            <a:endParaRPr lang="en-US" sz="1600" dirty="0"/>
          </a:p>
        </p:txBody>
      </p:sp>
      <p:sp>
        <p:nvSpPr>
          <p:cNvPr id="50" name="Shape 48"/>
          <p:cNvSpPr/>
          <p:nvPr/>
        </p:nvSpPr>
        <p:spPr>
          <a:xfrm>
            <a:off x="6437313" y="5524500"/>
            <a:ext cx="111125" cy="127000"/>
          </a:xfrm>
          <a:custGeom>
            <a:avLst/>
            <a:gdLst/>
            <a:ahLst/>
            <a:cxnLst/>
            <a:rect l="l" t="t" r="r" b="b"/>
            <a:pathLst>
              <a:path w="111125" h="127000">
                <a:moveTo>
                  <a:pt x="107851" y="17388"/>
                </a:moveTo>
                <a:cubicBezTo>
                  <a:pt x="111398" y="19968"/>
                  <a:pt x="112192" y="24929"/>
                  <a:pt x="109612" y="28476"/>
                </a:cubicBezTo>
                <a:lnTo>
                  <a:pt x="46112" y="115788"/>
                </a:lnTo>
                <a:cubicBezTo>
                  <a:pt x="44748" y="117673"/>
                  <a:pt x="42639" y="118839"/>
                  <a:pt x="40308" y="119038"/>
                </a:cubicBezTo>
                <a:cubicBezTo>
                  <a:pt x="37976" y="119236"/>
                  <a:pt x="35719" y="118368"/>
                  <a:pt x="34082" y="116731"/>
                </a:cubicBezTo>
                <a:lnTo>
                  <a:pt x="2332" y="84981"/>
                </a:lnTo>
                <a:cubicBezTo>
                  <a:pt x="-769" y="81880"/>
                  <a:pt x="-769" y="76845"/>
                  <a:pt x="2332" y="73744"/>
                </a:cubicBezTo>
                <a:cubicBezTo>
                  <a:pt x="5432" y="70644"/>
                  <a:pt x="10468" y="70644"/>
                  <a:pt x="13568" y="73744"/>
                </a:cubicBezTo>
                <a:lnTo>
                  <a:pt x="38745" y="98921"/>
                </a:lnTo>
                <a:lnTo>
                  <a:pt x="96788" y="19124"/>
                </a:lnTo>
                <a:cubicBezTo>
                  <a:pt x="99368" y="15577"/>
                  <a:pt x="104329" y="14784"/>
                  <a:pt x="107876" y="17363"/>
                </a:cubicBez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1" name="Text 49"/>
          <p:cNvSpPr/>
          <p:nvPr/>
        </p:nvSpPr>
        <p:spPr>
          <a:xfrm>
            <a:off x="6635750" y="5492750"/>
            <a:ext cx="1785938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Staff cost optimization essential</a:t>
            </a:r>
            <a:endParaRPr lang="en-US" sz="1600" dirty="0"/>
          </a:p>
        </p:txBody>
      </p:sp>
      <p:sp>
        <p:nvSpPr>
          <p:cNvPr id="52" name="Shape 50"/>
          <p:cNvSpPr/>
          <p:nvPr/>
        </p:nvSpPr>
        <p:spPr>
          <a:xfrm>
            <a:off x="6437313" y="5778500"/>
            <a:ext cx="111125" cy="127000"/>
          </a:xfrm>
          <a:custGeom>
            <a:avLst/>
            <a:gdLst/>
            <a:ahLst/>
            <a:cxnLst/>
            <a:rect l="l" t="t" r="r" b="b"/>
            <a:pathLst>
              <a:path w="111125" h="127000">
                <a:moveTo>
                  <a:pt x="107851" y="17388"/>
                </a:moveTo>
                <a:cubicBezTo>
                  <a:pt x="111398" y="19968"/>
                  <a:pt x="112192" y="24929"/>
                  <a:pt x="109612" y="28476"/>
                </a:cubicBezTo>
                <a:lnTo>
                  <a:pt x="46112" y="115788"/>
                </a:lnTo>
                <a:cubicBezTo>
                  <a:pt x="44748" y="117673"/>
                  <a:pt x="42639" y="118839"/>
                  <a:pt x="40308" y="119038"/>
                </a:cubicBezTo>
                <a:cubicBezTo>
                  <a:pt x="37976" y="119236"/>
                  <a:pt x="35719" y="118368"/>
                  <a:pt x="34082" y="116731"/>
                </a:cubicBezTo>
                <a:lnTo>
                  <a:pt x="2332" y="84981"/>
                </a:lnTo>
                <a:cubicBezTo>
                  <a:pt x="-769" y="81880"/>
                  <a:pt x="-769" y="76845"/>
                  <a:pt x="2332" y="73744"/>
                </a:cubicBezTo>
                <a:cubicBezTo>
                  <a:pt x="5432" y="70644"/>
                  <a:pt x="10468" y="70644"/>
                  <a:pt x="13568" y="73744"/>
                </a:cubicBezTo>
                <a:lnTo>
                  <a:pt x="38745" y="98921"/>
                </a:lnTo>
                <a:lnTo>
                  <a:pt x="96788" y="19124"/>
                </a:lnTo>
                <a:cubicBezTo>
                  <a:pt x="99368" y="15577"/>
                  <a:pt x="104329" y="14784"/>
                  <a:pt x="107876" y="17363"/>
                </a:cubicBez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3" name="Text 51"/>
          <p:cNvSpPr/>
          <p:nvPr/>
        </p:nvSpPr>
        <p:spPr>
          <a:xfrm>
            <a:off x="6635750" y="5746750"/>
            <a:ext cx="192087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Consistent revenue stream critical</a:t>
            </a:r>
            <a:endParaRPr lang="en-US" sz="1600" dirty="0"/>
          </a:p>
        </p:txBody>
      </p:sp>
      <p:sp>
        <p:nvSpPr>
          <p:cNvPr id="54" name="Shape 52"/>
          <p:cNvSpPr/>
          <p:nvPr/>
        </p:nvSpPr>
        <p:spPr>
          <a:xfrm>
            <a:off x="6179344" y="3603625"/>
            <a:ext cx="5651500" cy="730250"/>
          </a:xfrm>
          <a:custGeom>
            <a:avLst/>
            <a:gdLst/>
            <a:ahLst/>
            <a:cxnLst/>
            <a:rect l="l" t="t" r="r" b="b"/>
            <a:pathLst>
              <a:path w="5651500" h="730250">
                <a:moveTo>
                  <a:pt x="95247" y="0"/>
                </a:moveTo>
                <a:lnTo>
                  <a:pt x="5556253" y="0"/>
                </a:lnTo>
                <a:cubicBezTo>
                  <a:pt x="5608857" y="0"/>
                  <a:pt x="5651500" y="42643"/>
                  <a:pt x="5651500" y="95247"/>
                </a:cubicBezTo>
                <a:lnTo>
                  <a:pt x="5651500" y="635003"/>
                </a:lnTo>
                <a:cubicBezTo>
                  <a:pt x="5651500" y="687607"/>
                  <a:pt x="5608857" y="730250"/>
                  <a:pt x="5556253" y="730250"/>
                </a:cubicBezTo>
                <a:lnTo>
                  <a:pt x="95247" y="730250"/>
                </a:lnTo>
                <a:cubicBezTo>
                  <a:pt x="42643" y="730250"/>
                  <a:pt x="0" y="687607"/>
                  <a:pt x="0" y="635003"/>
                </a:cubicBezTo>
                <a:lnTo>
                  <a:pt x="0" y="95247"/>
                </a:lnTo>
                <a:cubicBezTo>
                  <a:pt x="0" y="42679"/>
                  <a:pt x="42679" y="0"/>
                  <a:pt x="95247" y="0"/>
                </a:cubicBezTo>
                <a:close/>
              </a:path>
            </a:pathLst>
          </a:custGeom>
          <a:gradFill flip="none" rotWithShape="1">
            <a:gsLst>
              <a:gs pos="0">
                <a:srgbClr val="AE4A4A"/>
              </a:gs>
              <a:gs pos="100000">
                <a:srgbClr val="AE4A4A">
                  <a:alpha val="90000"/>
                </a:srgbClr>
              </a:gs>
            </a:gsLst>
            <a:lin ang="0" scaled="1"/>
          </a:gradFill>
          <a:ln/>
          <a:effectLst>
            <a:outerShdw blurRad="119063" dist="79375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5" name="Text 53"/>
          <p:cNvSpPr/>
          <p:nvPr/>
        </p:nvSpPr>
        <p:spPr>
          <a:xfrm>
            <a:off x="6433344" y="3762375"/>
            <a:ext cx="5397500" cy="412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000" b="1" dirty="0">
                <a:solidFill>
                  <a:srgbClr val="D4B48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Reality Check:</a:t>
            </a:r>
            <a:r>
              <a:rPr lang="en-US" sz="1000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Without achieving break-even in Year 1 and profitability in Year 2, accumulated expenses may lead to bankruptcy. Strategic cost management is essential.</a:t>
            </a:r>
            <a:endParaRPr lang="en-US" sz="1600" dirty="0"/>
          </a:p>
        </p:txBody>
      </p:sp>
    </p:spTree>
  </p:cSld>
  <p:clrMapOvr>
    <a:masterClrMapping/>
  </p:clrMapOvr>
  <p:transition>
    <p:fad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5F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BF76674-9817-F6A3-D027-9C09DF5C40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D9377864-2666-F388-25FB-EBA47169FC0B}"/>
              </a:ext>
            </a:extLst>
          </p:cNvPr>
          <p:cNvSpPr/>
          <p:nvPr/>
        </p:nvSpPr>
        <p:spPr>
          <a:xfrm>
            <a:off x="317500" y="317500"/>
            <a:ext cx="1162050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b="1" kern="0" spc="100" dirty="0">
                <a:solidFill>
                  <a:srgbClr val="AE4A4A"/>
                </a:solidFill>
                <a:latin typeface="Quattrocento Sans" pitchFamily="34" charset="0"/>
              </a:rPr>
              <a:t>Marketing</a:t>
            </a:r>
            <a:endParaRPr lang="en-US" sz="1600" dirty="0"/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192161E4-4524-CBE4-F15B-74B0CEE8856C}"/>
              </a:ext>
            </a:extLst>
          </p:cNvPr>
          <p:cNvSpPr/>
          <p:nvPr/>
        </p:nvSpPr>
        <p:spPr>
          <a:xfrm>
            <a:off x="317500" y="603250"/>
            <a:ext cx="11747500" cy="38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80000"/>
              </a:lnSpc>
            </a:pPr>
            <a:r>
              <a:rPr lang="en-US" sz="3000" b="1" dirty="0">
                <a:solidFill>
                  <a:srgbClr val="3D352E"/>
                </a:solidFill>
                <a:latin typeface="Oranienbaum" pitchFamily="34" charset="0"/>
              </a:rPr>
              <a:t>10. Marketing Samples</a:t>
            </a:r>
            <a:endParaRPr lang="en-US" sz="1600" dirty="0"/>
          </a:p>
        </p:txBody>
      </p:sp>
      <p:sp>
        <p:nvSpPr>
          <p:cNvPr id="4" name="Shape 2">
            <a:extLst>
              <a:ext uri="{FF2B5EF4-FFF2-40B4-BE49-F238E27FC236}">
                <a16:creationId xmlns:a16="http://schemas.microsoft.com/office/drawing/2014/main" id="{801EA6AE-F25B-AC25-B649-9DF38DE50A68}"/>
              </a:ext>
            </a:extLst>
          </p:cNvPr>
          <p:cNvSpPr/>
          <p:nvPr/>
        </p:nvSpPr>
        <p:spPr>
          <a:xfrm>
            <a:off x="317500" y="1111250"/>
            <a:ext cx="762000" cy="31750"/>
          </a:xfrm>
          <a:custGeom>
            <a:avLst/>
            <a:gdLst/>
            <a:ahLst/>
            <a:cxnLst/>
            <a:rect l="l" t="t" r="r" b="b"/>
            <a:pathLst>
              <a:path w="762000" h="31750">
                <a:moveTo>
                  <a:pt x="0" y="0"/>
                </a:moveTo>
                <a:lnTo>
                  <a:pt x="762000" y="0"/>
                </a:lnTo>
                <a:lnTo>
                  <a:pt x="762000" y="31750"/>
                </a:lnTo>
                <a:lnTo>
                  <a:pt x="0" y="31750"/>
                </a:lnTo>
                <a:lnTo>
                  <a:pt x="0" y="0"/>
                </a:ln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Shape 11">
            <a:extLst>
              <a:ext uri="{FF2B5EF4-FFF2-40B4-BE49-F238E27FC236}">
                <a16:creationId xmlns:a16="http://schemas.microsoft.com/office/drawing/2014/main" id="{EC8761EF-A20F-9D54-B519-4B899998D6B9}"/>
              </a:ext>
            </a:extLst>
          </p:cNvPr>
          <p:cNvSpPr/>
          <p:nvPr/>
        </p:nvSpPr>
        <p:spPr>
          <a:xfrm flipH="1">
            <a:off x="119068" y="1586353"/>
            <a:ext cx="45836" cy="5079114"/>
          </a:xfrm>
          <a:custGeom>
            <a:avLst/>
            <a:gdLst/>
            <a:ahLst/>
            <a:cxnLst/>
            <a:rect l="l" t="t" r="r" b="b"/>
            <a:pathLst>
              <a:path w="31750" h="3429000">
                <a:moveTo>
                  <a:pt x="31750" y="0"/>
                </a:moveTo>
                <a:lnTo>
                  <a:pt x="31750" y="0"/>
                </a:lnTo>
                <a:lnTo>
                  <a:pt x="31750" y="3429000"/>
                </a:lnTo>
                <a:lnTo>
                  <a:pt x="31750" y="3429000"/>
                </a:lnTo>
                <a:cubicBezTo>
                  <a:pt x="14227" y="3429000"/>
                  <a:pt x="0" y="3414773"/>
                  <a:pt x="0" y="3397250"/>
                </a:cubicBez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3A4F4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6" name="Text 34">
            <a:extLst>
              <a:ext uri="{FF2B5EF4-FFF2-40B4-BE49-F238E27FC236}">
                <a16:creationId xmlns:a16="http://schemas.microsoft.com/office/drawing/2014/main" id="{EE489DC3-5CE6-8443-A727-8268555F7EA7}"/>
              </a:ext>
            </a:extLst>
          </p:cNvPr>
          <p:cNvSpPr/>
          <p:nvPr/>
        </p:nvSpPr>
        <p:spPr>
          <a:xfrm>
            <a:off x="317500" y="1354531"/>
            <a:ext cx="1262063" cy="222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250" b="1" dirty="0">
                <a:solidFill>
                  <a:srgbClr val="3D352E"/>
                </a:solidFill>
                <a:latin typeface="Unna" pitchFamily="34" charset="0"/>
              </a:rPr>
              <a:t>Website:</a:t>
            </a:r>
            <a:endParaRPr lang="en-US" sz="1600" dirty="0"/>
          </a:p>
        </p:txBody>
      </p:sp>
      <p:sp>
        <p:nvSpPr>
          <p:cNvPr id="41" name="Text 39">
            <a:extLst>
              <a:ext uri="{FF2B5EF4-FFF2-40B4-BE49-F238E27FC236}">
                <a16:creationId xmlns:a16="http://schemas.microsoft.com/office/drawing/2014/main" id="{EBD8CF0D-E0AF-7D39-B05D-A1E0DA65A652}"/>
              </a:ext>
            </a:extLst>
          </p:cNvPr>
          <p:cNvSpPr/>
          <p:nvPr/>
        </p:nvSpPr>
        <p:spPr>
          <a:xfrm>
            <a:off x="6953250" y="2106613"/>
            <a:ext cx="1301750" cy="222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250" b="1" dirty="0">
                <a:solidFill>
                  <a:srgbClr val="FFFFFF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Year 2: Profitability</a:t>
            </a:r>
            <a:endParaRPr lang="en-US" sz="1600" dirty="0"/>
          </a:p>
        </p:txBody>
      </p:sp>
      <p:pic>
        <p:nvPicPr>
          <p:cNvPr id="59" name="Picture 58">
            <a:extLst>
              <a:ext uri="{FF2B5EF4-FFF2-40B4-BE49-F238E27FC236}">
                <a16:creationId xmlns:a16="http://schemas.microsoft.com/office/drawing/2014/main" id="{610479A2-2EED-5917-0245-761382D6CF3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1705" y="1625674"/>
            <a:ext cx="4382389" cy="2481090"/>
          </a:xfrm>
          <a:prstGeom prst="rect">
            <a:avLst/>
          </a:prstGeom>
        </p:spPr>
      </p:pic>
      <p:pic>
        <p:nvPicPr>
          <p:cNvPr id="75" name="Picture 74">
            <a:extLst>
              <a:ext uri="{FF2B5EF4-FFF2-40B4-BE49-F238E27FC236}">
                <a16:creationId xmlns:a16="http://schemas.microsoft.com/office/drawing/2014/main" id="{BEC5AF30-2FD7-762A-EE12-C357B482DC1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01150" y="140734"/>
            <a:ext cx="2567436" cy="2133503"/>
          </a:xfrm>
          <a:prstGeom prst="rect">
            <a:avLst/>
          </a:prstGeom>
        </p:spPr>
      </p:pic>
      <p:pic>
        <p:nvPicPr>
          <p:cNvPr id="79" name="Picture 78">
            <a:extLst>
              <a:ext uri="{FF2B5EF4-FFF2-40B4-BE49-F238E27FC236}">
                <a16:creationId xmlns:a16="http://schemas.microsoft.com/office/drawing/2014/main" id="{6CEEAD05-19E9-8F24-E1B0-A72907BE9CB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0050" y="1702543"/>
            <a:ext cx="3861950" cy="2204856"/>
          </a:xfrm>
          <a:prstGeom prst="rect">
            <a:avLst/>
          </a:prstGeom>
        </p:spPr>
      </p:pic>
      <p:pic>
        <p:nvPicPr>
          <p:cNvPr id="81" name="Picture 80">
            <a:extLst>
              <a:ext uri="{FF2B5EF4-FFF2-40B4-BE49-F238E27FC236}">
                <a16:creationId xmlns:a16="http://schemas.microsoft.com/office/drawing/2014/main" id="{4C41AB99-1E32-2A5B-2694-310650A131A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914553" y="2601238"/>
            <a:ext cx="2940630" cy="4103549"/>
          </a:xfrm>
          <a:prstGeom prst="rect">
            <a:avLst/>
          </a:prstGeom>
        </p:spPr>
      </p:pic>
      <p:pic>
        <p:nvPicPr>
          <p:cNvPr id="86" name="Picture 85">
            <a:extLst>
              <a:ext uri="{FF2B5EF4-FFF2-40B4-BE49-F238E27FC236}">
                <a16:creationId xmlns:a16="http://schemas.microsoft.com/office/drawing/2014/main" id="{B5B44DCF-5FE2-A5AB-0625-32F046BCCBF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7660" y="4204550"/>
            <a:ext cx="4382389" cy="2500237"/>
          </a:xfrm>
          <a:prstGeom prst="rect">
            <a:avLst/>
          </a:prstGeom>
        </p:spPr>
      </p:pic>
      <p:pic>
        <p:nvPicPr>
          <p:cNvPr id="87" name="Picture 86">
            <a:extLst>
              <a:ext uri="{FF2B5EF4-FFF2-40B4-BE49-F238E27FC236}">
                <a16:creationId xmlns:a16="http://schemas.microsoft.com/office/drawing/2014/main" id="{452A61BC-DE01-4699-0E87-7CCA065B7FF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32805" y="4204550"/>
            <a:ext cx="3861949" cy="2204857"/>
          </a:xfrm>
          <a:prstGeom prst="rect">
            <a:avLst/>
          </a:prstGeom>
        </p:spPr>
      </p:pic>
      <p:sp>
        <p:nvSpPr>
          <p:cNvPr id="88" name="Text 34">
            <a:extLst>
              <a:ext uri="{FF2B5EF4-FFF2-40B4-BE49-F238E27FC236}">
                <a16:creationId xmlns:a16="http://schemas.microsoft.com/office/drawing/2014/main" id="{443FDF01-2639-D179-1530-7012E3BE6C87}"/>
              </a:ext>
            </a:extLst>
          </p:cNvPr>
          <p:cNvSpPr/>
          <p:nvPr/>
        </p:nvSpPr>
        <p:spPr>
          <a:xfrm>
            <a:off x="4790200" y="1354531"/>
            <a:ext cx="1262063" cy="222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250" b="1" dirty="0">
                <a:solidFill>
                  <a:srgbClr val="3D352E"/>
                </a:solidFill>
                <a:latin typeface="Unna" pitchFamily="34" charset="0"/>
              </a:rPr>
              <a:t>Business Card:</a:t>
            </a:r>
            <a:endParaRPr lang="en-US" sz="1600" dirty="0"/>
          </a:p>
        </p:txBody>
      </p:sp>
      <p:sp>
        <p:nvSpPr>
          <p:cNvPr id="90" name="Text 34">
            <a:extLst>
              <a:ext uri="{FF2B5EF4-FFF2-40B4-BE49-F238E27FC236}">
                <a16:creationId xmlns:a16="http://schemas.microsoft.com/office/drawing/2014/main" id="{D6A1EF4C-25DE-28E7-70F1-89DF6697390D}"/>
              </a:ext>
            </a:extLst>
          </p:cNvPr>
          <p:cNvSpPr/>
          <p:nvPr/>
        </p:nvSpPr>
        <p:spPr>
          <a:xfrm>
            <a:off x="8914553" y="2388606"/>
            <a:ext cx="1262063" cy="222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250" b="1" dirty="0">
                <a:solidFill>
                  <a:srgbClr val="3D352E"/>
                </a:solidFill>
                <a:latin typeface="Unna" pitchFamily="34" charset="0"/>
              </a:rPr>
              <a:t>Poster:</a:t>
            </a:r>
            <a:endParaRPr lang="en-US" sz="1600" dirty="0"/>
          </a:p>
        </p:txBody>
      </p:sp>
      <p:sp>
        <p:nvSpPr>
          <p:cNvPr id="91" name="Text 34">
            <a:extLst>
              <a:ext uri="{FF2B5EF4-FFF2-40B4-BE49-F238E27FC236}">
                <a16:creationId xmlns:a16="http://schemas.microsoft.com/office/drawing/2014/main" id="{19D281C9-FC1B-D81D-2E0E-E192F9444812}"/>
              </a:ext>
            </a:extLst>
          </p:cNvPr>
          <p:cNvSpPr/>
          <p:nvPr/>
        </p:nvSpPr>
        <p:spPr>
          <a:xfrm>
            <a:off x="7839087" y="1043421"/>
            <a:ext cx="1262063" cy="222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250" b="1" dirty="0">
                <a:solidFill>
                  <a:srgbClr val="3D352E"/>
                </a:solidFill>
                <a:latin typeface="Unna" pitchFamily="34" charset="0"/>
              </a:rPr>
              <a:t>Social Media Post: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3884809846"/>
      </p:ext>
    </p:extLst>
  </p:cSld>
  <p:clrMapOvr>
    <a:masterClrMapping/>
  </p:clrMapOvr>
  <p:transition>
    <p:fad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5F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BC3474D-C48E-B4B4-5AD8-8A10484D1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>
            <a:extLst>
              <a:ext uri="{FF2B5EF4-FFF2-40B4-BE49-F238E27FC236}">
                <a16:creationId xmlns:a16="http://schemas.microsoft.com/office/drawing/2014/main" id="{61FB6015-40DC-A1F0-D3B7-2DD282DFB005}"/>
              </a:ext>
            </a:extLst>
          </p:cNvPr>
          <p:cNvSpPr/>
          <p:nvPr/>
        </p:nvSpPr>
        <p:spPr>
          <a:xfrm>
            <a:off x="317500" y="603250"/>
            <a:ext cx="11747500" cy="38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80000"/>
              </a:lnSpc>
            </a:pPr>
            <a:r>
              <a:rPr lang="en-US" sz="3000" b="1">
                <a:solidFill>
                  <a:srgbClr val="3D352E"/>
                </a:solidFill>
                <a:latin typeface="Oranienbaum"/>
              </a:rPr>
              <a:t>11. £100K Investment &amp; Allocation</a:t>
            </a:r>
            <a:endParaRPr lang="en-US" sz="1600">
              <a:latin typeface="Oranienbaum"/>
            </a:endParaRPr>
          </a:p>
        </p:txBody>
      </p:sp>
      <p:sp>
        <p:nvSpPr>
          <p:cNvPr id="4" name="Shape 2">
            <a:extLst>
              <a:ext uri="{FF2B5EF4-FFF2-40B4-BE49-F238E27FC236}">
                <a16:creationId xmlns:a16="http://schemas.microsoft.com/office/drawing/2014/main" id="{275BB3D9-BD3D-9730-D29E-D2243957FA7F}"/>
              </a:ext>
            </a:extLst>
          </p:cNvPr>
          <p:cNvSpPr/>
          <p:nvPr/>
        </p:nvSpPr>
        <p:spPr>
          <a:xfrm>
            <a:off x="317500" y="1111250"/>
            <a:ext cx="762000" cy="31750"/>
          </a:xfrm>
          <a:custGeom>
            <a:avLst/>
            <a:gdLst/>
            <a:ahLst/>
            <a:cxnLst/>
            <a:rect l="l" t="t" r="r" b="b"/>
            <a:pathLst>
              <a:path w="762000" h="31750">
                <a:moveTo>
                  <a:pt x="0" y="0"/>
                </a:moveTo>
                <a:lnTo>
                  <a:pt x="762000" y="0"/>
                </a:lnTo>
                <a:lnTo>
                  <a:pt x="762000" y="31750"/>
                </a:lnTo>
                <a:lnTo>
                  <a:pt x="0" y="31750"/>
                </a:lnTo>
                <a:lnTo>
                  <a:pt x="0" y="0"/>
                </a:ln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Shape 11">
            <a:extLst>
              <a:ext uri="{FF2B5EF4-FFF2-40B4-BE49-F238E27FC236}">
                <a16:creationId xmlns:a16="http://schemas.microsoft.com/office/drawing/2014/main" id="{F6F9A41B-807F-DCE0-9679-6ACEBAE65E29}"/>
              </a:ext>
            </a:extLst>
          </p:cNvPr>
          <p:cNvSpPr/>
          <p:nvPr/>
        </p:nvSpPr>
        <p:spPr>
          <a:xfrm>
            <a:off x="396875" y="1508125"/>
            <a:ext cx="31750" cy="3429000"/>
          </a:xfrm>
          <a:custGeom>
            <a:avLst/>
            <a:gdLst/>
            <a:ahLst/>
            <a:cxnLst/>
            <a:rect l="l" t="t" r="r" b="b"/>
            <a:pathLst>
              <a:path w="31750" h="3429000">
                <a:moveTo>
                  <a:pt x="31750" y="0"/>
                </a:moveTo>
                <a:lnTo>
                  <a:pt x="31750" y="0"/>
                </a:lnTo>
                <a:lnTo>
                  <a:pt x="31750" y="3429000"/>
                </a:lnTo>
                <a:lnTo>
                  <a:pt x="31750" y="3429000"/>
                </a:lnTo>
                <a:cubicBezTo>
                  <a:pt x="14227" y="3429000"/>
                  <a:pt x="0" y="3414773"/>
                  <a:pt x="0" y="3397250"/>
                </a:cubicBez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3A4F4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0" name="Shape 28">
            <a:extLst>
              <a:ext uri="{FF2B5EF4-FFF2-40B4-BE49-F238E27FC236}">
                <a16:creationId xmlns:a16="http://schemas.microsoft.com/office/drawing/2014/main" id="{08F01FA1-A518-5F15-ADC9-4BCAC5055569}"/>
              </a:ext>
            </a:extLst>
          </p:cNvPr>
          <p:cNvSpPr/>
          <p:nvPr/>
        </p:nvSpPr>
        <p:spPr>
          <a:xfrm>
            <a:off x="6383989" y="603250"/>
            <a:ext cx="5651500" cy="31750"/>
          </a:xfrm>
          <a:custGeom>
            <a:avLst/>
            <a:gdLst/>
            <a:ahLst/>
            <a:cxnLst/>
            <a:rect l="l" t="t" r="r" b="b"/>
            <a:pathLst>
              <a:path w="5651500" h="31750">
                <a:moveTo>
                  <a:pt x="31750" y="0"/>
                </a:moveTo>
                <a:lnTo>
                  <a:pt x="5619750" y="0"/>
                </a:lnTo>
                <a:cubicBezTo>
                  <a:pt x="5637273" y="0"/>
                  <a:pt x="5651500" y="14227"/>
                  <a:pt x="5651500" y="31750"/>
                </a:cubicBezTo>
                <a:lnTo>
                  <a:pt x="5651500" y="31750"/>
                </a:lnTo>
                <a:lnTo>
                  <a:pt x="0" y="31750"/>
                </a:ln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AE4A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8" name="Shape 36">
            <a:extLst>
              <a:ext uri="{FF2B5EF4-FFF2-40B4-BE49-F238E27FC236}">
                <a16:creationId xmlns:a16="http://schemas.microsoft.com/office/drawing/2014/main" id="{163D4AFF-CCC3-F731-23E1-22BCE30F1C52}"/>
              </a:ext>
            </a:extLst>
          </p:cNvPr>
          <p:cNvSpPr/>
          <p:nvPr/>
        </p:nvSpPr>
        <p:spPr>
          <a:xfrm>
            <a:off x="6340062" y="762497"/>
            <a:ext cx="5270500" cy="1852204"/>
          </a:xfrm>
          <a:custGeom>
            <a:avLst/>
            <a:gdLst/>
            <a:ahLst/>
            <a:cxnLst/>
            <a:rect l="l" t="t" r="r" b="b"/>
            <a:pathLst>
              <a:path w="5270500" h="1047750">
                <a:moveTo>
                  <a:pt x="63504" y="0"/>
                </a:moveTo>
                <a:lnTo>
                  <a:pt x="5206996" y="0"/>
                </a:lnTo>
                <a:cubicBezTo>
                  <a:pt x="5242068" y="0"/>
                  <a:pt x="5270500" y="28432"/>
                  <a:pt x="5270500" y="63504"/>
                </a:cubicBezTo>
                <a:lnTo>
                  <a:pt x="5270500" y="984246"/>
                </a:lnTo>
                <a:cubicBezTo>
                  <a:pt x="5270500" y="1019318"/>
                  <a:pt x="5242068" y="1047750"/>
                  <a:pt x="5206996" y="1047750"/>
                </a:cubicBezTo>
                <a:lnTo>
                  <a:pt x="63504" y="1047750"/>
                </a:lnTo>
                <a:cubicBezTo>
                  <a:pt x="28432" y="1047750"/>
                  <a:pt x="0" y="1019318"/>
                  <a:pt x="0" y="984246"/>
                </a:cubicBezTo>
                <a:lnTo>
                  <a:pt x="0" y="63504"/>
                </a:lnTo>
                <a:cubicBezTo>
                  <a:pt x="0" y="28432"/>
                  <a:pt x="28432" y="0"/>
                  <a:pt x="63504" y="0"/>
                </a:cubicBezTo>
                <a:close/>
              </a:path>
            </a:pathLst>
          </a:custGeom>
          <a:gradFill flip="none" rotWithShape="1">
            <a:gsLst>
              <a:gs pos="0">
                <a:srgbClr val="3A4F41"/>
              </a:gs>
              <a:gs pos="100000">
                <a:srgbClr val="3A4F41">
                  <a:alpha val="90000"/>
                </a:srgbClr>
              </a:gs>
            </a:gsLst>
            <a:lin ang="0" scaled="1"/>
          </a:gradFill>
          <a:ln/>
        </p:spPr>
        <p:txBody>
          <a:bodyPr/>
          <a:lstStyle/>
          <a:p>
            <a:endParaRPr lang="en-GB"/>
          </a:p>
        </p:txBody>
      </p:sp>
      <p:sp>
        <p:nvSpPr>
          <p:cNvPr id="54" name="Shape 52">
            <a:extLst>
              <a:ext uri="{FF2B5EF4-FFF2-40B4-BE49-F238E27FC236}">
                <a16:creationId xmlns:a16="http://schemas.microsoft.com/office/drawing/2014/main" id="{7C6E2E2A-833D-4216-CEBA-ABCC043BE39E}"/>
              </a:ext>
            </a:extLst>
          </p:cNvPr>
          <p:cNvSpPr/>
          <p:nvPr/>
        </p:nvSpPr>
        <p:spPr>
          <a:xfrm>
            <a:off x="428625" y="4240799"/>
            <a:ext cx="5635625" cy="696325"/>
          </a:xfrm>
          <a:custGeom>
            <a:avLst/>
            <a:gdLst/>
            <a:ahLst/>
            <a:cxnLst/>
            <a:rect l="l" t="t" r="r" b="b"/>
            <a:pathLst>
              <a:path w="5651500" h="730250">
                <a:moveTo>
                  <a:pt x="95247" y="0"/>
                </a:moveTo>
                <a:lnTo>
                  <a:pt x="5556253" y="0"/>
                </a:lnTo>
                <a:cubicBezTo>
                  <a:pt x="5608857" y="0"/>
                  <a:pt x="5651500" y="42643"/>
                  <a:pt x="5651500" y="95247"/>
                </a:cubicBezTo>
                <a:lnTo>
                  <a:pt x="5651500" y="635003"/>
                </a:lnTo>
                <a:cubicBezTo>
                  <a:pt x="5651500" y="687607"/>
                  <a:pt x="5608857" y="730250"/>
                  <a:pt x="5556253" y="730250"/>
                </a:cubicBezTo>
                <a:lnTo>
                  <a:pt x="95247" y="730250"/>
                </a:lnTo>
                <a:cubicBezTo>
                  <a:pt x="42643" y="730250"/>
                  <a:pt x="0" y="687607"/>
                  <a:pt x="0" y="635003"/>
                </a:cubicBezTo>
                <a:lnTo>
                  <a:pt x="0" y="95247"/>
                </a:lnTo>
                <a:cubicBezTo>
                  <a:pt x="0" y="42679"/>
                  <a:pt x="42679" y="0"/>
                  <a:pt x="95247" y="0"/>
                </a:cubicBezTo>
                <a:close/>
              </a:path>
            </a:pathLst>
          </a:custGeom>
          <a:gradFill flip="none" rotWithShape="1">
            <a:gsLst>
              <a:gs pos="0">
                <a:srgbClr val="AE4A4A"/>
              </a:gs>
              <a:gs pos="100000">
                <a:srgbClr val="AE4A4A">
                  <a:alpha val="90000"/>
                </a:srgbClr>
              </a:gs>
            </a:gsLst>
            <a:lin ang="0" scaled="1"/>
          </a:gradFill>
          <a:ln/>
          <a:effectLst>
            <a:outerShdw blurRad="119063" dist="79375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7" name="Text 0">
            <a:extLst>
              <a:ext uri="{FF2B5EF4-FFF2-40B4-BE49-F238E27FC236}">
                <a16:creationId xmlns:a16="http://schemas.microsoft.com/office/drawing/2014/main" id="{6A8EAAB5-00A2-CA30-71C1-179DE6E7590F}"/>
              </a:ext>
            </a:extLst>
          </p:cNvPr>
          <p:cNvSpPr/>
          <p:nvPr/>
        </p:nvSpPr>
        <p:spPr>
          <a:xfrm>
            <a:off x="328295" y="277813"/>
            <a:ext cx="1162050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b="1" kern="0" spc="100" dirty="0">
                <a:solidFill>
                  <a:srgbClr val="AE4A4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£100k Expansion Strategy</a:t>
            </a:r>
            <a:endParaRPr lang="en-US" sz="1600" b="1" dirty="0"/>
          </a:p>
        </p:txBody>
      </p:sp>
      <p:sp>
        <p:nvSpPr>
          <p:cNvPr id="58" name="Shape 10">
            <a:extLst>
              <a:ext uri="{FF2B5EF4-FFF2-40B4-BE49-F238E27FC236}">
                <a16:creationId xmlns:a16="http://schemas.microsoft.com/office/drawing/2014/main" id="{75998A7F-D379-19E2-A5B7-38B2B14A2615}"/>
              </a:ext>
            </a:extLst>
          </p:cNvPr>
          <p:cNvSpPr/>
          <p:nvPr/>
        </p:nvSpPr>
        <p:spPr>
          <a:xfrm>
            <a:off x="428625" y="1513389"/>
            <a:ext cx="5635625" cy="3305810"/>
          </a:xfrm>
          <a:custGeom>
            <a:avLst/>
            <a:gdLst/>
            <a:ahLst/>
            <a:cxnLst/>
            <a:rect l="l" t="t" r="r" b="b"/>
            <a:pathLst>
              <a:path w="5635625" h="3429000">
                <a:moveTo>
                  <a:pt x="31750" y="0"/>
                </a:moveTo>
                <a:lnTo>
                  <a:pt x="5540367" y="0"/>
                </a:lnTo>
                <a:cubicBezTo>
                  <a:pt x="5592977" y="0"/>
                  <a:pt x="5635625" y="42648"/>
                  <a:pt x="5635625" y="95258"/>
                </a:cubicBezTo>
                <a:lnTo>
                  <a:pt x="5635625" y="3333742"/>
                </a:lnTo>
                <a:cubicBezTo>
                  <a:pt x="5635625" y="3386352"/>
                  <a:pt x="5592977" y="3429000"/>
                  <a:pt x="5540367" y="3429000"/>
                </a:cubicBezTo>
                <a:lnTo>
                  <a:pt x="31750" y="3429000"/>
                </a:lnTo>
                <a:cubicBezTo>
                  <a:pt x="14215" y="3429000"/>
                  <a:pt x="0" y="3414785"/>
                  <a:pt x="0" y="3397250"/>
                </a:cubicBez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119063" dist="79375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 dirty="0"/>
          </a:p>
        </p:txBody>
      </p:sp>
      <p:sp>
        <p:nvSpPr>
          <p:cNvPr id="59" name="Text 17">
            <a:extLst>
              <a:ext uri="{FF2B5EF4-FFF2-40B4-BE49-F238E27FC236}">
                <a16:creationId xmlns:a16="http://schemas.microsoft.com/office/drawing/2014/main" id="{BF126EA3-DF82-9925-3D56-C491E278DAFC}"/>
              </a:ext>
            </a:extLst>
          </p:cNvPr>
          <p:cNvSpPr/>
          <p:nvPr/>
        </p:nvSpPr>
        <p:spPr>
          <a:xfrm>
            <a:off x="504149" y="1580990"/>
            <a:ext cx="6553935" cy="23526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b="1" dirty="0">
                <a:solidFill>
                  <a:srgbClr val="3A4F41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Strategic Investment Pillars</a:t>
            </a:r>
            <a:endParaRPr lang="en-US" sz="2400" dirty="0"/>
          </a:p>
        </p:txBody>
      </p:sp>
      <p:sp>
        <p:nvSpPr>
          <p:cNvPr id="60" name="Text 20">
            <a:extLst>
              <a:ext uri="{FF2B5EF4-FFF2-40B4-BE49-F238E27FC236}">
                <a16:creationId xmlns:a16="http://schemas.microsoft.com/office/drawing/2014/main" id="{9F0BADA5-1299-766C-8515-4C8BEE0791D6}"/>
              </a:ext>
            </a:extLst>
          </p:cNvPr>
          <p:cNvSpPr/>
          <p:nvPr/>
        </p:nvSpPr>
        <p:spPr>
          <a:xfrm>
            <a:off x="941078" y="2123098"/>
            <a:ext cx="4320286" cy="1723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b="1" dirty="0">
                <a:solidFill>
                  <a:srgbClr val="3A4F41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Technology &amp; Digital Infrastructure</a:t>
            </a:r>
            <a:endParaRPr lang="en-US" sz="2000" dirty="0"/>
          </a:p>
        </p:txBody>
      </p:sp>
      <p:sp>
        <p:nvSpPr>
          <p:cNvPr id="61" name="Text 25">
            <a:extLst>
              <a:ext uri="{FF2B5EF4-FFF2-40B4-BE49-F238E27FC236}">
                <a16:creationId xmlns:a16="http://schemas.microsoft.com/office/drawing/2014/main" id="{C0863CE4-A503-19C7-C72B-A53DBF9F2EBD}"/>
              </a:ext>
            </a:extLst>
          </p:cNvPr>
          <p:cNvSpPr/>
          <p:nvPr/>
        </p:nvSpPr>
        <p:spPr>
          <a:xfrm>
            <a:off x="941078" y="2648990"/>
            <a:ext cx="4270415" cy="2806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b="1" dirty="0">
                <a:solidFill>
                  <a:srgbClr val="3A4F41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Kitchen Equipment &amp; Operations</a:t>
            </a:r>
            <a:endParaRPr lang="en-US" sz="2000" dirty="0"/>
          </a:p>
        </p:txBody>
      </p:sp>
      <p:sp>
        <p:nvSpPr>
          <p:cNvPr id="62" name="Text 30">
            <a:extLst>
              <a:ext uri="{FF2B5EF4-FFF2-40B4-BE49-F238E27FC236}">
                <a16:creationId xmlns:a16="http://schemas.microsoft.com/office/drawing/2014/main" id="{E58F5981-69DD-5C2A-838D-939FB525692D}"/>
              </a:ext>
            </a:extLst>
          </p:cNvPr>
          <p:cNvSpPr/>
          <p:nvPr/>
        </p:nvSpPr>
        <p:spPr>
          <a:xfrm>
            <a:off x="941078" y="3204209"/>
            <a:ext cx="4320286" cy="2543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b="1" dirty="0">
                <a:solidFill>
                  <a:srgbClr val="3A4F41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Customer Experience Enhancement</a:t>
            </a:r>
            <a:endParaRPr lang="en-US" sz="2000" dirty="0"/>
          </a:p>
        </p:txBody>
      </p:sp>
      <p:sp>
        <p:nvSpPr>
          <p:cNvPr id="63" name="Text 35">
            <a:extLst>
              <a:ext uri="{FF2B5EF4-FFF2-40B4-BE49-F238E27FC236}">
                <a16:creationId xmlns:a16="http://schemas.microsoft.com/office/drawing/2014/main" id="{A01C5796-94FF-06D0-E04C-6F30C71600B6}"/>
              </a:ext>
            </a:extLst>
          </p:cNvPr>
          <p:cNvSpPr/>
          <p:nvPr/>
        </p:nvSpPr>
        <p:spPr>
          <a:xfrm>
            <a:off x="941078" y="3765414"/>
            <a:ext cx="4270414" cy="1685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b="1" dirty="0">
                <a:solidFill>
                  <a:srgbClr val="3A4F41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Marketing &amp; Customer Retention</a:t>
            </a:r>
            <a:endParaRPr lang="en-US" sz="2000" dirty="0"/>
          </a:p>
        </p:txBody>
      </p:sp>
      <p:sp>
        <p:nvSpPr>
          <p:cNvPr id="64" name="Text 40">
            <a:extLst>
              <a:ext uri="{FF2B5EF4-FFF2-40B4-BE49-F238E27FC236}">
                <a16:creationId xmlns:a16="http://schemas.microsoft.com/office/drawing/2014/main" id="{D4E34A8B-19A9-FFD9-D8B1-6F8C47802FD3}"/>
              </a:ext>
            </a:extLst>
          </p:cNvPr>
          <p:cNvSpPr/>
          <p:nvPr/>
        </p:nvSpPr>
        <p:spPr>
          <a:xfrm>
            <a:off x="941078" y="4326620"/>
            <a:ext cx="4296008" cy="1501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b="1" dirty="0">
                <a:solidFill>
                  <a:srgbClr val="3A4F41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Contingency &amp; Working Capital</a:t>
            </a:r>
            <a:endParaRPr lang="en-US" sz="2000" dirty="0"/>
          </a:p>
        </p:txBody>
      </p:sp>
      <p:sp>
        <p:nvSpPr>
          <p:cNvPr id="65" name="Text 21">
            <a:extLst>
              <a:ext uri="{FF2B5EF4-FFF2-40B4-BE49-F238E27FC236}">
                <a16:creationId xmlns:a16="http://schemas.microsoft.com/office/drawing/2014/main" id="{8F0F83B1-3F8E-95EC-0381-2606393AA844}"/>
              </a:ext>
            </a:extLst>
          </p:cNvPr>
          <p:cNvSpPr/>
          <p:nvPr/>
        </p:nvSpPr>
        <p:spPr>
          <a:xfrm>
            <a:off x="5261364" y="2093770"/>
            <a:ext cx="588174" cy="2016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59" b="1" dirty="0">
                <a:solidFill>
                  <a:srgbClr val="D4A26A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£</a:t>
            </a:r>
            <a:r>
              <a:rPr lang="en-US" sz="1100" b="1" dirty="0">
                <a:solidFill>
                  <a:srgbClr val="D4A26A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25,000</a:t>
            </a:r>
            <a:endParaRPr lang="en-US" sz="1600" dirty="0"/>
          </a:p>
        </p:txBody>
      </p:sp>
      <p:sp>
        <p:nvSpPr>
          <p:cNvPr id="66" name="Text 26">
            <a:extLst>
              <a:ext uri="{FF2B5EF4-FFF2-40B4-BE49-F238E27FC236}">
                <a16:creationId xmlns:a16="http://schemas.microsoft.com/office/drawing/2014/main" id="{E7B72AB1-DDB8-CDAA-5D83-49FF24232B40}"/>
              </a:ext>
            </a:extLst>
          </p:cNvPr>
          <p:cNvSpPr/>
          <p:nvPr/>
        </p:nvSpPr>
        <p:spPr>
          <a:xfrm>
            <a:off x="5261364" y="2642140"/>
            <a:ext cx="596576" cy="2016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00" b="1" dirty="0">
                <a:solidFill>
                  <a:srgbClr val="D4A26A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£30,000</a:t>
            </a:r>
            <a:endParaRPr lang="en-US" dirty="0"/>
          </a:p>
        </p:txBody>
      </p:sp>
      <p:sp>
        <p:nvSpPr>
          <p:cNvPr id="67" name="Text 31">
            <a:extLst>
              <a:ext uri="{FF2B5EF4-FFF2-40B4-BE49-F238E27FC236}">
                <a16:creationId xmlns:a16="http://schemas.microsoft.com/office/drawing/2014/main" id="{63B89FE2-3325-3E24-C7D0-AE408F50FE3E}"/>
              </a:ext>
            </a:extLst>
          </p:cNvPr>
          <p:cNvSpPr/>
          <p:nvPr/>
        </p:nvSpPr>
        <p:spPr>
          <a:xfrm>
            <a:off x="5261364" y="3222625"/>
            <a:ext cx="596576" cy="2016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00" b="1" dirty="0">
                <a:solidFill>
                  <a:srgbClr val="D4A26A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£20,000</a:t>
            </a:r>
            <a:endParaRPr lang="en-US" dirty="0"/>
          </a:p>
        </p:txBody>
      </p:sp>
      <p:sp>
        <p:nvSpPr>
          <p:cNvPr id="69" name="Text 36">
            <a:extLst>
              <a:ext uri="{FF2B5EF4-FFF2-40B4-BE49-F238E27FC236}">
                <a16:creationId xmlns:a16="http://schemas.microsoft.com/office/drawing/2014/main" id="{370ED6C4-3648-92EC-E896-80EAEBC86048}"/>
              </a:ext>
            </a:extLst>
          </p:cNvPr>
          <p:cNvSpPr/>
          <p:nvPr/>
        </p:nvSpPr>
        <p:spPr>
          <a:xfrm>
            <a:off x="5261364" y="3732300"/>
            <a:ext cx="562966" cy="2016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00" b="1" dirty="0">
                <a:solidFill>
                  <a:srgbClr val="D4A26A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£15,000</a:t>
            </a:r>
            <a:endParaRPr lang="en-US" dirty="0"/>
          </a:p>
        </p:txBody>
      </p:sp>
      <p:sp>
        <p:nvSpPr>
          <p:cNvPr id="70" name="Text 41">
            <a:extLst>
              <a:ext uri="{FF2B5EF4-FFF2-40B4-BE49-F238E27FC236}">
                <a16:creationId xmlns:a16="http://schemas.microsoft.com/office/drawing/2014/main" id="{EB8A63AC-882C-9A53-8DED-7EDA84D777F9}"/>
              </a:ext>
            </a:extLst>
          </p:cNvPr>
          <p:cNvSpPr/>
          <p:nvPr/>
        </p:nvSpPr>
        <p:spPr>
          <a:xfrm>
            <a:off x="5252961" y="4275090"/>
            <a:ext cx="571369" cy="2016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00" b="1" dirty="0">
                <a:solidFill>
                  <a:srgbClr val="D4A26A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£10,000</a:t>
            </a:r>
            <a:endParaRPr lang="en-US" dirty="0"/>
          </a:p>
        </p:txBody>
      </p:sp>
      <p:sp>
        <p:nvSpPr>
          <p:cNvPr id="72" name="Shape 38">
            <a:extLst>
              <a:ext uri="{FF2B5EF4-FFF2-40B4-BE49-F238E27FC236}">
                <a16:creationId xmlns:a16="http://schemas.microsoft.com/office/drawing/2014/main" id="{4AD4AC6B-7916-2DD9-8E40-7D2731240265}"/>
              </a:ext>
            </a:extLst>
          </p:cNvPr>
          <p:cNvSpPr/>
          <p:nvPr/>
        </p:nvSpPr>
        <p:spPr>
          <a:xfrm>
            <a:off x="516802" y="4225149"/>
            <a:ext cx="336099" cy="336099"/>
          </a:xfrm>
          <a:custGeom>
            <a:avLst/>
            <a:gdLst/>
            <a:ahLst/>
            <a:cxnLst/>
            <a:rect l="l" t="t" r="r" b="b"/>
            <a:pathLst>
              <a:path w="336099" h="336099">
                <a:moveTo>
                  <a:pt x="168050" y="0"/>
                </a:moveTo>
                <a:lnTo>
                  <a:pt x="168050" y="0"/>
                </a:lnTo>
                <a:cubicBezTo>
                  <a:pt x="260799" y="0"/>
                  <a:pt x="336099" y="75301"/>
                  <a:pt x="336099" y="168050"/>
                </a:cubicBezTo>
                <a:lnTo>
                  <a:pt x="336099" y="168050"/>
                </a:lnTo>
                <a:cubicBezTo>
                  <a:pt x="336099" y="260799"/>
                  <a:pt x="260799" y="336099"/>
                  <a:pt x="168050" y="336099"/>
                </a:cubicBezTo>
                <a:lnTo>
                  <a:pt x="168050" y="336099"/>
                </a:lnTo>
                <a:cubicBezTo>
                  <a:pt x="75301" y="336099"/>
                  <a:pt x="0" y="260799"/>
                  <a:pt x="0" y="168050"/>
                </a:cubicBezTo>
                <a:lnTo>
                  <a:pt x="0" y="168050"/>
                </a:lnTo>
                <a:cubicBezTo>
                  <a:pt x="0" y="75301"/>
                  <a:pt x="75301" y="0"/>
                  <a:pt x="168050" y="0"/>
                </a:cubicBezTo>
                <a:close/>
              </a:path>
            </a:pathLst>
          </a:custGeom>
          <a:solidFill>
            <a:srgbClr val="B47B6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3" name="Shape 33">
            <a:extLst>
              <a:ext uri="{FF2B5EF4-FFF2-40B4-BE49-F238E27FC236}">
                <a16:creationId xmlns:a16="http://schemas.microsoft.com/office/drawing/2014/main" id="{BCE47DB0-50F3-B6A8-4E5B-1588C27D74A4}"/>
              </a:ext>
            </a:extLst>
          </p:cNvPr>
          <p:cNvSpPr/>
          <p:nvPr/>
        </p:nvSpPr>
        <p:spPr>
          <a:xfrm>
            <a:off x="516801" y="3699637"/>
            <a:ext cx="336099" cy="336099"/>
          </a:xfrm>
          <a:custGeom>
            <a:avLst/>
            <a:gdLst/>
            <a:ahLst/>
            <a:cxnLst/>
            <a:rect l="l" t="t" r="r" b="b"/>
            <a:pathLst>
              <a:path w="336099" h="336099">
                <a:moveTo>
                  <a:pt x="168050" y="0"/>
                </a:moveTo>
                <a:lnTo>
                  <a:pt x="168050" y="0"/>
                </a:lnTo>
                <a:cubicBezTo>
                  <a:pt x="260799" y="0"/>
                  <a:pt x="336099" y="75301"/>
                  <a:pt x="336099" y="168050"/>
                </a:cubicBezTo>
                <a:lnTo>
                  <a:pt x="336099" y="168050"/>
                </a:lnTo>
                <a:cubicBezTo>
                  <a:pt x="336099" y="260799"/>
                  <a:pt x="260799" y="336099"/>
                  <a:pt x="168050" y="336099"/>
                </a:cubicBezTo>
                <a:lnTo>
                  <a:pt x="168050" y="336099"/>
                </a:lnTo>
                <a:cubicBezTo>
                  <a:pt x="75301" y="336099"/>
                  <a:pt x="0" y="260799"/>
                  <a:pt x="0" y="168050"/>
                </a:cubicBezTo>
                <a:lnTo>
                  <a:pt x="0" y="168050"/>
                </a:lnTo>
                <a:cubicBezTo>
                  <a:pt x="0" y="75301"/>
                  <a:pt x="75301" y="0"/>
                  <a:pt x="168050" y="0"/>
                </a:cubicBezTo>
                <a:close/>
              </a:path>
            </a:pathLst>
          </a:custGeom>
          <a:solidFill>
            <a:srgbClr val="3A4F4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4" name="Shape 28">
            <a:extLst>
              <a:ext uri="{FF2B5EF4-FFF2-40B4-BE49-F238E27FC236}">
                <a16:creationId xmlns:a16="http://schemas.microsoft.com/office/drawing/2014/main" id="{4A414AF5-D72F-B5A9-8E11-CA074C208EBD}"/>
              </a:ext>
            </a:extLst>
          </p:cNvPr>
          <p:cNvSpPr/>
          <p:nvPr/>
        </p:nvSpPr>
        <p:spPr>
          <a:xfrm>
            <a:off x="521437" y="3155405"/>
            <a:ext cx="336099" cy="336099"/>
          </a:xfrm>
          <a:custGeom>
            <a:avLst/>
            <a:gdLst/>
            <a:ahLst/>
            <a:cxnLst/>
            <a:rect l="l" t="t" r="r" b="b"/>
            <a:pathLst>
              <a:path w="336099" h="336099">
                <a:moveTo>
                  <a:pt x="168050" y="0"/>
                </a:moveTo>
                <a:lnTo>
                  <a:pt x="168050" y="0"/>
                </a:lnTo>
                <a:cubicBezTo>
                  <a:pt x="260799" y="0"/>
                  <a:pt x="336099" y="75301"/>
                  <a:pt x="336099" y="168050"/>
                </a:cubicBezTo>
                <a:lnTo>
                  <a:pt x="336099" y="168050"/>
                </a:lnTo>
                <a:cubicBezTo>
                  <a:pt x="336099" y="260799"/>
                  <a:pt x="260799" y="336099"/>
                  <a:pt x="168050" y="336099"/>
                </a:cubicBezTo>
                <a:lnTo>
                  <a:pt x="168050" y="336099"/>
                </a:lnTo>
                <a:cubicBezTo>
                  <a:pt x="75301" y="336099"/>
                  <a:pt x="0" y="260799"/>
                  <a:pt x="0" y="168050"/>
                </a:cubicBezTo>
                <a:lnTo>
                  <a:pt x="0" y="168050"/>
                </a:lnTo>
                <a:cubicBezTo>
                  <a:pt x="0" y="75301"/>
                  <a:pt x="75301" y="0"/>
                  <a:pt x="168050" y="0"/>
                </a:cubicBezTo>
                <a:close/>
              </a:path>
            </a:pathLst>
          </a:custGeom>
          <a:solidFill>
            <a:srgbClr val="D4A26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5" name="Shape 23">
            <a:extLst>
              <a:ext uri="{FF2B5EF4-FFF2-40B4-BE49-F238E27FC236}">
                <a16:creationId xmlns:a16="http://schemas.microsoft.com/office/drawing/2014/main" id="{93913C17-5D77-4FEA-DC24-4273D4B83344}"/>
              </a:ext>
            </a:extLst>
          </p:cNvPr>
          <p:cNvSpPr/>
          <p:nvPr/>
        </p:nvSpPr>
        <p:spPr>
          <a:xfrm>
            <a:off x="513770" y="2614700"/>
            <a:ext cx="336099" cy="336099"/>
          </a:xfrm>
          <a:custGeom>
            <a:avLst/>
            <a:gdLst/>
            <a:ahLst/>
            <a:cxnLst/>
            <a:rect l="l" t="t" r="r" b="b"/>
            <a:pathLst>
              <a:path w="336099" h="336099">
                <a:moveTo>
                  <a:pt x="168050" y="0"/>
                </a:moveTo>
                <a:lnTo>
                  <a:pt x="168050" y="0"/>
                </a:lnTo>
                <a:cubicBezTo>
                  <a:pt x="260799" y="0"/>
                  <a:pt x="336099" y="75301"/>
                  <a:pt x="336099" y="168050"/>
                </a:cubicBezTo>
                <a:lnTo>
                  <a:pt x="336099" y="168050"/>
                </a:lnTo>
                <a:cubicBezTo>
                  <a:pt x="336099" y="260799"/>
                  <a:pt x="260799" y="336099"/>
                  <a:pt x="168050" y="336099"/>
                </a:cubicBezTo>
                <a:lnTo>
                  <a:pt x="168050" y="336099"/>
                </a:lnTo>
                <a:cubicBezTo>
                  <a:pt x="75301" y="336099"/>
                  <a:pt x="0" y="260799"/>
                  <a:pt x="0" y="168050"/>
                </a:cubicBezTo>
                <a:lnTo>
                  <a:pt x="0" y="168050"/>
                </a:lnTo>
                <a:cubicBezTo>
                  <a:pt x="0" y="75301"/>
                  <a:pt x="75301" y="0"/>
                  <a:pt x="168050" y="0"/>
                </a:cubicBezTo>
                <a:close/>
              </a:path>
            </a:pathLst>
          </a:custGeom>
          <a:solidFill>
            <a:srgbClr val="B47B6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6" name="Shape 18">
            <a:extLst>
              <a:ext uri="{FF2B5EF4-FFF2-40B4-BE49-F238E27FC236}">
                <a16:creationId xmlns:a16="http://schemas.microsoft.com/office/drawing/2014/main" id="{012CE114-5988-4C60-9A6B-E92A116C2734}"/>
              </a:ext>
            </a:extLst>
          </p:cNvPr>
          <p:cNvSpPr/>
          <p:nvPr/>
        </p:nvSpPr>
        <p:spPr>
          <a:xfrm>
            <a:off x="513770" y="2061150"/>
            <a:ext cx="336099" cy="336099"/>
          </a:xfrm>
          <a:custGeom>
            <a:avLst/>
            <a:gdLst/>
            <a:ahLst/>
            <a:cxnLst/>
            <a:rect l="l" t="t" r="r" b="b"/>
            <a:pathLst>
              <a:path w="336099" h="336099">
                <a:moveTo>
                  <a:pt x="168050" y="0"/>
                </a:moveTo>
                <a:lnTo>
                  <a:pt x="168050" y="0"/>
                </a:lnTo>
                <a:cubicBezTo>
                  <a:pt x="260799" y="0"/>
                  <a:pt x="336099" y="75301"/>
                  <a:pt x="336099" y="168050"/>
                </a:cubicBezTo>
                <a:lnTo>
                  <a:pt x="336099" y="168050"/>
                </a:lnTo>
                <a:cubicBezTo>
                  <a:pt x="336099" y="260799"/>
                  <a:pt x="260799" y="336099"/>
                  <a:pt x="168050" y="336099"/>
                </a:cubicBezTo>
                <a:lnTo>
                  <a:pt x="168050" y="336099"/>
                </a:lnTo>
                <a:cubicBezTo>
                  <a:pt x="75301" y="336099"/>
                  <a:pt x="0" y="260799"/>
                  <a:pt x="0" y="168050"/>
                </a:cubicBezTo>
                <a:lnTo>
                  <a:pt x="0" y="168050"/>
                </a:lnTo>
                <a:cubicBezTo>
                  <a:pt x="0" y="75301"/>
                  <a:pt x="75301" y="0"/>
                  <a:pt x="168050" y="0"/>
                </a:cubicBezTo>
                <a:close/>
              </a:path>
            </a:pathLst>
          </a:custGeom>
          <a:solidFill>
            <a:srgbClr val="3A4F4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7" name="TextBox 76">
            <a:extLst>
              <a:ext uri="{FF2B5EF4-FFF2-40B4-BE49-F238E27FC236}">
                <a16:creationId xmlns:a16="http://schemas.microsoft.com/office/drawing/2014/main" id="{D6E41D13-AFED-7511-D02B-46BC1B6B003A}"/>
              </a:ext>
            </a:extLst>
          </p:cNvPr>
          <p:cNvSpPr txBox="1"/>
          <p:nvPr/>
        </p:nvSpPr>
        <p:spPr>
          <a:xfrm>
            <a:off x="534923" y="2061150"/>
            <a:ext cx="4135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78" name="TextBox 77">
            <a:extLst>
              <a:ext uri="{FF2B5EF4-FFF2-40B4-BE49-F238E27FC236}">
                <a16:creationId xmlns:a16="http://schemas.microsoft.com/office/drawing/2014/main" id="{6E612121-9002-C90A-D358-8C1A1CBE0408}"/>
              </a:ext>
            </a:extLst>
          </p:cNvPr>
          <p:cNvSpPr txBox="1"/>
          <p:nvPr/>
        </p:nvSpPr>
        <p:spPr>
          <a:xfrm>
            <a:off x="534923" y="2592526"/>
            <a:ext cx="3648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2</a:t>
            </a:r>
          </a:p>
        </p:txBody>
      </p:sp>
      <p:sp>
        <p:nvSpPr>
          <p:cNvPr id="79" name="TextBox 78">
            <a:extLst>
              <a:ext uri="{FF2B5EF4-FFF2-40B4-BE49-F238E27FC236}">
                <a16:creationId xmlns:a16="http://schemas.microsoft.com/office/drawing/2014/main" id="{AE5B0D51-A695-FE51-1C2E-B39FCCDBEF19}"/>
              </a:ext>
            </a:extLst>
          </p:cNvPr>
          <p:cNvSpPr txBox="1"/>
          <p:nvPr/>
        </p:nvSpPr>
        <p:spPr>
          <a:xfrm>
            <a:off x="532551" y="3140212"/>
            <a:ext cx="313870" cy="3788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3</a:t>
            </a:r>
          </a:p>
        </p:txBody>
      </p:sp>
      <p:sp>
        <p:nvSpPr>
          <p:cNvPr id="80" name="TextBox 79">
            <a:extLst>
              <a:ext uri="{FF2B5EF4-FFF2-40B4-BE49-F238E27FC236}">
                <a16:creationId xmlns:a16="http://schemas.microsoft.com/office/drawing/2014/main" id="{9F6293B9-8748-4988-435B-ABAD2B5AF7D7}"/>
              </a:ext>
            </a:extLst>
          </p:cNvPr>
          <p:cNvSpPr txBox="1"/>
          <p:nvPr/>
        </p:nvSpPr>
        <p:spPr>
          <a:xfrm>
            <a:off x="522830" y="3681100"/>
            <a:ext cx="3179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81" name="TextBox 80">
            <a:extLst>
              <a:ext uri="{FF2B5EF4-FFF2-40B4-BE49-F238E27FC236}">
                <a16:creationId xmlns:a16="http://schemas.microsoft.com/office/drawing/2014/main" id="{81251392-3F01-9E49-C4AC-FA979CD6B216}"/>
              </a:ext>
            </a:extLst>
          </p:cNvPr>
          <p:cNvSpPr txBox="1"/>
          <p:nvPr/>
        </p:nvSpPr>
        <p:spPr>
          <a:xfrm>
            <a:off x="534923" y="4212476"/>
            <a:ext cx="3058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5</a:t>
            </a:r>
          </a:p>
        </p:txBody>
      </p:sp>
      <p:sp>
        <p:nvSpPr>
          <p:cNvPr id="82" name="Text 56">
            <a:extLst>
              <a:ext uri="{FF2B5EF4-FFF2-40B4-BE49-F238E27FC236}">
                <a16:creationId xmlns:a16="http://schemas.microsoft.com/office/drawing/2014/main" id="{3C0CD0BC-E956-3579-32AD-AC0AE4C76C4F}"/>
              </a:ext>
            </a:extLst>
          </p:cNvPr>
          <p:cNvSpPr/>
          <p:nvPr/>
        </p:nvSpPr>
        <p:spPr>
          <a:xfrm>
            <a:off x="6354478" y="216930"/>
            <a:ext cx="4276863" cy="38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b="1" dirty="0">
                <a:latin typeface="Unna" pitchFamily="34" charset="0"/>
                <a:ea typeface="Unna" pitchFamily="34" charset="-122"/>
                <a:cs typeface="Unna" pitchFamily="34" charset="-120"/>
              </a:rPr>
              <a:t>Expected Outcomes</a:t>
            </a:r>
            <a:endParaRPr lang="en-US" sz="2800" dirty="0"/>
          </a:p>
        </p:txBody>
      </p:sp>
      <p:sp>
        <p:nvSpPr>
          <p:cNvPr id="83" name="Text 58">
            <a:extLst>
              <a:ext uri="{FF2B5EF4-FFF2-40B4-BE49-F238E27FC236}">
                <a16:creationId xmlns:a16="http://schemas.microsoft.com/office/drawing/2014/main" id="{6764CA75-A819-8D39-C2E4-CD096BB47E4F}"/>
              </a:ext>
            </a:extLst>
          </p:cNvPr>
          <p:cNvSpPr/>
          <p:nvPr/>
        </p:nvSpPr>
        <p:spPr>
          <a:xfrm>
            <a:off x="6811342" y="858558"/>
            <a:ext cx="5005106" cy="321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400" dirty="0">
                <a:solidFill>
                  <a:schemeClr val="bg1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Revenue Increase ( in 24 months)</a:t>
            </a:r>
            <a:endParaRPr lang="en-US" sz="2400" dirty="0">
              <a:solidFill>
                <a:schemeClr val="bg1"/>
              </a:solidFill>
            </a:endParaRPr>
          </a:p>
        </p:txBody>
      </p:sp>
      <p:sp>
        <p:nvSpPr>
          <p:cNvPr id="84" name="Text 61">
            <a:extLst>
              <a:ext uri="{FF2B5EF4-FFF2-40B4-BE49-F238E27FC236}">
                <a16:creationId xmlns:a16="http://schemas.microsoft.com/office/drawing/2014/main" id="{833349EF-88ED-3DF9-B3E6-7F8B80963658}"/>
              </a:ext>
            </a:extLst>
          </p:cNvPr>
          <p:cNvSpPr/>
          <p:nvPr/>
        </p:nvSpPr>
        <p:spPr>
          <a:xfrm>
            <a:off x="6811342" y="1271876"/>
            <a:ext cx="4933986" cy="2854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400" dirty="0">
                <a:solidFill>
                  <a:schemeClr val="bg1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Customer Retention</a:t>
            </a:r>
            <a:endParaRPr lang="en-US" sz="2400" dirty="0">
              <a:solidFill>
                <a:schemeClr val="bg1"/>
              </a:solidFill>
            </a:endParaRPr>
          </a:p>
        </p:txBody>
      </p:sp>
      <p:sp>
        <p:nvSpPr>
          <p:cNvPr id="85" name="Text 64">
            <a:extLst>
              <a:ext uri="{FF2B5EF4-FFF2-40B4-BE49-F238E27FC236}">
                <a16:creationId xmlns:a16="http://schemas.microsoft.com/office/drawing/2014/main" id="{9DBDE769-F292-72E9-356F-E68966153542}"/>
              </a:ext>
            </a:extLst>
          </p:cNvPr>
          <p:cNvSpPr/>
          <p:nvPr/>
        </p:nvSpPr>
        <p:spPr>
          <a:xfrm>
            <a:off x="6811342" y="1628874"/>
            <a:ext cx="4933986" cy="4052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400" dirty="0">
                <a:solidFill>
                  <a:schemeClr val="bg1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Operational Cost Savings</a:t>
            </a:r>
            <a:endParaRPr lang="en-US" sz="2400" dirty="0">
              <a:solidFill>
                <a:schemeClr val="bg1"/>
              </a:solidFill>
            </a:endParaRPr>
          </a:p>
        </p:txBody>
      </p:sp>
      <p:sp>
        <p:nvSpPr>
          <p:cNvPr id="86" name="Text 67">
            <a:extLst>
              <a:ext uri="{FF2B5EF4-FFF2-40B4-BE49-F238E27FC236}">
                <a16:creationId xmlns:a16="http://schemas.microsoft.com/office/drawing/2014/main" id="{6ADC3059-90B2-7C72-55CD-4706590AAB33}"/>
              </a:ext>
            </a:extLst>
          </p:cNvPr>
          <p:cNvSpPr/>
          <p:nvPr/>
        </p:nvSpPr>
        <p:spPr>
          <a:xfrm>
            <a:off x="6811342" y="2040915"/>
            <a:ext cx="3501426" cy="3895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400" dirty="0">
                <a:solidFill>
                  <a:schemeClr val="bg1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Table Turnover Rate</a:t>
            </a:r>
            <a:endParaRPr lang="en-US" sz="2400" dirty="0">
              <a:solidFill>
                <a:schemeClr val="bg1"/>
              </a:solidFill>
            </a:endParaRPr>
          </a:p>
        </p:txBody>
      </p:sp>
      <p:sp>
        <p:nvSpPr>
          <p:cNvPr id="88" name="Text 59">
            <a:extLst>
              <a:ext uri="{FF2B5EF4-FFF2-40B4-BE49-F238E27FC236}">
                <a16:creationId xmlns:a16="http://schemas.microsoft.com/office/drawing/2014/main" id="{3F6C4225-97D6-6FA9-2A14-A8DA84F81E69}"/>
              </a:ext>
            </a:extLst>
          </p:cNvPr>
          <p:cNvSpPr/>
          <p:nvPr/>
        </p:nvSpPr>
        <p:spPr>
          <a:xfrm>
            <a:off x="10720501" y="902969"/>
            <a:ext cx="996225" cy="22281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400" b="1" dirty="0">
                <a:solidFill>
                  <a:schemeClr val="accent2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35-45</a:t>
            </a:r>
            <a:r>
              <a:rPr lang="en-US" sz="1200" b="1" dirty="0">
                <a:solidFill>
                  <a:schemeClr val="accent2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%</a:t>
            </a:r>
            <a:endParaRPr lang="en-US" sz="2000" dirty="0">
              <a:solidFill>
                <a:schemeClr val="accent2"/>
              </a:solidFill>
            </a:endParaRPr>
          </a:p>
        </p:txBody>
      </p:sp>
      <p:sp>
        <p:nvSpPr>
          <p:cNvPr id="89" name="Text 62">
            <a:extLst>
              <a:ext uri="{FF2B5EF4-FFF2-40B4-BE49-F238E27FC236}">
                <a16:creationId xmlns:a16="http://schemas.microsoft.com/office/drawing/2014/main" id="{4629B390-BDA1-5394-F5CE-C53A8420F680}"/>
              </a:ext>
            </a:extLst>
          </p:cNvPr>
          <p:cNvSpPr/>
          <p:nvPr/>
        </p:nvSpPr>
        <p:spPr>
          <a:xfrm>
            <a:off x="10832358" y="1276766"/>
            <a:ext cx="1061294" cy="2854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400" b="1" dirty="0">
                <a:solidFill>
                  <a:schemeClr val="accent2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+25%</a:t>
            </a:r>
            <a:endParaRPr lang="en-US" sz="2400" dirty="0">
              <a:solidFill>
                <a:schemeClr val="accent2"/>
              </a:solidFill>
            </a:endParaRPr>
          </a:p>
        </p:txBody>
      </p:sp>
      <p:sp>
        <p:nvSpPr>
          <p:cNvPr id="90" name="Text 65">
            <a:extLst>
              <a:ext uri="{FF2B5EF4-FFF2-40B4-BE49-F238E27FC236}">
                <a16:creationId xmlns:a16="http://schemas.microsoft.com/office/drawing/2014/main" id="{DE1E9D7C-BF38-90C7-B356-C9CEB796A965}"/>
              </a:ext>
            </a:extLst>
          </p:cNvPr>
          <p:cNvSpPr/>
          <p:nvPr/>
        </p:nvSpPr>
        <p:spPr>
          <a:xfrm>
            <a:off x="10703393" y="1730667"/>
            <a:ext cx="1059982" cy="2016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400" b="1" dirty="0">
                <a:solidFill>
                  <a:schemeClr val="accent2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20-30%</a:t>
            </a:r>
            <a:endParaRPr lang="en-US" sz="2400" dirty="0">
              <a:solidFill>
                <a:schemeClr val="accent2"/>
              </a:solidFill>
            </a:endParaRPr>
          </a:p>
        </p:txBody>
      </p:sp>
      <p:sp>
        <p:nvSpPr>
          <p:cNvPr id="91" name="Text 68">
            <a:extLst>
              <a:ext uri="{FF2B5EF4-FFF2-40B4-BE49-F238E27FC236}">
                <a16:creationId xmlns:a16="http://schemas.microsoft.com/office/drawing/2014/main" id="{45316EFD-15E8-EE64-2B56-2B525CDE5378}"/>
              </a:ext>
            </a:extLst>
          </p:cNvPr>
          <p:cNvSpPr/>
          <p:nvPr/>
        </p:nvSpPr>
        <p:spPr>
          <a:xfrm>
            <a:off x="10858864" y="2117575"/>
            <a:ext cx="1089931" cy="2016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400" b="1" dirty="0">
                <a:solidFill>
                  <a:schemeClr val="accent2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+15%</a:t>
            </a:r>
            <a:endParaRPr lang="en-US" sz="2400" dirty="0">
              <a:solidFill>
                <a:schemeClr val="accent2"/>
              </a:solidFill>
            </a:endParaRPr>
          </a:p>
        </p:txBody>
      </p:sp>
      <p:sp>
        <p:nvSpPr>
          <p:cNvPr id="92" name="Shape 45">
            <a:extLst>
              <a:ext uri="{FF2B5EF4-FFF2-40B4-BE49-F238E27FC236}">
                <a16:creationId xmlns:a16="http://schemas.microsoft.com/office/drawing/2014/main" id="{388931B3-2F90-0DBC-F48E-61D9C4487718}"/>
              </a:ext>
            </a:extLst>
          </p:cNvPr>
          <p:cNvSpPr/>
          <p:nvPr/>
        </p:nvSpPr>
        <p:spPr>
          <a:xfrm>
            <a:off x="6572294" y="950794"/>
            <a:ext cx="151245" cy="151245"/>
          </a:xfrm>
          <a:custGeom>
            <a:avLst/>
            <a:gdLst/>
            <a:ahLst/>
            <a:cxnLst/>
            <a:rect l="l" t="t" r="r" b="b"/>
            <a:pathLst>
              <a:path w="151245" h="151245">
                <a:moveTo>
                  <a:pt x="75622" y="151245"/>
                </a:moveTo>
                <a:cubicBezTo>
                  <a:pt x="117359" y="151245"/>
                  <a:pt x="151245" y="117359"/>
                  <a:pt x="151245" y="75622"/>
                </a:cubicBezTo>
                <a:cubicBezTo>
                  <a:pt x="151245" y="33885"/>
                  <a:pt x="117359" y="0"/>
                  <a:pt x="75622" y="0"/>
                </a:cubicBezTo>
                <a:cubicBezTo>
                  <a:pt x="33885" y="0"/>
                  <a:pt x="0" y="33885"/>
                  <a:pt x="0" y="75622"/>
                </a:cubicBezTo>
                <a:cubicBezTo>
                  <a:pt x="0" y="117359"/>
                  <a:pt x="33885" y="151245"/>
                  <a:pt x="75622" y="151245"/>
                </a:cubicBezTo>
                <a:close/>
                <a:moveTo>
                  <a:pt x="100554" y="62832"/>
                </a:moveTo>
                <a:lnTo>
                  <a:pt x="76922" y="100643"/>
                </a:lnTo>
                <a:cubicBezTo>
                  <a:pt x="75681" y="102622"/>
                  <a:pt x="73555" y="103863"/>
                  <a:pt x="71221" y="103981"/>
                </a:cubicBezTo>
                <a:cubicBezTo>
                  <a:pt x="68887" y="104099"/>
                  <a:pt x="66642" y="103035"/>
                  <a:pt x="65254" y="101145"/>
                </a:cubicBezTo>
                <a:lnTo>
                  <a:pt x="51075" y="82239"/>
                </a:lnTo>
                <a:cubicBezTo>
                  <a:pt x="48711" y="79108"/>
                  <a:pt x="49361" y="74677"/>
                  <a:pt x="52493" y="72314"/>
                </a:cubicBezTo>
                <a:cubicBezTo>
                  <a:pt x="55624" y="69951"/>
                  <a:pt x="60055" y="70601"/>
                  <a:pt x="62418" y="73732"/>
                </a:cubicBezTo>
                <a:lnTo>
                  <a:pt x="70394" y="84366"/>
                </a:lnTo>
                <a:lnTo>
                  <a:pt x="88531" y="55328"/>
                </a:lnTo>
                <a:cubicBezTo>
                  <a:pt x="90599" y="52020"/>
                  <a:pt x="94971" y="50986"/>
                  <a:pt x="98309" y="53083"/>
                </a:cubicBezTo>
                <a:cubicBezTo>
                  <a:pt x="101647" y="55181"/>
                  <a:pt x="102651" y="59523"/>
                  <a:pt x="100554" y="62861"/>
                </a:cubicBezTo>
                <a:close/>
              </a:path>
            </a:pathLst>
          </a:custGeom>
          <a:solidFill>
            <a:srgbClr val="D4A26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3" name="Shape 45">
            <a:extLst>
              <a:ext uri="{FF2B5EF4-FFF2-40B4-BE49-F238E27FC236}">
                <a16:creationId xmlns:a16="http://schemas.microsoft.com/office/drawing/2014/main" id="{0633D0B5-5891-BA12-AC8C-975B2164327E}"/>
              </a:ext>
            </a:extLst>
          </p:cNvPr>
          <p:cNvSpPr/>
          <p:nvPr/>
        </p:nvSpPr>
        <p:spPr>
          <a:xfrm>
            <a:off x="6581258" y="1358501"/>
            <a:ext cx="151245" cy="151245"/>
          </a:xfrm>
          <a:custGeom>
            <a:avLst/>
            <a:gdLst/>
            <a:ahLst/>
            <a:cxnLst/>
            <a:rect l="l" t="t" r="r" b="b"/>
            <a:pathLst>
              <a:path w="151245" h="151245">
                <a:moveTo>
                  <a:pt x="75622" y="151245"/>
                </a:moveTo>
                <a:cubicBezTo>
                  <a:pt x="117359" y="151245"/>
                  <a:pt x="151245" y="117359"/>
                  <a:pt x="151245" y="75622"/>
                </a:cubicBezTo>
                <a:cubicBezTo>
                  <a:pt x="151245" y="33885"/>
                  <a:pt x="117359" y="0"/>
                  <a:pt x="75622" y="0"/>
                </a:cubicBezTo>
                <a:cubicBezTo>
                  <a:pt x="33885" y="0"/>
                  <a:pt x="0" y="33885"/>
                  <a:pt x="0" y="75622"/>
                </a:cubicBezTo>
                <a:cubicBezTo>
                  <a:pt x="0" y="117359"/>
                  <a:pt x="33885" y="151245"/>
                  <a:pt x="75622" y="151245"/>
                </a:cubicBezTo>
                <a:close/>
                <a:moveTo>
                  <a:pt x="100554" y="62832"/>
                </a:moveTo>
                <a:lnTo>
                  <a:pt x="76922" y="100643"/>
                </a:lnTo>
                <a:cubicBezTo>
                  <a:pt x="75681" y="102622"/>
                  <a:pt x="73555" y="103863"/>
                  <a:pt x="71221" y="103981"/>
                </a:cubicBezTo>
                <a:cubicBezTo>
                  <a:pt x="68887" y="104099"/>
                  <a:pt x="66642" y="103035"/>
                  <a:pt x="65254" y="101145"/>
                </a:cubicBezTo>
                <a:lnTo>
                  <a:pt x="51075" y="82239"/>
                </a:lnTo>
                <a:cubicBezTo>
                  <a:pt x="48711" y="79108"/>
                  <a:pt x="49361" y="74677"/>
                  <a:pt x="52493" y="72314"/>
                </a:cubicBezTo>
                <a:cubicBezTo>
                  <a:pt x="55624" y="69951"/>
                  <a:pt x="60055" y="70601"/>
                  <a:pt x="62418" y="73732"/>
                </a:cubicBezTo>
                <a:lnTo>
                  <a:pt x="70394" y="84366"/>
                </a:lnTo>
                <a:lnTo>
                  <a:pt x="88531" y="55328"/>
                </a:lnTo>
                <a:cubicBezTo>
                  <a:pt x="90599" y="52020"/>
                  <a:pt x="94971" y="50986"/>
                  <a:pt x="98309" y="53083"/>
                </a:cubicBezTo>
                <a:cubicBezTo>
                  <a:pt x="101647" y="55181"/>
                  <a:pt x="102651" y="59523"/>
                  <a:pt x="100554" y="62861"/>
                </a:cubicBezTo>
                <a:close/>
              </a:path>
            </a:pathLst>
          </a:custGeom>
          <a:solidFill>
            <a:srgbClr val="D4A26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4" name="Shape 45">
            <a:extLst>
              <a:ext uri="{FF2B5EF4-FFF2-40B4-BE49-F238E27FC236}">
                <a16:creationId xmlns:a16="http://schemas.microsoft.com/office/drawing/2014/main" id="{DEF18632-55E5-1583-1F4F-17379D6D0605}"/>
              </a:ext>
            </a:extLst>
          </p:cNvPr>
          <p:cNvSpPr/>
          <p:nvPr/>
        </p:nvSpPr>
        <p:spPr>
          <a:xfrm>
            <a:off x="6581258" y="1781082"/>
            <a:ext cx="151245" cy="151245"/>
          </a:xfrm>
          <a:custGeom>
            <a:avLst/>
            <a:gdLst/>
            <a:ahLst/>
            <a:cxnLst/>
            <a:rect l="l" t="t" r="r" b="b"/>
            <a:pathLst>
              <a:path w="151245" h="151245">
                <a:moveTo>
                  <a:pt x="75622" y="151245"/>
                </a:moveTo>
                <a:cubicBezTo>
                  <a:pt x="117359" y="151245"/>
                  <a:pt x="151245" y="117359"/>
                  <a:pt x="151245" y="75622"/>
                </a:cubicBezTo>
                <a:cubicBezTo>
                  <a:pt x="151245" y="33885"/>
                  <a:pt x="117359" y="0"/>
                  <a:pt x="75622" y="0"/>
                </a:cubicBezTo>
                <a:cubicBezTo>
                  <a:pt x="33885" y="0"/>
                  <a:pt x="0" y="33885"/>
                  <a:pt x="0" y="75622"/>
                </a:cubicBezTo>
                <a:cubicBezTo>
                  <a:pt x="0" y="117359"/>
                  <a:pt x="33885" y="151245"/>
                  <a:pt x="75622" y="151245"/>
                </a:cubicBezTo>
                <a:close/>
                <a:moveTo>
                  <a:pt x="100554" y="62832"/>
                </a:moveTo>
                <a:lnTo>
                  <a:pt x="76922" y="100643"/>
                </a:lnTo>
                <a:cubicBezTo>
                  <a:pt x="75681" y="102622"/>
                  <a:pt x="73555" y="103863"/>
                  <a:pt x="71221" y="103981"/>
                </a:cubicBezTo>
                <a:cubicBezTo>
                  <a:pt x="68887" y="104099"/>
                  <a:pt x="66642" y="103035"/>
                  <a:pt x="65254" y="101145"/>
                </a:cubicBezTo>
                <a:lnTo>
                  <a:pt x="51075" y="82239"/>
                </a:lnTo>
                <a:cubicBezTo>
                  <a:pt x="48711" y="79108"/>
                  <a:pt x="49361" y="74677"/>
                  <a:pt x="52493" y="72314"/>
                </a:cubicBezTo>
                <a:cubicBezTo>
                  <a:pt x="55624" y="69951"/>
                  <a:pt x="60055" y="70601"/>
                  <a:pt x="62418" y="73732"/>
                </a:cubicBezTo>
                <a:lnTo>
                  <a:pt x="70394" y="84366"/>
                </a:lnTo>
                <a:lnTo>
                  <a:pt x="88531" y="55328"/>
                </a:lnTo>
                <a:cubicBezTo>
                  <a:pt x="90599" y="52020"/>
                  <a:pt x="94971" y="50986"/>
                  <a:pt x="98309" y="53083"/>
                </a:cubicBezTo>
                <a:cubicBezTo>
                  <a:pt x="101647" y="55181"/>
                  <a:pt x="102651" y="59523"/>
                  <a:pt x="100554" y="62861"/>
                </a:cubicBezTo>
                <a:close/>
              </a:path>
            </a:pathLst>
          </a:custGeom>
          <a:solidFill>
            <a:srgbClr val="D4A26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5" name="Shape 45">
            <a:extLst>
              <a:ext uri="{FF2B5EF4-FFF2-40B4-BE49-F238E27FC236}">
                <a16:creationId xmlns:a16="http://schemas.microsoft.com/office/drawing/2014/main" id="{485A5AAD-9B2E-A8B3-77F6-D55FABF5555F}"/>
              </a:ext>
            </a:extLst>
          </p:cNvPr>
          <p:cNvSpPr/>
          <p:nvPr/>
        </p:nvSpPr>
        <p:spPr>
          <a:xfrm>
            <a:off x="6577453" y="2178190"/>
            <a:ext cx="151245" cy="151245"/>
          </a:xfrm>
          <a:custGeom>
            <a:avLst/>
            <a:gdLst/>
            <a:ahLst/>
            <a:cxnLst/>
            <a:rect l="l" t="t" r="r" b="b"/>
            <a:pathLst>
              <a:path w="151245" h="151245">
                <a:moveTo>
                  <a:pt x="75622" y="151245"/>
                </a:moveTo>
                <a:cubicBezTo>
                  <a:pt x="117359" y="151245"/>
                  <a:pt x="151245" y="117359"/>
                  <a:pt x="151245" y="75622"/>
                </a:cubicBezTo>
                <a:cubicBezTo>
                  <a:pt x="151245" y="33885"/>
                  <a:pt x="117359" y="0"/>
                  <a:pt x="75622" y="0"/>
                </a:cubicBezTo>
                <a:cubicBezTo>
                  <a:pt x="33885" y="0"/>
                  <a:pt x="0" y="33885"/>
                  <a:pt x="0" y="75622"/>
                </a:cubicBezTo>
                <a:cubicBezTo>
                  <a:pt x="0" y="117359"/>
                  <a:pt x="33885" y="151245"/>
                  <a:pt x="75622" y="151245"/>
                </a:cubicBezTo>
                <a:close/>
                <a:moveTo>
                  <a:pt x="100554" y="62832"/>
                </a:moveTo>
                <a:lnTo>
                  <a:pt x="76922" y="100643"/>
                </a:lnTo>
                <a:cubicBezTo>
                  <a:pt x="75681" y="102622"/>
                  <a:pt x="73555" y="103863"/>
                  <a:pt x="71221" y="103981"/>
                </a:cubicBezTo>
                <a:cubicBezTo>
                  <a:pt x="68887" y="104099"/>
                  <a:pt x="66642" y="103035"/>
                  <a:pt x="65254" y="101145"/>
                </a:cubicBezTo>
                <a:lnTo>
                  <a:pt x="51075" y="82239"/>
                </a:lnTo>
                <a:cubicBezTo>
                  <a:pt x="48711" y="79108"/>
                  <a:pt x="49361" y="74677"/>
                  <a:pt x="52493" y="72314"/>
                </a:cubicBezTo>
                <a:cubicBezTo>
                  <a:pt x="55624" y="69951"/>
                  <a:pt x="60055" y="70601"/>
                  <a:pt x="62418" y="73732"/>
                </a:cubicBezTo>
                <a:lnTo>
                  <a:pt x="70394" y="84366"/>
                </a:lnTo>
                <a:lnTo>
                  <a:pt x="88531" y="55328"/>
                </a:lnTo>
                <a:cubicBezTo>
                  <a:pt x="90599" y="52020"/>
                  <a:pt x="94971" y="50986"/>
                  <a:pt x="98309" y="53083"/>
                </a:cubicBezTo>
                <a:cubicBezTo>
                  <a:pt x="101647" y="55181"/>
                  <a:pt x="102651" y="59523"/>
                  <a:pt x="100554" y="62861"/>
                </a:cubicBezTo>
                <a:close/>
              </a:path>
            </a:pathLst>
          </a:custGeom>
          <a:solidFill>
            <a:srgbClr val="D4A26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7" name="Shape 10">
            <a:extLst>
              <a:ext uri="{FF2B5EF4-FFF2-40B4-BE49-F238E27FC236}">
                <a16:creationId xmlns:a16="http://schemas.microsoft.com/office/drawing/2014/main" id="{FC0B0A01-4215-D9F9-DB8D-581E1A7B2EBC}"/>
              </a:ext>
            </a:extLst>
          </p:cNvPr>
          <p:cNvSpPr/>
          <p:nvPr/>
        </p:nvSpPr>
        <p:spPr>
          <a:xfrm>
            <a:off x="6379062" y="2799949"/>
            <a:ext cx="5635625" cy="3902040"/>
          </a:xfrm>
          <a:custGeom>
            <a:avLst/>
            <a:gdLst/>
            <a:ahLst/>
            <a:cxnLst/>
            <a:rect l="l" t="t" r="r" b="b"/>
            <a:pathLst>
              <a:path w="5635625" h="3429000">
                <a:moveTo>
                  <a:pt x="31750" y="0"/>
                </a:moveTo>
                <a:lnTo>
                  <a:pt x="5540367" y="0"/>
                </a:lnTo>
                <a:cubicBezTo>
                  <a:pt x="5592977" y="0"/>
                  <a:pt x="5635625" y="42648"/>
                  <a:pt x="5635625" y="95258"/>
                </a:cubicBezTo>
                <a:lnTo>
                  <a:pt x="5635625" y="3333742"/>
                </a:lnTo>
                <a:cubicBezTo>
                  <a:pt x="5635625" y="3386352"/>
                  <a:pt x="5592977" y="3429000"/>
                  <a:pt x="5540367" y="3429000"/>
                </a:cubicBezTo>
                <a:lnTo>
                  <a:pt x="31750" y="3429000"/>
                </a:lnTo>
                <a:cubicBezTo>
                  <a:pt x="14215" y="3429000"/>
                  <a:pt x="0" y="3414785"/>
                  <a:pt x="0" y="3397250"/>
                </a:cubicBez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119063" dist="79375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 dirty="0"/>
          </a:p>
        </p:txBody>
      </p:sp>
      <p:sp>
        <p:nvSpPr>
          <p:cNvPr id="98" name="Shape 30">
            <a:extLst>
              <a:ext uri="{FF2B5EF4-FFF2-40B4-BE49-F238E27FC236}">
                <a16:creationId xmlns:a16="http://schemas.microsoft.com/office/drawing/2014/main" id="{91296287-CCD9-39F3-1F72-01E5528810D5}"/>
              </a:ext>
            </a:extLst>
          </p:cNvPr>
          <p:cNvSpPr/>
          <p:nvPr/>
        </p:nvSpPr>
        <p:spPr>
          <a:xfrm>
            <a:off x="6374136" y="2757410"/>
            <a:ext cx="5645478" cy="31895"/>
          </a:xfrm>
          <a:custGeom>
            <a:avLst/>
            <a:gdLst/>
            <a:ahLst/>
            <a:cxnLst/>
            <a:rect l="l" t="t" r="r" b="b"/>
            <a:pathLst>
              <a:path w="5645478" h="31895">
                <a:moveTo>
                  <a:pt x="31895" y="0"/>
                </a:moveTo>
                <a:lnTo>
                  <a:pt x="5613583" y="0"/>
                </a:lnTo>
                <a:cubicBezTo>
                  <a:pt x="5631198" y="0"/>
                  <a:pt x="5645478" y="14280"/>
                  <a:pt x="5645478" y="31895"/>
                </a:cubicBezTo>
                <a:lnTo>
                  <a:pt x="5645478" y="31895"/>
                </a:lnTo>
                <a:lnTo>
                  <a:pt x="0" y="31895"/>
                </a:lnTo>
                <a:lnTo>
                  <a:pt x="0" y="31895"/>
                </a:lnTo>
                <a:cubicBezTo>
                  <a:pt x="0" y="14280"/>
                  <a:pt x="14280" y="0"/>
                  <a:pt x="31895" y="0"/>
                </a:cubicBez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6" name="Text 3">
            <a:extLst>
              <a:ext uri="{FF2B5EF4-FFF2-40B4-BE49-F238E27FC236}">
                <a16:creationId xmlns:a16="http://schemas.microsoft.com/office/drawing/2014/main" id="{49FF20A1-EF1B-25B6-C2F9-8F66D2C7774E}"/>
              </a:ext>
            </a:extLst>
          </p:cNvPr>
          <p:cNvSpPr/>
          <p:nvPr/>
        </p:nvSpPr>
        <p:spPr>
          <a:xfrm>
            <a:off x="6524330" y="2804752"/>
            <a:ext cx="6592981" cy="2553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b="1" dirty="0">
                <a:solidFill>
                  <a:srgbClr val="3A4F41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Phased Implementation Strategy</a:t>
            </a:r>
            <a:endParaRPr lang="en-US" sz="2000" dirty="0"/>
          </a:p>
        </p:txBody>
      </p:sp>
      <p:sp>
        <p:nvSpPr>
          <p:cNvPr id="99" name="Shape 5">
            <a:extLst>
              <a:ext uri="{FF2B5EF4-FFF2-40B4-BE49-F238E27FC236}">
                <a16:creationId xmlns:a16="http://schemas.microsoft.com/office/drawing/2014/main" id="{350C33C8-A20C-431C-4EA0-73E09934F776}"/>
              </a:ext>
            </a:extLst>
          </p:cNvPr>
          <p:cNvSpPr/>
          <p:nvPr/>
        </p:nvSpPr>
        <p:spPr>
          <a:xfrm>
            <a:off x="6541406" y="3189560"/>
            <a:ext cx="510660" cy="510660"/>
          </a:xfrm>
          <a:custGeom>
            <a:avLst/>
            <a:gdLst/>
            <a:ahLst/>
            <a:cxnLst/>
            <a:rect l="l" t="t" r="r" b="b"/>
            <a:pathLst>
              <a:path w="510660" h="510660">
                <a:moveTo>
                  <a:pt x="72953" y="0"/>
                </a:moveTo>
                <a:lnTo>
                  <a:pt x="437707" y="0"/>
                </a:lnTo>
                <a:cubicBezTo>
                  <a:pt x="477998" y="0"/>
                  <a:pt x="510660" y="32662"/>
                  <a:pt x="510660" y="72953"/>
                </a:cubicBezTo>
                <a:lnTo>
                  <a:pt x="510660" y="437707"/>
                </a:lnTo>
                <a:cubicBezTo>
                  <a:pt x="510660" y="477998"/>
                  <a:pt x="477998" y="510660"/>
                  <a:pt x="437707" y="510660"/>
                </a:cubicBezTo>
                <a:lnTo>
                  <a:pt x="72953" y="510660"/>
                </a:lnTo>
                <a:cubicBezTo>
                  <a:pt x="32662" y="510660"/>
                  <a:pt x="0" y="477998"/>
                  <a:pt x="0" y="437707"/>
                </a:cubicBezTo>
                <a:lnTo>
                  <a:pt x="0" y="72953"/>
                </a:lnTo>
                <a:cubicBezTo>
                  <a:pt x="0" y="32689"/>
                  <a:pt x="32689" y="0"/>
                  <a:pt x="72953" y="0"/>
                </a:cubicBezTo>
                <a:close/>
              </a:path>
            </a:pathLst>
          </a:custGeom>
          <a:solidFill>
            <a:srgbClr val="3A4F4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0" name="Shape 17">
            <a:extLst>
              <a:ext uri="{FF2B5EF4-FFF2-40B4-BE49-F238E27FC236}">
                <a16:creationId xmlns:a16="http://schemas.microsoft.com/office/drawing/2014/main" id="{30419B54-39F1-5D28-DD05-BF4D562FB39C}"/>
              </a:ext>
            </a:extLst>
          </p:cNvPr>
          <p:cNvSpPr/>
          <p:nvPr/>
        </p:nvSpPr>
        <p:spPr>
          <a:xfrm>
            <a:off x="6547424" y="3889563"/>
            <a:ext cx="510660" cy="510660"/>
          </a:xfrm>
          <a:custGeom>
            <a:avLst/>
            <a:gdLst/>
            <a:ahLst/>
            <a:cxnLst/>
            <a:rect l="l" t="t" r="r" b="b"/>
            <a:pathLst>
              <a:path w="510660" h="510660">
                <a:moveTo>
                  <a:pt x="72953" y="0"/>
                </a:moveTo>
                <a:lnTo>
                  <a:pt x="437707" y="0"/>
                </a:lnTo>
                <a:cubicBezTo>
                  <a:pt x="477998" y="0"/>
                  <a:pt x="510660" y="32662"/>
                  <a:pt x="510660" y="72953"/>
                </a:cubicBezTo>
                <a:lnTo>
                  <a:pt x="510660" y="437707"/>
                </a:lnTo>
                <a:cubicBezTo>
                  <a:pt x="510660" y="477998"/>
                  <a:pt x="477998" y="510660"/>
                  <a:pt x="437707" y="510660"/>
                </a:cubicBezTo>
                <a:lnTo>
                  <a:pt x="72953" y="510660"/>
                </a:lnTo>
                <a:cubicBezTo>
                  <a:pt x="32662" y="510660"/>
                  <a:pt x="0" y="477998"/>
                  <a:pt x="0" y="437707"/>
                </a:cubicBezTo>
                <a:lnTo>
                  <a:pt x="0" y="72953"/>
                </a:lnTo>
                <a:cubicBezTo>
                  <a:pt x="0" y="32689"/>
                  <a:pt x="32689" y="0"/>
                  <a:pt x="72953" y="0"/>
                </a:cubicBezTo>
                <a:close/>
              </a:path>
            </a:pathLst>
          </a:custGeom>
          <a:solidFill>
            <a:srgbClr val="B47B6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1" name="Shape 29">
            <a:extLst>
              <a:ext uri="{FF2B5EF4-FFF2-40B4-BE49-F238E27FC236}">
                <a16:creationId xmlns:a16="http://schemas.microsoft.com/office/drawing/2014/main" id="{128F683F-C48C-F4D9-E792-64E80B83D8F4}"/>
              </a:ext>
            </a:extLst>
          </p:cNvPr>
          <p:cNvSpPr/>
          <p:nvPr/>
        </p:nvSpPr>
        <p:spPr>
          <a:xfrm>
            <a:off x="6541406" y="4588961"/>
            <a:ext cx="510660" cy="510660"/>
          </a:xfrm>
          <a:custGeom>
            <a:avLst/>
            <a:gdLst/>
            <a:ahLst/>
            <a:cxnLst/>
            <a:rect l="l" t="t" r="r" b="b"/>
            <a:pathLst>
              <a:path w="510660" h="510660">
                <a:moveTo>
                  <a:pt x="72953" y="0"/>
                </a:moveTo>
                <a:lnTo>
                  <a:pt x="437707" y="0"/>
                </a:lnTo>
                <a:cubicBezTo>
                  <a:pt x="477998" y="0"/>
                  <a:pt x="510660" y="32662"/>
                  <a:pt x="510660" y="72953"/>
                </a:cubicBezTo>
                <a:lnTo>
                  <a:pt x="510660" y="437707"/>
                </a:lnTo>
                <a:cubicBezTo>
                  <a:pt x="510660" y="477998"/>
                  <a:pt x="477998" y="510660"/>
                  <a:pt x="437707" y="510660"/>
                </a:cubicBezTo>
                <a:lnTo>
                  <a:pt x="72953" y="510660"/>
                </a:lnTo>
                <a:cubicBezTo>
                  <a:pt x="32662" y="510660"/>
                  <a:pt x="0" y="477998"/>
                  <a:pt x="0" y="437707"/>
                </a:cubicBezTo>
                <a:lnTo>
                  <a:pt x="0" y="72953"/>
                </a:lnTo>
                <a:cubicBezTo>
                  <a:pt x="0" y="32689"/>
                  <a:pt x="32689" y="0"/>
                  <a:pt x="72953" y="0"/>
                </a:cubicBezTo>
                <a:close/>
              </a:path>
            </a:pathLst>
          </a:custGeom>
          <a:solidFill>
            <a:srgbClr val="D4A26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2" name="Shape 41">
            <a:extLst>
              <a:ext uri="{FF2B5EF4-FFF2-40B4-BE49-F238E27FC236}">
                <a16:creationId xmlns:a16="http://schemas.microsoft.com/office/drawing/2014/main" id="{16842154-9BD0-D978-41AD-28A84C6684F2}"/>
              </a:ext>
            </a:extLst>
          </p:cNvPr>
          <p:cNvSpPr/>
          <p:nvPr/>
        </p:nvSpPr>
        <p:spPr>
          <a:xfrm>
            <a:off x="6547424" y="5278560"/>
            <a:ext cx="510660" cy="510660"/>
          </a:xfrm>
          <a:custGeom>
            <a:avLst/>
            <a:gdLst/>
            <a:ahLst/>
            <a:cxnLst/>
            <a:rect l="l" t="t" r="r" b="b"/>
            <a:pathLst>
              <a:path w="510660" h="510660">
                <a:moveTo>
                  <a:pt x="72953" y="0"/>
                </a:moveTo>
                <a:lnTo>
                  <a:pt x="437707" y="0"/>
                </a:lnTo>
                <a:cubicBezTo>
                  <a:pt x="477998" y="0"/>
                  <a:pt x="510660" y="32662"/>
                  <a:pt x="510660" y="72953"/>
                </a:cubicBezTo>
                <a:lnTo>
                  <a:pt x="510660" y="437707"/>
                </a:lnTo>
                <a:cubicBezTo>
                  <a:pt x="510660" y="477998"/>
                  <a:pt x="477998" y="510660"/>
                  <a:pt x="437707" y="510660"/>
                </a:cubicBezTo>
                <a:lnTo>
                  <a:pt x="72953" y="510660"/>
                </a:lnTo>
                <a:cubicBezTo>
                  <a:pt x="32662" y="510660"/>
                  <a:pt x="0" y="477998"/>
                  <a:pt x="0" y="437707"/>
                </a:cubicBezTo>
                <a:lnTo>
                  <a:pt x="0" y="72953"/>
                </a:lnTo>
                <a:cubicBezTo>
                  <a:pt x="0" y="32689"/>
                  <a:pt x="32689" y="0"/>
                  <a:pt x="72953" y="0"/>
                </a:cubicBezTo>
                <a:close/>
              </a:path>
            </a:pathLst>
          </a:custGeom>
          <a:solidFill>
            <a:srgbClr val="3A4F4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3" name="Shape 52">
            <a:extLst>
              <a:ext uri="{FF2B5EF4-FFF2-40B4-BE49-F238E27FC236}">
                <a16:creationId xmlns:a16="http://schemas.microsoft.com/office/drawing/2014/main" id="{EB90A14F-D0FA-CAF8-D033-DEDD41ADB51E}"/>
              </a:ext>
            </a:extLst>
          </p:cNvPr>
          <p:cNvSpPr/>
          <p:nvPr/>
        </p:nvSpPr>
        <p:spPr>
          <a:xfrm>
            <a:off x="6556012" y="5988362"/>
            <a:ext cx="510660" cy="510660"/>
          </a:xfrm>
          <a:custGeom>
            <a:avLst/>
            <a:gdLst/>
            <a:ahLst/>
            <a:cxnLst/>
            <a:rect l="l" t="t" r="r" b="b"/>
            <a:pathLst>
              <a:path w="510660" h="510660">
                <a:moveTo>
                  <a:pt x="72953" y="0"/>
                </a:moveTo>
                <a:lnTo>
                  <a:pt x="437707" y="0"/>
                </a:lnTo>
                <a:cubicBezTo>
                  <a:pt x="477998" y="0"/>
                  <a:pt x="510660" y="32662"/>
                  <a:pt x="510660" y="72953"/>
                </a:cubicBezTo>
                <a:lnTo>
                  <a:pt x="510660" y="437707"/>
                </a:lnTo>
                <a:cubicBezTo>
                  <a:pt x="510660" y="477998"/>
                  <a:pt x="477998" y="510660"/>
                  <a:pt x="437707" y="510660"/>
                </a:cubicBezTo>
                <a:lnTo>
                  <a:pt x="72953" y="510660"/>
                </a:lnTo>
                <a:cubicBezTo>
                  <a:pt x="32662" y="510660"/>
                  <a:pt x="0" y="477998"/>
                  <a:pt x="0" y="437707"/>
                </a:cubicBezTo>
                <a:lnTo>
                  <a:pt x="0" y="72953"/>
                </a:lnTo>
                <a:cubicBezTo>
                  <a:pt x="0" y="32689"/>
                  <a:pt x="32689" y="0"/>
                  <a:pt x="72953" y="0"/>
                </a:cubicBezTo>
                <a:close/>
              </a:path>
            </a:pathLst>
          </a:custGeom>
          <a:solidFill>
            <a:srgbClr val="B47B6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4" name="Text 8">
            <a:extLst>
              <a:ext uri="{FF2B5EF4-FFF2-40B4-BE49-F238E27FC236}">
                <a16:creationId xmlns:a16="http://schemas.microsoft.com/office/drawing/2014/main" id="{A094FC18-CAF6-A21C-1016-B49B191E9DC2}"/>
              </a:ext>
            </a:extLst>
          </p:cNvPr>
          <p:cNvSpPr/>
          <p:nvPr/>
        </p:nvSpPr>
        <p:spPr>
          <a:xfrm>
            <a:off x="7200897" y="3314858"/>
            <a:ext cx="5954657" cy="218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400" b="1" dirty="0">
                <a:solidFill>
                  <a:srgbClr val="3A4F41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Phase 1: Technology Foundation</a:t>
            </a:r>
            <a:endParaRPr lang="en-US" sz="2000" dirty="0"/>
          </a:p>
        </p:txBody>
      </p:sp>
      <p:sp>
        <p:nvSpPr>
          <p:cNvPr id="105" name="Text 20">
            <a:extLst>
              <a:ext uri="{FF2B5EF4-FFF2-40B4-BE49-F238E27FC236}">
                <a16:creationId xmlns:a16="http://schemas.microsoft.com/office/drawing/2014/main" id="{ACDCC1E0-44AB-7F8A-1BCC-491B0341F5AC}"/>
              </a:ext>
            </a:extLst>
          </p:cNvPr>
          <p:cNvSpPr/>
          <p:nvPr/>
        </p:nvSpPr>
        <p:spPr>
          <a:xfrm>
            <a:off x="7200895" y="4003079"/>
            <a:ext cx="5954657" cy="218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400" b="1" dirty="0">
                <a:solidFill>
                  <a:srgbClr val="3A4F41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Phase 2: Kitchen Transformation</a:t>
            </a:r>
            <a:endParaRPr lang="en-US" sz="2000" dirty="0"/>
          </a:p>
        </p:txBody>
      </p:sp>
      <p:sp>
        <p:nvSpPr>
          <p:cNvPr id="106" name="Text 32">
            <a:extLst>
              <a:ext uri="{FF2B5EF4-FFF2-40B4-BE49-F238E27FC236}">
                <a16:creationId xmlns:a16="http://schemas.microsoft.com/office/drawing/2014/main" id="{CA60E990-452A-EB38-6DAA-7055E28DDEE5}"/>
              </a:ext>
            </a:extLst>
          </p:cNvPr>
          <p:cNvSpPr/>
          <p:nvPr/>
        </p:nvSpPr>
        <p:spPr>
          <a:xfrm>
            <a:off x="7200896" y="4702914"/>
            <a:ext cx="5954657" cy="218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400" b="1" dirty="0">
                <a:solidFill>
                  <a:srgbClr val="3A4F41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Phase 3: Experience Enhancement</a:t>
            </a:r>
            <a:endParaRPr lang="en-US" sz="2000" dirty="0"/>
          </a:p>
        </p:txBody>
      </p:sp>
      <p:sp>
        <p:nvSpPr>
          <p:cNvPr id="107" name="Text 44">
            <a:extLst>
              <a:ext uri="{FF2B5EF4-FFF2-40B4-BE49-F238E27FC236}">
                <a16:creationId xmlns:a16="http://schemas.microsoft.com/office/drawing/2014/main" id="{6D873B5C-E908-5318-5BC8-3987DE1CE81F}"/>
              </a:ext>
            </a:extLst>
          </p:cNvPr>
          <p:cNvSpPr/>
          <p:nvPr/>
        </p:nvSpPr>
        <p:spPr>
          <a:xfrm>
            <a:off x="7200894" y="5391135"/>
            <a:ext cx="5954657" cy="218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400" b="1" dirty="0">
                <a:solidFill>
                  <a:srgbClr val="3A4F41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Phase 4: Marketing &amp; Retention Launch</a:t>
            </a:r>
            <a:endParaRPr lang="en-US" sz="2000" dirty="0"/>
          </a:p>
        </p:txBody>
      </p:sp>
      <p:sp>
        <p:nvSpPr>
          <p:cNvPr id="108" name="Text 55">
            <a:extLst>
              <a:ext uri="{FF2B5EF4-FFF2-40B4-BE49-F238E27FC236}">
                <a16:creationId xmlns:a16="http://schemas.microsoft.com/office/drawing/2014/main" id="{C4FF724C-B6DD-DD5C-A322-5B93D7740CAA}"/>
              </a:ext>
            </a:extLst>
          </p:cNvPr>
          <p:cNvSpPr/>
          <p:nvPr/>
        </p:nvSpPr>
        <p:spPr>
          <a:xfrm>
            <a:off x="7200893" y="6090271"/>
            <a:ext cx="5954657" cy="218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400" b="1" dirty="0">
                <a:solidFill>
                  <a:srgbClr val="3A4F41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Phase 5: Optimization &amp; Scaling</a:t>
            </a:r>
            <a:endParaRPr lang="en-US" sz="2000" dirty="0"/>
          </a:p>
        </p:txBody>
      </p:sp>
      <p:sp>
        <p:nvSpPr>
          <p:cNvPr id="109" name="Text 7">
            <a:extLst>
              <a:ext uri="{FF2B5EF4-FFF2-40B4-BE49-F238E27FC236}">
                <a16:creationId xmlns:a16="http://schemas.microsoft.com/office/drawing/2014/main" id="{68EE14AE-9B9D-7C08-F9D6-69502854457F}"/>
              </a:ext>
            </a:extLst>
          </p:cNvPr>
          <p:cNvSpPr/>
          <p:nvPr/>
        </p:nvSpPr>
        <p:spPr>
          <a:xfrm>
            <a:off x="6596664" y="3391391"/>
            <a:ext cx="446827" cy="2553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436" b="1" dirty="0">
                <a:solidFill>
                  <a:srgbClr val="F8F5F0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12-14</a:t>
            </a:r>
            <a:endParaRPr lang="en-US" sz="1600" dirty="0"/>
          </a:p>
        </p:txBody>
      </p:sp>
      <p:sp>
        <p:nvSpPr>
          <p:cNvPr id="110" name="Text 6">
            <a:extLst>
              <a:ext uri="{FF2B5EF4-FFF2-40B4-BE49-F238E27FC236}">
                <a16:creationId xmlns:a16="http://schemas.microsoft.com/office/drawing/2014/main" id="{B2410853-904D-3B48-5BF1-D051D04AF916}"/>
              </a:ext>
            </a:extLst>
          </p:cNvPr>
          <p:cNvSpPr/>
          <p:nvPr/>
        </p:nvSpPr>
        <p:spPr>
          <a:xfrm>
            <a:off x="6678733" y="3244278"/>
            <a:ext cx="282687" cy="145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862" dirty="0">
                <a:solidFill>
                  <a:srgbClr val="F8F5F0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MTH</a:t>
            </a:r>
            <a:endParaRPr lang="en-US" sz="1600" dirty="0"/>
          </a:p>
        </p:txBody>
      </p:sp>
      <p:sp>
        <p:nvSpPr>
          <p:cNvPr id="111" name="Text 6">
            <a:extLst>
              <a:ext uri="{FF2B5EF4-FFF2-40B4-BE49-F238E27FC236}">
                <a16:creationId xmlns:a16="http://schemas.microsoft.com/office/drawing/2014/main" id="{B0DCF25A-E26E-6352-7A4A-E4F1B43EDD0A}"/>
              </a:ext>
            </a:extLst>
          </p:cNvPr>
          <p:cNvSpPr/>
          <p:nvPr/>
        </p:nvSpPr>
        <p:spPr>
          <a:xfrm>
            <a:off x="6678732" y="3943870"/>
            <a:ext cx="282687" cy="145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862" dirty="0">
                <a:solidFill>
                  <a:srgbClr val="F8F5F0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MTH</a:t>
            </a:r>
            <a:endParaRPr lang="en-US" sz="1600" dirty="0"/>
          </a:p>
        </p:txBody>
      </p:sp>
      <p:sp>
        <p:nvSpPr>
          <p:cNvPr id="112" name="Text 6">
            <a:extLst>
              <a:ext uri="{FF2B5EF4-FFF2-40B4-BE49-F238E27FC236}">
                <a16:creationId xmlns:a16="http://schemas.microsoft.com/office/drawing/2014/main" id="{2FC25C8C-953B-15D3-D607-817EFC17D13F}"/>
              </a:ext>
            </a:extLst>
          </p:cNvPr>
          <p:cNvSpPr/>
          <p:nvPr/>
        </p:nvSpPr>
        <p:spPr>
          <a:xfrm>
            <a:off x="6678733" y="4658384"/>
            <a:ext cx="282687" cy="145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862" dirty="0">
                <a:solidFill>
                  <a:srgbClr val="F8F5F0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MTH</a:t>
            </a:r>
            <a:endParaRPr lang="en-US" sz="1600" dirty="0"/>
          </a:p>
        </p:txBody>
      </p:sp>
      <p:sp>
        <p:nvSpPr>
          <p:cNvPr id="113" name="Text 6">
            <a:extLst>
              <a:ext uri="{FF2B5EF4-FFF2-40B4-BE49-F238E27FC236}">
                <a16:creationId xmlns:a16="http://schemas.microsoft.com/office/drawing/2014/main" id="{55D33D93-8ACE-B65F-FDB0-A4B102950795}"/>
              </a:ext>
            </a:extLst>
          </p:cNvPr>
          <p:cNvSpPr/>
          <p:nvPr/>
        </p:nvSpPr>
        <p:spPr>
          <a:xfrm>
            <a:off x="6678731" y="5348224"/>
            <a:ext cx="282687" cy="145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862" dirty="0">
                <a:solidFill>
                  <a:srgbClr val="F8F5F0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MTH</a:t>
            </a:r>
            <a:endParaRPr lang="en-US" sz="1600" dirty="0"/>
          </a:p>
        </p:txBody>
      </p:sp>
      <p:sp>
        <p:nvSpPr>
          <p:cNvPr id="114" name="Text 6">
            <a:extLst>
              <a:ext uri="{FF2B5EF4-FFF2-40B4-BE49-F238E27FC236}">
                <a16:creationId xmlns:a16="http://schemas.microsoft.com/office/drawing/2014/main" id="{C9E1DB6D-6F7E-CA65-C435-D41A8E7CE6D3}"/>
              </a:ext>
            </a:extLst>
          </p:cNvPr>
          <p:cNvSpPr/>
          <p:nvPr/>
        </p:nvSpPr>
        <p:spPr>
          <a:xfrm>
            <a:off x="6678730" y="6047199"/>
            <a:ext cx="282687" cy="145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862" dirty="0">
                <a:solidFill>
                  <a:srgbClr val="F8F5F0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MTH</a:t>
            </a:r>
            <a:endParaRPr lang="en-US" sz="1600" dirty="0"/>
          </a:p>
        </p:txBody>
      </p:sp>
      <p:sp>
        <p:nvSpPr>
          <p:cNvPr id="115" name="Text 19">
            <a:extLst>
              <a:ext uri="{FF2B5EF4-FFF2-40B4-BE49-F238E27FC236}">
                <a16:creationId xmlns:a16="http://schemas.microsoft.com/office/drawing/2014/main" id="{CEB8C3DB-BB56-302D-E266-45D212A073E5}"/>
              </a:ext>
            </a:extLst>
          </p:cNvPr>
          <p:cNvSpPr/>
          <p:nvPr/>
        </p:nvSpPr>
        <p:spPr>
          <a:xfrm>
            <a:off x="6610726" y="4089773"/>
            <a:ext cx="455946" cy="2553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436" b="1" dirty="0">
                <a:solidFill>
                  <a:srgbClr val="F8F5F0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14-16</a:t>
            </a:r>
            <a:endParaRPr lang="en-US" sz="1600" dirty="0"/>
          </a:p>
        </p:txBody>
      </p:sp>
      <p:sp>
        <p:nvSpPr>
          <p:cNvPr id="116" name="Text 31">
            <a:extLst>
              <a:ext uri="{FF2B5EF4-FFF2-40B4-BE49-F238E27FC236}">
                <a16:creationId xmlns:a16="http://schemas.microsoft.com/office/drawing/2014/main" id="{C9CFB3DD-ABC5-7FDA-70AB-FCCC3448C37E}"/>
              </a:ext>
            </a:extLst>
          </p:cNvPr>
          <p:cNvSpPr/>
          <p:nvPr/>
        </p:nvSpPr>
        <p:spPr>
          <a:xfrm>
            <a:off x="6598350" y="4797477"/>
            <a:ext cx="446827" cy="2553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436" b="1" dirty="0">
                <a:solidFill>
                  <a:srgbClr val="F8F5F0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16-18</a:t>
            </a:r>
            <a:endParaRPr lang="en-US" sz="1600" dirty="0"/>
          </a:p>
        </p:txBody>
      </p:sp>
      <p:sp>
        <p:nvSpPr>
          <p:cNvPr id="117" name="Text 43">
            <a:extLst>
              <a:ext uri="{FF2B5EF4-FFF2-40B4-BE49-F238E27FC236}">
                <a16:creationId xmlns:a16="http://schemas.microsoft.com/office/drawing/2014/main" id="{2695BB7D-A39C-03C4-FC93-E38A96B70B39}"/>
              </a:ext>
            </a:extLst>
          </p:cNvPr>
          <p:cNvSpPr/>
          <p:nvPr/>
        </p:nvSpPr>
        <p:spPr>
          <a:xfrm>
            <a:off x="6603022" y="5494943"/>
            <a:ext cx="492422" cy="2553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436" b="1" dirty="0">
                <a:solidFill>
                  <a:srgbClr val="F8F5F0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18-20</a:t>
            </a:r>
            <a:endParaRPr lang="en-US" sz="1600" dirty="0"/>
          </a:p>
        </p:txBody>
      </p:sp>
      <p:sp>
        <p:nvSpPr>
          <p:cNvPr id="118" name="Text 54">
            <a:extLst>
              <a:ext uri="{FF2B5EF4-FFF2-40B4-BE49-F238E27FC236}">
                <a16:creationId xmlns:a16="http://schemas.microsoft.com/office/drawing/2014/main" id="{2BA027E7-77A6-8D74-378A-BAD4997FF968}"/>
              </a:ext>
            </a:extLst>
          </p:cNvPr>
          <p:cNvSpPr/>
          <p:nvPr/>
        </p:nvSpPr>
        <p:spPr>
          <a:xfrm>
            <a:off x="6604885" y="6184542"/>
            <a:ext cx="528898" cy="2553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436" b="1" dirty="0">
                <a:solidFill>
                  <a:srgbClr val="F8F5F0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20-24</a:t>
            </a:r>
            <a:endParaRPr lang="en-US" sz="1600" dirty="0"/>
          </a:p>
        </p:txBody>
      </p:sp>
      <p:pic>
        <p:nvPicPr>
          <p:cNvPr id="119" name="Picture 118">
            <a:extLst>
              <a:ext uri="{FF2B5EF4-FFF2-40B4-BE49-F238E27FC236}">
                <a16:creationId xmlns:a16="http://schemas.microsoft.com/office/drawing/2014/main" id="{73E83B38-579D-131D-6ED8-0A7A4F81E0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750" y="5108507"/>
            <a:ext cx="5651482" cy="15850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0533543"/>
      </p:ext>
    </p:extLst>
  </p:cSld>
  <p:clrMapOvr>
    <a:masterClrMapping/>
  </p:clrMapOvr>
  <p:transition>
    <p:fad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F5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https://kimi-web-img.moonshot.cn/img/www.amazingczechia.com/c9c98ccb03a785157ec9a39d13ac1b2be96de41f.jpg"/>
          <p:cNvPicPr>
            <a:picLocks noChangeAspect="1"/>
          </p:cNvPicPr>
          <p:nvPr/>
        </p:nvPicPr>
        <p:blipFill>
          <a:blip r:embed="rId3"/>
          <a:srcRect t="7816" b="7816"/>
          <a:stretch/>
        </p:blipFill>
        <p:spPr>
          <a:xfrm>
            <a:off x="0" y="0"/>
            <a:ext cx="12192000" cy="6857437"/>
          </a:xfrm>
          <a:prstGeom prst="roundRect">
            <a:avLst>
              <a:gd name="adj" fmla="val 0"/>
            </a:avLst>
          </a:prstGeom>
        </p:spPr>
      </p:pic>
      <p:sp>
        <p:nvSpPr>
          <p:cNvPr id="3" name="Shape 0"/>
          <p:cNvSpPr/>
          <p:nvPr/>
        </p:nvSpPr>
        <p:spPr>
          <a:xfrm>
            <a:off x="-2159" y="-1"/>
            <a:ext cx="12192000" cy="6857437"/>
          </a:xfrm>
          <a:custGeom>
            <a:avLst/>
            <a:gdLst/>
            <a:ahLst/>
            <a:cxnLst/>
            <a:rect l="l" t="t" r="r" b="b"/>
            <a:pathLst>
              <a:path w="12192000" h="6857437">
                <a:moveTo>
                  <a:pt x="0" y="0"/>
                </a:moveTo>
                <a:lnTo>
                  <a:pt x="12192000" y="0"/>
                </a:lnTo>
                <a:lnTo>
                  <a:pt x="12192000" y="6857437"/>
                </a:lnTo>
                <a:lnTo>
                  <a:pt x="0" y="685743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0">
                <a:srgbClr val="3A4F41">
                  <a:alpha val="95000"/>
                </a:srgbClr>
              </a:gs>
              <a:gs pos="50000">
                <a:srgbClr val="AE4A4A">
                  <a:alpha val="90000"/>
                </a:srgbClr>
              </a:gs>
              <a:gs pos="100000">
                <a:srgbClr val="D4B483">
                  <a:alpha val="85000"/>
                </a:srgbClr>
              </a:gs>
            </a:gsLst>
            <a:lin ang="2700000" scaled="1"/>
          </a:gra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Shape 1"/>
          <p:cNvSpPr/>
          <p:nvPr/>
        </p:nvSpPr>
        <p:spPr>
          <a:xfrm>
            <a:off x="4485362" y="-180222"/>
            <a:ext cx="3216958" cy="468576"/>
          </a:xfrm>
          <a:custGeom>
            <a:avLst/>
            <a:gdLst/>
            <a:ahLst/>
            <a:cxnLst/>
            <a:rect l="l" t="t" r="r" b="b"/>
            <a:pathLst>
              <a:path w="3216958" h="468576">
                <a:moveTo>
                  <a:pt x="234288" y="0"/>
                </a:moveTo>
                <a:lnTo>
                  <a:pt x="2982670" y="0"/>
                </a:lnTo>
                <a:cubicBezTo>
                  <a:pt x="3112063" y="0"/>
                  <a:pt x="3216958" y="104894"/>
                  <a:pt x="3216958" y="234288"/>
                </a:cubicBezTo>
                <a:lnTo>
                  <a:pt x="3216958" y="234288"/>
                </a:lnTo>
                <a:cubicBezTo>
                  <a:pt x="3216958" y="363682"/>
                  <a:pt x="3112063" y="468576"/>
                  <a:pt x="2982670" y="468576"/>
                </a:cubicBezTo>
                <a:lnTo>
                  <a:pt x="234288" y="468576"/>
                </a:lnTo>
                <a:cubicBezTo>
                  <a:pt x="104981" y="468576"/>
                  <a:pt x="0" y="363595"/>
                  <a:pt x="0" y="234288"/>
                </a:cubicBezTo>
                <a:lnTo>
                  <a:pt x="0" y="234288"/>
                </a:lnTo>
                <a:cubicBezTo>
                  <a:pt x="0" y="104981"/>
                  <a:pt x="104981" y="0"/>
                  <a:pt x="234288" y="0"/>
                </a:cubicBez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/>
          <p:nvPr/>
        </p:nvSpPr>
        <p:spPr>
          <a:xfrm>
            <a:off x="4733167" y="-72089"/>
            <a:ext cx="2721348" cy="2523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277" b="1" kern="0" spc="128" dirty="0">
                <a:solidFill>
                  <a:srgbClr val="3D35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A Culinary Journey Awaits</a:t>
            </a:r>
            <a:endParaRPr lang="en-US" sz="1600" dirty="0"/>
          </a:p>
        </p:txBody>
      </p:sp>
      <p:sp>
        <p:nvSpPr>
          <p:cNvPr id="6" name="Text 3"/>
          <p:cNvSpPr/>
          <p:nvPr/>
        </p:nvSpPr>
        <p:spPr>
          <a:xfrm>
            <a:off x="3904429" y="720887"/>
            <a:ext cx="4379388" cy="13516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00000"/>
              </a:lnSpc>
            </a:pPr>
            <a:r>
              <a:rPr lang="en-US" sz="4257" b="1" dirty="0">
                <a:solidFill>
                  <a:srgbClr val="F8F5F0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Join Us in This</a:t>
            </a:r>
            <a:endParaRPr lang="en-US" sz="1600" dirty="0"/>
          </a:p>
          <a:p>
            <a:pPr algn="ctr">
              <a:lnSpc>
                <a:spcPct val="100000"/>
              </a:lnSpc>
            </a:pPr>
            <a:r>
              <a:rPr lang="en-US" sz="4257" b="1" dirty="0">
                <a:solidFill>
                  <a:srgbClr val="F8F5F0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Culinary Adventure</a:t>
            </a:r>
            <a:endParaRPr lang="en-US" sz="1600" dirty="0"/>
          </a:p>
        </p:txBody>
      </p:sp>
      <p:sp>
        <p:nvSpPr>
          <p:cNvPr id="7" name="Shape 4"/>
          <p:cNvSpPr/>
          <p:nvPr/>
        </p:nvSpPr>
        <p:spPr>
          <a:xfrm>
            <a:off x="5374550" y="2288816"/>
            <a:ext cx="1441774" cy="0"/>
          </a:xfrm>
          <a:custGeom>
            <a:avLst/>
            <a:gdLst/>
            <a:ahLst/>
            <a:cxnLst/>
            <a:rect l="l" t="t" r="r" b="b"/>
            <a:pathLst>
              <a:path w="1441774">
                <a:moveTo>
                  <a:pt x="0" y="0"/>
                </a:moveTo>
                <a:lnTo>
                  <a:pt x="1441774" y="0"/>
                </a:lnTo>
                <a:lnTo>
                  <a:pt x="1441774" y="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2013415" y="2189694"/>
            <a:ext cx="8182067" cy="702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40000"/>
              </a:lnSpc>
            </a:pPr>
            <a:r>
              <a:rPr lang="en-US" sz="1703" dirty="0">
                <a:solidFill>
                  <a:srgbClr val="F8F5F0"/>
                </a:solidFill>
                <a:latin typeface="Sorts Mill Goudy" pitchFamily="34" charset="0"/>
                <a:ea typeface="Sorts Mill Goudy" pitchFamily="34" charset="-122"/>
                <a:cs typeface="Sorts Mill Goudy" pitchFamily="34" charset="-120"/>
              </a:rPr>
              <a:t>The Golden City represents more than a restaurant—it's a </a:t>
            </a:r>
            <a:r>
              <a:rPr lang="en-US" sz="1703" b="1" dirty="0">
                <a:solidFill>
                  <a:srgbClr val="F8F5F0"/>
                </a:solidFill>
                <a:latin typeface="Sorts Mill Goudy" pitchFamily="34" charset="0"/>
                <a:ea typeface="Sorts Mill Goudy" pitchFamily="34" charset="-122"/>
                <a:cs typeface="Sorts Mill Goudy" pitchFamily="34" charset="-120"/>
              </a:rPr>
              <a:t>cultural bridge</a:t>
            </a:r>
            <a:r>
              <a:rPr lang="en-US" sz="1703" dirty="0">
                <a:solidFill>
                  <a:srgbClr val="F8F5F0"/>
                </a:solidFill>
                <a:latin typeface="Sorts Mill Goudy" pitchFamily="34" charset="0"/>
                <a:ea typeface="Sorts Mill Goudy" pitchFamily="34" charset="-122"/>
                <a:cs typeface="Sorts Mill Goudy" pitchFamily="34" charset="-120"/>
              </a:rPr>
              <a:t> bringing the warmth and tradition of Czech cuisine to Wales.</a:t>
            </a:r>
            <a:endParaRPr lang="en-US" sz="1600" dirty="0"/>
          </a:p>
        </p:txBody>
      </p:sp>
      <p:sp>
        <p:nvSpPr>
          <p:cNvPr id="9" name="Text 6"/>
          <p:cNvSpPr/>
          <p:nvPr/>
        </p:nvSpPr>
        <p:spPr>
          <a:xfrm>
            <a:off x="2013415" y="3045746"/>
            <a:ext cx="8164044" cy="58572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40000"/>
              </a:lnSpc>
            </a:pPr>
            <a:r>
              <a:rPr lang="en-US" sz="1419" dirty="0">
                <a:solidFill>
                  <a:srgbClr val="F8F5F0"/>
                </a:solidFill>
                <a:latin typeface="Sorts Mill Goudy" pitchFamily="34" charset="0"/>
                <a:ea typeface="Sorts Mill Goudy" pitchFamily="34" charset="-122"/>
                <a:cs typeface="Sorts Mill Goudy" pitchFamily="34" charset="-120"/>
              </a:rPr>
              <a:t>With a unique market position, strategic location, and passionate vision, we're ready to create an unforgettable dining experience that transports our guests to the heart of Prague.</a:t>
            </a:r>
            <a:endParaRPr lang="en-US" sz="1600" dirty="0"/>
          </a:p>
        </p:txBody>
      </p:sp>
      <p:sp>
        <p:nvSpPr>
          <p:cNvPr id="10" name="Shape 7"/>
          <p:cNvSpPr/>
          <p:nvPr/>
        </p:nvSpPr>
        <p:spPr>
          <a:xfrm>
            <a:off x="3003038" y="3919822"/>
            <a:ext cx="1856284" cy="1549907"/>
          </a:xfrm>
          <a:custGeom>
            <a:avLst/>
            <a:gdLst/>
            <a:ahLst/>
            <a:cxnLst/>
            <a:rect l="l" t="t" r="r" b="b"/>
            <a:pathLst>
              <a:path w="1856284" h="1549907">
                <a:moveTo>
                  <a:pt x="108137" y="0"/>
                </a:moveTo>
                <a:lnTo>
                  <a:pt x="1748147" y="0"/>
                </a:lnTo>
                <a:cubicBezTo>
                  <a:pt x="1807869" y="0"/>
                  <a:pt x="1856284" y="48415"/>
                  <a:pt x="1856284" y="108137"/>
                </a:cubicBezTo>
                <a:lnTo>
                  <a:pt x="1856284" y="1441770"/>
                </a:lnTo>
                <a:cubicBezTo>
                  <a:pt x="1856284" y="1501492"/>
                  <a:pt x="1807869" y="1549907"/>
                  <a:pt x="1748147" y="1549907"/>
                </a:cubicBezTo>
                <a:lnTo>
                  <a:pt x="108137" y="1549907"/>
                </a:lnTo>
                <a:cubicBezTo>
                  <a:pt x="48415" y="1549907"/>
                  <a:pt x="0" y="1501492"/>
                  <a:pt x="0" y="1441770"/>
                </a:cubicBezTo>
                <a:lnTo>
                  <a:pt x="0" y="108137"/>
                </a:lnTo>
                <a:cubicBezTo>
                  <a:pt x="0" y="48415"/>
                  <a:pt x="48415" y="0"/>
                  <a:pt x="108137" y="0"/>
                </a:cubicBezTo>
                <a:close/>
              </a:path>
            </a:pathLst>
          </a:custGeom>
          <a:solidFill>
            <a:srgbClr val="FFFFFF">
              <a:alpha val="1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Shape 8"/>
          <p:cNvSpPr/>
          <p:nvPr/>
        </p:nvSpPr>
        <p:spPr>
          <a:xfrm>
            <a:off x="3804815" y="4045977"/>
            <a:ext cx="243299" cy="324399"/>
          </a:xfrm>
          <a:custGeom>
            <a:avLst/>
            <a:gdLst/>
            <a:ahLst/>
            <a:cxnLst/>
            <a:rect l="l" t="t" r="r" b="b"/>
            <a:pathLst>
              <a:path w="243299" h="324399">
                <a:moveTo>
                  <a:pt x="0" y="119495"/>
                </a:moveTo>
                <a:cubicBezTo>
                  <a:pt x="0" y="53475"/>
                  <a:pt x="54489" y="0"/>
                  <a:pt x="121650" y="0"/>
                </a:cubicBezTo>
                <a:cubicBezTo>
                  <a:pt x="188810" y="0"/>
                  <a:pt x="243299" y="53475"/>
                  <a:pt x="243299" y="119495"/>
                </a:cubicBezTo>
                <a:cubicBezTo>
                  <a:pt x="243299" y="195083"/>
                  <a:pt x="167142" y="285687"/>
                  <a:pt x="135335" y="320217"/>
                </a:cubicBezTo>
                <a:cubicBezTo>
                  <a:pt x="127859" y="328327"/>
                  <a:pt x="115377" y="328327"/>
                  <a:pt x="107901" y="320217"/>
                </a:cubicBezTo>
                <a:cubicBezTo>
                  <a:pt x="76094" y="285687"/>
                  <a:pt x="-63" y="195083"/>
                  <a:pt x="-63" y="119495"/>
                </a:cubicBezTo>
                <a:close/>
                <a:moveTo>
                  <a:pt x="121650" y="162200"/>
                </a:moveTo>
                <a:cubicBezTo>
                  <a:pt x="144030" y="162200"/>
                  <a:pt x="162200" y="144030"/>
                  <a:pt x="162200" y="121650"/>
                </a:cubicBezTo>
                <a:cubicBezTo>
                  <a:pt x="162200" y="99270"/>
                  <a:pt x="144030" y="81100"/>
                  <a:pt x="121650" y="81100"/>
                </a:cubicBezTo>
                <a:cubicBezTo>
                  <a:pt x="99270" y="81100"/>
                  <a:pt x="81100" y="99270"/>
                  <a:pt x="81100" y="121650"/>
                </a:cubicBezTo>
                <a:cubicBezTo>
                  <a:pt x="81100" y="144030"/>
                  <a:pt x="99270" y="162200"/>
                  <a:pt x="121650" y="162200"/>
                </a:cubicBez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9"/>
          <p:cNvSpPr/>
          <p:nvPr/>
        </p:nvSpPr>
        <p:spPr>
          <a:xfrm>
            <a:off x="3125833" y="4374932"/>
            <a:ext cx="1585951" cy="2523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419" b="1" dirty="0">
                <a:solidFill>
                  <a:srgbClr val="F8F5F0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Location</a:t>
            </a:r>
            <a:endParaRPr lang="en-US" sz="1600" dirty="0"/>
          </a:p>
        </p:txBody>
      </p:sp>
      <p:sp>
        <p:nvSpPr>
          <p:cNvPr id="13" name="Text 10"/>
          <p:cNvSpPr/>
          <p:nvPr/>
        </p:nvSpPr>
        <p:spPr>
          <a:xfrm>
            <a:off x="3162047" y="4796133"/>
            <a:ext cx="1567929" cy="4325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135" dirty="0">
                <a:solidFill>
                  <a:srgbClr val="F8F5F0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Cowbridge Road, CF11</a:t>
            </a:r>
            <a:endParaRPr lang="en-US" sz="1600" dirty="0"/>
          </a:p>
          <a:p>
            <a:pPr algn="ctr">
              <a:lnSpc>
                <a:spcPct val="120000"/>
              </a:lnSpc>
            </a:pPr>
            <a:r>
              <a:rPr lang="en-US" sz="1135" dirty="0">
                <a:solidFill>
                  <a:srgbClr val="F8F5F0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Cardiff, Wales</a:t>
            </a:r>
            <a:endParaRPr lang="en-US" sz="1600" dirty="0"/>
          </a:p>
        </p:txBody>
      </p:sp>
      <p:sp>
        <p:nvSpPr>
          <p:cNvPr id="14" name="Shape 11"/>
          <p:cNvSpPr/>
          <p:nvPr/>
        </p:nvSpPr>
        <p:spPr>
          <a:xfrm>
            <a:off x="5125150" y="3919821"/>
            <a:ext cx="1856284" cy="1549907"/>
          </a:xfrm>
          <a:custGeom>
            <a:avLst/>
            <a:gdLst/>
            <a:ahLst/>
            <a:cxnLst/>
            <a:rect l="l" t="t" r="r" b="b"/>
            <a:pathLst>
              <a:path w="1856284" h="1549907">
                <a:moveTo>
                  <a:pt x="108137" y="0"/>
                </a:moveTo>
                <a:lnTo>
                  <a:pt x="1748147" y="0"/>
                </a:lnTo>
                <a:cubicBezTo>
                  <a:pt x="1807869" y="0"/>
                  <a:pt x="1856284" y="48415"/>
                  <a:pt x="1856284" y="108137"/>
                </a:cubicBezTo>
                <a:lnTo>
                  <a:pt x="1856284" y="1441770"/>
                </a:lnTo>
                <a:cubicBezTo>
                  <a:pt x="1856284" y="1501492"/>
                  <a:pt x="1807869" y="1549907"/>
                  <a:pt x="1748147" y="1549907"/>
                </a:cubicBezTo>
                <a:lnTo>
                  <a:pt x="108137" y="1549907"/>
                </a:lnTo>
                <a:cubicBezTo>
                  <a:pt x="48415" y="1549907"/>
                  <a:pt x="0" y="1501492"/>
                  <a:pt x="0" y="1441770"/>
                </a:cubicBezTo>
                <a:lnTo>
                  <a:pt x="0" y="108137"/>
                </a:lnTo>
                <a:cubicBezTo>
                  <a:pt x="0" y="48415"/>
                  <a:pt x="48415" y="0"/>
                  <a:pt x="108137" y="0"/>
                </a:cubicBezTo>
                <a:close/>
              </a:path>
            </a:pathLst>
          </a:custGeom>
          <a:solidFill>
            <a:srgbClr val="FFFFFF">
              <a:alpha val="10196"/>
            </a:srgbClr>
          </a:solidFill>
          <a:ln/>
        </p:spPr>
        <p:txBody>
          <a:bodyPr/>
          <a:lstStyle/>
          <a:p>
            <a:endParaRPr lang="en-GB" dirty="0"/>
          </a:p>
        </p:txBody>
      </p:sp>
      <p:sp>
        <p:nvSpPr>
          <p:cNvPr id="15" name="Shape 12"/>
          <p:cNvSpPr/>
          <p:nvPr/>
        </p:nvSpPr>
        <p:spPr>
          <a:xfrm>
            <a:off x="5863098" y="4045978"/>
            <a:ext cx="324399" cy="324399"/>
          </a:xfrm>
          <a:custGeom>
            <a:avLst/>
            <a:gdLst/>
            <a:ahLst/>
            <a:cxnLst/>
            <a:rect l="l" t="t" r="r" b="b"/>
            <a:pathLst>
              <a:path w="324399" h="324399">
                <a:moveTo>
                  <a:pt x="40487" y="9124"/>
                </a:moveTo>
                <a:cubicBezTo>
                  <a:pt x="39980" y="3928"/>
                  <a:pt x="35608" y="0"/>
                  <a:pt x="30412" y="0"/>
                </a:cubicBezTo>
                <a:cubicBezTo>
                  <a:pt x="25217" y="0"/>
                  <a:pt x="20845" y="3928"/>
                  <a:pt x="20275" y="9060"/>
                </a:cubicBezTo>
                <a:lnTo>
                  <a:pt x="11341" y="94849"/>
                </a:lnTo>
                <a:cubicBezTo>
                  <a:pt x="10518" y="98650"/>
                  <a:pt x="10137" y="102515"/>
                  <a:pt x="10137" y="106380"/>
                </a:cubicBezTo>
                <a:cubicBezTo>
                  <a:pt x="10137" y="135462"/>
                  <a:pt x="32377" y="159348"/>
                  <a:pt x="60825" y="161946"/>
                </a:cubicBezTo>
                <a:lnTo>
                  <a:pt x="60825" y="304124"/>
                </a:lnTo>
                <a:cubicBezTo>
                  <a:pt x="60825" y="315339"/>
                  <a:pt x="69885" y="324399"/>
                  <a:pt x="81100" y="324399"/>
                </a:cubicBezTo>
                <a:cubicBezTo>
                  <a:pt x="92314" y="324399"/>
                  <a:pt x="101375" y="315339"/>
                  <a:pt x="101375" y="304124"/>
                </a:cubicBezTo>
                <a:lnTo>
                  <a:pt x="101375" y="161946"/>
                </a:lnTo>
                <a:cubicBezTo>
                  <a:pt x="129823" y="159348"/>
                  <a:pt x="152062" y="135462"/>
                  <a:pt x="152062" y="106380"/>
                </a:cubicBezTo>
                <a:cubicBezTo>
                  <a:pt x="152062" y="102515"/>
                  <a:pt x="151682" y="98650"/>
                  <a:pt x="150858" y="94849"/>
                </a:cubicBezTo>
                <a:lnTo>
                  <a:pt x="141861" y="9060"/>
                </a:lnTo>
                <a:cubicBezTo>
                  <a:pt x="141354" y="3928"/>
                  <a:pt x="136983" y="0"/>
                  <a:pt x="131787" y="0"/>
                </a:cubicBezTo>
                <a:cubicBezTo>
                  <a:pt x="126592" y="0"/>
                  <a:pt x="122220" y="3928"/>
                  <a:pt x="121713" y="9124"/>
                </a:cubicBezTo>
                <a:lnTo>
                  <a:pt x="113096" y="94975"/>
                </a:lnTo>
                <a:cubicBezTo>
                  <a:pt x="112716" y="98587"/>
                  <a:pt x="109675" y="101375"/>
                  <a:pt x="106063" y="101375"/>
                </a:cubicBezTo>
                <a:cubicBezTo>
                  <a:pt x="102388" y="101375"/>
                  <a:pt x="99347" y="98587"/>
                  <a:pt x="98967" y="94912"/>
                </a:cubicBezTo>
                <a:lnTo>
                  <a:pt x="91174" y="9250"/>
                </a:lnTo>
                <a:cubicBezTo>
                  <a:pt x="90730" y="3992"/>
                  <a:pt x="86359" y="0"/>
                  <a:pt x="81100" y="0"/>
                </a:cubicBezTo>
                <a:cubicBezTo>
                  <a:pt x="75841" y="0"/>
                  <a:pt x="71469" y="3992"/>
                  <a:pt x="71026" y="9250"/>
                </a:cubicBezTo>
                <a:lnTo>
                  <a:pt x="63232" y="94912"/>
                </a:lnTo>
                <a:cubicBezTo>
                  <a:pt x="62916" y="98587"/>
                  <a:pt x="59811" y="101375"/>
                  <a:pt x="56136" y="101375"/>
                </a:cubicBezTo>
                <a:cubicBezTo>
                  <a:pt x="52461" y="101375"/>
                  <a:pt x="49420" y="98587"/>
                  <a:pt x="49103" y="94975"/>
                </a:cubicBezTo>
                <a:lnTo>
                  <a:pt x="40487" y="9124"/>
                </a:lnTo>
                <a:close/>
                <a:moveTo>
                  <a:pt x="283849" y="0"/>
                </a:moveTo>
                <a:cubicBezTo>
                  <a:pt x="273712" y="0"/>
                  <a:pt x="202749" y="20275"/>
                  <a:pt x="202749" y="111512"/>
                </a:cubicBezTo>
                <a:lnTo>
                  <a:pt x="202749" y="182475"/>
                </a:lnTo>
                <a:cubicBezTo>
                  <a:pt x="202749" y="204840"/>
                  <a:pt x="220934" y="223024"/>
                  <a:pt x="243299" y="223024"/>
                </a:cubicBezTo>
                <a:lnTo>
                  <a:pt x="263574" y="223024"/>
                </a:lnTo>
                <a:lnTo>
                  <a:pt x="263574" y="304124"/>
                </a:lnTo>
                <a:cubicBezTo>
                  <a:pt x="263574" y="315339"/>
                  <a:pt x="272635" y="324399"/>
                  <a:pt x="283849" y="324399"/>
                </a:cubicBezTo>
                <a:cubicBezTo>
                  <a:pt x="295064" y="324399"/>
                  <a:pt x="304124" y="315339"/>
                  <a:pt x="304124" y="304124"/>
                </a:cubicBezTo>
                <a:lnTo>
                  <a:pt x="304124" y="20275"/>
                </a:lnTo>
                <a:cubicBezTo>
                  <a:pt x="304124" y="9060"/>
                  <a:pt x="295064" y="0"/>
                  <a:pt x="283849" y="0"/>
                </a:cubicBez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Text 13"/>
          <p:cNvSpPr/>
          <p:nvPr/>
        </p:nvSpPr>
        <p:spPr>
          <a:xfrm>
            <a:off x="5247517" y="4387167"/>
            <a:ext cx="1585951" cy="2523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419" b="1" dirty="0">
                <a:solidFill>
                  <a:srgbClr val="F8F5F0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Concept</a:t>
            </a:r>
            <a:endParaRPr lang="en-US" sz="1600" dirty="0"/>
          </a:p>
        </p:txBody>
      </p:sp>
      <p:sp>
        <p:nvSpPr>
          <p:cNvPr id="17" name="Text 14"/>
          <p:cNvSpPr/>
          <p:nvPr/>
        </p:nvSpPr>
        <p:spPr>
          <a:xfrm>
            <a:off x="5309877" y="4839298"/>
            <a:ext cx="1567929" cy="4325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135" dirty="0">
                <a:solidFill>
                  <a:srgbClr val="F8F5F0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Authentic Czech Cuisine</a:t>
            </a:r>
            <a:endParaRPr lang="en-US" sz="1600" dirty="0"/>
          </a:p>
          <a:p>
            <a:pPr algn="ctr">
              <a:lnSpc>
                <a:spcPct val="120000"/>
              </a:lnSpc>
            </a:pPr>
            <a:r>
              <a:rPr lang="en-US" sz="1135" dirty="0">
                <a:solidFill>
                  <a:srgbClr val="F8F5F0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First in Wales</a:t>
            </a:r>
            <a:endParaRPr lang="en-US" sz="1600" dirty="0"/>
          </a:p>
        </p:txBody>
      </p:sp>
      <p:sp>
        <p:nvSpPr>
          <p:cNvPr id="18" name="Shape 15"/>
          <p:cNvSpPr/>
          <p:nvPr/>
        </p:nvSpPr>
        <p:spPr>
          <a:xfrm>
            <a:off x="7247262" y="3896942"/>
            <a:ext cx="1856284" cy="1549907"/>
          </a:xfrm>
          <a:custGeom>
            <a:avLst/>
            <a:gdLst/>
            <a:ahLst/>
            <a:cxnLst/>
            <a:rect l="l" t="t" r="r" b="b"/>
            <a:pathLst>
              <a:path w="1856284" h="1549907">
                <a:moveTo>
                  <a:pt x="108137" y="0"/>
                </a:moveTo>
                <a:lnTo>
                  <a:pt x="1748147" y="0"/>
                </a:lnTo>
                <a:cubicBezTo>
                  <a:pt x="1807869" y="0"/>
                  <a:pt x="1856284" y="48415"/>
                  <a:pt x="1856284" y="108137"/>
                </a:cubicBezTo>
                <a:lnTo>
                  <a:pt x="1856284" y="1441770"/>
                </a:lnTo>
                <a:cubicBezTo>
                  <a:pt x="1856284" y="1501492"/>
                  <a:pt x="1807869" y="1549907"/>
                  <a:pt x="1748147" y="1549907"/>
                </a:cubicBezTo>
                <a:lnTo>
                  <a:pt x="108137" y="1549907"/>
                </a:lnTo>
                <a:cubicBezTo>
                  <a:pt x="48415" y="1549907"/>
                  <a:pt x="0" y="1501492"/>
                  <a:pt x="0" y="1441770"/>
                </a:cubicBezTo>
                <a:lnTo>
                  <a:pt x="0" y="108137"/>
                </a:lnTo>
                <a:cubicBezTo>
                  <a:pt x="0" y="48415"/>
                  <a:pt x="48415" y="0"/>
                  <a:pt x="108137" y="0"/>
                </a:cubicBezTo>
                <a:close/>
              </a:path>
            </a:pathLst>
          </a:custGeom>
          <a:solidFill>
            <a:srgbClr val="FFFFFF">
              <a:alpha val="10196"/>
            </a:srgbClr>
          </a:solidFill>
          <a:ln/>
        </p:spPr>
        <p:txBody>
          <a:bodyPr/>
          <a:lstStyle/>
          <a:p>
            <a:endParaRPr lang="en-GB" dirty="0"/>
          </a:p>
        </p:txBody>
      </p:sp>
      <p:sp>
        <p:nvSpPr>
          <p:cNvPr id="19" name="Shape 16"/>
          <p:cNvSpPr/>
          <p:nvPr/>
        </p:nvSpPr>
        <p:spPr>
          <a:xfrm>
            <a:off x="7963939" y="4059141"/>
            <a:ext cx="324399" cy="324399"/>
          </a:xfrm>
          <a:custGeom>
            <a:avLst/>
            <a:gdLst/>
            <a:ahLst/>
            <a:cxnLst/>
            <a:rect l="l" t="t" r="r" b="b"/>
            <a:pathLst>
              <a:path w="324399" h="324399">
                <a:moveTo>
                  <a:pt x="152696" y="55186"/>
                </a:moveTo>
                <a:lnTo>
                  <a:pt x="162200" y="68301"/>
                </a:lnTo>
                <a:lnTo>
                  <a:pt x="171703" y="55186"/>
                </a:lnTo>
                <a:cubicBezTo>
                  <a:pt x="187543" y="33264"/>
                  <a:pt x="213014" y="20275"/>
                  <a:pt x="240068" y="20275"/>
                </a:cubicBezTo>
                <a:cubicBezTo>
                  <a:pt x="286637" y="20275"/>
                  <a:pt x="324399" y="58037"/>
                  <a:pt x="324399" y="104606"/>
                </a:cubicBezTo>
                <a:lnTo>
                  <a:pt x="324399" y="106253"/>
                </a:lnTo>
                <a:cubicBezTo>
                  <a:pt x="324399" y="177342"/>
                  <a:pt x="235760" y="259899"/>
                  <a:pt x="189507" y="295191"/>
                </a:cubicBezTo>
                <a:cubicBezTo>
                  <a:pt x="181651" y="301146"/>
                  <a:pt x="172020" y="304124"/>
                  <a:pt x="162200" y="304124"/>
                </a:cubicBezTo>
                <a:cubicBezTo>
                  <a:pt x="152379" y="304124"/>
                  <a:pt x="142685" y="301210"/>
                  <a:pt x="134892" y="295191"/>
                </a:cubicBezTo>
                <a:cubicBezTo>
                  <a:pt x="88640" y="259899"/>
                  <a:pt x="0" y="177342"/>
                  <a:pt x="0" y="106253"/>
                </a:cubicBezTo>
                <a:lnTo>
                  <a:pt x="0" y="104606"/>
                </a:lnTo>
                <a:cubicBezTo>
                  <a:pt x="0" y="58037"/>
                  <a:pt x="37762" y="20275"/>
                  <a:pt x="84331" y="20275"/>
                </a:cubicBezTo>
                <a:cubicBezTo>
                  <a:pt x="111385" y="20275"/>
                  <a:pt x="136856" y="33264"/>
                  <a:pt x="152696" y="55186"/>
                </a:cubicBezTo>
                <a:close/>
              </a:path>
            </a:pathLst>
          </a:custGeom>
          <a:solidFill>
            <a:srgbClr val="D4B48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Text 17"/>
          <p:cNvSpPr/>
          <p:nvPr/>
        </p:nvSpPr>
        <p:spPr>
          <a:xfrm>
            <a:off x="7333162" y="4416762"/>
            <a:ext cx="1585951" cy="2523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419" b="1" dirty="0">
                <a:solidFill>
                  <a:srgbClr val="F8F5F0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Mission</a:t>
            </a:r>
            <a:endParaRPr lang="en-US" sz="1600" dirty="0"/>
          </a:p>
        </p:txBody>
      </p:sp>
      <p:sp>
        <p:nvSpPr>
          <p:cNvPr id="21" name="Text 18"/>
          <p:cNvSpPr/>
          <p:nvPr/>
        </p:nvSpPr>
        <p:spPr>
          <a:xfrm>
            <a:off x="7428465" y="4811920"/>
            <a:ext cx="1567929" cy="4325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135" dirty="0">
                <a:solidFill>
                  <a:srgbClr val="F8F5F0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Tradition &amp; Quality</a:t>
            </a:r>
            <a:endParaRPr lang="en-US" sz="1600" dirty="0"/>
          </a:p>
          <a:p>
            <a:pPr algn="ctr">
              <a:lnSpc>
                <a:spcPct val="120000"/>
              </a:lnSpc>
            </a:pPr>
            <a:r>
              <a:rPr lang="en-US" sz="1135" dirty="0">
                <a:solidFill>
                  <a:srgbClr val="F8F5F0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Memorable Experience</a:t>
            </a:r>
            <a:endParaRPr lang="en-US" sz="1600" dirty="0"/>
          </a:p>
        </p:txBody>
      </p:sp>
      <p:sp>
        <p:nvSpPr>
          <p:cNvPr id="22" name="Text 19"/>
          <p:cNvSpPr/>
          <p:nvPr/>
        </p:nvSpPr>
        <p:spPr>
          <a:xfrm>
            <a:off x="3471615" y="5645241"/>
            <a:ext cx="5244452" cy="4325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80000"/>
              </a:lnSpc>
            </a:pPr>
            <a:r>
              <a:rPr lang="en-US" sz="3406" b="1" dirty="0">
                <a:solidFill>
                  <a:srgbClr val="D4B483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Na Zdravi to New Beginnings!</a:t>
            </a:r>
            <a:endParaRPr lang="en-US" sz="1600" dirty="0"/>
          </a:p>
        </p:txBody>
      </p:sp>
      <p:sp>
        <p:nvSpPr>
          <p:cNvPr id="23" name="Text 20"/>
          <p:cNvSpPr/>
          <p:nvPr/>
        </p:nvSpPr>
        <p:spPr>
          <a:xfrm>
            <a:off x="3545299" y="6175575"/>
            <a:ext cx="5118297" cy="2523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419" dirty="0">
                <a:solidFill>
                  <a:srgbClr val="F8F5F0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The Golden City • Where Tradition Meets Your Plate</a:t>
            </a:r>
            <a:endParaRPr lang="en-US" sz="1600" dirty="0"/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532C061F-91CB-BBEF-F566-7FB59721964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8285" y="180221"/>
            <a:ext cx="1778154" cy="1778154"/>
          </a:xfrm>
          <a:prstGeom prst="rect">
            <a:avLst/>
          </a:prstGeom>
        </p:spPr>
      </p:pic>
    </p:spTree>
  </p:cSld>
  <p:clrMapOvr>
    <a:masterClrMapping/>
  </p:clrMapOvr>
  <p:transition>
    <p:fad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E54C01D-F8B1-1C78-E570-B775A03BF5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"/>
            <a:ext cx="12192000" cy="685799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2A57921-97FB-A7FC-8FEF-8CBE8E0C4A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877" y="1"/>
            <a:ext cx="12192000" cy="6857999"/>
          </a:xfrm>
          <a:prstGeom prst="rect">
            <a:avLst/>
          </a:prstGeom>
        </p:spPr>
      </p:pic>
      <p:sp>
        <p:nvSpPr>
          <p:cNvPr id="4" name="Text 3">
            <a:extLst>
              <a:ext uri="{FF2B5EF4-FFF2-40B4-BE49-F238E27FC236}">
                <a16:creationId xmlns:a16="http://schemas.microsoft.com/office/drawing/2014/main" id="{FCC98B0A-0467-A1AA-1B71-DC090D4BFF6A}"/>
              </a:ext>
            </a:extLst>
          </p:cNvPr>
          <p:cNvSpPr/>
          <p:nvPr/>
        </p:nvSpPr>
        <p:spPr>
          <a:xfrm>
            <a:off x="3904429" y="720887"/>
            <a:ext cx="4379388" cy="13516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00000"/>
              </a:lnSpc>
            </a:pPr>
            <a:endParaRPr lang="en-US" sz="16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C156F9C-3DFF-EEDF-C2BC-780DC0E5D8C4}"/>
              </a:ext>
            </a:extLst>
          </p:cNvPr>
          <p:cNvSpPr txBox="1"/>
          <p:nvPr/>
        </p:nvSpPr>
        <p:spPr>
          <a:xfrm>
            <a:off x="3180080" y="366944"/>
            <a:ext cx="55067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>
                <a:solidFill>
                  <a:schemeClr val="bg1"/>
                </a:solidFill>
                <a:latin typeface="Oranienbaum" panose="02000506080000020003" pitchFamily="2" charset="0"/>
              </a:rPr>
              <a:t>References: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372D33D-E298-C136-A477-2DFE798CBC8C}"/>
              </a:ext>
            </a:extLst>
          </p:cNvPr>
          <p:cNvSpPr txBox="1"/>
          <p:nvPr/>
        </p:nvSpPr>
        <p:spPr>
          <a:xfrm>
            <a:off x="289560" y="1253734"/>
            <a:ext cx="11287760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1600" dirty="0">
                <a:solidFill>
                  <a:schemeClr val="bg1"/>
                </a:solidFill>
                <a:latin typeface="Sorts Mill Goudy" panose="020B0604020202020204" charset="0"/>
              </a:rPr>
              <a:t>1.	UK Government (n.d.) Become a sole trader: Register as a sole trader. Available at: https://www.gov.uk/become-sole-trader/register-sole-trader (Accessed: 6 March 2026).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600" dirty="0">
                <a:solidFill>
                  <a:schemeClr val="bg1"/>
                </a:solidFill>
                <a:latin typeface="Sorts Mill Goudy" panose="020B0604020202020204" charset="0"/>
              </a:rPr>
              <a:t>2.	Kotler, Philip, Armstrong, Gary; </a:t>
            </a:r>
            <a:r>
              <a:rPr lang="en-GB" sz="1600" dirty="0" err="1">
                <a:solidFill>
                  <a:schemeClr val="bg1"/>
                </a:solidFill>
                <a:latin typeface="Sorts Mill Goudy" panose="020B0604020202020204" charset="0"/>
              </a:rPr>
              <a:t>Opresnik</a:t>
            </a:r>
            <a:r>
              <a:rPr lang="en-GB" sz="1600" dirty="0">
                <a:solidFill>
                  <a:schemeClr val="bg1"/>
                </a:solidFill>
                <a:latin typeface="Sorts Mill Goudy" panose="020B0604020202020204" charset="0"/>
              </a:rPr>
              <a:t>, Mark Oliver, Eighteenth edition, Global edition., Harlow, Essex; New York, NY; Harlow, Essex; New York, NY, Pearson Education Limited, (2021).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600" dirty="0">
                <a:solidFill>
                  <a:schemeClr val="bg1"/>
                </a:solidFill>
                <a:latin typeface="Sorts Mill Goudy" panose="020B0604020202020204" charset="0"/>
              </a:rPr>
              <a:t>3.	Business Wales, Young Person’s Start Up Grant. Available at: https://businesswales.gov.wales/bigideas/funding-and-grants/young-persons-start-grant (Accessed: 2 March 2026).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600" dirty="0">
                <a:solidFill>
                  <a:schemeClr val="bg1"/>
                </a:solidFill>
                <a:latin typeface="Sorts Mill Goudy" panose="020B0604020202020204" charset="0"/>
              </a:rPr>
              <a:t>4.	Hooley, Graham J., </a:t>
            </a:r>
            <a:r>
              <a:rPr lang="en-GB" sz="1600" dirty="0" err="1">
                <a:solidFill>
                  <a:schemeClr val="bg1"/>
                </a:solidFill>
                <a:latin typeface="Sorts Mill Goudy" panose="020B0604020202020204" charset="0"/>
              </a:rPr>
              <a:t>Nicoulaud</a:t>
            </a:r>
            <a:r>
              <a:rPr lang="en-GB" sz="1600" dirty="0">
                <a:solidFill>
                  <a:schemeClr val="bg1"/>
                </a:solidFill>
                <a:latin typeface="Sorts Mill Goudy" panose="020B0604020202020204" charset="0"/>
              </a:rPr>
              <a:t>, Brigitte, Rudd, John M; Lee, Nick, (2020). Marketing Strategy and Competitive Positioning. Seventh edition., Harlow, England; New York; Harlow, England, New York, Pearson.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600" dirty="0">
                <a:solidFill>
                  <a:schemeClr val="bg1"/>
                </a:solidFill>
                <a:latin typeface="Sorts Mill Goudy" panose="020B0604020202020204" charset="0"/>
              </a:rPr>
              <a:t>5.	Williams, Sara, Sara Williams (1947). The Financial Times guide to business start up, 2016: the most comprehensive annually updated guide for entrepreneurs. 32nd edition. Harlow, England; London; New York; Pearson Education Ltd, 2022.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600" dirty="0">
                <a:solidFill>
                  <a:schemeClr val="bg1"/>
                </a:solidFill>
                <a:latin typeface="Sorts Mill Goudy" panose="020B0604020202020204" charset="0"/>
              </a:rPr>
              <a:t>6.	</a:t>
            </a:r>
            <a:r>
              <a:rPr lang="en-GB" sz="1600" dirty="0" err="1">
                <a:solidFill>
                  <a:schemeClr val="bg1"/>
                </a:solidFill>
                <a:latin typeface="Sorts Mill Goudy" panose="020B0604020202020204" charset="0"/>
              </a:rPr>
              <a:t>WorldMetrics</a:t>
            </a:r>
            <a:r>
              <a:rPr lang="en-GB" sz="1600" dirty="0">
                <a:solidFill>
                  <a:schemeClr val="bg1"/>
                </a:solidFill>
                <a:latin typeface="Sorts Mill Goudy" panose="020B0604020202020204" charset="0"/>
              </a:rPr>
              <a:t>, (2026), Czech Food Industry Statistics. Available at: https://worldmetrics.org/czech-food-industry-statistics/. Accessed: 26 February 2026).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600" dirty="0">
                <a:solidFill>
                  <a:schemeClr val="bg1"/>
                </a:solidFill>
                <a:latin typeface="Sorts Mill Goudy" panose="020B0604020202020204" charset="0"/>
              </a:rPr>
              <a:t>7.	Whittington, Scholes, </a:t>
            </a:r>
            <a:r>
              <a:rPr lang="en-GB" sz="1600" dirty="0" err="1">
                <a:solidFill>
                  <a:schemeClr val="bg1"/>
                </a:solidFill>
                <a:latin typeface="Sorts Mill Goudy" panose="020B0604020202020204" charset="0"/>
              </a:rPr>
              <a:t>Regnér</a:t>
            </a:r>
            <a:r>
              <a:rPr lang="en-GB" sz="1600" dirty="0">
                <a:solidFill>
                  <a:schemeClr val="bg1"/>
                </a:solidFill>
                <a:latin typeface="Sorts Mill Goudy" panose="020B0604020202020204" charset="0"/>
              </a:rPr>
              <a:t>, Angwin, Johnson, (2023). Exploring Strategy, Text &amp; Cases. Twelfth Edition. Harlow, Pearson.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600" dirty="0">
                <a:solidFill>
                  <a:schemeClr val="bg1"/>
                </a:solidFill>
                <a:latin typeface="Sorts Mill Goudy" panose="020B0604020202020204" charset="0"/>
              </a:rPr>
              <a:t>8.	</a:t>
            </a:r>
            <a:r>
              <a:rPr lang="en-GB" sz="1600" dirty="0" err="1">
                <a:solidFill>
                  <a:schemeClr val="bg1"/>
                </a:solidFill>
                <a:latin typeface="Sorts Mill Goudy" panose="020B0604020202020204" charset="0"/>
              </a:rPr>
              <a:t>Knowledgemotion</a:t>
            </a:r>
            <a:r>
              <a:rPr lang="en-GB" sz="1600" dirty="0">
                <a:solidFill>
                  <a:schemeClr val="bg1"/>
                </a:solidFill>
                <a:latin typeface="Sorts Mill Goudy" panose="020B0604020202020204" charset="0"/>
              </a:rPr>
              <a:t> Ltd, (2021). Understanding business &amp; career development. Business Professor, Publisher.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600" dirty="0">
                <a:solidFill>
                  <a:schemeClr val="bg1"/>
                </a:solidFill>
                <a:latin typeface="Sorts Mill Goudy" panose="020B0604020202020204" charset="0"/>
              </a:rPr>
              <a:t>9.	Advisory, Conciliation and Arbitration Service (ACAS), Pay and deductions. Available at: https://www.acas.org.uk/pay-and-deductions (Accessed: 1st March 2026).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600" dirty="0">
                <a:solidFill>
                  <a:schemeClr val="bg1"/>
                </a:solidFill>
                <a:latin typeface="Sorts Mill Goudy" panose="020B0604020202020204" charset="0"/>
              </a:rPr>
              <a:t>10.	Frances, (2024), Restaurant Market Analysis: Unlock the secret to abundant Sales. Available at: https://restaurantmanagement.co.uk/market-analysis-for-restaurant-business-plan/ (Accessed: 16th February 2026).</a:t>
            </a:r>
          </a:p>
        </p:txBody>
      </p:sp>
    </p:spTree>
    <p:extLst>
      <p:ext uri="{BB962C8B-B14F-4D97-AF65-F5344CB8AC3E}">
        <p14:creationId xmlns:p14="http://schemas.microsoft.com/office/powerpoint/2010/main" val="21129016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4B406D5-D115-80B6-F753-F469FD8A33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2E6F1E37-E49E-3EC1-6271-90B573ACFA5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"/>
            <a:ext cx="12192000" cy="685799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BF15658-D80B-6DBA-7AF9-16BA07BF5F94}"/>
              </a:ext>
            </a:extLst>
          </p:cNvPr>
          <p:cNvSpPr txBox="1"/>
          <p:nvPr/>
        </p:nvSpPr>
        <p:spPr>
          <a:xfrm>
            <a:off x="1960880" y="894080"/>
            <a:ext cx="71729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  <a:latin typeface="Oranienbaum" panose="02000506080000020003" pitchFamily="2" charset="0"/>
              </a:rPr>
              <a:t>AI Statement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367D73D-B307-1957-46C2-293209C7C2F0}"/>
              </a:ext>
            </a:extLst>
          </p:cNvPr>
          <p:cNvSpPr txBox="1"/>
          <p:nvPr/>
        </p:nvSpPr>
        <p:spPr>
          <a:xfrm>
            <a:off x="1747520" y="1985109"/>
            <a:ext cx="892048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  <a:latin typeface="Sorts Mill Goudy" panose="020B0604020202020204" charset="0"/>
              </a:rPr>
              <a:t>I confirm that I have not presented any AI generated text as my own work. I confirm I have copies of my drafts, notes, and other resources I used before, and after the use of AI tools which I may be asked to provide in evidence.</a:t>
            </a:r>
          </a:p>
        </p:txBody>
      </p:sp>
    </p:spTree>
    <p:extLst>
      <p:ext uri="{BB962C8B-B14F-4D97-AF65-F5344CB8AC3E}">
        <p14:creationId xmlns:p14="http://schemas.microsoft.com/office/powerpoint/2010/main" val="2275351664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 Theme">
  <a:themeElements>
    <a:clrScheme name="Custom">
      <a:dk1>
        <a:srgbClr val="000000"/>
      </a:dk1>
      <a:lt1>
        <a:srgbClr val="FFFFFF"/>
      </a:lt1>
      <a:dk2>
        <a:srgbClr val="333333"/>
      </a:dk2>
      <a:lt2>
        <a:srgbClr val="EEEEEE"/>
      </a:lt2>
      <a:accent1>
        <a:srgbClr val="8DAAC2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7bdb143-267e-438d-bcbf-e88b565c1722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77BF7F1F3F93E4997B21D6B9868348F" ma:contentTypeVersion="14" ma:contentTypeDescription="Create a new document." ma:contentTypeScope="" ma:versionID="733b448d7fd5e471376889df39b89144">
  <xsd:schema xmlns:xsd="http://www.w3.org/2001/XMLSchema" xmlns:xs="http://www.w3.org/2001/XMLSchema" xmlns:p="http://schemas.microsoft.com/office/2006/metadata/properties" xmlns:ns3="a7bdb143-267e-438d-bcbf-e88b565c1722" xmlns:ns4="8425509b-c587-4994-9466-01f6efb644d9" targetNamespace="http://schemas.microsoft.com/office/2006/metadata/properties" ma:root="true" ma:fieldsID="1dd29fe082baad83ba9bfef923c4d9bd" ns3:_="" ns4:_="">
    <xsd:import namespace="a7bdb143-267e-438d-bcbf-e88b565c1722"/>
    <xsd:import namespace="8425509b-c587-4994-9466-01f6efb644d9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7bdb143-267e-438d-bcbf-e88b565c172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ystemTags" ma:index="17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425509b-c587-4994-9466-01f6efb644d9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4DC2953-35FE-4149-836C-AD299196A98C}">
  <ds:schemaRefs>
    <ds:schemaRef ds:uri="http://purl.org/dc/terms/"/>
    <ds:schemaRef ds:uri="http://schemas.microsoft.com/office/2006/documentManagement/types"/>
    <ds:schemaRef ds:uri="http://www.w3.org/XML/1998/namespace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a7bdb143-267e-438d-bcbf-e88b565c1722"/>
    <ds:schemaRef ds:uri="8425509b-c587-4994-9466-01f6efb644d9"/>
    <ds:schemaRef ds:uri="http://purl.org/dc/dcmitype/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B87B60BA-F9EB-4CDE-A872-DA33632E9DD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8591A08-B91B-4152-A4B3-75DDC1CC093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7bdb143-267e-438d-bcbf-e88b565c1722"/>
    <ds:schemaRef ds:uri="8425509b-c587-4994-9466-01f6efb644d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203</TotalTime>
  <Words>2265</Words>
  <Application>Microsoft Office PowerPoint</Application>
  <PresentationFormat>Widescreen</PresentationFormat>
  <Paragraphs>316</Paragraphs>
  <Slides>16</Slides>
  <Notes>14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Custom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Moonshot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Golden City - Business Plan Presentation</dc:title>
  <dc:subject>The Golden City - Business Plan Presentation</dc:subject>
  <dc:creator>Kimi</dc:creator>
  <cp:lastModifiedBy>Erika Kazdova (2326505)</cp:lastModifiedBy>
  <cp:revision>125</cp:revision>
  <dcterms:created xsi:type="dcterms:W3CDTF">2026-03-08T16:30:57Z</dcterms:created>
  <dcterms:modified xsi:type="dcterms:W3CDTF">2026-03-08T20:31:16Z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IGC">
    <vt:lpwstr>{"Label":"The Golden City - Business Plan Presentation","ContentProducer":"001191110108MACG2KBH8F10000","ProduceID":"19cce468-b4f2-829d-8000-0000fadde343","ReservedCode1":"","ContentPropagator":"001191110108MACG2KBH8F20000","PropagateID":"19cce468-b4f2-829d-8000-0000fadde343","ReservedCode2":""}</vt:lpwstr>
  </property>
  <property fmtid="{D5CDD505-2E9C-101B-9397-08002B2CF9AE}" pid="3" name="ContentTypeId">
    <vt:lpwstr>0x010100B77BF7F1F3F93E4997B21D6B9868348F</vt:lpwstr>
  </property>
</Properties>
</file>