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8" r:id="rId3"/>
    <p:sldId id="257" r:id="rId4"/>
    <p:sldId id="259" r:id="rId5"/>
    <p:sldId id="260" r:id="rId6"/>
    <p:sldId id="265" r:id="rId7"/>
    <p:sldId id="261" r:id="rId8"/>
    <p:sldId id="262" r:id="rId9"/>
    <p:sldId id="263" r:id="rId10"/>
    <p:sldId id="264" r:id="rId11"/>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71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Титульный слайд">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ru-RU" smtClean="0"/>
              <a:t>Образец заголовка</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u-RU" smtClean="0"/>
              <a:t>Образец подзаголовка</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51AE4CC2-5C20-43A2-AFF4-0CA62FCD7E4A}" type="datetimeFigureOut">
              <a:rPr lang="ru-RU" smtClean="0"/>
              <a:t>06.01.2023</a:t>
            </a:fld>
            <a:endParaRPr lang="ru-RU"/>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ru-RU"/>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75C804E9-894C-4F05-87D3-EDD2EC3D9585}" type="slidenum">
              <a:rPr lang="ru-RU" smtClean="0"/>
              <a:t>‹#›</a:t>
            </a:fld>
            <a:endParaRPr lang="ru-RU"/>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91453156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smtClean="0"/>
              <a:t>Образец заголовка</a:t>
            </a:r>
            <a:endParaRPr lang="en-US" dirty="0"/>
          </a:p>
        </p:txBody>
      </p:sp>
      <p:sp>
        <p:nvSpPr>
          <p:cNvPr id="3" name="Content Placeholder 2"/>
          <p:cNvSpPr>
            <a:spLocks noGrp="1"/>
          </p:cNvSpPr>
          <p:nvPr>
            <p:ph idx="1"/>
          </p:nvPr>
        </p:nvSpPr>
        <p:spPr/>
        <p:txBody>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Date Placeholder 3"/>
          <p:cNvSpPr>
            <a:spLocks noGrp="1"/>
          </p:cNvSpPr>
          <p:nvPr>
            <p:ph type="dt" sz="half" idx="10"/>
          </p:nvPr>
        </p:nvSpPr>
        <p:spPr/>
        <p:txBody>
          <a:bodyPr/>
          <a:lstStyle/>
          <a:p>
            <a:fld id="{51AE4CC2-5C20-43A2-AFF4-0CA62FCD7E4A}" type="datetimeFigureOut">
              <a:rPr lang="ru-RU" smtClean="0"/>
              <a:t>06.01.2023</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75C804E9-894C-4F05-87D3-EDD2EC3D9585}" type="slidenum">
              <a:rPr lang="ru-RU" smtClean="0"/>
              <a:t>‹#›</a:t>
            </a:fld>
            <a:endParaRPr lang="ru-RU"/>
          </a:p>
        </p:txBody>
      </p:sp>
    </p:spTree>
    <p:extLst>
      <p:ext uri="{BB962C8B-B14F-4D97-AF65-F5344CB8AC3E}">
        <p14:creationId xmlns:p14="http://schemas.microsoft.com/office/powerpoint/2010/main" val="1489179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Заголовок раздела">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ru-RU" smtClean="0"/>
              <a:t>Образец заголовка</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u-RU" smtClean="0"/>
              <a:t>Образец текста</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51AE4CC2-5C20-43A2-AFF4-0CA62FCD7E4A}" type="datetimeFigureOut">
              <a:rPr lang="ru-RU" smtClean="0"/>
              <a:t>06.01.2023</a:t>
            </a:fld>
            <a:endParaRPr lang="ru-RU"/>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ru-RU"/>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75C804E9-894C-4F05-87D3-EDD2EC3D9585}" type="slidenum">
              <a:rPr lang="ru-RU" smtClean="0"/>
              <a:t>‹#›</a:t>
            </a:fld>
            <a:endParaRPr lang="ru-RU"/>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93999214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ru-RU" smtClean="0"/>
              <a:t>Образец заголовка</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5" name="Date Placeholder 4"/>
          <p:cNvSpPr>
            <a:spLocks noGrp="1"/>
          </p:cNvSpPr>
          <p:nvPr>
            <p:ph type="dt" sz="half" idx="10"/>
          </p:nvPr>
        </p:nvSpPr>
        <p:spPr/>
        <p:txBody>
          <a:bodyPr/>
          <a:lstStyle/>
          <a:p>
            <a:fld id="{51AE4CC2-5C20-43A2-AFF4-0CA62FCD7E4A}" type="datetimeFigureOut">
              <a:rPr lang="ru-RU" smtClean="0"/>
              <a:t>06.01.2023</a:t>
            </a:fld>
            <a:endParaRPr lang="ru-RU"/>
          </a:p>
        </p:txBody>
      </p:sp>
      <p:sp>
        <p:nvSpPr>
          <p:cNvPr id="6" name="Footer Placeholder 5"/>
          <p:cNvSpPr>
            <a:spLocks noGrp="1"/>
          </p:cNvSpPr>
          <p:nvPr>
            <p:ph type="ftr" sz="quarter" idx="11"/>
          </p:nvPr>
        </p:nvSpPr>
        <p:spPr/>
        <p:txBody>
          <a:bodyPr/>
          <a:lstStyle/>
          <a:p>
            <a:endParaRPr lang="ru-RU"/>
          </a:p>
        </p:txBody>
      </p:sp>
      <p:sp>
        <p:nvSpPr>
          <p:cNvPr id="7" name="Slide Number Placeholder 6"/>
          <p:cNvSpPr>
            <a:spLocks noGrp="1"/>
          </p:cNvSpPr>
          <p:nvPr>
            <p:ph type="sldNum" sz="quarter" idx="12"/>
          </p:nvPr>
        </p:nvSpPr>
        <p:spPr/>
        <p:txBody>
          <a:bodyPr/>
          <a:lstStyle/>
          <a:p>
            <a:fld id="{75C804E9-894C-4F05-87D3-EDD2EC3D9585}" type="slidenum">
              <a:rPr lang="ru-RU" smtClean="0"/>
              <a:t>‹#›</a:t>
            </a:fld>
            <a:endParaRPr lang="ru-RU"/>
          </a:p>
        </p:txBody>
      </p:sp>
    </p:spTree>
    <p:extLst>
      <p:ext uri="{BB962C8B-B14F-4D97-AF65-F5344CB8AC3E}">
        <p14:creationId xmlns:p14="http://schemas.microsoft.com/office/powerpoint/2010/main" val="3394306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ru-RU" smtClean="0"/>
              <a:t>Образец заголовка</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7" name="Date Placeholder 6"/>
          <p:cNvSpPr>
            <a:spLocks noGrp="1"/>
          </p:cNvSpPr>
          <p:nvPr>
            <p:ph type="dt" sz="half" idx="10"/>
          </p:nvPr>
        </p:nvSpPr>
        <p:spPr/>
        <p:txBody>
          <a:bodyPr/>
          <a:lstStyle/>
          <a:p>
            <a:fld id="{51AE4CC2-5C20-43A2-AFF4-0CA62FCD7E4A}" type="datetimeFigureOut">
              <a:rPr lang="ru-RU" smtClean="0"/>
              <a:t>06.01.2023</a:t>
            </a:fld>
            <a:endParaRPr lang="ru-RU"/>
          </a:p>
        </p:txBody>
      </p:sp>
      <p:sp>
        <p:nvSpPr>
          <p:cNvPr id="8" name="Footer Placeholder 7"/>
          <p:cNvSpPr>
            <a:spLocks noGrp="1"/>
          </p:cNvSpPr>
          <p:nvPr>
            <p:ph type="ftr" sz="quarter" idx="11"/>
          </p:nvPr>
        </p:nvSpPr>
        <p:spPr/>
        <p:txBody>
          <a:bodyPr/>
          <a:lstStyle/>
          <a:p>
            <a:endParaRPr lang="ru-RU"/>
          </a:p>
        </p:txBody>
      </p:sp>
      <p:sp>
        <p:nvSpPr>
          <p:cNvPr id="9" name="Slide Number Placeholder 8"/>
          <p:cNvSpPr>
            <a:spLocks noGrp="1"/>
          </p:cNvSpPr>
          <p:nvPr>
            <p:ph type="sldNum" sz="quarter" idx="12"/>
          </p:nvPr>
        </p:nvSpPr>
        <p:spPr/>
        <p:txBody>
          <a:bodyPr/>
          <a:lstStyle/>
          <a:p>
            <a:fld id="{75C804E9-894C-4F05-87D3-EDD2EC3D9585}" type="slidenum">
              <a:rPr lang="ru-RU" smtClean="0"/>
              <a:t>‹#›</a:t>
            </a:fld>
            <a:endParaRPr lang="ru-RU"/>
          </a:p>
        </p:txBody>
      </p:sp>
    </p:spTree>
    <p:extLst>
      <p:ext uri="{BB962C8B-B14F-4D97-AF65-F5344CB8AC3E}">
        <p14:creationId xmlns:p14="http://schemas.microsoft.com/office/powerpoint/2010/main" val="3023989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smtClean="0"/>
              <a:t>Образец заголовка</a:t>
            </a:r>
            <a:endParaRPr lang="en-US" dirty="0"/>
          </a:p>
        </p:txBody>
      </p:sp>
      <p:sp>
        <p:nvSpPr>
          <p:cNvPr id="3" name="Date Placeholder 2"/>
          <p:cNvSpPr>
            <a:spLocks noGrp="1"/>
          </p:cNvSpPr>
          <p:nvPr>
            <p:ph type="dt" sz="half" idx="10"/>
          </p:nvPr>
        </p:nvSpPr>
        <p:spPr/>
        <p:txBody>
          <a:bodyPr/>
          <a:lstStyle/>
          <a:p>
            <a:fld id="{51AE4CC2-5C20-43A2-AFF4-0CA62FCD7E4A}" type="datetimeFigureOut">
              <a:rPr lang="ru-RU" smtClean="0"/>
              <a:t>06.01.2023</a:t>
            </a:fld>
            <a:endParaRPr lang="ru-RU"/>
          </a:p>
        </p:txBody>
      </p:sp>
      <p:sp>
        <p:nvSpPr>
          <p:cNvPr id="4" name="Footer Placeholder 3"/>
          <p:cNvSpPr>
            <a:spLocks noGrp="1"/>
          </p:cNvSpPr>
          <p:nvPr>
            <p:ph type="ftr" sz="quarter" idx="11"/>
          </p:nvPr>
        </p:nvSpPr>
        <p:spPr/>
        <p:txBody>
          <a:bodyPr/>
          <a:lstStyle/>
          <a:p>
            <a:endParaRPr lang="ru-RU"/>
          </a:p>
        </p:txBody>
      </p:sp>
      <p:sp>
        <p:nvSpPr>
          <p:cNvPr id="5" name="Slide Number Placeholder 4"/>
          <p:cNvSpPr>
            <a:spLocks noGrp="1"/>
          </p:cNvSpPr>
          <p:nvPr>
            <p:ph type="sldNum" sz="quarter" idx="12"/>
          </p:nvPr>
        </p:nvSpPr>
        <p:spPr/>
        <p:txBody>
          <a:bodyPr/>
          <a:lstStyle/>
          <a:p>
            <a:fld id="{75C804E9-894C-4F05-87D3-EDD2EC3D9585}" type="slidenum">
              <a:rPr lang="ru-RU" smtClean="0"/>
              <a:t>‹#›</a:t>
            </a:fld>
            <a:endParaRPr lang="ru-RU"/>
          </a:p>
        </p:txBody>
      </p:sp>
    </p:spTree>
    <p:extLst>
      <p:ext uri="{BB962C8B-B14F-4D97-AF65-F5344CB8AC3E}">
        <p14:creationId xmlns:p14="http://schemas.microsoft.com/office/powerpoint/2010/main" val="3250749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AE4CC2-5C20-43A2-AFF4-0CA62FCD7E4A}" type="datetimeFigureOut">
              <a:rPr lang="ru-RU" smtClean="0"/>
              <a:t>06.01.2023</a:t>
            </a:fld>
            <a:endParaRPr lang="ru-RU"/>
          </a:p>
        </p:txBody>
      </p:sp>
      <p:sp>
        <p:nvSpPr>
          <p:cNvPr id="3" name="Footer Placeholder 2"/>
          <p:cNvSpPr>
            <a:spLocks noGrp="1"/>
          </p:cNvSpPr>
          <p:nvPr>
            <p:ph type="ftr" sz="quarter" idx="11"/>
          </p:nvPr>
        </p:nvSpPr>
        <p:spPr/>
        <p:txBody>
          <a:bodyPr/>
          <a:lstStyle/>
          <a:p>
            <a:endParaRPr lang="ru-RU"/>
          </a:p>
        </p:txBody>
      </p:sp>
      <p:sp>
        <p:nvSpPr>
          <p:cNvPr id="4" name="Slide Number Placeholder 3"/>
          <p:cNvSpPr>
            <a:spLocks noGrp="1"/>
          </p:cNvSpPr>
          <p:nvPr>
            <p:ph type="sldNum" sz="quarter" idx="12"/>
          </p:nvPr>
        </p:nvSpPr>
        <p:spPr/>
        <p:txBody>
          <a:bodyPr/>
          <a:lstStyle/>
          <a:p>
            <a:fld id="{75C804E9-894C-4F05-87D3-EDD2EC3D9585}" type="slidenum">
              <a:rPr lang="ru-RU" smtClean="0"/>
              <a:t>‹#›</a:t>
            </a:fld>
            <a:endParaRPr lang="ru-RU"/>
          </a:p>
        </p:txBody>
      </p:sp>
    </p:spTree>
    <p:extLst>
      <p:ext uri="{BB962C8B-B14F-4D97-AF65-F5344CB8AC3E}">
        <p14:creationId xmlns:p14="http://schemas.microsoft.com/office/powerpoint/2010/main" val="2861583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Объект с подписью">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ru-RU" smtClean="0"/>
              <a:t>Образец заголовка</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smtClean="0"/>
              <a:t>Образец текста</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51AE4CC2-5C20-43A2-AFF4-0CA62FCD7E4A}" type="datetimeFigureOut">
              <a:rPr lang="ru-RU" smtClean="0"/>
              <a:t>06.01.2023</a:t>
            </a:fld>
            <a:endParaRPr lang="ru-RU"/>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ru-RU"/>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75C804E9-894C-4F05-87D3-EDD2EC3D9585}" type="slidenum">
              <a:rPr lang="ru-RU" smtClean="0"/>
              <a:t>‹#›</a:t>
            </a:fld>
            <a:endParaRPr lang="ru-RU"/>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05340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Рисунок с подписью">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ru-RU" smtClean="0"/>
              <a:t>Образец заголовка</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u-RU" smtClean="0"/>
              <a:t>Вставка рисунка</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smtClean="0"/>
              <a:t>Образец текста</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51AE4CC2-5C20-43A2-AFF4-0CA62FCD7E4A}" type="datetimeFigureOut">
              <a:rPr lang="ru-RU" smtClean="0"/>
              <a:t>06.01.2023</a:t>
            </a:fld>
            <a:endParaRPr lang="ru-RU"/>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ru-RU"/>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75C804E9-894C-4F05-87D3-EDD2EC3D9585}" type="slidenum">
              <a:rPr lang="ru-RU" smtClean="0"/>
              <a:t>‹#›</a:t>
            </a:fld>
            <a:endParaRPr lang="ru-RU"/>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9428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smtClean="0"/>
              <a:t>Образец заголовка</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Date Placeholder 3"/>
          <p:cNvSpPr>
            <a:spLocks noGrp="1"/>
          </p:cNvSpPr>
          <p:nvPr>
            <p:ph type="dt" sz="half" idx="10"/>
          </p:nvPr>
        </p:nvSpPr>
        <p:spPr/>
        <p:txBody>
          <a:bodyPr/>
          <a:lstStyle/>
          <a:p>
            <a:fld id="{51AE4CC2-5C20-43A2-AFF4-0CA62FCD7E4A}" type="datetimeFigureOut">
              <a:rPr lang="ru-RU" smtClean="0"/>
              <a:t>06.01.2023</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75C804E9-894C-4F05-87D3-EDD2EC3D9585}" type="slidenum">
              <a:rPr lang="ru-RU" smtClean="0"/>
              <a:t>‹#›</a:t>
            </a:fld>
            <a:endParaRPr lang="ru-RU"/>
          </a:p>
        </p:txBody>
      </p:sp>
    </p:spTree>
    <p:extLst>
      <p:ext uri="{BB962C8B-B14F-4D97-AF65-F5344CB8AC3E}">
        <p14:creationId xmlns:p14="http://schemas.microsoft.com/office/powerpoint/2010/main" val="251209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ru-RU" smtClean="0"/>
              <a:t>Образец заголовка</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Date Placeholder 3"/>
          <p:cNvSpPr>
            <a:spLocks noGrp="1"/>
          </p:cNvSpPr>
          <p:nvPr>
            <p:ph type="dt" sz="half" idx="10"/>
          </p:nvPr>
        </p:nvSpPr>
        <p:spPr/>
        <p:txBody>
          <a:bodyPr/>
          <a:lstStyle/>
          <a:p>
            <a:fld id="{51AE4CC2-5C20-43A2-AFF4-0CA62FCD7E4A}" type="datetimeFigureOut">
              <a:rPr lang="ru-RU" smtClean="0"/>
              <a:t>06.01.2023</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75C804E9-894C-4F05-87D3-EDD2EC3D9585}" type="slidenum">
              <a:rPr lang="ru-RU" smtClean="0"/>
              <a:t>‹#›</a:t>
            </a:fld>
            <a:endParaRPr lang="ru-RU"/>
          </a:p>
        </p:txBody>
      </p:sp>
    </p:spTree>
    <p:extLst>
      <p:ext uri="{BB962C8B-B14F-4D97-AF65-F5344CB8AC3E}">
        <p14:creationId xmlns:p14="http://schemas.microsoft.com/office/powerpoint/2010/main" val="23821152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ru-RU" smtClean="0"/>
              <a:t>Образец заголовка</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51AE4CC2-5C20-43A2-AFF4-0CA62FCD7E4A}" type="datetimeFigureOut">
              <a:rPr lang="ru-RU" smtClean="0"/>
              <a:t>06.01.2023</a:t>
            </a:fld>
            <a:endParaRPr lang="ru-RU"/>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ru-RU"/>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75C804E9-894C-4F05-87D3-EDD2EC3D9585}" type="slidenum">
              <a:rPr lang="ru-RU" smtClean="0"/>
              <a:t>‹#›</a:t>
            </a:fld>
            <a:endParaRPr lang="ru-RU"/>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1454751"/>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368">
          <p15:clr>
            <a:srgbClr val="F26B43"/>
          </p15:clr>
        </p15:guide>
        <p15:guide id="2" orient="horz" pos="1440">
          <p15:clr>
            <a:srgbClr val="F26B43"/>
          </p15:clr>
        </p15:guide>
        <p15:guide id="3" orient="horz" pos="3696">
          <p15:clr>
            <a:srgbClr val="F26B43"/>
          </p15:clr>
        </p15:guide>
        <p15:guide id="4" orient="horz" pos="432">
          <p15:clr>
            <a:srgbClr val="F26B43"/>
          </p15:clr>
        </p15:guide>
        <p15:guide id="5" orient="horz" pos="1512">
          <p15:clr>
            <a:srgbClr val="F26B43"/>
          </p15:clr>
        </p15:guide>
        <p15:guide id="6" pos="6912">
          <p15:clr>
            <a:srgbClr val="F26B43"/>
          </p15:clr>
        </p15:guide>
        <p15:guide id="7" pos="936">
          <p15:clr>
            <a:srgbClr val="F26B43"/>
          </p15:clr>
        </p15:guide>
        <p15:guide id="8"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hyperlink" Target="https://doi.org/10.1371/journal.pcbi.100020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2010662" y="1174305"/>
            <a:ext cx="8361229" cy="2098226"/>
          </a:xfrm>
        </p:spPr>
        <p:txBody>
          <a:bodyPr/>
          <a:lstStyle/>
          <a:p>
            <a:r>
              <a:rPr lang="en-US" sz="4800" dirty="0" smtClean="0">
                <a:latin typeface="Arial" panose="020B0604020202020204" pitchFamily="34" charset="0"/>
                <a:cs typeface="Arial" panose="020B0604020202020204" pitchFamily="34" charset="0"/>
              </a:rPr>
              <a:t>Academic and Employability skills</a:t>
            </a:r>
            <a:endParaRPr lang="ru-RU" sz="4800" dirty="0">
              <a:latin typeface="Arial" panose="020B0604020202020204" pitchFamily="34" charset="0"/>
              <a:cs typeface="Arial" panose="020B0604020202020204" pitchFamily="34" charset="0"/>
            </a:endParaRPr>
          </a:p>
        </p:txBody>
      </p:sp>
      <p:sp>
        <p:nvSpPr>
          <p:cNvPr id="3" name="Подзаголовок 2"/>
          <p:cNvSpPr>
            <a:spLocks noGrp="1"/>
          </p:cNvSpPr>
          <p:nvPr>
            <p:ph type="subTitle" idx="1"/>
          </p:nvPr>
        </p:nvSpPr>
        <p:spPr/>
        <p:txBody>
          <a:bodyPr/>
          <a:lstStyle/>
          <a:p>
            <a:r>
              <a:rPr lang="en-US" dirty="0" smtClean="0"/>
              <a:t>Student name: </a:t>
            </a:r>
            <a:r>
              <a:rPr lang="en-US" dirty="0" err="1" smtClean="0"/>
              <a:t>Mihail</a:t>
            </a:r>
            <a:r>
              <a:rPr lang="en-US" dirty="0" smtClean="0"/>
              <a:t> </a:t>
            </a:r>
            <a:r>
              <a:rPr lang="en-US" dirty="0" err="1" smtClean="0"/>
              <a:t>Danilov</a:t>
            </a:r>
            <a:endParaRPr lang="en-US" dirty="0" smtClean="0"/>
          </a:p>
          <a:p>
            <a:r>
              <a:rPr lang="en-US" dirty="0" smtClean="0"/>
              <a:t>Student ID: 2133590</a:t>
            </a:r>
            <a:endParaRPr lang="ru-RU" dirty="0"/>
          </a:p>
        </p:txBody>
      </p:sp>
    </p:spTree>
    <p:extLst>
      <p:ext uri="{BB962C8B-B14F-4D97-AF65-F5344CB8AC3E}">
        <p14:creationId xmlns:p14="http://schemas.microsoft.com/office/powerpoint/2010/main" val="2368476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smtClean="0"/>
              <a:t>                        Contents</a:t>
            </a:r>
            <a:endParaRPr lang="ru-RU" dirty="0"/>
          </a:p>
        </p:txBody>
      </p:sp>
      <p:sp>
        <p:nvSpPr>
          <p:cNvPr id="3" name="Объект 2"/>
          <p:cNvSpPr>
            <a:spLocks noGrp="1"/>
          </p:cNvSpPr>
          <p:nvPr>
            <p:ph idx="1"/>
          </p:nvPr>
        </p:nvSpPr>
        <p:spPr/>
        <p:txBody>
          <a:bodyPr/>
          <a:lstStyle/>
          <a:p>
            <a:r>
              <a:rPr lang="en-US" dirty="0" smtClean="0"/>
              <a:t>What is IT management</a:t>
            </a:r>
          </a:p>
          <a:p>
            <a:r>
              <a:rPr lang="en-US" dirty="0" smtClean="0"/>
              <a:t>Duty and responsibilities of IT Manager</a:t>
            </a:r>
          </a:p>
          <a:p>
            <a:r>
              <a:rPr lang="en-US" dirty="0" smtClean="0"/>
              <a:t>Skills required for IT Manager</a:t>
            </a:r>
          </a:p>
          <a:p>
            <a:r>
              <a:rPr lang="en-US" dirty="0" smtClean="0"/>
              <a:t>SWOT Analysis</a:t>
            </a:r>
          </a:p>
          <a:p>
            <a:r>
              <a:rPr lang="en-US" dirty="0" smtClean="0"/>
              <a:t>Personal Goals</a:t>
            </a:r>
          </a:p>
          <a:p>
            <a:r>
              <a:rPr lang="en-US" dirty="0" smtClean="0"/>
              <a:t>Conclusion</a:t>
            </a:r>
          </a:p>
          <a:p>
            <a:r>
              <a:rPr lang="en-US" dirty="0" smtClean="0"/>
              <a:t>References</a:t>
            </a:r>
            <a:endParaRPr lang="ru-RU" dirty="0"/>
          </a:p>
        </p:txBody>
      </p:sp>
    </p:spTree>
    <p:extLst>
      <p:ext uri="{BB962C8B-B14F-4D97-AF65-F5344CB8AC3E}">
        <p14:creationId xmlns:p14="http://schemas.microsoft.com/office/powerpoint/2010/main" val="40920004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smtClean="0"/>
              <a:t>                        Introduction</a:t>
            </a:r>
            <a:endParaRPr lang="ru-RU" dirty="0"/>
          </a:p>
        </p:txBody>
      </p:sp>
      <p:sp>
        <p:nvSpPr>
          <p:cNvPr id="3" name="Объект 2"/>
          <p:cNvSpPr>
            <a:spLocks noGrp="1"/>
          </p:cNvSpPr>
          <p:nvPr>
            <p:ph sz="half" idx="1"/>
          </p:nvPr>
        </p:nvSpPr>
        <p:spPr>
          <a:xfrm>
            <a:off x="1371600" y="1624084"/>
            <a:ext cx="4565176" cy="4230806"/>
          </a:xfrm>
        </p:spPr>
        <p:txBody>
          <a:bodyPr>
            <a:normAutofit lnSpcReduction="10000"/>
          </a:bodyPr>
          <a:lstStyle/>
          <a:p>
            <a:pPr marL="0" indent="0">
              <a:buNone/>
            </a:pPr>
            <a:r>
              <a:rPr lang="en-US" dirty="0"/>
              <a:t>IT management involves the oversight, administration, and maintenance of an organization's technology resources and infrastructure. This can include managing and coordinating the use of computer hardware and software, as well as implementing and enforcing policies and procedures related to technology use. IT management also involves planning and budgeting for technology-related projects, as well as managing and training employees on the use of technology. Effective IT management is critical to the smooth operation of any organization that relies on technology. </a:t>
            </a:r>
            <a:endParaRPr lang="ru-RU" dirty="0"/>
          </a:p>
        </p:txBody>
      </p:sp>
      <p:pic>
        <p:nvPicPr>
          <p:cNvPr id="5" name="Объект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295030" y="1624084"/>
            <a:ext cx="5718769" cy="3812512"/>
          </a:xfrm>
        </p:spPr>
      </p:pic>
    </p:spTree>
    <p:extLst>
      <p:ext uri="{BB962C8B-B14F-4D97-AF65-F5344CB8AC3E}">
        <p14:creationId xmlns:p14="http://schemas.microsoft.com/office/powerpoint/2010/main" val="2928084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371600" y="300251"/>
            <a:ext cx="4783540" cy="1871449"/>
          </a:xfrm>
        </p:spPr>
        <p:txBody>
          <a:bodyPr>
            <a:normAutofit fontScale="90000"/>
          </a:bodyPr>
          <a:lstStyle/>
          <a:p>
            <a:r>
              <a:rPr lang="en-US" dirty="0"/>
              <a:t>Duty and responsibilities of IT manager</a:t>
            </a:r>
            <a:endParaRPr lang="ru-RU" dirty="0"/>
          </a:p>
        </p:txBody>
      </p:sp>
      <p:pic>
        <p:nvPicPr>
          <p:cNvPr id="7" name="Объект 6"/>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956552" y="3289111"/>
            <a:ext cx="4224338" cy="2816225"/>
          </a:xfrm>
        </p:spPr>
      </p:pic>
      <p:sp>
        <p:nvSpPr>
          <p:cNvPr id="4" name="Объект 3"/>
          <p:cNvSpPr>
            <a:spLocks noGrp="1"/>
          </p:cNvSpPr>
          <p:nvPr>
            <p:ph sz="half" idx="2"/>
          </p:nvPr>
        </p:nvSpPr>
        <p:spPr>
          <a:xfrm>
            <a:off x="6032312" y="854430"/>
            <a:ext cx="5786650" cy="4869361"/>
          </a:xfrm>
        </p:spPr>
        <p:txBody>
          <a:bodyPr>
            <a:normAutofit fontScale="85000" lnSpcReduction="20000"/>
          </a:bodyPr>
          <a:lstStyle/>
          <a:p>
            <a:pPr marL="0" indent="0">
              <a:buNone/>
            </a:pPr>
            <a:r>
              <a:rPr lang="en-US" dirty="0"/>
              <a:t>The duties and responsibilities of an IT manager can vary depending on the size and needs of the organization they work for. In general, an IT manager is responsible for overseeing the use and maintenance of an organization's technology resources and infrastructure. This can include</a:t>
            </a:r>
            <a:r>
              <a:rPr lang="en-US" dirty="0" smtClean="0"/>
              <a:t>:</a:t>
            </a:r>
          </a:p>
          <a:p>
            <a:r>
              <a:rPr lang="en-US" dirty="0"/>
              <a:t>Planning and implementing technology-related projects, such as upgrading hardware or software or implementing new systems.</a:t>
            </a:r>
          </a:p>
          <a:p>
            <a:r>
              <a:rPr lang="en-US" dirty="0"/>
              <a:t>Managing and coordinating the use of computer hardware and software, including purchasing, installing, and configuring new technology as needed.</a:t>
            </a:r>
          </a:p>
          <a:p>
            <a:r>
              <a:rPr lang="en-US" dirty="0"/>
              <a:t>Providing technical support to employees and ensuring that they have the resources they need to effectively use technology in their work.</a:t>
            </a:r>
          </a:p>
          <a:p>
            <a:r>
              <a:rPr lang="en-US" dirty="0"/>
              <a:t>Ensuring that the organization's technology infrastructure is secure and compliant with relevant regulations and standards.</a:t>
            </a:r>
          </a:p>
          <a:p>
            <a:r>
              <a:rPr lang="en-US" dirty="0"/>
              <a:t>Managing and training staff on the use of technology, including providing training and support for new systems and technologies.</a:t>
            </a:r>
          </a:p>
          <a:p>
            <a:pPr marL="0" indent="0">
              <a:buNone/>
            </a:pPr>
            <a:endParaRPr lang="ru-RU" dirty="0"/>
          </a:p>
        </p:txBody>
      </p:sp>
      <p:cxnSp>
        <p:nvCxnSpPr>
          <p:cNvPr id="9" name="Прямая соединительная линия 8"/>
          <p:cNvCxnSpPr/>
          <p:nvPr/>
        </p:nvCxnSpPr>
        <p:spPr>
          <a:xfrm>
            <a:off x="6032312" y="300251"/>
            <a:ext cx="0" cy="1651379"/>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9752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509346" y="251733"/>
            <a:ext cx="4212779" cy="1713545"/>
          </a:xfrm>
        </p:spPr>
        <p:txBody>
          <a:bodyPr/>
          <a:lstStyle/>
          <a:p>
            <a:r>
              <a:rPr lang="en-US" dirty="0"/>
              <a:t>Skills required for IT manager</a:t>
            </a:r>
            <a:endParaRPr lang="ru-RU" dirty="0"/>
          </a:p>
        </p:txBody>
      </p:sp>
      <p:pic>
        <p:nvPicPr>
          <p:cNvPr id="5" name="Объект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3780430"/>
            <a:ext cx="5308979" cy="3077570"/>
          </a:xfrm>
        </p:spPr>
      </p:pic>
      <p:sp>
        <p:nvSpPr>
          <p:cNvPr id="4" name="Текст 3"/>
          <p:cNvSpPr>
            <a:spLocks noGrp="1"/>
          </p:cNvSpPr>
          <p:nvPr>
            <p:ph type="body" sz="half" idx="2"/>
          </p:nvPr>
        </p:nvSpPr>
        <p:spPr>
          <a:xfrm>
            <a:off x="5581934" y="401858"/>
            <a:ext cx="6610066" cy="6353784"/>
          </a:xfrm>
        </p:spPr>
        <p:txBody>
          <a:bodyPr/>
          <a:lstStyle/>
          <a:p>
            <a:r>
              <a:rPr lang="en-US" dirty="0">
                <a:latin typeface="Arial" panose="020B0604020202020204" pitchFamily="34" charset="0"/>
                <a:cs typeface="Arial" panose="020B0604020202020204" pitchFamily="34" charset="0"/>
              </a:rPr>
              <a:t>Effective IT managers should possess a wide range of skills, including both technical and non-technical skills. Some key skills that are important for IT managers to have include</a:t>
            </a:r>
            <a:r>
              <a:rPr lang="en-US" dirty="0" smtClean="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Leadership</a:t>
            </a:r>
            <a:r>
              <a:rPr lang="en-US" dirty="0">
                <a:latin typeface="Arial" panose="020B0604020202020204" pitchFamily="34" charset="0"/>
                <a:cs typeface="Arial" panose="020B0604020202020204" pitchFamily="34" charset="0"/>
              </a:rPr>
              <a:t>: IT managers are responsible for leading and managing teams of employees, so strong leadership skills are essential.</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Communication: IT managers need to be able to clearly communicate technical information to both technical and non-technical audiences.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Problem-solving: IT managers must be able to troubleshoot and resolve technical issues as they arise.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Planning and organization: IT managers need to be able to plan and organize complex projects, including managing budgets and resources.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Adaptability: The field of technology is constantly evolving, so IT managers need to be able to adapt to new technologies and systems as needed.</a:t>
            </a:r>
          </a:p>
          <a:p>
            <a:endParaRPr lang="ru-RU"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2793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Заголовок 4"/>
          <p:cNvSpPr>
            <a:spLocks noGrp="1"/>
          </p:cNvSpPr>
          <p:nvPr>
            <p:ph type="title"/>
          </p:nvPr>
        </p:nvSpPr>
        <p:spPr>
          <a:xfrm>
            <a:off x="1724803" y="180833"/>
            <a:ext cx="9601200" cy="1485900"/>
          </a:xfrm>
        </p:spPr>
        <p:txBody>
          <a:bodyPr/>
          <a:lstStyle/>
          <a:p>
            <a:r>
              <a:rPr lang="en-US" dirty="0" smtClean="0"/>
              <a:t>                  Time Management</a:t>
            </a:r>
            <a:endParaRPr lang="ru-RU" dirty="0"/>
          </a:p>
        </p:txBody>
      </p:sp>
      <p:sp>
        <p:nvSpPr>
          <p:cNvPr id="6" name="Объект 5"/>
          <p:cNvSpPr>
            <a:spLocks noGrp="1"/>
          </p:cNvSpPr>
          <p:nvPr>
            <p:ph sz="half" idx="1"/>
          </p:nvPr>
        </p:nvSpPr>
        <p:spPr>
          <a:xfrm>
            <a:off x="928049" y="923783"/>
            <a:ext cx="7475950" cy="4920019"/>
          </a:xfrm>
        </p:spPr>
        <p:txBody>
          <a:bodyPr>
            <a:normAutofit/>
          </a:bodyPr>
          <a:lstStyle/>
          <a:p>
            <a:pPr marL="0" indent="0">
              <a:buNone/>
            </a:pPr>
            <a:r>
              <a:rPr lang="en-US" dirty="0"/>
              <a:t>Time management is an important skill for IT managers to have, as they often have to juggle multiple tasks and projects at once. Here are a few tips for IT managers to improve their time management:</a:t>
            </a:r>
          </a:p>
          <a:p>
            <a:r>
              <a:rPr lang="en-US" dirty="0"/>
              <a:t>Make a to-do list: Write down all the tasks and projects you need to complete, and prioritize them based on importance and deadline.</a:t>
            </a:r>
          </a:p>
          <a:p>
            <a:r>
              <a:rPr lang="en-US" dirty="0"/>
              <a:t>Set specific goals: Instead of just having a general goal of "getting more done," set specific, measurable goals for each day or week. This will help you stay focused and motivated.</a:t>
            </a:r>
          </a:p>
          <a:p>
            <a:r>
              <a:rPr lang="en-US" dirty="0"/>
              <a:t>Avoid distractions: Turn off notifications on your phone and computer, and find a quiet place to work if possible.</a:t>
            </a:r>
          </a:p>
          <a:p>
            <a:r>
              <a:rPr lang="en-US" dirty="0"/>
              <a:t>Take breaks: Working non-stop can lead to burnout and decreased productivity. Take regular breaks to rest and recharge.</a:t>
            </a:r>
          </a:p>
          <a:p>
            <a:pPr marL="0" indent="0">
              <a:buNone/>
            </a:pPr>
            <a:endParaRPr lang="ru-RU" dirty="0"/>
          </a:p>
        </p:txBody>
      </p:sp>
      <p:pic>
        <p:nvPicPr>
          <p:cNvPr id="8" name="Объект 7"/>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8403999" y="1666733"/>
            <a:ext cx="3643952" cy="3118966"/>
          </a:xfrm>
        </p:spPr>
      </p:pic>
      <p:cxnSp>
        <p:nvCxnSpPr>
          <p:cNvPr id="10" name="Прямая соединительная линия 9"/>
          <p:cNvCxnSpPr/>
          <p:nvPr/>
        </p:nvCxnSpPr>
        <p:spPr>
          <a:xfrm>
            <a:off x="3848669" y="180833"/>
            <a:ext cx="0" cy="638033"/>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Прямая соединительная линия 11"/>
          <p:cNvCxnSpPr/>
          <p:nvPr/>
        </p:nvCxnSpPr>
        <p:spPr>
          <a:xfrm>
            <a:off x="3862316" y="180833"/>
            <a:ext cx="509061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Прямая соединительная линия 13"/>
          <p:cNvCxnSpPr/>
          <p:nvPr/>
        </p:nvCxnSpPr>
        <p:spPr>
          <a:xfrm flipH="1">
            <a:off x="8925636" y="180833"/>
            <a:ext cx="27295" cy="638033"/>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Прямая соединительная линия 15"/>
          <p:cNvCxnSpPr/>
          <p:nvPr/>
        </p:nvCxnSpPr>
        <p:spPr>
          <a:xfrm>
            <a:off x="3848669" y="818866"/>
            <a:ext cx="5104262"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0548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038441" y="124551"/>
            <a:ext cx="4738366" cy="820324"/>
          </a:xfrm>
        </p:spPr>
        <p:txBody>
          <a:bodyPr>
            <a:normAutofit/>
          </a:bodyPr>
          <a:lstStyle/>
          <a:p>
            <a:r>
              <a:rPr lang="en-US" dirty="0" smtClean="0"/>
              <a:t>     SWOT Analysis</a:t>
            </a:r>
            <a:endParaRPr lang="ru-RU" dirty="0"/>
          </a:p>
        </p:txBody>
      </p:sp>
      <p:sp>
        <p:nvSpPr>
          <p:cNvPr id="13" name="Объект 12"/>
          <p:cNvSpPr>
            <a:spLocks noGrp="1"/>
          </p:cNvSpPr>
          <p:nvPr>
            <p:ph sz="half" idx="2"/>
          </p:nvPr>
        </p:nvSpPr>
        <p:spPr>
          <a:xfrm>
            <a:off x="888614" y="4053793"/>
            <a:ext cx="4952627" cy="2562193"/>
          </a:xfrm>
        </p:spPr>
        <p:txBody>
          <a:bodyPr>
            <a:normAutofit/>
          </a:bodyPr>
          <a:lstStyle/>
          <a:p>
            <a:pPr marL="0" indent="0">
              <a:buNone/>
            </a:pPr>
            <a:r>
              <a:rPr lang="en-US" sz="1400" dirty="0">
                <a:latin typeface="Arial" panose="020B0604020202020204" pitchFamily="34" charset="0"/>
                <a:cs typeface="Arial" panose="020B0604020202020204" pitchFamily="34" charset="0"/>
              </a:rPr>
              <a:t>Opportunities:</a:t>
            </a:r>
          </a:p>
          <a:p>
            <a:r>
              <a:rPr lang="en-US" sz="1400" dirty="0">
                <a:latin typeface="Arial" panose="020B0604020202020204" pitchFamily="34" charset="0"/>
                <a:cs typeface="Arial" panose="020B0604020202020204" pitchFamily="34" charset="0"/>
              </a:rPr>
              <a:t>Adoption of new technologies that can improve efficiency and effectiveness</a:t>
            </a:r>
          </a:p>
          <a:p>
            <a:r>
              <a:rPr lang="en-US" sz="1400" dirty="0">
                <a:latin typeface="Arial" panose="020B0604020202020204" pitchFamily="34" charset="0"/>
                <a:cs typeface="Arial" panose="020B0604020202020204" pitchFamily="34" charset="0"/>
              </a:rPr>
              <a:t>Expansion into new markets or geographies</a:t>
            </a:r>
          </a:p>
          <a:p>
            <a:r>
              <a:rPr lang="en-US" sz="1400" dirty="0">
                <a:latin typeface="Arial" panose="020B0604020202020204" pitchFamily="34" charset="0"/>
                <a:cs typeface="Arial" panose="020B0604020202020204" pitchFamily="34" charset="0"/>
              </a:rPr>
              <a:t>Collaboration with other organizations to share resources and expertise</a:t>
            </a:r>
          </a:p>
          <a:p>
            <a:r>
              <a:rPr lang="en-US" sz="1400" dirty="0">
                <a:latin typeface="Arial" panose="020B0604020202020204" pitchFamily="34" charset="0"/>
                <a:cs typeface="Arial" panose="020B0604020202020204" pitchFamily="34" charset="0"/>
              </a:rPr>
              <a:t>Opportunities to generate revenue through the sale of technology products or services</a:t>
            </a:r>
          </a:p>
          <a:p>
            <a:pPr marL="0" indent="0">
              <a:buNone/>
            </a:pPr>
            <a:endParaRPr lang="ru-RU" sz="1400" dirty="0">
              <a:latin typeface="Arial" panose="020B0604020202020204" pitchFamily="34" charset="0"/>
              <a:cs typeface="Arial" panose="020B0604020202020204" pitchFamily="34" charset="0"/>
            </a:endParaRPr>
          </a:p>
        </p:txBody>
      </p:sp>
      <p:sp>
        <p:nvSpPr>
          <p:cNvPr id="14" name="Текст 13"/>
          <p:cNvSpPr>
            <a:spLocks noGrp="1"/>
          </p:cNvSpPr>
          <p:nvPr>
            <p:ph type="body" sz="quarter" idx="3"/>
          </p:nvPr>
        </p:nvSpPr>
        <p:spPr>
          <a:xfrm>
            <a:off x="6556931" y="1516916"/>
            <a:ext cx="4621405" cy="1691473"/>
          </a:xfrm>
        </p:spPr>
        <p:txBody>
          <a:bodyPr/>
          <a:lstStyle/>
          <a:p>
            <a:r>
              <a:rPr lang="en-US" sz="1400" dirty="0">
                <a:latin typeface="Arial" panose="020B0604020202020204" pitchFamily="34" charset="0"/>
                <a:cs typeface="Arial" panose="020B0604020202020204" pitchFamily="34" charset="0"/>
              </a:rPr>
              <a:t>Weaknesses:</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Limited budget for technology investments and </a:t>
            </a:r>
            <a:r>
              <a:rPr lang="en-US" sz="1400" dirty="0" smtClean="0">
                <a:latin typeface="Arial" panose="020B0604020202020204" pitchFamily="34" charset="0"/>
                <a:cs typeface="Arial" panose="020B0604020202020204" pitchFamily="34" charset="0"/>
              </a:rPr>
              <a:t>upgrades</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Lack of in-house expertise in certain areas of technology</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Outdated or inadequate technology infrastructure</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Limited capacity for innovation and exploration of new technologies</a:t>
            </a:r>
          </a:p>
          <a:p>
            <a:endParaRPr lang="ru-RU" sz="1400" dirty="0">
              <a:latin typeface="Arial" panose="020B0604020202020204" pitchFamily="34" charset="0"/>
              <a:cs typeface="Arial" panose="020B0604020202020204" pitchFamily="34" charset="0"/>
            </a:endParaRPr>
          </a:p>
        </p:txBody>
      </p:sp>
      <p:sp>
        <p:nvSpPr>
          <p:cNvPr id="15" name="Объект 14"/>
          <p:cNvSpPr>
            <a:spLocks noGrp="1"/>
          </p:cNvSpPr>
          <p:nvPr>
            <p:ph sz="quarter" idx="4"/>
          </p:nvPr>
        </p:nvSpPr>
        <p:spPr>
          <a:xfrm>
            <a:off x="6556931" y="3988732"/>
            <a:ext cx="5207439" cy="2357479"/>
          </a:xfrm>
        </p:spPr>
        <p:txBody>
          <a:bodyPr>
            <a:normAutofit/>
          </a:bodyPr>
          <a:lstStyle/>
          <a:p>
            <a:pPr marL="0" indent="0">
              <a:buNone/>
            </a:pPr>
            <a:r>
              <a:rPr lang="en-US" sz="1400" dirty="0" smtClean="0">
                <a:latin typeface="Arial" panose="020B0604020202020204" pitchFamily="34" charset="0"/>
                <a:cs typeface="Arial" panose="020B0604020202020204" pitchFamily="34" charset="0"/>
              </a:rPr>
              <a:t>Threats:</a:t>
            </a: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Competition from other organizations with more advanced technology</a:t>
            </a:r>
          </a:p>
          <a:p>
            <a:r>
              <a:rPr lang="en-US" sz="1400" dirty="0">
                <a:latin typeface="Arial" panose="020B0604020202020204" pitchFamily="34" charset="0"/>
                <a:cs typeface="Arial" panose="020B0604020202020204" pitchFamily="34" charset="0"/>
              </a:rPr>
              <a:t>Changes in technology that render current systems and infrastructure obsolete</a:t>
            </a:r>
          </a:p>
          <a:p>
            <a:r>
              <a:rPr lang="en-US" sz="1400" dirty="0">
                <a:latin typeface="Arial" panose="020B0604020202020204" pitchFamily="34" charset="0"/>
                <a:cs typeface="Arial" panose="020B0604020202020204" pitchFamily="34" charset="0"/>
              </a:rPr>
              <a:t>Cybersecurity threats and data breaches</a:t>
            </a:r>
          </a:p>
          <a:p>
            <a:r>
              <a:rPr lang="en-US" sz="1400" dirty="0">
                <a:latin typeface="Arial" panose="020B0604020202020204" pitchFamily="34" charset="0"/>
                <a:cs typeface="Arial" panose="020B0604020202020204" pitchFamily="34" charset="0"/>
              </a:rPr>
              <a:t>Changes in regulatory environments that impact the use of technology.</a:t>
            </a:r>
          </a:p>
          <a:p>
            <a:pPr marL="0" indent="0">
              <a:buNone/>
            </a:pPr>
            <a:endParaRPr lang="ru-RU" sz="1400" dirty="0">
              <a:latin typeface="Arial" panose="020B0604020202020204" pitchFamily="34" charset="0"/>
              <a:cs typeface="Arial" panose="020B0604020202020204" pitchFamily="34" charset="0"/>
            </a:endParaRPr>
          </a:p>
        </p:txBody>
      </p:sp>
      <p:cxnSp>
        <p:nvCxnSpPr>
          <p:cNvPr id="6" name="Прямая соединительная линия 5"/>
          <p:cNvCxnSpPr/>
          <p:nvPr/>
        </p:nvCxnSpPr>
        <p:spPr>
          <a:xfrm>
            <a:off x="6407625" y="1214650"/>
            <a:ext cx="0" cy="5336275"/>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Прямая соединительная линия 7"/>
          <p:cNvCxnSpPr/>
          <p:nvPr/>
        </p:nvCxnSpPr>
        <p:spPr>
          <a:xfrm>
            <a:off x="1310185" y="3780430"/>
            <a:ext cx="10194878" cy="0"/>
          </a:xfrm>
          <a:prstGeom prst="line">
            <a:avLst/>
          </a:prstGeom>
        </p:spPr>
        <p:style>
          <a:lnRef idx="1">
            <a:schemeClr val="accent1"/>
          </a:lnRef>
          <a:fillRef idx="0">
            <a:schemeClr val="accent1"/>
          </a:fillRef>
          <a:effectRef idx="0">
            <a:schemeClr val="accent1"/>
          </a:effectRef>
          <a:fontRef idx="minor">
            <a:schemeClr val="tx1"/>
          </a:fontRef>
        </p:style>
      </p:cxnSp>
      <p:sp>
        <p:nvSpPr>
          <p:cNvPr id="18" name="Объект 9"/>
          <p:cNvSpPr>
            <a:spLocks noGrp="1"/>
          </p:cNvSpPr>
          <p:nvPr>
            <p:ph type="body" idx="1"/>
          </p:nvPr>
        </p:nvSpPr>
        <p:spPr>
          <a:xfrm>
            <a:off x="888615" y="1420098"/>
            <a:ext cx="5362189" cy="1950825"/>
          </a:xfrm>
        </p:spPr>
        <p:txBody>
          <a:bodyPr/>
          <a:lstStyle/>
          <a:p>
            <a:pPr marL="0" indent="0">
              <a:buNone/>
            </a:pPr>
            <a:r>
              <a:rPr lang="en-US" sz="1400" dirty="0">
                <a:latin typeface="Arial" panose="020B0604020202020204" pitchFamily="34" charset="0"/>
                <a:cs typeface="Arial" panose="020B0604020202020204" pitchFamily="34" charset="0"/>
              </a:rPr>
              <a:t>Strengths:</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Strong technical expertise and knowledge of current and emerging technologies</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Efficient and effective processes for managing and maintaining technology infrastructure</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Strong partnerships with key technology vendors and service providers</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Skilled and knowledgeable IT staff</a:t>
            </a:r>
          </a:p>
          <a:p>
            <a:pPr marL="0" indent="0">
              <a:buNone/>
            </a:pPr>
            <a:endParaRPr lang="ru-RU" dirty="0"/>
          </a:p>
        </p:txBody>
      </p:sp>
    </p:spTree>
    <p:extLst>
      <p:ext uri="{BB962C8B-B14F-4D97-AF65-F5344CB8AC3E}">
        <p14:creationId xmlns:p14="http://schemas.microsoft.com/office/powerpoint/2010/main" val="1948501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218063" y="110889"/>
            <a:ext cx="9601200" cy="1485900"/>
          </a:xfrm>
        </p:spPr>
        <p:txBody>
          <a:bodyPr/>
          <a:lstStyle/>
          <a:p>
            <a:r>
              <a:rPr lang="en-US" dirty="0" smtClean="0"/>
              <a:t>                  Personal Goals</a:t>
            </a:r>
            <a:endParaRPr lang="ru-RU" dirty="0"/>
          </a:p>
        </p:txBody>
      </p:sp>
      <p:sp>
        <p:nvSpPr>
          <p:cNvPr id="3" name="Объект 2"/>
          <p:cNvSpPr>
            <a:spLocks noGrp="1"/>
          </p:cNvSpPr>
          <p:nvPr>
            <p:ph sz="half" idx="1"/>
          </p:nvPr>
        </p:nvSpPr>
        <p:spPr>
          <a:xfrm>
            <a:off x="6323462" y="1393479"/>
            <a:ext cx="5663821" cy="4270612"/>
          </a:xfrm>
        </p:spPr>
        <p:txBody>
          <a:bodyPr>
            <a:normAutofit lnSpcReduction="10000"/>
          </a:bodyPr>
          <a:lstStyle/>
          <a:p>
            <a:r>
              <a:rPr lang="en-US" dirty="0">
                <a:latin typeface="Arial" panose="020B0604020202020204" pitchFamily="34" charset="0"/>
                <a:cs typeface="Arial" panose="020B0604020202020204" pitchFamily="34" charset="0"/>
              </a:rPr>
              <a:t>Career advancement: </a:t>
            </a:r>
            <a:r>
              <a:rPr lang="en-US" dirty="0" smtClean="0">
                <a:latin typeface="Arial" panose="020B0604020202020204" pitchFamily="34" charset="0"/>
                <a:cs typeface="Arial" panose="020B0604020202020204" pitchFamily="34" charset="0"/>
              </a:rPr>
              <a:t> take </a:t>
            </a:r>
            <a:r>
              <a:rPr lang="en-US" dirty="0">
                <a:latin typeface="Arial" panose="020B0604020202020204" pitchFamily="34" charset="0"/>
                <a:cs typeface="Arial" panose="020B0604020202020204" pitchFamily="34" charset="0"/>
              </a:rPr>
              <a:t>responsibility, such as leading larger teams or managing more complex </a:t>
            </a:r>
            <a:r>
              <a:rPr lang="en-US" dirty="0" smtClean="0">
                <a:latin typeface="Arial" panose="020B0604020202020204" pitchFamily="34" charset="0"/>
                <a:cs typeface="Arial" panose="020B0604020202020204" pitchFamily="34" charset="0"/>
              </a:rPr>
              <a:t>projects</a:t>
            </a:r>
          </a:p>
          <a:p>
            <a:r>
              <a:rPr lang="en-US" dirty="0">
                <a:latin typeface="Arial" panose="020B0604020202020204" pitchFamily="34" charset="0"/>
                <a:cs typeface="Arial" panose="020B0604020202020204" pitchFamily="34" charset="0"/>
              </a:rPr>
              <a:t>Professional development: enhance my skills and knowledge by pursuing additional training or </a:t>
            </a:r>
            <a:r>
              <a:rPr lang="en-US" dirty="0" smtClean="0">
                <a:latin typeface="Arial" panose="020B0604020202020204" pitchFamily="34" charset="0"/>
                <a:cs typeface="Arial" panose="020B0604020202020204" pitchFamily="34" charset="0"/>
              </a:rPr>
              <a:t>education</a:t>
            </a:r>
          </a:p>
          <a:p>
            <a:r>
              <a:rPr lang="en-US" dirty="0">
                <a:latin typeface="Arial" panose="020B0604020202020204" pitchFamily="34" charset="0"/>
                <a:cs typeface="Arial" panose="020B0604020202020204" pitchFamily="34" charset="0"/>
              </a:rPr>
              <a:t>Work-life balance:  find ways to better manage my time and responsibilities in order to achieve a better balance between my work and personal </a:t>
            </a:r>
            <a:r>
              <a:rPr lang="en-US" dirty="0" smtClean="0">
                <a:latin typeface="Arial" panose="020B0604020202020204" pitchFamily="34" charset="0"/>
                <a:cs typeface="Arial" panose="020B0604020202020204" pitchFamily="34" charset="0"/>
              </a:rPr>
              <a:t>life</a:t>
            </a:r>
          </a:p>
          <a:p>
            <a:r>
              <a:rPr lang="en-US" dirty="0">
                <a:latin typeface="Arial" panose="020B0604020202020204" pitchFamily="34" charset="0"/>
                <a:cs typeface="Arial" panose="020B0604020202020204" pitchFamily="34" charset="0"/>
              </a:rPr>
              <a:t>Industry recognition:  to build a reputation within my industry as a subject matter expert or thought leader.</a:t>
            </a:r>
            <a:endParaRPr lang="ru-RU" dirty="0">
              <a:latin typeface="Arial" panose="020B0604020202020204" pitchFamily="34" charset="0"/>
              <a:cs typeface="Arial" panose="020B0604020202020204" pitchFamily="34" charset="0"/>
            </a:endParaRPr>
          </a:p>
        </p:txBody>
      </p:sp>
      <p:pic>
        <p:nvPicPr>
          <p:cNvPr id="5" name="Объект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822773" y="1223395"/>
            <a:ext cx="5077610" cy="3389791"/>
          </a:xfrm>
        </p:spPr>
      </p:pic>
      <p:cxnSp>
        <p:nvCxnSpPr>
          <p:cNvPr id="7" name="Прямая соединительная линия 6"/>
          <p:cNvCxnSpPr/>
          <p:nvPr/>
        </p:nvCxnSpPr>
        <p:spPr>
          <a:xfrm>
            <a:off x="1009934" y="110889"/>
            <a:ext cx="13648" cy="99458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Прямая соединительная линия 9"/>
          <p:cNvCxnSpPr/>
          <p:nvPr/>
        </p:nvCxnSpPr>
        <p:spPr>
          <a:xfrm>
            <a:off x="1009934" y="110889"/>
            <a:ext cx="405338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Прямая соединительная линия 12"/>
          <p:cNvCxnSpPr/>
          <p:nvPr/>
        </p:nvCxnSpPr>
        <p:spPr>
          <a:xfrm>
            <a:off x="5063319" y="110889"/>
            <a:ext cx="0" cy="858102"/>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Прямая соединительная линия 14"/>
          <p:cNvCxnSpPr/>
          <p:nvPr/>
        </p:nvCxnSpPr>
        <p:spPr>
          <a:xfrm flipV="1">
            <a:off x="1023582" y="996287"/>
            <a:ext cx="4039737" cy="109182"/>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Прямая соединительная линия 16"/>
          <p:cNvCxnSpPr/>
          <p:nvPr/>
        </p:nvCxnSpPr>
        <p:spPr>
          <a:xfrm>
            <a:off x="6323462" y="110889"/>
            <a:ext cx="0" cy="660420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12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1915127" y="1146412"/>
            <a:ext cx="8361229" cy="951814"/>
          </a:xfrm>
        </p:spPr>
        <p:txBody>
          <a:bodyPr/>
          <a:lstStyle/>
          <a:p>
            <a:r>
              <a:rPr lang="en-US" sz="5400" dirty="0" smtClean="0">
                <a:latin typeface="Arial" panose="020B0604020202020204" pitchFamily="34" charset="0"/>
                <a:cs typeface="Arial" panose="020B0604020202020204" pitchFamily="34" charset="0"/>
              </a:rPr>
              <a:t>Conclusion</a:t>
            </a:r>
            <a:endParaRPr lang="ru-RU" sz="5400" dirty="0">
              <a:latin typeface="Arial" panose="020B0604020202020204" pitchFamily="34" charset="0"/>
              <a:cs typeface="Arial" panose="020B0604020202020204" pitchFamily="34" charset="0"/>
            </a:endParaRPr>
          </a:p>
        </p:txBody>
      </p:sp>
      <p:sp>
        <p:nvSpPr>
          <p:cNvPr id="3" name="Подзаголовок 2"/>
          <p:cNvSpPr>
            <a:spLocks noGrp="1"/>
          </p:cNvSpPr>
          <p:nvPr>
            <p:ph type="subTitle" idx="1"/>
          </p:nvPr>
        </p:nvSpPr>
        <p:spPr>
          <a:xfrm>
            <a:off x="1389736" y="2098226"/>
            <a:ext cx="9412010" cy="3248167"/>
          </a:xfrm>
        </p:spPr>
        <p:txBody>
          <a:bodyPr/>
          <a:lstStyle/>
          <a:p>
            <a:r>
              <a:rPr lang="en-US" dirty="0"/>
              <a:t>In conclusion, effective IT management is essential for the smooth operation of any organization. By effectively managing information technology, businesses can improve efficiency, reduce costs, and stay competitive. Therefore, it is important for companies to invest in the development of strong IT management systems and practices."</a:t>
            </a:r>
            <a:endParaRPr lang="ru-RU" dirty="0"/>
          </a:p>
        </p:txBody>
      </p:sp>
    </p:spTree>
    <p:extLst>
      <p:ext uri="{BB962C8B-B14F-4D97-AF65-F5344CB8AC3E}">
        <p14:creationId xmlns:p14="http://schemas.microsoft.com/office/powerpoint/2010/main" val="3696276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smtClean="0"/>
              <a:t>                    REFERENCES</a:t>
            </a:r>
            <a:endParaRPr lang="ru-RU" dirty="0"/>
          </a:p>
        </p:txBody>
      </p:sp>
      <p:sp>
        <p:nvSpPr>
          <p:cNvPr id="3" name="Объект 2"/>
          <p:cNvSpPr>
            <a:spLocks noGrp="1"/>
          </p:cNvSpPr>
          <p:nvPr>
            <p:ph idx="1"/>
          </p:nvPr>
        </p:nvSpPr>
        <p:spPr>
          <a:xfrm>
            <a:off x="1371600" y="1473958"/>
            <a:ext cx="9601200" cy="4393442"/>
          </a:xfrm>
        </p:spPr>
        <p:txBody>
          <a:bodyPr>
            <a:normAutofit/>
          </a:bodyPr>
          <a:lstStyle/>
          <a:p>
            <a:pPr marL="0" indent="0">
              <a:buNone/>
            </a:pPr>
            <a:r>
              <a:rPr lang="en-US" sz="1400" dirty="0">
                <a:latin typeface="Arial" panose="020B0604020202020204" pitchFamily="34" charset="0"/>
                <a:cs typeface="Arial" panose="020B0604020202020204" pitchFamily="34" charset="0"/>
              </a:rPr>
              <a:t>Gilmour, R. &amp; </a:t>
            </a:r>
            <a:r>
              <a:rPr lang="en-US" sz="1400" dirty="0" err="1">
                <a:latin typeface="Arial" panose="020B0604020202020204" pitchFamily="34" charset="0"/>
                <a:cs typeface="Arial" panose="020B0604020202020204" pitchFamily="34" charset="0"/>
              </a:rPr>
              <a:t>Cobus-Kuo</a:t>
            </a:r>
            <a:r>
              <a:rPr lang="en-US" sz="1400" dirty="0">
                <a:latin typeface="Arial" panose="020B0604020202020204" pitchFamily="34" charset="0"/>
                <a:cs typeface="Arial" panose="020B0604020202020204" pitchFamily="34" charset="0"/>
              </a:rPr>
              <a:t>, L., 2011. Reference Management Software: a Comparative Analysis of Four Products. </a:t>
            </a:r>
            <a:r>
              <a:rPr lang="en-US" sz="1400" i="1" dirty="0">
                <a:latin typeface="Arial" panose="020B0604020202020204" pitchFamily="34" charset="0"/>
                <a:cs typeface="Arial" panose="020B0604020202020204" pitchFamily="34" charset="0"/>
              </a:rPr>
              <a:t>Issues in Science and Technology Librarianship</a:t>
            </a:r>
            <a:r>
              <a:rPr lang="en-US" sz="1400" dirty="0">
                <a:latin typeface="Arial" panose="020B0604020202020204" pitchFamily="34" charset="0"/>
                <a:cs typeface="Arial" panose="020B0604020202020204" pitchFamily="34" charset="0"/>
              </a:rPr>
              <a:t>. </a:t>
            </a:r>
            <a:r>
              <a:rPr lang="en-US" sz="1400" dirty="0" smtClean="0">
                <a:latin typeface="Arial" panose="020B0604020202020204" pitchFamily="34" charset="0"/>
                <a:cs typeface="Arial" panose="020B0604020202020204" pitchFamily="34" charset="0"/>
              </a:rPr>
              <a:t>doi:</a:t>
            </a:r>
            <a:r>
              <a:rPr lang="en-US" sz="1400" dirty="0" smtClean="0">
                <a:latin typeface="Arial" panose="020B0604020202020204" pitchFamily="34" charset="0"/>
                <a:cs typeface="Arial" panose="020B0604020202020204" pitchFamily="34" charset="0"/>
                <a:hlinkClick r:id="rId2"/>
              </a:rPr>
              <a:t>10.1371/journal.pcbi.1000204</a:t>
            </a:r>
            <a:endParaRPr lang="en-US" sz="1400" dirty="0" smtClean="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  Shim, Jae K. and Joel F. Siegel. The Vest Pocket Guide to Information Technology. John Wiley &amp; Sons, 2005</a:t>
            </a:r>
            <a:r>
              <a:rPr lang="en-US" sz="1400" dirty="0" smtClean="0">
                <a:latin typeface="Arial" panose="020B0604020202020204" pitchFamily="34" charset="0"/>
                <a:cs typeface="Arial" panose="020B0604020202020204" pitchFamily="34" charset="0"/>
              </a:rPr>
              <a:t>.</a:t>
            </a:r>
          </a:p>
          <a:p>
            <a:pPr marL="0" indent="0">
              <a:buNone/>
            </a:pPr>
            <a:r>
              <a:rPr lang="en-US" sz="1400" dirty="0">
                <a:latin typeface="Arial" panose="020B0604020202020204" pitchFamily="34" charset="0"/>
                <a:cs typeface="Arial" panose="020B0604020202020204" pitchFamily="34" charset="0"/>
              </a:rPr>
              <a:t>O’Brien, J (1999). Management Information Systems – Managing Information Technology in the Internetworked Enterprise. Boston: Irwin </a:t>
            </a:r>
            <a:r>
              <a:rPr lang="en-US" sz="1400" dirty="0" smtClean="0">
                <a:latin typeface="Arial" panose="020B0604020202020204" pitchFamily="34" charset="0"/>
                <a:cs typeface="Arial" panose="020B0604020202020204" pitchFamily="34" charset="0"/>
              </a:rPr>
              <a:t>McGraw-Hill</a:t>
            </a:r>
          </a:p>
          <a:p>
            <a:pPr marL="0" indent="0">
              <a:buNone/>
            </a:pPr>
            <a:r>
              <a:rPr lang="en-US" sz="1400" dirty="0">
                <a:latin typeface="Arial" panose="020B0604020202020204" pitchFamily="34" charset="0"/>
                <a:cs typeface="Arial" panose="020B0604020202020204" pitchFamily="34" charset="0"/>
              </a:rPr>
              <a:t>Joshi, </a:t>
            </a:r>
            <a:r>
              <a:rPr lang="en-US" sz="1400" dirty="0" err="1">
                <a:latin typeface="Arial" panose="020B0604020202020204" pitchFamily="34" charset="0"/>
                <a:cs typeface="Arial" panose="020B0604020202020204" pitchFamily="34" charset="0"/>
              </a:rPr>
              <a:t>Girdhar</a:t>
            </a:r>
            <a:r>
              <a:rPr lang="en-US" sz="1400" dirty="0">
                <a:latin typeface="Arial" panose="020B0604020202020204" pitchFamily="34" charset="0"/>
                <a:cs typeface="Arial" panose="020B0604020202020204" pitchFamily="34" charset="0"/>
              </a:rPr>
              <a:t> (2013). Management Information Systems. New Delhi: Oxford University Press. p. 328.</a:t>
            </a:r>
            <a:endParaRPr lang="en-US" sz="1400" dirty="0" smtClean="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Laudon</a:t>
            </a:r>
            <a:r>
              <a:rPr lang="en-US" sz="1400" dirty="0">
                <a:latin typeface="Arial" panose="020B0604020202020204" pitchFamily="34" charset="0"/>
                <a:cs typeface="Arial" panose="020B0604020202020204" pitchFamily="34" charset="0"/>
              </a:rPr>
              <a:t>, K.,&amp;</a:t>
            </a:r>
            <a:r>
              <a:rPr lang="en-US" sz="1400" dirty="0" err="1">
                <a:latin typeface="Arial" panose="020B0604020202020204" pitchFamily="34" charset="0"/>
                <a:cs typeface="Arial" panose="020B0604020202020204" pitchFamily="34" charset="0"/>
              </a:rPr>
              <a:t>Laudon</a:t>
            </a:r>
            <a:r>
              <a:rPr lang="en-US" sz="1400" dirty="0">
                <a:latin typeface="Arial" panose="020B0604020202020204" pitchFamily="34" charset="0"/>
                <a:cs typeface="Arial" panose="020B0604020202020204" pitchFamily="34" charset="0"/>
              </a:rPr>
              <a:t>, J. (2010). Management information systems: Managing the digital firm. (11th ed.). Upper Saddle River, NJ: Pearson Prentice Hall</a:t>
            </a:r>
            <a:endParaRPr lang="en-US" sz="1400" dirty="0" smtClean="0">
              <a:latin typeface="Arial" panose="020B0604020202020204" pitchFamily="34" charset="0"/>
              <a:cs typeface="Arial" panose="020B0604020202020204" pitchFamily="34" charset="0"/>
            </a:endParaRPr>
          </a:p>
          <a:p>
            <a:pPr marL="0" indent="0">
              <a:buNone/>
            </a:pPr>
            <a:r>
              <a:rPr lang="en-US" sz="1400" dirty="0" err="1">
                <a:latin typeface="Arial" panose="020B0604020202020204" pitchFamily="34" charset="0"/>
                <a:cs typeface="Arial" panose="020B0604020202020204" pitchFamily="34" charset="0"/>
              </a:rPr>
              <a:t>Stecher</a:t>
            </a:r>
            <a:r>
              <a:rPr lang="en-US" sz="1400" dirty="0">
                <a:latin typeface="Arial" panose="020B0604020202020204" pitchFamily="34" charset="0"/>
                <a:cs typeface="Arial" panose="020B0604020202020204" pitchFamily="34" charset="0"/>
              </a:rPr>
              <a:t>, M. D., &amp; </a:t>
            </a:r>
            <a:r>
              <a:rPr lang="en-US" sz="1400" dirty="0" err="1">
                <a:latin typeface="Arial" panose="020B0604020202020204" pitchFamily="34" charset="0"/>
                <a:cs typeface="Arial" panose="020B0604020202020204" pitchFamily="34" charset="0"/>
              </a:rPr>
              <a:t>Ropsse</a:t>
            </a:r>
            <a:r>
              <a:rPr lang="en-US" sz="1400" dirty="0">
                <a:latin typeface="Arial" panose="020B0604020202020204" pitchFamily="34" charset="0"/>
                <a:cs typeface="Arial" panose="020B0604020202020204" pitchFamily="34" charset="0"/>
              </a:rPr>
              <a:t>, J. G. (2007).  Understanding reactions to workplace injustice through process theories of motivation: A teaching module and simulation.  </a:t>
            </a:r>
            <a:r>
              <a:rPr lang="en-US" sz="1400" i="1" dirty="0">
                <a:latin typeface="Arial" panose="020B0604020202020204" pitchFamily="34" charset="0"/>
                <a:cs typeface="Arial" panose="020B0604020202020204" pitchFamily="34" charset="0"/>
              </a:rPr>
              <a:t>Journal of Management Education, 31</a:t>
            </a:r>
            <a:r>
              <a:rPr lang="en-US" sz="1400" dirty="0">
                <a:latin typeface="Arial" panose="020B0604020202020204" pitchFamily="34" charset="0"/>
                <a:cs typeface="Arial" panose="020B0604020202020204" pitchFamily="34" charset="0"/>
              </a:rPr>
              <a:t>(6), 777-796</a:t>
            </a:r>
            <a:r>
              <a:rPr lang="en-US" sz="1400" dirty="0" smtClean="0">
                <a:latin typeface="Arial" panose="020B0604020202020204" pitchFamily="34" charset="0"/>
                <a:cs typeface="Arial" panose="020B0604020202020204" pitchFamily="34" charset="0"/>
              </a:rPr>
              <a:t>.</a:t>
            </a:r>
          </a:p>
          <a:p>
            <a:pPr marL="0" indent="0">
              <a:buNone/>
            </a:pPr>
            <a:r>
              <a:rPr lang="en-US" sz="1400" dirty="0">
                <a:latin typeface="Arial" panose="020B0604020202020204" pitchFamily="34" charset="0"/>
                <a:cs typeface="Arial" panose="020B0604020202020204" pitchFamily="34" charset="0"/>
              </a:rPr>
              <a:t>Gordon Rouse, K. A. (2004).  Beyond Maslow’s hierarchy of needs.  What do people strive for?  </a:t>
            </a:r>
            <a:r>
              <a:rPr lang="en-US" sz="1400" i="1" dirty="0">
                <a:latin typeface="Arial" panose="020B0604020202020204" pitchFamily="34" charset="0"/>
                <a:cs typeface="Arial" panose="020B0604020202020204" pitchFamily="34" charset="0"/>
              </a:rPr>
              <a:t>Performance Improvement, 43</a:t>
            </a:r>
            <a:r>
              <a:rPr lang="en-US" sz="1400" dirty="0">
                <a:latin typeface="Arial" panose="020B0604020202020204" pitchFamily="34" charset="0"/>
                <a:cs typeface="Arial" panose="020B0604020202020204" pitchFamily="34" charset="0"/>
              </a:rPr>
              <a:t>(10), 27-31.</a:t>
            </a:r>
          </a:p>
          <a:p>
            <a:pPr marL="0" indent="0">
              <a:buNone/>
            </a:pPr>
            <a:r>
              <a:rPr lang="en-US" sz="1400" dirty="0">
                <a:latin typeface="Arial" panose="020B0604020202020204" pitchFamily="34" charset="0"/>
                <a:cs typeface="Arial" panose="020B0604020202020204" pitchFamily="34" charset="0"/>
              </a:rPr>
              <a:t>Kiel, J. M. (1999).  Reshaping Maslow’s hierarchy of needs to reflect today’s educational and managerial philosophies.  </a:t>
            </a:r>
            <a:r>
              <a:rPr lang="en-US" sz="1400" i="1" dirty="0">
                <a:latin typeface="Arial" panose="020B0604020202020204" pitchFamily="34" charset="0"/>
                <a:cs typeface="Arial" panose="020B0604020202020204" pitchFamily="34" charset="0"/>
              </a:rPr>
              <a:t>Journal of Instructional Psychology, 26</a:t>
            </a:r>
            <a:r>
              <a:rPr lang="en-US" sz="1400" dirty="0">
                <a:latin typeface="Arial" panose="020B0604020202020204" pitchFamily="34" charset="0"/>
                <a:cs typeface="Arial" panose="020B0604020202020204" pitchFamily="34" charset="0"/>
              </a:rPr>
              <a:t>(3), 167-168.</a:t>
            </a:r>
          </a:p>
          <a:p>
            <a:pPr marL="0" indent="0">
              <a:buNone/>
            </a:pPr>
            <a:r>
              <a:rPr lang="en-US" sz="1400" dirty="0" err="1">
                <a:latin typeface="Arial" panose="020B0604020202020204" pitchFamily="34" charset="0"/>
                <a:cs typeface="Arial" panose="020B0604020202020204" pitchFamily="34" charset="0"/>
              </a:rPr>
              <a:t>Osteraker</a:t>
            </a:r>
            <a:r>
              <a:rPr lang="en-US" sz="1400" dirty="0">
                <a:latin typeface="Arial" panose="020B0604020202020204" pitchFamily="34" charset="0"/>
                <a:cs typeface="Arial" panose="020B0604020202020204" pitchFamily="34" charset="0"/>
              </a:rPr>
              <a:t>, M. C. (1999).  Measuring motivation in a learning organization.  </a:t>
            </a:r>
            <a:r>
              <a:rPr lang="en-US" sz="1400" i="1" dirty="0">
                <a:latin typeface="Arial" panose="020B0604020202020204" pitchFamily="34" charset="0"/>
                <a:cs typeface="Arial" panose="020B0604020202020204" pitchFamily="34" charset="0"/>
              </a:rPr>
              <a:t>Journal of Workplace Learning, 11</a:t>
            </a:r>
            <a:r>
              <a:rPr lang="en-US" sz="1400" dirty="0">
                <a:latin typeface="Arial" panose="020B0604020202020204" pitchFamily="34" charset="0"/>
                <a:cs typeface="Arial" panose="020B0604020202020204" pitchFamily="34" charset="0"/>
              </a:rPr>
              <a:t>(2), 73-77.</a:t>
            </a:r>
          </a:p>
          <a:p>
            <a:pPr marL="0" indent="0">
              <a:buNone/>
            </a:pPr>
            <a:endParaRPr lang="ru-RU"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8954998"/>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TM10001105[[fn=Уголки]]</Template>
  <TotalTime>171</TotalTime>
  <Words>873</Words>
  <Application>Microsoft Office PowerPoint</Application>
  <PresentationFormat>Широкоэкранный</PresentationFormat>
  <Paragraphs>71</Paragraphs>
  <Slides>10</Slides>
  <Notes>0</Notes>
  <HiddenSlides>0</HiddenSlides>
  <MMClips>0</MMClips>
  <ScaleCrop>false</ScaleCrop>
  <HeadingPairs>
    <vt:vector size="6" baseType="variant">
      <vt:variant>
        <vt:lpstr>Использованные шрифты</vt:lpstr>
      </vt:variant>
      <vt:variant>
        <vt:i4>2</vt:i4>
      </vt:variant>
      <vt:variant>
        <vt:lpstr>Тема</vt:lpstr>
      </vt:variant>
      <vt:variant>
        <vt:i4>1</vt:i4>
      </vt:variant>
      <vt:variant>
        <vt:lpstr>Заголовки слайдов</vt:lpstr>
      </vt:variant>
      <vt:variant>
        <vt:i4>10</vt:i4>
      </vt:variant>
    </vt:vector>
  </HeadingPairs>
  <TitlesOfParts>
    <vt:vector size="13" baseType="lpstr">
      <vt:lpstr>Arial</vt:lpstr>
      <vt:lpstr>Franklin Gothic Book</vt:lpstr>
      <vt:lpstr>Crop</vt:lpstr>
      <vt:lpstr>Academic and Employability skills</vt:lpstr>
      <vt:lpstr>                        Contents</vt:lpstr>
      <vt:lpstr>                        Introduction</vt:lpstr>
      <vt:lpstr>Duty and responsibilities of IT manager</vt:lpstr>
      <vt:lpstr>Skills required for IT manager</vt:lpstr>
      <vt:lpstr>                  Time Management</vt:lpstr>
      <vt:lpstr>     SWOT Analysis</vt:lpstr>
      <vt:lpstr>                  Personal Goals</vt:lpstr>
      <vt:lpstr>Conclusion</vt:lpstr>
      <vt:lpstr>                    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Учетная запись Майкрософт</dc:creator>
  <cp:lastModifiedBy>Учетная запись Майкрософт</cp:lastModifiedBy>
  <cp:revision>12</cp:revision>
  <dcterms:created xsi:type="dcterms:W3CDTF">2023-01-06T14:53:17Z</dcterms:created>
  <dcterms:modified xsi:type="dcterms:W3CDTF">2023-01-06T18:53:49Z</dcterms:modified>
</cp:coreProperties>
</file>