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8" r:id="rId3"/>
    <p:sldId id="260" r:id="rId4"/>
    <p:sldId id="259" r:id="rId5"/>
    <p:sldId id="261" r:id="rId6"/>
    <p:sldId id="262" r:id="rId7"/>
    <p:sldId id="263" r:id="rId8"/>
    <p:sldId id="264" r:id="rId9"/>
    <p:sldId id="265" r:id="rId10"/>
    <p:sldId id="266" r:id="rId11"/>
    <p:sldId id="268" r:id="rId12"/>
    <p:sldId id="257" r:id="rId13"/>
    <p:sldId id="267"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57"/>
    <p:restoredTop sz="89571"/>
  </p:normalViewPr>
  <p:slideViewPr>
    <p:cSldViewPr snapToGrid="0">
      <p:cViewPr varScale="1">
        <p:scale>
          <a:sx n="100" d="100"/>
          <a:sy n="100" d="100"/>
        </p:scale>
        <p:origin x="80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6D4D83-6FAD-48A8-A414-10E8CC842B92}"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635140FE-5B75-451E-AB19-C3CB7F1D6A46}">
      <dgm:prSet/>
      <dgm:spPr/>
      <dgm:t>
        <a:bodyPr/>
        <a:lstStyle/>
        <a:p>
          <a:r>
            <a:rPr lang="en-US" dirty="0"/>
            <a:t>Similarly, to </a:t>
          </a:r>
          <a:r>
            <a:rPr lang="en-US" dirty="0" err="1"/>
            <a:t>Dolnicar</a:t>
          </a:r>
          <a:r>
            <a:rPr lang="en-US" dirty="0"/>
            <a:t> Chaffey places Airbnb in a peer-to-peer two-sided marketplace (Chaffey, 2020). </a:t>
          </a:r>
        </a:p>
      </dgm:t>
    </dgm:pt>
    <dgm:pt modelId="{6CB39F8F-E485-46EC-A87B-23B0934D60CF}" type="parTrans" cxnId="{18F3F1E7-74C3-466E-899D-923283C5A82D}">
      <dgm:prSet/>
      <dgm:spPr/>
      <dgm:t>
        <a:bodyPr/>
        <a:lstStyle/>
        <a:p>
          <a:endParaRPr lang="en-US"/>
        </a:p>
      </dgm:t>
    </dgm:pt>
    <dgm:pt modelId="{7A3B06AD-24B0-468E-975B-0556318D62EF}" type="sibTrans" cxnId="{18F3F1E7-74C3-466E-899D-923283C5A82D}">
      <dgm:prSet/>
      <dgm:spPr/>
      <dgm:t>
        <a:bodyPr/>
        <a:lstStyle/>
        <a:p>
          <a:endParaRPr lang="en-US"/>
        </a:p>
      </dgm:t>
    </dgm:pt>
    <dgm:pt modelId="{5C1D641E-B443-446A-A925-7C068E4658FC}">
      <dgm:prSet/>
      <dgm:spPr/>
      <dgm:t>
        <a:bodyPr/>
        <a:lstStyle/>
        <a:p>
          <a:r>
            <a:rPr lang="en-US" dirty="0"/>
            <a:t>Airbnb also fall into the marketplace business model into a sub section of this a commission model </a:t>
          </a:r>
          <a:r>
            <a:rPr lang="en-GB" dirty="0"/>
            <a:t>(Barbu, </a:t>
          </a:r>
          <a:r>
            <a:rPr lang="en-GB" dirty="0" err="1"/>
            <a:t>Bratu</a:t>
          </a:r>
          <a:r>
            <a:rPr lang="en-GB" dirty="0"/>
            <a:t> &amp; </a:t>
          </a:r>
          <a:r>
            <a:rPr lang="en-GB" dirty="0" err="1"/>
            <a:t>Sirbu</a:t>
          </a:r>
          <a:r>
            <a:rPr lang="en-GB" dirty="0"/>
            <a:t>, 2018). </a:t>
          </a:r>
          <a:r>
            <a:rPr lang="en-US" dirty="0"/>
            <a:t> </a:t>
          </a:r>
        </a:p>
      </dgm:t>
    </dgm:pt>
    <dgm:pt modelId="{BF31EBAE-862C-4BC5-8BF7-A1BC5A2207E5}" type="parTrans" cxnId="{22074318-A591-4AE1-A2AB-25072ECDA840}">
      <dgm:prSet/>
      <dgm:spPr/>
      <dgm:t>
        <a:bodyPr/>
        <a:lstStyle/>
        <a:p>
          <a:endParaRPr lang="en-US"/>
        </a:p>
      </dgm:t>
    </dgm:pt>
    <dgm:pt modelId="{3EDCAABF-B846-4464-A61D-ACB00D60ED48}" type="sibTrans" cxnId="{22074318-A591-4AE1-A2AB-25072ECDA840}">
      <dgm:prSet/>
      <dgm:spPr/>
      <dgm:t>
        <a:bodyPr/>
        <a:lstStyle/>
        <a:p>
          <a:endParaRPr lang="en-US"/>
        </a:p>
      </dgm:t>
    </dgm:pt>
    <dgm:pt modelId="{071485BE-88E9-4581-B40D-DB2F351E6A47}">
      <dgm:prSet/>
      <dgm:spPr/>
      <dgm:t>
        <a:bodyPr/>
        <a:lstStyle/>
        <a:p>
          <a:r>
            <a:rPr lang="en-US" dirty="0"/>
            <a:t>Aggregator business model </a:t>
          </a:r>
          <a:r>
            <a:rPr lang="en-GB" dirty="0"/>
            <a:t>(LAPAAS, 2019)</a:t>
          </a:r>
          <a:r>
            <a:rPr lang="en-US" dirty="0"/>
            <a:t>. </a:t>
          </a:r>
        </a:p>
      </dgm:t>
    </dgm:pt>
    <dgm:pt modelId="{69E11F7D-C525-422A-957F-765F5712FF07}" type="parTrans" cxnId="{92DCA907-70C0-48D3-87ED-98A625887A1A}">
      <dgm:prSet/>
      <dgm:spPr/>
      <dgm:t>
        <a:bodyPr/>
        <a:lstStyle/>
        <a:p>
          <a:endParaRPr lang="en-US"/>
        </a:p>
      </dgm:t>
    </dgm:pt>
    <dgm:pt modelId="{8770FB4B-C5BF-4B47-B45F-213579FFF25E}" type="sibTrans" cxnId="{92DCA907-70C0-48D3-87ED-98A625887A1A}">
      <dgm:prSet/>
      <dgm:spPr/>
      <dgm:t>
        <a:bodyPr/>
        <a:lstStyle/>
        <a:p>
          <a:endParaRPr lang="en-US"/>
        </a:p>
      </dgm:t>
    </dgm:pt>
    <dgm:pt modelId="{214B4C26-B885-46DE-A873-F73B7D6D226B}">
      <dgm:prSet/>
      <dgm:spPr/>
      <dgm:t>
        <a:bodyPr/>
        <a:lstStyle/>
        <a:p>
          <a:r>
            <a:rPr lang="en-US" dirty="0"/>
            <a:t>Doesn’t consider different types of rentals available on Airbnb </a:t>
          </a:r>
          <a:r>
            <a:rPr lang="en-GB" dirty="0"/>
            <a:t>(Lee &amp; </a:t>
          </a:r>
          <a:r>
            <a:rPr lang="en-GB" dirty="0" err="1"/>
            <a:t>Kendzia</a:t>
          </a:r>
          <a:r>
            <a:rPr lang="en-GB" dirty="0"/>
            <a:t>, 2021)</a:t>
          </a:r>
          <a:r>
            <a:rPr lang="en-US" dirty="0"/>
            <a:t>. </a:t>
          </a:r>
        </a:p>
      </dgm:t>
    </dgm:pt>
    <dgm:pt modelId="{147E4D3B-D594-4E4F-AF79-F624CAED7984}" type="parTrans" cxnId="{E258E007-FF36-48A3-A785-EF11FD5760E5}">
      <dgm:prSet/>
      <dgm:spPr/>
      <dgm:t>
        <a:bodyPr/>
        <a:lstStyle/>
        <a:p>
          <a:endParaRPr lang="en-US"/>
        </a:p>
      </dgm:t>
    </dgm:pt>
    <dgm:pt modelId="{F27FD2A4-D7E4-4A12-A046-661E82AFCF75}" type="sibTrans" cxnId="{E258E007-FF36-48A3-A785-EF11FD5760E5}">
      <dgm:prSet/>
      <dgm:spPr/>
      <dgm:t>
        <a:bodyPr/>
        <a:lstStyle/>
        <a:p>
          <a:endParaRPr lang="en-US"/>
        </a:p>
      </dgm:t>
    </dgm:pt>
    <dgm:pt modelId="{BB495F2A-9E8B-45EE-A840-20CBAFEDAF97}">
      <dgm:prSet/>
      <dgm:spPr/>
      <dgm:t>
        <a:bodyPr/>
        <a:lstStyle/>
        <a:p>
          <a:r>
            <a:rPr lang="en-US" dirty="0"/>
            <a:t>Airbnb isn’t truly a sharing economy </a:t>
          </a:r>
          <a:r>
            <a:rPr lang="en-GB" dirty="0"/>
            <a:t>(Gil &amp; </a:t>
          </a:r>
          <a:r>
            <a:rPr lang="en-GB" dirty="0" err="1"/>
            <a:t>Sequera</a:t>
          </a:r>
          <a:r>
            <a:rPr lang="en-GB" dirty="0"/>
            <a:t>, 2020). </a:t>
          </a:r>
          <a:endParaRPr lang="en-US" dirty="0"/>
        </a:p>
      </dgm:t>
    </dgm:pt>
    <dgm:pt modelId="{31C41E6D-5FD7-4EFF-995C-7BAC3954ABB7}" type="parTrans" cxnId="{72A380AA-2A6A-4E11-B2AC-F44C6CAB896D}">
      <dgm:prSet/>
      <dgm:spPr/>
      <dgm:t>
        <a:bodyPr/>
        <a:lstStyle/>
        <a:p>
          <a:endParaRPr lang="en-US"/>
        </a:p>
      </dgm:t>
    </dgm:pt>
    <dgm:pt modelId="{80B76E21-AACD-4981-BB18-7BDBD11335A1}" type="sibTrans" cxnId="{72A380AA-2A6A-4E11-B2AC-F44C6CAB896D}">
      <dgm:prSet/>
      <dgm:spPr/>
      <dgm:t>
        <a:bodyPr/>
        <a:lstStyle/>
        <a:p>
          <a:endParaRPr lang="en-US"/>
        </a:p>
      </dgm:t>
    </dgm:pt>
    <dgm:pt modelId="{3A96EF95-EB0D-E54B-8EF1-2B32ADC4AA32}">
      <dgm:prSet/>
      <dgm:spPr/>
      <dgm:t>
        <a:bodyPr/>
        <a:lstStyle/>
        <a:p>
          <a:r>
            <a:rPr lang="en-GB" dirty="0"/>
            <a:t>Allows tax avoidance (</a:t>
          </a:r>
          <a:r>
            <a:rPr lang="en-GB" dirty="0" err="1"/>
            <a:t>Törnberg</a:t>
          </a:r>
          <a:r>
            <a:rPr lang="en-GB" dirty="0"/>
            <a:t>, 2022).</a:t>
          </a:r>
        </a:p>
      </dgm:t>
    </dgm:pt>
    <dgm:pt modelId="{52B0FA14-AA9D-D446-866E-0C3BCD4B78CC}" type="parTrans" cxnId="{DA4DB68F-07E8-5746-97C5-82113AAC3690}">
      <dgm:prSet/>
      <dgm:spPr/>
      <dgm:t>
        <a:bodyPr/>
        <a:lstStyle/>
        <a:p>
          <a:endParaRPr lang="en-GB"/>
        </a:p>
      </dgm:t>
    </dgm:pt>
    <dgm:pt modelId="{BFD18521-1488-1642-B3BB-0013A54C3322}" type="sibTrans" cxnId="{DA4DB68F-07E8-5746-97C5-82113AAC3690}">
      <dgm:prSet/>
      <dgm:spPr/>
      <dgm:t>
        <a:bodyPr/>
        <a:lstStyle/>
        <a:p>
          <a:endParaRPr lang="en-GB"/>
        </a:p>
      </dgm:t>
    </dgm:pt>
    <dgm:pt modelId="{2A63CC41-2F64-2541-AFFC-BDFDF3B20828}" type="pres">
      <dgm:prSet presAssocID="{756D4D83-6FAD-48A8-A414-10E8CC842B92}" presName="vert0" presStyleCnt="0">
        <dgm:presLayoutVars>
          <dgm:dir/>
          <dgm:animOne val="branch"/>
          <dgm:animLvl val="lvl"/>
        </dgm:presLayoutVars>
      </dgm:prSet>
      <dgm:spPr/>
    </dgm:pt>
    <dgm:pt modelId="{2653CA62-C7AA-6848-B183-1328D86176E4}" type="pres">
      <dgm:prSet presAssocID="{635140FE-5B75-451E-AB19-C3CB7F1D6A46}" presName="thickLine" presStyleLbl="alignNode1" presStyleIdx="0" presStyleCnt="6"/>
      <dgm:spPr/>
    </dgm:pt>
    <dgm:pt modelId="{43CF8DDF-7B10-0149-B3A9-32A2EDFDFD13}" type="pres">
      <dgm:prSet presAssocID="{635140FE-5B75-451E-AB19-C3CB7F1D6A46}" presName="horz1" presStyleCnt="0"/>
      <dgm:spPr/>
    </dgm:pt>
    <dgm:pt modelId="{DBFD653A-2DDB-6046-94DF-EBA90795E1FF}" type="pres">
      <dgm:prSet presAssocID="{635140FE-5B75-451E-AB19-C3CB7F1D6A46}" presName="tx1" presStyleLbl="revTx" presStyleIdx="0" presStyleCnt="6"/>
      <dgm:spPr/>
    </dgm:pt>
    <dgm:pt modelId="{44CFF02F-324A-B048-91D4-300E6D6BACC5}" type="pres">
      <dgm:prSet presAssocID="{635140FE-5B75-451E-AB19-C3CB7F1D6A46}" presName="vert1" presStyleCnt="0"/>
      <dgm:spPr/>
    </dgm:pt>
    <dgm:pt modelId="{3FFB5F0A-5099-B34D-B9E3-C5BAF4BEDD2B}" type="pres">
      <dgm:prSet presAssocID="{5C1D641E-B443-446A-A925-7C068E4658FC}" presName="thickLine" presStyleLbl="alignNode1" presStyleIdx="1" presStyleCnt="6"/>
      <dgm:spPr/>
    </dgm:pt>
    <dgm:pt modelId="{108DEC4D-9A52-164D-9659-0CA7F05A42ED}" type="pres">
      <dgm:prSet presAssocID="{5C1D641E-B443-446A-A925-7C068E4658FC}" presName="horz1" presStyleCnt="0"/>
      <dgm:spPr/>
    </dgm:pt>
    <dgm:pt modelId="{959ADF94-717A-2F4D-B374-A30FFBF18C32}" type="pres">
      <dgm:prSet presAssocID="{5C1D641E-B443-446A-A925-7C068E4658FC}" presName="tx1" presStyleLbl="revTx" presStyleIdx="1" presStyleCnt="6"/>
      <dgm:spPr/>
    </dgm:pt>
    <dgm:pt modelId="{44A92A43-8AB7-BD4A-B7D2-0C6220493CC9}" type="pres">
      <dgm:prSet presAssocID="{5C1D641E-B443-446A-A925-7C068E4658FC}" presName="vert1" presStyleCnt="0"/>
      <dgm:spPr/>
    </dgm:pt>
    <dgm:pt modelId="{AE49F664-3E20-B847-85D9-C142841B6321}" type="pres">
      <dgm:prSet presAssocID="{071485BE-88E9-4581-B40D-DB2F351E6A47}" presName="thickLine" presStyleLbl="alignNode1" presStyleIdx="2" presStyleCnt="6"/>
      <dgm:spPr/>
    </dgm:pt>
    <dgm:pt modelId="{31146BBB-7C41-BB4B-9BB6-830D97C78D29}" type="pres">
      <dgm:prSet presAssocID="{071485BE-88E9-4581-B40D-DB2F351E6A47}" presName="horz1" presStyleCnt="0"/>
      <dgm:spPr/>
    </dgm:pt>
    <dgm:pt modelId="{713F87D9-A0AF-5F42-91F5-81DB4007DD89}" type="pres">
      <dgm:prSet presAssocID="{071485BE-88E9-4581-B40D-DB2F351E6A47}" presName="tx1" presStyleLbl="revTx" presStyleIdx="2" presStyleCnt="6"/>
      <dgm:spPr/>
    </dgm:pt>
    <dgm:pt modelId="{0223DE8E-C24D-5D43-9D8C-261C4A9F0938}" type="pres">
      <dgm:prSet presAssocID="{071485BE-88E9-4581-B40D-DB2F351E6A47}" presName="vert1" presStyleCnt="0"/>
      <dgm:spPr/>
    </dgm:pt>
    <dgm:pt modelId="{669F75B7-0431-AD48-A9BC-3797587472D7}" type="pres">
      <dgm:prSet presAssocID="{214B4C26-B885-46DE-A873-F73B7D6D226B}" presName="thickLine" presStyleLbl="alignNode1" presStyleIdx="3" presStyleCnt="6"/>
      <dgm:spPr/>
    </dgm:pt>
    <dgm:pt modelId="{4220005A-33D8-3740-AEF1-F12FC4E7B11C}" type="pres">
      <dgm:prSet presAssocID="{214B4C26-B885-46DE-A873-F73B7D6D226B}" presName="horz1" presStyleCnt="0"/>
      <dgm:spPr/>
    </dgm:pt>
    <dgm:pt modelId="{AFC3FCC3-6A33-FC4E-B6EE-5B3927E4AD17}" type="pres">
      <dgm:prSet presAssocID="{214B4C26-B885-46DE-A873-F73B7D6D226B}" presName="tx1" presStyleLbl="revTx" presStyleIdx="3" presStyleCnt="6"/>
      <dgm:spPr/>
    </dgm:pt>
    <dgm:pt modelId="{462201D3-2F03-244A-9710-7A6520352269}" type="pres">
      <dgm:prSet presAssocID="{214B4C26-B885-46DE-A873-F73B7D6D226B}" presName="vert1" presStyleCnt="0"/>
      <dgm:spPr/>
    </dgm:pt>
    <dgm:pt modelId="{1F08F6F3-9A12-E541-A06D-3EE61AAE08E1}" type="pres">
      <dgm:prSet presAssocID="{BB495F2A-9E8B-45EE-A840-20CBAFEDAF97}" presName="thickLine" presStyleLbl="alignNode1" presStyleIdx="4" presStyleCnt="6"/>
      <dgm:spPr/>
    </dgm:pt>
    <dgm:pt modelId="{6FCD7810-89DB-E44A-8119-B218F14A5CB3}" type="pres">
      <dgm:prSet presAssocID="{BB495F2A-9E8B-45EE-A840-20CBAFEDAF97}" presName="horz1" presStyleCnt="0"/>
      <dgm:spPr/>
    </dgm:pt>
    <dgm:pt modelId="{A7CFD0DB-B399-E449-A5C5-C48BD8A0A6C6}" type="pres">
      <dgm:prSet presAssocID="{BB495F2A-9E8B-45EE-A840-20CBAFEDAF97}" presName="tx1" presStyleLbl="revTx" presStyleIdx="4" presStyleCnt="6"/>
      <dgm:spPr/>
    </dgm:pt>
    <dgm:pt modelId="{FD978922-2C19-F548-9296-B7462B287577}" type="pres">
      <dgm:prSet presAssocID="{BB495F2A-9E8B-45EE-A840-20CBAFEDAF97}" presName="vert1" presStyleCnt="0"/>
      <dgm:spPr/>
    </dgm:pt>
    <dgm:pt modelId="{C8EBEB2B-ACD6-324C-9EE6-74CDA9C0F248}" type="pres">
      <dgm:prSet presAssocID="{3A96EF95-EB0D-E54B-8EF1-2B32ADC4AA32}" presName="thickLine" presStyleLbl="alignNode1" presStyleIdx="5" presStyleCnt="6"/>
      <dgm:spPr/>
    </dgm:pt>
    <dgm:pt modelId="{9DE512F4-CC31-9446-A098-7F71BA8E86BB}" type="pres">
      <dgm:prSet presAssocID="{3A96EF95-EB0D-E54B-8EF1-2B32ADC4AA32}" presName="horz1" presStyleCnt="0"/>
      <dgm:spPr/>
    </dgm:pt>
    <dgm:pt modelId="{54AEF214-62EB-B048-93FF-28EAB14FB5C6}" type="pres">
      <dgm:prSet presAssocID="{3A96EF95-EB0D-E54B-8EF1-2B32ADC4AA32}" presName="tx1" presStyleLbl="revTx" presStyleIdx="5" presStyleCnt="6"/>
      <dgm:spPr/>
    </dgm:pt>
    <dgm:pt modelId="{FF0769F9-21CB-5040-A992-8BD12A23E4AA}" type="pres">
      <dgm:prSet presAssocID="{3A96EF95-EB0D-E54B-8EF1-2B32ADC4AA32}" presName="vert1" presStyleCnt="0"/>
      <dgm:spPr/>
    </dgm:pt>
  </dgm:ptLst>
  <dgm:cxnLst>
    <dgm:cxn modelId="{2E8E8200-E968-1549-9B01-FA190C6061DE}" type="presOf" srcId="{214B4C26-B885-46DE-A873-F73B7D6D226B}" destId="{AFC3FCC3-6A33-FC4E-B6EE-5B3927E4AD17}" srcOrd="0" destOrd="0" presId="urn:microsoft.com/office/officeart/2008/layout/LinedList"/>
    <dgm:cxn modelId="{92DCA907-70C0-48D3-87ED-98A625887A1A}" srcId="{756D4D83-6FAD-48A8-A414-10E8CC842B92}" destId="{071485BE-88E9-4581-B40D-DB2F351E6A47}" srcOrd="2" destOrd="0" parTransId="{69E11F7D-C525-422A-957F-765F5712FF07}" sibTransId="{8770FB4B-C5BF-4B47-B45F-213579FFF25E}"/>
    <dgm:cxn modelId="{E258E007-FF36-48A3-A785-EF11FD5760E5}" srcId="{756D4D83-6FAD-48A8-A414-10E8CC842B92}" destId="{214B4C26-B885-46DE-A873-F73B7D6D226B}" srcOrd="3" destOrd="0" parTransId="{147E4D3B-D594-4E4F-AF79-F624CAED7984}" sibTransId="{F27FD2A4-D7E4-4A12-A046-661E82AFCF75}"/>
    <dgm:cxn modelId="{30BAE008-D0D0-6541-8EA2-ED0FEEC3B476}" type="presOf" srcId="{3A96EF95-EB0D-E54B-8EF1-2B32ADC4AA32}" destId="{54AEF214-62EB-B048-93FF-28EAB14FB5C6}" srcOrd="0" destOrd="0" presId="urn:microsoft.com/office/officeart/2008/layout/LinedList"/>
    <dgm:cxn modelId="{22074318-A591-4AE1-A2AB-25072ECDA840}" srcId="{756D4D83-6FAD-48A8-A414-10E8CC842B92}" destId="{5C1D641E-B443-446A-A925-7C068E4658FC}" srcOrd="1" destOrd="0" parTransId="{BF31EBAE-862C-4BC5-8BF7-A1BC5A2207E5}" sibTransId="{3EDCAABF-B846-4464-A61D-ACB00D60ED48}"/>
    <dgm:cxn modelId="{51587545-21A5-E34C-9836-23DEDADC915E}" type="presOf" srcId="{BB495F2A-9E8B-45EE-A840-20CBAFEDAF97}" destId="{A7CFD0DB-B399-E449-A5C5-C48BD8A0A6C6}" srcOrd="0" destOrd="0" presId="urn:microsoft.com/office/officeart/2008/layout/LinedList"/>
    <dgm:cxn modelId="{DA4DB68F-07E8-5746-97C5-82113AAC3690}" srcId="{756D4D83-6FAD-48A8-A414-10E8CC842B92}" destId="{3A96EF95-EB0D-E54B-8EF1-2B32ADC4AA32}" srcOrd="5" destOrd="0" parTransId="{52B0FA14-AA9D-D446-866E-0C3BCD4B78CC}" sibTransId="{BFD18521-1488-1642-B3BB-0013A54C3322}"/>
    <dgm:cxn modelId="{34C517A7-99AA-4543-B10F-CE80CC585D3D}" type="presOf" srcId="{635140FE-5B75-451E-AB19-C3CB7F1D6A46}" destId="{DBFD653A-2DDB-6046-94DF-EBA90795E1FF}" srcOrd="0" destOrd="0" presId="urn:microsoft.com/office/officeart/2008/layout/LinedList"/>
    <dgm:cxn modelId="{72A380AA-2A6A-4E11-B2AC-F44C6CAB896D}" srcId="{756D4D83-6FAD-48A8-A414-10E8CC842B92}" destId="{BB495F2A-9E8B-45EE-A840-20CBAFEDAF97}" srcOrd="4" destOrd="0" parTransId="{31C41E6D-5FD7-4EFF-995C-7BAC3954ABB7}" sibTransId="{80B76E21-AACD-4981-BB18-7BDBD11335A1}"/>
    <dgm:cxn modelId="{FD8867AF-F37A-7A42-881B-D9C663E48AEB}" type="presOf" srcId="{5C1D641E-B443-446A-A925-7C068E4658FC}" destId="{959ADF94-717A-2F4D-B374-A30FFBF18C32}" srcOrd="0" destOrd="0" presId="urn:microsoft.com/office/officeart/2008/layout/LinedList"/>
    <dgm:cxn modelId="{A87268D0-D045-7E47-B8C3-3874F95A06A3}" type="presOf" srcId="{756D4D83-6FAD-48A8-A414-10E8CC842B92}" destId="{2A63CC41-2F64-2541-AFFC-BDFDF3B20828}" srcOrd="0" destOrd="0" presId="urn:microsoft.com/office/officeart/2008/layout/LinedList"/>
    <dgm:cxn modelId="{1F38E3E0-8F64-9344-9ADE-F6B44D18E1B7}" type="presOf" srcId="{071485BE-88E9-4581-B40D-DB2F351E6A47}" destId="{713F87D9-A0AF-5F42-91F5-81DB4007DD89}" srcOrd="0" destOrd="0" presId="urn:microsoft.com/office/officeart/2008/layout/LinedList"/>
    <dgm:cxn modelId="{18F3F1E7-74C3-466E-899D-923283C5A82D}" srcId="{756D4D83-6FAD-48A8-A414-10E8CC842B92}" destId="{635140FE-5B75-451E-AB19-C3CB7F1D6A46}" srcOrd="0" destOrd="0" parTransId="{6CB39F8F-E485-46EC-A87B-23B0934D60CF}" sibTransId="{7A3B06AD-24B0-468E-975B-0556318D62EF}"/>
    <dgm:cxn modelId="{CADB95BF-67FE-0549-A696-E2D9965EEA4C}" type="presParOf" srcId="{2A63CC41-2F64-2541-AFFC-BDFDF3B20828}" destId="{2653CA62-C7AA-6848-B183-1328D86176E4}" srcOrd="0" destOrd="0" presId="urn:microsoft.com/office/officeart/2008/layout/LinedList"/>
    <dgm:cxn modelId="{DDCEA161-3E38-B44B-A4F4-22F81A011663}" type="presParOf" srcId="{2A63CC41-2F64-2541-AFFC-BDFDF3B20828}" destId="{43CF8DDF-7B10-0149-B3A9-32A2EDFDFD13}" srcOrd="1" destOrd="0" presId="urn:microsoft.com/office/officeart/2008/layout/LinedList"/>
    <dgm:cxn modelId="{F54D3BA7-5787-C34D-B56E-AE3CDB10C040}" type="presParOf" srcId="{43CF8DDF-7B10-0149-B3A9-32A2EDFDFD13}" destId="{DBFD653A-2DDB-6046-94DF-EBA90795E1FF}" srcOrd="0" destOrd="0" presId="urn:microsoft.com/office/officeart/2008/layout/LinedList"/>
    <dgm:cxn modelId="{32BD40A5-2E47-2047-A83D-9258C40C9F21}" type="presParOf" srcId="{43CF8DDF-7B10-0149-B3A9-32A2EDFDFD13}" destId="{44CFF02F-324A-B048-91D4-300E6D6BACC5}" srcOrd="1" destOrd="0" presId="urn:microsoft.com/office/officeart/2008/layout/LinedList"/>
    <dgm:cxn modelId="{12B34109-6A1E-CA48-A667-744107729669}" type="presParOf" srcId="{2A63CC41-2F64-2541-AFFC-BDFDF3B20828}" destId="{3FFB5F0A-5099-B34D-B9E3-C5BAF4BEDD2B}" srcOrd="2" destOrd="0" presId="urn:microsoft.com/office/officeart/2008/layout/LinedList"/>
    <dgm:cxn modelId="{C196DD51-F31E-C749-ACE5-C6E3B345FA33}" type="presParOf" srcId="{2A63CC41-2F64-2541-AFFC-BDFDF3B20828}" destId="{108DEC4D-9A52-164D-9659-0CA7F05A42ED}" srcOrd="3" destOrd="0" presId="urn:microsoft.com/office/officeart/2008/layout/LinedList"/>
    <dgm:cxn modelId="{355DD340-6C47-AF43-8928-5A1AFB82B9A7}" type="presParOf" srcId="{108DEC4D-9A52-164D-9659-0CA7F05A42ED}" destId="{959ADF94-717A-2F4D-B374-A30FFBF18C32}" srcOrd="0" destOrd="0" presId="urn:microsoft.com/office/officeart/2008/layout/LinedList"/>
    <dgm:cxn modelId="{EFA05862-6E8B-5D46-B7FB-AA4DFFE24209}" type="presParOf" srcId="{108DEC4D-9A52-164D-9659-0CA7F05A42ED}" destId="{44A92A43-8AB7-BD4A-B7D2-0C6220493CC9}" srcOrd="1" destOrd="0" presId="urn:microsoft.com/office/officeart/2008/layout/LinedList"/>
    <dgm:cxn modelId="{D3921B04-77ED-9440-89D4-8290EC0FF473}" type="presParOf" srcId="{2A63CC41-2F64-2541-AFFC-BDFDF3B20828}" destId="{AE49F664-3E20-B847-85D9-C142841B6321}" srcOrd="4" destOrd="0" presId="urn:microsoft.com/office/officeart/2008/layout/LinedList"/>
    <dgm:cxn modelId="{D98101AF-2AFA-8C42-891F-BD4C18EB7FA2}" type="presParOf" srcId="{2A63CC41-2F64-2541-AFFC-BDFDF3B20828}" destId="{31146BBB-7C41-BB4B-9BB6-830D97C78D29}" srcOrd="5" destOrd="0" presId="urn:microsoft.com/office/officeart/2008/layout/LinedList"/>
    <dgm:cxn modelId="{E378E1B9-F1A9-494D-9C8B-00B36EE48BDE}" type="presParOf" srcId="{31146BBB-7C41-BB4B-9BB6-830D97C78D29}" destId="{713F87D9-A0AF-5F42-91F5-81DB4007DD89}" srcOrd="0" destOrd="0" presId="urn:microsoft.com/office/officeart/2008/layout/LinedList"/>
    <dgm:cxn modelId="{7783747A-7FC1-A24F-A352-63E565197F66}" type="presParOf" srcId="{31146BBB-7C41-BB4B-9BB6-830D97C78D29}" destId="{0223DE8E-C24D-5D43-9D8C-261C4A9F0938}" srcOrd="1" destOrd="0" presId="urn:microsoft.com/office/officeart/2008/layout/LinedList"/>
    <dgm:cxn modelId="{D9DB8F6D-D4AF-C746-9FBA-467061D8800B}" type="presParOf" srcId="{2A63CC41-2F64-2541-AFFC-BDFDF3B20828}" destId="{669F75B7-0431-AD48-A9BC-3797587472D7}" srcOrd="6" destOrd="0" presId="urn:microsoft.com/office/officeart/2008/layout/LinedList"/>
    <dgm:cxn modelId="{7C85CC0C-6F8A-AE4C-A27F-E6694655E5A2}" type="presParOf" srcId="{2A63CC41-2F64-2541-AFFC-BDFDF3B20828}" destId="{4220005A-33D8-3740-AEF1-F12FC4E7B11C}" srcOrd="7" destOrd="0" presId="urn:microsoft.com/office/officeart/2008/layout/LinedList"/>
    <dgm:cxn modelId="{C9BD9F99-1408-6040-A4D7-5D279BB3A355}" type="presParOf" srcId="{4220005A-33D8-3740-AEF1-F12FC4E7B11C}" destId="{AFC3FCC3-6A33-FC4E-B6EE-5B3927E4AD17}" srcOrd="0" destOrd="0" presId="urn:microsoft.com/office/officeart/2008/layout/LinedList"/>
    <dgm:cxn modelId="{3DEDDF58-96E8-184F-9F4C-B47DC55F8B64}" type="presParOf" srcId="{4220005A-33D8-3740-AEF1-F12FC4E7B11C}" destId="{462201D3-2F03-244A-9710-7A6520352269}" srcOrd="1" destOrd="0" presId="urn:microsoft.com/office/officeart/2008/layout/LinedList"/>
    <dgm:cxn modelId="{D56380CA-B258-FC47-AF43-82EF3D7B4E55}" type="presParOf" srcId="{2A63CC41-2F64-2541-AFFC-BDFDF3B20828}" destId="{1F08F6F3-9A12-E541-A06D-3EE61AAE08E1}" srcOrd="8" destOrd="0" presId="urn:microsoft.com/office/officeart/2008/layout/LinedList"/>
    <dgm:cxn modelId="{27622D84-B5CF-6049-BF53-F23D5E9D5BC6}" type="presParOf" srcId="{2A63CC41-2F64-2541-AFFC-BDFDF3B20828}" destId="{6FCD7810-89DB-E44A-8119-B218F14A5CB3}" srcOrd="9" destOrd="0" presId="urn:microsoft.com/office/officeart/2008/layout/LinedList"/>
    <dgm:cxn modelId="{A30F1930-6927-6249-A9F2-BF8AFE5161C7}" type="presParOf" srcId="{6FCD7810-89DB-E44A-8119-B218F14A5CB3}" destId="{A7CFD0DB-B399-E449-A5C5-C48BD8A0A6C6}" srcOrd="0" destOrd="0" presId="urn:microsoft.com/office/officeart/2008/layout/LinedList"/>
    <dgm:cxn modelId="{EC0721E2-29D5-444F-A746-6A8FC7333D19}" type="presParOf" srcId="{6FCD7810-89DB-E44A-8119-B218F14A5CB3}" destId="{FD978922-2C19-F548-9296-B7462B287577}" srcOrd="1" destOrd="0" presId="urn:microsoft.com/office/officeart/2008/layout/LinedList"/>
    <dgm:cxn modelId="{E2632841-0555-C941-9882-E6A66C79652E}" type="presParOf" srcId="{2A63CC41-2F64-2541-AFFC-BDFDF3B20828}" destId="{C8EBEB2B-ACD6-324C-9EE6-74CDA9C0F248}" srcOrd="10" destOrd="0" presId="urn:microsoft.com/office/officeart/2008/layout/LinedList"/>
    <dgm:cxn modelId="{785CCEB5-6E4C-634D-AC05-466441DEF055}" type="presParOf" srcId="{2A63CC41-2F64-2541-AFFC-BDFDF3B20828}" destId="{9DE512F4-CC31-9446-A098-7F71BA8E86BB}" srcOrd="11" destOrd="0" presId="urn:microsoft.com/office/officeart/2008/layout/LinedList"/>
    <dgm:cxn modelId="{C80FD464-DE94-E849-B819-4831F5C8B0B1}" type="presParOf" srcId="{9DE512F4-CC31-9446-A098-7F71BA8E86BB}" destId="{54AEF214-62EB-B048-93FF-28EAB14FB5C6}" srcOrd="0" destOrd="0" presId="urn:microsoft.com/office/officeart/2008/layout/LinedList"/>
    <dgm:cxn modelId="{F0B0130F-FE75-344A-B861-2FE6440A995E}" type="presParOf" srcId="{9DE512F4-CC31-9446-A098-7F71BA8E86BB}" destId="{FF0769F9-21CB-5040-A992-8BD12A23E4AA}"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1E3C80-3894-4B75-888D-1779C7CDE1FE}"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CD3CF8C1-9613-481C-B55F-AA94A414E890}">
      <dgm:prSet/>
      <dgm:spPr/>
      <dgm:t>
        <a:bodyPr/>
        <a:lstStyle/>
        <a:p>
          <a:r>
            <a:rPr lang="en-US" dirty="0"/>
            <a:t>Disadvantage </a:t>
          </a:r>
          <a:r>
            <a:rPr lang="en-US" dirty="0" err="1"/>
            <a:t>Dolnicar</a:t>
          </a:r>
          <a:r>
            <a:rPr lang="en-US" dirty="0"/>
            <a:t> doesn’t consider Airbnb only caters for those looking for a holiday (</a:t>
          </a:r>
          <a:r>
            <a:rPr lang="en-GB" dirty="0"/>
            <a:t>Muller, 2020).</a:t>
          </a:r>
          <a:endParaRPr lang="en-US" dirty="0"/>
        </a:p>
      </dgm:t>
    </dgm:pt>
    <dgm:pt modelId="{DF2907F6-7F0F-4D16-B495-C6AB58C99A6C}" type="parTrans" cxnId="{788D4026-ACAB-4189-AB35-F9BD8F3E89B4}">
      <dgm:prSet/>
      <dgm:spPr/>
      <dgm:t>
        <a:bodyPr/>
        <a:lstStyle/>
        <a:p>
          <a:endParaRPr lang="en-US"/>
        </a:p>
      </dgm:t>
    </dgm:pt>
    <dgm:pt modelId="{D6C9A72D-35BA-4212-A8A1-FB9B241E8ECD}" type="sibTrans" cxnId="{788D4026-ACAB-4189-AB35-F9BD8F3E89B4}">
      <dgm:prSet/>
      <dgm:spPr/>
      <dgm:t>
        <a:bodyPr/>
        <a:lstStyle/>
        <a:p>
          <a:endParaRPr lang="en-US"/>
        </a:p>
      </dgm:t>
    </dgm:pt>
    <dgm:pt modelId="{7A364845-6124-4CF8-81E8-EC2D5251F8DF}">
      <dgm:prSet/>
      <dgm:spPr/>
      <dgm:t>
        <a:bodyPr/>
        <a:lstStyle/>
        <a:p>
          <a:r>
            <a:rPr lang="en-US" dirty="0" err="1"/>
            <a:t>Dolnicar</a:t>
          </a:r>
          <a:r>
            <a:rPr lang="en-US" dirty="0"/>
            <a:t> doesn’t specifically address the theme digital disruption </a:t>
          </a:r>
          <a:r>
            <a:rPr lang="en-GB" dirty="0"/>
            <a:t>(Ma, 2018).</a:t>
          </a:r>
          <a:r>
            <a:rPr lang="en-US" dirty="0"/>
            <a:t> </a:t>
          </a:r>
        </a:p>
      </dgm:t>
    </dgm:pt>
    <dgm:pt modelId="{94545275-AD15-4C4D-B5D9-86AC84FE0955}" type="parTrans" cxnId="{78FFE59E-7F51-431D-B459-57A1D05F9722}">
      <dgm:prSet/>
      <dgm:spPr/>
      <dgm:t>
        <a:bodyPr/>
        <a:lstStyle/>
        <a:p>
          <a:endParaRPr lang="en-US"/>
        </a:p>
      </dgm:t>
    </dgm:pt>
    <dgm:pt modelId="{DA00D911-28CA-4403-8071-ADD2BABC2635}" type="sibTrans" cxnId="{78FFE59E-7F51-431D-B459-57A1D05F9722}">
      <dgm:prSet/>
      <dgm:spPr/>
      <dgm:t>
        <a:bodyPr/>
        <a:lstStyle/>
        <a:p>
          <a:endParaRPr lang="en-US"/>
        </a:p>
      </dgm:t>
    </dgm:pt>
    <dgm:pt modelId="{A4536032-C0FD-412C-ADE3-52DCE3227B4F}">
      <dgm:prSet/>
      <dgm:spPr/>
      <dgm:t>
        <a:bodyPr/>
        <a:lstStyle/>
        <a:p>
          <a:r>
            <a:rPr lang="en-US" dirty="0"/>
            <a:t>Doesn’t investigate relationship perspective (</a:t>
          </a:r>
          <a:r>
            <a:rPr lang="en-GB" dirty="0" err="1"/>
            <a:t>Chian</a:t>
          </a:r>
          <a:r>
            <a:rPr lang="en-GB" dirty="0"/>
            <a:t>-Son, 2007).</a:t>
          </a:r>
          <a:r>
            <a:rPr lang="en-US" dirty="0"/>
            <a:t> </a:t>
          </a:r>
        </a:p>
      </dgm:t>
    </dgm:pt>
    <dgm:pt modelId="{D06B2652-3B69-41B8-ADF8-D7BE35BD1223}" type="parTrans" cxnId="{6DD44FF6-A478-4917-85AD-5CB1C7FDE25E}">
      <dgm:prSet/>
      <dgm:spPr/>
      <dgm:t>
        <a:bodyPr/>
        <a:lstStyle/>
        <a:p>
          <a:endParaRPr lang="en-US"/>
        </a:p>
      </dgm:t>
    </dgm:pt>
    <dgm:pt modelId="{9821568F-4F7E-4183-AA63-2585A1B2D48F}" type="sibTrans" cxnId="{6DD44FF6-A478-4917-85AD-5CB1C7FDE25E}">
      <dgm:prSet/>
      <dgm:spPr/>
      <dgm:t>
        <a:bodyPr/>
        <a:lstStyle/>
        <a:p>
          <a:endParaRPr lang="en-US"/>
        </a:p>
      </dgm:t>
    </dgm:pt>
    <dgm:pt modelId="{65180F8D-EA77-41ED-BDCC-76D242ECFD61}">
      <dgm:prSet/>
      <dgm:spPr/>
      <dgm:t>
        <a:bodyPr/>
        <a:lstStyle/>
        <a:p>
          <a:r>
            <a:rPr lang="en-US"/>
            <a:t>Collaborative consumption as a way of developing customer relationships. </a:t>
          </a:r>
        </a:p>
      </dgm:t>
    </dgm:pt>
    <dgm:pt modelId="{209C86E8-8027-43DC-8BC6-F13270DFE3C9}" type="parTrans" cxnId="{C8512C3E-DC68-4463-814A-AA8B956AFF8F}">
      <dgm:prSet/>
      <dgm:spPr/>
      <dgm:t>
        <a:bodyPr/>
        <a:lstStyle/>
        <a:p>
          <a:endParaRPr lang="en-US"/>
        </a:p>
      </dgm:t>
    </dgm:pt>
    <dgm:pt modelId="{D96E2807-8689-4F92-8DA5-77D30162042D}" type="sibTrans" cxnId="{C8512C3E-DC68-4463-814A-AA8B956AFF8F}">
      <dgm:prSet/>
      <dgm:spPr/>
      <dgm:t>
        <a:bodyPr/>
        <a:lstStyle/>
        <a:p>
          <a:endParaRPr lang="en-US"/>
        </a:p>
      </dgm:t>
    </dgm:pt>
    <dgm:pt modelId="{87411CD7-C386-D045-9E15-D937F93FAC7F}">
      <dgm:prSet/>
      <dgm:spPr/>
      <dgm:t>
        <a:bodyPr/>
        <a:lstStyle/>
        <a:p>
          <a:r>
            <a:rPr lang="en-GB" dirty="0"/>
            <a:t>Digital disruption "explains how entrants can successfully compete with incumbents” (Skog, </a:t>
          </a:r>
          <a:r>
            <a:rPr lang="en-GB" dirty="0" err="1"/>
            <a:t>Wimelius</a:t>
          </a:r>
          <a:r>
            <a:rPr lang="en-GB" dirty="0"/>
            <a:t>, &amp; Sandberg, 2018). </a:t>
          </a:r>
        </a:p>
      </dgm:t>
    </dgm:pt>
    <dgm:pt modelId="{65234DDB-4E03-244E-8EAA-6F0F81045201}" type="parTrans" cxnId="{3734554A-9280-524B-B1AE-34297FC24E9D}">
      <dgm:prSet/>
      <dgm:spPr/>
      <dgm:t>
        <a:bodyPr/>
        <a:lstStyle/>
        <a:p>
          <a:endParaRPr lang="en-GB"/>
        </a:p>
      </dgm:t>
    </dgm:pt>
    <dgm:pt modelId="{5A67EACB-98F4-614F-87D4-99166245A431}" type="sibTrans" cxnId="{3734554A-9280-524B-B1AE-34297FC24E9D}">
      <dgm:prSet/>
      <dgm:spPr/>
      <dgm:t>
        <a:bodyPr/>
        <a:lstStyle/>
        <a:p>
          <a:endParaRPr lang="en-GB"/>
        </a:p>
      </dgm:t>
    </dgm:pt>
    <dgm:pt modelId="{8C982B38-777A-4D49-83E4-46010530B516}">
      <dgm:prSet/>
      <dgm:spPr/>
      <dgm:t>
        <a:bodyPr/>
        <a:lstStyle/>
        <a:p>
          <a:r>
            <a:rPr lang="en-GB" dirty="0"/>
            <a:t>Familiarity and trust (</a:t>
          </a:r>
          <a:r>
            <a:rPr lang="en-GB" dirty="0" err="1"/>
            <a:t>Mittendorf</a:t>
          </a:r>
          <a:r>
            <a:rPr lang="en-GB" dirty="0"/>
            <a:t>, 2016). </a:t>
          </a:r>
        </a:p>
      </dgm:t>
    </dgm:pt>
    <dgm:pt modelId="{1DB89B37-00D1-6144-BE6A-D6E64C3B154E}" type="parTrans" cxnId="{F73C80F2-0146-AB49-9848-AEE753862F4C}">
      <dgm:prSet/>
      <dgm:spPr/>
      <dgm:t>
        <a:bodyPr/>
        <a:lstStyle/>
        <a:p>
          <a:endParaRPr lang="en-GB"/>
        </a:p>
      </dgm:t>
    </dgm:pt>
    <dgm:pt modelId="{47C6BCD0-37F8-3740-B5FE-40B7441CC1C0}" type="sibTrans" cxnId="{F73C80F2-0146-AB49-9848-AEE753862F4C}">
      <dgm:prSet/>
      <dgm:spPr/>
      <dgm:t>
        <a:bodyPr/>
        <a:lstStyle/>
        <a:p>
          <a:endParaRPr lang="en-GB"/>
        </a:p>
      </dgm:t>
    </dgm:pt>
    <dgm:pt modelId="{4BB049F9-034F-9B47-9657-47F07A7DFEB3}">
      <dgm:prSet/>
      <dgm:spPr/>
      <dgm:t>
        <a:bodyPr/>
        <a:lstStyle/>
        <a:p>
          <a:r>
            <a:rPr lang="en-GB" dirty="0"/>
            <a:t>Collaboration with airlines (</a:t>
          </a:r>
          <a:r>
            <a:rPr lang="en-GB" dirty="0" err="1"/>
            <a:t>Genter</a:t>
          </a:r>
          <a:r>
            <a:rPr lang="en-GB" dirty="0"/>
            <a:t>, 2021). </a:t>
          </a:r>
        </a:p>
      </dgm:t>
    </dgm:pt>
    <dgm:pt modelId="{6C89E206-F977-EE42-B46C-363719F60017}" type="parTrans" cxnId="{CE5EE48B-1F22-7943-AD5D-8B7871494446}">
      <dgm:prSet/>
      <dgm:spPr/>
      <dgm:t>
        <a:bodyPr/>
        <a:lstStyle/>
        <a:p>
          <a:endParaRPr lang="en-GB"/>
        </a:p>
      </dgm:t>
    </dgm:pt>
    <dgm:pt modelId="{77EE48AC-3D9C-854C-B532-FC4F2694E753}" type="sibTrans" cxnId="{CE5EE48B-1F22-7943-AD5D-8B7871494446}">
      <dgm:prSet/>
      <dgm:spPr/>
      <dgm:t>
        <a:bodyPr/>
        <a:lstStyle/>
        <a:p>
          <a:endParaRPr lang="en-GB"/>
        </a:p>
      </dgm:t>
    </dgm:pt>
    <dgm:pt modelId="{215E911B-D004-EE4F-88EB-2A98573E0913}">
      <dgm:prSet/>
      <dgm:spPr/>
      <dgm:t>
        <a:bodyPr/>
        <a:lstStyle/>
        <a:p>
          <a:r>
            <a:rPr lang="en-GB" dirty="0"/>
            <a:t>Lack of responsibility (</a:t>
          </a:r>
          <a:r>
            <a:rPr lang="en-GB" dirty="0" err="1"/>
            <a:t>Hartl</a:t>
          </a:r>
          <a:r>
            <a:rPr lang="en-GB" dirty="0"/>
            <a:t>, Hofmann, &amp; </a:t>
          </a:r>
          <a:r>
            <a:rPr lang="en-GB" dirty="0" err="1"/>
            <a:t>Kirchler</a:t>
          </a:r>
          <a:r>
            <a:rPr lang="en-GB" dirty="0"/>
            <a:t>, 2016)</a:t>
          </a:r>
        </a:p>
      </dgm:t>
    </dgm:pt>
    <dgm:pt modelId="{98C8FE11-97F1-8242-8C4F-DAAFE89B2799}" type="parTrans" cxnId="{16A9627F-4B6C-E64D-9EB3-A16DF0C54935}">
      <dgm:prSet/>
      <dgm:spPr/>
      <dgm:t>
        <a:bodyPr/>
        <a:lstStyle/>
        <a:p>
          <a:endParaRPr lang="en-GB"/>
        </a:p>
      </dgm:t>
    </dgm:pt>
    <dgm:pt modelId="{604794A8-7F89-894B-A8CE-52CAFF52D3CA}" type="sibTrans" cxnId="{16A9627F-4B6C-E64D-9EB3-A16DF0C54935}">
      <dgm:prSet/>
      <dgm:spPr/>
      <dgm:t>
        <a:bodyPr/>
        <a:lstStyle/>
        <a:p>
          <a:endParaRPr lang="en-GB"/>
        </a:p>
      </dgm:t>
    </dgm:pt>
    <dgm:pt modelId="{CA206C36-0B4C-EC40-9096-E638C0A5157F}">
      <dgm:prSet/>
      <dgm:spPr/>
      <dgm:t>
        <a:bodyPr/>
        <a:lstStyle/>
        <a:p>
          <a:r>
            <a:rPr lang="en-GB" dirty="0"/>
            <a:t>Disloyal competition  (Ertz, Durif, &amp; Arcand, 2016). </a:t>
          </a:r>
        </a:p>
      </dgm:t>
    </dgm:pt>
    <dgm:pt modelId="{FB489F1C-EA24-9548-916F-37C573C4589B}" type="parTrans" cxnId="{70C5B7A4-DF47-A14C-9798-87C046D017A4}">
      <dgm:prSet/>
      <dgm:spPr/>
      <dgm:t>
        <a:bodyPr/>
        <a:lstStyle/>
        <a:p>
          <a:endParaRPr lang="en-GB"/>
        </a:p>
      </dgm:t>
    </dgm:pt>
    <dgm:pt modelId="{345C12BF-DBB9-FE4D-B33B-9C2DF4486D4A}" type="sibTrans" cxnId="{70C5B7A4-DF47-A14C-9798-87C046D017A4}">
      <dgm:prSet/>
      <dgm:spPr/>
      <dgm:t>
        <a:bodyPr/>
        <a:lstStyle/>
        <a:p>
          <a:endParaRPr lang="en-GB"/>
        </a:p>
      </dgm:t>
    </dgm:pt>
    <dgm:pt modelId="{D2A31CC0-90EE-0F49-8A80-FA0F6CAEFB1E}" type="pres">
      <dgm:prSet presAssocID="{1B1E3C80-3894-4B75-888D-1779C7CDE1FE}" presName="vert0" presStyleCnt="0">
        <dgm:presLayoutVars>
          <dgm:dir/>
          <dgm:animOne val="branch"/>
          <dgm:animLvl val="lvl"/>
        </dgm:presLayoutVars>
      </dgm:prSet>
      <dgm:spPr/>
    </dgm:pt>
    <dgm:pt modelId="{7462E4AB-2390-8E45-B3FF-B96B4D036539}" type="pres">
      <dgm:prSet presAssocID="{CD3CF8C1-9613-481C-B55F-AA94A414E890}" presName="thickLine" presStyleLbl="alignNode1" presStyleIdx="0" presStyleCnt="9"/>
      <dgm:spPr/>
    </dgm:pt>
    <dgm:pt modelId="{9BBF1D93-6941-E242-B4D4-0B4BC823E85A}" type="pres">
      <dgm:prSet presAssocID="{CD3CF8C1-9613-481C-B55F-AA94A414E890}" presName="horz1" presStyleCnt="0"/>
      <dgm:spPr/>
    </dgm:pt>
    <dgm:pt modelId="{1183301B-CD75-1740-9C75-D5A46349CFA5}" type="pres">
      <dgm:prSet presAssocID="{CD3CF8C1-9613-481C-B55F-AA94A414E890}" presName="tx1" presStyleLbl="revTx" presStyleIdx="0" presStyleCnt="9"/>
      <dgm:spPr/>
    </dgm:pt>
    <dgm:pt modelId="{D37E9CFC-CFD7-124B-B1F7-93D5C5F20A22}" type="pres">
      <dgm:prSet presAssocID="{CD3CF8C1-9613-481C-B55F-AA94A414E890}" presName="vert1" presStyleCnt="0"/>
      <dgm:spPr/>
    </dgm:pt>
    <dgm:pt modelId="{EF0ADF4E-C7BC-7B4B-B20C-ADF56714F6DC}" type="pres">
      <dgm:prSet presAssocID="{7A364845-6124-4CF8-81E8-EC2D5251F8DF}" presName="thickLine" presStyleLbl="alignNode1" presStyleIdx="1" presStyleCnt="9"/>
      <dgm:spPr/>
    </dgm:pt>
    <dgm:pt modelId="{BBC54FFE-7236-D743-8C79-87E314EC3428}" type="pres">
      <dgm:prSet presAssocID="{7A364845-6124-4CF8-81E8-EC2D5251F8DF}" presName="horz1" presStyleCnt="0"/>
      <dgm:spPr/>
    </dgm:pt>
    <dgm:pt modelId="{399F7E4E-5462-0545-B314-4E7C354DD881}" type="pres">
      <dgm:prSet presAssocID="{7A364845-6124-4CF8-81E8-EC2D5251F8DF}" presName="tx1" presStyleLbl="revTx" presStyleIdx="1" presStyleCnt="9"/>
      <dgm:spPr/>
    </dgm:pt>
    <dgm:pt modelId="{4DD0905D-4BA3-F84C-98A0-476CFA82DDC1}" type="pres">
      <dgm:prSet presAssocID="{7A364845-6124-4CF8-81E8-EC2D5251F8DF}" presName="vert1" presStyleCnt="0"/>
      <dgm:spPr/>
    </dgm:pt>
    <dgm:pt modelId="{2546E49D-7021-A14E-8752-6DB91A57C2DE}" type="pres">
      <dgm:prSet presAssocID="{87411CD7-C386-D045-9E15-D937F93FAC7F}" presName="thickLine" presStyleLbl="alignNode1" presStyleIdx="2" presStyleCnt="9"/>
      <dgm:spPr/>
    </dgm:pt>
    <dgm:pt modelId="{5DB08E55-397B-6245-AD91-A0A82B177212}" type="pres">
      <dgm:prSet presAssocID="{87411CD7-C386-D045-9E15-D937F93FAC7F}" presName="horz1" presStyleCnt="0"/>
      <dgm:spPr/>
    </dgm:pt>
    <dgm:pt modelId="{D055A3B0-A36C-CC47-BBAD-867552276DF4}" type="pres">
      <dgm:prSet presAssocID="{87411CD7-C386-D045-9E15-D937F93FAC7F}" presName="tx1" presStyleLbl="revTx" presStyleIdx="2" presStyleCnt="9"/>
      <dgm:spPr/>
    </dgm:pt>
    <dgm:pt modelId="{4ADA373E-CDE6-C249-AA85-F42011FEA2D8}" type="pres">
      <dgm:prSet presAssocID="{87411CD7-C386-D045-9E15-D937F93FAC7F}" presName="vert1" presStyleCnt="0"/>
      <dgm:spPr/>
    </dgm:pt>
    <dgm:pt modelId="{0BCDDC7D-4F5A-F340-9985-9445CD61E614}" type="pres">
      <dgm:prSet presAssocID="{A4536032-C0FD-412C-ADE3-52DCE3227B4F}" presName="thickLine" presStyleLbl="alignNode1" presStyleIdx="3" presStyleCnt="9"/>
      <dgm:spPr/>
    </dgm:pt>
    <dgm:pt modelId="{64D22937-41AE-A049-BB64-F367C2AA6BDA}" type="pres">
      <dgm:prSet presAssocID="{A4536032-C0FD-412C-ADE3-52DCE3227B4F}" presName="horz1" presStyleCnt="0"/>
      <dgm:spPr/>
    </dgm:pt>
    <dgm:pt modelId="{2C93BD9A-4F07-5841-9022-BA9CBEAFD8EB}" type="pres">
      <dgm:prSet presAssocID="{A4536032-C0FD-412C-ADE3-52DCE3227B4F}" presName="tx1" presStyleLbl="revTx" presStyleIdx="3" presStyleCnt="9"/>
      <dgm:spPr/>
    </dgm:pt>
    <dgm:pt modelId="{7EADC5E2-81E5-F84F-8FF8-569BC76F4FE8}" type="pres">
      <dgm:prSet presAssocID="{A4536032-C0FD-412C-ADE3-52DCE3227B4F}" presName="vert1" presStyleCnt="0"/>
      <dgm:spPr/>
    </dgm:pt>
    <dgm:pt modelId="{88DB704F-575E-3C43-8DA3-401B66D235FD}" type="pres">
      <dgm:prSet presAssocID="{8C982B38-777A-4D49-83E4-46010530B516}" presName="thickLine" presStyleLbl="alignNode1" presStyleIdx="4" presStyleCnt="9"/>
      <dgm:spPr/>
    </dgm:pt>
    <dgm:pt modelId="{003F3747-1544-5A4C-AFF1-7E1A8B8CA67C}" type="pres">
      <dgm:prSet presAssocID="{8C982B38-777A-4D49-83E4-46010530B516}" presName="horz1" presStyleCnt="0"/>
      <dgm:spPr/>
    </dgm:pt>
    <dgm:pt modelId="{B2BF2683-4EEA-A74D-B974-3B90A0F9801F}" type="pres">
      <dgm:prSet presAssocID="{8C982B38-777A-4D49-83E4-46010530B516}" presName="tx1" presStyleLbl="revTx" presStyleIdx="4" presStyleCnt="9"/>
      <dgm:spPr/>
    </dgm:pt>
    <dgm:pt modelId="{DDB864A7-6150-5144-A36F-ACADBC527C06}" type="pres">
      <dgm:prSet presAssocID="{8C982B38-777A-4D49-83E4-46010530B516}" presName="vert1" presStyleCnt="0"/>
      <dgm:spPr/>
    </dgm:pt>
    <dgm:pt modelId="{7F20122D-A8D2-5C41-8174-425F506F8707}" type="pres">
      <dgm:prSet presAssocID="{4BB049F9-034F-9B47-9657-47F07A7DFEB3}" presName="thickLine" presStyleLbl="alignNode1" presStyleIdx="5" presStyleCnt="9"/>
      <dgm:spPr/>
    </dgm:pt>
    <dgm:pt modelId="{ECA13E57-81DD-4444-A502-2D326EEA2051}" type="pres">
      <dgm:prSet presAssocID="{4BB049F9-034F-9B47-9657-47F07A7DFEB3}" presName="horz1" presStyleCnt="0"/>
      <dgm:spPr/>
    </dgm:pt>
    <dgm:pt modelId="{1C07963A-0106-E749-A755-46185BBFA403}" type="pres">
      <dgm:prSet presAssocID="{4BB049F9-034F-9B47-9657-47F07A7DFEB3}" presName="tx1" presStyleLbl="revTx" presStyleIdx="5" presStyleCnt="9"/>
      <dgm:spPr/>
    </dgm:pt>
    <dgm:pt modelId="{F778AD53-8B2C-9348-98AB-34E7688393D5}" type="pres">
      <dgm:prSet presAssocID="{4BB049F9-034F-9B47-9657-47F07A7DFEB3}" presName="vert1" presStyleCnt="0"/>
      <dgm:spPr/>
    </dgm:pt>
    <dgm:pt modelId="{8D70A85F-DD44-D04B-80EE-959EA7FDABE9}" type="pres">
      <dgm:prSet presAssocID="{215E911B-D004-EE4F-88EB-2A98573E0913}" presName="thickLine" presStyleLbl="alignNode1" presStyleIdx="6" presStyleCnt="9"/>
      <dgm:spPr/>
    </dgm:pt>
    <dgm:pt modelId="{8F9571CE-4C2C-F148-89F0-89E028506C80}" type="pres">
      <dgm:prSet presAssocID="{215E911B-D004-EE4F-88EB-2A98573E0913}" presName="horz1" presStyleCnt="0"/>
      <dgm:spPr/>
    </dgm:pt>
    <dgm:pt modelId="{4BDCE06B-85A0-804C-B621-3714530409BA}" type="pres">
      <dgm:prSet presAssocID="{215E911B-D004-EE4F-88EB-2A98573E0913}" presName="tx1" presStyleLbl="revTx" presStyleIdx="6" presStyleCnt="9"/>
      <dgm:spPr/>
    </dgm:pt>
    <dgm:pt modelId="{ECB8CF02-D56F-FE44-8D2A-357BCA982670}" type="pres">
      <dgm:prSet presAssocID="{215E911B-D004-EE4F-88EB-2A98573E0913}" presName="vert1" presStyleCnt="0"/>
      <dgm:spPr/>
    </dgm:pt>
    <dgm:pt modelId="{3BA58F64-4425-2641-81E6-B0E788B49DB3}" type="pres">
      <dgm:prSet presAssocID="{CA206C36-0B4C-EC40-9096-E638C0A5157F}" presName="thickLine" presStyleLbl="alignNode1" presStyleIdx="7" presStyleCnt="9"/>
      <dgm:spPr/>
    </dgm:pt>
    <dgm:pt modelId="{C4E2C0C5-7AF3-F54C-82A8-DA00120CBBDB}" type="pres">
      <dgm:prSet presAssocID="{CA206C36-0B4C-EC40-9096-E638C0A5157F}" presName="horz1" presStyleCnt="0"/>
      <dgm:spPr/>
    </dgm:pt>
    <dgm:pt modelId="{3C370130-5453-FF4E-88B3-5A76180640BE}" type="pres">
      <dgm:prSet presAssocID="{CA206C36-0B4C-EC40-9096-E638C0A5157F}" presName="tx1" presStyleLbl="revTx" presStyleIdx="7" presStyleCnt="9"/>
      <dgm:spPr/>
    </dgm:pt>
    <dgm:pt modelId="{CEBE42C3-703C-F64F-BB3D-E947DE6376B6}" type="pres">
      <dgm:prSet presAssocID="{CA206C36-0B4C-EC40-9096-E638C0A5157F}" presName="vert1" presStyleCnt="0"/>
      <dgm:spPr/>
    </dgm:pt>
    <dgm:pt modelId="{D15CB37C-D119-1042-8A82-454FCDA26714}" type="pres">
      <dgm:prSet presAssocID="{65180F8D-EA77-41ED-BDCC-76D242ECFD61}" presName="thickLine" presStyleLbl="alignNode1" presStyleIdx="8" presStyleCnt="9"/>
      <dgm:spPr/>
    </dgm:pt>
    <dgm:pt modelId="{DF62E282-65DA-3945-AB1E-7C498F146EE5}" type="pres">
      <dgm:prSet presAssocID="{65180F8D-EA77-41ED-BDCC-76D242ECFD61}" presName="horz1" presStyleCnt="0"/>
      <dgm:spPr/>
    </dgm:pt>
    <dgm:pt modelId="{A54779A1-B18F-D64E-95F7-30BD8F01CBFE}" type="pres">
      <dgm:prSet presAssocID="{65180F8D-EA77-41ED-BDCC-76D242ECFD61}" presName="tx1" presStyleLbl="revTx" presStyleIdx="8" presStyleCnt="9"/>
      <dgm:spPr/>
    </dgm:pt>
    <dgm:pt modelId="{B1EC0A78-C01A-614A-84B5-58E7792F65A7}" type="pres">
      <dgm:prSet presAssocID="{65180F8D-EA77-41ED-BDCC-76D242ECFD61}" presName="vert1" presStyleCnt="0"/>
      <dgm:spPr/>
    </dgm:pt>
  </dgm:ptLst>
  <dgm:cxnLst>
    <dgm:cxn modelId="{788D4026-ACAB-4189-AB35-F9BD8F3E89B4}" srcId="{1B1E3C80-3894-4B75-888D-1779C7CDE1FE}" destId="{CD3CF8C1-9613-481C-B55F-AA94A414E890}" srcOrd="0" destOrd="0" parTransId="{DF2907F6-7F0F-4D16-B495-C6AB58C99A6C}" sibTransId="{D6C9A72D-35BA-4212-A8A1-FB9B241E8ECD}"/>
    <dgm:cxn modelId="{77F24626-4706-D247-87C9-7FF946BDADA6}" type="presOf" srcId="{CA206C36-0B4C-EC40-9096-E638C0A5157F}" destId="{3C370130-5453-FF4E-88B3-5A76180640BE}" srcOrd="0" destOrd="0" presId="urn:microsoft.com/office/officeart/2008/layout/LinedList"/>
    <dgm:cxn modelId="{C7C1692F-71FB-1146-95B1-4431339BD9C4}" type="presOf" srcId="{7A364845-6124-4CF8-81E8-EC2D5251F8DF}" destId="{399F7E4E-5462-0545-B314-4E7C354DD881}" srcOrd="0" destOrd="0" presId="urn:microsoft.com/office/officeart/2008/layout/LinedList"/>
    <dgm:cxn modelId="{7DA37F39-3233-7642-8D06-EC99EBAEF20F}" type="presOf" srcId="{A4536032-C0FD-412C-ADE3-52DCE3227B4F}" destId="{2C93BD9A-4F07-5841-9022-BA9CBEAFD8EB}" srcOrd="0" destOrd="0" presId="urn:microsoft.com/office/officeart/2008/layout/LinedList"/>
    <dgm:cxn modelId="{C8512C3E-DC68-4463-814A-AA8B956AFF8F}" srcId="{1B1E3C80-3894-4B75-888D-1779C7CDE1FE}" destId="{65180F8D-EA77-41ED-BDCC-76D242ECFD61}" srcOrd="8" destOrd="0" parTransId="{209C86E8-8027-43DC-8BC6-F13270DFE3C9}" sibTransId="{D96E2807-8689-4F92-8DA5-77D30162042D}"/>
    <dgm:cxn modelId="{9F98A33E-82E3-BD48-8232-5F464DF72616}" type="presOf" srcId="{87411CD7-C386-D045-9E15-D937F93FAC7F}" destId="{D055A3B0-A36C-CC47-BBAD-867552276DF4}" srcOrd="0" destOrd="0" presId="urn:microsoft.com/office/officeart/2008/layout/LinedList"/>
    <dgm:cxn modelId="{3734554A-9280-524B-B1AE-34297FC24E9D}" srcId="{1B1E3C80-3894-4B75-888D-1779C7CDE1FE}" destId="{87411CD7-C386-D045-9E15-D937F93FAC7F}" srcOrd="2" destOrd="0" parTransId="{65234DDB-4E03-244E-8EAA-6F0F81045201}" sibTransId="{5A67EACB-98F4-614F-87D4-99166245A431}"/>
    <dgm:cxn modelId="{E6862651-910A-5A43-9306-1CCA35BA0D31}" type="presOf" srcId="{CD3CF8C1-9613-481C-B55F-AA94A414E890}" destId="{1183301B-CD75-1740-9C75-D5A46349CFA5}" srcOrd="0" destOrd="0" presId="urn:microsoft.com/office/officeart/2008/layout/LinedList"/>
    <dgm:cxn modelId="{16A9627F-4B6C-E64D-9EB3-A16DF0C54935}" srcId="{1B1E3C80-3894-4B75-888D-1779C7CDE1FE}" destId="{215E911B-D004-EE4F-88EB-2A98573E0913}" srcOrd="6" destOrd="0" parTransId="{98C8FE11-97F1-8242-8C4F-DAAFE89B2799}" sibTransId="{604794A8-7F89-894B-A8CE-52CAFF52D3CA}"/>
    <dgm:cxn modelId="{CE5EE48B-1F22-7943-AD5D-8B7871494446}" srcId="{1B1E3C80-3894-4B75-888D-1779C7CDE1FE}" destId="{4BB049F9-034F-9B47-9657-47F07A7DFEB3}" srcOrd="5" destOrd="0" parTransId="{6C89E206-F977-EE42-B46C-363719F60017}" sibTransId="{77EE48AC-3D9C-854C-B532-FC4F2694E753}"/>
    <dgm:cxn modelId="{ACD32D9E-C988-1445-9814-814397C1AB7E}" type="presOf" srcId="{4BB049F9-034F-9B47-9657-47F07A7DFEB3}" destId="{1C07963A-0106-E749-A755-46185BBFA403}" srcOrd="0" destOrd="0" presId="urn:microsoft.com/office/officeart/2008/layout/LinedList"/>
    <dgm:cxn modelId="{78FFE59E-7F51-431D-B459-57A1D05F9722}" srcId="{1B1E3C80-3894-4B75-888D-1779C7CDE1FE}" destId="{7A364845-6124-4CF8-81E8-EC2D5251F8DF}" srcOrd="1" destOrd="0" parTransId="{94545275-AD15-4C4D-B5D9-86AC84FE0955}" sibTransId="{DA00D911-28CA-4403-8071-ADD2BABC2635}"/>
    <dgm:cxn modelId="{70C5B7A4-DF47-A14C-9798-87C046D017A4}" srcId="{1B1E3C80-3894-4B75-888D-1779C7CDE1FE}" destId="{CA206C36-0B4C-EC40-9096-E638C0A5157F}" srcOrd="7" destOrd="0" parTransId="{FB489F1C-EA24-9548-916F-37C573C4589B}" sibTransId="{345C12BF-DBB9-FE4D-B33B-9C2DF4486D4A}"/>
    <dgm:cxn modelId="{D0E0B1AD-B68D-7B4F-A746-03202B8684C6}" type="presOf" srcId="{1B1E3C80-3894-4B75-888D-1779C7CDE1FE}" destId="{D2A31CC0-90EE-0F49-8A80-FA0F6CAEFB1E}" srcOrd="0" destOrd="0" presId="urn:microsoft.com/office/officeart/2008/layout/LinedList"/>
    <dgm:cxn modelId="{69EF41B3-07EC-9749-B7CE-A50A704A76F6}" type="presOf" srcId="{65180F8D-EA77-41ED-BDCC-76D242ECFD61}" destId="{A54779A1-B18F-D64E-95F7-30BD8F01CBFE}" srcOrd="0" destOrd="0" presId="urn:microsoft.com/office/officeart/2008/layout/LinedList"/>
    <dgm:cxn modelId="{C9703CDD-80B0-0F48-BBC9-AF1B9B43253D}" type="presOf" srcId="{8C982B38-777A-4D49-83E4-46010530B516}" destId="{B2BF2683-4EEA-A74D-B974-3B90A0F9801F}" srcOrd="0" destOrd="0" presId="urn:microsoft.com/office/officeart/2008/layout/LinedList"/>
    <dgm:cxn modelId="{F73C80F2-0146-AB49-9848-AEE753862F4C}" srcId="{1B1E3C80-3894-4B75-888D-1779C7CDE1FE}" destId="{8C982B38-777A-4D49-83E4-46010530B516}" srcOrd="4" destOrd="0" parTransId="{1DB89B37-00D1-6144-BE6A-D6E64C3B154E}" sibTransId="{47C6BCD0-37F8-3740-B5FE-40B7441CC1C0}"/>
    <dgm:cxn modelId="{B199B1F3-183C-B948-90B7-C30C498C49FE}" type="presOf" srcId="{215E911B-D004-EE4F-88EB-2A98573E0913}" destId="{4BDCE06B-85A0-804C-B621-3714530409BA}" srcOrd="0" destOrd="0" presId="urn:microsoft.com/office/officeart/2008/layout/LinedList"/>
    <dgm:cxn modelId="{6DD44FF6-A478-4917-85AD-5CB1C7FDE25E}" srcId="{1B1E3C80-3894-4B75-888D-1779C7CDE1FE}" destId="{A4536032-C0FD-412C-ADE3-52DCE3227B4F}" srcOrd="3" destOrd="0" parTransId="{D06B2652-3B69-41B8-ADF8-D7BE35BD1223}" sibTransId="{9821568F-4F7E-4183-AA63-2585A1B2D48F}"/>
    <dgm:cxn modelId="{7A2A62CF-1495-1645-BE4B-6A1EB78A118B}" type="presParOf" srcId="{D2A31CC0-90EE-0F49-8A80-FA0F6CAEFB1E}" destId="{7462E4AB-2390-8E45-B3FF-B96B4D036539}" srcOrd="0" destOrd="0" presId="urn:microsoft.com/office/officeart/2008/layout/LinedList"/>
    <dgm:cxn modelId="{5C817A2B-9134-E04E-A17D-A44395B53236}" type="presParOf" srcId="{D2A31CC0-90EE-0F49-8A80-FA0F6CAEFB1E}" destId="{9BBF1D93-6941-E242-B4D4-0B4BC823E85A}" srcOrd="1" destOrd="0" presId="urn:microsoft.com/office/officeart/2008/layout/LinedList"/>
    <dgm:cxn modelId="{B46FD98D-F30B-874C-BABE-40C757F509DA}" type="presParOf" srcId="{9BBF1D93-6941-E242-B4D4-0B4BC823E85A}" destId="{1183301B-CD75-1740-9C75-D5A46349CFA5}" srcOrd="0" destOrd="0" presId="urn:microsoft.com/office/officeart/2008/layout/LinedList"/>
    <dgm:cxn modelId="{1C358F57-E00D-F147-8930-8935FF044B78}" type="presParOf" srcId="{9BBF1D93-6941-E242-B4D4-0B4BC823E85A}" destId="{D37E9CFC-CFD7-124B-B1F7-93D5C5F20A22}" srcOrd="1" destOrd="0" presId="urn:microsoft.com/office/officeart/2008/layout/LinedList"/>
    <dgm:cxn modelId="{B83A11EC-AC6A-9B48-BA70-581AF09406CB}" type="presParOf" srcId="{D2A31CC0-90EE-0F49-8A80-FA0F6CAEFB1E}" destId="{EF0ADF4E-C7BC-7B4B-B20C-ADF56714F6DC}" srcOrd="2" destOrd="0" presId="urn:microsoft.com/office/officeart/2008/layout/LinedList"/>
    <dgm:cxn modelId="{5F8BBCB0-D412-EB48-AEC3-086F67399413}" type="presParOf" srcId="{D2A31CC0-90EE-0F49-8A80-FA0F6CAEFB1E}" destId="{BBC54FFE-7236-D743-8C79-87E314EC3428}" srcOrd="3" destOrd="0" presId="urn:microsoft.com/office/officeart/2008/layout/LinedList"/>
    <dgm:cxn modelId="{B62BC207-9432-1449-94F3-9AEEC9E0226D}" type="presParOf" srcId="{BBC54FFE-7236-D743-8C79-87E314EC3428}" destId="{399F7E4E-5462-0545-B314-4E7C354DD881}" srcOrd="0" destOrd="0" presId="urn:microsoft.com/office/officeart/2008/layout/LinedList"/>
    <dgm:cxn modelId="{290025FE-AA0D-D74B-9A94-2C94D95EE6EE}" type="presParOf" srcId="{BBC54FFE-7236-D743-8C79-87E314EC3428}" destId="{4DD0905D-4BA3-F84C-98A0-476CFA82DDC1}" srcOrd="1" destOrd="0" presId="urn:microsoft.com/office/officeart/2008/layout/LinedList"/>
    <dgm:cxn modelId="{5FE8B083-EAC0-AC45-844B-1B10372C9B51}" type="presParOf" srcId="{D2A31CC0-90EE-0F49-8A80-FA0F6CAEFB1E}" destId="{2546E49D-7021-A14E-8752-6DB91A57C2DE}" srcOrd="4" destOrd="0" presId="urn:microsoft.com/office/officeart/2008/layout/LinedList"/>
    <dgm:cxn modelId="{05F24C22-D7A0-2A4F-8C56-41043496DECC}" type="presParOf" srcId="{D2A31CC0-90EE-0F49-8A80-FA0F6CAEFB1E}" destId="{5DB08E55-397B-6245-AD91-A0A82B177212}" srcOrd="5" destOrd="0" presId="urn:microsoft.com/office/officeart/2008/layout/LinedList"/>
    <dgm:cxn modelId="{69F31894-EB42-F043-A8DE-D9809A6AC976}" type="presParOf" srcId="{5DB08E55-397B-6245-AD91-A0A82B177212}" destId="{D055A3B0-A36C-CC47-BBAD-867552276DF4}" srcOrd="0" destOrd="0" presId="urn:microsoft.com/office/officeart/2008/layout/LinedList"/>
    <dgm:cxn modelId="{B90C9BD4-B530-F941-9E4A-684047993434}" type="presParOf" srcId="{5DB08E55-397B-6245-AD91-A0A82B177212}" destId="{4ADA373E-CDE6-C249-AA85-F42011FEA2D8}" srcOrd="1" destOrd="0" presId="urn:microsoft.com/office/officeart/2008/layout/LinedList"/>
    <dgm:cxn modelId="{1068B3B6-1FC8-EB44-A00E-C9DEFCFB8A21}" type="presParOf" srcId="{D2A31CC0-90EE-0F49-8A80-FA0F6CAEFB1E}" destId="{0BCDDC7D-4F5A-F340-9985-9445CD61E614}" srcOrd="6" destOrd="0" presId="urn:microsoft.com/office/officeart/2008/layout/LinedList"/>
    <dgm:cxn modelId="{DC768CE6-7609-9346-9A90-759C77C15558}" type="presParOf" srcId="{D2A31CC0-90EE-0F49-8A80-FA0F6CAEFB1E}" destId="{64D22937-41AE-A049-BB64-F367C2AA6BDA}" srcOrd="7" destOrd="0" presId="urn:microsoft.com/office/officeart/2008/layout/LinedList"/>
    <dgm:cxn modelId="{52D3AACA-1085-B443-8830-0355954BD9A2}" type="presParOf" srcId="{64D22937-41AE-A049-BB64-F367C2AA6BDA}" destId="{2C93BD9A-4F07-5841-9022-BA9CBEAFD8EB}" srcOrd="0" destOrd="0" presId="urn:microsoft.com/office/officeart/2008/layout/LinedList"/>
    <dgm:cxn modelId="{86AFD372-6C63-204C-9AEB-471B77002E1F}" type="presParOf" srcId="{64D22937-41AE-A049-BB64-F367C2AA6BDA}" destId="{7EADC5E2-81E5-F84F-8FF8-569BC76F4FE8}" srcOrd="1" destOrd="0" presId="urn:microsoft.com/office/officeart/2008/layout/LinedList"/>
    <dgm:cxn modelId="{43DE63C0-01A6-BB4F-A52C-D08E2004F184}" type="presParOf" srcId="{D2A31CC0-90EE-0F49-8A80-FA0F6CAEFB1E}" destId="{88DB704F-575E-3C43-8DA3-401B66D235FD}" srcOrd="8" destOrd="0" presId="urn:microsoft.com/office/officeart/2008/layout/LinedList"/>
    <dgm:cxn modelId="{5BA79C71-AB39-E24F-8232-3BAF9753D85D}" type="presParOf" srcId="{D2A31CC0-90EE-0F49-8A80-FA0F6CAEFB1E}" destId="{003F3747-1544-5A4C-AFF1-7E1A8B8CA67C}" srcOrd="9" destOrd="0" presId="urn:microsoft.com/office/officeart/2008/layout/LinedList"/>
    <dgm:cxn modelId="{F475A73F-7461-2C42-A78B-AFD6EA92A95F}" type="presParOf" srcId="{003F3747-1544-5A4C-AFF1-7E1A8B8CA67C}" destId="{B2BF2683-4EEA-A74D-B974-3B90A0F9801F}" srcOrd="0" destOrd="0" presId="urn:microsoft.com/office/officeart/2008/layout/LinedList"/>
    <dgm:cxn modelId="{695ECFB3-7087-E04F-803D-42B3E64D8E11}" type="presParOf" srcId="{003F3747-1544-5A4C-AFF1-7E1A8B8CA67C}" destId="{DDB864A7-6150-5144-A36F-ACADBC527C06}" srcOrd="1" destOrd="0" presId="urn:microsoft.com/office/officeart/2008/layout/LinedList"/>
    <dgm:cxn modelId="{1C453158-603E-D848-94E9-179D5B132E13}" type="presParOf" srcId="{D2A31CC0-90EE-0F49-8A80-FA0F6CAEFB1E}" destId="{7F20122D-A8D2-5C41-8174-425F506F8707}" srcOrd="10" destOrd="0" presId="urn:microsoft.com/office/officeart/2008/layout/LinedList"/>
    <dgm:cxn modelId="{745D3BD6-B9EC-F549-869E-57A08A4B34A1}" type="presParOf" srcId="{D2A31CC0-90EE-0F49-8A80-FA0F6CAEFB1E}" destId="{ECA13E57-81DD-4444-A502-2D326EEA2051}" srcOrd="11" destOrd="0" presId="urn:microsoft.com/office/officeart/2008/layout/LinedList"/>
    <dgm:cxn modelId="{5F708DB3-B4EA-324D-AABD-FEADAFB40E85}" type="presParOf" srcId="{ECA13E57-81DD-4444-A502-2D326EEA2051}" destId="{1C07963A-0106-E749-A755-46185BBFA403}" srcOrd="0" destOrd="0" presId="urn:microsoft.com/office/officeart/2008/layout/LinedList"/>
    <dgm:cxn modelId="{361A4F8D-0F45-1045-8CB9-06D4ADF03F9F}" type="presParOf" srcId="{ECA13E57-81DD-4444-A502-2D326EEA2051}" destId="{F778AD53-8B2C-9348-98AB-34E7688393D5}" srcOrd="1" destOrd="0" presId="urn:microsoft.com/office/officeart/2008/layout/LinedList"/>
    <dgm:cxn modelId="{C0C500FD-B6F5-F64F-8CB2-E604D5A80EEF}" type="presParOf" srcId="{D2A31CC0-90EE-0F49-8A80-FA0F6CAEFB1E}" destId="{8D70A85F-DD44-D04B-80EE-959EA7FDABE9}" srcOrd="12" destOrd="0" presId="urn:microsoft.com/office/officeart/2008/layout/LinedList"/>
    <dgm:cxn modelId="{F48B2191-72BA-1C47-88DF-DD592C6EF486}" type="presParOf" srcId="{D2A31CC0-90EE-0F49-8A80-FA0F6CAEFB1E}" destId="{8F9571CE-4C2C-F148-89F0-89E028506C80}" srcOrd="13" destOrd="0" presId="urn:microsoft.com/office/officeart/2008/layout/LinedList"/>
    <dgm:cxn modelId="{3F63D3F3-48F7-FF40-A99D-0CB960A35436}" type="presParOf" srcId="{8F9571CE-4C2C-F148-89F0-89E028506C80}" destId="{4BDCE06B-85A0-804C-B621-3714530409BA}" srcOrd="0" destOrd="0" presId="urn:microsoft.com/office/officeart/2008/layout/LinedList"/>
    <dgm:cxn modelId="{79110EB3-F6D9-C04E-A824-AE46C6DA0593}" type="presParOf" srcId="{8F9571CE-4C2C-F148-89F0-89E028506C80}" destId="{ECB8CF02-D56F-FE44-8D2A-357BCA982670}" srcOrd="1" destOrd="0" presId="urn:microsoft.com/office/officeart/2008/layout/LinedList"/>
    <dgm:cxn modelId="{4A72B321-F263-5344-8A8D-40C020FC1D99}" type="presParOf" srcId="{D2A31CC0-90EE-0F49-8A80-FA0F6CAEFB1E}" destId="{3BA58F64-4425-2641-81E6-B0E788B49DB3}" srcOrd="14" destOrd="0" presId="urn:microsoft.com/office/officeart/2008/layout/LinedList"/>
    <dgm:cxn modelId="{7C25FAAE-19B6-024B-9001-B6FA8940EF95}" type="presParOf" srcId="{D2A31CC0-90EE-0F49-8A80-FA0F6CAEFB1E}" destId="{C4E2C0C5-7AF3-F54C-82A8-DA00120CBBDB}" srcOrd="15" destOrd="0" presId="urn:microsoft.com/office/officeart/2008/layout/LinedList"/>
    <dgm:cxn modelId="{E472300C-005D-7D41-A1D7-0E3731901B6B}" type="presParOf" srcId="{C4E2C0C5-7AF3-F54C-82A8-DA00120CBBDB}" destId="{3C370130-5453-FF4E-88B3-5A76180640BE}" srcOrd="0" destOrd="0" presId="urn:microsoft.com/office/officeart/2008/layout/LinedList"/>
    <dgm:cxn modelId="{8FBF754E-1702-364F-91A2-F6472E0C263A}" type="presParOf" srcId="{C4E2C0C5-7AF3-F54C-82A8-DA00120CBBDB}" destId="{CEBE42C3-703C-F64F-BB3D-E947DE6376B6}" srcOrd="1" destOrd="0" presId="urn:microsoft.com/office/officeart/2008/layout/LinedList"/>
    <dgm:cxn modelId="{3ACCB0F8-803C-DC4C-8DAF-30AC86790593}" type="presParOf" srcId="{D2A31CC0-90EE-0F49-8A80-FA0F6CAEFB1E}" destId="{D15CB37C-D119-1042-8A82-454FCDA26714}" srcOrd="16" destOrd="0" presId="urn:microsoft.com/office/officeart/2008/layout/LinedList"/>
    <dgm:cxn modelId="{3D63232B-0BA4-8A4F-AFBF-D0109C372E3D}" type="presParOf" srcId="{D2A31CC0-90EE-0F49-8A80-FA0F6CAEFB1E}" destId="{DF62E282-65DA-3945-AB1E-7C498F146EE5}" srcOrd="17" destOrd="0" presId="urn:microsoft.com/office/officeart/2008/layout/LinedList"/>
    <dgm:cxn modelId="{CA1CB2A8-EB67-1045-811A-213A07708C61}" type="presParOf" srcId="{DF62E282-65DA-3945-AB1E-7C498F146EE5}" destId="{A54779A1-B18F-D64E-95F7-30BD8F01CBFE}" srcOrd="0" destOrd="0" presId="urn:microsoft.com/office/officeart/2008/layout/LinedList"/>
    <dgm:cxn modelId="{8BC53593-2B14-0C40-9761-8D4EF9AEA841}" type="presParOf" srcId="{DF62E282-65DA-3945-AB1E-7C498F146EE5}" destId="{B1EC0A78-C01A-614A-84B5-58E7792F65A7}" srcOrd="1" destOrd="0" presId="urn:microsoft.com/office/officeart/2008/layout/Line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BEC35C2-72FC-474A-A164-E596E0BFDD19}"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1F52B62D-36AE-4851-9F26-371CE04D6744}">
      <dgm:prSet/>
      <dgm:spPr/>
      <dgm:t>
        <a:bodyPr/>
        <a:lstStyle/>
        <a:p>
          <a:r>
            <a:rPr lang="en-US"/>
            <a:t>No discussion on how typology feed into community perspective. </a:t>
          </a:r>
        </a:p>
      </dgm:t>
    </dgm:pt>
    <dgm:pt modelId="{4E3571E4-239B-4E4E-8CFD-FEAC0F670293}" type="parTrans" cxnId="{CBF31BDD-758A-45AF-A8DC-E39016CC7ED9}">
      <dgm:prSet/>
      <dgm:spPr/>
      <dgm:t>
        <a:bodyPr/>
        <a:lstStyle/>
        <a:p>
          <a:endParaRPr lang="en-US"/>
        </a:p>
      </dgm:t>
    </dgm:pt>
    <dgm:pt modelId="{46A95F11-0284-4136-A57D-3360D964B2A2}" type="sibTrans" cxnId="{CBF31BDD-758A-45AF-A8DC-E39016CC7ED9}">
      <dgm:prSet/>
      <dgm:spPr/>
      <dgm:t>
        <a:bodyPr/>
        <a:lstStyle/>
        <a:p>
          <a:endParaRPr lang="en-US"/>
        </a:p>
      </dgm:t>
    </dgm:pt>
    <dgm:pt modelId="{6AC1CF83-B192-4AEA-AA29-F4E7E14352D3}">
      <dgm:prSet/>
      <dgm:spPr/>
      <dgm:t>
        <a:bodyPr/>
        <a:lstStyle/>
        <a:p>
          <a:r>
            <a:rPr lang="en-US" dirty="0"/>
            <a:t>Airbnb is a platform which provides community perspective, enables interaction (</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Sahu &amp; Sahu, </a:t>
          </a:r>
          <a:r>
            <a:rPr lang="en-GB"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n.d</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en-US" dirty="0"/>
            <a:t> </a:t>
          </a:r>
        </a:p>
      </dgm:t>
    </dgm:pt>
    <dgm:pt modelId="{510337C6-FE68-45D3-8B24-A51882086CFB}" type="parTrans" cxnId="{718B64CB-5965-4F8E-B7D3-B4F0B51A2359}">
      <dgm:prSet/>
      <dgm:spPr/>
      <dgm:t>
        <a:bodyPr/>
        <a:lstStyle/>
        <a:p>
          <a:endParaRPr lang="en-US"/>
        </a:p>
      </dgm:t>
    </dgm:pt>
    <dgm:pt modelId="{16888269-7E2A-4842-A11E-FD0D4FD307DD}" type="sibTrans" cxnId="{718B64CB-5965-4F8E-B7D3-B4F0B51A2359}">
      <dgm:prSet/>
      <dgm:spPr/>
      <dgm:t>
        <a:bodyPr/>
        <a:lstStyle/>
        <a:p>
          <a:endParaRPr lang="en-US"/>
        </a:p>
      </dgm:t>
    </dgm:pt>
    <dgm:pt modelId="{DEDD512E-8DC9-4FAA-8A66-7768F2085FAB}">
      <dgm:prSet/>
      <dgm:spPr/>
      <dgm:t>
        <a:bodyPr/>
        <a:lstStyle/>
        <a:p>
          <a:r>
            <a:rPr lang="en-US" dirty="0"/>
            <a:t>Speed of delivery of the service increased.</a:t>
          </a:r>
        </a:p>
      </dgm:t>
    </dgm:pt>
    <dgm:pt modelId="{4AC13BF2-ACCA-417D-9DC7-630BBCA0109F}" type="parTrans" cxnId="{36802A06-6F3E-4BB6-92DF-8B0BEB54B3EF}">
      <dgm:prSet/>
      <dgm:spPr/>
      <dgm:t>
        <a:bodyPr/>
        <a:lstStyle/>
        <a:p>
          <a:endParaRPr lang="en-US"/>
        </a:p>
      </dgm:t>
    </dgm:pt>
    <dgm:pt modelId="{389ACC29-16DC-43A3-8FF2-92F36EB9A252}" type="sibTrans" cxnId="{36802A06-6F3E-4BB6-92DF-8B0BEB54B3EF}">
      <dgm:prSet/>
      <dgm:spPr/>
      <dgm:t>
        <a:bodyPr/>
        <a:lstStyle/>
        <a:p>
          <a:endParaRPr lang="en-US"/>
        </a:p>
      </dgm:t>
    </dgm:pt>
    <dgm:pt modelId="{E94275C1-E116-403C-B41C-124DDE3A854D}">
      <dgm:prSet/>
      <dgm:spPr/>
      <dgm:t>
        <a:bodyPr/>
        <a:lstStyle/>
        <a:p>
          <a:r>
            <a:rPr lang="en-US" dirty="0"/>
            <a:t>Airbnb is an experience rather than transaction </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en-GB"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Priporas</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Stylos</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Rahimi, &amp; </a:t>
          </a:r>
          <a:r>
            <a:rPr lang="en-GB"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Vedanthachari</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2017)</a:t>
          </a:r>
          <a:r>
            <a:rPr lang="en-US" dirty="0"/>
            <a:t>. </a:t>
          </a:r>
        </a:p>
      </dgm:t>
    </dgm:pt>
    <dgm:pt modelId="{ADCBCE34-261C-4E7D-82F9-EF70416942CD}" type="parTrans" cxnId="{9E8C4EE4-DFDE-45B5-937F-04833D7AC9E8}">
      <dgm:prSet/>
      <dgm:spPr/>
      <dgm:t>
        <a:bodyPr/>
        <a:lstStyle/>
        <a:p>
          <a:endParaRPr lang="en-US"/>
        </a:p>
      </dgm:t>
    </dgm:pt>
    <dgm:pt modelId="{E1B1722F-DD73-4E7B-96F2-F3F6297E1B41}" type="sibTrans" cxnId="{9E8C4EE4-DFDE-45B5-937F-04833D7AC9E8}">
      <dgm:prSet/>
      <dgm:spPr/>
      <dgm:t>
        <a:bodyPr/>
        <a:lstStyle/>
        <a:p>
          <a:endParaRPr lang="en-US"/>
        </a:p>
      </dgm:t>
    </dgm:pt>
    <dgm:pt modelId="{423B24AE-95C3-7E49-A66E-0B4E02B26748}">
      <dgm:prSet/>
      <dgm:spPr/>
      <dgm:t>
        <a:bodyPr/>
        <a:lstStyle/>
        <a:p>
          <a:r>
            <a:rPr lang="en-GB" dirty="0"/>
            <a:t>Chaffey’s six categories of customer relationship management (Chaffey, 2013).</a:t>
          </a:r>
        </a:p>
      </dgm:t>
    </dgm:pt>
    <dgm:pt modelId="{D5552C1F-01F0-9542-88EA-2DC5645B3F56}" type="sibTrans" cxnId="{752F3EB5-CC7B-BB48-B40D-BEB0E15CA449}">
      <dgm:prSet/>
      <dgm:spPr/>
      <dgm:t>
        <a:bodyPr/>
        <a:lstStyle/>
        <a:p>
          <a:endParaRPr lang="en-GB"/>
        </a:p>
      </dgm:t>
    </dgm:pt>
    <dgm:pt modelId="{A76312F6-285B-754F-BC68-F655A09DA285}" type="parTrans" cxnId="{752F3EB5-CC7B-BB48-B40D-BEB0E15CA449}">
      <dgm:prSet/>
      <dgm:spPr/>
      <dgm:t>
        <a:bodyPr/>
        <a:lstStyle/>
        <a:p>
          <a:endParaRPr lang="en-GB"/>
        </a:p>
      </dgm:t>
    </dgm:pt>
    <dgm:pt modelId="{54D578CF-17C1-D64A-984C-4DA25846564B}">
      <dgm:prSet/>
      <dgm:spPr/>
      <dgm:t>
        <a:bodyPr/>
        <a:lstStyle/>
        <a:p>
          <a:r>
            <a:rPr lang="en-GB" dirty="0"/>
            <a:t>Affects on housing markets and prices </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en-GB"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Thackway</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et al, 2022).</a:t>
          </a:r>
          <a:endParaRPr lang="en-GB" dirty="0"/>
        </a:p>
      </dgm:t>
    </dgm:pt>
    <dgm:pt modelId="{0CCA788B-AEC7-8E4E-98CD-B75D7F3C3CCA}" type="parTrans" cxnId="{9F1BAB13-EF14-9640-9731-55271057428F}">
      <dgm:prSet/>
      <dgm:spPr/>
      <dgm:t>
        <a:bodyPr/>
        <a:lstStyle/>
        <a:p>
          <a:endParaRPr lang="en-GB"/>
        </a:p>
      </dgm:t>
    </dgm:pt>
    <dgm:pt modelId="{3026E3E0-0097-054F-89C7-C152AE53C36C}" type="sibTrans" cxnId="{9F1BAB13-EF14-9640-9731-55271057428F}">
      <dgm:prSet/>
      <dgm:spPr/>
      <dgm:t>
        <a:bodyPr/>
        <a:lstStyle/>
        <a:p>
          <a:endParaRPr lang="en-GB"/>
        </a:p>
      </dgm:t>
    </dgm:pt>
    <dgm:pt modelId="{873C65FF-9E65-6741-9393-E7CF2844404A}">
      <dgm:prSet/>
      <dgm:spPr/>
      <dgm:t>
        <a:bodyPr/>
        <a:lstStyle/>
        <a:p>
          <a:r>
            <a:rPr lang="en-GB" dirty="0"/>
            <a:t>Customer service can be improved by keeping history on customers </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(Chai, </a:t>
          </a:r>
          <a:r>
            <a:rPr lang="en-GB"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Ehrens</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&amp; </a:t>
          </a:r>
          <a:r>
            <a:rPr lang="en-GB"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Kiwak</a:t>
          </a:r>
          <a:r>
            <a:rPr lang="en-GB"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2020).</a:t>
          </a:r>
          <a:endParaRPr lang="en-GB" dirty="0"/>
        </a:p>
      </dgm:t>
    </dgm:pt>
    <dgm:pt modelId="{508E2457-3C5A-BF4B-A413-3B5DEBF62409}" type="parTrans" cxnId="{D204ED9F-42CA-8A44-9462-F13C9EA954BB}">
      <dgm:prSet/>
      <dgm:spPr/>
      <dgm:t>
        <a:bodyPr/>
        <a:lstStyle/>
        <a:p>
          <a:endParaRPr lang="en-GB"/>
        </a:p>
      </dgm:t>
    </dgm:pt>
    <dgm:pt modelId="{2E295141-EAB1-5241-9119-3499B58591A4}" type="sibTrans" cxnId="{D204ED9F-42CA-8A44-9462-F13C9EA954BB}">
      <dgm:prSet/>
      <dgm:spPr/>
      <dgm:t>
        <a:bodyPr/>
        <a:lstStyle/>
        <a:p>
          <a:endParaRPr lang="en-GB"/>
        </a:p>
      </dgm:t>
    </dgm:pt>
    <dgm:pt modelId="{2C0CF18E-10DD-6544-971C-5FA2CE777108}" type="pres">
      <dgm:prSet presAssocID="{EBEC35C2-72FC-474A-A164-E596E0BFDD19}" presName="vert0" presStyleCnt="0">
        <dgm:presLayoutVars>
          <dgm:dir/>
          <dgm:animOne val="branch"/>
          <dgm:animLvl val="lvl"/>
        </dgm:presLayoutVars>
      </dgm:prSet>
      <dgm:spPr/>
    </dgm:pt>
    <dgm:pt modelId="{55B39D4B-FBEF-424E-8006-405CC25DD9F1}" type="pres">
      <dgm:prSet presAssocID="{1F52B62D-36AE-4851-9F26-371CE04D6744}" presName="thickLine" presStyleLbl="alignNode1" presStyleIdx="0" presStyleCnt="7"/>
      <dgm:spPr/>
    </dgm:pt>
    <dgm:pt modelId="{2834F57F-EA7B-8B46-9DAE-206208B84132}" type="pres">
      <dgm:prSet presAssocID="{1F52B62D-36AE-4851-9F26-371CE04D6744}" presName="horz1" presStyleCnt="0"/>
      <dgm:spPr/>
    </dgm:pt>
    <dgm:pt modelId="{43652D0F-B479-544E-B15E-D7CD9D617042}" type="pres">
      <dgm:prSet presAssocID="{1F52B62D-36AE-4851-9F26-371CE04D6744}" presName="tx1" presStyleLbl="revTx" presStyleIdx="0" presStyleCnt="7"/>
      <dgm:spPr/>
    </dgm:pt>
    <dgm:pt modelId="{0133A92A-1499-D84A-830F-0B63B543E473}" type="pres">
      <dgm:prSet presAssocID="{1F52B62D-36AE-4851-9F26-371CE04D6744}" presName="vert1" presStyleCnt="0"/>
      <dgm:spPr/>
    </dgm:pt>
    <dgm:pt modelId="{27D4973E-6EDB-3540-808E-41FBD959713A}" type="pres">
      <dgm:prSet presAssocID="{6AC1CF83-B192-4AEA-AA29-F4E7E14352D3}" presName="thickLine" presStyleLbl="alignNode1" presStyleIdx="1" presStyleCnt="7"/>
      <dgm:spPr/>
    </dgm:pt>
    <dgm:pt modelId="{6FB4091B-E7DA-A347-A94A-4CC8283BFFE9}" type="pres">
      <dgm:prSet presAssocID="{6AC1CF83-B192-4AEA-AA29-F4E7E14352D3}" presName="horz1" presStyleCnt="0"/>
      <dgm:spPr/>
    </dgm:pt>
    <dgm:pt modelId="{089CD6B0-8659-B944-96BE-3F915E5F4C6E}" type="pres">
      <dgm:prSet presAssocID="{6AC1CF83-B192-4AEA-AA29-F4E7E14352D3}" presName="tx1" presStyleLbl="revTx" presStyleIdx="1" presStyleCnt="7"/>
      <dgm:spPr/>
    </dgm:pt>
    <dgm:pt modelId="{E0488185-B8CA-894F-9055-6E9584E474CD}" type="pres">
      <dgm:prSet presAssocID="{6AC1CF83-B192-4AEA-AA29-F4E7E14352D3}" presName="vert1" presStyleCnt="0"/>
      <dgm:spPr/>
    </dgm:pt>
    <dgm:pt modelId="{286D143C-05DD-EF42-9965-2519CD180011}" type="pres">
      <dgm:prSet presAssocID="{54D578CF-17C1-D64A-984C-4DA25846564B}" presName="thickLine" presStyleLbl="alignNode1" presStyleIdx="2" presStyleCnt="7"/>
      <dgm:spPr/>
    </dgm:pt>
    <dgm:pt modelId="{A7D96C0A-FBC3-8C48-B7D3-6382D4E617C5}" type="pres">
      <dgm:prSet presAssocID="{54D578CF-17C1-D64A-984C-4DA25846564B}" presName="horz1" presStyleCnt="0"/>
      <dgm:spPr/>
    </dgm:pt>
    <dgm:pt modelId="{813B632D-DBAB-7244-B4B0-650449317F7C}" type="pres">
      <dgm:prSet presAssocID="{54D578CF-17C1-D64A-984C-4DA25846564B}" presName="tx1" presStyleLbl="revTx" presStyleIdx="2" presStyleCnt="7"/>
      <dgm:spPr/>
    </dgm:pt>
    <dgm:pt modelId="{35030490-9048-3849-9A9A-34FBF26FE8B3}" type="pres">
      <dgm:prSet presAssocID="{54D578CF-17C1-D64A-984C-4DA25846564B}" presName="vert1" presStyleCnt="0"/>
      <dgm:spPr/>
    </dgm:pt>
    <dgm:pt modelId="{85E50921-53C4-764F-9EA2-297AFC608DA5}" type="pres">
      <dgm:prSet presAssocID="{DEDD512E-8DC9-4FAA-8A66-7768F2085FAB}" presName="thickLine" presStyleLbl="alignNode1" presStyleIdx="3" presStyleCnt="7"/>
      <dgm:spPr/>
    </dgm:pt>
    <dgm:pt modelId="{BD9C8F2B-987E-B34D-B2CA-23D5965C3387}" type="pres">
      <dgm:prSet presAssocID="{DEDD512E-8DC9-4FAA-8A66-7768F2085FAB}" presName="horz1" presStyleCnt="0"/>
      <dgm:spPr/>
    </dgm:pt>
    <dgm:pt modelId="{4F5AF5A0-C4B4-4F45-AA56-DD1E581AD777}" type="pres">
      <dgm:prSet presAssocID="{DEDD512E-8DC9-4FAA-8A66-7768F2085FAB}" presName="tx1" presStyleLbl="revTx" presStyleIdx="3" presStyleCnt="7"/>
      <dgm:spPr/>
    </dgm:pt>
    <dgm:pt modelId="{E328995D-2D4D-034A-A8D2-73980993F832}" type="pres">
      <dgm:prSet presAssocID="{DEDD512E-8DC9-4FAA-8A66-7768F2085FAB}" presName="vert1" presStyleCnt="0"/>
      <dgm:spPr/>
    </dgm:pt>
    <dgm:pt modelId="{C7EE12FC-99B5-8A49-ACCF-D359D5BD7090}" type="pres">
      <dgm:prSet presAssocID="{E94275C1-E116-403C-B41C-124DDE3A854D}" presName="thickLine" presStyleLbl="alignNode1" presStyleIdx="4" presStyleCnt="7"/>
      <dgm:spPr/>
    </dgm:pt>
    <dgm:pt modelId="{45F51E8A-3876-F149-BF11-8F05AC6649B3}" type="pres">
      <dgm:prSet presAssocID="{E94275C1-E116-403C-B41C-124DDE3A854D}" presName="horz1" presStyleCnt="0"/>
      <dgm:spPr/>
    </dgm:pt>
    <dgm:pt modelId="{FB30CCC3-7A8F-6843-906B-EAE3175D640F}" type="pres">
      <dgm:prSet presAssocID="{E94275C1-E116-403C-B41C-124DDE3A854D}" presName="tx1" presStyleLbl="revTx" presStyleIdx="4" presStyleCnt="7"/>
      <dgm:spPr/>
    </dgm:pt>
    <dgm:pt modelId="{A2F95D9A-8863-F94A-BAEC-A6EA8DF835A8}" type="pres">
      <dgm:prSet presAssocID="{E94275C1-E116-403C-B41C-124DDE3A854D}" presName="vert1" presStyleCnt="0"/>
      <dgm:spPr/>
    </dgm:pt>
    <dgm:pt modelId="{20E89C78-E0A7-3846-A5D6-C735E6A79549}" type="pres">
      <dgm:prSet presAssocID="{873C65FF-9E65-6741-9393-E7CF2844404A}" presName="thickLine" presStyleLbl="alignNode1" presStyleIdx="5" presStyleCnt="7"/>
      <dgm:spPr/>
    </dgm:pt>
    <dgm:pt modelId="{30A09AB1-9980-4E4F-B7DD-604CD1A0D820}" type="pres">
      <dgm:prSet presAssocID="{873C65FF-9E65-6741-9393-E7CF2844404A}" presName="horz1" presStyleCnt="0"/>
      <dgm:spPr/>
    </dgm:pt>
    <dgm:pt modelId="{101F363C-5BF6-2247-A816-B5A3C2B227AD}" type="pres">
      <dgm:prSet presAssocID="{873C65FF-9E65-6741-9393-E7CF2844404A}" presName="tx1" presStyleLbl="revTx" presStyleIdx="5" presStyleCnt="7"/>
      <dgm:spPr/>
    </dgm:pt>
    <dgm:pt modelId="{3364DEB8-881B-4E4D-BA7D-32AF705E4F71}" type="pres">
      <dgm:prSet presAssocID="{873C65FF-9E65-6741-9393-E7CF2844404A}" presName="vert1" presStyleCnt="0"/>
      <dgm:spPr/>
    </dgm:pt>
    <dgm:pt modelId="{A03B5412-6FF1-7E4D-B6BC-48BEA6FAE251}" type="pres">
      <dgm:prSet presAssocID="{423B24AE-95C3-7E49-A66E-0B4E02B26748}" presName="thickLine" presStyleLbl="alignNode1" presStyleIdx="6" presStyleCnt="7"/>
      <dgm:spPr/>
    </dgm:pt>
    <dgm:pt modelId="{AE71117A-31AB-0247-852D-42FC2EA40E7E}" type="pres">
      <dgm:prSet presAssocID="{423B24AE-95C3-7E49-A66E-0B4E02B26748}" presName="horz1" presStyleCnt="0"/>
      <dgm:spPr/>
    </dgm:pt>
    <dgm:pt modelId="{D082F023-36B9-AF43-8AA5-DF3AA0FCC390}" type="pres">
      <dgm:prSet presAssocID="{423B24AE-95C3-7E49-A66E-0B4E02B26748}" presName="tx1" presStyleLbl="revTx" presStyleIdx="6" presStyleCnt="7"/>
      <dgm:spPr/>
    </dgm:pt>
    <dgm:pt modelId="{510D29AE-7178-6349-8694-7704AD694781}" type="pres">
      <dgm:prSet presAssocID="{423B24AE-95C3-7E49-A66E-0B4E02B26748}" presName="vert1" presStyleCnt="0"/>
      <dgm:spPr/>
    </dgm:pt>
  </dgm:ptLst>
  <dgm:cxnLst>
    <dgm:cxn modelId="{36802A06-6F3E-4BB6-92DF-8B0BEB54B3EF}" srcId="{EBEC35C2-72FC-474A-A164-E596E0BFDD19}" destId="{DEDD512E-8DC9-4FAA-8A66-7768F2085FAB}" srcOrd="3" destOrd="0" parTransId="{4AC13BF2-ACCA-417D-9DC7-630BBCA0109F}" sibTransId="{389ACC29-16DC-43A3-8FF2-92F36EB9A252}"/>
    <dgm:cxn modelId="{3F81380B-2A10-A045-B33E-98CB1E1745C5}" type="presOf" srcId="{54D578CF-17C1-D64A-984C-4DA25846564B}" destId="{813B632D-DBAB-7244-B4B0-650449317F7C}" srcOrd="0" destOrd="0" presId="urn:microsoft.com/office/officeart/2008/layout/LinedList"/>
    <dgm:cxn modelId="{9F1BAB13-EF14-9640-9731-55271057428F}" srcId="{EBEC35C2-72FC-474A-A164-E596E0BFDD19}" destId="{54D578CF-17C1-D64A-984C-4DA25846564B}" srcOrd="2" destOrd="0" parTransId="{0CCA788B-AEC7-8E4E-98CD-B75D7F3C3CCA}" sibTransId="{3026E3E0-0097-054F-89C7-C152AE53C36C}"/>
    <dgm:cxn modelId="{2AFF5B22-1CB4-624A-8B21-39A5D8E3FC95}" type="presOf" srcId="{423B24AE-95C3-7E49-A66E-0B4E02B26748}" destId="{D082F023-36B9-AF43-8AA5-DF3AA0FCC390}" srcOrd="0" destOrd="0" presId="urn:microsoft.com/office/officeart/2008/layout/LinedList"/>
    <dgm:cxn modelId="{B20FEC34-8B77-7146-9872-306D22B5125A}" type="presOf" srcId="{6AC1CF83-B192-4AEA-AA29-F4E7E14352D3}" destId="{089CD6B0-8659-B944-96BE-3F915E5F4C6E}" srcOrd="0" destOrd="0" presId="urn:microsoft.com/office/officeart/2008/layout/LinedList"/>
    <dgm:cxn modelId="{BC98986A-86E9-5645-8C87-72C5BDED6187}" type="presOf" srcId="{EBEC35C2-72FC-474A-A164-E596E0BFDD19}" destId="{2C0CF18E-10DD-6544-971C-5FA2CE777108}" srcOrd="0" destOrd="0" presId="urn:microsoft.com/office/officeart/2008/layout/LinedList"/>
    <dgm:cxn modelId="{45C65270-9DE2-734A-B66F-8032EACAAFE1}" type="presOf" srcId="{1F52B62D-36AE-4851-9F26-371CE04D6744}" destId="{43652D0F-B479-544E-B15E-D7CD9D617042}" srcOrd="0" destOrd="0" presId="urn:microsoft.com/office/officeart/2008/layout/LinedList"/>
    <dgm:cxn modelId="{D204ED9F-42CA-8A44-9462-F13C9EA954BB}" srcId="{EBEC35C2-72FC-474A-A164-E596E0BFDD19}" destId="{873C65FF-9E65-6741-9393-E7CF2844404A}" srcOrd="5" destOrd="0" parTransId="{508E2457-3C5A-BF4B-A413-3B5DEBF62409}" sibTransId="{2E295141-EAB1-5241-9119-3499B58591A4}"/>
    <dgm:cxn modelId="{B6E20AA3-A0DE-E543-97E3-378D4B99CCD9}" type="presOf" srcId="{E94275C1-E116-403C-B41C-124DDE3A854D}" destId="{FB30CCC3-7A8F-6843-906B-EAE3175D640F}" srcOrd="0" destOrd="0" presId="urn:microsoft.com/office/officeart/2008/layout/LinedList"/>
    <dgm:cxn modelId="{752F3EB5-CC7B-BB48-B40D-BEB0E15CA449}" srcId="{EBEC35C2-72FC-474A-A164-E596E0BFDD19}" destId="{423B24AE-95C3-7E49-A66E-0B4E02B26748}" srcOrd="6" destOrd="0" parTransId="{A76312F6-285B-754F-BC68-F655A09DA285}" sibTransId="{D5552C1F-01F0-9542-88EA-2DC5645B3F56}"/>
    <dgm:cxn modelId="{FF593FB5-FB06-114D-BF8F-EDCE2ADB8AD4}" type="presOf" srcId="{873C65FF-9E65-6741-9393-E7CF2844404A}" destId="{101F363C-5BF6-2247-A816-B5A3C2B227AD}" srcOrd="0" destOrd="0" presId="urn:microsoft.com/office/officeart/2008/layout/LinedList"/>
    <dgm:cxn modelId="{718B64CB-5965-4F8E-B7D3-B4F0B51A2359}" srcId="{EBEC35C2-72FC-474A-A164-E596E0BFDD19}" destId="{6AC1CF83-B192-4AEA-AA29-F4E7E14352D3}" srcOrd="1" destOrd="0" parTransId="{510337C6-FE68-45D3-8B24-A51882086CFB}" sibTransId="{16888269-7E2A-4842-A11E-FD0D4FD307DD}"/>
    <dgm:cxn modelId="{CBF31BDD-758A-45AF-A8DC-E39016CC7ED9}" srcId="{EBEC35C2-72FC-474A-A164-E596E0BFDD19}" destId="{1F52B62D-36AE-4851-9F26-371CE04D6744}" srcOrd="0" destOrd="0" parTransId="{4E3571E4-239B-4E4E-8CFD-FEAC0F670293}" sibTransId="{46A95F11-0284-4136-A57D-3360D964B2A2}"/>
    <dgm:cxn modelId="{6FD782E3-26F8-9247-A2F7-084A876B3844}" type="presOf" srcId="{DEDD512E-8DC9-4FAA-8A66-7768F2085FAB}" destId="{4F5AF5A0-C4B4-4F45-AA56-DD1E581AD777}" srcOrd="0" destOrd="0" presId="urn:microsoft.com/office/officeart/2008/layout/LinedList"/>
    <dgm:cxn modelId="{9E8C4EE4-DFDE-45B5-937F-04833D7AC9E8}" srcId="{EBEC35C2-72FC-474A-A164-E596E0BFDD19}" destId="{E94275C1-E116-403C-B41C-124DDE3A854D}" srcOrd="4" destOrd="0" parTransId="{ADCBCE34-261C-4E7D-82F9-EF70416942CD}" sibTransId="{E1B1722F-DD73-4E7B-96F2-F3F6297E1B41}"/>
    <dgm:cxn modelId="{37A26599-1905-2C43-A7FA-0A034C8017B3}" type="presParOf" srcId="{2C0CF18E-10DD-6544-971C-5FA2CE777108}" destId="{55B39D4B-FBEF-424E-8006-405CC25DD9F1}" srcOrd="0" destOrd="0" presId="urn:microsoft.com/office/officeart/2008/layout/LinedList"/>
    <dgm:cxn modelId="{417ECA9B-5777-4047-994A-77A5C0063134}" type="presParOf" srcId="{2C0CF18E-10DD-6544-971C-5FA2CE777108}" destId="{2834F57F-EA7B-8B46-9DAE-206208B84132}" srcOrd="1" destOrd="0" presId="urn:microsoft.com/office/officeart/2008/layout/LinedList"/>
    <dgm:cxn modelId="{38E958E6-9227-EC47-B178-5CC2D65C0584}" type="presParOf" srcId="{2834F57F-EA7B-8B46-9DAE-206208B84132}" destId="{43652D0F-B479-544E-B15E-D7CD9D617042}" srcOrd="0" destOrd="0" presId="urn:microsoft.com/office/officeart/2008/layout/LinedList"/>
    <dgm:cxn modelId="{3CEA5987-99E3-5149-B524-581F6DE3ACBD}" type="presParOf" srcId="{2834F57F-EA7B-8B46-9DAE-206208B84132}" destId="{0133A92A-1499-D84A-830F-0B63B543E473}" srcOrd="1" destOrd="0" presId="urn:microsoft.com/office/officeart/2008/layout/LinedList"/>
    <dgm:cxn modelId="{D35C344C-C507-F847-8E11-FD97DBC93B6F}" type="presParOf" srcId="{2C0CF18E-10DD-6544-971C-5FA2CE777108}" destId="{27D4973E-6EDB-3540-808E-41FBD959713A}" srcOrd="2" destOrd="0" presId="urn:microsoft.com/office/officeart/2008/layout/LinedList"/>
    <dgm:cxn modelId="{163982E4-7459-1E48-8C92-B369897D4E82}" type="presParOf" srcId="{2C0CF18E-10DD-6544-971C-5FA2CE777108}" destId="{6FB4091B-E7DA-A347-A94A-4CC8283BFFE9}" srcOrd="3" destOrd="0" presId="urn:microsoft.com/office/officeart/2008/layout/LinedList"/>
    <dgm:cxn modelId="{931FAC1F-9020-4741-9707-83F8E7797E4E}" type="presParOf" srcId="{6FB4091B-E7DA-A347-A94A-4CC8283BFFE9}" destId="{089CD6B0-8659-B944-96BE-3F915E5F4C6E}" srcOrd="0" destOrd="0" presId="urn:microsoft.com/office/officeart/2008/layout/LinedList"/>
    <dgm:cxn modelId="{B6E57924-5D9B-1945-8ECD-B327512493E7}" type="presParOf" srcId="{6FB4091B-E7DA-A347-A94A-4CC8283BFFE9}" destId="{E0488185-B8CA-894F-9055-6E9584E474CD}" srcOrd="1" destOrd="0" presId="urn:microsoft.com/office/officeart/2008/layout/LinedList"/>
    <dgm:cxn modelId="{3EB2C8E2-8833-E041-BD0A-8179F56599E4}" type="presParOf" srcId="{2C0CF18E-10DD-6544-971C-5FA2CE777108}" destId="{286D143C-05DD-EF42-9965-2519CD180011}" srcOrd="4" destOrd="0" presId="urn:microsoft.com/office/officeart/2008/layout/LinedList"/>
    <dgm:cxn modelId="{92B88C89-8F22-2840-8003-FF66BA3C3C51}" type="presParOf" srcId="{2C0CF18E-10DD-6544-971C-5FA2CE777108}" destId="{A7D96C0A-FBC3-8C48-B7D3-6382D4E617C5}" srcOrd="5" destOrd="0" presId="urn:microsoft.com/office/officeart/2008/layout/LinedList"/>
    <dgm:cxn modelId="{9C006BCB-5130-7D4B-8E80-AB131F07F3CB}" type="presParOf" srcId="{A7D96C0A-FBC3-8C48-B7D3-6382D4E617C5}" destId="{813B632D-DBAB-7244-B4B0-650449317F7C}" srcOrd="0" destOrd="0" presId="urn:microsoft.com/office/officeart/2008/layout/LinedList"/>
    <dgm:cxn modelId="{030C1878-8B22-6C49-A32F-8BF0A58792E7}" type="presParOf" srcId="{A7D96C0A-FBC3-8C48-B7D3-6382D4E617C5}" destId="{35030490-9048-3849-9A9A-34FBF26FE8B3}" srcOrd="1" destOrd="0" presId="urn:microsoft.com/office/officeart/2008/layout/LinedList"/>
    <dgm:cxn modelId="{C68A1B99-3C07-5F4B-A015-CE99F06B6EB1}" type="presParOf" srcId="{2C0CF18E-10DD-6544-971C-5FA2CE777108}" destId="{85E50921-53C4-764F-9EA2-297AFC608DA5}" srcOrd="6" destOrd="0" presId="urn:microsoft.com/office/officeart/2008/layout/LinedList"/>
    <dgm:cxn modelId="{164F5914-7D55-C240-8958-6DCD0059BF7C}" type="presParOf" srcId="{2C0CF18E-10DD-6544-971C-5FA2CE777108}" destId="{BD9C8F2B-987E-B34D-B2CA-23D5965C3387}" srcOrd="7" destOrd="0" presId="urn:microsoft.com/office/officeart/2008/layout/LinedList"/>
    <dgm:cxn modelId="{040F2B0D-121F-4746-80A9-AE4AAC6264DD}" type="presParOf" srcId="{BD9C8F2B-987E-B34D-B2CA-23D5965C3387}" destId="{4F5AF5A0-C4B4-4F45-AA56-DD1E581AD777}" srcOrd="0" destOrd="0" presId="urn:microsoft.com/office/officeart/2008/layout/LinedList"/>
    <dgm:cxn modelId="{6F5C9C1F-1290-1743-9F7D-8885E9EB2AB1}" type="presParOf" srcId="{BD9C8F2B-987E-B34D-B2CA-23D5965C3387}" destId="{E328995D-2D4D-034A-A8D2-73980993F832}" srcOrd="1" destOrd="0" presId="urn:microsoft.com/office/officeart/2008/layout/LinedList"/>
    <dgm:cxn modelId="{3035A3C4-D223-E74B-8675-10BFB605787A}" type="presParOf" srcId="{2C0CF18E-10DD-6544-971C-5FA2CE777108}" destId="{C7EE12FC-99B5-8A49-ACCF-D359D5BD7090}" srcOrd="8" destOrd="0" presId="urn:microsoft.com/office/officeart/2008/layout/LinedList"/>
    <dgm:cxn modelId="{BAF2C819-0D11-0049-BB20-D53A59F458D6}" type="presParOf" srcId="{2C0CF18E-10DD-6544-971C-5FA2CE777108}" destId="{45F51E8A-3876-F149-BF11-8F05AC6649B3}" srcOrd="9" destOrd="0" presId="urn:microsoft.com/office/officeart/2008/layout/LinedList"/>
    <dgm:cxn modelId="{A745C651-59A2-2743-8AFE-4FDF68B2B7DE}" type="presParOf" srcId="{45F51E8A-3876-F149-BF11-8F05AC6649B3}" destId="{FB30CCC3-7A8F-6843-906B-EAE3175D640F}" srcOrd="0" destOrd="0" presId="urn:microsoft.com/office/officeart/2008/layout/LinedList"/>
    <dgm:cxn modelId="{761DA939-FDE3-BC45-8F9C-5099481339A1}" type="presParOf" srcId="{45F51E8A-3876-F149-BF11-8F05AC6649B3}" destId="{A2F95D9A-8863-F94A-BAEC-A6EA8DF835A8}" srcOrd="1" destOrd="0" presId="urn:microsoft.com/office/officeart/2008/layout/LinedList"/>
    <dgm:cxn modelId="{43913D41-AA9B-8F48-824D-FD0ED9E48F0F}" type="presParOf" srcId="{2C0CF18E-10DD-6544-971C-5FA2CE777108}" destId="{20E89C78-E0A7-3846-A5D6-C735E6A79549}" srcOrd="10" destOrd="0" presId="urn:microsoft.com/office/officeart/2008/layout/LinedList"/>
    <dgm:cxn modelId="{BC593AA2-87FC-9B42-9273-B72BB7ACCDA4}" type="presParOf" srcId="{2C0CF18E-10DD-6544-971C-5FA2CE777108}" destId="{30A09AB1-9980-4E4F-B7DD-604CD1A0D820}" srcOrd="11" destOrd="0" presId="urn:microsoft.com/office/officeart/2008/layout/LinedList"/>
    <dgm:cxn modelId="{D98B48BF-9A1A-0448-9D45-1E5EDC15E5B0}" type="presParOf" srcId="{30A09AB1-9980-4E4F-B7DD-604CD1A0D820}" destId="{101F363C-5BF6-2247-A816-B5A3C2B227AD}" srcOrd="0" destOrd="0" presId="urn:microsoft.com/office/officeart/2008/layout/LinedList"/>
    <dgm:cxn modelId="{9E18AF82-BA6E-574A-BE55-F02507CD5652}" type="presParOf" srcId="{30A09AB1-9980-4E4F-B7DD-604CD1A0D820}" destId="{3364DEB8-881B-4E4D-BA7D-32AF705E4F71}" srcOrd="1" destOrd="0" presId="urn:microsoft.com/office/officeart/2008/layout/LinedList"/>
    <dgm:cxn modelId="{6B9B6DED-9804-AC47-8324-4544CB8A87B0}" type="presParOf" srcId="{2C0CF18E-10DD-6544-971C-5FA2CE777108}" destId="{A03B5412-6FF1-7E4D-B6BC-48BEA6FAE251}" srcOrd="12" destOrd="0" presId="urn:microsoft.com/office/officeart/2008/layout/LinedList"/>
    <dgm:cxn modelId="{7799B2CB-24D3-6748-87D3-C2A9C37DD9E1}" type="presParOf" srcId="{2C0CF18E-10DD-6544-971C-5FA2CE777108}" destId="{AE71117A-31AB-0247-852D-42FC2EA40E7E}" srcOrd="13" destOrd="0" presId="urn:microsoft.com/office/officeart/2008/layout/LinedList"/>
    <dgm:cxn modelId="{58D029C5-67FC-F54D-B7AA-4C824C83E251}" type="presParOf" srcId="{AE71117A-31AB-0247-852D-42FC2EA40E7E}" destId="{D082F023-36B9-AF43-8AA5-DF3AA0FCC390}" srcOrd="0" destOrd="0" presId="urn:microsoft.com/office/officeart/2008/layout/LinedList"/>
    <dgm:cxn modelId="{95381867-CB4D-9F46-8925-6DFEC8084B62}" type="presParOf" srcId="{AE71117A-31AB-0247-852D-42FC2EA40E7E}" destId="{510D29AE-7178-6349-8694-7704AD694781}" srcOrd="1" destOrd="0" presId="urn:microsoft.com/office/officeart/2008/layout/LinedList"/>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53CA62-C7AA-6848-B183-1328D86176E4}">
      <dsp:nvSpPr>
        <dsp:cNvPr id="0" name=""/>
        <dsp:cNvSpPr/>
      </dsp:nvSpPr>
      <dsp:spPr>
        <a:xfrm>
          <a:off x="0" y="2703"/>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FD653A-2DDB-6046-94DF-EBA90795E1FF}">
      <dsp:nvSpPr>
        <dsp:cNvPr id="0" name=""/>
        <dsp:cNvSpPr/>
      </dsp:nvSpPr>
      <dsp:spPr>
        <a:xfrm>
          <a:off x="0" y="2703"/>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Similarly, to </a:t>
          </a:r>
          <a:r>
            <a:rPr lang="en-US" sz="2000" kern="1200" dirty="0" err="1"/>
            <a:t>Dolnicar</a:t>
          </a:r>
          <a:r>
            <a:rPr lang="en-US" sz="2000" kern="1200" dirty="0"/>
            <a:t> Chaffey places Airbnb in a peer-to-peer two-sided marketplace (Chaffey, 2020). </a:t>
          </a:r>
        </a:p>
      </dsp:txBody>
      <dsp:txXfrm>
        <a:off x="0" y="2703"/>
        <a:ext cx="6900512" cy="921789"/>
      </dsp:txXfrm>
    </dsp:sp>
    <dsp:sp modelId="{3FFB5F0A-5099-B34D-B9E3-C5BAF4BEDD2B}">
      <dsp:nvSpPr>
        <dsp:cNvPr id="0" name=""/>
        <dsp:cNvSpPr/>
      </dsp:nvSpPr>
      <dsp:spPr>
        <a:xfrm>
          <a:off x="0" y="924492"/>
          <a:ext cx="6900512" cy="0"/>
        </a:xfrm>
        <a:prstGeom prst="line">
          <a:avLst/>
        </a:prstGeom>
        <a:solidFill>
          <a:schemeClr val="accent2">
            <a:hueOff val="-291073"/>
            <a:satOff val="-16786"/>
            <a:lumOff val="1726"/>
            <a:alphaOff val="0"/>
          </a:schemeClr>
        </a:solidFill>
        <a:ln w="12700" cap="flat" cmpd="sng" algn="ctr">
          <a:solidFill>
            <a:schemeClr val="accent2">
              <a:hueOff val="-291073"/>
              <a:satOff val="-16786"/>
              <a:lumOff val="172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9ADF94-717A-2F4D-B374-A30FFBF18C32}">
      <dsp:nvSpPr>
        <dsp:cNvPr id="0" name=""/>
        <dsp:cNvSpPr/>
      </dsp:nvSpPr>
      <dsp:spPr>
        <a:xfrm>
          <a:off x="0" y="924492"/>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Airbnb also fall into the marketplace business model into a sub section of this a commission model </a:t>
          </a:r>
          <a:r>
            <a:rPr lang="en-GB" sz="2000" kern="1200" dirty="0"/>
            <a:t>(Barbu, </a:t>
          </a:r>
          <a:r>
            <a:rPr lang="en-GB" sz="2000" kern="1200" dirty="0" err="1"/>
            <a:t>Bratu</a:t>
          </a:r>
          <a:r>
            <a:rPr lang="en-GB" sz="2000" kern="1200" dirty="0"/>
            <a:t> &amp; </a:t>
          </a:r>
          <a:r>
            <a:rPr lang="en-GB" sz="2000" kern="1200" dirty="0" err="1"/>
            <a:t>Sirbu</a:t>
          </a:r>
          <a:r>
            <a:rPr lang="en-GB" sz="2000" kern="1200" dirty="0"/>
            <a:t>, 2018). </a:t>
          </a:r>
          <a:r>
            <a:rPr lang="en-US" sz="2000" kern="1200" dirty="0"/>
            <a:t> </a:t>
          </a:r>
        </a:p>
      </dsp:txBody>
      <dsp:txXfrm>
        <a:off x="0" y="924492"/>
        <a:ext cx="6900512" cy="921789"/>
      </dsp:txXfrm>
    </dsp:sp>
    <dsp:sp modelId="{AE49F664-3E20-B847-85D9-C142841B6321}">
      <dsp:nvSpPr>
        <dsp:cNvPr id="0" name=""/>
        <dsp:cNvSpPr/>
      </dsp:nvSpPr>
      <dsp:spPr>
        <a:xfrm>
          <a:off x="0" y="1846281"/>
          <a:ext cx="6900512" cy="0"/>
        </a:xfrm>
        <a:prstGeom prst="line">
          <a:avLst/>
        </a:prstGeom>
        <a:solidFill>
          <a:schemeClr val="accent2">
            <a:hueOff val="-582145"/>
            <a:satOff val="-33571"/>
            <a:lumOff val="3451"/>
            <a:alphaOff val="0"/>
          </a:schemeClr>
        </a:solidFill>
        <a:ln w="12700" cap="flat" cmpd="sng" algn="ctr">
          <a:solidFill>
            <a:schemeClr val="accent2">
              <a:hueOff val="-582145"/>
              <a:satOff val="-33571"/>
              <a:lumOff val="345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3F87D9-A0AF-5F42-91F5-81DB4007DD89}">
      <dsp:nvSpPr>
        <dsp:cNvPr id="0" name=""/>
        <dsp:cNvSpPr/>
      </dsp:nvSpPr>
      <dsp:spPr>
        <a:xfrm>
          <a:off x="0" y="1846281"/>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Aggregator business model </a:t>
          </a:r>
          <a:r>
            <a:rPr lang="en-GB" sz="2000" kern="1200" dirty="0"/>
            <a:t>(LAPAAS, 2019)</a:t>
          </a:r>
          <a:r>
            <a:rPr lang="en-US" sz="2000" kern="1200" dirty="0"/>
            <a:t>. </a:t>
          </a:r>
        </a:p>
      </dsp:txBody>
      <dsp:txXfrm>
        <a:off x="0" y="1846281"/>
        <a:ext cx="6900512" cy="921789"/>
      </dsp:txXfrm>
    </dsp:sp>
    <dsp:sp modelId="{669F75B7-0431-AD48-A9BC-3797587472D7}">
      <dsp:nvSpPr>
        <dsp:cNvPr id="0" name=""/>
        <dsp:cNvSpPr/>
      </dsp:nvSpPr>
      <dsp:spPr>
        <a:xfrm>
          <a:off x="0" y="2768070"/>
          <a:ext cx="6900512" cy="0"/>
        </a:xfrm>
        <a:prstGeom prst="line">
          <a:avLst/>
        </a:prstGeom>
        <a:solidFill>
          <a:schemeClr val="accent2">
            <a:hueOff val="-873218"/>
            <a:satOff val="-50357"/>
            <a:lumOff val="5177"/>
            <a:alphaOff val="0"/>
          </a:schemeClr>
        </a:solidFill>
        <a:ln w="12700" cap="flat" cmpd="sng" algn="ctr">
          <a:solidFill>
            <a:schemeClr val="accent2">
              <a:hueOff val="-873218"/>
              <a:satOff val="-50357"/>
              <a:lumOff val="5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C3FCC3-6A33-FC4E-B6EE-5B3927E4AD17}">
      <dsp:nvSpPr>
        <dsp:cNvPr id="0" name=""/>
        <dsp:cNvSpPr/>
      </dsp:nvSpPr>
      <dsp:spPr>
        <a:xfrm>
          <a:off x="0" y="2768070"/>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Doesn’t consider different types of rentals available on Airbnb </a:t>
          </a:r>
          <a:r>
            <a:rPr lang="en-GB" sz="2000" kern="1200" dirty="0"/>
            <a:t>(Lee &amp; </a:t>
          </a:r>
          <a:r>
            <a:rPr lang="en-GB" sz="2000" kern="1200" dirty="0" err="1"/>
            <a:t>Kendzia</a:t>
          </a:r>
          <a:r>
            <a:rPr lang="en-GB" sz="2000" kern="1200" dirty="0"/>
            <a:t>, 2021)</a:t>
          </a:r>
          <a:r>
            <a:rPr lang="en-US" sz="2000" kern="1200" dirty="0"/>
            <a:t>. </a:t>
          </a:r>
        </a:p>
      </dsp:txBody>
      <dsp:txXfrm>
        <a:off x="0" y="2768070"/>
        <a:ext cx="6900512" cy="921789"/>
      </dsp:txXfrm>
    </dsp:sp>
    <dsp:sp modelId="{1F08F6F3-9A12-E541-A06D-3EE61AAE08E1}">
      <dsp:nvSpPr>
        <dsp:cNvPr id="0" name=""/>
        <dsp:cNvSpPr/>
      </dsp:nvSpPr>
      <dsp:spPr>
        <a:xfrm>
          <a:off x="0" y="3689859"/>
          <a:ext cx="6900512" cy="0"/>
        </a:xfrm>
        <a:prstGeom prst="line">
          <a:avLst/>
        </a:prstGeom>
        <a:solidFill>
          <a:schemeClr val="accent2">
            <a:hueOff val="-1164290"/>
            <a:satOff val="-67142"/>
            <a:lumOff val="6902"/>
            <a:alphaOff val="0"/>
          </a:schemeClr>
        </a:solidFill>
        <a:ln w="12700" cap="flat" cmpd="sng" algn="ctr">
          <a:solidFill>
            <a:schemeClr val="accent2">
              <a:hueOff val="-1164290"/>
              <a:satOff val="-67142"/>
              <a:lumOff val="69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CFD0DB-B399-E449-A5C5-C48BD8A0A6C6}">
      <dsp:nvSpPr>
        <dsp:cNvPr id="0" name=""/>
        <dsp:cNvSpPr/>
      </dsp:nvSpPr>
      <dsp:spPr>
        <a:xfrm>
          <a:off x="0" y="3689859"/>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dirty="0"/>
            <a:t>Airbnb isn’t truly a sharing economy </a:t>
          </a:r>
          <a:r>
            <a:rPr lang="en-GB" sz="2000" kern="1200" dirty="0"/>
            <a:t>(Gil &amp; </a:t>
          </a:r>
          <a:r>
            <a:rPr lang="en-GB" sz="2000" kern="1200" dirty="0" err="1"/>
            <a:t>Sequera</a:t>
          </a:r>
          <a:r>
            <a:rPr lang="en-GB" sz="2000" kern="1200" dirty="0"/>
            <a:t>, 2020). </a:t>
          </a:r>
          <a:endParaRPr lang="en-US" sz="2000" kern="1200" dirty="0"/>
        </a:p>
      </dsp:txBody>
      <dsp:txXfrm>
        <a:off x="0" y="3689859"/>
        <a:ext cx="6900512" cy="921789"/>
      </dsp:txXfrm>
    </dsp:sp>
    <dsp:sp modelId="{C8EBEB2B-ACD6-324C-9EE6-74CDA9C0F248}">
      <dsp:nvSpPr>
        <dsp:cNvPr id="0" name=""/>
        <dsp:cNvSpPr/>
      </dsp:nvSpPr>
      <dsp:spPr>
        <a:xfrm>
          <a:off x="0" y="4611648"/>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AEF214-62EB-B048-93FF-28EAB14FB5C6}">
      <dsp:nvSpPr>
        <dsp:cNvPr id="0" name=""/>
        <dsp:cNvSpPr/>
      </dsp:nvSpPr>
      <dsp:spPr>
        <a:xfrm>
          <a:off x="0" y="4611648"/>
          <a:ext cx="6900512" cy="921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t>Allows tax avoidance (</a:t>
          </a:r>
          <a:r>
            <a:rPr lang="en-GB" sz="2000" kern="1200" dirty="0" err="1"/>
            <a:t>Törnberg</a:t>
          </a:r>
          <a:r>
            <a:rPr lang="en-GB" sz="2000" kern="1200" dirty="0"/>
            <a:t>, 2022).</a:t>
          </a:r>
        </a:p>
      </dsp:txBody>
      <dsp:txXfrm>
        <a:off x="0" y="4611648"/>
        <a:ext cx="6900512" cy="92178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62E4AB-2390-8E45-B3FF-B96B4D036539}">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83301B-CD75-1740-9C75-D5A46349CFA5}">
      <dsp:nvSpPr>
        <dsp:cNvPr id="0" name=""/>
        <dsp:cNvSpPr/>
      </dsp:nvSpPr>
      <dsp:spPr>
        <a:xfrm>
          <a:off x="0" y="675"/>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Disadvantage </a:t>
          </a:r>
          <a:r>
            <a:rPr lang="en-US" sz="1700" kern="1200" dirty="0" err="1"/>
            <a:t>Dolnicar</a:t>
          </a:r>
          <a:r>
            <a:rPr lang="en-US" sz="1700" kern="1200" dirty="0"/>
            <a:t> doesn’t consider Airbnb only caters for those looking for a holiday (</a:t>
          </a:r>
          <a:r>
            <a:rPr lang="en-GB" sz="1700" kern="1200" dirty="0"/>
            <a:t>Muller, 2020).</a:t>
          </a:r>
          <a:endParaRPr lang="en-US" sz="1700" kern="1200" dirty="0"/>
        </a:p>
      </dsp:txBody>
      <dsp:txXfrm>
        <a:off x="0" y="675"/>
        <a:ext cx="6900512" cy="614976"/>
      </dsp:txXfrm>
    </dsp:sp>
    <dsp:sp modelId="{EF0ADF4E-C7BC-7B4B-B20C-ADF56714F6DC}">
      <dsp:nvSpPr>
        <dsp:cNvPr id="0" name=""/>
        <dsp:cNvSpPr/>
      </dsp:nvSpPr>
      <dsp:spPr>
        <a:xfrm>
          <a:off x="0" y="615652"/>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9F7E4E-5462-0545-B314-4E7C354DD881}">
      <dsp:nvSpPr>
        <dsp:cNvPr id="0" name=""/>
        <dsp:cNvSpPr/>
      </dsp:nvSpPr>
      <dsp:spPr>
        <a:xfrm>
          <a:off x="0" y="615652"/>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err="1"/>
            <a:t>Dolnicar</a:t>
          </a:r>
          <a:r>
            <a:rPr lang="en-US" sz="1700" kern="1200" dirty="0"/>
            <a:t> doesn’t specifically address the theme digital disruption </a:t>
          </a:r>
          <a:r>
            <a:rPr lang="en-GB" sz="1700" kern="1200" dirty="0"/>
            <a:t>(Ma, 2018).</a:t>
          </a:r>
          <a:r>
            <a:rPr lang="en-US" sz="1700" kern="1200" dirty="0"/>
            <a:t> </a:t>
          </a:r>
        </a:p>
      </dsp:txBody>
      <dsp:txXfrm>
        <a:off x="0" y="615652"/>
        <a:ext cx="6900512" cy="614976"/>
      </dsp:txXfrm>
    </dsp:sp>
    <dsp:sp modelId="{2546E49D-7021-A14E-8752-6DB91A57C2DE}">
      <dsp:nvSpPr>
        <dsp:cNvPr id="0" name=""/>
        <dsp:cNvSpPr/>
      </dsp:nvSpPr>
      <dsp:spPr>
        <a:xfrm>
          <a:off x="0" y="1230628"/>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55A3B0-A36C-CC47-BBAD-867552276DF4}">
      <dsp:nvSpPr>
        <dsp:cNvPr id="0" name=""/>
        <dsp:cNvSpPr/>
      </dsp:nvSpPr>
      <dsp:spPr>
        <a:xfrm>
          <a:off x="0" y="1230628"/>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Digital disruption "explains how entrants can successfully compete with incumbents” (Skog, </a:t>
          </a:r>
          <a:r>
            <a:rPr lang="en-GB" sz="1700" kern="1200" dirty="0" err="1"/>
            <a:t>Wimelius</a:t>
          </a:r>
          <a:r>
            <a:rPr lang="en-GB" sz="1700" kern="1200" dirty="0"/>
            <a:t>, &amp; Sandberg, 2018). </a:t>
          </a:r>
        </a:p>
      </dsp:txBody>
      <dsp:txXfrm>
        <a:off x="0" y="1230628"/>
        <a:ext cx="6900512" cy="614976"/>
      </dsp:txXfrm>
    </dsp:sp>
    <dsp:sp modelId="{0BCDDC7D-4F5A-F340-9985-9445CD61E614}">
      <dsp:nvSpPr>
        <dsp:cNvPr id="0" name=""/>
        <dsp:cNvSpPr/>
      </dsp:nvSpPr>
      <dsp:spPr>
        <a:xfrm>
          <a:off x="0" y="1845605"/>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93BD9A-4F07-5841-9022-BA9CBEAFD8EB}">
      <dsp:nvSpPr>
        <dsp:cNvPr id="0" name=""/>
        <dsp:cNvSpPr/>
      </dsp:nvSpPr>
      <dsp:spPr>
        <a:xfrm>
          <a:off x="0" y="1845605"/>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dirty="0"/>
            <a:t>Doesn’t investigate relationship perspective (</a:t>
          </a:r>
          <a:r>
            <a:rPr lang="en-GB" sz="1700" kern="1200" dirty="0" err="1"/>
            <a:t>Chian</a:t>
          </a:r>
          <a:r>
            <a:rPr lang="en-GB" sz="1700" kern="1200" dirty="0"/>
            <a:t>-Son, 2007).</a:t>
          </a:r>
          <a:r>
            <a:rPr lang="en-US" sz="1700" kern="1200" dirty="0"/>
            <a:t> </a:t>
          </a:r>
        </a:p>
      </dsp:txBody>
      <dsp:txXfrm>
        <a:off x="0" y="1845605"/>
        <a:ext cx="6900512" cy="614976"/>
      </dsp:txXfrm>
    </dsp:sp>
    <dsp:sp modelId="{88DB704F-575E-3C43-8DA3-401B66D235FD}">
      <dsp:nvSpPr>
        <dsp:cNvPr id="0" name=""/>
        <dsp:cNvSpPr/>
      </dsp:nvSpPr>
      <dsp:spPr>
        <a:xfrm>
          <a:off x="0" y="2460582"/>
          <a:ext cx="6900512"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BF2683-4EEA-A74D-B974-3B90A0F9801F}">
      <dsp:nvSpPr>
        <dsp:cNvPr id="0" name=""/>
        <dsp:cNvSpPr/>
      </dsp:nvSpPr>
      <dsp:spPr>
        <a:xfrm>
          <a:off x="0" y="2460582"/>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Familiarity and trust (</a:t>
          </a:r>
          <a:r>
            <a:rPr lang="en-GB" sz="1700" kern="1200" dirty="0" err="1"/>
            <a:t>Mittendorf</a:t>
          </a:r>
          <a:r>
            <a:rPr lang="en-GB" sz="1700" kern="1200" dirty="0"/>
            <a:t>, 2016). </a:t>
          </a:r>
        </a:p>
      </dsp:txBody>
      <dsp:txXfrm>
        <a:off x="0" y="2460582"/>
        <a:ext cx="6900512" cy="614976"/>
      </dsp:txXfrm>
    </dsp:sp>
    <dsp:sp modelId="{7F20122D-A8D2-5C41-8174-425F506F8707}">
      <dsp:nvSpPr>
        <dsp:cNvPr id="0" name=""/>
        <dsp:cNvSpPr/>
      </dsp:nvSpPr>
      <dsp:spPr>
        <a:xfrm>
          <a:off x="0" y="3075558"/>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07963A-0106-E749-A755-46185BBFA403}">
      <dsp:nvSpPr>
        <dsp:cNvPr id="0" name=""/>
        <dsp:cNvSpPr/>
      </dsp:nvSpPr>
      <dsp:spPr>
        <a:xfrm>
          <a:off x="0" y="3075558"/>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Collaboration with airlines (</a:t>
          </a:r>
          <a:r>
            <a:rPr lang="en-GB" sz="1700" kern="1200" dirty="0" err="1"/>
            <a:t>Genter</a:t>
          </a:r>
          <a:r>
            <a:rPr lang="en-GB" sz="1700" kern="1200" dirty="0"/>
            <a:t>, 2021). </a:t>
          </a:r>
        </a:p>
      </dsp:txBody>
      <dsp:txXfrm>
        <a:off x="0" y="3075558"/>
        <a:ext cx="6900512" cy="614976"/>
      </dsp:txXfrm>
    </dsp:sp>
    <dsp:sp modelId="{8D70A85F-DD44-D04B-80EE-959EA7FDABE9}">
      <dsp:nvSpPr>
        <dsp:cNvPr id="0" name=""/>
        <dsp:cNvSpPr/>
      </dsp:nvSpPr>
      <dsp:spPr>
        <a:xfrm>
          <a:off x="0" y="3690535"/>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DCE06B-85A0-804C-B621-3714530409BA}">
      <dsp:nvSpPr>
        <dsp:cNvPr id="0" name=""/>
        <dsp:cNvSpPr/>
      </dsp:nvSpPr>
      <dsp:spPr>
        <a:xfrm>
          <a:off x="0" y="3690535"/>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Lack of responsibility (</a:t>
          </a:r>
          <a:r>
            <a:rPr lang="en-GB" sz="1700" kern="1200" dirty="0" err="1"/>
            <a:t>Hartl</a:t>
          </a:r>
          <a:r>
            <a:rPr lang="en-GB" sz="1700" kern="1200" dirty="0"/>
            <a:t>, Hofmann, &amp; </a:t>
          </a:r>
          <a:r>
            <a:rPr lang="en-GB" sz="1700" kern="1200" dirty="0" err="1"/>
            <a:t>Kirchler</a:t>
          </a:r>
          <a:r>
            <a:rPr lang="en-GB" sz="1700" kern="1200" dirty="0"/>
            <a:t>, 2016)</a:t>
          </a:r>
        </a:p>
      </dsp:txBody>
      <dsp:txXfrm>
        <a:off x="0" y="3690535"/>
        <a:ext cx="6900512" cy="614976"/>
      </dsp:txXfrm>
    </dsp:sp>
    <dsp:sp modelId="{3BA58F64-4425-2641-81E6-B0E788B49DB3}">
      <dsp:nvSpPr>
        <dsp:cNvPr id="0" name=""/>
        <dsp:cNvSpPr/>
      </dsp:nvSpPr>
      <dsp:spPr>
        <a:xfrm>
          <a:off x="0" y="430551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370130-5453-FF4E-88B3-5A76180640BE}">
      <dsp:nvSpPr>
        <dsp:cNvPr id="0" name=""/>
        <dsp:cNvSpPr/>
      </dsp:nvSpPr>
      <dsp:spPr>
        <a:xfrm>
          <a:off x="0" y="4305512"/>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GB" sz="1700" kern="1200" dirty="0"/>
            <a:t>Disloyal competition  (Ertz, Durif, &amp; Arcand, 2016). </a:t>
          </a:r>
        </a:p>
      </dsp:txBody>
      <dsp:txXfrm>
        <a:off x="0" y="4305512"/>
        <a:ext cx="6900512" cy="614976"/>
      </dsp:txXfrm>
    </dsp:sp>
    <dsp:sp modelId="{D15CB37C-D119-1042-8A82-454FCDA26714}">
      <dsp:nvSpPr>
        <dsp:cNvPr id="0" name=""/>
        <dsp:cNvSpPr/>
      </dsp:nvSpPr>
      <dsp:spPr>
        <a:xfrm>
          <a:off x="0" y="4920488"/>
          <a:ext cx="6900512"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4779A1-B18F-D64E-95F7-30BD8F01CBFE}">
      <dsp:nvSpPr>
        <dsp:cNvPr id="0" name=""/>
        <dsp:cNvSpPr/>
      </dsp:nvSpPr>
      <dsp:spPr>
        <a:xfrm>
          <a:off x="0" y="4920488"/>
          <a:ext cx="6900512" cy="614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US" sz="1700" kern="1200"/>
            <a:t>Collaborative consumption as a way of developing customer relationships. </a:t>
          </a:r>
        </a:p>
      </dsp:txBody>
      <dsp:txXfrm>
        <a:off x="0" y="4920488"/>
        <a:ext cx="6900512" cy="6149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B39D4B-FBEF-424E-8006-405CC25DD9F1}">
      <dsp:nvSpPr>
        <dsp:cNvPr id="0" name=""/>
        <dsp:cNvSpPr/>
      </dsp:nvSpPr>
      <dsp:spPr>
        <a:xfrm>
          <a:off x="0" y="6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652D0F-B479-544E-B15E-D7CD9D617042}">
      <dsp:nvSpPr>
        <dsp:cNvPr id="0" name=""/>
        <dsp:cNvSpPr/>
      </dsp:nvSpPr>
      <dsp:spPr>
        <a:xfrm>
          <a:off x="0" y="675"/>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a:t>No discussion on how typology feed into community perspective. </a:t>
          </a:r>
        </a:p>
      </dsp:txBody>
      <dsp:txXfrm>
        <a:off x="0" y="675"/>
        <a:ext cx="6900512" cy="790684"/>
      </dsp:txXfrm>
    </dsp:sp>
    <dsp:sp modelId="{27D4973E-6EDB-3540-808E-41FBD959713A}">
      <dsp:nvSpPr>
        <dsp:cNvPr id="0" name=""/>
        <dsp:cNvSpPr/>
      </dsp:nvSpPr>
      <dsp:spPr>
        <a:xfrm>
          <a:off x="0" y="791359"/>
          <a:ext cx="6900512" cy="0"/>
        </a:xfrm>
        <a:prstGeom prst="line">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9CD6B0-8659-B944-96BE-3F915E5F4C6E}">
      <dsp:nvSpPr>
        <dsp:cNvPr id="0" name=""/>
        <dsp:cNvSpPr/>
      </dsp:nvSpPr>
      <dsp:spPr>
        <a:xfrm>
          <a:off x="0" y="791359"/>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Airbnb is a platform which provides community perspective, enables interaction (</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Sahu &amp; Sahu, </a:t>
          </a:r>
          <a:r>
            <a:rPr lang="en-GB" sz="2200" kern="12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n.d</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en-US" sz="2200" kern="1200" dirty="0"/>
            <a:t> </a:t>
          </a:r>
        </a:p>
      </dsp:txBody>
      <dsp:txXfrm>
        <a:off x="0" y="791359"/>
        <a:ext cx="6900512" cy="790684"/>
      </dsp:txXfrm>
    </dsp:sp>
    <dsp:sp modelId="{286D143C-05DD-EF42-9965-2519CD180011}">
      <dsp:nvSpPr>
        <dsp:cNvPr id="0" name=""/>
        <dsp:cNvSpPr/>
      </dsp:nvSpPr>
      <dsp:spPr>
        <a:xfrm>
          <a:off x="0" y="1582044"/>
          <a:ext cx="6900512"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3B632D-DBAB-7244-B4B0-650449317F7C}">
      <dsp:nvSpPr>
        <dsp:cNvPr id="0" name=""/>
        <dsp:cNvSpPr/>
      </dsp:nvSpPr>
      <dsp:spPr>
        <a:xfrm>
          <a:off x="0" y="1582044"/>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t>Affects on housing markets and prices </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en-GB" sz="2200" kern="12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Thackway</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et al, 2022).</a:t>
          </a:r>
          <a:endParaRPr lang="en-GB" sz="2200" kern="1200" dirty="0"/>
        </a:p>
      </dsp:txBody>
      <dsp:txXfrm>
        <a:off x="0" y="1582044"/>
        <a:ext cx="6900512" cy="790684"/>
      </dsp:txXfrm>
    </dsp:sp>
    <dsp:sp modelId="{85E50921-53C4-764F-9EA2-297AFC608DA5}">
      <dsp:nvSpPr>
        <dsp:cNvPr id="0" name=""/>
        <dsp:cNvSpPr/>
      </dsp:nvSpPr>
      <dsp:spPr>
        <a:xfrm>
          <a:off x="0" y="2372728"/>
          <a:ext cx="6900512"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5AF5A0-C4B4-4F45-AA56-DD1E581AD777}">
      <dsp:nvSpPr>
        <dsp:cNvPr id="0" name=""/>
        <dsp:cNvSpPr/>
      </dsp:nvSpPr>
      <dsp:spPr>
        <a:xfrm>
          <a:off x="0" y="2372728"/>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Speed of delivery of the service increased.</a:t>
          </a:r>
        </a:p>
      </dsp:txBody>
      <dsp:txXfrm>
        <a:off x="0" y="2372728"/>
        <a:ext cx="6900512" cy="790684"/>
      </dsp:txXfrm>
    </dsp:sp>
    <dsp:sp modelId="{C7EE12FC-99B5-8A49-ACCF-D359D5BD7090}">
      <dsp:nvSpPr>
        <dsp:cNvPr id="0" name=""/>
        <dsp:cNvSpPr/>
      </dsp:nvSpPr>
      <dsp:spPr>
        <a:xfrm>
          <a:off x="0" y="3163412"/>
          <a:ext cx="6900512"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30CCC3-7A8F-6843-906B-EAE3175D640F}">
      <dsp:nvSpPr>
        <dsp:cNvPr id="0" name=""/>
        <dsp:cNvSpPr/>
      </dsp:nvSpPr>
      <dsp:spPr>
        <a:xfrm>
          <a:off x="0" y="3163412"/>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US" sz="2200" kern="1200" dirty="0"/>
            <a:t>Airbnb is an experience rather than transaction </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en-GB" sz="2200" kern="12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Priporas</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sz="2200" kern="12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Stylos</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Rahimi, &amp; </a:t>
          </a:r>
          <a:r>
            <a:rPr lang="en-GB" sz="2200" kern="12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Vedanthachari</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2017)</a:t>
          </a:r>
          <a:r>
            <a:rPr lang="en-US" sz="2200" kern="1200" dirty="0"/>
            <a:t>. </a:t>
          </a:r>
        </a:p>
      </dsp:txBody>
      <dsp:txXfrm>
        <a:off x="0" y="3163412"/>
        <a:ext cx="6900512" cy="790684"/>
      </dsp:txXfrm>
    </dsp:sp>
    <dsp:sp modelId="{20E89C78-E0A7-3846-A5D6-C735E6A79549}">
      <dsp:nvSpPr>
        <dsp:cNvPr id="0" name=""/>
        <dsp:cNvSpPr/>
      </dsp:nvSpPr>
      <dsp:spPr>
        <a:xfrm>
          <a:off x="0" y="3954096"/>
          <a:ext cx="6900512" cy="0"/>
        </a:xfrm>
        <a:prstGeom prst="line">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1F363C-5BF6-2247-A816-B5A3C2B227AD}">
      <dsp:nvSpPr>
        <dsp:cNvPr id="0" name=""/>
        <dsp:cNvSpPr/>
      </dsp:nvSpPr>
      <dsp:spPr>
        <a:xfrm>
          <a:off x="0" y="3954096"/>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t>Customer service can be improved by keeping history on customers </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(Chai, </a:t>
          </a:r>
          <a:r>
            <a:rPr lang="en-GB" sz="2200" kern="12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Ehrens</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&amp; </a:t>
          </a:r>
          <a:r>
            <a:rPr lang="en-GB" sz="2200" kern="12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Kiwak</a:t>
          </a:r>
          <a:r>
            <a:rPr lang="en-GB" sz="2200" kern="12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2020).</a:t>
          </a:r>
          <a:endParaRPr lang="en-GB" sz="2200" kern="1200" dirty="0"/>
        </a:p>
      </dsp:txBody>
      <dsp:txXfrm>
        <a:off x="0" y="3954096"/>
        <a:ext cx="6900512" cy="790684"/>
      </dsp:txXfrm>
    </dsp:sp>
    <dsp:sp modelId="{A03B5412-6FF1-7E4D-B6BC-48BEA6FAE251}">
      <dsp:nvSpPr>
        <dsp:cNvPr id="0" name=""/>
        <dsp:cNvSpPr/>
      </dsp:nvSpPr>
      <dsp:spPr>
        <a:xfrm>
          <a:off x="0" y="4744781"/>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82F023-36B9-AF43-8AA5-DF3AA0FCC390}">
      <dsp:nvSpPr>
        <dsp:cNvPr id="0" name=""/>
        <dsp:cNvSpPr/>
      </dsp:nvSpPr>
      <dsp:spPr>
        <a:xfrm>
          <a:off x="0" y="4744781"/>
          <a:ext cx="6900512" cy="7906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a:t>Chaffey’s six categories of customer relationship management (Chaffey, 2013).</a:t>
          </a:r>
        </a:p>
      </dsp:txBody>
      <dsp:txXfrm>
        <a:off x="0" y="4744781"/>
        <a:ext cx="6900512" cy="790684"/>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35704C-7F61-2D4B-B9CB-4F498B546E48}" type="datetimeFigureOut">
              <a:rPr lang="en-US" smtClean="0"/>
              <a:t>12/19/22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E9F33F-1D39-7242-94B0-44337CBC9E03}" type="slidenum">
              <a:rPr lang="en-US" smtClean="0"/>
              <a:t>‹#›</a:t>
            </a:fld>
            <a:endParaRPr lang="en-US"/>
          </a:p>
        </p:txBody>
      </p:sp>
    </p:spTree>
    <p:extLst>
      <p:ext uri="{BB962C8B-B14F-4D97-AF65-F5344CB8AC3E}">
        <p14:creationId xmlns:p14="http://schemas.microsoft.com/office/powerpoint/2010/main" val="2041205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purpose of this presentation is to analyse three chapters from the book peer-to-peer accommodation networks by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effectLst/>
                <a:latin typeface="Calibri" panose="020F0502020204030204" pitchFamily="34" charset="0"/>
                <a:ea typeface="Calibri" panose="020F0502020204030204" pitchFamily="34" charset="0"/>
                <a:cs typeface="Times New Roman" panose="02020603050405020304" pitchFamily="18" charset="0"/>
              </a:rPr>
              <a:t>. The presentation will summarise themes which have been identified in the chapters and critique them against Airbnb digital business. </a:t>
            </a: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2</a:t>
            </a:fld>
            <a:endParaRPr lang="en-US"/>
          </a:p>
        </p:txBody>
      </p:sp>
    </p:spTree>
    <p:extLst>
      <p:ext uri="{BB962C8B-B14F-4D97-AF65-F5344CB8AC3E}">
        <p14:creationId xmlns:p14="http://schemas.microsoft.com/office/powerpoint/2010/main" val="8072495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Business model is described by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effectLst/>
                <a:latin typeface="Calibri" panose="020F0502020204030204" pitchFamily="34" charset="0"/>
                <a:ea typeface="Calibri" panose="020F0502020204030204" pitchFamily="34" charset="0"/>
                <a:cs typeface="Times New Roman" panose="02020603050405020304" pitchFamily="18" charset="0"/>
              </a:rPr>
              <a:t> as a tool that allows managers to maintain a view of their business and ensure that their decisions line up with their view of business. </a:t>
            </a:r>
          </a:p>
          <a:p>
            <a:r>
              <a:rPr lang="en-GB" sz="1800" dirty="0" err="1">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effectLst/>
                <a:latin typeface="Calibri" panose="020F0502020204030204" pitchFamily="34" charset="0"/>
                <a:ea typeface="Calibri" panose="020F0502020204030204" pitchFamily="34" charset="0"/>
                <a:cs typeface="Times New Roman" panose="02020603050405020304" pitchFamily="18" charset="0"/>
              </a:rPr>
              <a:t> suggests that Airbnb use a multi sided platform model as their business model because they are connecting two or more parties, they connect hosts, guests, and supplementary service providers such as photographers which help hosts to make their space look more attractive to guests. Without the platform the buyer seller interaction would not occur (Reinhold &amp;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effectLst/>
                <a:latin typeface="Calibri" panose="020F0502020204030204" pitchFamily="34" charset="0"/>
                <a:ea typeface="Calibri" panose="020F0502020204030204" pitchFamily="34" charset="0"/>
                <a:cs typeface="Times New Roman" panose="02020603050405020304" pitchFamily="18" charset="0"/>
              </a:rPr>
              <a:t>, 2017a).</a:t>
            </a: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3</a:t>
            </a:fld>
            <a:endParaRPr lang="en-US"/>
          </a:p>
        </p:txBody>
      </p:sp>
    </p:spTree>
    <p:extLst>
      <p:ext uri="{BB962C8B-B14F-4D97-AF65-F5344CB8AC3E}">
        <p14:creationId xmlns:p14="http://schemas.microsoft.com/office/powerpoint/2010/main" val="3641806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The second theme discussed in chapter 2 is sharing economy.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effectLst/>
                <a:latin typeface="Calibri" panose="020F0502020204030204" pitchFamily="34" charset="0"/>
                <a:ea typeface="Calibri" panose="020F0502020204030204" pitchFamily="34" charset="0"/>
                <a:cs typeface="Times New Roman" panose="02020603050405020304" pitchFamily="18" charset="0"/>
              </a:rPr>
              <a:t> discusses the sharing exchange continuum within digital business, and she places Airbnb in the middle of this, as according to her Airbnb do have monetary motives but also take advantage of the communal bonding aspect of the service. It is not always just a financial gain which is received.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She also claims that peer-to-peer accommodation is linked to the sharing economy, but that they populate the entire continuum as it is dependent on how a facilitator sets the platform up. She recognises that sharing economy platforms are different depending on the business model adopted by the organisation. She does also mention some of the issues that have arisen with the increase in digital sharing economies (Reinhold &amp;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effectLst/>
                <a:latin typeface="Calibri" panose="020F0502020204030204" pitchFamily="34" charset="0"/>
                <a:ea typeface="Calibri" panose="020F0502020204030204" pitchFamily="34" charset="0"/>
                <a:cs typeface="Times New Roman" panose="02020603050405020304" pitchFamily="18" charset="0"/>
              </a:rPr>
              <a:t>, 2017b).</a:t>
            </a: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4</a:t>
            </a:fld>
            <a:endParaRPr lang="en-US"/>
          </a:p>
        </p:txBody>
      </p:sp>
    </p:spTree>
    <p:extLst>
      <p:ext uri="{BB962C8B-B14F-4D97-AF65-F5344CB8AC3E}">
        <p14:creationId xmlns:p14="http://schemas.microsoft.com/office/powerpoint/2010/main" val="3928667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Chaffey places Airbnb in peer-to-peer two-sided marketplace, he claims both sides of the marketplace need to interact. To have a demand on the platform you need to have a demand constantly from both parties. Chaffey describes the business model as a “chicken and egg model” which comes first? (Chaffey, 2020).  Similar view to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Airbnb also falls into the marketplace business model as it connects the buyers and sellers. The category in which it falls into within this business model is a commission model as a commission is charged for every successful transaction which is made. The key aspect of this type of model is that it allows hosts and guests to join for free, but the marketplace operators handle the payments and charge commission on this. Value creation is constantly occurring for the organisation due to it allowing the sellers to focus on providing high quality products as the logistics are looked after by the operators (Barbu,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Bratu</a:t>
            </a:r>
            <a:r>
              <a:rPr lang="en-GB" sz="1800" dirty="0">
                <a:effectLst/>
                <a:latin typeface="Calibri" panose="020F0502020204030204" pitchFamily="34" charset="0"/>
                <a:ea typeface="Calibri" panose="020F0502020204030204" pitchFamily="34" charset="0"/>
                <a:cs typeface="Times New Roman" panose="02020603050405020304" pitchFamily="18" charset="0"/>
              </a:rPr>
              <a:t> &amp;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Sirbu</a:t>
            </a:r>
            <a:r>
              <a:rPr lang="en-GB" sz="1800" dirty="0">
                <a:effectLst/>
                <a:latin typeface="Calibri" panose="020F0502020204030204" pitchFamily="34" charset="0"/>
                <a:ea typeface="Calibri" panose="020F0502020204030204" pitchFamily="34" charset="0"/>
                <a:cs typeface="Times New Roman" panose="02020603050405020304" pitchFamily="18" charset="0"/>
              </a:rPr>
              <a:t>, 2018).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Airbnb could also be seen to use an aggregator business model it’s a network model which collects data on specific service providers then makes these providers its partners to allow them to sell these services under their brand name. The key difference between Airbnb and hotels which adopt a conventional model is that they are selling an experience not just a room. The business model also incorporates a number of photographers which will visit properties to ensure that high quality photos of these properties are used which improves click rate (LAPAAS, 2019). </a:t>
            </a:r>
          </a:p>
          <a:p>
            <a:endParaRPr lang="en-US" dirty="0"/>
          </a:p>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A critique of theme two explored within chapter 2 is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Donlicar</a:t>
            </a:r>
            <a:r>
              <a:rPr lang="en-GB" sz="1800" dirty="0">
                <a:effectLst/>
                <a:latin typeface="Calibri" panose="020F0502020204030204" pitchFamily="34" charset="0"/>
                <a:ea typeface="Calibri" panose="020F0502020204030204" pitchFamily="34" charset="0"/>
                <a:cs typeface="Times New Roman" panose="02020603050405020304" pitchFamily="18" charset="0"/>
              </a:rPr>
              <a:t> doesn’t consider the different types of rentals Airbnb offer, when looking at a rental which the entire space is rented then Airbnb would sit on the most extreme level of the exchange side of the sharing exchange continuum as there is little to no social bonds created and it is only a monetary exchange there is nothing else exchanged. However, when you consider the rentals which are room shares then Airbnb would be quite central to this continuum as the space is shared so some form of social bond will be created and there is more than just an exchange of money as there is also social interaction (Lee &amp;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Kendzia</a:t>
            </a:r>
            <a:r>
              <a:rPr lang="en-GB" sz="1800" dirty="0">
                <a:effectLst/>
                <a:latin typeface="Calibri" panose="020F0502020204030204" pitchFamily="34" charset="0"/>
                <a:ea typeface="Calibri" panose="020F0502020204030204" pitchFamily="34" charset="0"/>
                <a:cs typeface="Times New Roman" panose="02020603050405020304" pitchFamily="18" charset="0"/>
              </a:rPr>
              <a:t>, 2021).</a:t>
            </a:r>
          </a:p>
          <a:p>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To further critique some of the points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made it has been argued that Airbnb isn’t truly a sharing economy anymore it is argued that it now acts as a distribution channel rather than a collaborative tourism platform. For example, in Madrid there are concerns of commercialisation with professional hosts using the platform to advertise their listings (Gil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Sequera</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2020). It is argued they are moving away from sharing economy and moving towards platform capitalism. Some argue that is not a sharing platform but a platform which allows real estate capitals to avoid regulations and tax. Claims have been made that the only reason for it being a competitor of the hotel industry is that Airbnb gives hosts the ability to ignore zoning regulations. Allowing the expansion into residential zoned areas not just hospitality zoned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Törnberg</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2022).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5</a:t>
            </a:fld>
            <a:endParaRPr lang="en-US"/>
          </a:p>
        </p:txBody>
      </p:sp>
    </p:spTree>
    <p:extLst>
      <p:ext uri="{BB962C8B-B14F-4D97-AF65-F5344CB8AC3E}">
        <p14:creationId xmlns:p14="http://schemas.microsoft.com/office/powerpoint/2010/main" val="452697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first theme identified in chapter 8 is digital and market disruption. There is a clear theme of digital disruption throughout this chapter and Airbnb clearly adopt a disruptive innovation method to make them such a successful business.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discusses the fact that Airbnb is moving towards becoming a one-stop travel shop. Due to their high customer return this puts them in a position to consider diversifying their product and expand. They have already introduced Airbnb experiences which allows customers to book their accommodation then find experiences within that area and book them for when they visit. This has enabled them to compete with the mainstream tourism industries which are already located at the destination. She also mentions the disruption in the long-term rental sector, due to less regulations and less tax to pay in the peer-to-peer network sector people are moving away from long term and towards short term (Gardiner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2017a).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6</a:t>
            </a:fld>
            <a:endParaRPr lang="en-US"/>
          </a:p>
        </p:txBody>
      </p:sp>
    </p:spTree>
    <p:extLst>
      <p:ext uri="{BB962C8B-B14F-4D97-AF65-F5344CB8AC3E}">
        <p14:creationId xmlns:p14="http://schemas.microsoft.com/office/powerpoint/2010/main" val="1848684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other themes discussed in the chapter are relationship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perpective</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and collaborative consumption. Within the chapter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mentions that once a network has developed a sufficient level of buyers and sellers then it makes it easier for the business to extend its services. She also mentions that Airbnb have a good customer return rate suggesting that their relationship perspectives are good. They have also made collaborations with airlines which has helped them to expand and are offering services which allow them to collaborate with other services to provide experiences (Gardiner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2017b).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7</a:t>
            </a:fld>
            <a:endParaRPr lang="en-US"/>
          </a:p>
        </p:txBody>
      </p:sp>
    </p:spTree>
    <p:extLst>
      <p:ext uri="{BB962C8B-B14F-4D97-AF65-F5344CB8AC3E}">
        <p14:creationId xmlns:p14="http://schemas.microsoft.com/office/powerpoint/2010/main" val="32076429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One disadvantage to Airbnb is that they are very much a network that only really caters for those looking for a holiday rather than accommodation which is inclusive of those needing accommodation for business trips. Unlike hotels Airbnb don’t offer the use of corporate codes or reward systems for those who frequently stay in hotels for business purposes (Muller, 2020). Although Airbnb has disrupted the tourism and leisure sector there is little evidence to say that it has affected those that cater for businesses. This is a factor which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does not consider within this chapter. </a:t>
            </a:r>
          </a:p>
          <a:p>
            <a:endPar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 critique of the other themes identified would be that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doesn’t investigate the factors which are related to relationship perspective in digital business.  Relationship perspective is one way in which e-market places can maintain a competitive strategy online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Chian</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-Son, 2007). Trust is a huge factor which should be considered in relationship perspectives especially with Airbnb being an online business. Trust is a big consideration otherwise these online interactions between hosts and guests would not occur. Familiarity also plays a role once a customer has had a good experience and is familiar with the company, they are more likely to choose them over any of their competitors. Familiarity helps to build trust. By having a continuous interaction with a host trust can be built this is where Airbnb are different from their competitors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Mittendorf</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2016). Airbnb also maintain their relationship with the hosts by giving them easy to use tools to make hosting easier and less stressful, they offer tools such as channel manager and automated messaging which helps them to update their bookings and rates if the host has more than one listing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Igms</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2021).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Airbnb have collaborated with multiple airlines which enables customers to collect sky mile points depending on how much they spend through Airbnb to earn sky mile points it is required that you book the Airbnb through the airline’s website. The concept is the same as using a shopping portal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Genter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2021). This addition to Airbnb’s business is appealing to customers and can help to develop the customer relationship. The customer feels as though they are receiving a reward for booking with them and will be more likely to return. Airbnb has also collaborated with different experience providers and destination marketing organisations to be able to offer their Airbnb experiences. Airbnb don’t own the experiences they are providing but because of collaborations they have access to them so they can provide it to their customers. This also means that because they don’t own the experiences if they are to go wrong, they are not responsible for this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Hartl</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Hofmann,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Kirchler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2016). Some issues with collaborative consumption are that it gives companies the opportunity to avoid regulations that other conventional companies must follow, collaborative consumption can lead to disloyal competition as it can take advantage of the lack of rules and regulations that are in place for it (</a:t>
            </a:r>
            <a:r>
              <a:rPr lang="en-GB" sz="1800" dirty="0">
                <a:effectLst/>
                <a:latin typeface="Calibri" panose="020F0502020204030204" pitchFamily="34" charset="0"/>
                <a:ea typeface="Calibri" panose="020F0502020204030204" pitchFamily="34" charset="0"/>
                <a:cs typeface="Times New Roman" panose="02020603050405020304" pitchFamily="18" charset="0"/>
              </a:rPr>
              <a:t>Ertz, Durif, &amp; Arcand, 2016). </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One critique of this chapter is that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doesn’t specifically discuss the theme digital disruption which is related to business model innovation and “explains how entrants can successfully compete with incumbents” (Skog,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Wimelius</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&amp; Sandberg, 2018). Although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doesn’t directly address the theme throughout the chapter she does discuss Airbnb adopting certain features from it. Airbnb have been innovative with their business model and have created new market structures which could potentially destroy competitors which aren’t just in the hospitality industry. Airbnb use certain technology to enable them to stay competitive for example hosts can use Airbnb’s price calculator which enables them to work out a price which bests suits the accommodation they are renting out. Another technology they use is their pricing strategy which works out what the market price of the property is it also allows them to look at market rate to ensure that their prices can compete with others within the market which is an example of how the business is digitally disruptive as hotels are not able to keep up with this level of innovation (Ma, 2018). The use of these online automated business processes within Airbnb allows the business to save money and streamline their business making it easier for the hosts using the platform they use this process automation to improve this side of the business.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8</a:t>
            </a:fld>
            <a:endParaRPr lang="en-US"/>
          </a:p>
        </p:txBody>
      </p:sp>
    </p:spTree>
    <p:extLst>
      <p:ext uri="{BB962C8B-B14F-4D97-AF65-F5344CB8AC3E}">
        <p14:creationId xmlns:p14="http://schemas.microsoft.com/office/powerpoint/2010/main" val="3993305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themes identified within this chapter have come from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Kalakota</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Whinston</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1996) and their digital business perspectives.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first theme is Community perspective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discusses the typology of hosts in peer-to-peer networks, she states three types of hosts the capitalist, the befriender, and the ethicist. She describes the capitalist as one that purely wants profit and maximum return. The befriender wants to socialise and make friendships and the ethicists have a desire live in an ethical way so utilising free space is a way to ensure they are being sustainable. She also discusses typology of guests she puts these into four categories cost savers which aren’t interested in meeting people they use filters to find the cheapest option. socialisers who want to meet people, they usually travel alone and use these networks to enable them to feel safe. Localisers want authenticity they want to meet locals and discover the culture of the area. Finally, utilitarian’s want accommodation which suits their needs. (Hardy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Dolincar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2017a).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9</a:t>
            </a:fld>
            <a:endParaRPr lang="en-US"/>
          </a:p>
        </p:txBody>
      </p:sp>
    </p:spTree>
    <p:extLst>
      <p:ext uri="{BB962C8B-B14F-4D97-AF65-F5344CB8AC3E}">
        <p14:creationId xmlns:p14="http://schemas.microsoft.com/office/powerpoint/2010/main" val="2515722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second theme identified within this chapter is service perspective.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mentions about the benefit of being able to distinguish between different types of hosts and guests as it allows better targeting for the facilitator. As marketing can be personalised to the needs of the different types of hosts and guests meaning it has more of an impact and will be more successful. Airbnb use past booking a search history to offer guests accommodation which they are interested in (Hardy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2017b).</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10</a:t>
            </a:fld>
            <a:endParaRPr lang="en-US"/>
          </a:p>
        </p:txBody>
      </p:sp>
    </p:spTree>
    <p:extLst>
      <p:ext uri="{BB962C8B-B14F-4D97-AF65-F5344CB8AC3E}">
        <p14:creationId xmlns:p14="http://schemas.microsoft.com/office/powerpoint/2010/main" val="3283011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What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says within this chapter relates to the theme of community perspective within digital business. Airbnb being a digital business adopts this as it is essentially a platform which provides a community perspective, it gives an online platform for both hosts and guests to interact and gather to collaborate and learn from one another (Sahu &amp; Sahu,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n.d</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Whether it be hosts using the platform to learn new methods of advertising their properties or guests being able to discuss any recommendations. By using typology this enables guests and hosts to match with those that have the same perspectives as them. This allows them to learn new methods which are specifically relevant to their interests.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Although Airbnb use a community perspective by creating a platform for guests and hosts to interact there are also some disadvantages of this. Airbnb don’t consider the effects this digital business theme has on the wider community of the locations they use. Due to Airbnb being a totally digital business this means that it is easier to access for most of the population, so people are more likely to choose to book through them rather than using the local booking agencies, which has a negative impact on the economy of those areas. Airbnb has also put huge strain on the housing markets and has affected prices meaning locals may not be able to afford to live there anymore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Thackway</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et al, 2022). This putting little perspective on the wider community that Airbnb are affecting.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second theme is service perspective within digital business. Airbnb targets people based on their previous interest meaning searching time is reduced increasing the speed of delivery. The quality of the service is enhanced as their technologies work to match guests and hosts based on their interests, by using matching technology their service delivery then adds value to the customers experience as its personalised to them. Studies have shown that customers select Airbnb due to the experience it provides which are authentic and provided at low prices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Priporas</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Stylos</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Rahimi,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Vedanthachari</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2017).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chapter suggests that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AirBnB</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offers an algorithm to help match guests with hosts based on their previous bookings and their online profiles to determine whether they are a good match. However, it also suggests that there are many desires of guests booking which may lead to a unsatisfactory match (Hardy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2017c). The chapter considers the many factors involved with hosting or booking through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AirBnB</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but doesn’t consider the people who are digital illiterate who may not be able to create or complete a comprehensive profile to aid the match of hosts and guests leading to a poor experience.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The chapter is also related to the customer relationship management theme. By using the typologies this enables Airbnb to optimise their customer relationships, connecting guests and hosts with similar values adds significance to their experience. This technology which has been adopted by Airbnb is clever as by making the experience personalised, then develops and maintains their relationship with their customers. By having history on its customers this means that customer service can work a lot faster to solve issues which helps maintain customer relationship by enhancing the customer experience (Chai,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Ehrens</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&amp;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Kiwak</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2020).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Another author who discusses customer relationship management is Chaffey he divides customer relationship management into six categories. The one that is applied in Airbnb’s instance is customer experience. Airbnb as a digital business use CRM to enhance their customer experience which in hand creates value for their brand name (Chaffey, 2013).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11</a:t>
            </a:fld>
            <a:endParaRPr lang="en-US"/>
          </a:p>
        </p:txBody>
      </p:sp>
    </p:spTree>
    <p:extLst>
      <p:ext uri="{BB962C8B-B14F-4D97-AF65-F5344CB8AC3E}">
        <p14:creationId xmlns:p14="http://schemas.microsoft.com/office/powerpoint/2010/main" val="31786230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To conclude after looking at the book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has considered multiple themes within digital business and applied these to Airbnb. The adoption of the different perspectives has been useful for Airbnb in the sense that it creates value for the customers giving them a sense of community and allowing a platform for collaborations. Within chapter 2 </a:t>
            </a:r>
            <a:r>
              <a:rPr lang="en-GB"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Dolnicar</a:t>
            </a:r>
            <a:r>
              <a:rPr lang="en-GB"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discuses business models however she only mentioned one type of business model when Airbnb fits into several. The themes identified within the three chapters were business models, sharing economy, digital / market disruption, collaborative consumption, community perspective, service perspective and customer relationship management.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34E9F33F-1D39-7242-94B0-44337CBC9E03}" type="slidenum">
              <a:rPr lang="en-US" smtClean="0"/>
              <a:t>12</a:t>
            </a:fld>
            <a:endParaRPr lang="en-US"/>
          </a:p>
        </p:txBody>
      </p:sp>
    </p:spTree>
    <p:extLst>
      <p:ext uri="{BB962C8B-B14F-4D97-AF65-F5344CB8AC3E}">
        <p14:creationId xmlns:p14="http://schemas.microsoft.com/office/powerpoint/2010/main" val="1462585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72869C-69B7-2146-0F7A-971DF7CD0DB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70016CA-F1F7-1A79-E4CA-70039D8530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27E7AB9-BBD6-02CF-4374-C6E4427713C1}"/>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5" name="Footer Placeholder 4">
            <a:extLst>
              <a:ext uri="{FF2B5EF4-FFF2-40B4-BE49-F238E27FC236}">
                <a16:creationId xmlns:a16="http://schemas.microsoft.com/office/drawing/2014/main" id="{AE018248-46C5-BF88-C937-D5A6C37A2D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F176CC-EE76-8310-22D5-A05CEDC22F99}"/>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391017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94F55-9691-C3C4-1945-575496C9215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A16C143-929C-6455-CF45-27220C350E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59A766D-8AE6-2773-983F-55D0556BEA06}"/>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5" name="Footer Placeholder 4">
            <a:extLst>
              <a:ext uri="{FF2B5EF4-FFF2-40B4-BE49-F238E27FC236}">
                <a16:creationId xmlns:a16="http://schemas.microsoft.com/office/drawing/2014/main" id="{B70AB3A3-3E7B-BF58-F8FC-F596073FF6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821F1E-3BF9-2C31-8536-B0C8B63F64A9}"/>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2615701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FAB8D5-69F9-8DE5-76DB-FB398D2A8F47}"/>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3A9B79C-891A-490E-9A49-A228820D1E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2CD06B0-D9D4-0FA3-CFEB-EFCDCDDBD69B}"/>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5" name="Footer Placeholder 4">
            <a:extLst>
              <a:ext uri="{FF2B5EF4-FFF2-40B4-BE49-F238E27FC236}">
                <a16:creationId xmlns:a16="http://schemas.microsoft.com/office/drawing/2014/main" id="{3C43B1F9-0183-8AE8-2CD4-9F3F49786D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8CEC9D-E446-AF8A-C79A-AF61B66DEB7A}"/>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2163534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5E05D-ECE0-5200-5639-D77B4DB6A35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FA33C-00B7-1F53-84AB-5A06B945A03C}"/>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E3E55759-D15A-CFC8-6D12-125BCBC5231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B9FF61C-1EF7-29AC-8C22-85023DB5528A}"/>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6" name="Footer Placeholder 5">
            <a:extLst>
              <a:ext uri="{FF2B5EF4-FFF2-40B4-BE49-F238E27FC236}">
                <a16:creationId xmlns:a16="http://schemas.microsoft.com/office/drawing/2014/main" id="{6AEC6C2A-F1A1-056D-765C-8890ED9D98E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CA7E46-8CCF-5F54-9D64-727C45F4BAD4}"/>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2233071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F759C-EC06-1EDB-AF47-4FF00F07D55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4B1BA6A-5261-581B-3A13-794CFC49E3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FC30889-525B-6D10-B286-591A3613E6B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6E49F3-2813-6A0B-57F4-ACC8CA6DB0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33784E5-CBDB-3DD8-87B7-7D51A5801B5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F0420FC-52FA-6AE6-FE11-C48B2DDF3CD9}"/>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8" name="Footer Placeholder 7">
            <a:extLst>
              <a:ext uri="{FF2B5EF4-FFF2-40B4-BE49-F238E27FC236}">
                <a16:creationId xmlns:a16="http://schemas.microsoft.com/office/drawing/2014/main" id="{9FBE3F7A-49D3-54F7-562D-1138CD49728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525C4BB-BE68-FE5E-0CFC-EC1DAA8F1DDF}"/>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2101876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A54D1-1054-FD67-B4CB-FAEC32B4AD6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C1800BB8-2904-D9D6-4A10-50BA1FF19BEF}"/>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4" name="Footer Placeholder 3">
            <a:extLst>
              <a:ext uri="{FF2B5EF4-FFF2-40B4-BE49-F238E27FC236}">
                <a16:creationId xmlns:a16="http://schemas.microsoft.com/office/drawing/2014/main" id="{A55BBE0B-437D-1ACB-626E-DB7E07186D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B79AC7C-D435-0933-BD5C-4B401E918583}"/>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3129586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828931A-71B4-68E2-ED1F-5AD5DF0139A5}"/>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3" name="Footer Placeholder 2">
            <a:extLst>
              <a:ext uri="{FF2B5EF4-FFF2-40B4-BE49-F238E27FC236}">
                <a16:creationId xmlns:a16="http://schemas.microsoft.com/office/drawing/2014/main" id="{63BBA6ED-F107-C582-01F7-B550535CB8E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E159448-E440-50ED-5D51-0E3279555F42}"/>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31469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9DFBA-0924-E8CB-68DC-FBE5CC28AC6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4771311-ACB6-9EC1-2CAD-DF38BB24D1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599B0E7-6D38-F91E-172C-8ABDE27051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621AD80-406F-4679-B96E-122BBD2EA959}"/>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6" name="Footer Placeholder 5">
            <a:extLst>
              <a:ext uri="{FF2B5EF4-FFF2-40B4-BE49-F238E27FC236}">
                <a16:creationId xmlns:a16="http://schemas.microsoft.com/office/drawing/2014/main" id="{5DA52CFE-FE66-3031-B708-DB487487314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ABC8B84-D335-7E8C-8BB3-834241A01406}"/>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3502178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47E3D-5C43-4BBA-DE03-4A1D054D68B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61F3062-84E5-59FE-3417-E4F921A0EB0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13C8968-90A4-2CF2-908C-6C2DD2C539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289184B-BED0-6A50-C737-9B17B9F5AC28}"/>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6" name="Footer Placeholder 5">
            <a:extLst>
              <a:ext uri="{FF2B5EF4-FFF2-40B4-BE49-F238E27FC236}">
                <a16:creationId xmlns:a16="http://schemas.microsoft.com/office/drawing/2014/main" id="{DBC7168F-D7A7-63DE-652D-96678BB99CE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E64C7B-81E2-54A4-FD8A-261F79A12963}"/>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137358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605D5-727F-E02C-391E-FCAE15A1F4C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43CBE77-7661-7DB7-A4AC-22C14241913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98C333C-E337-4840-E57A-19622E582F75}"/>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5" name="Footer Placeholder 4">
            <a:extLst>
              <a:ext uri="{FF2B5EF4-FFF2-40B4-BE49-F238E27FC236}">
                <a16:creationId xmlns:a16="http://schemas.microsoft.com/office/drawing/2014/main" id="{C217CD84-898C-9370-C78A-AECA1852EB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5B7720C-3547-2882-3A92-8ACA507A603F}"/>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3826196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8A9355-B08C-E1C4-3EBD-1F72958D3B3D}"/>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68C6068-5EA3-82D9-650B-6A218E0FFD1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80FE31A-C878-53A9-FF7F-2F4D28FB96B3}"/>
              </a:ext>
            </a:extLst>
          </p:cNvPr>
          <p:cNvSpPr>
            <a:spLocks noGrp="1"/>
          </p:cNvSpPr>
          <p:nvPr>
            <p:ph type="dt" sz="half" idx="10"/>
          </p:nvPr>
        </p:nvSpPr>
        <p:spPr/>
        <p:txBody>
          <a:bodyPr/>
          <a:lstStyle/>
          <a:p>
            <a:fld id="{18A59ABE-448C-FB4E-8DEA-9E854764B400}" type="datetimeFigureOut">
              <a:rPr lang="en-US" smtClean="0"/>
              <a:t>12/19/22</a:t>
            </a:fld>
            <a:endParaRPr lang="en-US"/>
          </a:p>
        </p:txBody>
      </p:sp>
      <p:sp>
        <p:nvSpPr>
          <p:cNvPr id="5" name="Footer Placeholder 4">
            <a:extLst>
              <a:ext uri="{FF2B5EF4-FFF2-40B4-BE49-F238E27FC236}">
                <a16:creationId xmlns:a16="http://schemas.microsoft.com/office/drawing/2014/main" id="{9E9A4480-EA65-D63D-B72D-7D9DF96AD7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66B9A2-535E-5502-0BF9-1C8452D0A283}"/>
              </a:ext>
            </a:extLst>
          </p:cNvPr>
          <p:cNvSpPr>
            <a:spLocks noGrp="1"/>
          </p:cNvSpPr>
          <p:nvPr>
            <p:ph type="sldNum" sz="quarter" idx="12"/>
          </p:nvPr>
        </p:nvSpPr>
        <p:spPr/>
        <p:txBody>
          <a:bodyPr/>
          <a:lstStyle/>
          <a:p>
            <a:fld id="{8F38D305-11A7-E94B-8A99-1B554928C3B9}" type="slidenum">
              <a:rPr lang="en-US" smtClean="0"/>
              <a:t>‹#›</a:t>
            </a:fld>
            <a:endParaRPr lang="en-US"/>
          </a:p>
        </p:txBody>
      </p:sp>
    </p:spTree>
    <p:extLst>
      <p:ext uri="{BB962C8B-B14F-4D97-AF65-F5344CB8AC3E}">
        <p14:creationId xmlns:p14="http://schemas.microsoft.com/office/powerpoint/2010/main" val="11215351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E32C8E-C5DA-0B8E-9D20-B02E2C15F7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01400E3-980E-4CC4-E2E1-76ABB7DE157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668B1BA-2427-8564-6468-2FF2F15408E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A59ABE-448C-FB4E-8DEA-9E854764B400}" type="datetimeFigureOut">
              <a:rPr lang="en-US" smtClean="0"/>
              <a:t>12/19/22</a:t>
            </a:fld>
            <a:endParaRPr lang="en-US"/>
          </a:p>
        </p:txBody>
      </p:sp>
      <p:sp>
        <p:nvSpPr>
          <p:cNvPr id="5" name="Footer Placeholder 4">
            <a:extLst>
              <a:ext uri="{FF2B5EF4-FFF2-40B4-BE49-F238E27FC236}">
                <a16:creationId xmlns:a16="http://schemas.microsoft.com/office/drawing/2014/main" id="{5393E3F5-0D27-3565-57F1-5EB742469E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69826B7-3922-3910-F475-7E3B992D98D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38D305-11A7-E94B-8A99-1B554928C3B9}" type="slidenum">
              <a:rPr lang="en-US" smtClean="0"/>
              <a:t>‹#›</a:t>
            </a:fld>
            <a:endParaRPr lang="en-US"/>
          </a:p>
        </p:txBody>
      </p:sp>
    </p:spTree>
    <p:extLst>
      <p:ext uri="{BB962C8B-B14F-4D97-AF65-F5344CB8AC3E}">
        <p14:creationId xmlns:p14="http://schemas.microsoft.com/office/powerpoint/2010/main" val="813888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3" Type="http://schemas.microsoft.com/office/2007/relationships/media" Target="../media/media5.m4a"/><Relationship Id="rId7" Type="http://schemas.openxmlformats.org/officeDocument/2006/relationships/diagramData" Target="../diagrams/data1.xml"/><Relationship Id="rId12" Type="http://schemas.openxmlformats.org/officeDocument/2006/relationships/image" Target="../media/image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notesSlide" Target="../notesSlides/notesSlide4.xml"/><Relationship Id="rId11" Type="http://schemas.microsoft.com/office/2007/relationships/diagramDrawing" Target="../diagrams/drawing1.xml"/><Relationship Id="rId5" Type="http://schemas.openxmlformats.org/officeDocument/2006/relationships/slideLayout" Target="../slideLayouts/slideLayout2.xml"/><Relationship Id="rId10" Type="http://schemas.openxmlformats.org/officeDocument/2006/relationships/diagramColors" Target="../diagrams/colors1.xml"/><Relationship Id="rId4" Type="http://schemas.openxmlformats.org/officeDocument/2006/relationships/audio" Target="../media/media5.m4a"/><Relationship Id="rId9"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microsoft.com/office/2007/relationships/media" Target="../media/media9.m4a"/><Relationship Id="rId7" Type="http://schemas.openxmlformats.org/officeDocument/2006/relationships/diagramData" Target="../diagrams/data2.xml"/><Relationship Id="rId12" Type="http://schemas.openxmlformats.org/officeDocument/2006/relationships/image" Target="../media/image1.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notesSlide" Target="../notesSlides/notesSlide7.xml"/><Relationship Id="rId11" Type="http://schemas.microsoft.com/office/2007/relationships/diagramDrawing" Target="../diagrams/drawing2.xml"/><Relationship Id="rId5" Type="http://schemas.openxmlformats.org/officeDocument/2006/relationships/slideLayout" Target="../slideLayouts/slideLayout2.xml"/><Relationship Id="rId10" Type="http://schemas.openxmlformats.org/officeDocument/2006/relationships/diagramColors" Target="../diagrams/colors2.xml"/><Relationship Id="rId4" Type="http://schemas.openxmlformats.org/officeDocument/2006/relationships/audio" Target="../media/media9.m4a"/><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10.xml"/><Relationship Id="rId13" Type="http://schemas.microsoft.com/office/2007/relationships/diagramDrawing" Target="../diagrams/drawing3.xml"/><Relationship Id="rId3" Type="http://schemas.microsoft.com/office/2007/relationships/media" Target="../media/media13.m4a"/><Relationship Id="rId7" Type="http://schemas.openxmlformats.org/officeDocument/2006/relationships/slideLayout" Target="../slideLayouts/slideLayout2.xml"/><Relationship Id="rId12" Type="http://schemas.openxmlformats.org/officeDocument/2006/relationships/diagramColors" Target="../diagrams/colors3.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audio" Target="../media/media14.m4a"/><Relationship Id="rId11" Type="http://schemas.openxmlformats.org/officeDocument/2006/relationships/diagramQuickStyle" Target="../diagrams/quickStyle3.xml"/><Relationship Id="rId5" Type="http://schemas.microsoft.com/office/2007/relationships/media" Target="../media/media14.m4a"/><Relationship Id="rId10" Type="http://schemas.openxmlformats.org/officeDocument/2006/relationships/diagramLayout" Target="../diagrams/layout3.xml"/><Relationship Id="rId4" Type="http://schemas.openxmlformats.org/officeDocument/2006/relationships/audio" Target="../media/media13.m4a"/><Relationship Id="rId9" Type="http://schemas.openxmlformats.org/officeDocument/2006/relationships/diagramData" Target="../diagrams/data3.xml"/><Relationship Id="rId1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8" Type="http://schemas.openxmlformats.org/officeDocument/2006/relationships/hyperlink" Target="https://library.oapen.org/bitstream/id/8c26ef66-8bbd-4aa2-ad44-e0e47d3bcc9e/640674.pdf" TargetMode="External"/><Relationship Id="rId3" Type="http://schemas.openxmlformats.org/officeDocument/2006/relationships/hyperlink" Target="https://www.smartinsights.com/customer-relationship-management/social-crm/social-crm-strategy/" TargetMode="External"/><Relationship Id="rId7" Type="http://schemas.openxmlformats.org/officeDocument/2006/relationships/hyperlink" Target="https://doi.org/10.2139/ssrn.2799884" TargetMode="External"/><Relationship Id="rId2" Type="http://schemas.openxmlformats.org/officeDocument/2006/relationships/hyperlink" Target="https://doi.org/10.24818/rmci.2018.2.154" TargetMode="External"/><Relationship Id="rId1" Type="http://schemas.openxmlformats.org/officeDocument/2006/relationships/slideLayout" Target="../slideLayouts/slideLayout2.xml"/><Relationship Id="rId6" Type="http://schemas.openxmlformats.org/officeDocument/2006/relationships/hyperlink" Target="https://www.proquest.com/docview/236647743?accountid=130472&amp;parentSessionId=gU5dVoJHFBMisFnCf%2BgxxKyMYjmo%2FemPpw%2B9ZHpdkJo%3D&amp;pq-origsite=primo" TargetMode="External"/><Relationship Id="rId5" Type="http://schemas.openxmlformats.org/officeDocument/2006/relationships/hyperlink" Target="https://www.techtarget.com/searchcustomerexperience/definition/CRM-customer-relationship-management" TargetMode="External"/><Relationship Id="rId10" Type="http://schemas.openxmlformats.org/officeDocument/2006/relationships/hyperlink" Target="https://doi.org/10.1080/13683500.2020.1757628" TargetMode="External"/><Relationship Id="rId4" Type="http://schemas.openxmlformats.org/officeDocument/2006/relationships/hyperlink" Target="https://www.davechaffey.com/digital-marketing-glossary/digital-business-model/" TargetMode="External"/><Relationship Id="rId9" Type="http://schemas.openxmlformats.org/officeDocument/2006/relationships/hyperlink" Target="https://thepointsguy.com/news/earn-airline-miles-airbnb/"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core.ac.uk/download/pdf/301369245.pdf" TargetMode="External"/><Relationship Id="rId13" Type="http://schemas.openxmlformats.org/officeDocument/2006/relationships/hyperlink" Target="https://doi.org/10.3390/ijgi11010065" TargetMode="External"/><Relationship Id="rId3" Type="http://schemas.openxmlformats.org/officeDocument/2006/relationships/hyperlink" Target="https://www.igms.com/airbnb-tools/" TargetMode="External"/><Relationship Id="rId7" Type="http://schemas.openxmlformats.org/officeDocument/2006/relationships/hyperlink" Target="https://medium.com/@feinima/disruptive-innovation-a-case-study-of-airbnb-450c75d5c910" TargetMode="External"/><Relationship Id="rId12" Type="http://schemas.openxmlformats.org/officeDocument/2006/relationships/hyperlink" Target="https://doi.org/10.1007/s12599-018-0550-4" TargetMode="External"/><Relationship Id="rId2" Type="http://schemas.openxmlformats.org/officeDocument/2006/relationships/hyperlink" Target="https://doi.org/10.1016/j.jbusres.2015.11.011" TargetMode="External"/><Relationship Id="rId1" Type="http://schemas.openxmlformats.org/officeDocument/2006/relationships/slideLayout" Target="../slideLayouts/slideLayout2.xml"/><Relationship Id="rId6" Type="http://schemas.openxmlformats.org/officeDocument/2006/relationships/hyperlink" Target="https://doi.org/10.4236/ajibm.2021.116045" TargetMode="External"/><Relationship Id="rId11" Type="http://schemas.openxmlformats.org/officeDocument/2006/relationships/hyperlink" Target="https://library.oapen.org/bitstream/id/8c26ef66-8bbd-4aa2-ad44-e0e47d3bcc9e/640674.pdf" TargetMode="External"/><Relationship Id="rId5" Type="http://schemas.openxmlformats.org/officeDocument/2006/relationships/hyperlink" Target="https://lapaas.com/airbnb-business-modelcase-study-how-airbnb-works-and-earns-money/" TargetMode="External"/><Relationship Id="rId10" Type="http://schemas.openxmlformats.org/officeDocument/2006/relationships/hyperlink" Target="https://doi.org/10.1108/IJCHM-08-2016-0420" TargetMode="External"/><Relationship Id="rId4" Type="http://schemas.openxmlformats.org/officeDocument/2006/relationships/hyperlink" Target="https://books.google.co.uk/books/about/Electronic_Commerce.html?id=7UNqSnb52H4C&amp;redir_esc=y" TargetMode="External"/><Relationship Id="rId9" Type="http://schemas.openxmlformats.org/officeDocument/2006/relationships/hyperlink" Target="https://doi.org/10.1016/j.ijresmar.2019.10.004" TargetMode="External"/><Relationship Id="rId14" Type="http://schemas.openxmlformats.org/officeDocument/2006/relationships/hyperlink" Target="https://doi.org/10.1371/journal.pone.026699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BE4843AE-C689-69CB-8781-26AF0F865463}"/>
              </a:ext>
            </a:extLst>
          </p:cNvPr>
          <p:cNvSpPr>
            <a:spLocks noGrp="1"/>
          </p:cNvSpPr>
          <p:nvPr>
            <p:ph type="ctrTitle"/>
          </p:nvPr>
        </p:nvSpPr>
        <p:spPr>
          <a:xfrm>
            <a:off x="3315031" y="1380754"/>
            <a:ext cx="5561938" cy="2513516"/>
          </a:xfrm>
        </p:spPr>
        <p:txBody>
          <a:bodyPr>
            <a:normAutofit/>
          </a:bodyPr>
          <a:lstStyle/>
          <a:p>
            <a:r>
              <a:rPr lang="en-US" dirty="0"/>
              <a:t>Digital Business </a:t>
            </a:r>
            <a:br>
              <a:rPr lang="en-US" dirty="0"/>
            </a:br>
            <a:r>
              <a:rPr lang="en-US" dirty="0"/>
              <a:t>(BMSP6002)</a:t>
            </a:r>
          </a:p>
        </p:txBody>
      </p:sp>
      <p:sp>
        <p:nvSpPr>
          <p:cNvPr id="3" name="Subtitle 2">
            <a:extLst>
              <a:ext uri="{FF2B5EF4-FFF2-40B4-BE49-F238E27FC236}">
                <a16:creationId xmlns:a16="http://schemas.microsoft.com/office/drawing/2014/main" id="{0D5744B4-92DB-AA31-E329-2AB65F97091B}"/>
              </a:ext>
            </a:extLst>
          </p:cNvPr>
          <p:cNvSpPr>
            <a:spLocks noGrp="1"/>
          </p:cNvSpPr>
          <p:nvPr>
            <p:ph type="subTitle" idx="1"/>
          </p:nvPr>
        </p:nvSpPr>
        <p:spPr>
          <a:xfrm>
            <a:off x="3315031" y="4076802"/>
            <a:ext cx="5561938" cy="1534587"/>
          </a:xfrm>
        </p:spPr>
        <p:txBody>
          <a:bodyPr>
            <a:normAutofit/>
          </a:bodyPr>
          <a:lstStyle/>
          <a:p>
            <a:r>
              <a:rPr lang="en-US" dirty="0"/>
              <a:t>Rachel </a:t>
            </a:r>
            <a:r>
              <a:rPr lang="en-US" dirty="0" err="1"/>
              <a:t>Pickersgill</a:t>
            </a:r>
            <a:r>
              <a:rPr lang="en-US"/>
              <a:t> (2004655) </a:t>
            </a:r>
          </a:p>
        </p:txBody>
      </p:sp>
      <p:sp>
        <p:nvSpPr>
          <p:cNvPr id="16" name="Arc 15">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8" name="Oval 17">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742500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5BC2EE-0288-0879-2255-129A5F27F222}"/>
              </a:ext>
            </a:extLst>
          </p:cNvPr>
          <p:cNvSpPr>
            <a:spLocks noGrp="1"/>
          </p:cNvSpPr>
          <p:nvPr>
            <p:ph type="title"/>
          </p:nvPr>
        </p:nvSpPr>
        <p:spPr>
          <a:xfrm>
            <a:off x="686834" y="1153572"/>
            <a:ext cx="3200400" cy="4461163"/>
          </a:xfrm>
        </p:spPr>
        <p:txBody>
          <a:bodyPr>
            <a:normAutofit/>
          </a:bodyPr>
          <a:lstStyle/>
          <a:p>
            <a:r>
              <a:rPr lang="en-US">
                <a:solidFill>
                  <a:srgbClr val="FFFFFF"/>
                </a:solidFill>
              </a:rPr>
              <a:t>Purpose of the Presentation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B8249AF-656E-8EB4-4EE2-9620F24FC551}"/>
              </a:ext>
            </a:extLst>
          </p:cNvPr>
          <p:cNvSpPr>
            <a:spLocks noGrp="1"/>
          </p:cNvSpPr>
          <p:nvPr>
            <p:ph idx="1"/>
          </p:nvPr>
        </p:nvSpPr>
        <p:spPr>
          <a:xfrm>
            <a:off x="4447308" y="591344"/>
            <a:ext cx="6906491" cy="5585619"/>
          </a:xfrm>
        </p:spPr>
        <p:txBody>
          <a:bodyPr anchor="ctr">
            <a:normAutofit/>
          </a:bodyPr>
          <a:lstStyle/>
          <a:p>
            <a:r>
              <a:rPr lang="en-US" dirty="0" err="1"/>
              <a:t>Analyse</a:t>
            </a:r>
            <a:r>
              <a:rPr lang="en-US" dirty="0"/>
              <a:t> three chapters.</a:t>
            </a:r>
          </a:p>
          <a:p>
            <a:r>
              <a:rPr lang="en-US" dirty="0"/>
              <a:t>Identify themes  </a:t>
            </a:r>
          </a:p>
          <a:p>
            <a:r>
              <a:rPr lang="en-US" dirty="0"/>
              <a:t>Critique themes against Airbnb digital business.</a:t>
            </a:r>
          </a:p>
        </p:txBody>
      </p:sp>
      <p:pic>
        <p:nvPicPr>
          <p:cNvPr id="4" name="Audio Recording 15 Dec 2022 at 13:34:52">
            <a:hlinkClick r:id="" action="ppaction://media"/>
            <a:extLst>
              <a:ext uri="{FF2B5EF4-FFF2-40B4-BE49-F238E27FC236}">
                <a16:creationId xmlns:a16="http://schemas.microsoft.com/office/drawing/2014/main" id="{256375D6-AF87-76BA-121A-0D67A7EC692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329581" y="274637"/>
            <a:ext cx="812800" cy="812800"/>
          </a:xfrm>
          <a:prstGeom prst="rect">
            <a:avLst/>
          </a:prstGeom>
        </p:spPr>
      </p:pic>
    </p:spTree>
    <p:extLst>
      <p:ext uri="{BB962C8B-B14F-4D97-AF65-F5344CB8AC3E}">
        <p14:creationId xmlns:p14="http://schemas.microsoft.com/office/powerpoint/2010/main" val="2493715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4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Oval 3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907E85-1D94-A6CB-652F-76873BCBBD54}"/>
              </a:ext>
            </a:extLst>
          </p:cNvPr>
          <p:cNvSpPr>
            <a:spLocks noGrp="1"/>
          </p:cNvSpPr>
          <p:nvPr>
            <p:ph type="title"/>
          </p:nvPr>
        </p:nvSpPr>
        <p:spPr>
          <a:xfrm>
            <a:off x="1171074" y="1396686"/>
            <a:ext cx="3240506" cy="4064628"/>
          </a:xfrm>
        </p:spPr>
        <p:txBody>
          <a:bodyPr>
            <a:normAutofit/>
          </a:bodyPr>
          <a:lstStyle/>
          <a:p>
            <a:r>
              <a:rPr lang="en-US">
                <a:solidFill>
                  <a:srgbClr val="FFFFFF"/>
                </a:solidFill>
              </a:rPr>
              <a:t>Theme 1 explored by Dolnicar Chapter 2 </a:t>
            </a:r>
          </a:p>
        </p:txBody>
      </p:sp>
      <p:sp>
        <p:nvSpPr>
          <p:cNvPr id="42" name="Arc 4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18E439E-6D57-7A79-0483-238D409B6F59}"/>
              </a:ext>
            </a:extLst>
          </p:cNvPr>
          <p:cNvSpPr>
            <a:spLocks noGrp="1"/>
          </p:cNvSpPr>
          <p:nvPr>
            <p:ph idx="1"/>
          </p:nvPr>
        </p:nvSpPr>
        <p:spPr>
          <a:xfrm>
            <a:off x="5370153" y="1526033"/>
            <a:ext cx="5536397" cy="3935281"/>
          </a:xfrm>
        </p:spPr>
        <p:txBody>
          <a:bodyPr>
            <a:normAutofit/>
          </a:bodyPr>
          <a:lstStyle/>
          <a:p>
            <a:r>
              <a:rPr lang="en-US" dirty="0"/>
              <a:t>Business model is a tool which allows managers to maintain a view of their business and ensure that their decisions line up with their view of business. </a:t>
            </a:r>
          </a:p>
          <a:p>
            <a:r>
              <a:rPr lang="en-US" dirty="0"/>
              <a:t>Airbnb use a multi sided business model. </a:t>
            </a:r>
          </a:p>
          <a:p>
            <a:pPr marL="0" indent="0">
              <a:buNone/>
            </a:pPr>
            <a:r>
              <a:rPr lang="en-US" dirty="0"/>
              <a:t>(Reinhold &amp; </a:t>
            </a:r>
            <a:r>
              <a:rPr lang="en-US" dirty="0" err="1"/>
              <a:t>Dolnicar</a:t>
            </a:r>
            <a:r>
              <a:rPr lang="en-US" dirty="0"/>
              <a:t>, 2017a).</a:t>
            </a:r>
          </a:p>
          <a:p>
            <a:pPr marL="0" indent="0">
              <a:buNone/>
            </a:pPr>
            <a:r>
              <a:rPr lang="en-US" dirty="0"/>
              <a:t> </a:t>
            </a:r>
          </a:p>
          <a:p>
            <a:endParaRPr lang="en-US" dirty="0"/>
          </a:p>
          <a:p>
            <a:endParaRPr lang="en-US" dirty="0"/>
          </a:p>
        </p:txBody>
      </p:sp>
      <p:pic>
        <p:nvPicPr>
          <p:cNvPr id="4" name="Audio Recording 15 Dec 2022 at 13:38:40">
            <a:hlinkClick r:id="" action="ppaction://media"/>
            <a:extLst>
              <a:ext uri="{FF2B5EF4-FFF2-40B4-BE49-F238E27FC236}">
                <a16:creationId xmlns:a16="http://schemas.microsoft.com/office/drawing/2014/main" id="{E161D2D8-A8AC-3F14-0F40-15B7668C8B2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10281" y="210366"/>
            <a:ext cx="812800" cy="812800"/>
          </a:xfrm>
          <a:prstGeom prst="rect">
            <a:avLst/>
          </a:prstGeom>
        </p:spPr>
      </p:pic>
    </p:spTree>
    <p:extLst>
      <p:ext uri="{BB962C8B-B14F-4D97-AF65-F5344CB8AC3E}">
        <p14:creationId xmlns:p14="http://schemas.microsoft.com/office/powerpoint/2010/main" val="1554881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46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C12A9F-8AF1-4853-DDBF-43105640C5BE}"/>
              </a:ext>
            </a:extLst>
          </p:cNvPr>
          <p:cNvSpPr>
            <a:spLocks noGrp="1"/>
          </p:cNvSpPr>
          <p:nvPr>
            <p:ph type="title"/>
          </p:nvPr>
        </p:nvSpPr>
        <p:spPr>
          <a:xfrm>
            <a:off x="1171074" y="1396686"/>
            <a:ext cx="3240506" cy="4064628"/>
          </a:xfrm>
        </p:spPr>
        <p:txBody>
          <a:bodyPr>
            <a:normAutofit/>
          </a:bodyPr>
          <a:lstStyle/>
          <a:p>
            <a:r>
              <a:rPr lang="en-US">
                <a:solidFill>
                  <a:srgbClr val="FFFFFF"/>
                </a:solidFill>
              </a:rPr>
              <a:t>Theme 2 explored by Dolnicar Chapter 2</a:t>
            </a:r>
          </a:p>
        </p:txBody>
      </p:sp>
      <p:sp>
        <p:nvSpPr>
          <p:cNvPr id="31" name="Arc 30">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3B37523-BBB5-8CF0-EF1C-62C0C9CC28B3}"/>
              </a:ext>
            </a:extLst>
          </p:cNvPr>
          <p:cNvSpPr>
            <a:spLocks noGrp="1"/>
          </p:cNvSpPr>
          <p:nvPr>
            <p:ph idx="1"/>
          </p:nvPr>
        </p:nvSpPr>
        <p:spPr>
          <a:xfrm>
            <a:off x="5370153" y="1526033"/>
            <a:ext cx="5536397" cy="3935281"/>
          </a:xfrm>
        </p:spPr>
        <p:txBody>
          <a:bodyPr>
            <a:normAutofit/>
          </a:bodyPr>
          <a:lstStyle/>
          <a:p>
            <a:r>
              <a:rPr lang="en-US" dirty="0"/>
              <a:t>Sharing economy</a:t>
            </a:r>
          </a:p>
          <a:p>
            <a:r>
              <a:rPr lang="en-US" dirty="0"/>
              <a:t>Places Airbnb in the middle of the sharing exchange continuum. </a:t>
            </a:r>
          </a:p>
          <a:p>
            <a:r>
              <a:rPr lang="en-US" dirty="0"/>
              <a:t>Sharing economy platforms are different dependent on business model.</a:t>
            </a:r>
          </a:p>
          <a:p>
            <a:pPr marL="0" indent="0">
              <a:buNone/>
            </a:pPr>
            <a:r>
              <a:rPr lang="en-US" dirty="0"/>
              <a:t>(Reinhold &amp; </a:t>
            </a:r>
            <a:r>
              <a:rPr lang="en-US" dirty="0" err="1"/>
              <a:t>Dolnicar</a:t>
            </a:r>
            <a:r>
              <a:rPr lang="en-US" dirty="0"/>
              <a:t>, 2017b).</a:t>
            </a:r>
          </a:p>
          <a:p>
            <a:pPr marL="0" indent="0">
              <a:buNone/>
            </a:pPr>
            <a:endParaRPr lang="en-US" dirty="0"/>
          </a:p>
          <a:p>
            <a:endParaRPr lang="en-US" dirty="0"/>
          </a:p>
        </p:txBody>
      </p:sp>
      <p:pic>
        <p:nvPicPr>
          <p:cNvPr id="4" name="Audio Recording 15 Dec 2022 at 13:44:40">
            <a:hlinkClick r:id="" action="ppaction://media"/>
            <a:extLst>
              <a:ext uri="{FF2B5EF4-FFF2-40B4-BE49-F238E27FC236}">
                <a16:creationId xmlns:a16="http://schemas.microsoft.com/office/drawing/2014/main" id="{1B1F18DB-65DE-17A3-F664-905363B3362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68450" y="89893"/>
            <a:ext cx="812800" cy="812800"/>
          </a:xfrm>
          <a:prstGeom prst="rect">
            <a:avLst/>
          </a:prstGeom>
        </p:spPr>
      </p:pic>
    </p:spTree>
    <p:extLst>
      <p:ext uri="{BB962C8B-B14F-4D97-AF65-F5344CB8AC3E}">
        <p14:creationId xmlns:p14="http://schemas.microsoft.com/office/powerpoint/2010/main" val="826132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31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A7C47C-0DF1-9F43-0764-48D1766D1596}"/>
              </a:ext>
            </a:extLst>
          </p:cNvPr>
          <p:cNvSpPr>
            <a:spLocks noGrp="1"/>
          </p:cNvSpPr>
          <p:nvPr>
            <p:ph type="title"/>
          </p:nvPr>
        </p:nvSpPr>
        <p:spPr>
          <a:xfrm>
            <a:off x="635000" y="640823"/>
            <a:ext cx="3418659" cy="5583148"/>
          </a:xfrm>
        </p:spPr>
        <p:txBody>
          <a:bodyPr anchor="ctr">
            <a:normAutofit/>
          </a:bodyPr>
          <a:lstStyle/>
          <a:p>
            <a:r>
              <a:rPr lang="en-US" sz="5400" dirty="0"/>
              <a:t>Critique Chapter 2 </a:t>
            </a:r>
          </a:p>
        </p:txBody>
      </p:sp>
      <p:sp>
        <p:nvSpPr>
          <p:cNvPr id="30"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4" name="Content Placeholder 2">
            <a:extLst>
              <a:ext uri="{FF2B5EF4-FFF2-40B4-BE49-F238E27FC236}">
                <a16:creationId xmlns:a16="http://schemas.microsoft.com/office/drawing/2014/main" id="{947A8CC3-3723-92F2-C1D2-322B429B4542}"/>
              </a:ext>
            </a:extLst>
          </p:cNvPr>
          <p:cNvGraphicFramePr>
            <a:graphicFrameLocks noGrp="1"/>
          </p:cNvGraphicFramePr>
          <p:nvPr>
            <p:ph idx="1"/>
            <p:extLst>
              <p:ext uri="{D42A27DB-BD31-4B8C-83A1-F6EECF244321}">
                <p14:modId xmlns:p14="http://schemas.microsoft.com/office/powerpoint/2010/main" val="2651405298"/>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3" name="Audio Recording 15 Dec 2022 at 14:04:17">
            <a:hlinkClick r:id="" action="ppaction://media"/>
            <a:extLst>
              <a:ext uri="{FF2B5EF4-FFF2-40B4-BE49-F238E27FC236}">
                <a16:creationId xmlns:a16="http://schemas.microsoft.com/office/drawing/2014/main" id="{118F474A-D45A-12CA-9C56-B57FA80EF25B}"/>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328676" y="227629"/>
            <a:ext cx="812800" cy="812800"/>
          </a:xfrm>
          <a:prstGeom prst="rect">
            <a:avLst/>
          </a:prstGeom>
        </p:spPr>
      </p:pic>
      <p:sp>
        <p:nvSpPr>
          <p:cNvPr id="4" name="TextBox 3">
            <a:extLst>
              <a:ext uri="{FF2B5EF4-FFF2-40B4-BE49-F238E27FC236}">
                <a16:creationId xmlns:a16="http://schemas.microsoft.com/office/drawing/2014/main" id="{2FBAA400-0765-D417-4F21-EC8901884503}"/>
              </a:ext>
            </a:extLst>
          </p:cNvPr>
          <p:cNvSpPr txBox="1"/>
          <p:nvPr/>
        </p:nvSpPr>
        <p:spPr>
          <a:xfrm>
            <a:off x="1592997" y="323850"/>
            <a:ext cx="1416903" cy="369332"/>
          </a:xfrm>
          <a:prstGeom prst="rect">
            <a:avLst/>
          </a:prstGeom>
          <a:noFill/>
        </p:spPr>
        <p:txBody>
          <a:bodyPr wrap="square" rtlCol="0">
            <a:spAutoFit/>
          </a:bodyPr>
          <a:lstStyle/>
          <a:p>
            <a:r>
              <a:rPr lang="en-US" dirty="0"/>
              <a:t>Audio 1</a:t>
            </a:r>
          </a:p>
        </p:txBody>
      </p:sp>
      <p:pic>
        <p:nvPicPr>
          <p:cNvPr id="5" name="Audio Recording 15 Dec 2022 at 14:24:46">
            <a:hlinkClick r:id="" action="ppaction://media"/>
            <a:extLst>
              <a:ext uri="{FF2B5EF4-FFF2-40B4-BE49-F238E27FC236}">
                <a16:creationId xmlns:a16="http://schemas.microsoft.com/office/drawing/2014/main" id="{4B0524BF-655D-595A-64A5-E13DD352E2C2}"/>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382779" y="1077471"/>
            <a:ext cx="812800" cy="812800"/>
          </a:xfrm>
          <a:prstGeom prst="rect">
            <a:avLst/>
          </a:prstGeom>
        </p:spPr>
      </p:pic>
      <p:sp>
        <p:nvSpPr>
          <p:cNvPr id="6" name="TextBox 5">
            <a:extLst>
              <a:ext uri="{FF2B5EF4-FFF2-40B4-BE49-F238E27FC236}">
                <a16:creationId xmlns:a16="http://schemas.microsoft.com/office/drawing/2014/main" id="{67EBCB98-2532-C686-BD91-1511E4C2D25D}"/>
              </a:ext>
            </a:extLst>
          </p:cNvPr>
          <p:cNvSpPr txBox="1"/>
          <p:nvPr/>
        </p:nvSpPr>
        <p:spPr>
          <a:xfrm>
            <a:off x="1592997" y="1295400"/>
            <a:ext cx="1207353" cy="381000"/>
          </a:xfrm>
          <a:prstGeom prst="rect">
            <a:avLst/>
          </a:prstGeom>
          <a:noFill/>
        </p:spPr>
        <p:txBody>
          <a:bodyPr wrap="square" rtlCol="0">
            <a:spAutoFit/>
          </a:bodyPr>
          <a:lstStyle/>
          <a:p>
            <a:r>
              <a:rPr lang="en-US" dirty="0"/>
              <a:t>Audio 2</a:t>
            </a:r>
          </a:p>
        </p:txBody>
      </p:sp>
    </p:spTree>
    <p:extLst>
      <p:ext uri="{BB962C8B-B14F-4D97-AF65-F5344CB8AC3E}">
        <p14:creationId xmlns:p14="http://schemas.microsoft.com/office/powerpoint/2010/main" val="248299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936"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8480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3"/>
                </p:tgtEl>
              </p:cMediaNode>
            </p:audio>
            <p:audio>
              <p:cMediaNode vol="80000">
                <p:cTn id="12"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Oval 47">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94F88F-BC31-DAB3-B135-477B0EDB79B1}"/>
              </a:ext>
            </a:extLst>
          </p:cNvPr>
          <p:cNvSpPr>
            <a:spLocks noGrp="1"/>
          </p:cNvSpPr>
          <p:nvPr>
            <p:ph type="title"/>
          </p:nvPr>
        </p:nvSpPr>
        <p:spPr>
          <a:xfrm>
            <a:off x="1171074" y="1396686"/>
            <a:ext cx="3240506" cy="4064628"/>
          </a:xfrm>
        </p:spPr>
        <p:txBody>
          <a:bodyPr>
            <a:normAutofit/>
          </a:bodyPr>
          <a:lstStyle/>
          <a:p>
            <a:r>
              <a:rPr lang="en-US">
                <a:solidFill>
                  <a:srgbClr val="FFFFFF"/>
                </a:solidFill>
              </a:rPr>
              <a:t>Theme 1 explored by Dolnicar Chapter 8</a:t>
            </a:r>
          </a:p>
        </p:txBody>
      </p:sp>
      <p:sp>
        <p:nvSpPr>
          <p:cNvPr id="50" name="Arc 49">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71B83F2-0183-3DF4-7F47-B377CF165861}"/>
              </a:ext>
            </a:extLst>
          </p:cNvPr>
          <p:cNvSpPr>
            <a:spLocks noGrp="1"/>
          </p:cNvSpPr>
          <p:nvPr>
            <p:ph idx="1"/>
          </p:nvPr>
        </p:nvSpPr>
        <p:spPr>
          <a:xfrm>
            <a:off x="5370153" y="1526033"/>
            <a:ext cx="5536397" cy="3935281"/>
          </a:xfrm>
        </p:spPr>
        <p:txBody>
          <a:bodyPr>
            <a:normAutofit/>
          </a:bodyPr>
          <a:lstStyle/>
          <a:p>
            <a:r>
              <a:rPr lang="en-US" sz="2600" dirty="0"/>
              <a:t>Digital disruption / Market disruption </a:t>
            </a:r>
          </a:p>
          <a:p>
            <a:r>
              <a:rPr lang="en-US" sz="2600" dirty="0"/>
              <a:t>Airbnb moving towards becoming a one-stop travel shop.</a:t>
            </a:r>
          </a:p>
          <a:p>
            <a:r>
              <a:rPr lang="en-US" sz="2600" dirty="0"/>
              <a:t>Diversifying their product. </a:t>
            </a:r>
          </a:p>
          <a:p>
            <a:r>
              <a:rPr lang="en-US" sz="2600" dirty="0"/>
              <a:t>Airbnb experiences. </a:t>
            </a:r>
          </a:p>
          <a:p>
            <a:r>
              <a:rPr lang="en-US" sz="2600" dirty="0"/>
              <a:t>Disruption in the long-term rental sector. </a:t>
            </a:r>
          </a:p>
          <a:p>
            <a:pPr marL="0" indent="0">
              <a:buNone/>
            </a:pPr>
            <a:r>
              <a:rPr lang="en-US" sz="2600" dirty="0"/>
              <a:t>(Gardiner &amp; </a:t>
            </a:r>
            <a:r>
              <a:rPr lang="en-US" sz="2600" dirty="0" err="1"/>
              <a:t>Dolnicar</a:t>
            </a:r>
            <a:r>
              <a:rPr lang="en-US" sz="2600" dirty="0"/>
              <a:t>, 2017a).</a:t>
            </a:r>
          </a:p>
          <a:p>
            <a:pPr marL="0" indent="0">
              <a:buNone/>
            </a:pPr>
            <a:endParaRPr lang="en-US" sz="2600" dirty="0"/>
          </a:p>
        </p:txBody>
      </p:sp>
      <p:pic>
        <p:nvPicPr>
          <p:cNvPr id="4" name="Audio Recording 15 Dec 2022 at 14:31:22">
            <a:hlinkClick r:id="" action="ppaction://media"/>
            <a:extLst>
              <a:ext uri="{FF2B5EF4-FFF2-40B4-BE49-F238E27FC236}">
                <a16:creationId xmlns:a16="http://schemas.microsoft.com/office/drawing/2014/main" id="{FD2033EF-8BAE-43DD-35EE-B4C8AD73758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34081" y="268131"/>
            <a:ext cx="812800" cy="812800"/>
          </a:xfrm>
          <a:prstGeom prst="rect">
            <a:avLst/>
          </a:prstGeom>
        </p:spPr>
      </p:pic>
    </p:spTree>
    <p:extLst>
      <p:ext uri="{BB962C8B-B14F-4D97-AF65-F5344CB8AC3E}">
        <p14:creationId xmlns:p14="http://schemas.microsoft.com/office/powerpoint/2010/main" val="388122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5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6">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28">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FEE41C-9539-7FF0-E62A-D07F653CE0FF}"/>
              </a:ext>
            </a:extLst>
          </p:cNvPr>
          <p:cNvSpPr>
            <a:spLocks noGrp="1"/>
          </p:cNvSpPr>
          <p:nvPr>
            <p:ph type="title"/>
          </p:nvPr>
        </p:nvSpPr>
        <p:spPr>
          <a:xfrm>
            <a:off x="1171074" y="1396686"/>
            <a:ext cx="3240506" cy="4064628"/>
          </a:xfrm>
        </p:spPr>
        <p:txBody>
          <a:bodyPr>
            <a:normAutofit/>
          </a:bodyPr>
          <a:lstStyle/>
          <a:p>
            <a:r>
              <a:rPr lang="en-US">
                <a:solidFill>
                  <a:srgbClr val="FFFFFF"/>
                </a:solidFill>
              </a:rPr>
              <a:t>Theme 2 explored by Dolnicar Chapter 8</a:t>
            </a:r>
          </a:p>
        </p:txBody>
      </p:sp>
      <p:sp>
        <p:nvSpPr>
          <p:cNvPr id="37" name="Arc 30">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8" name="Oval 32">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3C04E6B-36C0-D70D-D584-DEDE4FD52437}"/>
              </a:ext>
            </a:extLst>
          </p:cNvPr>
          <p:cNvSpPr>
            <a:spLocks noGrp="1"/>
          </p:cNvSpPr>
          <p:nvPr>
            <p:ph idx="1"/>
          </p:nvPr>
        </p:nvSpPr>
        <p:spPr>
          <a:xfrm>
            <a:off x="5370153" y="1526033"/>
            <a:ext cx="5536397" cy="3935281"/>
          </a:xfrm>
        </p:spPr>
        <p:txBody>
          <a:bodyPr>
            <a:normAutofit/>
          </a:bodyPr>
          <a:lstStyle/>
          <a:p>
            <a:r>
              <a:rPr lang="en-US" sz="2400" dirty="0"/>
              <a:t>Relationship perspective / collaborative consumption.</a:t>
            </a:r>
          </a:p>
          <a:p>
            <a:r>
              <a:rPr lang="en-US" sz="2400" dirty="0"/>
              <a:t>To extend services a business must have sufficient level of buyers and sellers.</a:t>
            </a:r>
          </a:p>
          <a:p>
            <a:r>
              <a:rPr lang="en-US" sz="2400" dirty="0"/>
              <a:t>Airbnb have high customer return rate.</a:t>
            </a:r>
          </a:p>
          <a:p>
            <a:r>
              <a:rPr lang="en-US" sz="2400" dirty="0"/>
              <a:t>Airbnb have made collaborations with airlines and services which provide experiences. </a:t>
            </a:r>
          </a:p>
          <a:p>
            <a:pPr marL="0" indent="0">
              <a:buNone/>
            </a:pPr>
            <a:r>
              <a:rPr lang="en-US" sz="2400" dirty="0"/>
              <a:t>(Gardiner &amp; </a:t>
            </a:r>
            <a:r>
              <a:rPr lang="en-US" sz="2400" dirty="0" err="1"/>
              <a:t>Dolnicar</a:t>
            </a:r>
            <a:r>
              <a:rPr lang="en-US" sz="2400" dirty="0"/>
              <a:t>, 2017a).</a:t>
            </a:r>
          </a:p>
          <a:p>
            <a:pPr marL="0" indent="0">
              <a:buNone/>
            </a:pPr>
            <a:endParaRPr lang="en-US" sz="2400" dirty="0"/>
          </a:p>
        </p:txBody>
      </p:sp>
      <p:pic>
        <p:nvPicPr>
          <p:cNvPr id="4" name="Audio Recording 15 Dec 2022 at 14:33:52">
            <a:hlinkClick r:id="" action="ppaction://media"/>
            <a:extLst>
              <a:ext uri="{FF2B5EF4-FFF2-40B4-BE49-F238E27FC236}">
                <a16:creationId xmlns:a16="http://schemas.microsoft.com/office/drawing/2014/main" id="{3CC52C7F-BED6-E8A0-8998-A6BF428FDBE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06550" y="108943"/>
            <a:ext cx="812800" cy="812800"/>
          </a:xfrm>
          <a:prstGeom prst="rect">
            <a:avLst/>
          </a:prstGeom>
        </p:spPr>
      </p:pic>
    </p:spTree>
    <p:extLst>
      <p:ext uri="{BB962C8B-B14F-4D97-AF65-F5344CB8AC3E}">
        <p14:creationId xmlns:p14="http://schemas.microsoft.com/office/powerpoint/2010/main" val="664751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91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99A868-AE41-5A9D-0998-C367D5C9FECE}"/>
              </a:ext>
            </a:extLst>
          </p:cNvPr>
          <p:cNvSpPr>
            <a:spLocks noGrp="1"/>
          </p:cNvSpPr>
          <p:nvPr>
            <p:ph type="title"/>
          </p:nvPr>
        </p:nvSpPr>
        <p:spPr>
          <a:xfrm>
            <a:off x="635000" y="640823"/>
            <a:ext cx="3418659" cy="5583148"/>
          </a:xfrm>
        </p:spPr>
        <p:txBody>
          <a:bodyPr anchor="ctr">
            <a:normAutofit/>
          </a:bodyPr>
          <a:lstStyle/>
          <a:p>
            <a:r>
              <a:rPr lang="en-US" sz="5400" dirty="0"/>
              <a:t>Critique Chapter 8</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8F68151-C46F-EC12-540C-0C3C6FF3B315}"/>
              </a:ext>
            </a:extLst>
          </p:cNvPr>
          <p:cNvGraphicFramePr>
            <a:graphicFrameLocks noGrp="1"/>
          </p:cNvGraphicFramePr>
          <p:nvPr>
            <p:ph idx="1"/>
            <p:extLst>
              <p:ext uri="{D42A27DB-BD31-4B8C-83A1-F6EECF244321}">
                <p14:modId xmlns:p14="http://schemas.microsoft.com/office/powerpoint/2010/main" val="120290311"/>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3" name="Audio Recording 15 Dec 2022 at 14:47:48">
            <a:hlinkClick r:id="" action="ppaction://media"/>
            <a:extLst>
              <a:ext uri="{FF2B5EF4-FFF2-40B4-BE49-F238E27FC236}">
                <a16:creationId xmlns:a16="http://schemas.microsoft.com/office/drawing/2014/main" id="{5876CB08-786D-794B-44CD-46A0FB456278}"/>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384303" y="360363"/>
            <a:ext cx="812800" cy="812800"/>
          </a:xfrm>
          <a:prstGeom prst="rect">
            <a:avLst/>
          </a:prstGeom>
        </p:spPr>
      </p:pic>
      <p:sp>
        <p:nvSpPr>
          <p:cNvPr id="4" name="TextBox 3">
            <a:extLst>
              <a:ext uri="{FF2B5EF4-FFF2-40B4-BE49-F238E27FC236}">
                <a16:creationId xmlns:a16="http://schemas.microsoft.com/office/drawing/2014/main" id="{DB3B8CA6-2F12-2180-D790-CF887F9DBDC7}"/>
              </a:ext>
            </a:extLst>
          </p:cNvPr>
          <p:cNvSpPr txBox="1"/>
          <p:nvPr/>
        </p:nvSpPr>
        <p:spPr>
          <a:xfrm>
            <a:off x="1733550" y="634029"/>
            <a:ext cx="2066871" cy="369332"/>
          </a:xfrm>
          <a:prstGeom prst="rect">
            <a:avLst/>
          </a:prstGeom>
          <a:noFill/>
        </p:spPr>
        <p:txBody>
          <a:bodyPr wrap="square" rtlCol="0">
            <a:spAutoFit/>
          </a:bodyPr>
          <a:lstStyle/>
          <a:p>
            <a:r>
              <a:rPr lang="en-US" dirty="0"/>
              <a:t>Audio 1</a:t>
            </a:r>
          </a:p>
        </p:txBody>
      </p:sp>
      <p:pic>
        <p:nvPicPr>
          <p:cNvPr id="6" name="Audio Recording 15 Dec 2022 at 15:16:40">
            <a:hlinkClick r:id="" action="ppaction://media"/>
            <a:extLst>
              <a:ext uri="{FF2B5EF4-FFF2-40B4-BE49-F238E27FC236}">
                <a16:creationId xmlns:a16="http://schemas.microsoft.com/office/drawing/2014/main" id="{06F4F758-77D6-17F2-D7DD-18ED98FA848A}"/>
              </a:ext>
            </a:extLst>
          </p:cNvPr>
          <p:cNvPicPr>
            <a:picLocks noChangeAspect="1"/>
          </p:cNvPicPr>
          <p:nvPr>
            <a:audioFile r:link="rId4"/>
            <p:extLst>
              <p:ext uri="{DAA4B4D4-6D71-4841-9C94-3DE7FCFB9230}">
                <p14:media xmlns:p14="http://schemas.microsoft.com/office/powerpoint/2010/main" r:embed="rId3"/>
              </p:ext>
            </p:extLst>
          </p:nvPr>
        </p:nvPicPr>
        <p:blipFill>
          <a:blip r:embed="rId12"/>
          <a:stretch>
            <a:fillRect/>
          </a:stretch>
        </p:blipFill>
        <p:spPr>
          <a:xfrm>
            <a:off x="365253" y="1113595"/>
            <a:ext cx="812800" cy="812800"/>
          </a:xfrm>
          <a:prstGeom prst="rect">
            <a:avLst/>
          </a:prstGeom>
        </p:spPr>
      </p:pic>
      <p:sp>
        <p:nvSpPr>
          <p:cNvPr id="7" name="TextBox 6">
            <a:extLst>
              <a:ext uri="{FF2B5EF4-FFF2-40B4-BE49-F238E27FC236}">
                <a16:creationId xmlns:a16="http://schemas.microsoft.com/office/drawing/2014/main" id="{5BF9CE90-00FD-4C1D-4CEA-BDF48F8FF14F}"/>
              </a:ext>
            </a:extLst>
          </p:cNvPr>
          <p:cNvSpPr txBox="1"/>
          <p:nvPr/>
        </p:nvSpPr>
        <p:spPr>
          <a:xfrm>
            <a:off x="1590261" y="1173163"/>
            <a:ext cx="1431235" cy="369332"/>
          </a:xfrm>
          <a:prstGeom prst="rect">
            <a:avLst/>
          </a:prstGeom>
          <a:noFill/>
        </p:spPr>
        <p:txBody>
          <a:bodyPr wrap="square" rtlCol="0">
            <a:spAutoFit/>
          </a:bodyPr>
          <a:lstStyle/>
          <a:p>
            <a:r>
              <a:rPr lang="en-US" dirty="0"/>
              <a:t>Audio 2</a:t>
            </a:r>
          </a:p>
        </p:txBody>
      </p:sp>
    </p:spTree>
    <p:extLst>
      <p:ext uri="{BB962C8B-B14F-4D97-AF65-F5344CB8AC3E}">
        <p14:creationId xmlns:p14="http://schemas.microsoft.com/office/powerpoint/2010/main" val="932166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584"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4707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3"/>
                </p:tgtEl>
              </p:cMediaNode>
            </p:audio>
            <p:audio>
              <p:cMediaNode vol="80000">
                <p:cTn id="12"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A7F65E-A88D-3F94-486B-6FAFF5DFBAFC}"/>
              </a:ext>
            </a:extLst>
          </p:cNvPr>
          <p:cNvSpPr>
            <a:spLocks noGrp="1"/>
          </p:cNvSpPr>
          <p:nvPr>
            <p:ph type="title"/>
          </p:nvPr>
        </p:nvSpPr>
        <p:spPr>
          <a:xfrm>
            <a:off x="1171074" y="1396686"/>
            <a:ext cx="3240506" cy="4064628"/>
          </a:xfrm>
        </p:spPr>
        <p:txBody>
          <a:bodyPr>
            <a:normAutofit/>
          </a:bodyPr>
          <a:lstStyle/>
          <a:p>
            <a:r>
              <a:rPr lang="en-US">
                <a:solidFill>
                  <a:srgbClr val="FFFFFF"/>
                </a:solidFill>
              </a:rPr>
              <a:t>Theme 1 explored by Dolnicar Chapter 15</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11804593-7A8B-BBE0-F9A8-842501EDADAF}"/>
              </a:ext>
            </a:extLst>
          </p:cNvPr>
          <p:cNvSpPr>
            <a:spLocks noGrp="1"/>
          </p:cNvSpPr>
          <p:nvPr>
            <p:ph idx="1"/>
          </p:nvPr>
        </p:nvSpPr>
        <p:spPr>
          <a:xfrm>
            <a:off x="5370153" y="1526033"/>
            <a:ext cx="5536397" cy="3935281"/>
          </a:xfrm>
        </p:spPr>
        <p:txBody>
          <a:bodyPr>
            <a:normAutofit/>
          </a:bodyPr>
          <a:lstStyle/>
          <a:p>
            <a:r>
              <a:rPr lang="en-US" dirty="0"/>
              <a:t>Themes identified come from </a:t>
            </a:r>
            <a:r>
              <a:rPr lang="en-GB" sz="2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en-GB" sz="2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Kalakota</a:t>
            </a:r>
            <a:r>
              <a:rPr lang="en-GB" sz="2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&amp; </a:t>
            </a:r>
            <a:r>
              <a:rPr lang="en-GB" sz="2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Whinston</a:t>
            </a:r>
            <a:r>
              <a:rPr lang="en-GB" sz="2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1996) .</a:t>
            </a:r>
            <a:endParaRPr lang="en-US" dirty="0"/>
          </a:p>
          <a:p>
            <a:r>
              <a:rPr lang="en-US" dirty="0"/>
              <a:t>Community perspective. </a:t>
            </a:r>
          </a:p>
          <a:p>
            <a:r>
              <a:rPr lang="en-US" dirty="0"/>
              <a:t>Discussion of the typology of hosts within peer-to-peer networks.</a:t>
            </a:r>
          </a:p>
          <a:p>
            <a:r>
              <a:rPr lang="en-US" dirty="0"/>
              <a:t>Typology of guests. </a:t>
            </a:r>
          </a:p>
          <a:p>
            <a:pPr marL="0" indent="0">
              <a:buNone/>
            </a:pPr>
            <a:r>
              <a:rPr lang="en-US" dirty="0"/>
              <a:t>(Reinhold &amp; </a:t>
            </a:r>
            <a:r>
              <a:rPr lang="en-US" dirty="0" err="1"/>
              <a:t>Dolnicar</a:t>
            </a:r>
            <a:r>
              <a:rPr lang="en-US" dirty="0"/>
              <a:t>, 2017e).</a:t>
            </a:r>
          </a:p>
          <a:p>
            <a:pPr marL="0" indent="0">
              <a:buNone/>
            </a:pPr>
            <a:endParaRPr lang="en-US" dirty="0"/>
          </a:p>
        </p:txBody>
      </p:sp>
      <p:pic>
        <p:nvPicPr>
          <p:cNvPr id="4" name="Audio Recording 15 Dec 2022 at 15:31:34">
            <a:hlinkClick r:id="" action="ppaction://media"/>
            <a:extLst>
              <a:ext uri="{FF2B5EF4-FFF2-40B4-BE49-F238E27FC236}">
                <a16:creationId xmlns:a16="http://schemas.microsoft.com/office/drawing/2014/main" id="{DAA13FD9-B7D5-9120-FFB7-5AAB660ED1F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06550" y="148107"/>
            <a:ext cx="812800" cy="812800"/>
          </a:xfrm>
          <a:prstGeom prst="rect">
            <a:avLst/>
          </a:prstGeom>
        </p:spPr>
      </p:pic>
    </p:spTree>
    <p:extLst>
      <p:ext uri="{BB962C8B-B14F-4D97-AF65-F5344CB8AC3E}">
        <p14:creationId xmlns:p14="http://schemas.microsoft.com/office/powerpoint/2010/main" val="802690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675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6658E7-52C7-8BFD-3B1D-1AF82CD36C51}"/>
              </a:ext>
            </a:extLst>
          </p:cNvPr>
          <p:cNvSpPr>
            <a:spLocks noGrp="1"/>
          </p:cNvSpPr>
          <p:nvPr>
            <p:ph type="title"/>
          </p:nvPr>
        </p:nvSpPr>
        <p:spPr>
          <a:xfrm>
            <a:off x="1171074" y="1396686"/>
            <a:ext cx="3240506" cy="4064628"/>
          </a:xfrm>
        </p:spPr>
        <p:txBody>
          <a:bodyPr>
            <a:normAutofit/>
          </a:bodyPr>
          <a:lstStyle/>
          <a:p>
            <a:r>
              <a:rPr lang="en-US">
                <a:solidFill>
                  <a:srgbClr val="FFFFFF"/>
                </a:solidFill>
              </a:rPr>
              <a:t>Theme 2 explored by Dolnicar Chapter 15</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CB1DEBE-D9B9-5E7F-B59C-75EC491D30F3}"/>
              </a:ext>
            </a:extLst>
          </p:cNvPr>
          <p:cNvSpPr>
            <a:spLocks noGrp="1"/>
          </p:cNvSpPr>
          <p:nvPr>
            <p:ph idx="1"/>
          </p:nvPr>
        </p:nvSpPr>
        <p:spPr>
          <a:xfrm>
            <a:off x="5370153" y="1526033"/>
            <a:ext cx="5536397" cy="3935281"/>
          </a:xfrm>
        </p:spPr>
        <p:txBody>
          <a:bodyPr>
            <a:normAutofit/>
          </a:bodyPr>
          <a:lstStyle/>
          <a:p>
            <a:r>
              <a:rPr lang="en-US" dirty="0"/>
              <a:t>Service perspective </a:t>
            </a:r>
          </a:p>
          <a:p>
            <a:r>
              <a:rPr lang="en-US" dirty="0"/>
              <a:t>Typology of guests and hosts enables targeted marketing.</a:t>
            </a:r>
          </a:p>
          <a:p>
            <a:r>
              <a:rPr lang="en-US" dirty="0" err="1"/>
              <a:t>Personalised</a:t>
            </a:r>
            <a:r>
              <a:rPr lang="en-US" dirty="0"/>
              <a:t> marketing.</a:t>
            </a:r>
          </a:p>
          <a:p>
            <a:pPr marL="0" indent="0">
              <a:buNone/>
            </a:pPr>
            <a:r>
              <a:rPr lang="en-US" dirty="0"/>
              <a:t>(Reinhold &amp; </a:t>
            </a:r>
            <a:r>
              <a:rPr lang="en-US" dirty="0" err="1"/>
              <a:t>Dolnicar</a:t>
            </a:r>
            <a:r>
              <a:rPr lang="en-US" dirty="0"/>
              <a:t>, 2017f).</a:t>
            </a:r>
          </a:p>
          <a:p>
            <a:pPr marL="0" indent="0">
              <a:buNone/>
            </a:pPr>
            <a:endParaRPr lang="en-US" dirty="0"/>
          </a:p>
        </p:txBody>
      </p:sp>
      <p:pic>
        <p:nvPicPr>
          <p:cNvPr id="4" name="Audio Recording 16 Dec 2022 at 10:08:52">
            <a:hlinkClick r:id="" action="ppaction://media"/>
            <a:extLst>
              <a:ext uri="{FF2B5EF4-FFF2-40B4-BE49-F238E27FC236}">
                <a16:creationId xmlns:a16="http://schemas.microsoft.com/office/drawing/2014/main" id="{939AD661-9AE6-BAA0-DAA6-C5F4CEAE2B6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906550" y="108943"/>
            <a:ext cx="812800" cy="812800"/>
          </a:xfrm>
          <a:prstGeom prst="rect">
            <a:avLst/>
          </a:prstGeom>
        </p:spPr>
      </p:pic>
    </p:spTree>
    <p:extLst>
      <p:ext uri="{BB962C8B-B14F-4D97-AF65-F5344CB8AC3E}">
        <p14:creationId xmlns:p14="http://schemas.microsoft.com/office/powerpoint/2010/main" val="57953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26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5579E0-B709-C839-7174-92ECCE2F0727}"/>
              </a:ext>
            </a:extLst>
          </p:cNvPr>
          <p:cNvSpPr>
            <a:spLocks noGrp="1"/>
          </p:cNvSpPr>
          <p:nvPr>
            <p:ph type="title"/>
          </p:nvPr>
        </p:nvSpPr>
        <p:spPr>
          <a:xfrm>
            <a:off x="635000" y="640823"/>
            <a:ext cx="3418659" cy="5583148"/>
          </a:xfrm>
        </p:spPr>
        <p:txBody>
          <a:bodyPr anchor="ctr">
            <a:normAutofit/>
          </a:bodyPr>
          <a:lstStyle/>
          <a:p>
            <a:r>
              <a:rPr lang="en-US" sz="5400" dirty="0"/>
              <a:t>Critique Chapter 15  </a:t>
            </a:r>
          </a:p>
        </p:txBody>
      </p:sp>
      <p:sp>
        <p:nvSpPr>
          <p:cNvPr id="37"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1" name="Content Placeholder 2">
            <a:extLst>
              <a:ext uri="{FF2B5EF4-FFF2-40B4-BE49-F238E27FC236}">
                <a16:creationId xmlns:a16="http://schemas.microsoft.com/office/drawing/2014/main" id="{5391071C-A47C-9899-6382-D135DA7A5B71}"/>
              </a:ext>
            </a:extLst>
          </p:cNvPr>
          <p:cNvGraphicFramePr>
            <a:graphicFrameLocks noGrp="1"/>
          </p:cNvGraphicFramePr>
          <p:nvPr>
            <p:ph idx="1"/>
            <p:extLst>
              <p:ext uri="{D42A27DB-BD31-4B8C-83A1-F6EECF244321}">
                <p14:modId xmlns:p14="http://schemas.microsoft.com/office/powerpoint/2010/main" val="3174171062"/>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3" name="Audio Recording 16 Dec 2022 at 10:40:30">
            <a:hlinkClick r:id="" action="ppaction://media"/>
            <a:extLst>
              <a:ext uri="{FF2B5EF4-FFF2-40B4-BE49-F238E27FC236}">
                <a16:creationId xmlns:a16="http://schemas.microsoft.com/office/drawing/2014/main" id="{B7D0BEF6-F320-72CF-6D28-1E6E3ED6C0C1}"/>
              </a:ext>
            </a:extLst>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328676" y="227629"/>
            <a:ext cx="812800" cy="812800"/>
          </a:xfrm>
          <a:prstGeom prst="rect">
            <a:avLst/>
          </a:prstGeom>
        </p:spPr>
      </p:pic>
      <p:sp>
        <p:nvSpPr>
          <p:cNvPr id="4" name="TextBox 3">
            <a:extLst>
              <a:ext uri="{FF2B5EF4-FFF2-40B4-BE49-F238E27FC236}">
                <a16:creationId xmlns:a16="http://schemas.microsoft.com/office/drawing/2014/main" id="{624D3182-E60D-6901-4673-1B262FF4E10B}"/>
              </a:ext>
            </a:extLst>
          </p:cNvPr>
          <p:cNvSpPr txBox="1"/>
          <p:nvPr/>
        </p:nvSpPr>
        <p:spPr>
          <a:xfrm>
            <a:off x="1463580" y="397431"/>
            <a:ext cx="1702218" cy="369332"/>
          </a:xfrm>
          <a:prstGeom prst="rect">
            <a:avLst/>
          </a:prstGeom>
          <a:noFill/>
        </p:spPr>
        <p:txBody>
          <a:bodyPr wrap="square" rtlCol="0">
            <a:spAutoFit/>
          </a:bodyPr>
          <a:lstStyle/>
          <a:p>
            <a:r>
              <a:rPr lang="en-US" dirty="0"/>
              <a:t>Audio 1</a:t>
            </a:r>
          </a:p>
        </p:txBody>
      </p:sp>
      <p:pic>
        <p:nvPicPr>
          <p:cNvPr id="5" name="Audio Recording 16 Dec 2022 at 10:51:39">
            <a:hlinkClick r:id="" action="ppaction://media"/>
            <a:extLst>
              <a:ext uri="{FF2B5EF4-FFF2-40B4-BE49-F238E27FC236}">
                <a16:creationId xmlns:a16="http://schemas.microsoft.com/office/drawing/2014/main" id="{6E121A06-870F-2A9F-3ACF-35FCDB666576}"/>
              </a:ext>
            </a:extLst>
          </p:cNvPr>
          <p:cNvPicPr>
            <a:picLocks noChangeAspect="1"/>
          </p:cNvPicPr>
          <p:nvPr>
            <a:audioFile r:link="rId4"/>
            <p:extLst>
              <p:ext uri="{DAA4B4D4-6D71-4841-9C94-3DE7FCFB9230}">
                <p14:media xmlns:p14="http://schemas.microsoft.com/office/powerpoint/2010/main" r:embed="rId3"/>
              </p:ext>
            </p:extLst>
          </p:nvPr>
        </p:nvPicPr>
        <p:blipFill>
          <a:blip r:embed="rId14"/>
          <a:stretch>
            <a:fillRect/>
          </a:stretch>
        </p:blipFill>
        <p:spPr>
          <a:xfrm>
            <a:off x="296590" y="957036"/>
            <a:ext cx="812800" cy="812800"/>
          </a:xfrm>
          <a:prstGeom prst="rect">
            <a:avLst/>
          </a:prstGeom>
        </p:spPr>
      </p:pic>
      <p:sp>
        <p:nvSpPr>
          <p:cNvPr id="6" name="TextBox 5">
            <a:extLst>
              <a:ext uri="{FF2B5EF4-FFF2-40B4-BE49-F238E27FC236}">
                <a16:creationId xmlns:a16="http://schemas.microsoft.com/office/drawing/2014/main" id="{F5F83644-1582-338F-3B26-7BB11876CD82}"/>
              </a:ext>
            </a:extLst>
          </p:cNvPr>
          <p:cNvSpPr txBox="1"/>
          <p:nvPr/>
        </p:nvSpPr>
        <p:spPr>
          <a:xfrm>
            <a:off x="1411223" y="1150374"/>
            <a:ext cx="1212473" cy="369332"/>
          </a:xfrm>
          <a:prstGeom prst="rect">
            <a:avLst/>
          </a:prstGeom>
          <a:noFill/>
        </p:spPr>
        <p:txBody>
          <a:bodyPr wrap="square" rtlCol="0">
            <a:spAutoFit/>
          </a:bodyPr>
          <a:lstStyle/>
          <a:p>
            <a:r>
              <a:rPr lang="en-US" dirty="0"/>
              <a:t>Audio 2</a:t>
            </a:r>
          </a:p>
        </p:txBody>
      </p:sp>
      <p:pic>
        <p:nvPicPr>
          <p:cNvPr id="7" name="Audio Recording 16 Dec 2022 at 11:00:03">
            <a:hlinkClick r:id="" action="ppaction://media"/>
            <a:extLst>
              <a:ext uri="{FF2B5EF4-FFF2-40B4-BE49-F238E27FC236}">
                <a16:creationId xmlns:a16="http://schemas.microsoft.com/office/drawing/2014/main" id="{40B3574A-2FCA-BC34-8F54-FDC18927C1F7}"/>
              </a:ext>
            </a:extLst>
          </p:cNvPr>
          <p:cNvPicPr>
            <a:picLocks noChangeAspect="1"/>
          </p:cNvPicPr>
          <p:nvPr>
            <a:audioFile r:link="rId6"/>
            <p:extLst>
              <p:ext uri="{DAA4B4D4-6D71-4841-9C94-3DE7FCFB9230}">
                <p14:media xmlns:p14="http://schemas.microsoft.com/office/powerpoint/2010/main" r:embed="rId5"/>
              </p:ext>
            </p:extLst>
          </p:nvPr>
        </p:nvPicPr>
        <p:blipFill>
          <a:blip r:embed="rId14"/>
          <a:stretch>
            <a:fillRect/>
          </a:stretch>
        </p:blipFill>
        <p:spPr>
          <a:xfrm>
            <a:off x="312633" y="1638429"/>
            <a:ext cx="812800" cy="812800"/>
          </a:xfrm>
          <a:prstGeom prst="rect">
            <a:avLst/>
          </a:prstGeom>
        </p:spPr>
      </p:pic>
      <p:sp>
        <p:nvSpPr>
          <p:cNvPr id="8" name="TextBox 7">
            <a:extLst>
              <a:ext uri="{FF2B5EF4-FFF2-40B4-BE49-F238E27FC236}">
                <a16:creationId xmlns:a16="http://schemas.microsoft.com/office/drawing/2014/main" id="{C68C4950-A383-5E4B-45FE-B2211112D111}"/>
              </a:ext>
            </a:extLst>
          </p:cNvPr>
          <p:cNvSpPr txBox="1"/>
          <p:nvPr/>
        </p:nvSpPr>
        <p:spPr>
          <a:xfrm>
            <a:off x="1465884" y="1844591"/>
            <a:ext cx="1558589" cy="369332"/>
          </a:xfrm>
          <a:prstGeom prst="rect">
            <a:avLst/>
          </a:prstGeom>
          <a:noFill/>
        </p:spPr>
        <p:txBody>
          <a:bodyPr wrap="square" rtlCol="0">
            <a:spAutoFit/>
          </a:bodyPr>
          <a:lstStyle/>
          <a:p>
            <a:r>
              <a:rPr lang="en-US" dirty="0"/>
              <a:t>Audio 3</a:t>
            </a:r>
          </a:p>
        </p:txBody>
      </p:sp>
    </p:spTree>
    <p:extLst>
      <p:ext uri="{BB962C8B-B14F-4D97-AF65-F5344CB8AC3E}">
        <p14:creationId xmlns:p14="http://schemas.microsoft.com/office/powerpoint/2010/main" val="116358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192"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63552" fill="hold"/>
                                        <p:tgtEl>
                                          <p:spTgt spid="5"/>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5766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3"/>
                </p:tgtEl>
              </p:cMediaNode>
            </p:audio>
            <p:audio>
              <p:cMediaNode vol="80000">
                <p:cTn id="16" fill="hold" display="0">
                  <p:stCondLst>
                    <p:cond delay="indefinite"/>
                  </p:stCondLst>
                  <p:endCondLst>
                    <p:cond evt="onStopAudio" delay="0">
                      <p:tgtEl>
                        <p:sldTgt/>
                      </p:tgtEl>
                    </p:cond>
                  </p:endCondLst>
                </p:cTn>
                <p:tgtEl>
                  <p:spTgt spid="5"/>
                </p:tgtEl>
              </p:cMediaNode>
            </p:audio>
            <p:audio>
              <p:cMediaNode vol="80000">
                <p:cTn id="1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8F59B5-6B95-D1E5-0CFD-04515CF89F2E}"/>
              </a:ext>
            </a:extLst>
          </p:cNvPr>
          <p:cNvSpPr>
            <a:spLocks noGrp="1"/>
          </p:cNvSpPr>
          <p:nvPr>
            <p:ph type="title"/>
          </p:nvPr>
        </p:nvSpPr>
        <p:spPr>
          <a:xfrm>
            <a:off x="686834" y="1153572"/>
            <a:ext cx="3200400" cy="4461163"/>
          </a:xfrm>
        </p:spPr>
        <p:txBody>
          <a:bodyPr>
            <a:normAutofit/>
          </a:bodyPr>
          <a:lstStyle/>
          <a:p>
            <a:r>
              <a:rPr lang="en-US" sz="3100">
                <a:solidFill>
                  <a:srgbClr val="FFFFFF"/>
                </a:solidFill>
              </a:rPr>
              <a:t>Conclusions / Recommendations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3CEA7E9-3C6B-7E1E-A8EF-9E6725B3523E}"/>
              </a:ext>
            </a:extLst>
          </p:cNvPr>
          <p:cNvSpPr>
            <a:spLocks noGrp="1"/>
          </p:cNvSpPr>
          <p:nvPr>
            <p:ph idx="1"/>
          </p:nvPr>
        </p:nvSpPr>
        <p:spPr>
          <a:xfrm>
            <a:off x="4447308" y="591344"/>
            <a:ext cx="6906491" cy="5585619"/>
          </a:xfrm>
        </p:spPr>
        <p:txBody>
          <a:bodyPr anchor="ctr">
            <a:normAutofit/>
          </a:bodyPr>
          <a:lstStyle/>
          <a:p>
            <a:r>
              <a:rPr lang="en-US" dirty="0" err="1"/>
              <a:t>Dolnicar</a:t>
            </a:r>
            <a:r>
              <a:rPr lang="en-US" dirty="0"/>
              <a:t> has considered multiple themes throughout the book.</a:t>
            </a:r>
          </a:p>
          <a:p>
            <a:r>
              <a:rPr lang="en-US" dirty="0"/>
              <a:t>The themes identified were:</a:t>
            </a:r>
          </a:p>
          <a:p>
            <a:pPr lvl="1"/>
            <a:r>
              <a:rPr lang="en-US" dirty="0"/>
              <a:t>Business models </a:t>
            </a:r>
          </a:p>
          <a:p>
            <a:pPr lvl="1"/>
            <a:r>
              <a:rPr lang="en-US" dirty="0"/>
              <a:t>Sharing economy </a:t>
            </a:r>
          </a:p>
          <a:p>
            <a:pPr lvl="1"/>
            <a:r>
              <a:rPr lang="en-US" dirty="0"/>
              <a:t>Digital / market disruption </a:t>
            </a:r>
          </a:p>
          <a:p>
            <a:pPr lvl="1"/>
            <a:r>
              <a:rPr lang="en-US" dirty="0"/>
              <a:t>Collaborative consumption</a:t>
            </a:r>
          </a:p>
          <a:p>
            <a:pPr lvl="1"/>
            <a:r>
              <a:rPr lang="en-US" dirty="0"/>
              <a:t>Community perspective </a:t>
            </a:r>
          </a:p>
          <a:p>
            <a:pPr lvl="1"/>
            <a:r>
              <a:rPr lang="en-US" dirty="0"/>
              <a:t>Service perspective  </a:t>
            </a:r>
          </a:p>
          <a:p>
            <a:pPr lvl="1"/>
            <a:r>
              <a:rPr lang="en-US" dirty="0"/>
              <a:t>Customer relationship management. </a:t>
            </a:r>
          </a:p>
        </p:txBody>
      </p:sp>
      <p:pic>
        <p:nvPicPr>
          <p:cNvPr id="4" name="Audio Recording 18 Dec 2022 at 20:44:37">
            <a:hlinkClick r:id="" action="ppaction://media"/>
            <a:extLst>
              <a:ext uri="{FF2B5EF4-FFF2-40B4-BE49-F238E27FC236}">
                <a16:creationId xmlns:a16="http://schemas.microsoft.com/office/drawing/2014/main" id="{2E850540-BB37-F41D-5CB5-419976EAF07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21035" y="274637"/>
            <a:ext cx="812800" cy="812800"/>
          </a:xfrm>
          <a:prstGeom prst="rect">
            <a:avLst/>
          </a:prstGeom>
        </p:spPr>
      </p:pic>
    </p:spTree>
    <p:extLst>
      <p:ext uri="{BB962C8B-B14F-4D97-AF65-F5344CB8AC3E}">
        <p14:creationId xmlns:p14="http://schemas.microsoft.com/office/powerpoint/2010/main" val="2590063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33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7BD5B7-AB37-8AEC-8E6B-819F7C0C90F5}"/>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References </a:t>
            </a:r>
          </a:p>
        </p:txBody>
      </p:sp>
      <p:sp>
        <p:nvSpPr>
          <p:cNvPr id="26" name="Arc 25">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3608288-36E8-7D80-F904-26494F3E0C72}"/>
              </a:ext>
            </a:extLst>
          </p:cNvPr>
          <p:cNvSpPr>
            <a:spLocks noGrp="1"/>
          </p:cNvSpPr>
          <p:nvPr>
            <p:ph idx="1"/>
          </p:nvPr>
        </p:nvSpPr>
        <p:spPr>
          <a:xfrm>
            <a:off x="4416312" y="0"/>
            <a:ext cx="6906491" cy="7220837"/>
          </a:xfrm>
        </p:spPr>
        <p:txBody>
          <a:bodyPr anchor="ctr">
            <a:noAutofit/>
          </a:bodyPr>
          <a:lstStyle/>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Barbu, C. M., </a:t>
            </a:r>
            <a:r>
              <a:rPr lang="en-GB" sz="800" dirty="0" err="1">
                <a:effectLst/>
                <a:latin typeface="Calibri" panose="020F0502020204030204" pitchFamily="34" charset="0"/>
                <a:ea typeface="Calibri" panose="020F0502020204030204" pitchFamily="34" charset="0"/>
                <a:cs typeface="Calibri" panose="020F0502020204030204" pitchFamily="34" charset="0"/>
              </a:rPr>
              <a:t>Bratu</a:t>
            </a:r>
            <a:r>
              <a:rPr lang="en-GB" sz="800" dirty="0">
                <a:effectLst/>
                <a:latin typeface="Calibri" panose="020F0502020204030204" pitchFamily="34" charset="0"/>
                <a:ea typeface="Calibri" panose="020F0502020204030204" pitchFamily="34" charset="0"/>
                <a:cs typeface="Calibri" panose="020F0502020204030204" pitchFamily="34" charset="0"/>
              </a:rPr>
              <a:t>, R. T., &amp; </a:t>
            </a:r>
            <a:r>
              <a:rPr lang="en-GB" sz="800" dirty="0" err="1">
                <a:effectLst/>
                <a:latin typeface="Calibri" panose="020F0502020204030204" pitchFamily="34" charset="0"/>
                <a:ea typeface="Calibri" panose="020F0502020204030204" pitchFamily="34" charset="0"/>
                <a:cs typeface="Calibri" panose="020F0502020204030204" pitchFamily="34" charset="0"/>
              </a:rPr>
              <a:t>Sirbu</a:t>
            </a:r>
            <a:r>
              <a:rPr lang="en-GB" sz="800" dirty="0">
                <a:effectLst/>
                <a:latin typeface="Calibri" panose="020F0502020204030204" pitchFamily="34" charset="0"/>
                <a:ea typeface="Calibri" panose="020F0502020204030204" pitchFamily="34" charset="0"/>
                <a:cs typeface="Calibri" panose="020F0502020204030204" pitchFamily="34" charset="0"/>
              </a:rPr>
              <a:t>, E. M. (2018). B</a:t>
            </a:r>
            <a:r>
              <a:rPr lang="en-GB" sz="800" i="1" dirty="0">
                <a:effectLst/>
                <a:latin typeface="Calibri" panose="020F0502020204030204" pitchFamily="34" charset="0"/>
                <a:ea typeface="Calibri" panose="020F0502020204030204" pitchFamily="34" charset="0"/>
                <a:cs typeface="Calibri" panose="020F0502020204030204" pitchFamily="34" charset="0"/>
              </a:rPr>
              <a:t>usiness Models of the Sharing Economy. Review of International Comparative Management, 19(2), (pp. 154–166). Retrieved December 8,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2"/>
              </a:rPr>
              <a:t>https://doi.org/10.24818/rmci.2018.2.154</a:t>
            </a:r>
            <a:r>
              <a:rPr lang="en-GB" sz="800" i="1" dirty="0">
                <a:effectLst/>
                <a:latin typeface="Calibri" panose="020F0502020204030204" pitchFamily="34" charset="0"/>
                <a:ea typeface="Calibri" panose="020F0502020204030204" pitchFamily="34" charset="0"/>
                <a:cs typeface="Calibri" panose="020F0502020204030204" pitchFamily="34" charset="0"/>
              </a:rPr>
              <a:t>.</a:t>
            </a:r>
            <a:r>
              <a:rPr lang="en-GB" sz="800"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Chaffey. D. (2013). </a:t>
            </a:r>
            <a:r>
              <a:rPr lang="en-GB" sz="800" i="1" dirty="0">
                <a:effectLst/>
                <a:latin typeface="Calibri" panose="020F0502020204030204" pitchFamily="34" charset="0"/>
                <a:ea typeface="Calibri" panose="020F0502020204030204" pitchFamily="34" charset="0"/>
                <a:cs typeface="Calibri" panose="020F0502020204030204" pitchFamily="34" charset="0"/>
              </a:rPr>
              <a:t>Social CRM strategy definition. Retrieved December 15,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3"/>
              </a:rPr>
              <a:t>https://www.smartinsights.com/customer-relationship-management/social-crm/social-crm-strategy/</a:t>
            </a:r>
            <a:r>
              <a:rPr lang="en-GB" sz="800" i="1"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Chaffey. D. (2020). </a:t>
            </a:r>
            <a:r>
              <a:rPr lang="en-GB" sz="800" i="1" dirty="0">
                <a:effectLst/>
                <a:latin typeface="Calibri" panose="020F0502020204030204" pitchFamily="34" charset="0"/>
                <a:ea typeface="Calibri" panose="020F0502020204030204" pitchFamily="34" charset="0"/>
                <a:cs typeface="Calibri" panose="020F0502020204030204" pitchFamily="34" charset="0"/>
              </a:rPr>
              <a:t>Digital business model. Retrieved December 8,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4"/>
              </a:rPr>
              <a:t>https://www.davechaffey.com/digital-marketing-glossary/digital-business-model/</a:t>
            </a:r>
            <a:r>
              <a:rPr lang="en-GB" sz="800" i="1" dirty="0">
                <a:effectLst/>
                <a:latin typeface="Calibri" panose="020F0502020204030204" pitchFamily="34" charset="0"/>
                <a:ea typeface="Calibri" panose="020F0502020204030204" pitchFamily="34" charset="0"/>
                <a:cs typeface="Calibri" panose="020F0502020204030204" pitchFamily="34" charset="0"/>
              </a:rPr>
              <a:t>.</a:t>
            </a:r>
            <a:r>
              <a:rPr lang="en-GB" sz="800"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Chai, W., </a:t>
            </a:r>
            <a:r>
              <a:rPr lang="en-GB" sz="800" dirty="0" err="1">
                <a:effectLst/>
                <a:latin typeface="Calibri" panose="020F0502020204030204" pitchFamily="34" charset="0"/>
                <a:ea typeface="Calibri" panose="020F0502020204030204" pitchFamily="34" charset="0"/>
                <a:cs typeface="Calibri" panose="020F0502020204030204" pitchFamily="34" charset="0"/>
              </a:rPr>
              <a:t>Ehrens</a:t>
            </a:r>
            <a:r>
              <a:rPr lang="en-GB" sz="800" dirty="0">
                <a:effectLst/>
                <a:latin typeface="Calibri" panose="020F0502020204030204" pitchFamily="34" charset="0"/>
                <a:ea typeface="Calibri" panose="020F0502020204030204" pitchFamily="34" charset="0"/>
                <a:cs typeface="Calibri" panose="020F0502020204030204" pitchFamily="34" charset="0"/>
              </a:rPr>
              <a:t>, T., &amp; </a:t>
            </a:r>
            <a:r>
              <a:rPr lang="en-GB" sz="800" dirty="0" err="1">
                <a:effectLst/>
                <a:latin typeface="Calibri" panose="020F0502020204030204" pitchFamily="34" charset="0"/>
                <a:ea typeface="Calibri" panose="020F0502020204030204" pitchFamily="34" charset="0"/>
                <a:cs typeface="Calibri" panose="020F0502020204030204" pitchFamily="34" charset="0"/>
              </a:rPr>
              <a:t>Kiwak</a:t>
            </a:r>
            <a:r>
              <a:rPr lang="en-GB" sz="800" dirty="0">
                <a:effectLst/>
                <a:latin typeface="Calibri" panose="020F0502020204030204" pitchFamily="34" charset="0"/>
                <a:ea typeface="Calibri" panose="020F0502020204030204" pitchFamily="34" charset="0"/>
                <a:cs typeface="Calibri" panose="020F0502020204030204" pitchFamily="34" charset="0"/>
              </a:rPr>
              <a:t>, K. (2020). </a:t>
            </a:r>
            <a:r>
              <a:rPr lang="en-GB" sz="800" i="1" dirty="0">
                <a:effectLst/>
                <a:latin typeface="Calibri" panose="020F0502020204030204" pitchFamily="34" charset="0"/>
                <a:ea typeface="Calibri" panose="020F0502020204030204" pitchFamily="34" charset="0"/>
                <a:cs typeface="Calibri" panose="020F0502020204030204" pitchFamily="34" charset="0"/>
              </a:rPr>
              <a:t>What is CRM (customer relationship management)? </a:t>
            </a:r>
            <a:r>
              <a:rPr lang="en-GB" sz="800" i="1" dirty="0" err="1">
                <a:effectLst/>
                <a:latin typeface="Calibri" panose="020F0502020204030204" pitchFamily="34" charset="0"/>
                <a:ea typeface="Calibri" panose="020F0502020204030204" pitchFamily="34" charset="0"/>
                <a:cs typeface="Calibri" panose="020F0502020204030204" pitchFamily="34" charset="0"/>
              </a:rPr>
              <a:t>SearchCustomerExperience</a:t>
            </a:r>
            <a:r>
              <a:rPr lang="en-GB" sz="800" i="1" dirty="0">
                <a:effectLst/>
                <a:latin typeface="Calibri" panose="020F0502020204030204" pitchFamily="34" charset="0"/>
                <a:ea typeface="Calibri" panose="020F0502020204030204" pitchFamily="34" charset="0"/>
                <a:cs typeface="Calibri" panose="020F0502020204030204" pitchFamily="34" charset="0"/>
              </a:rPr>
              <a:t>. Retrieved December 13,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5"/>
              </a:rPr>
              <a:t>https://www.techtarget.com/searchcustomerexperience/definition/CRM-customer-relationship-management</a:t>
            </a:r>
            <a:r>
              <a:rPr lang="en-GB" sz="800" i="1"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err="1">
                <a:effectLst/>
                <a:latin typeface="Calibri" panose="020F0502020204030204" pitchFamily="34" charset="0"/>
                <a:ea typeface="Calibri" panose="020F0502020204030204" pitchFamily="34" charset="0"/>
                <a:cs typeface="Calibri" panose="020F0502020204030204" pitchFamily="34" charset="0"/>
              </a:rPr>
              <a:t>Chian</a:t>
            </a:r>
            <a:r>
              <a:rPr lang="en-GB" sz="800" dirty="0">
                <a:effectLst/>
                <a:latin typeface="Calibri" panose="020F0502020204030204" pitchFamily="34" charset="0"/>
                <a:ea typeface="Calibri" panose="020F0502020204030204" pitchFamily="34" charset="0"/>
                <a:cs typeface="Calibri" panose="020F0502020204030204" pitchFamily="34" charset="0"/>
              </a:rPr>
              <a:t>-Son Yu. (2007). </a:t>
            </a:r>
            <a:r>
              <a:rPr lang="en-GB" sz="800" i="1" dirty="0">
                <a:effectLst/>
                <a:latin typeface="Calibri" panose="020F0502020204030204" pitchFamily="34" charset="0"/>
                <a:ea typeface="Calibri" panose="020F0502020204030204" pitchFamily="34" charset="0"/>
                <a:cs typeface="Calibri" panose="020F0502020204030204" pitchFamily="34" charset="0"/>
              </a:rPr>
              <a:t>WHAT DRIVES ENTERPRISES TO TRADING VIA B2B E-MARKETPLACES? Journal of Electronic Commerce Research. Retrieved December 13,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6"/>
              </a:rPr>
              <a:t>https://www.proquest.com/docview/236647743?accountid=130472&amp;parentSessionId=gU5dVoJHFBMisFnCf%2BgxxKyMYjmo%2FemPpw%2B9ZHpdkJo%3D&amp;pq-origsite=primo</a:t>
            </a:r>
            <a:r>
              <a:rPr lang="en-GB" sz="800" i="1"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Ertz, M., Durif, F., &amp; Arcand, M. (2016). </a:t>
            </a:r>
            <a:r>
              <a:rPr lang="en-GB" sz="800" i="1" dirty="0">
                <a:effectLst/>
                <a:latin typeface="Calibri" panose="020F0502020204030204" pitchFamily="34" charset="0"/>
                <a:ea typeface="Calibri" panose="020F0502020204030204" pitchFamily="34" charset="0"/>
                <a:cs typeface="Calibri" panose="020F0502020204030204" pitchFamily="34" charset="0"/>
              </a:rPr>
              <a:t>Collaborative Consumption: Conceptual Snapshot at a Buzzword. SSRN Electronic Journal. Retrieved December 13,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7"/>
              </a:rPr>
              <a:t>https://doi.org/10.2139/ssrn.2799884</a:t>
            </a:r>
            <a:r>
              <a:rPr lang="en-GB" sz="800" i="1" dirty="0">
                <a:effectLst/>
                <a:latin typeface="Calibri" panose="020F0502020204030204" pitchFamily="34" charset="0"/>
                <a:ea typeface="Calibri" panose="020F0502020204030204" pitchFamily="34" charset="0"/>
                <a:cs typeface="Calibri" panose="020F0502020204030204" pitchFamily="34" charset="0"/>
              </a:rPr>
              <a:t>.</a:t>
            </a:r>
            <a:r>
              <a:rPr lang="en-GB" sz="800"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Gardiner, S. &amp; </a:t>
            </a:r>
            <a:r>
              <a:rPr lang="en-GB" sz="800"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dirty="0">
                <a:effectLst/>
                <a:latin typeface="Calibri" panose="020F0502020204030204" pitchFamily="34" charset="0"/>
                <a:ea typeface="Calibri" panose="020F0502020204030204" pitchFamily="34" charset="0"/>
                <a:cs typeface="Calibri" panose="020F0502020204030204" pitchFamily="34" charset="0"/>
              </a:rPr>
              <a:t>, S. (2017a). </a:t>
            </a:r>
            <a:r>
              <a:rPr lang="en-GB" sz="800" i="1" dirty="0">
                <a:effectLst/>
                <a:latin typeface="Calibri" panose="020F0502020204030204" pitchFamily="34" charset="0"/>
                <a:ea typeface="Calibri" panose="020F0502020204030204" pitchFamily="34" charset="0"/>
                <a:cs typeface="Calibri" panose="020F0502020204030204" pitchFamily="34" charset="0"/>
              </a:rPr>
              <a:t>Chapter 8 – Networks becoming one-stop travel shops, in </a:t>
            </a:r>
            <a:r>
              <a:rPr lang="en-GB" sz="800" i="1"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i="1" dirty="0">
                <a:effectLst/>
                <a:latin typeface="Calibri" panose="020F0502020204030204" pitchFamily="34" charset="0"/>
                <a:ea typeface="Calibri" panose="020F0502020204030204" pitchFamily="34" charset="0"/>
                <a:cs typeface="Calibri" panose="020F0502020204030204" pitchFamily="34" charset="0"/>
              </a:rPr>
              <a:t>, peer-to-peer accommodation networks: pushing the boundaries, Oxford: Goodfellow Publishers, (pp. 87-89). Retrieved December 8,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8"/>
              </a:rPr>
              <a:t>https://library.oapen.org/bitstream/id/8c26ef66-8bbd-4aa2-ad44-e0e47d3bcc9e/640674.pdf</a:t>
            </a:r>
            <a:r>
              <a:rPr lang="en-GB" sz="800" i="1"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Gardiner, S. &amp; </a:t>
            </a:r>
            <a:r>
              <a:rPr lang="en-GB" sz="800"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dirty="0">
                <a:effectLst/>
                <a:latin typeface="Calibri" panose="020F0502020204030204" pitchFamily="34" charset="0"/>
                <a:ea typeface="Calibri" panose="020F0502020204030204" pitchFamily="34" charset="0"/>
                <a:cs typeface="Calibri" panose="020F0502020204030204" pitchFamily="34" charset="0"/>
              </a:rPr>
              <a:t>, S. (2017b). </a:t>
            </a:r>
            <a:r>
              <a:rPr lang="en-GB" sz="800" i="1" dirty="0">
                <a:effectLst/>
                <a:latin typeface="Calibri" panose="020F0502020204030204" pitchFamily="34" charset="0"/>
                <a:ea typeface="Calibri" panose="020F0502020204030204" pitchFamily="34" charset="0"/>
                <a:cs typeface="Calibri" panose="020F0502020204030204" pitchFamily="34" charset="0"/>
              </a:rPr>
              <a:t>Chapter 8 – Networks becoming one-stop travel shops, in </a:t>
            </a:r>
            <a:r>
              <a:rPr lang="en-GB" sz="800" i="1"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i="1" dirty="0">
                <a:effectLst/>
                <a:latin typeface="Calibri" panose="020F0502020204030204" pitchFamily="34" charset="0"/>
                <a:ea typeface="Calibri" panose="020F0502020204030204" pitchFamily="34" charset="0"/>
                <a:cs typeface="Calibri" panose="020F0502020204030204" pitchFamily="34" charset="0"/>
              </a:rPr>
              <a:t>, peer-to-peer accommodation networks: pushing the boundaries, Oxford: Goodfellow Publishers, (pp. 94-96). Retrieved December 8,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8"/>
              </a:rPr>
              <a:t>https://library.oapen.org/bitstream/id/8c26ef66-8bbd-4aa2-ad44-e0e47d3bcc9e/640674.pdf</a:t>
            </a:r>
            <a:r>
              <a:rPr lang="en-GB" sz="800" i="1"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err="1">
                <a:effectLst/>
                <a:latin typeface="Calibri" panose="020F0502020204030204" pitchFamily="34" charset="0"/>
                <a:ea typeface="Calibri" panose="020F0502020204030204" pitchFamily="34" charset="0"/>
                <a:cs typeface="Calibri" panose="020F0502020204030204" pitchFamily="34" charset="0"/>
              </a:rPr>
              <a:t>Genter</a:t>
            </a:r>
            <a:r>
              <a:rPr lang="en-GB" sz="800" dirty="0">
                <a:effectLst/>
                <a:latin typeface="Calibri" panose="020F0502020204030204" pitchFamily="34" charset="0"/>
                <a:ea typeface="Calibri" panose="020F0502020204030204" pitchFamily="34" charset="0"/>
                <a:cs typeface="Calibri" panose="020F0502020204030204" pitchFamily="34" charset="0"/>
              </a:rPr>
              <a:t>, K. (2021). </a:t>
            </a:r>
            <a:r>
              <a:rPr lang="en-GB" sz="800" i="1" dirty="0">
                <a:effectLst/>
                <a:latin typeface="Calibri" panose="020F0502020204030204" pitchFamily="34" charset="0"/>
                <a:ea typeface="Calibri" panose="020F0502020204030204" pitchFamily="34" charset="0"/>
                <a:cs typeface="Calibri" panose="020F0502020204030204" pitchFamily="34" charset="0"/>
              </a:rPr>
              <a:t>Quick Points: Earn airline miles on your Airbnb and </a:t>
            </a:r>
            <a:r>
              <a:rPr lang="en-GB" sz="800" i="1" dirty="0" err="1">
                <a:effectLst/>
                <a:latin typeface="Calibri" panose="020F0502020204030204" pitchFamily="34" charset="0"/>
                <a:ea typeface="Calibri" panose="020F0502020204030204" pitchFamily="34" charset="0"/>
                <a:cs typeface="Calibri" panose="020F0502020204030204" pitchFamily="34" charset="0"/>
              </a:rPr>
              <a:t>Vrbo</a:t>
            </a:r>
            <a:r>
              <a:rPr lang="en-GB" sz="800" i="1" dirty="0">
                <a:effectLst/>
                <a:latin typeface="Calibri" panose="020F0502020204030204" pitchFamily="34" charset="0"/>
                <a:ea typeface="Calibri" panose="020F0502020204030204" pitchFamily="34" charset="0"/>
                <a:cs typeface="Calibri" panose="020F0502020204030204" pitchFamily="34" charset="0"/>
              </a:rPr>
              <a:t> stays. Retrieved December 13,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9"/>
              </a:rPr>
              <a:t>https://thepointsguy.com/news/earn-airline-miles-airbnb/</a:t>
            </a:r>
            <a:r>
              <a:rPr lang="en-GB" sz="800" i="1" dirty="0">
                <a:effectLst/>
                <a:latin typeface="Calibri" panose="020F0502020204030204" pitchFamily="34" charset="0"/>
                <a:ea typeface="Calibri" panose="020F0502020204030204" pitchFamily="34" charset="0"/>
                <a:cs typeface="Calibri" panose="020F0502020204030204" pitchFamily="34" charset="0"/>
              </a:rPr>
              <a:t>.</a:t>
            </a:r>
            <a:r>
              <a:rPr lang="en-GB" sz="800"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Gil, J. &amp; </a:t>
            </a:r>
            <a:r>
              <a:rPr lang="en-GB" sz="800" dirty="0" err="1">
                <a:effectLst/>
                <a:latin typeface="Calibri" panose="020F0502020204030204" pitchFamily="34" charset="0"/>
                <a:ea typeface="Calibri" panose="020F0502020204030204" pitchFamily="34" charset="0"/>
                <a:cs typeface="Calibri" panose="020F0502020204030204" pitchFamily="34" charset="0"/>
              </a:rPr>
              <a:t>Sequera</a:t>
            </a:r>
            <a:r>
              <a:rPr lang="en-GB" sz="800" dirty="0">
                <a:effectLst/>
                <a:latin typeface="Calibri" panose="020F0502020204030204" pitchFamily="34" charset="0"/>
                <a:ea typeface="Calibri" panose="020F0502020204030204" pitchFamily="34" charset="0"/>
                <a:cs typeface="Calibri" panose="020F0502020204030204" pitchFamily="34" charset="0"/>
              </a:rPr>
              <a:t>, J. (2020): </a:t>
            </a:r>
            <a:r>
              <a:rPr lang="en-GB" sz="800" i="1" dirty="0">
                <a:effectLst/>
                <a:latin typeface="Calibri" panose="020F0502020204030204" pitchFamily="34" charset="0"/>
                <a:ea typeface="Calibri" panose="020F0502020204030204" pitchFamily="34" charset="0"/>
                <a:cs typeface="Calibri" panose="020F0502020204030204" pitchFamily="34" charset="0"/>
              </a:rPr>
              <a:t>The professionalization of Airbnb in Madrid: far from a collaborative economy, Current Issues in Tourism. Retrieved December 8,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10"/>
              </a:rPr>
              <a:t>https://doi.org/10.1080/13683500.2020.1757628</a:t>
            </a:r>
            <a:r>
              <a:rPr lang="en-GB" sz="800" i="1"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Hardy, A. &amp; </a:t>
            </a:r>
            <a:r>
              <a:rPr lang="en-GB" sz="800"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dirty="0">
                <a:effectLst/>
                <a:latin typeface="Calibri" panose="020F0502020204030204" pitchFamily="34" charset="0"/>
                <a:ea typeface="Calibri" panose="020F0502020204030204" pitchFamily="34" charset="0"/>
                <a:cs typeface="Calibri" panose="020F0502020204030204" pitchFamily="34" charset="0"/>
              </a:rPr>
              <a:t>, S. (2017a). </a:t>
            </a:r>
            <a:r>
              <a:rPr lang="en-GB" sz="800" i="1" dirty="0">
                <a:effectLst/>
                <a:latin typeface="Calibri" panose="020F0502020204030204" pitchFamily="34" charset="0"/>
                <a:ea typeface="Calibri" panose="020F0502020204030204" pitchFamily="34" charset="0"/>
                <a:cs typeface="Calibri" panose="020F0502020204030204" pitchFamily="34" charset="0"/>
              </a:rPr>
              <a:t>Chapter 15 – Types of network members, in </a:t>
            </a:r>
            <a:r>
              <a:rPr lang="en-GB" sz="800" i="1"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i="1" dirty="0">
                <a:effectLst/>
                <a:latin typeface="Calibri" panose="020F0502020204030204" pitchFamily="34" charset="0"/>
                <a:ea typeface="Calibri" panose="020F0502020204030204" pitchFamily="34" charset="0"/>
                <a:cs typeface="Calibri" panose="020F0502020204030204" pitchFamily="34" charset="0"/>
              </a:rPr>
              <a:t>, peer-to-peer accommodation networks: pushing the boundaries, Oxford: Goodfellow Publishers, (pp. 94-96). Retrieved December 8,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8"/>
              </a:rPr>
              <a:t>https://library.oapen.org/bitstream/id/8c26ef66-8bbd-4aa2-ad44-e0e47d3bcc9e/640674.pdf</a:t>
            </a:r>
            <a:r>
              <a:rPr lang="en-GB" sz="800" i="1"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Hardy, A. &amp; </a:t>
            </a:r>
            <a:r>
              <a:rPr lang="en-GB" sz="800"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dirty="0">
                <a:effectLst/>
                <a:latin typeface="Calibri" panose="020F0502020204030204" pitchFamily="34" charset="0"/>
                <a:ea typeface="Calibri" panose="020F0502020204030204" pitchFamily="34" charset="0"/>
                <a:cs typeface="Calibri" panose="020F0502020204030204" pitchFamily="34" charset="0"/>
              </a:rPr>
              <a:t>, S. (2017b). </a:t>
            </a:r>
            <a:r>
              <a:rPr lang="en-GB" sz="800" i="1" dirty="0">
                <a:effectLst/>
                <a:latin typeface="Calibri" panose="020F0502020204030204" pitchFamily="34" charset="0"/>
                <a:ea typeface="Calibri" panose="020F0502020204030204" pitchFamily="34" charset="0"/>
                <a:cs typeface="Calibri" panose="020F0502020204030204" pitchFamily="34" charset="0"/>
              </a:rPr>
              <a:t>Chapter 15 – Types of network members, in </a:t>
            </a:r>
            <a:r>
              <a:rPr lang="en-GB" sz="800" i="1"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i="1" dirty="0">
                <a:effectLst/>
                <a:latin typeface="Calibri" panose="020F0502020204030204" pitchFamily="34" charset="0"/>
                <a:ea typeface="Calibri" panose="020F0502020204030204" pitchFamily="34" charset="0"/>
                <a:cs typeface="Calibri" panose="020F0502020204030204" pitchFamily="34" charset="0"/>
              </a:rPr>
              <a:t>, peer-to-peer accommodation networks: pushing the boundaries, Oxford: Goodfellow Publishers, (pp. 94-96). Retrieved December 8,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8"/>
              </a:rPr>
              <a:t>https://library.oapen.org/bitstream/id/8c26ef66-8bbd-4aa2-ad44-e0e47d3bcc9e/640674.pdf</a:t>
            </a:r>
            <a:r>
              <a:rPr lang="en-GB" sz="800" i="1" dirty="0">
                <a:effectLst/>
                <a:latin typeface="Calibri" panose="020F0502020204030204" pitchFamily="34" charset="0"/>
                <a:ea typeface="Calibri" panose="020F0502020204030204" pitchFamily="34" charset="0"/>
                <a:cs typeface="Calibri" panose="020F0502020204030204" pitchFamily="34" charset="0"/>
              </a:rPr>
              <a:t>.</a:t>
            </a:r>
            <a:r>
              <a:rPr lang="en-GB" sz="800" dirty="0">
                <a:effectLst/>
                <a:latin typeface="Calibri" panose="020F0502020204030204" pitchFamily="34" charset="0"/>
                <a:ea typeface="Calibri" panose="020F0502020204030204" pitchFamily="34" charset="0"/>
                <a:cs typeface="Calibri" panose="020F0502020204030204" pitchFamily="34" charset="0"/>
              </a:rPr>
              <a:t> </a:t>
            </a:r>
          </a:p>
          <a:p>
            <a:pPr marL="0" indent="-457200">
              <a:lnSpc>
                <a:spcPct val="120000"/>
              </a:lnSpc>
              <a:buNone/>
            </a:pPr>
            <a:r>
              <a:rPr lang="en-GB" sz="800" dirty="0">
                <a:effectLst/>
                <a:latin typeface="Calibri" panose="020F0502020204030204" pitchFamily="34" charset="0"/>
                <a:ea typeface="Calibri" panose="020F0502020204030204" pitchFamily="34" charset="0"/>
                <a:cs typeface="Calibri" panose="020F0502020204030204" pitchFamily="34" charset="0"/>
              </a:rPr>
              <a:t> Hardy, A. &amp; </a:t>
            </a:r>
            <a:r>
              <a:rPr lang="en-GB" sz="800"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dirty="0">
                <a:effectLst/>
                <a:latin typeface="Calibri" panose="020F0502020204030204" pitchFamily="34" charset="0"/>
                <a:ea typeface="Calibri" panose="020F0502020204030204" pitchFamily="34" charset="0"/>
                <a:cs typeface="Calibri" panose="020F0502020204030204" pitchFamily="34" charset="0"/>
              </a:rPr>
              <a:t>, S. (2017c). </a:t>
            </a:r>
            <a:r>
              <a:rPr lang="en-GB" sz="800" i="1" dirty="0">
                <a:effectLst/>
                <a:latin typeface="Calibri" panose="020F0502020204030204" pitchFamily="34" charset="0"/>
                <a:ea typeface="Calibri" panose="020F0502020204030204" pitchFamily="34" charset="0"/>
                <a:cs typeface="Calibri" panose="020F0502020204030204" pitchFamily="34" charset="0"/>
              </a:rPr>
              <a:t>Chapter 15 – Types of network members, in </a:t>
            </a:r>
            <a:r>
              <a:rPr lang="en-GB" sz="800" i="1" dirty="0" err="1">
                <a:effectLst/>
                <a:latin typeface="Calibri" panose="020F0502020204030204" pitchFamily="34" charset="0"/>
                <a:ea typeface="Calibri" panose="020F0502020204030204" pitchFamily="34" charset="0"/>
                <a:cs typeface="Calibri" panose="020F0502020204030204" pitchFamily="34" charset="0"/>
              </a:rPr>
              <a:t>Dolnicar</a:t>
            </a:r>
            <a:r>
              <a:rPr lang="en-GB" sz="800" i="1" dirty="0">
                <a:effectLst/>
                <a:latin typeface="Calibri" panose="020F0502020204030204" pitchFamily="34" charset="0"/>
                <a:ea typeface="Calibri" panose="020F0502020204030204" pitchFamily="34" charset="0"/>
                <a:cs typeface="Calibri" panose="020F0502020204030204" pitchFamily="34" charset="0"/>
              </a:rPr>
              <a:t>, peer-to-peer accommodation networks: pushing the boundaries, Oxford: Goodfellow Publishers, (pp. 94-96). Retrieved December 8, 2022, from: </a:t>
            </a:r>
            <a:r>
              <a:rPr lang="en-GB" sz="800" i="1" u="sng" dirty="0">
                <a:effectLst/>
                <a:latin typeface="Calibri" panose="020F0502020204030204" pitchFamily="34" charset="0"/>
                <a:ea typeface="Calibri" panose="020F0502020204030204" pitchFamily="34" charset="0"/>
                <a:cs typeface="Calibri" panose="020F0502020204030204" pitchFamily="34" charset="0"/>
                <a:hlinkClick r:id="rId8"/>
              </a:rPr>
              <a:t>https://library.oapen.org/bitstream/id/8c26ef66-8bbd-4aa2-ad44-e0e47d3bcc9e/640674.pdf</a:t>
            </a:r>
            <a:r>
              <a:rPr lang="en-GB" sz="800" i="1" dirty="0">
                <a:effectLst/>
                <a:latin typeface="Calibri" panose="020F0502020204030204" pitchFamily="34" charset="0"/>
                <a:ea typeface="Calibri" panose="020F0502020204030204" pitchFamily="34" charset="0"/>
                <a:cs typeface="Calibri" panose="020F0502020204030204" pitchFamily="34"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700" dirty="0">
                <a:effectLst/>
                <a:latin typeface="Calibri" panose="020F0502020204030204" pitchFamily="34" charset="0"/>
                <a:ea typeface="Calibri" panose="020F0502020204030204" pitchFamily="34" charset="0"/>
                <a:cs typeface="Calibri" panose="020F0502020204030204" pitchFamily="34" charset="0"/>
              </a:rPr>
              <a:t> </a:t>
            </a:r>
            <a:endParaRPr lang="en-US" sz="700" dirty="0"/>
          </a:p>
          <a:p>
            <a:endParaRPr lang="en-US" sz="700" dirty="0"/>
          </a:p>
        </p:txBody>
      </p:sp>
    </p:spTree>
    <p:extLst>
      <p:ext uri="{BB962C8B-B14F-4D97-AF65-F5344CB8AC3E}">
        <p14:creationId xmlns:p14="http://schemas.microsoft.com/office/powerpoint/2010/main" val="4093776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6E1D75-AF39-B71F-7E2B-F9BEDE72FF63}"/>
              </a:ext>
            </a:extLst>
          </p:cNvPr>
          <p:cNvSpPr>
            <a:spLocks noGrp="1"/>
          </p:cNvSpPr>
          <p:nvPr>
            <p:ph type="title"/>
          </p:nvPr>
        </p:nvSpPr>
        <p:spPr>
          <a:xfrm>
            <a:off x="686834" y="1153572"/>
            <a:ext cx="3200400" cy="4461163"/>
          </a:xfrm>
        </p:spPr>
        <p:txBody>
          <a:bodyPr>
            <a:normAutofit/>
          </a:bodyPr>
          <a:lstStyle/>
          <a:p>
            <a:r>
              <a:rPr lang="en-US">
                <a:solidFill>
                  <a:srgbClr val="FFFFFF"/>
                </a:solidFill>
              </a:rPr>
              <a:t>References continued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E357DD1-7DCB-2350-1443-46E1D5EC1D25}"/>
              </a:ext>
            </a:extLst>
          </p:cNvPr>
          <p:cNvSpPr>
            <a:spLocks noGrp="1"/>
          </p:cNvSpPr>
          <p:nvPr>
            <p:ph idx="1"/>
          </p:nvPr>
        </p:nvSpPr>
        <p:spPr>
          <a:xfrm>
            <a:off x="4447308" y="0"/>
            <a:ext cx="6906491" cy="6858000"/>
          </a:xfrm>
        </p:spPr>
        <p:txBody>
          <a:bodyPr anchor="ctr">
            <a:normAutofit/>
          </a:bodyPr>
          <a:lstStyle/>
          <a:p>
            <a:pPr marL="0" indent="-457200">
              <a:buNone/>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err="1">
                <a:effectLst/>
                <a:latin typeface="Calibri" panose="020F0502020204030204" pitchFamily="34" charset="0"/>
                <a:ea typeface="Calibri" panose="020F0502020204030204" pitchFamily="34" charset="0"/>
                <a:cs typeface="Calibri" panose="020F0502020204030204" pitchFamily="34" charset="0"/>
              </a:rPr>
              <a:t>Hartl</a:t>
            </a:r>
            <a:r>
              <a:rPr lang="en-GB" sz="1000" dirty="0">
                <a:effectLst/>
                <a:latin typeface="Calibri" panose="020F0502020204030204" pitchFamily="34" charset="0"/>
                <a:ea typeface="Calibri" panose="020F0502020204030204" pitchFamily="34" charset="0"/>
                <a:cs typeface="Calibri" panose="020F0502020204030204" pitchFamily="34" charset="0"/>
              </a:rPr>
              <a:t>, B., Hofmann, E., &amp; </a:t>
            </a:r>
            <a:r>
              <a:rPr lang="en-GB" sz="1000" dirty="0" err="1">
                <a:effectLst/>
                <a:latin typeface="Calibri" panose="020F0502020204030204" pitchFamily="34" charset="0"/>
                <a:ea typeface="Calibri" panose="020F0502020204030204" pitchFamily="34" charset="0"/>
                <a:cs typeface="Calibri" panose="020F0502020204030204" pitchFamily="34" charset="0"/>
              </a:rPr>
              <a:t>Kirchler</a:t>
            </a:r>
            <a:r>
              <a:rPr lang="en-GB" sz="1000" dirty="0">
                <a:effectLst/>
                <a:latin typeface="Calibri" panose="020F0502020204030204" pitchFamily="34" charset="0"/>
                <a:ea typeface="Calibri" panose="020F0502020204030204" pitchFamily="34" charset="0"/>
                <a:cs typeface="Calibri" panose="020F0502020204030204" pitchFamily="34" charset="0"/>
              </a:rPr>
              <a:t>, E. (2016). </a:t>
            </a:r>
            <a:r>
              <a:rPr lang="en-GB" sz="1000" i="1" dirty="0">
                <a:effectLst/>
                <a:latin typeface="Calibri" panose="020F0502020204030204" pitchFamily="34" charset="0"/>
                <a:ea typeface="Calibri" panose="020F0502020204030204" pitchFamily="34" charset="0"/>
                <a:cs typeface="Calibri" panose="020F0502020204030204" pitchFamily="34" charset="0"/>
              </a:rPr>
              <a:t>Do we need rules for “what’s mine is yours”? Governance in collaborative consumption communities. Journal of Business Research, 69(8), (pp. 2756–2763). Retrieved December 13,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2"/>
              </a:rPr>
              <a:t>https://doi.org/10.1016/j.jbusres.2015.11.011</a:t>
            </a:r>
            <a:r>
              <a:rPr lang="en-GB" sz="1000" i="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err="1">
                <a:effectLst/>
                <a:latin typeface="Calibri" panose="020F0502020204030204" pitchFamily="34" charset="0"/>
                <a:ea typeface="Calibri" panose="020F0502020204030204" pitchFamily="34" charset="0"/>
                <a:cs typeface="Calibri" panose="020F0502020204030204" pitchFamily="34" charset="0"/>
              </a:rPr>
              <a:t>Igms</a:t>
            </a:r>
            <a:r>
              <a:rPr lang="en-GB" sz="1000" dirty="0">
                <a:effectLst/>
                <a:latin typeface="Calibri" panose="020F0502020204030204" pitchFamily="34" charset="0"/>
                <a:ea typeface="Calibri" panose="020F0502020204030204" pitchFamily="34" charset="0"/>
                <a:cs typeface="Calibri" panose="020F0502020204030204" pitchFamily="34" charset="0"/>
              </a:rPr>
              <a:t>. (2021). </a:t>
            </a:r>
            <a:r>
              <a:rPr lang="en-GB" sz="1000" i="1" dirty="0">
                <a:effectLst/>
                <a:latin typeface="Calibri" panose="020F0502020204030204" pitchFamily="34" charset="0"/>
                <a:ea typeface="Calibri" panose="020F0502020204030204" pitchFamily="34" charset="0"/>
                <a:cs typeface="Calibri" panose="020F0502020204030204" pitchFamily="34" charset="0"/>
              </a:rPr>
              <a:t>21 Must-Have Airbnb Tools To Up Your Hosting Game. Retrieved December 13,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3"/>
              </a:rPr>
              <a:t>https://www.igms.com/airbnb-tools/#</a:t>
            </a:r>
            <a:r>
              <a:rPr lang="en-GB" sz="1000" i="1" dirty="0">
                <a:effectLst/>
                <a:latin typeface="Calibri" panose="020F0502020204030204" pitchFamily="34" charset="0"/>
                <a:ea typeface="Calibri" panose="020F0502020204030204" pitchFamily="34" charset="0"/>
                <a:cs typeface="Calibri" panose="020F0502020204030204" pitchFamily="34" charset="0"/>
              </a:rPr>
              <a:t>.</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err="1">
                <a:effectLst/>
                <a:latin typeface="Calibri" panose="020F0502020204030204" pitchFamily="34" charset="0"/>
                <a:ea typeface="Calibri" panose="020F0502020204030204" pitchFamily="34" charset="0"/>
                <a:cs typeface="Calibri" panose="020F0502020204030204" pitchFamily="34" charset="0"/>
              </a:rPr>
              <a:t>Kalakota</a:t>
            </a:r>
            <a:r>
              <a:rPr lang="en-GB" sz="1000" dirty="0">
                <a:effectLst/>
                <a:latin typeface="Calibri" panose="020F0502020204030204" pitchFamily="34" charset="0"/>
                <a:ea typeface="Calibri" panose="020F0502020204030204" pitchFamily="34" charset="0"/>
                <a:cs typeface="Calibri" panose="020F0502020204030204" pitchFamily="34" charset="0"/>
              </a:rPr>
              <a:t>, R., &amp; </a:t>
            </a:r>
            <a:r>
              <a:rPr lang="en-GB" sz="1000" dirty="0" err="1">
                <a:effectLst/>
                <a:latin typeface="Calibri" panose="020F0502020204030204" pitchFamily="34" charset="0"/>
                <a:ea typeface="Calibri" panose="020F0502020204030204" pitchFamily="34" charset="0"/>
                <a:cs typeface="Calibri" panose="020F0502020204030204" pitchFamily="34" charset="0"/>
              </a:rPr>
              <a:t>Whinston</a:t>
            </a:r>
            <a:r>
              <a:rPr lang="en-GB" sz="1000" dirty="0">
                <a:effectLst/>
                <a:latin typeface="Calibri" panose="020F0502020204030204" pitchFamily="34" charset="0"/>
                <a:ea typeface="Calibri" panose="020F0502020204030204" pitchFamily="34" charset="0"/>
                <a:cs typeface="Calibri" panose="020F0502020204030204" pitchFamily="34" charset="0"/>
              </a:rPr>
              <a:t>, A. (1996). </a:t>
            </a:r>
            <a:r>
              <a:rPr lang="en-GB" sz="1000" i="1" dirty="0">
                <a:effectLst/>
                <a:latin typeface="Calibri" panose="020F0502020204030204" pitchFamily="34" charset="0"/>
                <a:ea typeface="Calibri" panose="020F0502020204030204" pitchFamily="34" charset="0"/>
                <a:cs typeface="Calibri" panose="020F0502020204030204" pitchFamily="34" charset="0"/>
              </a:rPr>
              <a:t>Electronic Commerce: A Manager’s Guide (2nd ed.). Addison-Wesley Professional. Retrieved December 15,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4"/>
              </a:rPr>
              <a:t>https://books.google.co.uk/books/about/Electronic_Commerce.html?id=7UNqSnb52H4C&amp;redir_esc=y</a:t>
            </a:r>
            <a:r>
              <a:rPr lang="en-GB" sz="1000" i="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a:effectLst/>
                <a:latin typeface="Calibri" panose="020F0502020204030204" pitchFamily="34" charset="0"/>
                <a:ea typeface="Calibri" panose="020F0502020204030204" pitchFamily="34" charset="0"/>
                <a:cs typeface="Calibri" panose="020F0502020204030204" pitchFamily="34" charset="0"/>
              </a:rPr>
              <a:t>LAPAAS. (2019). </a:t>
            </a:r>
            <a:r>
              <a:rPr lang="en-GB" sz="1000" i="1" dirty="0">
                <a:effectLst/>
                <a:latin typeface="Calibri" panose="020F0502020204030204" pitchFamily="34" charset="0"/>
                <a:ea typeface="Calibri" panose="020F0502020204030204" pitchFamily="34" charset="0"/>
                <a:cs typeface="Calibri" panose="020F0502020204030204" pitchFamily="34" charset="0"/>
              </a:rPr>
              <a:t>Airbnb Business Model (Case Study) How Airbnb Works And Earns Money? Retrieved December 13,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5"/>
              </a:rPr>
              <a:t>https://lapaas.com/airbnb-business-modelcase-study-how-airbnb-works-and-earns-money/</a:t>
            </a:r>
            <a:r>
              <a:rPr lang="en-GB" sz="1000" i="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a:effectLst/>
                <a:latin typeface="Calibri" panose="020F0502020204030204" pitchFamily="34" charset="0"/>
                <a:ea typeface="Calibri" panose="020F0502020204030204" pitchFamily="34" charset="0"/>
                <a:cs typeface="Calibri" panose="020F0502020204030204" pitchFamily="34" charset="0"/>
              </a:rPr>
              <a:t>Lee, P., &amp; </a:t>
            </a:r>
            <a:r>
              <a:rPr lang="en-GB" sz="1000" dirty="0" err="1">
                <a:effectLst/>
                <a:latin typeface="Calibri" panose="020F0502020204030204" pitchFamily="34" charset="0"/>
                <a:ea typeface="Calibri" panose="020F0502020204030204" pitchFamily="34" charset="0"/>
                <a:cs typeface="Calibri" panose="020F0502020204030204" pitchFamily="34" charset="0"/>
              </a:rPr>
              <a:t>Kendzia</a:t>
            </a:r>
            <a:r>
              <a:rPr lang="en-GB" sz="1000" dirty="0">
                <a:effectLst/>
                <a:latin typeface="Calibri" panose="020F0502020204030204" pitchFamily="34" charset="0"/>
                <a:ea typeface="Calibri" panose="020F0502020204030204" pitchFamily="34" charset="0"/>
                <a:cs typeface="Calibri" panose="020F0502020204030204" pitchFamily="34" charset="0"/>
              </a:rPr>
              <a:t>, M. J. (2021). </a:t>
            </a:r>
            <a:r>
              <a:rPr lang="en-GB" sz="1000" i="1" dirty="0">
                <a:effectLst/>
                <a:latin typeface="Calibri" panose="020F0502020204030204" pitchFamily="34" charset="0"/>
                <a:ea typeface="Calibri" panose="020F0502020204030204" pitchFamily="34" charset="0"/>
                <a:cs typeface="Calibri" panose="020F0502020204030204" pitchFamily="34" charset="0"/>
              </a:rPr>
              <a:t>The Sharing-Exchange Continuum Inside of the Sharing Economy. American Journal of Industrial and Business Management, 11(06), (pp.692–704). Retrieved December 8,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6"/>
              </a:rPr>
              <a:t>https://doi.org/10.4236/ajibm.2021.116045</a:t>
            </a:r>
            <a:r>
              <a:rPr lang="en-GB" sz="1000" i="1" dirty="0">
                <a:effectLst/>
                <a:latin typeface="Calibri" panose="020F0502020204030204" pitchFamily="34" charset="0"/>
                <a:ea typeface="Calibri" panose="020F0502020204030204" pitchFamily="34" charset="0"/>
                <a:cs typeface="Calibri" panose="020F0502020204030204" pitchFamily="34" charset="0"/>
              </a:rPr>
              <a:t>.</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a:effectLst/>
                <a:latin typeface="Calibri" panose="020F0502020204030204" pitchFamily="34" charset="0"/>
                <a:ea typeface="Calibri" panose="020F0502020204030204" pitchFamily="34" charset="0"/>
                <a:cs typeface="Calibri" panose="020F0502020204030204" pitchFamily="34" charset="0"/>
              </a:rPr>
              <a:t>Ma, F. (2018). </a:t>
            </a:r>
            <a:r>
              <a:rPr lang="en-GB" sz="1000" i="1" dirty="0">
                <a:effectLst/>
                <a:latin typeface="Calibri" panose="020F0502020204030204" pitchFamily="34" charset="0"/>
                <a:ea typeface="Calibri" panose="020F0502020204030204" pitchFamily="34" charset="0"/>
                <a:cs typeface="Calibri" panose="020F0502020204030204" pitchFamily="34" charset="0"/>
              </a:rPr>
              <a:t>Disruptive Innovation: A case study of </a:t>
            </a:r>
            <a:r>
              <a:rPr lang="en-GB" sz="1000" i="1" dirty="0" err="1">
                <a:effectLst/>
                <a:latin typeface="Calibri" panose="020F0502020204030204" pitchFamily="34" charset="0"/>
                <a:ea typeface="Calibri" panose="020F0502020204030204" pitchFamily="34" charset="0"/>
                <a:cs typeface="Calibri" panose="020F0502020204030204" pitchFamily="34" charset="0"/>
              </a:rPr>
              <a:t>AirBnB</a:t>
            </a:r>
            <a:r>
              <a:rPr lang="en-GB" sz="1000" i="1" dirty="0">
                <a:effectLst/>
                <a:latin typeface="Calibri" panose="020F0502020204030204" pitchFamily="34" charset="0"/>
                <a:ea typeface="Calibri" panose="020F0502020204030204" pitchFamily="34" charset="0"/>
                <a:cs typeface="Calibri" panose="020F0502020204030204" pitchFamily="34" charset="0"/>
              </a:rPr>
              <a:t>. Retrieved December 13,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7"/>
              </a:rPr>
              <a:t>https://medium.com/@feinima/disruptive-innovation-a-case-study-of-airbnb-450c75d5c910</a:t>
            </a:r>
            <a:r>
              <a:rPr lang="en-GB" sz="1000" i="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err="1">
                <a:effectLst/>
                <a:latin typeface="Calibri" panose="020F0502020204030204" pitchFamily="34" charset="0"/>
                <a:ea typeface="Calibri" panose="020F0502020204030204" pitchFamily="34" charset="0"/>
                <a:cs typeface="Calibri" panose="020F0502020204030204" pitchFamily="34" charset="0"/>
              </a:rPr>
              <a:t>Mittendorf</a:t>
            </a:r>
            <a:r>
              <a:rPr lang="en-GB" sz="1000" dirty="0">
                <a:effectLst/>
                <a:latin typeface="Calibri" panose="020F0502020204030204" pitchFamily="34" charset="0"/>
                <a:ea typeface="Calibri" panose="020F0502020204030204" pitchFamily="34" charset="0"/>
                <a:cs typeface="Calibri" panose="020F0502020204030204" pitchFamily="34" charset="0"/>
              </a:rPr>
              <a:t>, C. (2016). </a:t>
            </a:r>
            <a:r>
              <a:rPr lang="en-GB" sz="1000" i="1" dirty="0">
                <a:effectLst/>
                <a:latin typeface="Calibri" panose="020F0502020204030204" pitchFamily="34" charset="0"/>
                <a:ea typeface="Calibri" panose="020F0502020204030204" pitchFamily="34" charset="0"/>
                <a:cs typeface="Calibri" panose="020F0502020204030204" pitchFamily="34" charset="0"/>
              </a:rPr>
              <a:t>What Trust means in the Sharing Economy: A provider perspective on Airbnb. com. Retrieved December 13,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8"/>
              </a:rPr>
              <a:t>https://core.ac.uk/download/pdf/301369245.pdf</a:t>
            </a:r>
            <a:r>
              <a:rPr lang="en-GB" sz="1000" i="1" dirty="0">
                <a:effectLst/>
                <a:latin typeface="Calibri" panose="020F0502020204030204" pitchFamily="34" charset="0"/>
                <a:ea typeface="Calibri" panose="020F0502020204030204" pitchFamily="34" charset="0"/>
                <a:cs typeface="Calibri" panose="020F0502020204030204" pitchFamily="34" charset="0"/>
              </a:rPr>
              <a:t>.</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a:effectLst/>
                <a:latin typeface="Calibri" panose="020F0502020204030204" pitchFamily="34" charset="0"/>
                <a:ea typeface="Calibri" panose="020F0502020204030204" pitchFamily="34" charset="0"/>
                <a:cs typeface="Calibri" panose="020F0502020204030204" pitchFamily="34" charset="0"/>
              </a:rPr>
              <a:t>Muller, E. (2020). </a:t>
            </a:r>
            <a:r>
              <a:rPr lang="en-GB" sz="1000" i="1" dirty="0">
                <a:effectLst/>
                <a:latin typeface="Calibri" panose="020F0502020204030204" pitchFamily="34" charset="0"/>
                <a:ea typeface="Calibri" panose="020F0502020204030204" pitchFamily="34" charset="0"/>
                <a:cs typeface="Calibri" panose="020F0502020204030204" pitchFamily="34" charset="0"/>
              </a:rPr>
              <a:t>Delimiting disruption: Why Uber is disruptive, but Airbnb is not. International Journal of Research in Marketing, 37(1), (pp43–55). Retrieved December 12,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9"/>
              </a:rPr>
              <a:t>https://doi.org/10.1016/j.ijresmar.2019.10.004</a:t>
            </a:r>
            <a:r>
              <a:rPr lang="en-GB" sz="1000" i="1" dirty="0">
                <a:effectLst/>
                <a:latin typeface="Calibri" panose="020F0502020204030204" pitchFamily="34" charset="0"/>
                <a:ea typeface="Calibri" panose="020F0502020204030204" pitchFamily="34" charset="0"/>
                <a:cs typeface="Calibri" panose="020F0502020204030204" pitchFamily="34" charset="0"/>
              </a:rPr>
              <a: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err="1">
                <a:effectLst/>
                <a:latin typeface="Calibri" panose="020F0502020204030204" pitchFamily="34" charset="0"/>
                <a:ea typeface="Calibri" panose="020F0502020204030204" pitchFamily="34" charset="0"/>
                <a:cs typeface="Calibri" panose="020F0502020204030204" pitchFamily="34" charset="0"/>
              </a:rPr>
              <a:t>Priporas</a:t>
            </a:r>
            <a:r>
              <a:rPr lang="en-GB" sz="1000" dirty="0">
                <a:effectLst/>
                <a:latin typeface="Calibri" panose="020F0502020204030204" pitchFamily="34" charset="0"/>
                <a:ea typeface="Calibri" panose="020F0502020204030204" pitchFamily="34" charset="0"/>
                <a:cs typeface="Calibri" panose="020F0502020204030204" pitchFamily="34" charset="0"/>
              </a:rPr>
              <a:t>, </a:t>
            </a:r>
            <a:r>
              <a:rPr lang="en-GB" sz="1000" dirty="0" err="1">
                <a:effectLst/>
                <a:latin typeface="Calibri" panose="020F0502020204030204" pitchFamily="34" charset="0"/>
                <a:ea typeface="Calibri" panose="020F0502020204030204" pitchFamily="34" charset="0"/>
                <a:cs typeface="Calibri" panose="020F0502020204030204" pitchFamily="34" charset="0"/>
              </a:rPr>
              <a:t>Stylos</a:t>
            </a:r>
            <a:r>
              <a:rPr lang="en-GB" sz="1000" dirty="0">
                <a:effectLst/>
                <a:latin typeface="Calibri" panose="020F0502020204030204" pitchFamily="34" charset="0"/>
                <a:ea typeface="Calibri" panose="020F0502020204030204" pitchFamily="34" charset="0"/>
                <a:cs typeface="Calibri" panose="020F0502020204030204" pitchFamily="34" charset="0"/>
              </a:rPr>
              <a:t>, N., Rahimi, R., &amp; </a:t>
            </a:r>
            <a:r>
              <a:rPr lang="en-GB" sz="1000" dirty="0" err="1">
                <a:effectLst/>
                <a:latin typeface="Calibri" panose="020F0502020204030204" pitchFamily="34" charset="0"/>
                <a:ea typeface="Calibri" panose="020F0502020204030204" pitchFamily="34" charset="0"/>
                <a:cs typeface="Calibri" panose="020F0502020204030204" pitchFamily="34" charset="0"/>
              </a:rPr>
              <a:t>Vedanthachari</a:t>
            </a:r>
            <a:r>
              <a:rPr lang="en-GB" sz="1000" dirty="0">
                <a:effectLst/>
                <a:latin typeface="Calibri" panose="020F0502020204030204" pitchFamily="34" charset="0"/>
                <a:ea typeface="Calibri" panose="020F0502020204030204" pitchFamily="34" charset="0"/>
                <a:cs typeface="Calibri" panose="020F0502020204030204" pitchFamily="34" charset="0"/>
              </a:rPr>
              <a:t>, L. N. (2017). </a:t>
            </a:r>
            <a:r>
              <a:rPr lang="en-GB" sz="1000" i="1" dirty="0">
                <a:effectLst/>
                <a:latin typeface="Calibri" panose="020F0502020204030204" pitchFamily="34" charset="0"/>
                <a:ea typeface="Calibri" panose="020F0502020204030204" pitchFamily="34" charset="0"/>
                <a:cs typeface="Calibri" panose="020F0502020204030204" pitchFamily="34" charset="0"/>
              </a:rPr>
              <a:t>Unravelling the diverse nature of service quality in a sharing economy: A social exchange theory perspective of Airbnb accommodation. International Journal of Contemporary Hospitality Management, 29(9), 2279–2301. Retrieved December 13,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10"/>
              </a:rPr>
              <a:t>https://doi.org/10.1108/IJCHM-08-2016-0420</a:t>
            </a:r>
            <a:r>
              <a:rPr lang="en-GB" sz="1000" i="1" dirty="0">
                <a:effectLst/>
                <a:latin typeface="Calibri" panose="020F0502020204030204" pitchFamily="34" charset="0"/>
                <a:ea typeface="Calibri" panose="020F0502020204030204" pitchFamily="34" charset="0"/>
                <a:cs typeface="Calibri" panose="020F0502020204030204" pitchFamily="34" charset="0"/>
              </a:rPr>
              <a:t>.</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a:effectLst/>
                <a:latin typeface="Calibri" panose="020F0502020204030204" pitchFamily="34" charset="0"/>
                <a:ea typeface="Calibri" panose="020F0502020204030204" pitchFamily="34" charset="0"/>
                <a:cs typeface="Calibri" panose="020F0502020204030204" pitchFamily="34" charset="0"/>
              </a:rPr>
              <a:t>Reinhold, S. &amp; </a:t>
            </a:r>
            <a:r>
              <a:rPr lang="en-GB" sz="1000" dirty="0" err="1">
                <a:effectLst/>
                <a:latin typeface="Calibri" panose="020F0502020204030204" pitchFamily="34" charset="0"/>
                <a:ea typeface="Calibri" panose="020F0502020204030204" pitchFamily="34" charset="0"/>
                <a:cs typeface="Calibri" panose="020F0502020204030204" pitchFamily="34" charset="0"/>
              </a:rPr>
              <a:t>Dolnicar</a:t>
            </a:r>
            <a:r>
              <a:rPr lang="en-GB" sz="1000" dirty="0">
                <a:effectLst/>
                <a:latin typeface="Calibri" panose="020F0502020204030204" pitchFamily="34" charset="0"/>
                <a:ea typeface="Calibri" panose="020F0502020204030204" pitchFamily="34" charset="0"/>
                <a:cs typeface="Calibri" panose="020F0502020204030204" pitchFamily="34" charset="0"/>
              </a:rPr>
              <a:t>, S. (2017a). </a:t>
            </a:r>
            <a:r>
              <a:rPr lang="en-GB" sz="1000" i="1" dirty="0">
                <a:effectLst/>
                <a:latin typeface="Calibri" panose="020F0502020204030204" pitchFamily="34" charset="0"/>
                <a:ea typeface="Calibri" panose="020F0502020204030204" pitchFamily="34" charset="0"/>
                <a:cs typeface="Calibri" panose="020F0502020204030204" pitchFamily="34" charset="0"/>
              </a:rPr>
              <a:t>Chapter 2 – The sharing economy, in </a:t>
            </a:r>
            <a:r>
              <a:rPr lang="en-GB" sz="1000" i="1" dirty="0" err="1">
                <a:effectLst/>
                <a:latin typeface="Calibri" panose="020F0502020204030204" pitchFamily="34" charset="0"/>
                <a:ea typeface="Calibri" panose="020F0502020204030204" pitchFamily="34" charset="0"/>
                <a:cs typeface="Calibri" panose="020F0502020204030204" pitchFamily="34" charset="0"/>
              </a:rPr>
              <a:t>Dolnicar</a:t>
            </a:r>
            <a:r>
              <a:rPr lang="en-GB" sz="1000" i="1" dirty="0">
                <a:effectLst/>
                <a:latin typeface="Calibri" panose="020F0502020204030204" pitchFamily="34" charset="0"/>
                <a:ea typeface="Calibri" panose="020F0502020204030204" pitchFamily="34" charset="0"/>
                <a:cs typeface="Calibri" panose="020F0502020204030204" pitchFamily="34" charset="0"/>
              </a:rPr>
              <a:t>, peer-to-peer accommodation networks: pushing the boundaries, Oxford: Goodfellow Publishers, (pp. 15-16). Retrieved December 8,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11"/>
              </a:rPr>
              <a:t>https://library.oapen.org/bitstream/id/8c26ef66-8bbd-4aa2-ad44-e0e47d3bcc9e/640674.pdf</a:t>
            </a:r>
            <a:r>
              <a:rPr lang="en-GB" sz="1000" i="1" dirty="0">
                <a:effectLst/>
                <a:latin typeface="Calibri" panose="020F0502020204030204" pitchFamily="34" charset="0"/>
                <a:ea typeface="Calibri" panose="020F0502020204030204" pitchFamily="34" charset="0"/>
                <a:cs typeface="Calibri" panose="020F0502020204030204" pitchFamily="34" charset="0"/>
              </a:rPr>
              <a:t>.</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a:effectLst/>
                <a:latin typeface="Calibri" panose="020F0502020204030204" pitchFamily="34" charset="0"/>
                <a:ea typeface="Calibri" panose="020F0502020204030204" pitchFamily="34" charset="0"/>
                <a:cs typeface="Calibri" panose="020F0502020204030204" pitchFamily="34" charset="0"/>
              </a:rPr>
              <a:t>Reinhold, S. &amp; </a:t>
            </a:r>
            <a:r>
              <a:rPr lang="en-GB" sz="1000" dirty="0" err="1">
                <a:effectLst/>
                <a:latin typeface="Calibri" panose="020F0502020204030204" pitchFamily="34" charset="0"/>
                <a:ea typeface="Calibri" panose="020F0502020204030204" pitchFamily="34" charset="0"/>
                <a:cs typeface="Calibri" panose="020F0502020204030204" pitchFamily="34" charset="0"/>
              </a:rPr>
              <a:t>Dolnicar</a:t>
            </a:r>
            <a:r>
              <a:rPr lang="en-GB" sz="1000" dirty="0">
                <a:effectLst/>
                <a:latin typeface="Calibri" panose="020F0502020204030204" pitchFamily="34" charset="0"/>
                <a:ea typeface="Calibri" panose="020F0502020204030204" pitchFamily="34" charset="0"/>
                <a:cs typeface="Calibri" panose="020F0502020204030204" pitchFamily="34" charset="0"/>
              </a:rPr>
              <a:t>, S. (2017b). </a:t>
            </a:r>
            <a:r>
              <a:rPr lang="en-GB" sz="1000" i="1" dirty="0">
                <a:effectLst/>
                <a:latin typeface="Calibri" panose="020F0502020204030204" pitchFamily="34" charset="0"/>
                <a:ea typeface="Calibri" panose="020F0502020204030204" pitchFamily="34" charset="0"/>
                <a:cs typeface="Calibri" panose="020F0502020204030204" pitchFamily="34" charset="0"/>
              </a:rPr>
              <a:t>Chapter 2 – The sharing economy, in </a:t>
            </a:r>
            <a:r>
              <a:rPr lang="en-GB" sz="1000" i="1" dirty="0" err="1">
                <a:effectLst/>
                <a:latin typeface="Calibri" panose="020F0502020204030204" pitchFamily="34" charset="0"/>
                <a:ea typeface="Calibri" panose="020F0502020204030204" pitchFamily="34" charset="0"/>
                <a:cs typeface="Calibri" panose="020F0502020204030204" pitchFamily="34" charset="0"/>
              </a:rPr>
              <a:t>Dolnicar</a:t>
            </a:r>
            <a:r>
              <a:rPr lang="en-GB" sz="1000" i="1" dirty="0">
                <a:effectLst/>
                <a:latin typeface="Calibri" panose="020F0502020204030204" pitchFamily="34" charset="0"/>
                <a:ea typeface="Calibri" panose="020F0502020204030204" pitchFamily="34" charset="0"/>
                <a:cs typeface="Calibri" panose="020F0502020204030204" pitchFamily="34" charset="0"/>
              </a:rPr>
              <a:t>, peer-to-peer accommodation networks: pushing the boundaries, Oxford: Goodfellow Publishers, (pp. 17-24). Retrieved December 8,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11"/>
              </a:rPr>
              <a:t>https://library.oapen.org/bitstream/id/8c26ef66-8bbd-4aa2-ad44-e0e47d3bcc9e/640674.pdf</a:t>
            </a:r>
            <a:r>
              <a:rPr lang="en-GB" sz="1000" i="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a:effectLst/>
                <a:latin typeface="Calibri" panose="020F0502020204030204" pitchFamily="34" charset="0"/>
                <a:ea typeface="Calibri" panose="020F0502020204030204" pitchFamily="34" charset="0"/>
                <a:cs typeface="Calibri" panose="020F0502020204030204" pitchFamily="34" charset="0"/>
              </a:rPr>
              <a:t>Skog, D., </a:t>
            </a:r>
            <a:r>
              <a:rPr lang="en-GB" sz="1000" dirty="0" err="1">
                <a:effectLst/>
                <a:latin typeface="Calibri" panose="020F0502020204030204" pitchFamily="34" charset="0"/>
                <a:ea typeface="Calibri" panose="020F0502020204030204" pitchFamily="34" charset="0"/>
                <a:cs typeface="Calibri" panose="020F0502020204030204" pitchFamily="34" charset="0"/>
              </a:rPr>
              <a:t>Wimelius</a:t>
            </a:r>
            <a:r>
              <a:rPr lang="en-GB" sz="1000" dirty="0">
                <a:effectLst/>
                <a:latin typeface="Calibri" panose="020F0502020204030204" pitchFamily="34" charset="0"/>
                <a:ea typeface="Calibri" panose="020F0502020204030204" pitchFamily="34" charset="0"/>
                <a:cs typeface="Calibri" panose="020F0502020204030204" pitchFamily="34" charset="0"/>
              </a:rPr>
              <a:t>, H., &amp; Sandberg, J. (2018). </a:t>
            </a:r>
            <a:r>
              <a:rPr lang="en-GB" sz="1000" i="1" dirty="0">
                <a:effectLst/>
                <a:latin typeface="Calibri" panose="020F0502020204030204" pitchFamily="34" charset="0"/>
                <a:ea typeface="Calibri" panose="020F0502020204030204" pitchFamily="34" charset="0"/>
                <a:cs typeface="Calibri" panose="020F0502020204030204" pitchFamily="34" charset="0"/>
              </a:rPr>
              <a:t>Digital Disruption. Business &amp; Information Systems Engineering, 60(5), 431–437. Retrieved December 12,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12"/>
              </a:rPr>
              <a:t>https://doi.org/10.1007/s12599-018-0550-4</a:t>
            </a:r>
            <a:r>
              <a:rPr lang="en-GB" sz="1000" i="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err="1">
                <a:effectLst/>
                <a:latin typeface="Calibri" panose="020F0502020204030204" pitchFamily="34" charset="0"/>
                <a:ea typeface="Calibri" panose="020F0502020204030204" pitchFamily="34" charset="0"/>
                <a:cs typeface="Calibri" panose="020F0502020204030204" pitchFamily="34" charset="0"/>
              </a:rPr>
              <a:t>Thackway</a:t>
            </a:r>
            <a:r>
              <a:rPr lang="en-GB" sz="1000" dirty="0">
                <a:effectLst/>
                <a:latin typeface="Calibri" panose="020F0502020204030204" pitchFamily="34" charset="0"/>
                <a:ea typeface="Calibri" panose="020F0502020204030204" pitchFamily="34" charset="0"/>
                <a:cs typeface="Calibri" panose="020F0502020204030204" pitchFamily="34" charset="0"/>
              </a:rPr>
              <a:t>, W. T., Ng, M. K. M., Lee, C.-L., Shi, V., &amp; Pettit, C. J. (2022). </a:t>
            </a:r>
            <a:r>
              <a:rPr lang="en-GB" sz="1000" i="1" dirty="0">
                <a:effectLst/>
                <a:latin typeface="Calibri" panose="020F0502020204030204" pitchFamily="34" charset="0"/>
                <a:ea typeface="Calibri" panose="020F0502020204030204" pitchFamily="34" charset="0"/>
                <a:cs typeface="Calibri" panose="020F0502020204030204" pitchFamily="34" charset="0"/>
              </a:rPr>
              <a:t>Spatial Variability of the “Airbnb Effect”: A Spatially Explicit Analysis of Airbnb’s Impact on Housing Prices in Sydney. ISPRS International Journal of Geo-Information, 11(1). Retrieved December 13,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13"/>
              </a:rPr>
              <a:t>https://doi.org/10.3390/ijgi11010065</a:t>
            </a:r>
            <a:r>
              <a:rPr lang="en-GB" sz="1000" i="1" dirty="0">
                <a:effectLst/>
                <a:latin typeface="Calibri" panose="020F0502020204030204" pitchFamily="34" charset="0"/>
                <a:ea typeface="Calibri" panose="020F0502020204030204" pitchFamily="34" charset="0"/>
                <a:cs typeface="Calibri" panose="020F0502020204030204" pitchFamily="34" charset="0"/>
              </a:rPr>
              <a:t>.</a:t>
            </a:r>
            <a:r>
              <a:rPr lang="en-GB" sz="1000"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0" indent="-457200">
              <a:buNone/>
            </a:pPr>
            <a:r>
              <a:rPr lang="en-GB" sz="1000" dirty="0" err="1">
                <a:effectLst/>
                <a:latin typeface="Calibri" panose="020F0502020204030204" pitchFamily="34" charset="0"/>
                <a:ea typeface="Calibri" panose="020F0502020204030204" pitchFamily="34" charset="0"/>
                <a:cs typeface="Calibri" panose="020F0502020204030204" pitchFamily="34" charset="0"/>
              </a:rPr>
              <a:t>Törnberg</a:t>
            </a:r>
            <a:r>
              <a:rPr lang="en-GB" sz="1000" dirty="0">
                <a:effectLst/>
                <a:latin typeface="Calibri" panose="020F0502020204030204" pitchFamily="34" charset="0"/>
                <a:ea typeface="Calibri" panose="020F0502020204030204" pitchFamily="34" charset="0"/>
                <a:cs typeface="Calibri" panose="020F0502020204030204" pitchFamily="34" charset="0"/>
              </a:rPr>
              <a:t>. (2022). </a:t>
            </a:r>
            <a:r>
              <a:rPr lang="en-GB" sz="1000" i="1" dirty="0">
                <a:effectLst/>
                <a:latin typeface="Calibri" panose="020F0502020204030204" pitchFamily="34" charset="0"/>
                <a:ea typeface="Calibri" panose="020F0502020204030204" pitchFamily="34" charset="0"/>
                <a:cs typeface="Calibri" panose="020F0502020204030204" pitchFamily="34" charset="0"/>
              </a:rPr>
              <a:t>How sharing is the “sharing economy”? Evidence from 97 Airbnb markets. </a:t>
            </a:r>
            <a:r>
              <a:rPr lang="en-GB" sz="1000" i="1" dirty="0" err="1">
                <a:effectLst/>
                <a:latin typeface="Calibri" panose="020F0502020204030204" pitchFamily="34" charset="0"/>
                <a:ea typeface="Calibri" panose="020F0502020204030204" pitchFamily="34" charset="0"/>
                <a:cs typeface="Calibri" panose="020F0502020204030204" pitchFamily="34" charset="0"/>
              </a:rPr>
              <a:t>PloS</a:t>
            </a:r>
            <a:r>
              <a:rPr lang="en-GB" sz="1000" i="1" dirty="0">
                <a:effectLst/>
                <a:latin typeface="Calibri" panose="020F0502020204030204" pitchFamily="34" charset="0"/>
                <a:ea typeface="Calibri" panose="020F0502020204030204" pitchFamily="34" charset="0"/>
                <a:cs typeface="Calibri" panose="020F0502020204030204" pitchFamily="34" charset="0"/>
              </a:rPr>
              <a:t> One, 17(4), e0266998–e0266998. Retrieved December 8, 2022, from: </a:t>
            </a:r>
            <a:r>
              <a:rPr lang="en-GB" sz="1000" i="1" u="sng" dirty="0">
                <a:effectLst/>
                <a:latin typeface="Calibri" panose="020F0502020204030204" pitchFamily="34" charset="0"/>
                <a:ea typeface="Calibri" panose="020F0502020204030204" pitchFamily="34" charset="0"/>
                <a:cs typeface="Calibri" panose="020F0502020204030204" pitchFamily="34" charset="0"/>
                <a:hlinkClick r:id="rId14"/>
              </a:rPr>
              <a:t>https://doi.org/10.1371/journal.pone.0266998</a:t>
            </a:r>
            <a:r>
              <a:rPr lang="en-GB" sz="1000" i="1" dirty="0">
                <a:effectLst/>
                <a:latin typeface="Calibri" panose="020F0502020204030204" pitchFamily="34" charset="0"/>
                <a:ea typeface="Calibri" panose="020F0502020204030204" pitchFamily="34" charset="0"/>
                <a:cs typeface="Calibri" panose="020F0502020204030204" pitchFamily="34"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700" dirty="0"/>
          </a:p>
        </p:txBody>
      </p:sp>
    </p:spTree>
    <p:extLst>
      <p:ext uri="{BB962C8B-B14F-4D97-AF65-F5344CB8AC3E}">
        <p14:creationId xmlns:p14="http://schemas.microsoft.com/office/powerpoint/2010/main" val="40947969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14267</TotalTime>
  <Words>5040</Words>
  <Application>Microsoft Macintosh PowerPoint</Application>
  <PresentationFormat>Widescreen</PresentationFormat>
  <Paragraphs>168</Paragraphs>
  <Slides>14</Slides>
  <Notes>11</Notes>
  <HiddenSlides>0</HiddenSlides>
  <MMClips>15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Digital Business  (BMSP6002)</vt:lpstr>
      <vt:lpstr>Purpose of the Presentation</vt:lpstr>
      <vt:lpstr>Theme 1 explored by Dolnicar Chapter 2 </vt:lpstr>
      <vt:lpstr>Theme 2 explored by Dolnicar Chapter 2</vt:lpstr>
      <vt:lpstr>Critique Chapter 2 </vt:lpstr>
      <vt:lpstr>Theme 1 explored by Dolnicar Chapter 8</vt:lpstr>
      <vt:lpstr>Theme 2 explored by Dolnicar Chapter 8</vt:lpstr>
      <vt:lpstr>Critique Chapter 8</vt:lpstr>
      <vt:lpstr>Theme 1 explored by Dolnicar Chapter 15</vt:lpstr>
      <vt:lpstr>Theme 2 explored by Dolnicar Chapter 15</vt:lpstr>
      <vt:lpstr>Critique Chapter 15  </vt:lpstr>
      <vt:lpstr>Conclusions / Recommendations  </vt:lpstr>
      <vt:lpstr>References </vt:lpstr>
      <vt:lpstr>References continued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Pickersgill (2004655)</dc:creator>
  <cp:lastModifiedBy>Rachel Pickersgill (2004655)</cp:lastModifiedBy>
  <cp:revision>17</cp:revision>
  <dcterms:created xsi:type="dcterms:W3CDTF">2022-11-23T10:54:57Z</dcterms:created>
  <dcterms:modified xsi:type="dcterms:W3CDTF">2022-12-19T18:06:38Z</dcterms:modified>
</cp:coreProperties>
</file>