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 id="2147483843" r:id="rId5"/>
  </p:sldMasterIdLst>
  <p:notesMasterIdLst>
    <p:notesMasterId r:id="rId71"/>
  </p:notesMasterIdLst>
  <p:sldIdLst>
    <p:sldId id="488" r:id="rId6"/>
    <p:sldId id="258" r:id="rId7"/>
    <p:sldId id="490" r:id="rId8"/>
    <p:sldId id="491" r:id="rId9"/>
    <p:sldId id="492" r:id="rId10"/>
    <p:sldId id="494" r:id="rId11"/>
    <p:sldId id="496" r:id="rId12"/>
    <p:sldId id="497" r:id="rId13"/>
    <p:sldId id="498" r:id="rId14"/>
    <p:sldId id="499" r:id="rId15"/>
    <p:sldId id="500" r:id="rId16"/>
    <p:sldId id="503" r:id="rId17"/>
    <p:sldId id="504" r:id="rId18"/>
    <p:sldId id="505" r:id="rId19"/>
    <p:sldId id="506" r:id="rId20"/>
    <p:sldId id="507" r:id="rId21"/>
    <p:sldId id="508" r:id="rId22"/>
    <p:sldId id="510" r:id="rId23"/>
    <p:sldId id="511" r:id="rId24"/>
    <p:sldId id="512" r:id="rId25"/>
    <p:sldId id="513" r:id="rId26"/>
    <p:sldId id="514" r:id="rId27"/>
    <p:sldId id="516" r:id="rId28"/>
    <p:sldId id="517" r:id="rId29"/>
    <p:sldId id="518" r:id="rId30"/>
    <p:sldId id="520" r:id="rId31"/>
    <p:sldId id="521" r:id="rId32"/>
    <p:sldId id="522" r:id="rId33"/>
    <p:sldId id="523" r:id="rId34"/>
    <p:sldId id="525" r:id="rId35"/>
    <p:sldId id="526" r:id="rId36"/>
    <p:sldId id="528" r:id="rId37"/>
    <p:sldId id="529" r:id="rId38"/>
    <p:sldId id="530" r:id="rId39"/>
    <p:sldId id="532" r:id="rId40"/>
    <p:sldId id="533" r:id="rId41"/>
    <p:sldId id="534" r:id="rId42"/>
    <p:sldId id="535" r:id="rId43"/>
    <p:sldId id="536" r:id="rId44"/>
    <p:sldId id="537" r:id="rId45"/>
    <p:sldId id="539" r:id="rId46"/>
    <p:sldId id="540" r:id="rId47"/>
    <p:sldId id="541" r:id="rId48"/>
    <p:sldId id="542" r:id="rId49"/>
    <p:sldId id="543" r:id="rId50"/>
    <p:sldId id="544" r:id="rId51"/>
    <p:sldId id="546" r:id="rId52"/>
    <p:sldId id="547" r:id="rId53"/>
    <p:sldId id="548" r:id="rId54"/>
    <p:sldId id="570" r:id="rId55"/>
    <p:sldId id="568" r:id="rId56"/>
    <p:sldId id="566" r:id="rId57"/>
    <p:sldId id="563" r:id="rId58"/>
    <p:sldId id="564" r:id="rId59"/>
    <p:sldId id="562" r:id="rId60"/>
    <p:sldId id="560" r:id="rId61"/>
    <p:sldId id="559" r:id="rId62"/>
    <p:sldId id="557" r:id="rId63"/>
    <p:sldId id="556" r:id="rId64"/>
    <p:sldId id="554" r:id="rId65"/>
    <p:sldId id="553" r:id="rId66"/>
    <p:sldId id="552" r:id="rId67"/>
    <p:sldId id="551" r:id="rId68"/>
    <p:sldId id="549" r:id="rId69"/>
    <p:sldId id="550" r:id="rId70"/>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50235" autoAdjust="0"/>
  </p:normalViewPr>
  <p:slideViewPr>
    <p:cSldViewPr>
      <p:cViewPr varScale="1">
        <p:scale>
          <a:sx n="45" d="100"/>
          <a:sy n="45" d="100"/>
        </p:scale>
        <p:origin x="1935" y="42"/>
      </p:cViewPr>
      <p:guideLst>
        <p:guide orient="horz" pos="2160"/>
        <p:guide pos="2880"/>
      </p:guideLst>
    </p:cSldViewPr>
  </p:slideViewPr>
  <p:outlineViewPr>
    <p:cViewPr>
      <p:scale>
        <a:sx n="33" d="100"/>
        <a:sy n="33" d="100"/>
      </p:scale>
      <p:origin x="0" y="-14607"/>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7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DE386A-6368-4775-9F6E-740EC5CE576C}" type="doc">
      <dgm:prSet loTypeId="urn:microsoft.com/office/officeart/2005/8/layout/equation2" loCatId="relationship" qsTypeId="urn:microsoft.com/office/officeart/2005/8/quickstyle/simple1" qsCatId="simple" csTypeId="urn:microsoft.com/office/officeart/2005/8/colors/colorful4" csCatId="colorful" phldr="1"/>
      <dgm:spPr/>
    </dgm:pt>
    <dgm:pt modelId="{EAB39BD5-9E99-4206-BECA-77E67AB539B3}">
      <dgm:prSet phldrT="[Text]"/>
      <dgm:spPr/>
      <dgm:t>
        <a:bodyPr/>
        <a:lstStyle/>
        <a:p>
          <a:endParaRPr lang="en-GB" dirty="0">
            <a:solidFill>
              <a:schemeClr val="tx1"/>
            </a:solidFill>
          </a:endParaRPr>
        </a:p>
        <a:p>
          <a:r>
            <a:rPr lang="en-GB" i="1" dirty="0">
              <a:solidFill>
                <a:schemeClr val="tx1"/>
              </a:solidFill>
            </a:rPr>
            <a:t>Introduction</a:t>
          </a:r>
        </a:p>
      </dgm:t>
    </dgm:pt>
    <dgm:pt modelId="{74A5C9C1-F4C7-406A-8ACB-75A1133DE80D}" type="parTrans" cxnId="{86C1292E-855B-4B1D-8F29-9E40359592DA}">
      <dgm:prSet/>
      <dgm:spPr/>
      <dgm:t>
        <a:bodyPr/>
        <a:lstStyle/>
        <a:p>
          <a:endParaRPr lang="en-GB"/>
        </a:p>
      </dgm:t>
    </dgm:pt>
    <dgm:pt modelId="{94E5E1D3-4D1E-404A-A0D1-BB0EB69A777F}" type="sibTrans" cxnId="{86C1292E-855B-4B1D-8F29-9E40359592DA}">
      <dgm:prSet/>
      <dgm:spPr/>
      <dgm:t>
        <a:bodyPr/>
        <a:lstStyle/>
        <a:p>
          <a:endParaRPr lang="en-GB"/>
        </a:p>
      </dgm:t>
    </dgm:pt>
    <dgm:pt modelId="{B9455EA4-CCAF-431C-ABA7-2D9806A9A15E}">
      <dgm:prSet phldrT="[Text]"/>
      <dgm:spPr/>
      <dgm:t>
        <a:bodyPr/>
        <a:lstStyle/>
        <a:p>
          <a:endParaRPr lang="en-GB" dirty="0"/>
        </a:p>
        <a:p>
          <a:r>
            <a:rPr lang="en-GB" i="1" dirty="0"/>
            <a:t>Your chosen topic</a:t>
          </a:r>
        </a:p>
      </dgm:t>
    </dgm:pt>
    <dgm:pt modelId="{8C228A33-D0D9-4240-9CCE-F62709B8FB37}" type="parTrans" cxnId="{3DB5B27A-6956-47A7-8D0C-66BAD38BD36B}">
      <dgm:prSet/>
      <dgm:spPr/>
      <dgm:t>
        <a:bodyPr/>
        <a:lstStyle/>
        <a:p>
          <a:endParaRPr lang="en-GB"/>
        </a:p>
      </dgm:t>
    </dgm:pt>
    <dgm:pt modelId="{BDFE6AC6-98D5-48EF-AD6E-BFA327E40B4D}" type="sibTrans" cxnId="{3DB5B27A-6956-47A7-8D0C-66BAD38BD36B}">
      <dgm:prSet/>
      <dgm:spPr/>
      <dgm:t>
        <a:bodyPr/>
        <a:lstStyle/>
        <a:p>
          <a:endParaRPr lang="en-GB"/>
        </a:p>
      </dgm:t>
    </dgm:pt>
    <dgm:pt modelId="{2C5ACA16-BADC-4B73-9CC6-58F1E9605AD9}">
      <dgm:prSet/>
      <dgm:spPr/>
      <dgm:t>
        <a:bodyPr/>
        <a:lstStyle/>
        <a:p>
          <a:endParaRPr lang="en-GB" dirty="0">
            <a:solidFill>
              <a:schemeClr val="tx1"/>
            </a:solidFill>
          </a:endParaRPr>
        </a:p>
        <a:p>
          <a:r>
            <a:rPr lang="en-GB" i="1" dirty="0">
              <a:solidFill>
                <a:schemeClr val="tx1"/>
              </a:solidFill>
            </a:rPr>
            <a:t>Barriers</a:t>
          </a:r>
        </a:p>
      </dgm:t>
    </dgm:pt>
    <dgm:pt modelId="{91221D24-2E4B-4C00-B77E-DB6803EB185D}" type="parTrans" cxnId="{57466B1C-15AF-4D00-9CE7-D32E731561DA}">
      <dgm:prSet/>
      <dgm:spPr/>
      <dgm:t>
        <a:bodyPr/>
        <a:lstStyle/>
        <a:p>
          <a:endParaRPr lang="en-GB"/>
        </a:p>
      </dgm:t>
    </dgm:pt>
    <dgm:pt modelId="{3CF73591-3755-4606-9E3F-5D54725EC572}" type="sibTrans" cxnId="{57466B1C-15AF-4D00-9CE7-D32E731561DA}">
      <dgm:prSet/>
      <dgm:spPr/>
      <dgm:t>
        <a:bodyPr/>
        <a:lstStyle/>
        <a:p>
          <a:endParaRPr lang="en-GB"/>
        </a:p>
      </dgm:t>
    </dgm:pt>
    <dgm:pt modelId="{D600C02D-3156-4D08-950B-DF6CDE52F841}">
      <dgm:prSet phldrT="[Text]"/>
      <dgm:spPr/>
      <dgm:t>
        <a:bodyPr/>
        <a:lstStyle/>
        <a:p>
          <a:endParaRPr lang="en-GB" dirty="0">
            <a:solidFill>
              <a:schemeClr val="tx1"/>
            </a:solidFill>
          </a:endParaRPr>
        </a:p>
        <a:p>
          <a:r>
            <a:rPr lang="en-GB" i="1" dirty="0">
              <a:solidFill>
                <a:schemeClr val="tx1"/>
              </a:solidFill>
            </a:rPr>
            <a:t>Identifying and Diagnosing</a:t>
          </a:r>
        </a:p>
      </dgm:t>
    </dgm:pt>
    <dgm:pt modelId="{E0D58D63-957A-42E5-A454-7CCE0E8C5009}" type="sibTrans" cxnId="{272D3730-B383-4B6B-94BC-6CDC29AC1A4E}">
      <dgm:prSet/>
      <dgm:spPr/>
      <dgm:t>
        <a:bodyPr/>
        <a:lstStyle/>
        <a:p>
          <a:endParaRPr lang="en-GB"/>
        </a:p>
      </dgm:t>
    </dgm:pt>
    <dgm:pt modelId="{12F8BFFC-08FA-41B4-AAC7-9A01F2E7ED11}" type="parTrans" cxnId="{272D3730-B383-4B6B-94BC-6CDC29AC1A4E}">
      <dgm:prSet/>
      <dgm:spPr/>
      <dgm:t>
        <a:bodyPr/>
        <a:lstStyle/>
        <a:p>
          <a:endParaRPr lang="en-GB"/>
        </a:p>
      </dgm:t>
    </dgm:pt>
    <dgm:pt modelId="{BA0C48F6-8EAE-4B1C-B1B0-FBC6586FF0C4}" type="pres">
      <dgm:prSet presAssocID="{55DE386A-6368-4775-9F6E-740EC5CE576C}" presName="Name0" presStyleCnt="0">
        <dgm:presLayoutVars>
          <dgm:dir/>
          <dgm:resizeHandles val="exact"/>
        </dgm:presLayoutVars>
      </dgm:prSet>
      <dgm:spPr/>
    </dgm:pt>
    <dgm:pt modelId="{04E3A427-C38F-41DD-94E0-25CAE6325388}" type="pres">
      <dgm:prSet presAssocID="{55DE386A-6368-4775-9F6E-740EC5CE576C}" presName="vNodes" presStyleCnt="0"/>
      <dgm:spPr/>
    </dgm:pt>
    <dgm:pt modelId="{F1775C5F-B941-4078-9FCD-400FCBE97DB1}" type="pres">
      <dgm:prSet presAssocID="{EAB39BD5-9E99-4206-BECA-77E67AB539B3}" presName="node" presStyleLbl="node1" presStyleIdx="0" presStyleCnt="4" custScaleX="236885">
        <dgm:presLayoutVars>
          <dgm:bulletEnabled val="1"/>
        </dgm:presLayoutVars>
      </dgm:prSet>
      <dgm:spPr/>
    </dgm:pt>
    <dgm:pt modelId="{C79E86F2-1314-420C-AC6B-D4E073AB21FD}" type="pres">
      <dgm:prSet presAssocID="{94E5E1D3-4D1E-404A-A0D1-BB0EB69A777F}" presName="spacerT" presStyleCnt="0"/>
      <dgm:spPr/>
    </dgm:pt>
    <dgm:pt modelId="{BB639844-D363-4201-A17E-9A7195F34DAE}" type="pres">
      <dgm:prSet presAssocID="{94E5E1D3-4D1E-404A-A0D1-BB0EB69A777F}" presName="sibTrans" presStyleLbl="sibTrans2D1" presStyleIdx="0" presStyleCnt="3"/>
      <dgm:spPr/>
    </dgm:pt>
    <dgm:pt modelId="{41D61420-1886-4560-B7BD-9358527F13A0}" type="pres">
      <dgm:prSet presAssocID="{94E5E1D3-4D1E-404A-A0D1-BB0EB69A777F}" presName="spacerB" presStyleCnt="0"/>
      <dgm:spPr/>
    </dgm:pt>
    <dgm:pt modelId="{C6D8304A-C607-4CA4-ADA7-919F10DE114F}" type="pres">
      <dgm:prSet presAssocID="{D600C02D-3156-4D08-950B-DF6CDE52F841}" presName="node" presStyleLbl="node1" presStyleIdx="1" presStyleCnt="4" custScaleX="223924">
        <dgm:presLayoutVars>
          <dgm:bulletEnabled val="1"/>
        </dgm:presLayoutVars>
      </dgm:prSet>
      <dgm:spPr/>
    </dgm:pt>
    <dgm:pt modelId="{86C603F4-1603-484B-B629-F157A4A12325}" type="pres">
      <dgm:prSet presAssocID="{E0D58D63-957A-42E5-A454-7CCE0E8C5009}" presName="spacerT" presStyleCnt="0"/>
      <dgm:spPr/>
    </dgm:pt>
    <dgm:pt modelId="{E46B8D43-6405-4983-865F-27DE9FE71F11}" type="pres">
      <dgm:prSet presAssocID="{E0D58D63-957A-42E5-A454-7CCE0E8C5009}" presName="sibTrans" presStyleLbl="sibTrans2D1" presStyleIdx="1" presStyleCnt="3"/>
      <dgm:spPr/>
    </dgm:pt>
    <dgm:pt modelId="{2FA12821-F499-4064-9F88-5C1C03C002C9}" type="pres">
      <dgm:prSet presAssocID="{E0D58D63-957A-42E5-A454-7CCE0E8C5009}" presName="spacerB" presStyleCnt="0"/>
      <dgm:spPr/>
    </dgm:pt>
    <dgm:pt modelId="{7AD9A0A9-8BCC-4445-8734-28CEAF4ED6B0}" type="pres">
      <dgm:prSet presAssocID="{2C5ACA16-BADC-4B73-9CC6-58F1E9605AD9}" presName="node" presStyleLbl="node1" presStyleIdx="2" presStyleCnt="4" custScaleX="249847">
        <dgm:presLayoutVars>
          <dgm:bulletEnabled val="1"/>
        </dgm:presLayoutVars>
      </dgm:prSet>
      <dgm:spPr/>
    </dgm:pt>
    <dgm:pt modelId="{460FBB2C-BE76-4552-8E39-765AE24F8D54}" type="pres">
      <dgm:prSet presAssocID="{55DE386A-6368-4775-9F6E-740EC5CE576C}" presName="sibTransLast" presStyleLbl="sibTrans2D1" presStyleIdx="2" presStyleCnt="3" custAng="0" custFlipHor="1" custScaleX="148291"/>
      <dgm:spPr/>
    </dgm:pt>
    <dgm:pt modelId="{76A67A95-7836-4D98-8619-4161655FDE24}" type="pres">
      <dgm:prSet presAssocID="{55DE386A-6368-4775-9F6E-740EC5CE576C}" presName="connectorText" presStyleLbl="sibTrans2D1" presStyleIdx="2" presStyleCnt="3"/>
      <dgm:spPr/>
    </dgm:pt>
    <dgm:pt modelId="{B0C78E14-E2A5-455F-B4B3-18813F3A45D6}" type="pres">
      <dgm:prSet presAssocID="{55DE386A-6368-4775-9F6E-740EC5CE576C}" presName="lastNode" presStyleLbl="node1" presStyleIdx="3" presStyleCnt="4">
        <dgm:presLayoutVars>
          <dgm:bulletEnabled val="1"/>
        </dgm:presLayoutVars>
      </dgm:prSet>
      <dgm:spPr/>
    </dgm:pt>
  </dgm:ptLst>
  <dgm:cxnLst>
    <dgm:cxn modelId="{4DE7D411-C401-46F8-B634-0BA797232DC5}" type="presOf" srcId="{B9455EA4-CCAF-431C-ABA7-2D9806A9A15E}" destId="{B0C78E14-E2A5-455F-B4B3-18813F3A45D6}" srcOrd="0" destOrd="0" presId="urn:microsoft.com/office/officeart/2005/8/layout/equation2"/>
    <dgm:cxn modelId="{57466B1C-15AF-4D00-9CE7-D32E731561DA}" srcId="{55DE386A-6368-4775-9F6E-740EC5CE576C}" destId="{2C5ACA16-BADC-4B73-9CC6-58F1E9605AD9}" srcOrd="2" destOrd="0" parTransId="{91221D24-2E4B-4C00-B77E-DB6803EB185D}" sibTransId="{3CF73591-3755-4606-9E3F-5D54725EC572}"/>
    <dgm:cxn modelId="{86C1292E-855B-4B1D-8F29-9E40359592DA}" srcId="{55DE386A-6368-4775-9F6E-740EC5CE576C}" destId="{EAB39BD5-9E99-4206-BECA-77E67AB539B3}" srcOrd="0" destOrd="0" parTransId="{74A5C9C1-F4C7-406A-8ACB-75A1133DE80D}" sibTransId="{94E5E1D3-4D1E-404A-A0D1-BB0EB69A777F}"/>
    <dgm:cxn modelId="{272D3730-B383-4B6B-94BC-6CDC29AC1A4E}" srcId="{55DE386A-6368-4775-9F6E-740EC5CE576C}" destId="{D600C02D-3156-4D08-950B-DF6CDE52F841}" srcOrd="1" destOrd="0" parTransId="{12F8BFFC-08FA-41B4-AAC7-9A01F2E7ED11}" sibTransId="{E0D58D63-957A-42E5-A454-7CCE0E8C5009}"/>
    <dgm:cxn modelId="{20CF2969-FA4F-452A-960F-723D2418BD4B}" type="presOf" srcId="{D600C02D-3156-4D08-950B-DF6CDE52F841}" destId="{C6D8304A-C607-4CA4-ADA7-919F10DE114F}" srcOrd="0" destOrd="0" presId="urn:microsoft.com/office/officeart/2005/8/layout/equation2"/>
    <dgm:cxn modelId="{9E5D4869-4FF9-4687-B83F-E2D2FDE47DFA}" type="presOf" srcId="{55DE386A-6368-4775-9F6E-740EC5CE576C}" destId="{BA0C48F6-8EAE-4B1C-B1B0-FBC6586FF0C4}" srcOrd="0" destOrd="0" presId="urn:microsoft.com/office/officeart/2005/8/layout/equation2"/>
    <dgm:cxn modelId="{3FF9716D-3B70-49C4-A9F4-5E98B145CA6A}" type="presOf" srcId="{3CF73591-3755-4606-9E3F-5D54725EC572}" destId="{76A67A95-7836-4D98-8619-4161655FDE24}" srcOrd="1" destOrd="0" presId="urn:microsoft.com/office/officeart/2005/8/layout/equation2"/>
    <dgm:cxn modelId="{63D93975-9011-42FB-8C9F-97E93B5255DD}" type="presOf" srcId="{E0D58D63-957A-42E5-A454-7CCE0E8C5009}" destId="{E46B8D43-6405-4983-865F-27DE9FE71F11}" srcOrd="0" destOrd="0" presId="urn:microsoft.com/office/officeart/2005/8/layout/equation2"/>
    <dgm:cxn modelId="{3DB5B27A-6956-47A7-8D0C-66BAD38BD36B}" srcId="{55DE386A-6368-4775-9F6E-740EC5CE576C}" destId="{B9455EA4-CCAF-431C-ABA7-2D9806A9A15E}" srcOrd="3" destOrd="0" parTransId="{8C228A33-D0D9-4240-9CCE-F62709B8FB37}" sibTransId="{BDFE6AC6-98D5-48EF-AD6E-BFA327E40B4D}"/>
    <dgm:cxn modelId="{67949FB5-4F5C-4057-B841-64E103D0D817}" type="presOf" srcId="{2C5ACA16-BADC-4B73-9CC6-58F1E9605AD9}" destId="{7AD9A0A9-8BCC-4445-8734-28CEAF4ED6B0}" srcOrd="0" destOrd="0" presId="urn:microsoft.com/office/officeart/2005/8/layout/equation2"/>
    <dgm:cxn modelId="{1E6687D6-A154-4851-AF92-6818C9D8B63B}" type="presOf" srcId="{EAB39BD5-9E99-4206-BECA-77E67AB539B3}" destId="{F1775C5F-B941-4078-9FCD-400FCBE97DB1}" srcOrd="0" destOrd="0" presId="urn:microsoft.com/office/officeart/2005/8/layout/equation2"/>
    <dgm:cxn modelId="{A31D96D6-D5C9-429F-9E34-FCBA18240013}" type="presOf" srcId="{3CF73591-3755-4606-9E3F-5D54725EC572}" destId="{460FBB2C-BE76-4552-8E39-765AE24F8D54}" srcOrd="0" destOrd="0" presId="urn:microsoft.com/office/officeart/2005/8/layout/equation2"/>
    <dgm:cxn modelId="{C00088F4-568C-40E9-8CF8-550974168B3E}" type="presOf" srcId="{94E5E1D3-4D1E-404A-A0D1-BB0EB69A777F}" destId="{BB639844-D363-4201-A17E-9A7195F34DAE}" srcOrd="0" destOrd="0" presId="urn:microsoft.com/office/officeart/2005/8/layout/equation2"/>
    <dgm:cxn modelId="{029200EE-BD9C-4E1F-BF6D-FC3FAFEB1A80}" type="presParOf" srcId="{BA0C48F6-8EAE-4B1C-B1B0-FBC6586FF0C4}" destId="{04E3A427-C38F-41DD-94E0-25CAE6325388}" srcOrd="0" destOrd="0" presId="urn:microsoft.com/office/officeart/2005/8/layout/equation2"/>
    <dgm:cxn modelId="{2EBE3103-0E52-4278-BD49-698188C89D10}" type="presParOf" srcId="{04E3A427-C38F-41DD-94E0-25CAE6325388}" destId="{F1775C5F-B941-4078-9FCD-400FCBE97DB1}" srcOrd="0" destOrd="0" presId="urn:microsoft.com/office/officeart/2005/8/layout/equation2"/>
    <dgm:cxn modelId="{FF035A1E-052E-4876-8FA7-C1F557F77925}" type="presParOf" srcId="{04E3A427-C38F-41DD-94E0-25CAE6325388}" destId="{C79E86F2-1314-420C-AC6B-D4E073AB21FD}" srcOrd="1" destOrd="0" presId="urn:microsoft.com/office/officeart/2005/8/layout/equation2"/>
    <dgm:cxn modelId="{2C9D8592-126D-44FA-B1F7-227139638576}" type="presParOf" srcId="{04E3A427-C38F-41DD-94E0-25CAE6325388}" destId="{BB639844-D363-4201-A17E-9A7195F34DAE}" srcOrd="2" destOrd="0" presId="urn:microsoft.com/office/officeart/2005/8/layout/equation2"/>
    <dgm:cxn modelId="{B988E946-9ED5-4751-9BEA-77A6D1CB0F31}" type="presParOf" srcId="{04E3A427-C38F-41DD-94E0-25CAE6325388}" destId="{41D61420-1886-4560-B7BD-9358527F13A0}" srcOrd="3" destOrd="0" presId="urn:microsoft.com/office/officeart/2005/8/layout/equation2"/>
    <dgm:cxn modelId="{F508FFEE-8E28-4079-9EFD-E60DFCA799DA}" type="presParOf" srcId="{04E3A427-C38F-41DD-94E0-25CAE6325388}" destId="{C6D8304A-C607-4CA4-ADA7-919F10DE114F}" srcOrd="4" destOrd="0" presId="urn:microsoft.com/office/officeart/2005/8/layout/equation2"/>
    <dgm:cxn modelId="{174337A4-6EAC-4FEE-B934-CFB1B133B985}" type="presParOf" srcId="{04E3A427-C38F-41DD-94E0-25CAE6325388}" destId="{86C603F4-1603-484B-B629-F157A4A12325}" srcOrd="5" destOrd="0" presId="urn:microsoft.com/office/officeart/2005/8/layout/equation2"/>
    <dgm:cxn modelId="{4B38A5D2-29AC-44CA-B5ED-5252D733791F}" type="presParOf" srcId="{04E3A427-C38F-41DD-94E0-25CAE6325388}" destId="{E46B8D43-6405-4983-865F-27DE9FE71F11}" srcOrd="6" destOrd="0" presId="urn:microsoft.com/office/officeart/2005/8/layout/equation2"/>
    <dgm:cxn modelId="{2F280823-228F-4D37-A222-E51977540FEE}" type="presParOf" srcId="{04E3A427-C38F-41DD-94E0-25CAE6325388}" destId="{2FA12821-F499-4064-9F88-5C1C03C002C9}" srcOrd="7" destOrd="0" presId="urn:microsoft.com/office/officeart/2005/8/layout/equation2"/>
    <dgm:cxn modelId="{E5AB247A-DD3F-4F2F-9EB3-D8F479366EBC}" type="presParOf" srcId="{04E3A427-C38F-41DD-94E0-25CAE6325388}" destId="{7AD9A0A9-8BCC-4445-8734-28CEAF4ED6B0}" srcOrd="8" destOrd="0" presId="urn:microsoft.com/office/officeart/2005/8/layout/equation2"/>
    <dgm:cxn modelId="{2A357B72-4B3B-4DF0-B5BC-59C4A1A3975A}" type="presParOf" srcId="{BA0C48F6-8EAE-4B1C-B1B0-FBC6586FF0C4}" destId="{460FBB2C-BE76-4552-8E39-765AE24F8D54}" srcOrd="1" destOrd="0" presId="urn:microsoft.com/office/officeart/2005/8/layout/equation2"/>
    <dgm:cxn modelId="{DF9F7440-B52C-4F7C-BF5C-F8568BC1E573}" type="presParOf" srcId="{460FBB2C-BE76-4552-8E39-765AE24F8D54}" destId="{76A67A95-7836-4D98-8619-4161655FDE24}" srcOrd="0" destOrd="0" presId="urn:microsoft.com/office/officeart/2005/8/layout/equation2"/>
    <dgm:cxn modelId="{B19DA7F8-BAC7-4C03-9513-631AECDE72E4}" type="presParOf" srcId="{BA0C48F6-8EAE-4B1C-B1B0-FBC6586FF0C4}" destId="{B0C78E14-E2A5-455F-B4B3-18813F3A45D6}"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75C5F-B941-4078-9FCD-400FCBE97DB1}">
      <dsp:nvSpPr>
        <dsp:cNvPr id="0" name=""/>
        <dsp:cNvSpPr/>
      </dsp:nvSpPr>
      <dsp:spPr>
        <a:xfrm>
          <a:off x="797304" y="4050"/>
          <a:ext cx="3076497" cy="129873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solidFill>
              <a:schemeClr val="tx1"/>
            </a:solidFill>
          </a:endParaRPr>
        </a:p>
        <a:p>
          <a:pPr marL="0" lvl="0" indent="0" algn="ctr" defTabSz="800100">
            <a:lnSpc>
              <a:spcPct val="90000"/>
            </a:lnSpc>
            <a:spcBef>
              <a:spcPct val="0"/>
            </a:spcBef>
            <a:spcAft>
              <a:spcPct val="35000"/>
            </a:spcAft>
            <a:buNone/>
          </a:pPr>
          <a:r>
            <a:rPr lang="en-GB" sz="1800" i="1" kern="1200" dirty="0">
              <a:solidFill>
                <a:schemeClr val="tx1"/>
              </a:solidFill>
            </a:rPr>
            <a:t>Introduction</a:t>
          </a:r>
        </a:p>
      </dsp:txBody>
      <dsp:txXfrm>
        <a:off x="1247847" y="194245"/>
        <a:ext cx="2175411" cy="918340"/>
      </dsp:txXfrm>
    </dsp:sp>
    <dsp:sp modelId="{BB639844-D363-4201-A17E-9A7195F34DAE}">
      <dsp:nvSpPr>
        <dsp:cNvPr id="0" name=""/>
        <dsp:cNvSpPr/>
      </dsp:nvSpPr>
      <dsp:spPr>
        <a:xfrm>
          <a:off x="1958921" y="1408238"/>
          <a:ext cx="753263" cy="753263"/>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058766" y="1696286"/>
        <a:ext cx="553573" cy="177167"/>
      </dsp:txXfrm>
    </dsp:sp>
    <dsp:sp modelId="{C6D8304A-C607-4CA4-ADA7-919F10DE114F}">
      <dsp:nvSpPr>
        <dsp:cNvPr id="0" name=""/>
        <dsp:cNvSpPr/>
      </dsp:nvSpPr>
      <dsp:spPr>
        <a:xfrm>
          <a:off x="881468" y="2266958"/>
          <a:ext cx="2908169" cy="1298730"/>
        </a:xfrm>
        <a:prstGeom prst="ellipse">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solidFill>
              <a:schemeClr val="tx1"/>
            </a:solidFill>
          </a:endParaRPr>
        </a:p>
        <a:p>
          <a:pPr marL="0" lvl="0" indent="0" algn="ctr" defTabSz="800100">
            <a:lnSpc>
              <a:spcPct val="90000"/>
            </a:lnSpc>
            <a:spcBef>
              <a:spcPct val="0"/>
            </a:spcBef>
            <a:spcAft>
              <a:spcPct val="35000"/>
            </a:spcAft>
            <a:buNone/>
          </a:pPr>
          <a:r>
            <a:rPr lang="en-GB" sz="1800" i="1" kern="1200" dirty="0">
              <a:solidFill>
                <a:schemeClr val="tx1"/>
              </a:solidFill>
            </a:rPr>
            <a:t>Identifying and Diagnosing</a:t>
          </a:r>
        </a:p>
      </dsp:txBody>
      <dsp:txXfrm>
        <a:off x="1307359" y="2457153"/>
        <a:ext cx="2056387" cy="918340"/>
      </dsp:txXfrm>
    </dsp:sp>
    <dsp:sp modelId="{E46B8D43-6405-4983-865F-27DE9FE71F11}">
      <dsp:nvSpPr>
        <dsp:cNvPr id="0" name=""/>
        <dsp:cNvSpPr/>
      </dsp:nvSpPr>
      <dsp:spPr>
        <a:xfrm>
          <a:off x="1958921" y="3671146"/>
          <a:ext cx="753263" cy="753263"/>
        </a:xfrm>
        <a:prstGeom prst="mathPlus">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058766" y="3959194"/>
        <a:ext cx="553573" cy="177167"/>
      </dsp:txXfrm>
    </dsp:sp>
    <dsp:sp modelId="{7AD9A0A9-8BCC-4445-8734-28CEAF4ED6B0}">
      <dsp:nvSpPr>
        <dsp:cNvPr id="0" name=""/>
        <dsp:cNvSpPr/>
      </dsp:nvSpPr>
      <dsp:spPr>
        <a:xfrm>
          <a:off x="713133" y="4529866"/>
          <a:ext cx="3244838" cy="1298730"/>
        </a:xfrm>
        <a:prstGeom prst="ellipse">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solidFill>
              <a:schemeClr val="tx1"/>
            </a:solidFill>
          </a:endParaRPr>
        </a:p>
        <a:p>
          <a:pPr marL="0" lvl="0" indent="0" algn="ctr" defTabSz="800100">
            <a:lnSpc>
              <a:spcPct val="90000"/>
            </a:lnSpc>
            <a:spcBef>
              <a:spcPct val="0"/>
            </a:spcBef>
            <a:spcAft>
              <a:spcPct val="35000"/>
            </a:spcAft>
            <a:buNone/>
          </a:pPr>
          <a:r>
            <a:rPr lang="en-GB" sz="1800" i="1" kern="1200" dirty="0">
              <a:solidFill>
                <a:schemeClr val="tx1"/>
              </a:solidFill>
            </a:rPr>
            <a:t>Barriers</a:t>
          </a:r>
        </a:p>
      </dsp:txBody>
      <dsp:txXfrm>
        <a:off x="1188329" y="4720061"/>
        <a:ext cx="2294446" cy="918340"/>
      </dsp:txXfrm>
    </dsp:sp>
    <dsp:sp modelId="{460FBB2C-BE76-4552-8E39-765AE24F8D54}">
      <dsp:nvSpPr>
        <dsp:cNvPr id="0" name=""/>
        <dsp:cNvSpPr/>
      </dsp:nvSpPr>
      <dsp:spPr>
        <a:xfrm flipH="1">
          <a:off x="4053062" y="2674760"/>
          <a:ext cx="612436" cy="483127"/>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198000" y="2771385"/>
        <a:ext cx="467498" cy="289877"/>
      </dsp:txXfrm>
    </dsp:sp>
    <dsp:sp modelId="{B0C78E14-E2A5-455F-B4B3-18813F3A45D6}">
      <dsp:nvSpPr>
        <dsp:cNvPr id="0" name=""/>
        <dsp:cNvSpPr/>
      </dsp:nvSpPr>
      <dsp:spPr>
        <a:xfrm>
          <a:off x="4737211" y="1617593"/>
          <a:ext cx="2597460" cy="2597460"/>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dirty="0"/>
        </a:p>
        <a:p>
          <a:pPr marL="0" lvl="0" indent="0" algn="ctr" defTabSz="1244600">
            <a:lnSpc>
              <a:spcPct val="90000"/>
            </a:lnSpc>
            <a:spcBef>
              <a:spcPct val="0"/>
            </a:spcBef>
            <a:spcAft>
              <a:spcPct val="35000"/>
            </a:spcAft>
            <a:buNone/>
          </a:pPr>
          <a:r>
            <a:rPr lang="en-GB" sz="2800" i="1" kern="1200" dirty="0"/>
            <a:t>Your chosen topic</a:t>
          </a:r>
        </a:p>
      </dsp:txBody>
      <dsp:txXfrm>
        <a:off x="5117600" y="1997982"/>
        <a:ext cx="1836682" cy="1836682"/>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F51879B-46A6-4B01-9322-6C3420BE5B27}" type="slidenum">
              <a:rPr lang="en-GB" altLang="en-US"/>
              <a:pPr>
                <a:defRPr/>
              </a:pPr>
              <a:t>‹#›</a:t>
            </a:fld>
            <a:endParaRPr lang="en-GB" altLang="en-US"/>
          </a:p>
        </p:txBody>
      </p:sp>
    </p:spTree>
    <p:extLst>
      <p:ext uri="{BB962C8B-B14F-4D97-AF65-F5344CB8AC3E}">
        <p14:creationId xmlns:p14="http://schemas.microsoft.com/office/powerpoint/2010/main" val="35573022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factdr.com/mental-well-being/stress-can-ruin-bod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Just a reminder</a:t>
            </a:r>
            <a:r>
              <a:rPr lang="en-GB" baseline="0" dirty="0"/>
              <a:t> that not all resources are hard copies of books from the Library</a:t>
            </a:r>
            <a:endParaRPr lang="en-GB" dirty="0"/>
          </a:p>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521867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i="1" dirty="0"/>
              <a:t>Students to discuss what sort of things are barriers for them…</a:t>
            </a:r>
          </a:p>
          <a:p>
            <a:endParaRPr lang="en-GB" i="1" dirty="0"/>
          </a:p>
          <a:p>
            <a:r>
              <a:rPr lang="en-GB" i="1" dirty="0"/>
              <a:t>What prevents them from doing what they’d like?</a:t>
            </a:r>
            <a:br>
              <a:rPr lang="en-GB" i="1" dirty="0"/>
            </a:br>
            <a:br>
              <a:rPr lang="en-GB" i="1" dirty="0"/>
            </a:br>
            <a:r>
              <a:rPr lang="en-GB" i="1" dirty="0"/>
              <a:t>How do they cope?</a:t>
            </a:r>
          </a:p>
          <a:p>
            <a:endParaRPr lang="en-GB" i="1" dirty="0"/>
          </a:p>
          <a:p>
            <a:r>
              <a:rPr lang="en-GB" i="1" dirty="0"/>
              <a:t>Where do they go for help?</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a:t>
            </a:fld>
            <a:endParaRPr lang="en-GB" altLang="en-US"/>
          </a:p>
        </p:txBody>
      </p:sp>
    </p:spTree>
    <p:extLst>
      <p:ext uri="{BB962C8B-B14F-4D97-AF65-F5344CB8AC3E}">
        <p14:creationId xmlns:p14="http://schemas.microsoft.com/office/powerpoint/2010/main" val="1066258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0" dirty="0"/>
          </a:p>
          <a:p>
            <a:pPr marL="0" indent="0">
              <a:buFont typeface="Arial" panose="020B0604020202020204" pitchFamily="34" charset="0"/>
              <a:buNone/>
            </a:pPr>
            <a:endParaRPr lang="en-GB" b="0" dirty="0"/>
          </a:p>
          <a:p>
            <a:pPr marL="0" indent="0">
              <a:buFont typeface="Arial" panose="020B0604020202020204" pitchFamily="34" charset="0"/>
              <a:buNone/>
            </a:pPr>
            <a:r>
              <a:rPr lang="en-GB" b="0" i="1" dirty="0"/>
              <a:t>What do students think of the quotation?</a:t>
            </a:r>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a:t>
            </a:fld>
            <a:endParaRPr lang="en-GB" altLang="en-US"/>
          </a:p>
        </p:txBody>
      </p:sp>
    </p:spTree>
    <p:extLst>
      <p:ext uri="{BB962C8B-B14F-4D97-AF65-F5344CB8AC3E}">
        <p14:creationId xmlns:p14="http://schemas.microsoft.com/office/powerpoint/2010/main" val="3034861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i="1" dirty="0"/>
              <a:t>Again, discuss the quotation….</a:t>
            </a:r>
          </a:p>
          <a:p>
            <a:pPr marL="0" indent="0">
              <a:buFont typeface="Arial" panose="020B0604020202020204" pitchFamily="34" charset="0"/>
              <a:buNone/>
            </a:pPr>
            <a:endParaRPr lang="en-GB" b="0" i="1" dirty="0"/>
          </a:p>
          <a:p>
            <a:pPr marL="0" indent="0">
              <a:buFont typeface="Arial" panose="020B0604020202020204" pitchFamily="34" charset="0"/>
              <a:buNone/>
            </a:pPr>
            <a:r>
              <a:rPr lang="en-GB" b="0" i="1" dirty="0"/>
              <a:t>Students to critique…</a:t>
            </a:r>
          </a:p>
          <a:p>
            <a:pPr marL="0" indent="0">
              <a:buFont typeface="Arial" panose="020B0604020202020204" pitchFamily="34" charset="0"/>
              <a:buNone/>
            </a:pPr>
            <a:endParaRPr lang="en-GB" b="0" i="1" dirty="0"/>
          </a:p>
          <a:p>
            <a:pPr marL="0" indent="0">
              <a:buFont typeface="Arial" panose="020B0604020202020204" pitchFamily="34" charset="0"/>
              <a:buNone/>
            </a:pPr>
            <a:r>
              <a:rPr lang="en-GB" b="0" i="1" dirty="0"/>
              <a:t>E.g. </a:t>
            </a:r>
            <a:r>
              <a:rPr lang="en-GB" i="1" dirty="0"/>
              <a:t>The medical model is criticised for seeing the impairment as the most important part of the person and suggesting the person is helpless to do anything about this. The medical model is said to be deterministic as it suggests a particular problem will always mean a person cannot be equal. Consequently this may reduce the life chances and options of a young person. The unique person may be subsumed under the master label of their impairment, for which the medical model provides them with a ready-made label. Finally, the medical model is essentially disablist because it defines everything in terms of an able bodied norm, instead of taking a viewpoint from the disabled young person. </a:t>
            </a:r>
            <a:endParaRPr lang="en-GB" b="0" i="1"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a:t>
            </a:fld>
            <a:endParaRPr lang="en-GB" altLang="en-US"/>
          </a:p>
        </p:txBody>
      </p:sp>
    </p:spTree>
    <p:extLst>
      <p:ext uri="{BB962C8B-B14F-4D97-AF65-F5344CB8AC3E}">
        <p14:creationId xmlns:p14="http://schemas.microsoft.com/office/powerpoint/2010/main" val="2505417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0" dirty="0"/>
          </a:p>
          <a:p>
            <a:pPr marL="0" indent="0">
              <a:buFont typeface="Arial" panose="020B0604020202020204" pitchFamily="34" charset="0"/>
              <a:buNone/>
            </a:pPr>
            <a:endParaRPr lang="en-GB" b="0" dirty="0"/>
          </a:p>
          <a:p>
            <a:pPr marL="0" indent="0">
              <a:buFont typeface="Arial" panose="020B0604020202020204" pitchFamily="34" charset="0"/>
              <a:buNone/>
            </a:pPr>
            <a:r>
              <a:rPr lang="en-GB" b="0" i="1" dirty="0"/>
              <a:t>Is this still happening?</a:t>
            </a:r>
            <a:br>
              <a:rPr lang="en-GB" b="0" i="1" dirty="0"/>
            </a:br>
            <a:endParaRPr lang="en-GB" b="0" i="1" dirty="0"/>
          </a:p>
          <a:p>
            <a:pPr marL="0" indent="0">
              <a:buFont typeface="Arial" panose="020B0604020202020204" pitchFamily="34" charset="0"/>
              <a:buNone/>
            </a:pPr>
            <a:r>
              <a:rPr lang="en-GB" b="0" i="1" dirty="0"/>
              <a:t>Are there examples? Students’ experiences?</a:t>
            </a:r>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8</a:t>
            </a:fld>
            <a:endParaRPr lang="en-GB" altLang="en-US"/>
          </a:p>
        </p:txBody>
      </p:sp>
    </p:spTree>
    <p:extLst>
      <p:ext uri="{BB962C8B-B14F-4D97-AF65-F5344CB8AC3E}">
        <p14:creationId xmlns:p14="http://schemas.microsoft.com/office/powerpoint/2010/main" val="4254434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75354"/>
                </a:solidFill>
                <a:effectLst/>
                <a:latin typeface="Poppins" panose="020B0502040204020203" pitchFamily="2" charset="0"/>
              </a:rPr>
              <a:t>---------------------------------------------------------------------------------------------------------------------------------------------------------------------------------------------------------------------------------------------------------------</a:t>
            </a:r>
          </a:p>
          <a:p>
            <a:pPr algn="l"/>
            <a:r>
              <a:rPr lang="en-GB" b="0" i="1" dirty="0">
                <a:solidFill>
                  <a:srgbClr val="575354"/>
                </a:solidFill>
                <a:effectLst/>
                <a:latin typeface="Poppins" panose="020B0502040204020203" pitchFamily="2" charset="0"/>
              </a:rPr>
              <a:t>Physiological barriers to communication are obstacles that impact effective communication because of the condition of the human body and mind. Physical and mental conditions play crucial roles in determining how to effectively convey messages or interpret them. Poor physiological conditions can affect a person’s ability to communicate. Physiological barriers to communication act as sieves that limit the flow of information and create confusion.</a:t>
            </a:r>
          </a:p>
          <a:p>
            <a:pPr algn="l"/>
            <a:r>
              <a:rPr lang="en-GB" b="0" i="1" dirty="0">
                <a:solidFill>
                  <a:srgbClr val="575354"/>
                </a:solidFill>
                <a:effectLst/>
                <a:latin typeface="Poppins" panose="020B0502040204020203" pitchFamily="2" charset="0"/>
              </a:rPr>
              <a:t>Some of the conditions that create physiological barriers are health complications or physical disabilities. Poor hearing and speech impairments are both examples of physiological barriers.  A physical disability is a barrier that people may be born with.  Physical shock or trauma can lead to similar conditions later in life, affecting a person’s  well being.</a:t>
            </a:r>
          </a:p>
          <a:p>
            <a:pPr algn="l"/>
            <a:endParaRPr lang="en-GB" b="0" i="1" dirty="0">
              <a:solidFill>
                <a:srgbClr val="575354"/>
              </a:solidFill>
              <a:effectLst/>
              <a:latin typeface="Poppins" panose="020B0502040204020203" pitchFamily="2" charset="0"/>
            </a:endParaRPr>
          </a:p>
          <a:p>
            <a:pPr algn="l"/>
            <a:r>
              <a:rPr lang="en-GB" b="0" i="1" dirty="0">
                <a:solidFill>
                  <a:srgbClr val="3C4245"/>
                </a:solidFill>
                <a:effectLst/>
                <a:latin typeface="Arial" panose="020B0604020202020204" pitchFamily="34" charset="0"/>
              </a:rPr>
              <a:t>Young children with severe vision impairment can experience delayed motor, language, emotional, social and cognitive development, with lifelong consequences. School-age children with vision impairment can also experience lower levels of educational achievement.</a:t>
            </a:r>
            <a:endParaRPr lang="en-GB" b="0" i="1" dirty="0">
              <a:solidFill>
                <a:srgbClr val="575354"/>
              </a:solidFill>
              <a:effectLst/>
              <a:latin typeface="Poppins" panose="020B0502040204020203" pitchFamily="2" charset="0"/>
            </a:endParaRPr>
          </a:p>
          <a:p>
            <a:endParaRPr lang="en-GB" i="1" dirty="0"/>
          </a:p>
          <a:p>
            <a:r>
              <a:rPr lang="en-GB" i="1" dirty="0"/>
              <a:t>Consider how the examples could be ‘barriers’….</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9</a:t>
            </a:fld>
            <a:endParaRPr lang="en-GB" altLang="en-US"/>
          </a:p>
        </p:txBody>
      </p:sp>
    </p:spTree>
    <p:extLst>
      <p:ext uri="{BB962C8B-B14F-4D97-AF65-F5344CB8AC3E}">
        <p14:creationId xmlns:p14="http://schemas.microsoft.com/office/powerpoint/2010/main" val="1634650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r>
              <a:rPr lang="en-GB" i="1" dirty="0"/>
              <a:t>Just under 8 minutes long</a:t>
            </a:r>
          </a:p>
          <a:p>
            <a:endParaRPr lang="en-GB" i="1" dirty="0"/>
          </a:p>
          <a:p>
            <a:r>
              <a:rPr lang="en-GB" b="0" i="1" dirty="0">
                <a:solidFill>
                  <a:srgbClr val="030303"/>
                </a:solidFill>
                <a:effectLst/>
                <a:latin typeface="Roboto" panose="02000000000000000000" pitchFamily="2" charset="0"/>
              </a:rPr>
              <a:t>How hearing really works, how the ear works, and what hearing loss looks like.</a:t>
            </a:r>
            <a:endParaRPr lang="en-GB" i="1" dirty="0"/>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10</a:t>
            </a:fld>
            <a:endParaRPr lang="en-GB" altLang="en-US"/>
          </a:p>
        </p:txBody>
      </p:sp>
    </p:spTree>
    <p:extLst>
      <p:ext uri="{BB962C8B-B14F-4D97-AF65-F5344CB8AC3E}">
        <p14:creationId xmlns:p14="http://schemas.microsoft.com/office/powerpoint/2010/main" val="3244236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1B1B1B"/>
              </a:solidFill>
              <a:effectLst/>
              <a:latin typeface="Raleway" pitchFamily="2" charset="0"/>
            </a:endParaRPr>
          </a:p>
          <a:p>
            <a:r>
              <a:rPr lang="en-GB" b="0" i="0" dirty="0">
                <a:solidFill>
                  <a:srgbClr val="1B1B1B"/>
                </a:solidFill>
                <a:effectLst/>
                <a:latin typeface="Raleway" pitchFamily="2" charset="0"/>
              </a:rPr>
              <a:t>------------------------------------------------------------------------------------------------------------------------------------------------------------------------------------------------------------------------------------------------------</a:t>
            </a:r>
          </a:p>
          <a:p>
            <a:r>
              <a:rPr lang="en-GB" b="0" i="1" dirty="0">
                <a:solidFill>
                  <a:srgbClr val="1B1B1B"/>
                </a:solidFill>
                <a:effectLst/>
                <a:latin typeface="Raleway" pitchFamily="2" charset="0"/>
              </a:rPr>
              <a:t>Cognitive barriers – often linked with Cerebral Palsy</a:t>
            </a:r>
          </a:p>
          <a:p>
            <a:endParaRPr lang="en-GB" b="0" i="1" dirty="0">
              <a:solidFill>
                <a:srgbClr val="1B1B1B"/>
              </a:solidFill>
              <a:effectLst/>
              <a:latin typeface="Raleway" pitchFamily="2" charset="0"/>
            </a:endParaRPr>
          </a:p>
          <a:p>
            <a:r>
              <a:rPr lang="en-GB" b="0" i="1" dirty="0">
                <a:solidFill>
                  <a:srgbClr val="1B1B1B"/>
                </a:solidFill>
                <a:effectLst/>
                <a:latin typeface="Raleway" pitchFamily="2" charset="0"/>
              </a:rPr>
              <a:t>Cognition is the ability of a person to think matters out by using information from the brain. Because Cerebral Palsy is essentially caused by damage to the brain, the centres that transmit information from several sources may be impaired. This means children with a brain injury may experience difficulty in understanding or processing the information he or she receives. When this occurs, it’s referred to as cognitive or intellectual impairment.</a:t>
            </a:r>
          </a:p>
          <a:p>
            <a:endParaRPr lang="en-GB" b="0" i="1" dirty="0">
              <a:solidFill>
                <a:srgbClr val="1B1B1B"/>
              </a:solidFill>
              <a:effectLst/>
              <a:latin typeface="Raleway" pitchFamily="2" charset="0"/>
            </a:endParaRPr>
          </a:p>
          <a:p>
            <a:r>
              <a:rPr lang="en-GB" b="0" i="1" dirty="0">
                <a:solidFill>
                  <a:srgbClr val="1B1B1B"/>
                </a:solidFill>
                <a:effectLst/>
                <a:latin typeface="Raleway" pitchFamily="2" charset="0"/>
              </a:rPr>
              <a:t>Again, discuss implications for children…. Could this link with their chosen topic?</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11</a:t>
            </a:fld>
            <a:endParaRPr lang="en-GB" altLang="en-US"/>
          </a:p>
        </p:txBody>
      </p:sp>
    </p:spTree>
    <p:extLst>
      <p:ext uri="{BB962C8B-B14F-4D97-AF65-F5344CB8AC3E}">
        <p14:creationId xmlns:p14="http://schemas.microsoft.com/office/powerpoint/2010/main" val="2685042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1B1B1B"/>
              </a:solidFill>
              <a:effectLst/>
              <a:latin typeface="Raleway" pitchFamily="2" charset="0"/>
            </a:endParaRPr>
          </a:p>
          <a:p>
            <a:r>
              <a:rPr lang="en-GB" b="0" i="0" dirty="0">
                <a:solidFill>
                  <a:srgbClr val="1B1B1B"/>
                </a:solidFill>
                <a:effectLst/>
                <a:latin typeface="Raleway" pitchFamily="2" charset="0"/>
              </a:rPr>
              <a:t>------------------------------------------------------------------------------------------------------------------------------------------------------------------------------------------------------------------------------------------------------</a:t>
            </a:r>
          </a:p>
          <a:p>
            <a:r>
              <a:rPr lang="en-GB" b="0" i="1" dirty="0">
                <a:solidFill>
                  <a:srgbClr val="1B1B1B"/>
                </a:solidFill>
                <a:effectLst/>
                <a:latin typeface="Raleway" pitchFamily="2" charset="0"/>
              </a:rPr>
              <a:t>Cognitive barriers – often linked with Cerebral Palsy</a:t>
            </a:r>
          </a:p>
          <a:p>
            <a:endParaRPr lang="en-GB" b="0" i="1" dirty="0">
              <a:solidFill>
                <a:srgbClr val="1B1B1B"/>
              </a:solidFill>
              <a:effectLst/>
              <a:latin typeface="Raleway" pitchFamily="2" charset="0"/>
            </a:endParaRPr>
          </a:p>
          <a:p>
            <a:r>
              <a:rPr lang="en-GB" b="0" i="1" dirty="0">
                <a:solidFill>
                  <a:srgbClr val="1B1B1B"/>
                </a:solidFill>
                <a:effectLst/>
                <a:latin typeface="Raleway" pitchFamily="2" charset="0"/>
              </a:rPr>
              <a:t>Cognition is the ability of a person to think matters out by using information from the brain. Because Cerebral Palsy is essentially caused by damage to the brain, the centres that transmit information from several sources may be impaired. This means children with a brain injury may experience difficulty in understanding or processing the information he or she receives. When this occurs, it’s referred to as cognitive or intellectual impairment.</a:t>
            </a:r>
          </a:p>
          <a:p>
            <a:endParaRPr lang="en-GB" b="0" i="1" dirty="0">
              <a:solidFill>
                <a:srgbClr val="1B1B1B"/>
              </a:solidFill>
              <a:effectLst/>
              <a:latin typeface="Raleway" pitchFamily="2" charset="0"/>
            </a:endParaRPr>
          </a:p>
          <a:p>
            <a:r>
              <a:rPr lang="en-GB" b="0" i="1" dirty="0">
                <a:solidFill>
                  <a:srgbClr val="1B1B1B"/>
                </a:solidFill>
                <a:effectLst/>
                <a:latin typeface="Raleway" pitchFamily="2" charset="0"/>
              </a:rPr>
              <a:t>Again, discuss implications for children…. Could this link with their chosen topic?</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12</a:t>
            </a:fld>
            <a:endParaRPr lang="en-GB" altLang="en-US"/>
          </a:p>
        </p:txBody>
      </p:sp>
    </p:spTree>
    <p:extLst>
      <p:ext uri="{BB962C8B-B14F-4D97-AF65-F5344CB8AC3E}">
        <p14:creationId xmlns:p14="http://schemas.microsoft.com/office/powerpoint/2010/main" val="607393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sz="1200" dirty="0"/>
          </a:p>
          <a:p>
            <a:r>
              <a:rPr lang="en-GB" sz="1200" i="1" dirty="0"/>
              <a:t>Looked at in next few slides</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13</a:t>
            </a:fld>
            <a:endParaRPr lang="en-GB" altLang="en-US"/>
          </a:p>
        </p:txBody>
      </p:sp>
    </p:spTree>
    <p:extLst>
      <p:ext uri="{BB962C8B-B14F-4D97-AF65-F5344CB8AC3E}">
        <p14:creationId xmlns:p14="http://schemas.microsoft.com/office/powerpoint/2010/main" val="4039946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Neurologically based mutism</a:t>
            </a:r>
            <a:r>
              <a:rPr lang="en-GB" i="1" dirty="0"/>
              <a:t>: The type of mutism which is caused by physical impairment of brain or speech motor system due to a multitude of reasons including birth defects, accidents, head or neck injuries. A bilateral damage to the frontal lobe of the brain which renders the patient unable to move the Akinesia causes the Akinetic Mutism. Here, along with speech, other abilities such as motor control, arousal etc is also similarly impaired.</a:t>
            </a:r>
          </a:p>
          <a:p>
            <a:endParaRPr lang="en-GB" i="1" dirty="0"/>
          </a:p>
          <a:p>
            <a:r>
              <a:rPr lang="en-GB" i="1" dirty="0"/>
              <a:t>Another related type of mutism is prevalent in autistic children, where the child faces immense difficulty in developing normal speech patterns due to delayed development of social skills. There also exists </a:t>
            </a:r>
            <a:r>
              <a:rPr lang="en-GB" i="1" dirty="0" err="1"/>
              <a:t>Dyslalialic</a:t>
            </a:r>
            <a:r>
              <a:rPr lang="en-GB" i="1" dirty="0"/>
              <a:t> Mutism or muteness caused by deafness where damage to the larynx damages the vocal chords or in general, since the patient is not able to hear words he/she is unable to produce matching sounds to communicate.  </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14</a:t>
            </a:fld>
            <a:endParaRPr lang="en-GB" altLang="en-US"/>
          </a:p>
        </p:txBody>
      </p:sp>
    </p:spTree>
    <p:extLst>
      <p:ext uri="{BB962C8B-B14F-4D97-AF65-F5344CB8AC3E}">
        <p14:creationId xmlns:p14="http://schemas.microsoft.com/office/powerpoint/2010/main" val="17859308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t>
            </a:r>
          </a:p>
          <a:p>
            <a:pPr algn="just"/>
            <a:r>
              <a:rPr lang="en-GB" b="1" i="1" dirty="0">
                <a:solidFill>
                  <a:srgbClr val="2E3233"/>
                </a:solidFill>
                <a:effectLst/>
                <a:latin typeface="Roboto" panose="02000000000000000000" pitchFamily="2" charset="0"/>
              </a:rPr>
              <a:t>Psychologically Based Mutism: </a:t>
            </a:r>
            <a:r>
              <a:rPr lang="en-GB" b="0" i="1" dirty="0">
                <a:solidFill>
                  <a:srgbClr val="2E3233"/>
                </a:solidFill>
                <a:effectLst/>
                <a:latin typeface="Roboto" panose="02000000000000000000" pitchFamily="2" charset="0"/>
              </a:rPr>
              <a:t>medically termed as Selective Mutism, wherein there is a consistent failure to speak in specific social situations , often triggered by anxiety and presenting itself mostly in professional/educational / social advancement and the continuation of the behaviour is more than a month. This is a direct result of an over-excited Amygdala (the fear-detecting centre of the brain) which determines the </a:t>
            </a:r>
            <a:r>
              <a:rPr lang="en-GB" b="1" i="1" u="none" strike="noStrike" dirty="0">
                <a:solidFill>
                  <a:srgbClr val="71D499"/>
                </a:solidFill>
                <a:effectLst/>
                <a:latin typeface="Roboto" panose="02000000000000000000" pitchFamily="2" charset="0"/>
                <a:hlinkClick r:id="rId3"/>
              </a:rPr>
              <a:t>fight or flight mode of human beings.</a:t>
            </a:r>
            <a:endParaRPr lang="en-GB" b="0" i="1" dirty="0">
              <a:solidFill>
                <a:srgbClr val="2E3233"/>
              </a:solidFill>
              <a:effectLst/>
              <a:latin typeface="Roboto" panose="02000000000000000000" pitchFamily="2" charset="0"/>
            </a:endParaRPr>
          </a:p>
          <a:p>
            <a:pPr algn="just"/>
            <a:r>
              <a:rPr lang="en-GB" b="0" i="1" dirty="0">
                <a:solidFill>
                  <a:srgbClr val="2E3233"/>
                </a:solidFill>
                <a:effectLst/>
                <a:latin typeface="Roboto" panose="02000000000000000000" pitchFamily="2" charset="0"/>
              </a:rPr>
              <a:t>Certain social gatherings, especially for a child 3 years who has just learnt speaking  and is entering into a new arena of school, can initiate such mutism. The biggest indicator of selective mutism, which mostly affect children, is that the lack of speech is not due to lack of knowledge or comfort with the spoken language. Children suffering from selective mutism are often additionally characterized with anxiety disorder, social phobia, excessive shyness, fear of social embarrassment and social isolation.</a:t>
            </a:r>
          </a:p>
          <a:p>
            <a:r>
              <a:rPr lang="en-GB" i="1" dirty="0"/>
              <a:t> </a:t>
            </a:r>
          </a:p>
          <a:p>
            <a:r>
              <a:rPr lang="en-GB" i="1" dirty="0"/>
              <a:t>Discuss how both examples of Mutism could be barriers for children….</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15</a:t>
            </a:fld>
            <a:endParaRPr lang="en-GB" altLang="en-US"/>
          </a:p>
        </p:txBody>
      </p:sp>
    </p:spTree>
    <p:extLst>
      <p:ext uri="{BB962C8B-B14F-4D97-AF65-F5344CB8AC3E}">
        <p14:creationId xmlns:p14="http://schemas.microsoft.com/office/powerpoint/2010/main" val="1813527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Raising A Child With Selective Mutism | MY CHILD WON'T TALK | Full Documentary | Origin (2019)</a:t>
            </a:r>
          </a:p>
          <a:p>
            <a:endParaRPr lang="en-GB" dirty="0"/>
          </a:p>
          <a:p>
            <a:r>
              <a:rPr lang="en-GB" dirty="0"/>
              <a:t>48:40 minutes</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16</a:t>
            </a:fld>
            <a:endParaRPr lang="en-GB" altLang="en-US"/>
          </a:p>
        </p:txBody>
      </p:sp>
    </p:spTree>
    <p:extLst>
      <p:ext uri="{BB962C8B-B14F-4D97-AF65-F5344CB8AC3E}">
        <p14:creationId xmlns:p14="http://schemas.microsoft.com/office/powerpoint/2010/main" val="3094940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b="0" i="0" dirty="0">
              <a:solidFill>
                <a:srgbClr val="212529"/>
              </a:solidFill>
              <a:effectLst/>
              <a:latin typeface="roboto" panose="02000000000000000000" pitchFamily="2" charset="0"/>
            </a:endParaRPr>
          </a:p>
          <a:p>
            <a:pPr algn="just"/>
            <a:r>
              <a:rPr lang="en-GB" b="0" i="0" dirty="0">
                <a:solidFill>
                  <a:srgbClr val="212529"/>
                </a:solidFill>
                <a:effectLst/>
                <a:latin typeface="roboto" panose="02000000000000000000" pitchFamily="2" charset="0"/>
              </a:rPr>
              <a:t>----------------------------------------------------------------------------------------------------------------------------------------------------------------------------------------------------------------------------------------------------------------</a:t>
            </a:r>
          </a:p>
          <a:p>
            <a:pPr algn="just"/>
            <a:r>
              <a:rPr lang="en-GB" b="0" i="1" dirty="0">
                <a:solidFill>
                  <a:srgbClr val="212529"/>
                </a:solidFill>
                <a:effectLst/>
                <a:latin typeface="roboto" panose="02000000000000000000" pitchFamily="2" charset="0"/>
              </a:rPr>
              <a:t>There are different types of apraxia, but all forms have to do with movement. In general, there are problems with voluntary, but not automatic movements. So in the case of oral-verbal apraxia, automatic speech comes out much easier than purposeful speech. When a certain part of the brain is damaged, you may get apraxia. There is a part of the brain that helps people plan to do something, a part that holds the motor sequencing to do it (pre-motor cortex), and a part that then tells the muscles to carry out that command (motor cortex). Damage to the pre-motor cortex results in problems "remembering" how to make the muscles do what you want them to do, such as say a word.</a:t>
            </a:r>
          </a:p>
          <a:p>
            <a:pPr algn="just"/>
            <a:endParaRPr lang="en-GB" b="0" i="1" dirty="0">
              <a:solidFill>
                <a:srgbClr val="212529"/>
              </a:solidFill>
              <a:effectLst/>
              <a:latin typeface="roboto" panose="02000000000000000000" pitchFamily="2" charset="0"/>
            </a:endParaRPr>
          </a:p>
          <a:p>
            <a:pPr algn="just"/>
            <a:r>
              <a:rPr lang="en-GB" b="1" i="1" dirty="0">
                <a:solidFill>
                  <a:srgbClr val="212529"/>
                </a:solidFill>
                <a:effectLst/>
                <a:latin typeface="roboto" panose="02000000000000000000" pitchFamily="2" charset="0"/>
              </a:rPr>
              <a:t>Oral apraxia</a:t>
            </a:r>
            <a:r>
              <a:rPr lang="en-GB" b="0" i="1" dirty="0">
                <a:solidFill>
                  <a:srgbClr val="212529"/>
                </a:solidFill>
                <a:effectLst/>
                <a:latin typeface="roboto" panose="02000000000000000000" pitchFamily="2" charset="0"/>
              </a:rPr>
              <a:t>—in oral apraxia, the mouth will not move the way the brain is telling it to move. </a:t>
            </a:r>
          </a:p>
          <a:p>
            <a:pPr algn="just"/>
            <a:r>
              <a:rPr lang="en-GB" b="1" i="1" dirty="0">
                <a:solidFill>
                  <a:srgbClr val="212529"/>
                </a:solidFill>
                <a:effectLst/>
                <a:latin typeface="roboto" panose="02000000000000000000" pitchFamily="2" charset="0"/>
              </a:rPr>
              <a:t>Verbal apraxia</a:t>
            </a:r>
            <a:r>
              <a:rPr lang="en-GB" b="0" i="1" dirty="0">
                <a:solidFill>
                  <a:srgbClr val="212529"/>
                </a:solidFill>
                <a:effectLst/>
                <a:latin typeface="roboto" panose="02000000000000000000" pitchFamily="2" charset="0"/>
              </a:rPr>
              <a:t>—same problems as in oral apraxia, but it affects speech. The brain is telling you to say something, but the connections to make you speak it are changed. There are several factors that go in to speaking a word–you need to use your lips, tongue, jaw, teeth, and vocal cords. These must all be coordinated together to produce a sound. For example, to say "ahh", you must take a breath, turn your voice on, drop your jaw open, and lay your tongue flat or pull it back in your mouth. </a:t>
            </a:r>
          </a:p>
          <a:p>
            <a:endParaRPr lang="en-GB" sz="1200"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17</a:t>
            </a:fld>
            <a:endParaRPr lang="en-GB" altLang="en-US"/>
          </a:p>
        </p:txBody>
      </p:sp>
    </p:spTree>
    <p:extLst>
      <p:ext uri="{BB962C8B-B14F-4D97-AF65-F5344CB8AC3E}">
        <p14:creationId xmlns:p14="http://schemas.microsoft.com/office/powerpoint/2010/main" val="8798749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B3A9BA5-68F9-41E5-9938-05C6928B6C1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219" name="Rectangle 2"/>
          <p:cNvSpPr>
            <a:spLocks noGrp="1" noRot="1" noChangeAspect="1" noChangeArrowheads="1" noTextEdit="1"/>
          </p:cNvSpPr>
          <p:nvPr>
            <p:ph type="sldImg"/>
          </p:nvPr>
        </p:nvSpPr>
        <p:spPr>
          <a:xfrm>
            <a:off x="396875" y="617538"/>
            <a:ext cx="5673725" cy="4256087"/>
          </a:xfrm>
          <a:ln/>
        </p:spPr>
      </p:sp>
      <p:sp>
        <p:nvSpPr>
          <p:cNvPr id="9220" name="Rectangle 3"/>
          <p:cNvSpPr>
            <a:spLocks noGrp="1" noChangeArrowheads="1"/>
          </p:cNvSpPr>
          <p:nvPr>
            <p:ph type="body" idx="1"/>
          </p:nvPr>
        </p:nvSpPr>
        <p:spPr>
          <a:xfrm>
            <a:off x="881493" y="5029201"/>
            <a:ext cx="4847439" cy="4765040"/>
          </a:xfrm>
          <a:noFill/>
        </p:spPr>
        <p:txBody>
          <a:bodyPr lIns="91430" tIns="45714" rIns="91430" bIns="45714"/>
          <a:lstStyle/>
          <a:p>
            <a:pPr marL="119063" indent="-119063" eaLnBrk="1" hangingPunct="1"/>
            <a:r>
              <a:rPr lang="en-US" altLang="en-US" sz="1600" dirty="0" err="1"/>
              <a:t>Tannock</a:t>
            </a:r>
            <a:r>
              <a:rPr lang="en-US" altLang="en-US" sz="1600" dirty="0"/>
              <a:t>, R. </a:t>
            </a:r>
            <a:r>
              <a:rPr lang="en-US" altLang="en-US" sz="1600" dirty="0" err="1"/>
              <a:t>Ph.D</a:t>
            </a:r>
            <a:r>
              <a:rPr lang="en-US" altLang="en-US" sz="1600" dirty="0"/>
              <a:t>, Un</a:t>
            </a:r>
            <a:r>
              <a:rPr lang="en-AU" altLang="en-US" sz="1600" dirty="0" err="1"/>
              <a:t>derstanding</a:t>
            </a:r>
            <a:r>
              <a:rPr lang="en-AU" altLang="en-US" sz="1600" dirty="0"/>
              <a:t>, teaching, &amp; supporting students with ADHD</a:t>
            </a:r>
          </a:p>
          <a:p>
            <a:pPr marL="119063" indent="-119063" eaLnBrk="1" hangingPunct="1"/>
            <a:endParaRPr lang="en-US" altLang="en-US" sz="1600" dirty="0"/>
          </a:p>
          <a:p>
            <a:pPr marL="119063" indent="-119063" eaLnBrk="1" hangingPunct="1">
              <a:buFontTx/>
              <a:buChar char="•"/>
            </a:pPr>
            <a:r>
              <a:rPr lang="en-US" altLang="en-US" i="1" dirty="0"/>
              <a:t>Academic failures and poor socialization occur frequently in young children with ADHD</a:t>
            </a:r>
          </a:p>
          <a:p>
            <a:pPr marL="119063" indent="-119063" eaLnBrk="1" hangingPunct="1">
              <a:buFontTx/>
              <a:buChar char="•"/>
            </a:pPr>
            <a:r>
              <a:rPr lang="en-US" altLang="en-US" i="1" dirty="0"/>
              <a:t>Poor judgment and inattention in adolescents and adults result in increasing incidence of legal difficulties, substance abuse, injuries, motor vehicle accidents, and occupational difficulties in patients with the disorder</a:t>
            </a:r>
          </a:p>
        </p:txBody>
      </p:sp>
    </p:spTree>
    <p:extLst>
      <p:ext uri="{BB962C8B-B14F-4D97-AF65-F5344CB8AC3E}">
        <p14:creationId xmlns:p14="http://schemas.microsoft.com/office/powerpoint/2010/main" val="11359636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US" altLang="en-US" i="1" dirty="0">
              <a:latin typeface="Arial" panose="020B0604020202020204" pitchFamily="34" charset="0"/>
            </a:endParaRPr>
          </a:p>
          <a:p>
            <a:r>
              <a:rPr lang="en-US" altLang="en-US" i="1" dirty="0">
                <a:latin typeface="Arial" panose="020B0604020202020204" pitchFamily="34" charset="0"/>
              </a:rPr>
              <a:t>Primary concern is to minimize risk</a:t>
            </a:r>
            <a:r>
              <a:rPr lang="en-US" altLang="en-US" i="1" baseline="0" dirty="0">
                <a:latin typeface="Arial" panose="020B0604020202020204" pitchFamily="34" charset="0"/>
              </a:rPr>
              <a:t> of physical confrontation</a:t>
            </a:r>
          </a:p>
          <a:p>
            <a:endParaRPr lang="en-US" altLang="en-US" i="1" baseline="0" dirty="0">
              <a:latin typeface="Arial" panose="020B0604020202020204" pitchFamily="34" charset="0"/>
            </a:endParaRPr>
          </a:p>
          <a:p>
            <a:r>
              <a:rPr lang="en-US" altLang="en-US" i="1" baseline="0" dirty="0">
                <a:latin typeface="Arial" panose="020B0604020202020204" pitchFamily="34" charset="0"/>
              </a:rPr>
              <a:t>Need to recognize signs when children are likely to become agitated and/or display aggressive </a:t>
            </a:r>
            <a:r>
              <a:rPr lang="en-US" altLang="en-US" i="1" baseline="0" dirty="0" err="1">
                <a:latin typeface="Arial" panose="020B0604020202020204" pitchFamily="34" charset="0"/>
              </a:rPr>
              <a:t>behaviours</a:t>
            </a:r>
            <a:endParaRPr lang="en-US" altLang="en-US" i="1" baseline="0" dirty="0">
              <a:latin typeface="Arial" panose="020B0604020202020204" pitchFamily="34" charset="0"/>
            </a:endParaRPr>
          </a:p>
          <a:p>
            <a:endParaRPr lang="en-US" altLang="en-US" i="1" baseline="0" dirty="0">
              <a:latin typeface="Arial" panose="020B0604020202020204" pitchFamily="34" charset="0"/>
            </a:endParaRPr>
          </a:p>
          <a:p>
            <a:r>
              <a:rPr lang="en-US" altLang="en-US" i="1" baseline="0" dirty="0">
                <a:latin typeface="Arial" panose="020B0604020202020204" pitchFamily="34" charset="0"/>
              </a:rPr>
              <a:t>Physical restraint should be a last resort only</a:t>
            </a:r>
          </a:p>
          <a:p>
            <a:endParaRPr lang="en-US" altLang="en-US" dirty="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4CE8007-01EF-4BF1-BBFC-C1A34B77FFC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454891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20</a:t>
            </a:fld>
            <a:endParaRPr lang="en-GB" altLang="en-US"/>
          </a:p>
        </p:txBody>
      </p:sp>
    </p:spTree>
    <p:extLst>
      <p:ext uri="{BB962C8B-B14F-4D97-AF65-F5344CB8AC3E}">
        <p14:creationId xmlns:p14="http://schemas.microsoft.com/office/powerpoint/2010/main" val="2951297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a:p>
            <a:r>
              <a:rPr lang="en-US" altLang="en-US" i="1" dirty="0">
                <a:latin typeface="Arial" panose="020B0604020202020204" pitchFamily="34" charset="0"/>
              </a:rPr>
              <a:t>Worth a look if students are unfamiliar with stimming</a:t>
            </a: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21</a:t>
            </a:fld>
            <a:endParaRPr lang="en-GB" altLang="en-US"/>
          </a:p>
        </p:txBody>
      </p:sp>
    </p:spTree>
    <p:extLst>
      <p:ext uri="{BB962C8B-B14F-4D97-AF65-F5344CB8AC3E}">
        <p14:creationId xmlns:p14="http://schemas.microsoft.com/office/powerpoint/2010/main" val="26463543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8014E-7D26-4360-8EB7-21665B20D56F}" type="slidenum">
              <a:rPr lang="en-GB" altLang="en-US" smtClean="0"/>
              <a:pPr/>
              <a:t>22</a:t>
            </a:fld>
            <a:endParaRPr lang="en-GB" altLang="en-US"/>
          </a:p>
        </p:txBody>
      </p:sp>
    </p:spTree>
    <p:extLst>
      <p:ext uri="{BB962C8B-B14F-4D97-AF65-F5344CB8AC3E}">
        <p14:creationId xmlns:p14="http://schemas.microsoft.com/office/powerpoint/2010/main" val="1253365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23</a:t>
            </a:fld>
            <a:endParaRPr lang="en-GB" altLang="en-US"/>
          </a:p>
        </p:txBody>
      </p:sp>
    </p:spTree>
    <p:extLst>
      <p:ext uri="{BB962C8B-B14F-4D97-AF65-F5344CB8AC3E}">
        <p14:creationId xmlns:p14="http://schemas.microsoft.com/office/powerpoint/2010/main" val="24623043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24</a:t>
            </a:fld>
            <a:endParaRPr lang="en-GB" altLang="en-US"/>
          </a:p>
        </p:txBody>
      </p:sp>
    </p:spTree>
    <p:extLst>
      <p:ext uri="{BB962C8B-B14F-4D97-AF65-F5344CB8AC3E}">
        <p14:creationId xmlns:p14="http://schemas.microsoft.com/office/powerpoint/2010/main" val="38460007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25</a:t>
            </a:fld>
            <a:endParaRPr lang="en-GB" altLang="en-US"/>
          </a:p>
        </p:txBody>
      </p:sp>
    </p:spTree>
    <p:extLst>
      <p:ext uri="{BB962C8B-B14F-4D97-AF65-F5344CB8AC3E}">
        <p14:creationId xmlns:p14="http://schemas.microsoft.com/office/powerpoint/2010/main" val="3859194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F49885B-4E40-47BC-963F-AF1080A9B538}" type="slidenum">
              <a:rPr lang="en-GB" altLang="en-US" smtClean="0"/>
              <a:pPr/>
              <a:t>26</a:t>
            </a:fld>
            <a:endParaRPr lang="en-GB" altLang="en-US"/>
          </a:p>
        </p:txBody>
      </p:sp>
    </p:spTree>
    <p:extLst>
      <p:ext uri="{BB962C8B-B14F-4D97-AF65-F5344CB8AC3E}">
        <p14:creationId xmlns:p14="http://schemas.microsoft.com/office/powerpoint/2010/main" val="36899198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900549-A5DD-43A9-A69B-CCE55838E876}" type="slidenum">
              <a:rPr lang="en-GB" altLang="en-US" smtClean="0"/>
              <a:pPr/>
              <a:t>27</a:t>
            </a:fld>
            <a:endParaRPr lang="en-GB" altLang="en-US"/>
          </a:p>
        </p:txBody>
      </p:sp>
    </p:spTree>
    <p:extLst>
      <p:ext uri="{BB962C8B-B14F-4D97-AF65-F5344CB8AC3E}">
        <p14:creationId xmlns:p14="http://schemas.microsoft.com/office/powerpoint/2010/main" val="11903161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28</a:t>
            </a:fld>
            <a:endParaRPr lang="en-GB" altLang="en-US"/>
          </a:p>
        </p:txBody>
      </p:sp>
    </p:spTree>
    <p:extLst>
      <p:ext uri="{BB962C8B-B14F-4D97-AF65-F5344CB8AC3E}">
        <p14:creationId xmlns:p14="http://schemas.microsoft.com/office/powerpoint/2010/main" val="30140554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29</a:t>
            </a:fld>
            <a:endParaRPr lang="en-GB" altLang="en-US"/>
          </a:p>
        </p:txBody>
      </p:sp>
    </p:spTree>
    <p:extLst>
      <p:ext uri="{BB962C8B-B14F-4D97-AF65-F5344CB8AC3E}">
        <p14:creationId xmlns:p14="http://schemas.microsoft.com/office/powerpoint/2010/main" val="17683436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30</a:t>
            </a:fld>
            <a:endParaRPr lang="en-GB" altLang="en-US"/>
          </a:p>
        </p:txBody>
      </p:sp>
    </p:spTree>
    <p:extLst>
      <p:ext uri="{BB962C8B-B14F-4D97-AF65-F5344CB8AC3E}">
        <p14:creationId xmlns:p14="http://schemas.microsoft.com/office/powerpoint/2010/main" val="34255604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31</a:t>
            </a:fld>
            <a:endParaRPr lang="en-GB" altLang="en-US"/>
          </a:p>
        </p:txBody>
      </p:sp>
    </p:spTree>
    <p:extLst>
      <p:ext uri="{BB962C8B-B14F-4D97-AF65-F5344CB8AC3E}">
        <p14:creationId xmlns:p14="http://schemas.microsoft.com/office/powerpoint/2010/main" val="17639472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32</a:t>
            </a:fld>
            <a:endParaRPr lang="en-GB" altLang="en-US"/>
          </a:p>
        </p:txBody>
      </p:sp>
    </p:spTree>
    <p:extLst>
      <p:ext uri="{BB962C8B-B14F-4D97-AF65-F5344CB8AC3E}">
        <p14:creationId xmlns:p14="http://schemas.microsoft.com/office/powerpoint/2010/main" val="27237701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33</a:t>
            </a:fld>
            <a:endParaRPr lang="en-GB" altLang="en-US"/>
          </a:p>
        </p:txBody>
      </p:sp>
    </p:spTree>
    <p:extLst>
      <p:ext uri="{BB962C8B-B14F-4D97-AF65-F5344CB8AC3E}">
        <p14:creationId xmlns:p14="http://schemas.microsoft.com/office/powerpoint/2010/main" val="4922209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B9C24-5667-4A29-A10D-93EF92FE42E6}" type="slidenum">
              <a:rPr lang="en-GB" altLang="en-US" smtClean="0"/>
              <a:pPr/>
              <a:t>34</a:t>
            </a:fld>
            <a:endParaRPr lang="en-GB" altLang="en-US"/>
          </a:p>
        </p:txBody>
      </p:sp>
    </p:spTree>
    <p:extLst>
      <p:ext uri="{BB962C8B-B14F-4D97-AF65-F5344CB8AC3E}">
        <p14:creationId xmlns:p14="http://schemas.microsoft.com/office/powerpoint/2010/main" val="28219193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EBBE7D-379C-4006-97AF-501FA980FB5A}" type="slidenum">
              <a:rPr lang="en-GB" altLang="en-US" smtClean="0"/>
              <a:pPr/>
              <a:t>35</a:t>
            </a:fld>
            <a:endParaRPr lang="en-GB" altLang="en-US"/>
          </a:p>
        </p:txBody>
      </p:sp>
    </p:spTree>
    <p:extLst>
      <p:ext uri="{BB962C8B-B14F-4D97-AF65-F5344CB8AC3E}">
        <p14:creationId xmlns:p14="http://schemas.microsoft.com/office/powerpoint/2010/main" val="21772992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B9C24-5667-4A29-A10D-93EF92FE42E6}" type="slidenum">
              <a:rPr lang="en-GB" altLang="en-US" smtClean="0"/>
              <a:pPr/>
              <a:t>36</a:t>
            </a:fld>
            <a:endParaRPr lang="en-GB" altLang="en-US"/>
          </a:p>
        </p:txBody>
      </p:sp>
    </p:spTree>
    <p:extLst>
      <p:ext uri="{BB962C8B-B14F-4D97-AF65-F5344CB8AC3E}">
        <p14:creationId xmlns:p14="http://schemas.microsoft.com/office/powerpoint/2010/main" val="20284676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minutes long</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37</a:t>
            </a:fld>
            <a:endParaRPr lang="en-GB" altLang="en-US"/>
          </a:p>
        </p:txBody>
      </p:sp>
    </p:spTree>
    <p:extLst>
      <p:ext uri="{BB962C8B-B14F-4D97-AF65-F5344CB8AC3E}">
        <p14:creationId xmlns:p14="http://schemas.microsoft.com/office/powerpoint/2010/main" val="19711687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i="1" dirty="0"/>
              <a:t>Discuss why the significant difference in diagnoses?</a:t>
            </a:r>
          </a:p>
          <a:p>
            <a:endParaRPr lang="en-GB" i="1" dirty="0"/>
          </a:p>
          <a:p>
            <a:r>
              <a:rPr lang="en-GB" i="1" dirty="0"/>
              <a:t>Why could this be a barrier?</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38</a:t>
            </a:fld>
            <a:endParaRPr lang="en-GB" altLang="en-US"/>
          </a:p>
        </p:txBody>
      </p:sp>
    </p:spTree>
    <p:extLst>
      <p:ext uri="{BB962C8B-B14F-4D97-AF65-F5344CB8AC3E}">
        <p14:creationId xmlns:p14="http://schemas.microsoft.com/office/powerpoint/2010/main" val="5388745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EBBE7D-379C-4006-97AF-501FA980FB5A}" type="slidenum">
              <a:rPr lang="en-GB" altLang="en-US" smtClean="0"/>
              <a:pPr/>
              <a:t>39</a:t>
            </a:fld>
            <a:endParaRPr lang="en-GB" altLang="en-US"/>
          </a:p>
        </p:txBody>
      </p:sp>
    </p:spTree>
    <p:extLst>
      <p:ext uri="{BB962C8B-B14F-4D97-AF65-F5344CB8AC3E}">
        <p14:creationId xmlns:p14="http://schemas.microsoft.com/office/powerpoint/2010/main" val="9889531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40</a:t>
            </a:fld>
            <a:endParaRPr lang="en-GB" altLang="en-US"/>
          </a:p>
        </p:txBody>
      </p:sp>
    </p:spTree>
    <p:extLst>
      <p:ext uri="{BB962C8B-B14F-4D97-AF65-F5344CB8AC3E}">
        <p14:creationId xmlns:p14="http://schemas.microsoft.com/office/powerpoint/2010/main" val="38219266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Students to critique the social model of disability….</a:t>
            </a:r>
          </a:p>
          <a:p>
            <a:endParaRPr lang="en-GB" i="1" dirty="0"/>
          </a:p>
          <a:p>
            <a:r>
              <a:rPr lang="en-GB" i="1" dirty="0"/>
              <a:t>E.g. The social model is criticised because of its insistence that disability can only be addressed through action to change society and does not recognise the real impact that people’s impairments can have on their lives. To focus only on the wider society may risk children’s impairments being unrecognised or poorly understood so that children might not get the individual attention that might make their lives better. </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41</a:t>
            </a:fld>
            <a:endParaRPr lang="en-GB" altLang="en-US"/>
          </a:p>
        </p:txBody>
      </p:sp>
    </p:spTree>
    <p:extLst>
      <p:ext uri="{BB962C8B-B14F-4D97-AF65-F5344CB8AC3E}">
        <p14:creationId xmlns:p14="http://schemas.microsoft.com/office/powerpoint/2010/main" val="20279269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i="1" dirty="0"/>
              <a:t>Relates to adults, but worth a look….</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42</a:t>
            </a:fld>
            <a:endParaRPr lang="en-GB" altLang="en-US"/>
          </a:p>
        </p:txBody>
      </p:sp>
    </p:spTree>
    <p:extLst>
      <p:ext uri="{BB962C8B-B14F-4D97-AF65-F5344CB8AC3E}">
        <p14:creationId xmlns:p14="http://schemas.microsoft.com/office/powerpoint/2010/main" val="17831455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Mason and </a:t>
            </a:r>
            <a:r>
              <a:rPr lang="en-GB" dirty="0" err="1"/>
              <a:t>Rieser</a:t>
            </a:r>
            <a:r>
              <a:rPr lang="en-GB" dirty="0"/>
              <a:t> 1994</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43</a:t>
            </a:fld>
            <a:endParaRPr lang="en-GB" altLang="en-US"/>
          </a:p>
        </p:txBody>
      </p:sp>
    </p:spTree>
    <p:extLst>
      <p:ext uri="{BB962C8B-B14F-4D97-AF65-F5344CB8AC3E}">
        <p14:creationId xmlns:p14="http://schemas.microsoft.com/office/powerpoint/2010/main" val="1584973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44</a:t>
            </a:fld>
            <a:endParaRPr lang="en-GB" altLang="en-US"/>
          </a:p>
        </p:txBody>
      </p:sp>
    </p:spTree>
    <p:extLst>
      <p:ext uri="{BB962C8B-B14F-4D97-AF65-F5344CB8AC3E}">
        <p14:creationId xmlns:p14="http://schemas.microsoft.com/office/powerpoint/2010/main" val="7450753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45</a:t>
            </a:fld>
            <a:endParaRPr lang="en-GB" altLang="en-US"/>
          </a:p>
        </p:txBody>
      </p:sp>
    </p:spTree>
    <p:extLst>
      <p:ext uri="{BB962C8B-B14F-4D97-AF65-F5344CB8AC3E}">
        <p14:creationId xmlns:p14="http://schemas.microsoft.com/office/powerpoint/2010/main" val="31376896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r>
              <a:rPr lang="en-GB" b="0" i="1" dirty="0">
                <a:solidFill>
                  <a:srgbClr val="202124"/>
                </a:solidFill>
                <a:effectLst/>
                <a:latin typeface="arial" panose="020B0604020202020204" pitchFamily="34" charset="0"/>
              </a:rPr>
              <a:t>Scott Hamilton is an American figure skater was a four-time world champion and the 1984 Olympic gold medal winner in men's figure skating. </a:t>
            </a:r>
          </a:p>
          <a:p>
            <a:r>
              <a:rPr lang="en-GB" altLang="cy-GB" b="0" i="1" dirty="0">
                <a:solidFill>
                  <a:srgbClr val="202124"/>
                </a:solidFill>
                <a:effectLst/>
                <a:latin typeface="arial" panose="020B0604020202020204" pitchFamily="34" charset="0"/>
              </a:rPr>
              <a:t>He developed testicular cancer in 1997 and been diagnosed with a brain tumour 3 times.</a:t>
            </a:r>
            <a:endParaRPr lang="cy-GB" altLang="cy-GB" i="1" dirty="0">
              <a:latin typeface="Arial" panose="020B0604020202020204" pitchFamily="34" charset="0"/>
            </a:endParaRPr>
          </a:p>
        </p:txBody>
      </p:sp>
    </p:spTree>
    <p:extLst>
      <p:ext uri="{BB962C8B-B14F-4D97-AF65-F5344CB8AC3E}">
        <p14:creationId xmlns:p14="http://schemas.microsoft.com/office/powerpoint/2010/main" val="7658342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i="1" dirty="0"/>
              <a:t>----------------------------------------------------------------------------------------------------------------------------------------------------------------------------------------------------------------------------------------------------------------</a:t>
            </a:r>
          </a:p>
          <a:p>
            <a:r>
              <a:rPr lang="en-GB" i="1" dirty="0"/>
              <a:t>Findings from Armstrong et al.’s (2017) study</a:t>
            </a:r>
          </a:p>
          <a:p>
            <a:endParaRPr lang="en-GB" i="1" dirty="0"/>
          </a:p>
          <a:p>
            <a:pPr algn="l"/>
            <a:r>
              <a:rPr lang="en-GB" b="0" i="1" dirty="0">
                <a:solidFill>
                  <a:srgbClr val="2E2E2E"/>
                </a:solidFill>
                <a:effectLst/>
                <a:latin typeface="NexusSerif"/>
              </a:rPr>
              <a:t>A systematic review on the effectiveness of school-based interventions for improving children's attitudes towards disability through contact with people with disabilities</a:t>
            </a:r>
          </a:p>
          <a:p>
            <a:endParaRPr lang="en-GB" i="1" dirty="0"/>
          </a:p>
          <a:p>
            <a:r>
              <a:rPr lang="en-GB" b="0" i="1" dirty="0">
                <a:solidFill>
                  <a:srgbClr val="2E2E2E"/>
                </a:solidFill>
                <a:effectLst/>
                <a:latin typeface="NexusSerif"/>
              </a:rPr>
              <a:t>Studies were included in the review if they:</a:t>
            </a:r>
          </a:p>
          <a:p>
            <a:r>
              <a:rPr lang="en-GB" i="1" dirty="0"/>
              <a:t>•</a:t>
            </a:r>
            <a:r>
              <a:rPr lang="en-GB" i="1" dirty="0">
                <a:effectLst/>
              </a:rPr>
              <a:t>Focused on children aged under 18 years</a:t>
            </a:r>
          </a:p>
          <a:p>
            <a:r>
              <a:rPr lang="en-GB" i="1" dirty="0"/>
              <a:t>•</a:t>
            </a:r>
            <a:r>
              <a:rPr lang="en-GB" i="1" dirty="0">
                <a:effectLst/>
              </a:rPr>
              <a:t>Evaluated changes in children's attitudes towards disability using quantitative outcome measures</a:t>
            </a:r>
          </a:p>
          <a:p>
            <a:r>
              <a:rPr lang="en-GB" i="1" dirty="0"/>
              <a:t>•</a:t>
            </a:r>
            <a:r>
              <a:rPr lang="en-GB" i="1" dirty="0">
                <a:effectLst/>
              </a:rPr>
              <a:t>Evaluated a school-based intervention with a component that included either direct or indirect contact with people with disabilities</a:t>
            </a:r>
          </a:p>
          <a:p>
            <a:endParaRPr lang="en-GB" i="1" dirty="0"/>
          </a:p>
          <a:p>
            <a:r>
              <a:rPr lang="en-GB" b="0" i="1" dirty="0">
                <a:solidFill>
                  <a:srgbClr val="2E2E2E"/>
                </a:solidFill>
                <a:effectLst/>
                <a:latin typeface="NexusSerif"/>
              </a:rPr>
              <a:t>The findings of this review provide evidence that direct and indirect contact with people with disabilities is effective at improving children's attitudes towards disability. Out of 12 studies that were included in this review, 11 reported a positive effect of contact on children's disability attitudes. Interventions involving extended contact had the largest effect size (d = 0.61), followed by direct contact (d = 0.55). Interventions based on </a:t>
            </a:r>
            <a:r>
              <a:rPr lang="en-GB" b="0" i="1" dirty="0" err="1">
                <a:solidFill>
                  <a:srgbClr val="2E2E2E"/>
                </a:solidFill>
                <a:effectLst/>
                <a:latin typeface="NexusSerif"/>
              </a:rPr>
              <a:t>parasocial</a:t>
            </a:r>
            <a:r>
              <a:rPr lang="en-GB" b="0" i="1" dirty="0">
                <a:solidFill>
                  <a:srgbClr val="2E2E2E"/>
                </a:solidFill>
                <a:effectLst/>
                <a:latin typeface="NexusSerif"/>
              </a:rPr>
              <a:t> contact had an effect size of d = 0.20; however, as the confidence interval included zero, there was no evidence </a:t>
            </a:r>
            <a:r>
              <a:rPr lang="en-GB" b="0" i="1" dirty="0" err="1">
                <a:solidFill>
                  <a:srgbClr val="2E2E2E"/>
                </a:solidFill>
                <a:effectLst/>
                <a:latin typeface="NexusSerif"/>
              </a:rPr>
              <a:t>parasocial</a:t>
            </a:r>
            <a:r>
              <a:rPr lang="en-GB" b="0" i="1" dirty="0">
                <a:solidFill>
                  <a:srgbClr val="2E2E2E"/>
                </a:solidFill>
                <a:effectLst/>
                <a:latin typeface="NexusSerif"/>
              </a:rPr>
              <a:t> contact in an effective intervention technique.</a:t>
            </a:r>
            <a:endParaRPr lang="en-GB" i="1"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48</a:t>
            </a:fld>
            <a:endParaRPr lang="en-GB" altLang="en-US"/>
          </a:p>
        </p:txBody>
      </p:sp>
    </p:spTree>
    <p:extLst>
      <p:ext uri="{BB962C8B-B14F-4D97-AF65-F5344CB8AC3E}">
        <p14:creationId xmlns:p14="http://schemas.microsoft.com/office/powerpoint/2010/main" val="180676187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available on Moodle</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49</a:t>
            </a:fld>
            <a:endParaRPr lang="en-GB" altLang="en-US"/>
          </a:p>
        </p:txBody>
      </p:sp>
    </p:spTree>
    <p:extLst>
      <p:ext uri="{BB962C8B-B14F-4D97-AF65-F5344CB8AC3E}">
        <p14:creationId xmlns:p14="http://schemas.microsoft.com/office/powerpoint/2010/main" val="37909898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cy-GB" dirty="0">
              <a:latin typeface="Arial" panose="020B0604020202020204" pitchFamily="34" charset="0"/>
            </a:endParaRPr>
          </a:p>
          <a:p>
            <a:r>
              <a:rPr lang="cy-GB" altLang="cy-GB" dirty="0" err="1">
                <a:latin typeface="Arial" panose="020B0604020202020204" pitchFamily="34" charset="0"/>
              </a:rPr>
              <a:t>Opportunity</a:t>
            </a:r>
            <a:r>
              <a:rPr lang="cy-GB" altLang="cy-GB" dirty="0">
                <a:latin typeface="Arial" panose="020B0604020202020204" pitchFamily="34" charset="0"/>
              </a:rPr>
              <a:t> to </a:t>
            </a:r>
            <a:r>
              <a:rPr lang="cy-GB" altLang="cy-GB" dirty="0" err="1">
                <a:latin typeface="Arial" panose="020B0604020202020204" pitchFamily="34" charset="0"/>
              </a:rPr>
              <a:t>have</a:t>
            </a:r>
            <a:r>
              <a:rPr lang="cy-GB" altLang="cy-GB" dirty="0">
                <a:latin typeface="Arial" panose="020B0604020202020204" pitchFamily="34" charset="0"/>
              </a:rPr>
              <a:t> a </a:t>
            </a:r>
            <a:r>
              <a:rPr lang="cy-GB" altLang="cy-GB" dirty="0" err="1">
                <a:latin typeface="Arial" panose="020B0604020202020204" pitchFamily="34" charset="0"/>
              </a:rPr>
              <a:t>discussion</a:t>
            </a:r>
            <a:r>
              <a:rPr lang="cy-GB" altLang="cy-GB" dirty="0">
                <a:latin typeface="Arial" panose="020B0604020202020204" pitchFamily="34" charset="0"/>
              </a:rPr>
              <a:t> </a:t>
            </a:r>
            <a:r>
              <a:rPr lang="cy-GB" altLang="cy-GB" dirty="0" err="1">
                <a:latin typeface="Arial" panose="020B0604020202020204" pitchFamily="34" charset="0"/>
              </a:rPr>
              <a:t>about</a:t>
            </a:r>
            <a:r>
              <a:rPr lang="cy-GB" altLang="cy-GB" dirty="0">
                <a:latin typeface="Arial" panose="020B0604020202020204" pitchFamily="34" charset="0"/>
              </a:rPr>
              <a:t> the </a:t>
            </a:r>
            <a:r>
              <a:rPr lang="cy-GB" altLang="cy-GB" dirty="0" err="1">
                <a:latin typeface="Arial" panose="020B0604020202020204" pitchFamily="34" charset="0"/>
              </a:rPr>
              <a:t>terms</a:t>
            </a:r>
            <a:r>
              <a:rPr lang="cy-GB" altLang="cy-GB" dirty="0">
                <a:latin typeface="Arial" panose="020B0604020202020204" pitchFamily="34" charset="0"/>
              </a:rPr>
              <a:t> </a:t>
            </a:r>
            <a:r>
              <a:rPr lang="cy-GB" altLang="cy-GB" dirty="0" err="1">
                <a:latin typeface="Arial" panose="020B0604020202020204" pitchFamily="34" charset="0"/>
              </a:rPr>
              <a:t>used</a:t>
            </a:r>
            <a:r>
              <a:rPr lang="cy-GB" altLang="cy-GB" dirty="0">
                <a:latin typeface="Arial" panose="020B0604020202020204" pitchFamily="34" charset="0"/>
              </a:rPr>
              <a:t> </a:t>
            </a:r>
            <a:r>
              <a:rPr lang="cy-GB" altLang="cy-GB" dirty="0" err="1">
                <a:latin typeface="Arial" panose="020B0604020202020204" pitchFamily="34" charset="0"/>
              </a:rPr>
              <a:t>historically</a:t>
            </a:r>
            <a:r>
              <a:rPr lang="cy-GB" altLang="cy-GB" dirty="0">
                <a:latin typeface="Arial" panose="020B0604020202020204" pitchFamily="34" charset="0"/>
              </a:rPr>
              <a:t>, </a:t>
            </a:r>
            <a:r>
              <a:rPr lang="cy-GB" altLang="cy-GB" dirty="0" err="1">
                <a:latin typeface="Arial" panose="020B0604020202020204" pitchFamily="34" charset="0"/>
              </a:rPr>
              <a:t>e.g</a:t>
            </a:r>
            <a:r>
              <a:rPr lang="cy-GB" altLang="cy-GB" dirty="0">
                <a:latin typeface="Arial" panose="020B0604020202020204" pitchFamily="34" charset="0"/>
              </a:rPr>
              <a:t>. </a:t>
            </a:r>
            <a:r>
              <a:rPr lang="cy-GB" altLang="cy-GB" dirty="0" err="1">
                <a:latin typeface="Arial" panose="020B0604020202020204" pitchFamily="34" charset="0"/>
              </a:rPr>
              <a:t>Spaz</a:t>
            </a:r>
            <a:r>
              <a:rPr lang="cy-GB" altLang="cy-GB" dirty="0">
                <a:latin typeface="Arial" panose="020B0604020202020204" pitchFamily="34" charset="0"/>
              </a:rPr>
              <a:t>...Mong...</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50</a:t>
            </a:fld>
            <a:endParaRPr lang="en-GB" altLang="en-US"/>
          </a:p>
        </p:txBody>
      </p:sp>
    </p:spTree>
    <p:extLst>
      <p:ext uri="{BB962C8B-B14F-4D97-AF65-F5344CB8AC3E}">
        <p14:creationId xmlns:p14="http://schemas.microsoft.com/office/powerpoint/2010/main" val="8774028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panose="020B0604020202020204" pitchFamily="34" charset="0"/>
            </a:endParaRPr>
          </a:p>
          <a:p>
            <a:r>
              <a:rPr lang="en-GB" b="0" i="0" dirty="0">
                <a:solidFill>
                  <a:srgbClr val="333333"/>
                </a:solidFill>
                <a:effectLst/>
                <a:latin typeface="Helvetica" panose="020B0604020202020204" pitchFamily="34" charset="0"/>
              </a:rPr>
              <a:t>-------------------------------------------------------------------------------------------------------------------------------------------------------------------------</a:t>
            </a:r>
          </a:p>
          <a:p>
            <a:r>
              <a:rPr lang="en-GB" b="0" i="1" dirty="0">
                <a:solidFill>
                  <a:srgbClr val="333333"/>
                </a:solidFill>
                <a:effectLst/>
                <a:latin typeface="Helvetica" panose="020B0604020202020204" pitchFamily="34" charset="0"/>
              </a:rPr>
              <a:t>Research by the Anti-Bullying Alliance (2014):</a:t>
            </a:r>
          </a:p>
          <a:p>
            <a:endParaRPr lang="en-GB" b="0" i="1" dirty="0">
              <a:solidFill>
                <a:srgbClr val="333333"/>
              </a:solidFill>
              <a:effectLst/>
              <a:latin typeface="Helvetica" panose="020B0604020202020204" pitchFamily="34" charset="0"/>
            </a:endParaRPr>
          </a:p>
          <a:p>
            <a:r>
              <a:rPr lang="en-GB" b="0" i="1" dirty="0">
                <a:solidFill>
                  <a:srgbClr val="333333"/>
                </a:solidFill>
                <a:effectLst/>
                <a:latin typeface="Helvetica" panose="020B0604020202020204" pitchFamily="34" charset="0"/>
              </a:rPr>
              <a:t>Over half of adults surveyed said that it was always offensive to use these words. </a:t>
            </a:r>
          </a:p>
          <a:p>
            <a:r>
              <a:rPr lang="en-GB" b="0" i="1" dirty="0">
                <a:solidFill>
                  <a:srgbClr val="333333"/>
                </a:solidFill>
                <a:effectLst/>
                <a:latin typeface="Helvetica" panose="020B0604020202020204" pitchFamily="34" charset="0"/>
              </a:rPr>
              <a:t>However, nearly a third said that they don't consider these words to be offensive if used in' banter’.</a:t>
            </a:r>
          </a:p>
          <a:p>
            <a:endParaRPr lang="en-GB" b="0" i="1" dirty="0">
              <a:solidFill>
                <a:srgbClr val="333333"/>
              </a:solidFill>
              <a:effectLst/>
              <a:latin typeface="Helvetica" panose="020B0604020202020204" pitchFamily="34" charset="0"/>
            </a:endParaRPr>
          </a:p>
          <a:p>
            <a:pPr algn="l"/>
            <a:r>
              <a:rPr lang="en-GB" b="0" i="1" dirty="0">
                <a:solidFill>
                  <a:srgbClr val="333333"/>
                </a:solidFill>
                <a:effectLst/>
                <a:latin typeface="league-gothic"/>
              </a:rPr>
              <a:t>Most adults are ignorant of the meaning of offensive bullying language</a:t>
            </a:r>
          </a:p>
          <a:p>
            <a:pPr algn="l"/>
            <a:r>
              <a:rPr lang="en-GB" b="0" i="1" dirty="0">
                <a:solidFill>
                  <a:srgbClr val="333333"/>
                </a:solidFill>
                <a:effectLst/>
                <a:latin typeface="Helvetica" panose="020B0604020202020204" pitchFamily="34" charset="0"/>
              </a:rPr>
              <a:t>When asked if they knew what these words meant and where they originated:</a:t>
            </a:r>
          </a:p>
          <a:p>
            <a:pPr algn="l">
              <a:buFont typeface="Arial" panose="020B0604020202020204" pitchFamily="34" charset="0"/>
              <a:buChar char="•"/>
            </a:pPr>
            <a:r>
              <a:rPr lang="en-GB" b="0" i="1" dirty="0">
                <a:solidFill>
                  <a:srgbClr val="333333"/>
                </a:solidFill>
                <a:effectLst/>
                <a:latin typeface="Helvetica" panose="020B0604020202020204" pitchFamily="34" charset="0"/>
              </a:rPr>
              <a:t>over half of adults surveyed didn't know the history of the word 'mong'</a:t>
            </a:r>
          </a:p>
          <a:p>
            <a:pPr algn="l">
              <a:buFont typeface="Arial" panose="020B0604020202020204" pitchFamily="34" charset="0"/>
              <a:buChar char="•"/>
            </a:pPr>
            <a:r>
              <a:rPr lang="en-GB" b="0" i="1" dirty="0">
                <a:solidFill>
                  <a:srgbClr val="333333"/>
                </a:solidFill>
                <a:effectLst/>
                <a:latin typeface="Helvetica" panose="020B0604020202020204" pitchFamily="34" charset="0"/>
              </a:rPr>
              <a:t>over a third didn't know where the word 'spastic' came from</a:t>
            </a:r>
          </a:p>
          <a:p>
            <a:pPr algn="l">
              <a:buFont typeface="Arial" panose="020B0604020202020204" pitchFamily="34" charset="0"/>
              <a:buChar char="•"/>
            </a:pPr>
            <a:r>
              <a:rPr lang="en-GB" b="0" i="1" dirty="0">
                <a:solidFill>
                  <a:srgbClr val="333333"/>
                </a:solidFill>
                <a:effectLst/>
                <a:latin typeface="Helvetica" panose="020B0604020202020204" pitchFamily="34" charset="0"/>
              </a:rPr>
              <a:t>with a quarter unaware of the origins of the word 'retard'.</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51</a:t>
            </a:fld>
            <a:endParaRPr lang="en-GB" altLang="en-US"/>
          </a:p>
        </p:txBody>
      </p:sp>
    </p:spTree>
    <p:extLst>
      <p:ext uri="{BB962C8B-B14F-4D97-AF65-F5344CB8AC3E}">
        <p14:creationId xmlns:p14="http://schemas.microsoft.com/office/powerpoint/2010/main" val="190904462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Interesting article written by Brown (2021) about identify first…then the ALN</a:t>
            </a:r>
          </a:p>
          <a:p>
            <a:endParaRPr lang="en-GB" i="1" dirty="0"/>
          </a:p>
          <a:p>
            <a:r>
              <a:rPr lang="en-GB" i="1" dirty="0"/>
              <a:t>Always important to keep in touch with recent developments in the field of ALN as it is quite easy to use language from our childhood/our past that is no longer appropriate.</a:t>
            </a:r>
          </a:p>
          <a:p>
            <a:endParaRPr lang="en-GB" i="1" dirty="0"/>
          </a:p>
          <a:p>
            <a:r>
              <a:rPr lang="en-GB" i="1" dirty="0"/>
              <a:t>Always worth checking with the individuals we work with…the wording they would prefer</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52</a:t>
            </a:fld>
            <a:endParaRPr lang="en-GB" altLang="en-US"/>
          </a:p>
        </p:txBody>
      </p:sp>
    </p:spTree>
    <p:extLst>
      <p:ext uri="{BB962C8B-B14F-4D97-AF65-F5344CB8AC3E}">
        <p14:creationId xmlns:p14="http://schemas.microsoft.com/office/powerpoint/2010/main" val="245616886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r>
              <a:rPr lang="en-US" altLang="en-US" i="1" dirty="0">
                <a:latin typeface="Arial" panose="020B0604020202020204" pitchFamily="34" charset="0"/>
              </a:rPr>
              <a:t>Consider how parents can be barriers…</a:t>
            </a:r>
          </a:p>
          <a:p>
            <a:endParaRPr lang="en-US" altLang="en-US" i="1" dirty="0">
              <a:latin typeface="Arial" panose="020B0604020202020204" pitchFamily="34" charset="0"/>
            </a:endParaRPr>
          </a:p>
          <a:p>
            <a:r>
              <a:rPr lang="en-US" altLang="en-US" i="1" dirty="0">
                <a:latin typeface="Arial" panose="020B0604020202020204" pitchFamily="34" charset="0"/>
              </a:rPr>
              <a:t>Alison has worked with families who definitely did not want their children to be diagnosed…preferring to move schools several times to avoid relevant processes</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53</a:t>
            </a:fld>
            <a:endParaRPr lang="en-GB" altLang="en-US"/>
          </a:p>
        </p:txBody>
      </p:sp>
    </p:spTree>
    <p:extLst>
      <p:ext uri="{BB962C8B-B14F-4D97-AF65-F5344CB8AC3E}">
        <p14:creationId xmlns:p14="http://schemas.microsoft.com/office/powerpoint/2010/main" val="380598744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r>
              <a:rPr lang="en-US" altLang="en-US" i="1" dirty="0">
                <a:latin typeface="Arial" panose="020B0604020202020204" pitchFamily="34" charset="0"/>
              </a:rPr>
              <a:t>Consider how parents can be barriers…</a:t>
            </a:r>
          </a:p>
          <a:p>
            <a:endParaRPr lang="en-US" altLang="en-US" i="1" dirty="0">
              <a:latin typeface="Arial" panose="020B0604020202020204" pitchFamily="34" charset="0"/>
            </a:endParaRPr>
          </a:p>
          <a:p>
            <a:r>
              <a:rPr lang="en-US" altLang="en-US" i="1" dirty="0">
                <a:latin typeface="Arial" panose="020B0604020202020204" pitchFamily="34" charset="0"/>
              </a:rPr>
              <a:t>Alison has worked with families who definitely did not want their children to be diagnosed…preferring to move schools several times to avoid relevant processes</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54</a:t>
            </a:fld>
            <a:endParaRPr lang="en-GB" altLang="en-US"/>
          </a:p>
        </p:txBody>
      </p:sp>
    </p:spTree>
    <p:extLst>
      <p:ext uri="{BB962C8B-B14F-4D97-AF65-F5344CB8AC3E}">
        <p14:creationId xmlns:p14="http://schemas.microsoft.com/office/powerpoint/2010/main" val="406315852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Also known as ‘stigma by association’</a:t>
            </a:r>
          </a:p>
          <a:p>
            <a:endParaRPr lang="en-GB" i="1" dirty="0"/>
          </a:p>
          <a:p>
            <a:r>
              <a:rPr lang="en-GB" i="1" dirty="0"/>
              <a:t>Article available on Moodle – worth a read.</a:t>
            </a:r>
          </a:p>
          <a:p>
            <a:endParaRPr lang="en-GB" i="1" dirty="0"/>
          </a:p>
          <a:p>
            <a:r>
              <a:rPr lang="en-GB" i="1" dirty="0"/>
              <a:t>When no visible cues are available to explain children’s inappropriate behaviour, observers assess them in relation to the behaviour expected from typically developing children, leading to negative reactions towards children but most of all their parents. BESD (behavioural, emotional, social difficulties) also frequently conjures up images of parental controllability; that is, parenting, or rather ‘ineffective’ parenting, is assumed to be responsible for the onset of BESD in children, leading to assumptions that BESD is controlled by the child or their parents.</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56</a:t>
            </a:fld>
            <a:endParaRPr lang="en-GB" altLang="en-US"/>
          </a:p>
        </p:txBody>
      </p:sp>
    </p:spTree>
    <p:extLst>
      <p:ext uri="{BB962C8B-B14F-4D97-AF65-F5344CB8AC3E}">
        <p14:creationId xmlns:p14="http://schemas.microsoft.com/office/powerpoint/2010/main" val="217966076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i="1" dirty="0"/>
              <a:t>If there is time, get students to list as many characters as they can….how many can they name/include that have an ALN?</a:t>
            </a:r>
          </a:p>
          <a:p>
            <a:endParaRPr lang="en-GB" i="1" dirty="0"/>
          </a:p>
          <a:p>
            <a:r>
              <a:rPr lang="en-GB" i="1" dirty="0"/>
              <a:t>Discuss why this could be….</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57</a:t>
            </a:fld>
            <a:endParaRPr lang="en-GB" altLang="en-US"/>
          </a:p>
        </p:txBody>
      </p:sp>
    </p:spTree>
    <p:extLst>
      <p:ext uri="{BB962C8B-B14F-4D97-AF65-F5344CB8AC3E}">
        <p14:creationId xmlns:p14="http://schemas.microsoft.com/office/powerpoint/2010/main" val="322773795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i="0" dirty="0">
              <a:solidFill>
                <a:srgbClr val="865FA1"/>
              </a:solidFill>
              <a:effectLst/>
              <a:latin typeface="proxima-soft"/>
            </a:endParaRPr>
          </a:p>
          <a:p>
            <a:pPr algn="l"/>
            <a:r>
              <a:rPr lang="en-GB" b="1" i="0" dirty="0">
                <a:solidFill>
                  <a:srgbClr val="865FA1"/>
                </a:solidFill>
                <a:effectLst/>
                <a:latin typeface="proxima-soft"/>
              </a:rPr>
              <a:t>--------------------------------------------------------------------------------------------------------------------------------------------------------------------------------------------------------------------------------------------------------</a:t>
            </a:r>
          </a:p>
          <a:p>
            <a:pPr algn="l"/>
            <a:r>
              <a:rPr lang="en-GB" b="1" i="1" dirty="0">
                <a:solidFill>
                  <a:srgbClr val="865FA1"/>
                </a:solidFill>
                <a:effectLst/>
                <a:latin typeface="proxima-soft"/>
              </a:rPr>
              <a:t>Pride of Britain 2021 Award winners - </a:t>
            </a:r>
            <a:r>
              <a:rPr lang="en-GB" b="1" i="1" cap="all" dirty="0">
                <a:solidFill>
                  <a:srgbClr val="59257B"/>
                </a:solidFill>
                <a:effectLst/>
                <a:latin typeface="proxima-soft"/>
              </a:rPr>
              <a:t>REBECCA CARLESS AND JAMIE MCCALLUM</a:t>
            </a:r>
          </a:p>
          <a:p>
            <a:pPr algn="l"/>
            <a:endParaRPr lang="en-GB" b="0" i="1" cap="all" dirty="0">
              <a:solidFill>
                <a:srgbClr val="59257B"/>
              </a:solidFill>
              <a:effectLst/>
              <a:latin typeface="proxima-soft"/>
            </a:endParaRPr>
          </a:p>
          <a:p>
            <a:pPr algn="l"/>
            <a:r>
              <a:rPr lang="en-GB" b="1" i="1" dirty="0">
                <a:solidFill>
                  <a:srgbClr val="696969"/>
                </a:solidFill>
                <a:effectLst/>
                <a:latin typeface="proxima-soft"/>
              </a:rPr>
              <a:t>The pair’s viral video featuring children with Down syndrome led to a charity and inspirational global movement challenging negative perceptions</a:t>
            </a:r>
            <a:endParaRPr lang="en-GB" b="0" i="1" dirty="0">
              <a:solidFill>
                <a:srgbClr val="696969"/>
              </a:solidFill>
              <a:effectLst/>
              <a:latin typeface="proxima-soft"/>
            </a:endParaRPr>
          </a:p>
          <a:p>
            <a:pPr algn="l"/>
            <a:r>
              <a:rPr lang="en-GB" b="0" i="1" dirty="0">
                <a:solidFill>
                  <a:srgbClr val="696969"/>
                </a:solidFill>
                <a:effectLst/>
                <a:latin typeface="proxima-soft"/>
              </a:rPr>
              <a:t>The success of the video led to the creation of a parent-led charity of the same name, with Jamie and Rebecca as Founder Trustees. Wouldn’t Change A Thing challenges negative and outdated perceptions in the media and advises organisations on inclusion.</a:t>
            </a:r>
          </a:p>
          <a:p>
            <a:pPr algn="l"/>
            <a:r>
              <a:rPr lang="en-GB" b="0" i="1" dirty="0">
                <a:solidFill>
                  <a:srgbClr val="696969"/>
                </a:solidFill>
                <a:effectLst/>
                <a:latin typeface="proxima-soft"/>
              </a:rPr>
              <a:t>It also offers positive stories to families, including a new book that is given to every new parent of a baby with Down syndrome, to give a positive insight into what lies ahead, based on the experiences of real families.</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61</a:t>
            </a:fld>
            <a:endParaRPr lang="en-GB" altLang="en-US"/>
          </a:p>
        </p:txBody>
      </p:sp>
    </p:spTree>
    <p:extLst>
      <p:ext uri="{BB962C8B-B14F-4D97-AF65-F5344CB8AC3E}">
        <p14:creationId xmlns:p14="http://schemas.microsoft.com/office/powerpoint/2010/main" val="149517857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63</a:t>
            </a:fld>
            <a:endParaRPr lang="en-GB" altLang="en-US"/>
          </a:p>
        </p:txBody>
      </p:sp>
    </p:spTree>
    <p:extLst>
      <p:ext uri="{BB962C8B-B14F-4D97-AF65-F5344CB8AC3E}">
        <p14:creationId xmlns:p14="http://schemas.microsoft.com/office/powerpoint/2010/main" val="3154487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14746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922339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865271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05884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2419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10814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827246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01840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270147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29882982"/>
      </p:ext>
    </p:extLst>
  </p:cSld>
  <p:clrMap bg1="lt1" tx1="dk1" bg2="lt2" tx2="dk2" accent1="accent1" accent2="accent2" accent3="accent3" accent4="accent4" accent5="accent5" accent6="accent6" hlink="hlink" folHlink="folHlink"/>
  <p:sldLayoutIdLst>
    <p:sldLayoutId id="2147483841" r:id="rId1"/>
    <p:sldLayoutId id="21474838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365491762"/>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video" Target="https://www.youtube.com/embed/ITTB08oOvxA?feature=oembed" TargetMode="Externa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gONZsyo9Rdk?feature=oembed" TargetMode="External"/><Relationship Id="rId4" Type="http://schemas.openxmlformats.org/officeDocument/2006/relationships/image" Target="../media/image5.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video" Target="https://www.youtube.com/embed/4ALy6I1J1uo?feature=oembed" TargetMode="External"/><Relationship Id="rId5" Type="http://schemas.openxmlformats.org/officeDocument/2006/relationships/image" Target="../media/image6.jpeg"/><Relationship Id="rId4" Type="http://schemas.openxmlformats.org/officeDocument/2006/relationships/hyperlink" Target="https://www.youtube.com/watch?v=4ALy6I1J1uo"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video" Target="https://www.youtube.com/embed/4n7fosK9UyY?feature=oembed" TargetMode="External"/><Relationship Id="rId5" Type="http://schemas.openxmlformats.org/officeDocument/2006/relationships/hyperlink" Target="https://www.youtube.com/watch?v=4n7fosK9UyY" TargetMode="External"/><Relationship Id="rId4" Type="http://schemas.openxmlformats.org/officeDocument/2006/relationships/image" Target="../media/image7.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xml"/><Relationship Id="rId1" Type="http://schemas.openxmlformats.org/officeDocument/2006/relationships/video" Target="https://www.youtube.com/embed/QY2ctCuTWPw?feature=oembed" TargetMode="External"/><Relationship Id="rId4" Type="http://schemas.openxmlformats.org/officeDocument/2006/relationships/image" Target="../media/image11.jpeg"/></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4.xml"/><Relationship Id="rId1" Type="http://schemas.openxmlformats.org/officeDocument/2006/relationships/video" Target="https://www.youtube.com/embed/OgQQ-1TmCaQ?feature=oembed" TargetMode="External"/><Relationship Id="rId4" Type="http://schemas.openxmlformats.org/officeDocument/2006/relationships/image" Target="../media/image13.jpeg"/></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5.jfif"/><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https://contact.org.uk/wp-content/uploads/2021/03/wheelchair_services_for_young_people_in_wales.pdf" TargetMode="External"/><Relationship Id="rId2" Type="http://schemas.openxmlformats.org/officeDocument/2006/relationships/notesSlide" Target="../notesSlides/notesSlide44.xml"/><Relationship Id="rId1" Type="http://schemas.openxmlformats.org/officeDocument/2006/relationships/slideLayout" Target="../slideLayouts/slideLayout4.xml"/><Relationship Id="rId5" Type="http://schemas.openxmlformats.org/officeDocument/2006/relationships/hyperlink" Target="https://gov.wales/sites/default/files/publications/2018-04/planning-to-increase-access-to-schools-for-disabled-pupils.pdf" TargetMode="External"/><Relationship Id="rId4" Type="http://schemas.openxmlformats.org/officeDocument/2006/relationships/hyperlink" Target="https://www.theguardian.com/society/2019/jul/19/adopters-disabled-children-send-crisis-special-education-provision"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hyperlink" Target="https://nasenjournals.onlinelibrary.wiley.com/doi/pdfdirect/10.1111/1467-8578.12377?casa_token=ePEIecFGcx8AAAAA:GsMrzYwxIIJttMXbWu_LBRb06SNlTFoBSfqYG3aJTIq0itfHHXyrj2tJ_PBhZxI4UQb_KyklsGbgiw" TargetMode="External"/><Relationship Id="rId2" Type="http://schemas.openxmlformats.org/officeDocument/2006/relationships/notesSlide" Target="../notesSlides/notesSlide47.xml"/><Relationship Id="rId1" Type="http://schemas.openxmlformats.org/officeDocument/2006/relationships/slideLayout" Target="../slideLayouts/slideLayout4.xml"/><Relationship Id="rId5" Type="http://schemas.openxmlformats.org/officeDocument/2006/relationships/hyperlink" Target="https://www.tandfonline.com/doi/abs/10.1080/19404158.2019.1709875" TargetMode="External"/><Relationship Id="rId4" Type="http://schemas.openxmlformats.org/officeDocument/2006/relationships/hyperlink" Target="https://repository.uwtsd.ac.uk/id/eprint/1625/1/Agweddau%20Athrawon%20tuag%20at%20ADCG.%20Adolygiad%20ac%20Argymhellion%20ar%20gyfer%20y%20Dyfodol.pdf"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5.xml"/><Relationship Id="rId1" Type="http://schemas.openxmlformats.org/officeDocument/2006/relationships/video" Target="https://www.youtube.com/embed/O1GYplm3wqY?feature=oembed"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4.xml"/><Relationship Id="rId1" Type="http://schemas.openxmlformats.org/officeDocument/2006/relationships/video" Target="https://www.youtube.com/embed/Biex1XR_mpo?feature=oembed" TargetMode="External"/><Relationship Id="rId4" Type="http://schemas.openxmlformats.org/officeDocument/2006/relationships/image" Target="../media/image18.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4.xml.rels><?xml version="1.0" encoding="UTF-8" standalone="yes"?>
<Relationships xmlns="http://schemas.openxmlformats.org/package/2006/relationships"><Relationship Id="rId3" Type="http://schemas.openxmlformats.org/officeDocument/2006/relationships/hyperlink" Target="https://autisticadvocacy.org/about-asan/identity-first-language/" TargetMode="External"/><Relationship Id="rId2" Type="http://schemas.openxmlformats.org/officeDocument/2006/relationships/hyperlink" Target="https://anti-bullyingalliance.org.uk/sites/default/files/uploads/attachments/tackling-disablist-language-based-bullying-in-school-final.pdf" TargetMode="External"/><Relationship Id="rId1" Type="http://schemas.openxmlformats.org/officeDocument/2006/relationships/slideLayout" Target="../slideLayouts/slideLayout4.xml"/><Relationship Id="rId6" Type="http://schemas.openxmlformats.org/officeDocument/2006/relationships/hyperlink" Target="https://molecularautism.biomedcentral.com/articles/10.1186/s13229-021-00421-1" TargetMode="External"/><Relationship Id="rId5" Type="http://schemas.openxmlformats.org/officeDocument/2006/relationships/hyperlink" Target="https://nasenjournals.onlinelibrary.wiley.com/doi/pdfdirect/10.1111/1467-8578.12240?casa_token=7KVIydw0JG4AAAAA:mgzKiW2NphqX2If86beRkF-JHCtei6HcvwT2kICxo6ZIsMqkA_6th3Y-ztl7SPv9WwolcEuchQk7nw" TargetMode="External"/><Relationship Id="rId4" Type="http://schemas.openxmlformats.org/officeDocument/2006/relationships/hyperlink" Target="https://uwlaw-omeka.s3.us-east-2.amazonaws.com/original/743364440abfc4cf48fc1505704fbdefa3eb2af2.pdf"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theaphasiacenter.com/2012/01/what-is-apraxia/" TargetMode="External"/><Relationship Id="rId7" Type="http://schemas.openxmlformats.org/officeDocument/2006/relationships/hyperlink" Target="https://www.youtube.com/watch?v=ITTB08oOvxA" TargetMode="External"/><Relationship Id="rId2" Type="http://schemas.openxmlformats.org/officeDocument/2006/relationships/hyperlink" Target="https://www.youtube.com/watch?v=QY2ctCuTWPw" TargetMode="External"/><Relationship Id="rId1" Type="http://schemas.openxmlformats.org/officeDocument/2006/relationships/slideLayout" Target="../slideLayouts/slideLayout4.xml"/><Relationship Id="rId6" Type="http://schemas.openxmlformats.org/officeDocument/2006/relationships/hyperlink" Target="https://www.youtube.com/watch?v=Biex1XR_mpo" TargetMode="External"/><Relationship Id="rId5" Type="http://schemas.openxmlformats.org/officeDocument/2006/relationships/hyperlink" Target="https://www.un.org/development/desa/disabilities/resources/disability-and-the-media.html" TargetMode="External"/><Relationship Id="rId4" Type="http://schemas.openxmlformats.org/officeDocument/2006/relationships/hyperlink" Target="https://doi.org/10.3389/fpsyg.2020.011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67544" y="1385455"/>
            <a:ext cx="8434001" cy="3555713"/>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p>
          <a:p>
            <a:pPr marL="0" lvl="0" indent="0" eaLnBrk="0" fontAlgn="base" hangingPunct="0">
              <a:spcAft>
                <a:spcPct val="0"/>
              </a:spcAft>
              <a:buNone/>
              <a:defRPr/>
            </a:pPr>
            <a:r>
              <a:rPr lang="en-GB" sz="32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Barriers</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err="1">
                <a:latin typeface="Arial" panose="020B0604020202020204" pitchFamily="34" charset="0"/>
                <a:cs typeface="Arial" panose="020B0604020202020204" pitchFamily="34" charset="0"/>
              </a:rPr>
              <a:t>Contents</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628650" y="1825625"/>
            <a:ext cx="7886700" cy="3809862"/>
          </a:xfrm>
        </p:spPr>
        <p:txBody>
          <a:bodyPr>
            <a:normAutofit/>
          </a:bodyPr>
          <a:lstStyle/>
          <a:p>
            <a:pPr>
              <a:defRPr/>
            </a:pPr>
            <a:r>
              <a:rPr lang="en-GB" altLang="en-US" sz="2800" dirty="0">
                <a:latin typeface="Arial" panose="020B0604020202020204" pitchFamily="34" charset="0"/>
              </a:rPr>
              <a:t>Medical model of disability;</a:t>
            </a:r>
          </a:p>
          <a:p>
            <a:pPr>
              <a:defRPr/>
            </a:pPr>
            <a:r>
              <a:rPr lang="en-GB" altLang="en-US" sz="2800" dirty="0">
                <a:latin typeface="Arial" panose="020B0604020202020204" pitchFamily="34" charset="0"/>
              </a:rPr>
              <a:t>Examples of barriers;</a:t>
            </a:r>
          </a:p>
          <a:p>
            <a:pPr>
              <a:defRPr/>
            </a:pPr>
            <a:r>
              <a:rPr lang="en-GB" altLang="en-US" sz="2800" dirty="0">
                <a:latin typeface="Arial" panose="020B0604020202020204" pitchFamily="34" charset="0"/>
              </a:rPr>
              <a:t>Social model of disability;</a:t>
            </a:r>
          </a:p>
          <a:p>
            <a:pPr>
              <a:defRPr/>
            </a:pPr>
            <a:r>
              <a:rPr lang="en-GB" altLang="en-US" sz="2800" dirty="0">
                <a:latin typeface="Arial" panose="020B0604020202020204" pitchFamily="34" charset="0"/>
              </a:rPr>
              <a:t>Examples of barriers;</a:t>
            </a:r>
          </a:p>
          <a:p>
            <a:pPr>
              <a:defRPr/>
            </a:pPr>
            <a:r>
              <a:rPr lang="en-GB" altLang="en-US" sz="2800" dirty="0">
                <a:latin typeface="Arial" panose="020B0604020202020204" pitchFamily="34" charset="0"/>
              </a:rPr>
              <a:t>Research;</a:t>
            </a:r>
          </a:p>
          <a:p>
            <a:pPr>
              <a:defRPr/>
            </a:pPr>
            <a:r>
              <a:rPr lang="en-GB" altLang="en-US" sz="2800" dirty="0">
                <a:latin typeface="Arial" panose="020B0604020202020204" pitchFamily="34" charset="0"/>
              </a:rPr>
              <a:t>Discussion tasks.</a:t>
            </a:r>
          </a:p>
          <a:p>
            <a:pPr marL="0" indent="0">
              <a:buNone/>
              <a:defRPr/>
            </a:pPr>
            <a:endParaRPr lang="en-GB" altLang="en-US" sz="2800" dirty="0">
              <a:solidFill>
                <a:srgbClr val="0070C0"/>
              </a:solidFill>
              <a:latin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885A-01B6-43B9-65D3-236DEA702088}"/>
              </a:ext>
            </a:extLst>
          </p:cNvPr>
          <p:cNvSpPr>
            <a:spLocks noGrp="1"/>
          </p:cNvSpPr>
          <p:nvPr>
            <p:ph type="title"/>
          </p:nvPr>
        </p:nvSpPr>
        <p:spPr>
          <a:xfrm>
            <a:off x="179512" y="365125"/>
            <a:ext cx="8568952" cy="1325563"/>
          </a:xfrm>
        </p:spPr>
        <p:txBody>
          <a:bodyPr>
            <a:noAutofit/>
          </a:bodyPr>
          <a:lstStyle/>
          <a:p>
            <a:pPr algn="ctr"/>
            <a:r>
              <a:rPr lang="en-GB" sz="3600" dirty="0">
                <a:latin typeface="Arial" panose="020B0604020202020204" pitchFamily="34" charset="0"/>
              </a:rPr>
              <a:t>Employability/Transferable Skills</a:t>
            </a:r>
            <a:endParaRPr lang="en-GB" sz="3600" dirty="0"/>
          </a:p>
        </p:txBody>
      </p:sp>
      <p:sp>
        <p:nvSpPr>
          <p:cNvPr id="4" name="Content Placeholder 3">
            <a:extLst>
              <a:ext uri="{FF2B5EF4-FFF2-40B4-BE49-F238E27FC236}">
                <a16:creationId xmlns:a16="http://schemas.microsoft.com/office/drawing/2014/main" id="{EA639833-F404-D477-5BB8-DFC7B57061D8}"/>
              </a:ext>
            </a:extLst>
          </p:cNvPr>
          <p:cNvSpPr>
            <a:spLocks noGrp="1"/>
          </p:cNvSpPr>
          <p:nvPr>
            <p:ph sz="half" idx="2"/>
          </p:nvPr>
        </p:nvSpPr>
        <p:spPr>
          <a:xfrm>
            <a:off x="899592" y="1825625"/>
            <a:ext cx="7615758" cy="3809862"/>
          </a:xfrm>
        </p:spPr>
        <p:txBody>
          <a:bodyPr/>
          <a:lstStyle/>
          <a:p>
            <a:r>
              <a:rPr lang="en-GB" dirty="0">
                <a:latin typeface="Arial" panose="020B0604020202020204" pitchFamily="34" charset="0"/>
              </a:rPr>
              <a:t>Organisation;</a:t>
            </a:r>
          </a:p>
          <a:p>
            <a:r>
              <a:rPr lang="en-GB" dirty="0">
                <a:latin typeface="Arial" panose="020B0604020202020204" pitchFamily="34" charset="0"/>
              </a:rPr>
              <a:t>Planning;</a:t>
            </a:r>
          </a:p>
          <a:p>
            <a:r>
              <a:rPr lang="en-GB" dirty="0">
                <a:latin typeface="Arial" panose="020B0604020202020204" pitchFamily="34" charset="0"/>
              </a:rPr>
              <a:t>Researching;</a:t>
            </a:r>
          </a:p>
          <a:p>
            <a:r>
              <a:rPr lang="en-GB" dirty="0">
                <a:latin typeface="Arial" panose="020B0604020202020204" pitchFamily="34" charset="0"/>
              </a:rPr>
              <a:t>Note taking;</a:t>
            </a:r>
          </a:p>
          <a:p>
            <a:r>
              <a:rPr lang="en-GB" dirty="0">
                <a:latin typeface="Arial" panose="020B0604020202020204" pitchFamily="34" charset="0"/>
              </a:rPr>
              <a:t>Communication.</a:t>
            </a:r>
            <a:endParaRPr lang="en-US"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610157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a:latin typeface="Arial" panose="020B0604020202020204" pitchFamily="34" charset="0"/>
              </a:rPr>
              <a:t>Resources</a:t>
            </a:r>
            <a:endParaRPr lang="en-GB" sz="4000" dirty="0"/>
          </a:p>
        </p:txBody>
      </p:sp>
      <p:sp>
        <p:nvSpPr>
          <p:cNvPr id="6" name="Content Placeholder 5"/>
          <p:cNvSpPr>
            <a:spLocks noGrp="1"/>
          </p:cNvSpPr>
          <p:nvPr>
            <p:ph sz="half" idx="2"/>
          </p:nvPr>
        </p:nvSpPr>
        <p:spPr>
          <a:xfrm>
            <a:off x="628650" y="1600201"/>
            <a:ext cx="8335838" cy="3989040"/>
          </a:xfrm>
        </p:spPr>
        <p:txBody>
          <a:bodyPr>
            <a:normAutofit/>
          </a:bodyPr>
          <a:lstStyle/>
          <a:p>
            <a:r>
              <a:rPr lang="en-GB" dirty="0">
                <a:latin typeface="Arial" panose="020B0604020202020204" pitchFamily="34" charset="0"/>
              </a:rPr>
              <a:t>PP for the lecture;</a:t>
            </a:r>
          </a:p>
          <a:p>
            <a:r>
              <a:rPr lang="en-GB" dirty="0">
                <a:latin typeface="Arial" panose="020B0604020202020204" pitchFamily="34" charset="0"/>
              </a:rPr>
              <a:t>Research;</a:t>
            </a:r>
          </a:p>
          <a:p>
            <a:r>
              <a:rPr lang="en-GB" dirty="0">
                <a:latin typeface="Arial" panose="020B0604020202020204" pitchFamily="34" charset="0"/>
              </a:rPr>
              <a:t>Leganto/Moodle;</a:t>
            </a:r>
          </a:p>
          <a:p>
            <a:r>
              <a:rPr lang="en-GB" dirty="0">
                <a:latin typeface="Arial" panose="020B0604020202020204" pitchFamily="34" charset="0"/>
              </a:rPr>
              <a:t>Library/Google Scholar.</a:t>
            </a:r>
          </a:p>
        </p:txBody>
      </p:sp>
    </p:spTree>
    <p:extLst>
      <p:ext uri="{BB962C8B-B14F-4D97-AF65-F5344CB8AC3E}">
        <p14:creationId xmlns:p14="http://schemas.microsoft.com/office/powerpoint/2010/main" val="372397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p:txBody>
          <a:bodyPr>
            <a:normAutofit/>
          </a:bodyPr>
          <a:lstStyle/>
          <a:p>
            <a:pPr algn="ctr"/>
            <a:r>
              <a:rPr lang="en-GB" sz="4000" dirty="0">
                <a:latin typeface="Arial" panose="020B0604020202020204" pitchFamily="34" charset="0"/>
              </a:rPr>
              <a:t>Barriers?</a:t>
            </a:r>
          </a:p>
        </p:txBody>
      </p:sp>
      <p:sp>
        <p:nvSpPr>
          <p:cNvPr id="3" name="Content Placeholder 2">
            <a:extLst>
              <a:ext uri="{FF2B5EF4-FFF2-40B4-BE49-F238E27FC236}">
                <a16:creationId xmlns:a16="http://schemas.microsoft.com/office/drawing/2014/main" id="{D0122B4F-CD38-47FE-93DB-D01A0A0F8264}"/>
              </a:ext>
            </a:extLst>
          </p:cNvPr>
          <p:cNvSpPr>
            <a:spLocks noGrp="1"/>
          </p:cNvSpPr>
          <p:nvPr>
            <p:ph sz="half" idx="1"/>
          </p:nvPr>
        </p:nvSpPr>
        <p:spPr/>
        <p:txBody>
          <a:bodyPr>
            <a:normAutofit/>
          </a:bodyPr>
          <a:lstStyle/>
          <a:p>
            <a:pPr marL="0" indent="0">
              <a:buNone/>
            </a:pPr>
            <a:br>
              <a:rPr lang="en-GB" dirty="0"/>
            </a:br>
            <a:endParaRPr lang="en-GB" dirty="0"/>
          </a:p>
          <a:p>
            <a:r>
              <a:rPr lang="en-GB" dirty="0">
                <a:latin typeface="Arial" panose="020B0604020202020204" pitchFamily="34" charset="0"/>
              </a:rPr>
              <a:t>What are the ‘barriers’ in your life?</a:t>
            </a:r>
          </a:p>
          <a:p>
            <a:pPr marL="0" indent="0">
              <a:buNone/>
            </a:pPr>
            <a:endParaRPr lang="en-GB" dirty="0"/>
          </a:p>
        </p:txBody>
      </p:sp>
      <p:pic>
        <p:nvPicPr>
          <p:cNvPr id="1026" name="Picture 2" descr="Stop Barrier 2 Stock Photo - Download Image Now - iStock">
            <a:extLst>
              <a:ext uri="{FF2B5EF4-FFF2-40B4-BE49-F238E27FC236}">
                <a16:creationId xmlns:a16="http://schemas.microsoft.com/office/drawing/2014/main" id="{AC6B9B72-AB9A-4B68-ADAD-6AE993F501C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507339" y="1825625"/>
            <a:ext cx="4313133" cy="361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6080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Autofit/>
          </a:bodyPr>
          <a:lstStyle/>
          <a:p>
            <a:pPr algn="ctr"/>
            <a:r>
              <a:rPr lang="en-GB" sz="4000" dirty="0">
                <a:latin typeface="Arial" panose="020B0604020202020204" pitchFamily="34" charset="0"/>
              </a:rPr>
              <a:t>Medical model of disability               </a:t>
            </a:r>
          </a:p>
        </p:txBody>
      </p:sp>
      <p:sp>
        <p:nvSpPr>
          <p:cNvPr id="10" name="Content Placeholder 9">
            <a:extLst>
              <a:ext uri="{FF2B5EF4-FFF2-40B4-BE49-F238E27FC236}">
                <a16:creationId xmlns:a16="http://schemas.microsoft.com/office/drawing/2014/main" id="{E36245D5-5709-4D63-8ABB-80643DB71401}"/>
              </a:ext>
            </a:extLst>
          </p:cNvPr>
          <p:cNvSpPr>
            <a:spLocks noGrp="1"/>
          </p:cNvSpPr>
          <p:nvPr>
            <p:ph sz="half" idx="2"/>
          </p:nvPr>
        </p:nvSpPr>
        <p:spPr>
          <a:xfrm>
            <a:off x="628650" y="1916831"/>
            <a:ext cx="8191822" cy="3816425"/>
          </a:xfrm>
        </p:spPr>
        <p:txBody>
          <a:bodyPr>
            <a:normAutofit/>
          </a:bodyPr>
          <a:lstStyle/>
          <a:p>
            <a:r>
              <a:rPr lang="en-GB" dirty="0">
                <a:latin typeface="Arial" panose="020B0604020202020204" pitchFamily="34" charset="0"/>
              </a:rPr>
              <a:t>Term was coined in the 1950s;</a:t>
            </a:r>
          </a:p>
          <a:p>
            <a:r>
              <a:rPr lang="en-GB" dirty="0">
                <a:latin typeface="Arial" panose="020B0604020202020204" pitchFamily="34" charset="0"/>
              </a:rPr>
              <a:t>Linked to the medical profession.</a:t>
            </a:r>
          </a:p>
          <a:p>
            <a:pPr marL="0" indent="0">
              <a:buNone/>
            </a:pPr>
            <a:endParaRPr lang="en-GB" dirty="0">
              <a:latin typeface="Arial" panose="020B0604020202020204" pitchFamily="34" charset="0"/>
            </a:endParaRPr>
          </a:p>
          <a:p>
            <a:pPr marL="0" indent="0">
              <a:buNone/>
            </a:pPr>
            <a:r>
              <a:rPr lang="en-GB" sz="2400" i="1" dirty="0">
                <a:latin typeface="Arial" panose="020B0604020202020204" pitchFamily="34" charset="0"/>
              </a:rPr>
              <a:t>“Disability is something to be diagnosed, treated and cured through rehabilitation or normalization”.</a:t>
            </a:r>
          </a:p>
          <a:p>
            <a:pPr marL="0" indent="0" algn="r">
              <a:buNone/>
            </a:pPr>
            <a:r>
              <a:rPr lang="en-GB" sz="1800" dirty="0">
                <a:latin typeface="Arial" panose="020B0604020202020204" pitchFamily="34" charset="0"/>
              </a:rPr>
              <a:t>(Toro </a:t>
            </a:r>
            <a:r>
              <a:rPr lang="en-GB" sz="1800" i="1" dirty="0">
                <a:latin typeface="Arial" panose="020B0604020202020204" pitchFamily="34" charset="0"/>
              </a:rPr>
              <a:t>et al., </a:t>
            </a:r>
            <a:r>
              <a:rPr lang="en-GB" sz="1800" dirty="0">
                <a:latin typeface="Arial" panose="020B0604020202020204" pitchFamily="34" charset="0"/>
              </a:rPr>
              <a:t>2020, p. 1).</a:t>
            </a:r>
          </a:p>
        </p:txBody>
      </p:sp>
    </p:spTree>
    <p:extLst>
      <p:ext uri="{BB962C8B-B14F-4D97-AF65-F5344CB8AC3E}">
        <p14:creationId xmlns:p14="http://schemas.microsoft.com/office/powerpoint/2010/main" val="2354173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32656"/>
            <a:ext cx="7886700" cy="720080"/>
          </a:xfrm>
        </p:spPr>
        <p:txBody>
          <a:bodyPr>
            <a:normAutofit/>
          </a:bodyPr>
          <a:lstStyle/>
          <a:p>
            <a:pPr algn="ctr"/>
            <a:r>
              <a:rPr lang="en-GB" sz="4000" dirty="0">
                <a:latin typeface="Arial" panose="020B0604020202020204" pitchFamily="34" charset="0"/>
              </a:rPr>
              <a:t>Medical model of disability               </a:t>
            </a:r>
          </a:p>
        </p:txBody>
      </p:sp>
      <p:sp>
        <p:nvSpPr>
          <p:cNvPr id="3" name="Content Placeholder 2">
            <a:extLst>
              <a:ext uri="{FF2B5EF4-FFF2-40B4-BE49-F238E27FC236}">
                <a16:creationId xmlns:a16="http://schemas.microsoft.com/office/drawing/2014/main" id="{70306CF7-714F-4FF7-BB9A-730B965D69F1}"/>
              </a:ext>
            </a:extLst>
          </p:cNvPr>
          <p:cNvSpPr>
            <a:spLocks noGrp="1"/>
          </p:cNvSpPr>
          <p:nvPr>
            <p:ph idx="1"/>
          </p:nvPr>
        </p:nvSpPr>
        <p:spPr>
          <a:xfrm>
            <a:off x="251520" y="1268760"/>
            <a:ext cx="8640960" cy="4680520"/>
          </a:xfrm>
        </p:spPr>
        <p:txBody>
          <a:bodyPr>
            <a:normAutofit/>
          </a:bodyPr>
          <a:lstStyle/>
          <a:p>
            <a:pPr marL="0" indent="0">
              <a:buNone/>
            </a:pPr>
            <a:r>
              <a:rPr lang="en-GB" sz="2400" i="1" dirty="0">
                <a:latin typeface="Arial" panose="020B0604020202020204" pitchFamily="34" charset="0"/>
              </a:rPr>
              <a:t>“The medical model (also) lends itself to considering disabilities a “personal tragedy, which suggests that a disability is some terrible chance event that occurs at random to unfortunate individuals.” Accordingly, this model fixates the “problem” within the individual while simultaneously absolving society from any further consideration. It also ultimately perpetuates stereotypes, perceiving people with disabilities as incomplete or damaged and needing fixing to accomplish any task at hand. This model also views the individual with pity, as defective, or as having an impairment that must be eliminated, treated, or cured. This framing diminishes the hidden gifts and intrinsic value people with disabilities provide by existing.”</a:t>
            </a:r>
          </a:p>
          <a:p>
            <a:pPr marL="0" indent="0" algn="r">
              <a:buNone/>
            </a:pPr>
            <a:r>
              <a:rPr lang="en-GB" sz="1800" dirty="0">
                <a:latin typeface="Arial" panose="020B0604020202020204" pitchFamily="34" charset="0"/>
              </a:rPr>
              <a:t>(</a:t>
            </a:r>
            <a:r>
              <a:rPr lang="en-GB" sz="1800" dirty="0" err="1">
                <a:latin typeface="Arial" panose="020B0604020202020204" pitchFamily="34" charset="0"/>
              </a:rPr>
              <a:t>Guevera</a:t>
            </a:r>
            <a:r>
              <a:rPr lang="en-GB" sz="1800" dirty="0">
                <a:latin typeface="Arial" panose="020B0604020202020204" pitchFamily="34" charset="0"/>
              </a:rPr>
              <a:t>, 2021, p. 277)</a:t>
            </a:r>
          </a:p>
        </p:txBody>
      </p:sp>
    </p:spTree>
    <p:extLst>
      <p:ext uri="{BB962C8B-B14F-4D97-AF65-F5344CB8AC3E}">
        <p14:creationId xmlns:p14="http://schemas.microsoft.com/office/powerpoint/2010/main" val="1530585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Autofit/>
          </a:bodyPr>
          <a:lstStyle/>
          <a:p>
            <a:pPr algn="ctr"/>
            <a:r>
              <a:rPr lang="en-GB" sz="4000" dirty="0">
                <a:latin typeface="Arial" panose="020B0604020202020204" pitchFamily="34" charset="0"/>
              </a:rPr>
              <a:t>Medical model of disability               </a:t>
            </a:r>
          </a:p>
        </p:txBody>
      </p:sp>
      <p:sp>
        <p:nvSpPr>
          <p:cNvPr id="10" name="Content Placeholder 9">
            <a:extLst>
              <a:ext uri="{FF2B5EF4-FFF2-40B4-BE49-F238E27FC236}">
                <a16:creationId xmlns:a16="http://schemas.microsoft.com/office/drawing/2014/main" id="{E36245D5-5709-4D63-8ABB-80643DB71401}"/>
              </a:ext>
            </a:extLst>
          </p:cNvPr>
          <p:cNvSpPr>
            <a:spLocks noGrp="1"/>
          </p:cNvSpPr>
          <p:nvPr>
            <p:ph sz="half" idx="2"/>
          </p:nvPr>
        </p:nvSpPr>
        <p:spPr>
          <a:xfrm>
            <a:off x="395536" y="1628799"/>
            <a:ext cx="8424936" cy="4104457"/>
          </a:xfrm>
        </p:spPr>
        <p:txBody>
          <a:bodyPr>
            <a:normAutofit/>
          </a:bodyPr>
          <a:lstStyle/>
          <a:p>
            <a:r>
              <a:rPr lang="en-GB" dirty="0">
                <a:latin typeface="Arial" panose="020B0604020202020204" pitchFamily="34" charset="0"/>
              </a:rPr>
              <a:t>Disabilities are seen as defects that need treatment;</a:t>
            </a:r>
          </a:p>
          <a:p>
            <a:r>
              <a:rPr lang="en-GB" dirty="0">
                <a:latin typeface="Arial" panose="020B0604020202020204" pitchFamily="34" charset="0"/>
              </a:rPr>
              <a:t>The able body is seen as the norm;</a:t>
            </a:r>
          </a:p>
          <a:p>
            <a:r>
              <a:rPr lang="en-GB" dirty="0">
                <a:latin typeface="Arial" panose="020B0604020202020204" pitchFamily="34" charset="0"/>
              </a:rPr>
              <a:t>Perpetuates stigma and discrimination;</a:t>
            </a:r>
          </a:p>
          <a:p>
            <a:r>
              <a:rPr lang="en-GB" dirty="0">
                <a:latin typeface="Arial" panose="020B0604020202020204" pitchFamily="34" charset="0"/>
              </a:rPr>
              <a:t>Limits the values of individuals.</a:t>
            </a:r>
          </a:p>
          <a:p>
            <a:pPr marL="0" indent="0" algn="r">
              <a:buNone/>
            </a:pPr>
            <a:r>
              <a:rPr lang="en-GB" sz="1800" dirty="0">
                <a:latin typeface="Arial" panose="020B0604020202020204" pitchFamily="34" charset="0"/>
              </a:rPr>
              <a:t>(</a:t>
            </a:r>
            <a:r>
              <a:rPr lang="en-GB" sz="1800" dirty="0" err="1">
                <a:latin typeface="Arial" panose="020B0604020202020204" pitchFamily="34" charset="0"/>
              </a:rPr>
              <a:t>Guevera</a:t>
            </a:r>
            <a:r>
              <a:rPr lang="en-GB" sz="1800" dirty="0">
                <a:latin typeface="Arial" panose="020B0604020202020204" pitchFamily="34" charset="0"/>
              </a:rPr>
              <a:t>, 2021)</a:t>
            </a:r>
          </a:p>
        </p:txBody>
      </p:sp>
    </p:spTree>
    <p:extLst>
      <p:ext uri="{BB962C8B-B14F-4D97-AF65-F5344CB8AC3E}">
        <p14:creationId xmlns:p14="http://schemas.microsoft.com/office/powerpoint/2010/main" val="2592600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D6FE-D9A0-49D2-A137-276F1ADD1E2A}"/>
              </a:ext>
            </a:extLst>
          </p:cNvPr>
          <p:cNvSpPr>
            <a:spLocks noGrp="1"/>
          </p:cNvSpPr>
          <p:nvPr>
            <p:ph type="title"/>
          </p:nvPr>
        </p:nvSpPr>
        <p:spPr>
          <a:xfrm>
            <a:off x="628650" y="365127"/>
            <a:ext cx="7886700" cy="687609"/>
          </a:xfrm>
        </p:spPr>
        <p:txBody>
          <a:bodyPr>
            <a:noAutofit/>
          </a:bodyPr>
          <a:lstStyle/>
          <a:p>
            <a:pPr algn="ctr"/>
            <a:r>
              <a:rPr lang="en-GB" sz="4000" dirty="0">
                <a:latin typeface="Arial" panose="020B0604020202020204" pitchFamily="34" charset="0"/>
              </a:rPr>
              <a:t>Physiological Barriers</a:t>
            </a:r>
            <a:endParaRPr lang="en-GB" sz="4000" dirty="0"/>
          </a:p>
        </p:txBody>
      </p:sp>
      <p:sp>
        <p:nvSpPr>
          <p:cNvPr id="4" name="Content Placeholder 3">
            <a:extLst>
              <a:ext uri="{FF2B5EF4-FFF2-40B4-BE49-F238E27FC236}">
                <a16:creationId xmlns:a16="http://schemas.microsoft.com/office/drawing/2014/main" id="{4EB0EF27-26E1-4EC0-B681-801F6F182742}"/>
              </a:ext>
            </a:extLst>
          </p:cNvPr>
          <p:cNvSpPr>
            <a:spLocks noGrp="1"/>
          </p:cNvSpPr>
          <p:nvPr>
            <p:ph sz="half" idx="2"/>
          </p:nvPr>
        </p:nvSpPr>
        <p:spPr>
          <a:xfrm>
            <a:off x="628650" y="1417861"/>
            <a:ext cx="8335838" cy="4243387"/>
          </a:xfrm>
        </p:spPr>
        <p:txBody>
          <a:bodyPr>
            <a:normAutofit fontScale="92500" lnSpcReduction="10000"/>
          </a:bodyPr>
          <a:lstStyle/>
          <a:p>
            <a:pPr marL="0" indent="0">
              <a:buNone/>
            </a:pPr>
            <a:r>
              <a:rPr lang="en-GB" dirty="0">
                <a:latin typeface="Arial" panose="020B0604020202020204" pitchFamily="34" charset="0"/>
              </a:rPr>
              <a:t>Examples:</a:t>
            </a:r>
          </a:p>
          <a:p>
            <a:r>
              <a:rPr lang="en-GB" dirty="0">
                <a:latin typeface="Arial" panose="020B0604020202020204" pitchFamily="34" charset="0"/>
              </a:rPr>
              <a:t>Hearing impairment;</a:t>
            </a:r>
          </a:p>
          <a:p>
            <a:pPr>
              <a:buFontTx/>
              <a:buChar char="-"/>
            </a:pPr>
            <a:r>
              <a:rPr lang="en-GB" dirty="0">
                <a:latin typeface="Arial" panose="020B0604020202020204" pitchFamily="34" charset="0"/>
              </a:rPr>
              <a:t>Damaged ear drum;</a:t>
            </a:r>
          </a:p>
          <a:p>
            <a:pPr>
              <a:buFontTx/>
              <a:buChar char="-"/>
            </a:pPr>
            <a:r>
              <a:rPr lang="en-GB" dirty="0">
                <a:latin typeface="Arial" panose="020B0604020202020204" pitchFamily="34" charset="0"/>
              </a:rPr>
              <a:t>Genetics.</a:t>
            </a:r>
          </a:p>
          <a:p>
            <a:pPr marL="0" indent="0">
              <a:buNone/>
            </a:pPr>
            <a:endParaRPr lang="en-GB" dirty="0">
              <a:latin typeface="Arial" panose="020B0604020202020204" pitchFamily="34" charset="0"/>
            </a:endParaRPr>
          </a:p>
          <a:p>
            <a:r>
              <a:rPr lang="en-GB" dirty="0">
                <a:latin typeface="Arial" panose="020B0604020202020204" pitchFamily="34" charset="0"/>
              </a:rPr>
              <a:t>Visual impairment;</a:t>
            </a:r>
          </a:p>
          <a:p>
            <a:pPr>
              <a:buFontTx/>
              <a:buChar char="-"/>
            </a:pPr>
            <a:r>
              <a:rPr lang="en-GB" dirty="0">
                <a:latin typeface="Arial" panose="020B0604020202020204" pitchFamily="34" charset="0"/>
              </a:rPr>
              <a:t>Loss of central vision;</a:t>
            </a:r>
          </a:p>
          <a:p>
            <a:pPr>
              <a:buFontTx/>
              <a:buChar char="-"/>
            </a:pPr>
            <a:r>
              <a:rPr lang="en-GB" dirty="0">
                <a:latin typeface="Arial" panose="020B0604020202020204" pitchFamily="34" charset="0"/>
              </a:rPr>
              <a:t>Loss of peripheral vision;</a:t>
            </a:r>
          </a:p>
          <a:p>
            <a:pPr>
              <a:buFontTx/>
              <a:buChar char="-"/>
            </a:pPr>
            <a:r>
              <a:rPr lang="en-GB" dirty="0">
                <a:latin typeface="Arial" panose="020B0604020202020204" pitchFamily="34" charset="0"/>
              </a:rPr>
              <a:t>Cerebral visual impairment.</a:t>
            </a:r>
          </a:p>
          <a:p>
            <a:endParaRPr lang="en-GB" dirty="0"/>
          </a:p>
        </p:txBody>
      </p:sp>
    </p:spTree>
    <p:extLst>
      <p:ext uri="{BB962C8B-B14F-4D97-AF65-F5344CB8AC3E}">
        <p14:creationId xmlns:p14="http://schemas.microsoft.com/office/powerpoint/2010/main" val="75748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Understanding Hearing and Hearing Loss">
            <a:hlinkClick r:id="" action="ppaction://media"/>
            <a:extLst>
              <a:ext uri="{FF2B5EF4-FFF2-40B4-BE49-F238E27FC236}">
                <a16:creationId xmlns:a16="http://schemas.microsoft.com/office/drawing/2014/main" id="{C1B5FE37-A79B-4A0A-BBE3-E6126819F2F2}"/>
              </a:ext>
            </a:extLst>
          </p:cNvPr>
          <p:cNvPicPr>
            <a:picLocks noGrp="1" noRot="1" noChangeAspect="1"/>
          </p:cNvPicPr>
          <p:nvPr>
            <p:ph idx="1"/>
            <a:videoFile r:link="rId1"/>
          </p:nvPr>
        </p:nvPicPr>
        <p:blipFill>
          <a:blip r:embed="rId4"/>
          <a:stretch>
            <a:fillRect/>
          </a:stretch>
        </p:blipFill>
        <p:spPr>
          <a:xfrm>
            <a:off x="755576" y="476672"/>
            <a:ext cx="7848872" cy="5688632"/>
          </a:xfrm>
          <a:prstGeom prst="rect">
            <a:avLst/>
          </a:prstGeom>
        </p:spPr>
      </p:pic>
    </p:spTree>
    <p:extLst>
      <p:ext uri="{BB962C8B-B14F-4D97-AF65-F5344CB8AC3E}">
        <p14:creationId xmlns:p14="http://schemas.microsoft.com/office/powerpoint/2010/main" val="3067742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831626"/>
          </a:xfrm>
        </p:spPr>
        <p:txBody>
          <a:bodyPr>
            <a:noAutofit/>
          </a:bodyPr>
          <a:lstStyle/>
          <a:p>
            <a:pPr algn="ctr"/>
            <a:r>
              <a:rPr lang="en-GB" sz="4000" dirty="0">
                <a:latin typeface="Arial" panose="020B0604020202020204" pitchFamily="34" charset="0"/>
              </a:rPr>
              <a:t>Cognitive Barriers</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7544" y="1412777"/>
            <a:ext cx="8496944" cy="4351338"/>
          </a:xfrm>
        </p:spPr>
        <p:txBody>
          <a:bodyPr>
            <a:normAutofit/>
          </a:bodyPr>
          <a:lstStyle/>
          <a:p>
            <a:pPr marL="0" indent="0">
              <a:buNone/>
            </a:pPr>
            <a:r>
              <a:rPr lang="en-GB" dirty="0">
                <a:latin typeface="Arial" panose="020B0604020202020204" pitchFamily="34" charset="0"/>
              </a:rPr>
              <a:t>Examples:</a:t>
            </a:r>
          </a:p>
          <a:p>
            <a:r>
              <a:rPr lang="en-GB" dirty="0">
                <a:latin typeface="Arial" panose="020B0604020202020204" pitchFamily="34" charset="0"/>
              </a:rPr>
              <a:t>Poor concentration;</a:t>
            </a:r>
          </a:p>
          <a:p>
            <a:r>
              <a:rPr lang="en-GB" dirty="0">
                <a:latin typeface="Arial" panose="020B0604020202020204" pitchFamily="34" charset="0"/>
              </a:rPr>
              <a:t>Aversion to physical interaction;</a:t>
            </a:r>
          </a:p>
          <a:p>
            <a:r>
              <a:rPr lang="en-GB" dirty="0">
                <a:latin typeface="Arial" panose="020B0604020202020204" pitchFamily="34" charset="0"/>
              </a:rPr>
              <a:t>Depression or anxiety;</a:t>
            </a:r>
          </a:p>
          <a:p>
            <a:r>
              <a:rPr lang="en-GB" dirty="0">
                <a:latin typeface="Arial" panose="020B0604020202020204" pitchFamily="34" charset="0"/>
              </a:rPr>
              <a:t>Difficulty focusing, prone to distraction;</a:t>
            </a:r>
          </a:p>
          <a:p>
            <a:r>
              <a:rPr lang="en-GB" dirty="0">
                <a:latin typeface="Arial" panose="020B0604020202020204" pitchFamily="34" charset="0"/>
              </a:rPr>
              <a:t>Difficulty learning, literacy challenges;</a:t>
            </a:r>
          </a:p>
          <a:p>
            <a:r>
              <a:rPr lang="en-GB" dirty="0">
                <a:latin typeface="Arial" panose="020B0604020202020204" pitchFamily="34" charset="0"/>
              </a:rPr>
              <a:t>Inability to express thoughts quickly, process information;</a:t>
            </a:r>
          </a:p>
          <a:p>
            <a:pPr marL="0" indent="0">
              <a:buNone/>
            </a:pPr>
            <a:endParaRPr lang="en-GB" dirty="0">
              <a:solidFill>
                <a:srgbClr val="0070C0"/>
              </a:solidFill>
              <a:latin typeface="Arial" panose="020B0604020202020204" pitchFamily="34" charset="0"/>
            </a:endParaRPr>
          </a:p>
          <a:p>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836028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831626"/>
          </a:xfrm>
        </p:spPr>
        <p:txBody>
          <a:bodyPr>
            <a:noAutofit/>
          </a:bodyPr>
          <a:lstStyle/>
          <a:p>
            <a:pPr algn="ctr"/>
            <a:r>
              <a:rPr lang="en-GB" sz="4000" dirty="0">
                <a:latin typeface="Arial" panose="020B0604020202020204" pitchFamily="34" charset="0"/>
              </a:rPr>
              <a:t>Cognitive Barriers</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395536" y="1412777"/>
            <a:ext cx="8568952" cy="4351338"/>
          </a:xfrm>
        </p:spPr>
        <p:txBody>
          <a:bodyPr>
            <a:normAutofit/>
          </a:bodyPr>
          <a:lstStyle/>
          <a:p>
            <a:pPr marL="0" indent="0">
              <a:buNone/>
            </a:pPr>
            <a:r>
              <a:rPr lang="en-GB" dirty="0">
                <a:latin typeface="Arial" panose="020B0604020202020204" pitchFamily="34" charset="0"/>
              </a:rPr>
              <a:t>Examples:</a:t>
            </a:r>
          </a:p>
          <a:p>
            <a:r>
              <a:rPr lang="en-GB" dirty="0">
                <a:latin typeface="Arial" panose="020B0604020202020204" pitchFamily="34" charset="0"/>
              </a:rPr>
              <a:t>Inability to recognise noises;</a:t>
            </a:r>
          </a:p>
          <a:p>
            <a:r>
              <a:rPr lang="en-GB" dirty="0">
                <a:latin typeface="Arial" panose="020B0604020202020204" pitchFamily="34" charset="0"/>
              </a:rPr>
              <a:t>Outbursts of temper;</a:t>
            </a:r>
          </a:p>
          <a:p>
            <a:r>
              <a:rPr lang="en-GB" dirty="0">
                <a:latin typeface="Arial" panose="020B0604020202020204" pitchFamily="34" charset="0"/>
              </a:rPr>
              <a:t>Shortened memory span;</a:t>
            </a:r>
          </a:p>
          <a:p>
            <a:r>
              <a:rPr lang="en-GB" dirty="0">
                <a:latin typeface="Arial" panose="020B0604020202020204" pitchFamily="34" charset="0"/>
              </a:rPr>
              <a:t>Social ambivalence, trouble interacting with others;</a:t>
            </a:r>
          </a:p>
          <a:p>
            <a:r>
              <a:rPr lang="en-GB" dirty="0">
                <a:latin typeface="Arial" panose="020B0604020202020204" pitchFamily="34" charset="0"/>
              </a:rPr>
              <a:t>Trouble interpreting sensory demands;</a:t>
            </a:r>
          </a:p>
          <a:p>
            <a:r>
              <a:rPr lang="en-GB" dirty="0">
                <a:latin typeface="Arial" panose="020B0604020202020204" pitchFamily="34" charset="0"/>
              </a:rPr>
              <a:t>Trouble responding to others (reduced brain plasticity).</a:t>
            </a:r>
          </a:p>
          <a:p>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730010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p:txBody>
          <a:bodyPr>
            <a:noAutofit/>
          </a:bodyPr>
          <a:lstStyle/>
          <a:p>
            <a:pPr algn="ctr"/>
            <a:r>
              <a:rPr lang="en-GB" sz="4000" dirty="0">
                <a:latin typeface="Arial" panose="020B0604020202020204" pitchFamily="34" charset="0"/>
              </a:rPr>
              <a:t>Language Barriers</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539552" y="1825625"/>
            <a:ext cx="7975798" cy="3809862"/>
          </a:xfrm>
        </p:spPr>
        <p:txBody>
          <a:bodyPr/>
          <a:lstStyle/>
          <a:p>
            <a:pPr marL="0" indent="0">
              <a:buNone/>
            </a:pPr>
            <a:r>
              <a:rPr lang="en-GB" dirty="0">
                <a:latin typeface="Arial" panose="020B0604020202020204" pitchFamily="34" charset="0"/>
              </a:rPr>
              <a:t>Examples:</a:t>
            </a:r>
          </a:p>
          <a:p>
            <a:r>
              <a:rPr lang="en-GB" dirty="0">
                <a:latin typeface="Arial" panose="020B0604020202020204" pitchFamily="34" charset="0"/>
              </a:rPr>
              <a:t>Speech impairment;</a:t>
            </a:r>
          </a:p>
          <a:p>
            <a:pPr>
              <a:buFontTx/>
              <a:buChar char="-"/>
            </a:pPr>
            <a:r>
              <a:rPr lang="en-GB" dirty="0">
                <a:latin typeface="Arial" panose="020B0604020202020204" pitchFamily="34" charset="0"/>
              </a:rPr>
              <a:t>Muteness;</a:t>
            </a:r>
          </a:p>
          <a:p>
            <a:pPr>
              <a:buFontTx/>
              <a:buChar char="-"/>
            </a:pPr>
            <a:r>
              <a:rPr lang="en-GB" dirty="0">
                <a:latin typeface="Arial" panose="020B0604020202020204" pitchFamily="34" charset="0"/>
              </a:rPr>
              <a:t>Apraxia.</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958426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0B1EC-6BF5-41E1-AE18-0B2FABA86E3F}"/>
              </a:ext>
            </a:extLst>
          </p:cNvPr>
          <p:cNvSpPr>
            <a:spLocks noGrp="1"/>
          </p:cNvSpPr>
          <p:nvPr>
            <p:ph type="title"/>
          </p:nvPr>
        </p:nvSpPr>
        <p:spPr>
          <a:xfrm>
            <a:off x="628650" y="365127"/>
            <a:ext cx="7886700" cy="615602"/>
          </a:xfrm>
        </p:spPr>
        <p:txBody>
          <a:bodyPr>
            <a:noAutofit/>
          </a:bodyPr>
          <a:lstStyle/>
          <a:p>
            <a:pPr algn="ctr"/>
            <a:r>
              <a:rPr kumimoji="0" lang="en-GB" sz="4000" b="0" i="0" u="none" strike="noStrike" kern="1200" cap="none" spc="0" normalizeH="0" baseline="0" noProof="0" dirty="0">
                <a:ln>
                  <a:noFill/>
                </a:ln>
                <a:effectLst/>
                <a:uLnTx/>
                <a:uFillTx/>
                <a:latin typeface="Arial" panose="020B0604020202020204" pitchFamily="34" charset="0"/>
                <a:ea typeface="+mj-ea"/>
                <a:cs typeface="+mj-cs"/>
              </a:rPr>
              <a:t>Muteness</a:t>
            </a:r>
            <a:endParaRPr lang="en-GB" sz="4000" dirty="0"/>
          </a:p>
        </p:txBody>
      </p:sp>
      <p:sp>
        <p:nvSpPr>
          <p:cNvPr id="4" name="Content Placeholder 3">
            <a:extLst>
              <a:ext uri="{FF2B5EF4-FFF2-40B4-BE49-F238E27FC236}">
                <a16:creationId xmlns:a16="http://schemas.microsoft.com/office/drawing/2014/main" id="{EFB9E911-BBF0-498C-9956-EF9D804970CE}"/>
              </a:ext>
            </a:extLst>
          </p:cNvPr>
          <p:cNvSpPr>
            <a:spLocks noGrp="1"/>
          </p:cNvSpPr>
          <p:nvPr>
            <p:ph sz="half" idx="2"/>
          </p:nvPr>
        </p:nvSpPr>
        <p:spPr>
          <a:xfrm>
            <a:off x="628650" y="1340767"/>
            <a:ext cx="8335838" cy="4464497"/>
          </a:xfrm>
        </p:spPr>
        <p:txBody>
          <a:bodyPr>
            <a:normAutofit/>
          </a:bodyPr>
          <a:lstStyle/>
          <a:p>
            <a:r>
              <a:rPr lang="en-GB" b="1" dirty="0">
                <a:latin typeface="Arial" panose="020B0604020202020204" pitchFamily="34" charset="0"/>
              </a:rPr>
              <a:t>Neurologically based mutism</a:t>
            </a:r>
          </a:p>
          <a:p>
            <a:pPr>
              <a:buFontTx/>
              <a:buChar char="-"/>
            </a:pPr>
            <a:r>
              <a:rPr lang="en-GB" dirty="0">
                <a:latin typeface="Arial" panose="020B0604020202020204" pitchFamily="34" charset="0"/>
              </a:rPr>
              <a:t>Birth defect;</a:t>
            </a:r>
          </a:p>
          <a:p>
            <a:pPr>
              <a:buFontTx/>
              <a:buChar char="-"/>
            </a:pPr>
            <a:r>
              <a:rPr lang="en-GB" dirty="0">
                <a:latin typeface="Arial" panose="020B0604020202020204" pitchFamily="34" charset="0"/>
              </a:rPr>
              <a:t>Accident;</a:t>
            </a:r>
          </a:p>
          <a:p>
            <a:pPr>
              <a:buFontTx/>
              <a:buChar char="-"/>
            </a:pPr>
            <a:r>
              <a:rPr lang="en-GB" dirty="0">
                <a:latin typeface="Arial" panose="020B0604020202020204" pitchFamily="34" charset="0"/>
              </a:rPr>
              <a:t>Head/neck injury;</a:t>
            </a:r>
          </a:p>
          <a:p>
            <a:pPr>
              <a:buFontTx/>
              <a:buChar char="-"/>
            </a:pPr>
            <a:r>
              <a:rPr lang="en-GB" dirty="0">
                <a:latin typeface="Arial" panose="020B0604020202020204" pitchFamily="34" charset="0"/>
              </a:rPr>
              <a:t>Autistic Spectrum Condition;</a:t>
            </a:r>
          </a:p>
          <a:p>
            <a:pPr>
              <a:buFontTx/>
              <a:buChar char="-"/>
            </a:pPr>
            <a:r>
              <a:rPr lang="en-GB" dirty="0">
                <a:latin typeface="Arial" panose="020B0604020202020204" pitchFamily="34" charset="0"/>
              </a:rPr>
              <a:t>Deafness.</a:t>
            </a:r>
          </a:p>
        </p:txBody>
      </p:sp>
    </p:spTree>
    <p:extLst>
      <p:ext uri="{BB962C8B-B14F-4D97-AF65-F5344CB8AC3E}">
        <p14:creationId xmlns:p14="http://schemas.microsoft.com/office/powerpoint/2010/main" val="2427270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0B1EC-6BF5-41E1-AE18-0B2FABA86E3F}"/>
              </a:ext>
            </a:extLst>
          </p:cNvPr>
          <p:cNvSpPr>
            <a:spLocks noGrp="1"/>
          </p:cNvSpPr>
          <p:nvPr>
            <p:ph type="title"/>
          </p:nvPr>
        </p:nvSpPr>
        <p:spPr>
          <a:xfrm>
            <a:off x="628650" y="365127"/>
            <a:ext cx="7886700" cy="615602"/>
          </a:xfrm>
        </p:spPr>
        <p:txBody>
          <a:bodyPr>
            <a:noAutofit/>
          </a:bodyPr>
          <a:lstStyle/>
          <a:p>
            <a:pPr algn="ctr"/>
            <a:r>
              <a:rPr kumimoji="0" lang="en-GB" sz="4000" b="0" i="0" u="none" strike="noStrike" kern="1200" cap="none" spc="0" normalizeH="0" baseline="0" noProof="0" dirty="0">
                <a:ln>
                  <a:noFill/>
                </a:ln>
                <a:effectLst/>
                <a:uLnTx/>
                <a:uFillTx/>
                <a:latin typeface="Arial" panose="020B0604020202020204" pitchFamily="34" charset="0"/>
                <a:ea typeface="+mj-ea"/>
                <a:cs typeface="+mj-cs"/>
              </a:rPr>
              <a:t>Muteness</a:t>
            </a:r>
            <a:endParaRPr lang="en-GB" sz="4000" dirty="0"/>
          </a:p>
        </p:txBody>
      </p:sp>
      <p:sp>
        <p:nvSpPr>
          <p:cNvPr id="4" name="Content Placeholder 3">
            <a:extLst>
              <a:ext uri="{FF2B5EF4-FFF2-40B4-BE49-F238E27FC236}">
                <a16:creationId xmlns:a16="http://schemas.microsoft.com/office/drawing/2014/main" id="{EFB9E911-BBF0-498C-9956-EF9D804970CE}"/>
              </a:ext>
            </a:extLst>
          </p:cNvPr>
          <p:cNvSpPr>
            <a:spLocks noGrp="1"/>
          </p:cNvSpPr>
          <p:nvPr>
            <p:ph sz="half" idx="2"/>
          </p:nvPr>
        </p:nvSpPr>
        <p:spPr>
          <a:xfrm>
            <a:off x="467544" y="1340767"/>
            <a:ext cx="8496944" cy="4464497"/>
          </a:xfrm>
        </p:spPr>
        <p:txBody>
          <a:bodyPr>
            <a:normAutofit/>
          </a:bodyPr>
          <a:lstStyle/>
          <a:p>
            <a:r>
              <a:rPr lang="en-GB" b="1" dirty="0">
                <a:latin typeface="Arial" panose="020B0604020202020204" pitchFamily="34" charset="0"/>
              </a:rPr>
              <a:t>Psychologically Based Mutism</a:t>
            </a:r>
          </a:p>
          <a:p>
            <a:pPr>
              <a:buFontTx/>
              <a:buChar char="-"/>
            </a:pPr>
            <a:r>
              <a:rPr lang="en-GB" dirty="0">
                <a:latin typeface="Arial" panose="020B0604020202020204" pitchFamily="34" charset="0"/>
              </a:rPr>
              <a:t>Anxiety;</a:t>
            </a:r>
          </a:p>
          <a:p>
            <a:pPr>
              <a:buFontTx/>
              <a:buChar char="-"/>
            </a:pPr>
            <a:r>
              <a:rPr lang="en-GB" dirty="0">
                <a:latin typeface="Arial" panose="020B0604020202020204" pitchFamily="34" charset="0"/>
              </a:rPr>
              <a:t>Excessive shyness;</a:t>
            </a:r>
          </a:p>
          <a:p>
            <a:pPr>
              <a:buFontTx/>
              <a:buChar char="-"/>
            </a:pPr>
            <a:r>
              <a:rPr lang="en-GB" dirty="0">
                <a:latin typeface="Arial" panose="020B0604020202020204" pitchFamily="34" charset="0"/>
              </a:rPr>
              <a:t>Fear of social embarrassment;</a:t>
            </a:r>
          </a:p>
          <a:p>
            <a:pPr>
              <a:buFontTx/>
              <a:buChar char="-"/>
            </a:pPr>
            <a:r>
              <a:rPr lang="en-GB" dirty="0">
                <a:latin typeface="Arial" panose="020B0604020202020204" pitchFamily="34" charset="0"/>
              </a:rPr>
              <a:t>Over-stimulated Amygdala (fight or flight).</a:t>
            </a:r>
          </a:p>
        </p:txBody>
      </p:sp>
    </p:spTree>
    <p:extLst>
      <p:ext uri="{BB962C8B-B14F-4D97-AF65-F5344CB8AC3E}">
        <p14:creationId xmlns:p14="http://schemas.microsoft.com/office/powerpoint/2010/main" val="1994851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9D61-A2BE-423F-AA42-3B3A26025202}"/>
              </a:ext>
            </a:extLst>
          </p:cNvPr>
          <p:cNvSpPr>
            <a:spLocks noGrp="1"/>
          </p:cNvSpPr>
          <p:nvPr>
            <p:ph type="title"/>
          </p:nvPr>
        </p:nvSpPr>
        <p:spPr>
          <a:xfrm>
            <a:off x="628650" y="365126"/>
            <a:ext cx="7886700" cy="976311"/>
          </a:xfrm>
        </p:spPr>
        <p:txBody>
          <a:bodyPr>
            <a:noAutofit/>
          </a:bodyPr>
          <a:lstStyle/>
          <a:p>
            <a:pPr algn="ctr"/>
            <a:r>
              <a:rPr lang="en-GB" sz="4000" dirty="0">
                <a:latin typeface="Arial" panose="020B0604020202020204" pitchFamily="34" charset="0"/>
              </a:rPr>
              <a:t>Video</a:t>
            </a:r>
          </a:p>
        </p:txBody>
      </p:sp>
      <p:pic>
        <p:nvPicPr>
          <p:cNvPr id="6" name="Online Media 5" title="Raising A Child With Selective Mutism | MY CHILD WON'T TALK | Full Documentary | Origin">
            <a:hlinkClick r:id="" action="ppaction://media"/>
            <a:extLst>
              <a:ext uri="{FF2B5EF4-FFF2-40B4-BE49-F238E27FC236}">
                <a16:creationId xmlns:a16="http://schemas.microsoft.com/office/drawing/2014/main" id="{F6047F50-D0F0-4304-A5F4-EB69DAF6CD56}"/>
              </a:ext>
            </a:extLst>
          </p:cNvPr>
          <p:cNvPicPr>
            <a:picLocks noGrp="1" noRot="1" noChangeAspect="1"/>
          </p:cNvPicPr>
          <p:nvPr>
            <p:ph idx="1"/>
            <a:videoFile r:link="rId1"/>
          </p:nvPr>
        </p:nvPicPr>
        <p:blipFill>
          <a:blip r:embed="rId4"/>
          <a:stretch>
            <a:fillRect/>
          </a:stretch>
        </p:blipFill>
        <p:spPr>
          <a:xfrm>
            <a:off x="395536" y="1600200"/>
            <a:ext cx="8352928" cy="3916363"/>
          </a:xfrm>
          <a:prstGeom prst="rect">
            <a:avLst/>
          </a:prstGeom>
        </p:spPr>
      </p:pic>
    </p:spTree>
    <p:extLst>
      <p:ext uri="{BB962C8B-B14F-4D97-AF65-F5344CB8AC3E}">
        <p14:creationId xmlns:p14="http://schemas.microsoft.com/office/powerpoint/2010/main" val="147332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903634"/>
          </a:xfrm>
        </p:spPr>
        <p:txBody>
          <a:bodyPr>
            <a:noAutofit/>
          </a:bodyPr>
          <a:lstStyle/>
          <a:p>
            <a:pPr algn="ctr"/>
            <a:r>
              <a:rPr lang="en-GB" sz="4000" dirty="0">
                <a:latin typeface="Arial" panose="020B0604020202020204" pitchFamily="34" charset="0"/>
              </a:rPr>
              <a:t>Apraxia</a:t>
            </a:r>
          </a:p>
        </p:txBody>
      </p:sp>
      <p:sp>
        <p:nvSpPr>
          <p:cNvPr id="4" name="Content Placeholder 3">
            <a:extLst>
              <a:ext uri="{FF2B5EF4-FFF2-40B4-BE49-F238E27FC236}">
                <a16:creationId xmlns:a16="http://schemas.microsoft.com/office/drawing/2014/main" id="{2266FFF1-67A7-4245-82EA-46F964E3E48D}"/>
              </a:ext>
            </a:extLst>
          </p:cNvPr>
          <p:cNvSpPr>
            <a:spLocks noGrp="1"/>
          </p:cNvSpPr>
          <p:nvPr>
            <p:ph sz="half" idx="2"/>
          </p:nvPr>
        </p:nvSpPr>
        <p:spPr>
          <a:xfrm>
            <a:off x="467544" y="1700807"/>
            <a:ext cx="8352928" cy="4104457"/>
          </a:xfrm>
        </p:spPr>
        <p:txBody>
          <a:bodyPr>
            <a:normAutofit/>
          </a:bodyPr>
          <a:lstStyle/>
          <a:p>
            <a:r>
              <a:rPr lang="en-GB" dirty="0">
                <a:latin typeface="Arial" panose="020B0604020202020204" pitchFamily="34" charset="0"/>
              </a:rPr>
              <a:t>Uncommon speech disorder;</a:t>
            </a:r>
          </a:p>
          <a:p>
            <a:r>
              <a:rPr lang="en-GB" dirty="0">
                <a:latin typeface="Arial" panose="020B0604020202020204" pitchFamily="34" charset="0"/>
              </a:rPr>
              <a:t>Also known as ‘verbal dyspraxia’;</a:t>
            </a:r>
          </a:p>
          <a:p>
            <a:r>
              <a:rPr lang="en-GB" dirty="0">
                <a:latin typeface="Arial" panose="020B0604020202020204" pitchFamily="34" charset="0"/>
              </a:rPr>
              <a:t>Delayed onset of first words;</a:t>
            </a:r>
          </a:p>
          <a:p>
            <a:r>
              <a:rPr lang="en-GB" dirty="0">
                <a:latin typeface="Arial" panose="020B0604020202020204" pitchFamily="34" charset="0"/>
              </a:rPr>
              <a:t>Limited number of words;</a:t>
            </a:r>
          </a:p>
          <a:p>
            <a:r>
              <a:rPr lang="en-GB" dirty="0">
                <a:latin typeface="Arial" panose="020B0604020202020204" pitchFamily="34" charset="0"/>
              </a:rPr>
              <a:t>Can only form a few sounds.</a:t>
            </a:r>
          </a:p>
          <a:p>
            <a:pPr marL="0" indent="0">
              <a:buNone/>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771537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Oval 2"/>
          <p:cNvSpPr>
            <a:spLocks noChangeArrowheads="1"/>
          </p:cNvSpPr>
          <p:nvPr/>
        </p:nvSpPr>
        <p:spPr bwMode="auto">
          <a:xfrm>
            <a:off x="1549400" y="1606550"/>
            <a:ext cx="6484938" cy="4764088"/>
          </a:xfrm>
          <a:prstGeom prst="ellipse">
            <a:avLst/>
          </a:prstGeom>
          <a:solidFill>
            <a:srgbClr val="E8A300"/>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195" name="Oval 3"/>
          <p:cNvSpPr>
            <a:spLocks noChangeArrowheads="1"/>
          </p:cNvSpPr>
          <p:nvPr/>
        </p:nvSpPr>
        <p:spPr bwMode="auto">
          <a:xfrm>
            <a:off x="1979712" y="1988840"/>
            <a:ext cx="5683151" cy="4091285"/>
          </a:xfrm>
          <a:prstGeom prst="ellipse">
            <a:avLst/>
          </a:prstGeom>
          <a:solidFill>
            <a:srgbClr val="00A3F0"/>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3012" name="Text Box 4"/>
          <p:cNvSpPr txBox="1">
            <a:spLocks noChangeArrowheads="1"/>
          </p:cNvSpPr>
          <p:nvPr/>
        </p:nvSpPr>
        <p:spPr bwMode="auto">
          <a:xfrm>
            <a:off x="3906838" y="3624263"/>
            <a:ext cx="1581150" cy="671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3800" b="1" i="0" u="none" strike="noStrike" kern="1200" cap="none" spc="0" normalizeH="0" baseline="0" noProof="0">
                <a:ln>
                  <a:noFill/>
                </a:ln>
                <a:solidFill>
                  <a:srgbClr val="FF9900"/>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ADHD</a:t>
            </a:r>
          </a:p>
        </p:txBody>
      </p:sp>
      <p:sp>
        <p:nvSpPr>
          <p:cNvPr id="43013" name="Text Box 5"/>
          <p:cNvSpPr txBox="1">
            <a:spLocks noChangeArrowheads="1"/>
          </p:cNvSpPr>
          <p:nvPr/>
        </p:nvSpPr>
        <p:spPr bwMode="auto">
          <a:xfrm>
            <a:off x="5638800" y="4953000"/>
            <a:ext cx="10985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Low self</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esteem</a:t>
            </a:r>
          </a:p>
        </p:txBody>
      </p:sp>
      <p:sp>
        <p:nvSpPr>
          <p:cNvPr id="43014" name="Text Box 6"/>
          <p:cNvSpPr txBox="1">
            <a:spLocks noChangeArrowheads="1"/>
          </p:cNvSpPr>
          <p:nvPr/>
        </p:nvSpPr>
        <p:spPr bwMode="auto">
          <a:xfrm>
            <a:off x="5562600" y="2667000"/>
            <a:ext cx="13271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Academic</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limitations</a:t>
            </a:r>
          </a:p>
        </p:txBody>
      </p:sp>
      <p:sp>
        <p:nvSpPr>
          <p:cNvPr id="43015" name="Text Box 7"/>
          <p:cNvSpPr txBox="1">
            <a:spLocks noChangeArrowheads="1"/>
          </p:cNvSpPr>
          <p:nvPr/>
        </p:nvSpPr>
        <p:spPr bwMode="auto">
          <a:xfrm>
            <a:off x="5943600" y="3810000"/>
            <a:ext cx="1682750"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Relationships</a:t>
            </a:r>
          </a:p>
        </p:txBody>
      </p:sp>
      <p:sp>
        <p:nvSpPr>
          <p:cNvPr id="43016" name="Text Box 8"/>
          <p:cNvSpPr txBox="1">
            <a:spLocks noChangeArrowheads="1"/>
          </p:cNvSpPr>
          <p:nvPr/>
        </p:nvSpPr>
        <p:spPr bwMode="auto">
          <a:xfrm>
            <a:off x="3719513" y="5372100"/>
            <a:ext cx="20383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Smoking and</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substance abuse</a:t>
            </a:r>
          </a:p>
        </p:txBody>
      </p:sp>
      <p:sp>
        <p:nvSpPr>
          <p:cNvPr id="43017" name="Text Box 9"/>
          <p:cNvSpPr txBox="1">
            <a:spLocks noChangeArrowheads="1"/>
          </p:cNvSpPr>
          <p:nvPr/>
        </p:nvSpPr>
        <p:spPr bwMode="auto">
          <a:xfrm>
            <a:off x="4191000" y="2133600"/>
            <a:ext cx="996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Injuries</a:t>
            </a:r>
          </a:p>
        </p:txBody>
      </p:sp>
      <p:sp>
        <p:nvSpPr>
          <p:cNvPr id="43018" name="Text Box 10"/>
          <p:cNvSpPr txBox="1">
            <a:spLocks noChangeArrowheads="1"/>
          </p:cNvSpPr>
          <p:nvPr/>
        </p:nvSpPr>
        <p:spPr bwMode="auto">
          <a:xfrm>
            <a:off x="2392363" y="4873625"/>
            <a:ext cx="17208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Motor vehicle </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accidents</a:t>
            </a:r>
          </a:p>
        </p:txBody>
      </p:sp>
      <p:sp>
        <p:nvSpPr>
          <p:cNvPr id="43019" name="Text Box 11"/>
          <p:cNvSpPr txBox="1">
            <a:spLocks noChangeArrowheads="1"/>
          </p:cNvSpPr>
          <p:nvPr/>
        </p:nvSpPr>
        <p:spPr bwMode="auto">
          <a:xfrm>
            <a:off x="2049463" y="3679825"/>
            <a:ext cx="13271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Legal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difficulties</a:t>
            </a:r>
          </a:p>
        </p:txBody>
      </p:sp>
      <p:sp>
        <p:nvSpPr>
          <p:cNvPr id="43020" name="Text Box 12"/>
          <p:cNvSpPr txBox="1">
            <a:spLocks noChangeArrowheads="1"/>
          </p:cNvSpPr>
          <p:nvPr/>
        </p:nvSpPr>
        <p:spPr bwMode="auto">
          <a:xfrm>
            <a:off x="2443163" y="2667000"/>
            <a:ext cx="16954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Occupational/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vocational</a:t>
            </a:r>
          </a:p>
        </p:txBody>
      </p:sp>
      <p:sp>
        <p:nvSpPr>
          <p:cNvPr id="8205" name="Freeform 13"/>
          <p:cNvSpPr>
            <a:spLocks/>
          </p:cNvSpPr>
          <p:nvPr/>
        </p:nvSpPr>
        <p:spPr bwMode="auto">
          <a:xfrm>
            <a:off x="7483475" y="3819525"/>
            <a:ext cx="698500" cy="339725"/>
          </a:xfrm>
          <a:custGeom>
            <a:avLst/>
            <a:gdLst>
              <a:gd name="T0" fmla="*/ 0 w 506"/>
              <a:gd name="T1" fmla="*/ 0 h 278"/>
              <a:gd name="T2" fmla="*/ 2147483646 w 506"/>
              <a:gd name="T3" fmla="*/ 2147483646 h 278"/>
              <a:gd name="T4" fmla="*/ 2147483646 w 506"/>
              <a:gd name="T5" fmla="*/ 2147483646 h 278"/>
              <a:gd name="T6" fmla="*/ 0 60000 65536"/>
              <a:gd name="T7" fmla="*/ 0 60000 65536"/>
              <a:gd name="T8" fmla="*/ 0 60000 65536"/>
            </a:gdLst>
            <a:ahLst/>
            <a:cxnLst>
              <a:cxn ang="T6">
                <a:pos x="T0" y="T1"/>
              </a:cxn>
              <a:cxn ang="T7">
                <a:pos x="T2" y="T3"/>
              </a:cxn>
              <a:cxn ang="T8">
                <a:pos x="T4" y="T5"/>
              </a:cxn>
            </a:cxnLst>
            <a:rect l="0" t="0" r="r" b="b"/>
            <a:pathLst>
              <a:path w="506" h="278">
                <a:moveTo>
                  <a:pt x="0" y="0"/>
                </a:moveTo>
                <a:lnTo>
                  <a:pt x="277" y="278"/>
                </a:lnTo>
                <a:lnTo>
                  <a:pt x="506" y="33"/>
                </a:lnTo>
              </a:path>
            </a:pathLst>
          </a:custGeom>
          <a:solidFill>
            <a:srgbClr val="E8A300"/>
          </a:solidFill>
          <a:ln w="2857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06" name="Freeform 14"/>
          <p:cNvSpPr>
            <a:spLocks/>
          </p:cNvSpPr>
          <p:nvPr/>
        </p:nvSpPr>
        <p:spPr bwMode="auto">
          <a:xfrm rot="7641203">
            <a:off x="1937544" y="5176044"/>
            <a:ext cx="700087" cy="339725"/>
          </a:xfrm>
          <a:custGeom>
            <a:avLst/>
            <a:gdLst>
              <a:gd name="T0" fmla="*/ 0 w 506"/>
              <a:gd name="T1" fmla="*/ 0 h 278"/>
              <a:gd name="T2" fmla="*/ 2147483646 w 506"/>
              <a:gd name="T3" fmla="*/ 2147483646 h 278"/>
              <a:gd name="T4" fmla="*/ 2147483646 w 506"/>
              <a:gd name="T5" fmla="*/ 2147483646 h 278"/>
              <a:gd name="T6" fmla="*/ 0 60000 65536"/>
              <a:gd name="T7" fmla="*/ 0 60000 65536"/>
              <a:gd name="T8" fmla="*/ 0 60000 65536"/>
            </a:gdLst>
            <a:ahLst/>
            <a:cxnLst>
              <a:cxn ang="T6">
                <a:pos x="T0" y="T1"/>
              </a:cxn>
              <a:cxn ang="T7">
                <a:pos x="T2" y="T3"/>
              </a:cxn>
              <a:cxn ang="T8">
                <a:pos x="T4" y="T5"/>
              </a:cxn>
            </a:cxnLst>
            <a:rect l="0" t="0" r="r" b="b"/>
            <a:pathLst>
              <a:path w="506" h="278">
                <a:moveTo>
                  <a:pt x="0" y="0"/>
                </a:moveTo>
                <a:lnTo>
                  <a:pt x="277" y="278"/>
                </a:lnTo>
                <a:lnTo>
                  <a:pt x="506" y="33"/>
                </a:lnTo>
              </a:path>
            </a:pathLst>
          </a:custGeom>
          <a:solidFill>
            <a:srgbClr val="E8A300"/>
          </a:solidFill>
          <a:ln w="2857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3023" name="Text Box 15"/>
          <p:cNvSpPr txBox="1">
            <a:spLocks noChangeArrowheads="1"/>
          </p:cNvSpPr>
          <p:nvPr/>
        </p:nvSpPr>
        <p:spPr bwMode="auto">
          <a:xfrm rot="1687590">
            <a:off x="5943600" y="2032000"/>
            <a:ext cx="1452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E7E6E6"/>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Childhood</a:t>
            </a:r>
          </a:p>
        </p:txBody>
      </p:sp>
      <p:sp>
        <p:nvSpPr>
          <p:cNvPr id="43024" name="Text Box 16"/>
          <p:cNvSpPr txBox="1">
            <a:spLocks noChangeArrowheads="1"/>
          </p:cNvSpPr>
          <p:nvPr/>
        </p:nvSpPr>
        <p:spPr bwMode="auto">
          <a:xfrm rot="18600507">
            <a:off x="1375569" y="2739231"/>
            <a:ext cx="1455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E7E6E6"/>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Adulthood</a:t>
            </a:r>
          </a:p>
        </p:txBody>
      </p:sp>
      <p:sp>
        <p:nvSpPr>
          <p:cNvPr id="43025" name="Text Box 17"/>
          <p:cNvSpPr txBox="1">
            <a:spLocks noChangeArrowheads="1"/>
          </p:cNvSpPr>
          <p:nvPr/>
        </p:nvSpPr>
        <p:spPr bwMode="auto">
          <a:xfrm rot="43003">
            <a:off x="3948113" y="6022975"/>
            <a:ext cx="1593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srgbClr val="E7E6E6"/>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Adolescence</a:t>
            </a:r>
          </a:p>
        </p:txBody>
      </p:sp>
      <p:sp>
        <p:nvSpPr>
          <p:cNvPr id="8210" name="Line 18"/>
          <p:cNvSpPr>
            <a:spLocks noChangeShapeType="1"/>
          </p:cNvSpPr>
          <p:nvPr/>
        </p:nvSpPr>
        <p:spPr bwMode="auto">
          <a:xfrm flipV="1">
            <a:off x="4719638" y="2619375"/>
            <a:ext cx="0" cy="758825"/>
          </a:xfrm>
          <a:prstGeom prst="line">
            <a:avLst/>
          </a:prstGeom>
          <a:noFill/>
          <a:ln w="38100">
            <a:solidFill>
              <a:schemeClr val="tx1"/>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1" name="Line 19"/>
          <p:cNvSpPr>
            <a:spLocks noChangeShapeType="1"/>
          </p:cNvSpPr>
          <p:nvPr/>
        </p:nvSpPr>
        <p:spPr bwMode="auto">
          <a:xfrm flipV="1">
            <a:off x="5199063" y="3206750"/>
            <a:ext cx="434975" cy="307975"/>
          </a:xfrm>
          <a:prstGeom prst="line">
            <a:avLst/>
          </a:prstGeom>
          <a:noFill/>
          <a:ln w="38100">
            <a:solidFill>
              <a:schemeClr val="tx1"/>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2" name="Line 20"/>
          <p:cNvSpPr>
            <a:spLocks noChangeShapeType="1"/>
          </p:cNvSpPr>
          <p:nvPr/>
        </p:nvSpPr>
        <p:spPr bwMode="auto">
          <a:xfrm flipV="1">
            <a:off x="4719638" y="4508500"/>
            <a:ext cx="0" cy="917575"/>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3" name="Line 21"/>
          <p:cNvSpPr>
            <a:spLocks noChangeShapeType="1"/>
          </p:cNvSpPr>
          <p:nvPr/>
        </p:nvSpPr>
        <p:spPr bwMode="auto">
          <a:xfrm flipH="1" flipV="1">
            <a:off x="5500688" y="3952875"/>
            <a:ext cx="528637" cy="0"/>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4" name="Line 22"/>
          <p:cNvSpPr>
            <a:spLocks noChangeShapeType="1"/>
          </p:cNvSpPr>
          <p:nvPr/>
        </p:nvSpPr>
        <p:spPr bwMode="auto">
          <a:xfrm flipH="1" flipV="1">
            <a:off x="5199063" y="4448175"/>
            <a:ext cx="439737" cy="481013"/>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5" name="Line 23"/>
          <p:cNvSpPr>
            <a:spLocks noChangeShapeType="1"/>
          </p:cNvSpPr>
          <p:nvPr/>
        </p:nvSpPr>
        <p:spPr bwMode="auto">
          <a:xfrm flipH="1" flipV="1">
            <a:off x="3905250" y="3206750"/>
            <a:ext cx="280988" cy="307975"/>
          </a:xfrm>
          <a:prstGeom prst="line">
            <a:avLst/>
          </a:prstGeom>
          <a:noFill/>
          <a:ln w="38100">
            <a:solidFill>
              <a:schemeClr val="tx1"/>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6" name="Line 24"/>
          <p:cNvSpPr>
            <a:spLocks noChangeShapeType="1"/>
          </p:cNvSpPr>
          <p:nvPr/>
        </p:nvSpPr>
        <p:spPr bwMode="auto">
          <a:xfrm flipV="1">
            <a:off x="3286125" y="3952875"/>
            <a:ext cx="619125" cy="0"/>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7" name="Line 25"/>
          <p:cNvSpPr>
            <a:spLocks noChangeShapeType="1"/>
          </p:cNvSpPr>
          <p:nvPr/>
        </p:nvSpPr>
        <p:spPr bwMode="auto">
          <a:xfrm flipV="1">
            <a:off x="3768725" y="4448175"/>
            <a:ext cx="461963" cy="388938"/>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8" name="Rectangle 26"/>
          <p:cNvSpPr>
            <a:spLocks noGrp="1" noChangeArrowheads="1"/>
          </p:cNvSpPr>
          <p:nvPr>
            <p:ph type="title"/>
          </p:nvPr>
        </p:nvSpPr>
        <p:spPr>
          <a:xfrm>
            <a:off x="457200" y="274638"/>
            <a:ext cx="8229600" cy="962024"/>
          </a:xfrm>
        </p:spPr>
        <p:txBody>
          <a:bodyPr>
            <a:noAutofit/>
          </a:bodyPr>
          <a:lstStyle/>
          <a:p>
            <a:pPr algn="ctr" eaLnBrk="1" hangingPunct="1"/>
            <a:r>
              <a:rPr lang="en-US" altLang="en-US" sz="3200" dirty="0">
                <a:latin typeface="Arial" panose="020B0604020202020204" pitchFamily="34" charset="0"/>
              </a:rPr>
              <a:t>ADHD - Potential Areas of Impairment</a:t>
            </a:r>
          </a:p>
        </p:txBody>
      </p:sp>
    </p:spTree>
    <p:extLst>
      <p:ext uri="{BB962C8B-B14F-4D97-AF65-F5344CB8AC3E}">
        <p14:creationId xmlns:p14="http://schemas.microsoft.com/office/powerpoint/2010/main" val="2014551426"/>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68313" y="260648"/>
            <a:ext cx="8229600" cy="1368152"/>
          </a:xfrm>
        </p:spPr>
        <p:txBody>
          <a:bodyPr>
            <a:normAutofit/>
          </a:bodyPr>
          <a:lstStyle/>
          <a:p>
            <a:pPr algn="ctr" eaLnBrk="1" hangingPunct="1"/>
            <a:r>
              <a:rPr lang="en-GB" altLang="en-US" sz="3600" dirty="0">
                <a:latin typeface="Arial" panose="020B0604020202020204" pitchFamily="34" charset="0"/>
              </a:rPr>
              <a:t>Physical confrontation and aggression</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468314" y="1628800"/>
            <a:ext cx="8496300" cy="3960788"/>
          </a:xfrm>
        </p:spPr>
        <p:txBody>
          <a:bodyPr rtlCol="0">
            <a:normAutofit/>
          </a:bodyPr>
          <a:lstStyle/>
          <a:p>
            <a:pPr eaLnBrk="1" hangingPunct="1"/>
            <a:r>
              <a:rPr lang="en-GB" altLang="en-US" sz="3200" dirty="0">
                <a:latin typeface="Arial" panose="020B0604020202020204" pitchFamily="34" charset="0"/>
              </a:rPr>
              <a:t>Challenging;</a:t>
            </a:r>
          </a:p>
          <a:p>
            <a:pPr eaLnBrk="1" hangingPunct="1"/>
            <a:r>
              <a:rPr lang="en-GB" altLang="en-US" sz="3200" dirty="0">
                <a:latin typeface="Arial" panose="020B0604020202020204" pitchFamily="34" charset="0"/>
              </a:rPr>
              <a:t>Stressful;</a:t>
            </a:r>
          </a:p>
          <a:p>
            <a:pPr eaLnBrk="1" hangingPunct="1"/>
            <a:r>
              <a:rPr lang="en-GB" altLang="en-US" sz="3200" dirty="0">
                <a:latin typeface="Arial" panose="020B0604020202020204" pitchFamily="34" charset="0"/>
              </a:rPr>
              <a:t>Can be a danger to themselves;</a:t>
            </a:r>
          </a:p>
          <a:p>
            <a:pPr eaLnBrk="1" hangingPunct="1"/>
            <a:r>
              <a:rPr lang="en-GB" altLang="en-US" sz="3200" dirty="0">
                <a:latin typeface="Arial" panose="020B0604020202020204" pitchFamily="34" charset="0"/>
              </a:rPr>
              <a:t>Can be a danger to others.</a:t>
            </a:r>
          </a:p>
        </p:txBody>
      </p:sp>
    </p:spTree>
    <p:extLst>
      <p:ext uri="{BB962C8B-B14F-4D97-AF65-F5344CB8AC3E}">
        <p14:creationId xmlns:p14="http://schemas.microsoft.com/office/powerpoint/2010/main" val="25804457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323528" y="365127"/>
            <a:ext cx="8191822" cy="687610"/>
          </a:xfrm>
        </p:spPr>
        <p:txBody>
          <a:bodyPr>
            <a:noAutofit/>
          </a:bodyPr>
          <a:lstStyle/>
          <a:p>
            <a:pPr algn="ctr" eaLnBrk="1" hangingPunct="1"/>
            <a:r>
              <a:rPr lang="cy-GB" altLang="cy-GB" sz="3200" dirty="0" err="1">
                <a:latin typeface="Arial" panose="020B0604020202020204" pitchFamily="34" charset="0"/>
              </a:rPr>
              <a:t>Autism</a:t>
            </a:r>
            <a:r>
              <a:rPr lang="cy-GB" altLang="cy-GB" sz="3200" dirty="0">
                <a:latin typeface="Arial" panose="020B0604020202020204" pitchFamily="34" charset="0"/>
              </a:rPr>
              <a:t> - </a:t>
            </a:r>
            <a:r>
              <a:rPr lang="cy-GB" altLang="cy-GB" sz="3200" dirty="0" err="1">
                <a:latin typeface="Arial" panose="020B0604020202020204" pitchFamily="34" charset="0"/>
              </a:rPr>
              <a:t>Self-stimulatory</a:t>
            </a:r>
            <a:r>
              <a:rPr lang="cy-GB" altLang="cy-GB" sz="3200" dirty="0">
                <a:latin typeface="Arial" panose="020B0604020202020204" pitchFamily="34" charset="0"/>
              </a:rPr>
              <a:t> </a:t>
            </a:r>
            <a:r>
              <a:rPr lang="cy-GB" altLang="cy-GB" sz="3200" dirty="0" err="1">
                <a:latin typeface="Arial" panose="020B0604020202020204" pitchFamily="34" charset="0"/>
              </a:rPr>
              <a:t>behaviour</a:t>
            </a:r>
            <a:endParaRPr lang="en-US" altLang="en-US" sz="3200" dirty="0"/>
          </a:p>
        </p:txBody>
      </p:sp>
      <p:sp>
        <p:nvSpPr>
          <p:cNvPr id="4" name="Content Placeholder 3"/>
          <p:cNvSpPr>
            <a:spLocks noGrp="1"/>
          </p:cNvSpPr>
          <p:nvPr>
            <p:ph sz="half" idx="2"/>
          </p:nvPr>
        </p:nvSpPr>
        <p:spPr>
          <a:xfrm>
            <a:off x="683568" y="1340768"/>
            <a:ext cx="8003232" cy="4248820"/>
          </a:xfrm>
        </p:spPr>
        <p:txBody>
          <a:bodyPr rtlCol="0">
            <a:normAutofit/>
          </a:bodyPr>
          <a:lstStyle/>
          <a:p>
            <a:pPr eaLnBrk="1" fontAlgn="auto" hangingPunct="1">
              <a:spcAft>
                <a:spcPts val="0"/>
              </a:spcAft>
              <a:defRPr/>
            </a:pPr>
            <a:r>
              <a:rPr lang="en-US" dirty="0">
                <a:latin typeface="Arial" panose="020B0604020202020204" pitchFamily="34" charset="0"/>
              </a:rPr>
              <a:t>‘Stimming’;</a:t>
            </a:r>
          </a:p>
          <a:p>
            <a:pPr eaLnBrk="1" fontAlgn="auto" hangingPunct="1">
              <a:spcAft>
                <a:spcPts val="0"/>
              </a:spcAft>
              <a:defRPr/>
            </a:pPr>
            <a:r>
              <a:rPr lang="en-US" dirty="0">
                <a:latin typeface="Arial" panose="020B0604020202020204" pitchFamily="34" charset="0"/>
              </a:rPr>
              <a:t>A ‘classic sign’ of Autism;</a:t>
            </a:r>
          </a:p>
          <a:p>
            <a:pPr eaLnBrk="1" fontAlgn="auto" hangingPunct="1">
              <a:spcAft>
                <a:spcPts val="0"/>
              </a:spcAft>
              <a:defRPr/>
            </a:pPr>
            <a:r>
              <a:rPr lang="en-US" dirty="0">
                <a:latin typeface="Arial" panose="020B0604020202020204" pitchFamily="34" charset="0"/>
              </a:rPr>
              <a:t>Calming to child;</a:t>
            </a:r>
          </a:p>
          <a:p>
            <a:pPr eaLnBrk="1" fontAlgn="auto" hangingPunct="1">
              <a:spcAft>
                <a:spcPts val="0"/>
              </a:spcAft>
              <a:buFontTx/>
              <a:buChar char="-"/>
              <a:defRPr/>
            </a:pPr>
            <a:r>
              <a:rPr lang="en-US" dirty="0">
                <a:latin typeface="Arial" panose="020B0604020202020204" pitchFamily="34" charset="0"/>
              </a:rPr>
              <a:t>anxious;</a:t>
            </a:r>
          </a:p>
          <a:p>
            <a:pPr eaLnBrk="1" fontAlgn="auto" hangingPunct="1">
              <a:spcAft>
                <a:spcPts val="0"/>
              </a:spcAft>
              <a:buFontTx/>
              <a:buChar char="-"/>
              <a:defRPr/>
            </a:pPr>
            <a:r>
              <a:rPr lang="en-US" dirty="0">
                <a:latin typeface="Arial" panose="020B0604020202020204" pitchFamily="34" charset="0"/>
              </a:rPr>
              <a:t>excited;</a:t>
            </a:r>
          </a:p>
          <a:p>
            <a:pPr eaLnBrk="1" fontAlgn="auto" hangingPunct="1">
              <a:spcAft>
                <a:spcPts val="0"/>
              </a:spcAft>
              <a:buFontTx/>
              <a:buChar char="-"/>
              <a:defRPr/>
            </a:pPr>
            <a:r>
              <a:rPr lang="en-US" dirty="0">
                <a:latin typeface="Arial" panose="020B0604020202020204" pitchFamily="34" charset="0"/>
              </a:rPr>
              <a:t>experiencing intense emotions.</a:t>
            </a:r>
            <a:endParaRPr lang="en-US" dirty="0"/>
          </a:p>
        </p:txBody>
      </p:sp>
    </p:spTree>
    <p:extLst>
      <p:ext uri="{BB962C8B-B14F-4D97-AF65-F5344CB8AC3E}">
        <p14:creationId xmlns:p14="http://schemas.microsoft.com/office/powerpoint/2010/main" val="2197455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lgn="ctr" eaLnBrk="1" hangingPunct="1"/>
            <a:r>
              <a:rPr lang="cy-GB" altLang="cy-GB" sz="3600" dirty="0" err="1">
                <a:latin typeface="Arial" panose="020B0604020202020204" pitchFamily="34" charset="0"/>
              </a:rPr>
              <a:t>Self-stimulatory</a:t>
            </a:r>
            <a:r>
              <a:rPr lang="cy-GB" altLang="cy-GB" sz="3600" dirty="0">
                <a:latin typeface="Arial" panose="020B0604020202020204" pitchFamily="34" charset="0"/>
              </a:rPr>
              <a:t> </a:t>
            </a:r>
            <a:r>
              <a:rPr lang="cy-GB" altLang="cy-GB" sz="3600" dirty="0" err="1">
                <a:latin typeface="Arial" panose="020B0604020202020204" pitchFamily="34" charset="0"/>
              </a:rPr>
              <a:t>behaviour</a:t>
            </a:r>
            <a:r>
              <a:rPr lang="cy-GB" altLang="cy-GB" sz="3600" dirty="0">
                <a:latin typeface="Arial" panose="020B0604020202020204" pitchFamily="34" charset="0"/>
              </a:rPr>
              <a:t> - </a:t>
            </a:r>
            <a:r>
              <a:rPr lang="cy-GB" altLang="cy-GB" sz="3600" dirty="0" err="1">
                <a:latin typeface="Arial" panose="020B0604020202020204" pitchFamily="34" charset="0"/>
              </a:rPr>
              <a:t>video</a:t>
            </a:r>
            <a:endParaRPr lang="en-US" altLang="en-US" sz="3600" dirty="0"/>
          </a:p>
        </p:txBody>
      </p:sp>
      <p:sp>
        <p:nvSpPr>
          <p:cNvPr id="3" name="Content Placeholder 2"/>
          <p:cNvSpPr>
            <a:spLocks noGrp="1"/>
          </p:cNvSpPr>
          <p:nvPr>
            <p:ph sz="half" idx="1"/>
          </p:nvPr>
        </p:nvSpPr>
        <p:spPr/>
        <p:txBody>
          <a:bodyPr rtlCol="0">
            <a:normAutofit/>
          </a:bodyPr>
          <a:lstStyle/>
          <a:p>
            <a:pPr marL="0" indent="0">
              <a:buNone/>
              <a:defRPr/>
            </a:pPr>
            <a:r>
              <a:rPr lang="en-US" dirty="0">
                <a:latin typeface="Arial" panose="020B0604020202020204" pitchFamily="34" charset="0"/>
              </a:rPr>
              <a:t>Autism Family (2016) </a:t>
            </a:r>
            <a:r>
              <a:rPr lang="en-US" i="1" dirty="0">
                <a:latin typeface="Arial" panose="020B0604020202020204" pitchFamily="34" charset="0"/>
              </a:rPr>
              <a:t>Autism Stimming Examples</a:t>
            </a:r>
            <a:r>
              <a:rPr lang="en-US" dirty="0">
                <a:latin typeface="Arial" panose="020B0604020202020204" pitchFamily="34" charset="0"/>
              </a:rPr>
              <a:t>. Available at: </a:t>
            </a:r>
            <a:r>
              <a:rPr lang="en-US" dirty="0">
                <a:latin typeface="Arial" panose="020B0604020202020204" pitchFamily="34" charset="0"/>
                <a:hlinkClick r:id="rId4"/>
              </a:rPr>
              <a:t>https://www.youtube.com/watch?v=4ALy6I1J1uo</a:t>
            </a:r>
            <a:r>
              <a:rPr lang="en-US" dirty="0">
                <a:latin typeface="Arial" panose="020B0604020202020204" pitchFamily="34" charset="0"/>
              </a:rPr>
              <a:t> [Accessed: December 10 2018].</a:t>
            </a:r>
          </a:p>
        </p:txBody>
      </p:sp>
      <p:pic>
        <p:nvPicPr>
          <p:cNvPr id="7" name="Online Media 6" title="Autism Stimming Examples">
            <a:hlinkClick r:id="" action="ppaction://media"/>
            <a:extLst>
              <a:ext uri="{FF2B5EF4-FFF2-40B4-BE49-F238E27FC236}">
                <a16:creationId xmlns:a16="http://schemas.microsoft.com/office/drawing/2014/main" id="{3C3A5D04-B7CD-4AB8-98AB-B5869476E730}"/>
              </a:ext>
            </a:extLst>
          </p:cNvPr>
          <p:cNvPicPr>
            <a:picLocks noGrp="1" noRot="1" noChangeAspect="1"/>
          </p:cNvPicPr>
          <p:nvPr>
            <p:ph sz="half" idx="2"/>
            <a:videoFile r:link="rId1"/>
          </p:nvPr>
        </p:nvPicPr>
        <p:blipFill>
          <a:blip r:embed="rId5"/>
          <a:stretch>
            <a:fillRect/>
          </a:stretch>
        </p:blipFill>
        <p:spPr>
          <a:xfrm>
            <a:off x="4629150" y="1825625"/>
            <a:ext cx="3886200" cy="3273425"/>
          </a:xfrm>
          <a:prstGeom prst="rect">
            <a:avLst/>
          </a:prstGeom>
        </p:spPr>
      </p:pic>
    </p:spTree>
    <p:extLst>
      <p:ext uri="{BB962C8B-B14F-4D97-AF65-F5344CB8AC3E}">
        <p14:creationId xmlns:p14="http://schemas.microsoft.com/office/powerpoint/2010/main" val="298156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a:bodyPr>
          <a:lstStyle/>
          <a:p>
            <a:pPr algn="ctr" eaLnBrk="1" hangingPunct="1"/>
            <a:r>
              <a:rPr lang="en-US" altLang="en-US" sz="4000" dirty="0">
                <a:latin typeface="Arial" panose="020B0604020202020204" pitchFamily="34" charset="0"/>
              </a:rPr>
              <a:t>Intense interests</a:t>
            </a:r>
          </a:p>
        </p:txBody>
      </p:sp>
      <p:sp>
        <p:nvSpPr>
          <p:cNvPr id="4" name="Content Placeholder 3"/>
          <p:cNvSpPr>
            <a:spLocks noGrp="1"/>
          </p:cNvSpPr>
          <p:nvPr>
            <p:ph sz="half" idx="2"/>
          </p:nvPr>
        </p:nvSpPr>
        <p:spPr>
          <a:xfrm>
            <a:off x="467545" y="1844824"/>
            <a:ext cx="8116070" cy="4032448"/>
          </a:xfrm>
        </p:spPr>
        <p:txBody>
          <a:bodyPr rtlCol="0">
            <a:normAutofit/>
          </a:bodyPr>
          <a:lstStyle/>
          <a:p>
            <a:pPr eaLnBrk="1" fontAlgn="auto" hangingPunct="1">
              <a:spcAft>
                <a:spcPts val="0"/>
              </a:spcAft>
              <a:defRPr/>
            </a:pPr>
            <a:r>
              <a:rPr lang="en-US" dirty="0">
                <a:latin typeface="Arial" panose="020B0604020202020204" pitchFamily="34" charset="0"/>
              </a:rPr>
              <a:t>Very common;</a:t>
            </a:r>
          </a:p>
          <a:p>
            <a:pPr eaLnBrk="1" fontAlgn="auto" hangingPunct="1">
              <a:spcAft>
                <a:spcPts val="0"/>
              </a:spcAft>
              <a:defRPr/>
            </a:pPr>
            <a:r>
              <a:rPr lang="en-US" dirty="0">
                <a:latin typeface="Arial" panose="020B0604020202020204" pitchFamily="34" charset="0"/>
              </a:rPr>
              <a:t>Can change over time or remain the same;</a:t>
            </a:r>
          </a:p>
          <a:p>
            <a:pPr eaLnBrk="1" fontAlgn="auto" hangingPunct="1">
              <a:spcAft>
                <a:spcPts val="0"/>
              </a:spcAft>
              <a:defRPr/>
            </a:pPr>
            <a:r>
              <a:rPr lang="en-US" dirty="0">
                <a:latin typeface="Arial" panose="020B0604020202020204" pitchFamily="34" charset="0"/>
              </a:rPr>
              <a:t>May be unusual;</a:t>
            </a:r>
          </a:p>
          <a:p>
            <a:pPr eaLnBrk="1" fontAlgn="auto" hangingPunct="1">
              <a:spcAft>
                <a:spcPts val="0"/>
              </a:spcAft>
              <a:defRPr/>
            </a:pPr>
            <a:r>
              <a:rPr lang="en-GB" dirty="0">
                <a:latin typeface="Arial" panose="020B0604020202020204" pitchFamily="34" charset="0"/>
              </a:rPr>
              <a:t>Brain is more rigid;</a:t>
            </a:r>
          </a:p>
          <a:p>
            <a:pPr eaLnBrk="1" fontAlgn="auto" hangingPunct="1">
              <a:spcAft>
                <a:spcPts val="0"/>
              </a:spcAft>
              <a:defRPr/>
            </a:pPr>
            <a:r>
              <a:rPr lang="en-GB" dirty="0">
                <a:latin typeface="Arial" panose="020B0604020202020204" pitchFamily="34" charset="0"/>
              </a:rPr>
              <a:t>Harder to be flexible and have several interests.</a:t>
            </a:r>
          </a:p>
          <a:p>
            <a:pPr marL="0" indent="0" eaLnBrk="1" fontAlgn="auto" hangingPunct="1">
              <a:spcAft>
                <a:spcPts val="0"/>
              </a:spcAft>
              <a:buNone/>
              <a:defRPr/>
            </a:pPr>
            <a:endParaRPr lang="en-US" dirty="0">
              <a:solidFill>
                <a:srgbClr val="0070C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4082946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normAutofit/>
          </a:bodyPr>
          <a:lstStyle/>
          <a:p>
            <a:pPr algn="ctr" eaLnBrk="1" hangingPunct="1"/>
            <a:r>
              <a:rPr lang="en-US" altLang="en-US" sz="4000" dirty="0">
                <a:latin typeface="Arial" panose="020B0604020202020204" pitchFamily="34" charset="0"/>
              </a:rPr>
              <a:t>Intense interests</a:t>
            </a:r>
          </a:p>
        </p:txBody>
      </p:sp>
      <p:sp>
        <p:nvSpPr>
          <p:cNvPr id="60420" name="Content Placeholder 3"/>
          <p:cNvSpPr>
            <a:spLocks noGrp="1"/>
          </p:cNvSpPr>
          <p:nvPr>
            <p:ph sz="half" idx="2"/>
          </p:nvPr>
        </p:nvSpPr>
        <p:spPr>
          <a:xfrm>
            <a:off x="628651" y="1844824"/>
            <a:ext cx="8047806" cy="3744764"/>
          </a:xfrm>
        </p:spPr>
        <p:txBody>
          <a:bodyPr>
            <a:normAutofit/>
          </a:bodyPr>
          <a:lstStyle/>
          <a:p>
            <a:pPr eaLnBrk="1" hangingPunct="1"/>
            <a:r>
              <a:rPr lang="en-US" altLang="en-US" dirty="0">
                <a:latin typeface="Arial" panose="020B0604020202020204" pitchFamily="34" charset="0"/>
              </a:rPr>
              <a:t>Enjoyable;</a:t>
            </a:r>
          </a:p>
          <a:p>
            <a:pPr eaLnBrk="1" hangingPunct="1"/>
            <a:r>
              <a:rPr lang="en-US" altLang="en-US" dirty="0">
                <a:latin typeface="Arial" panose="020B0604020202020204" pitchFamily="34" charset="0"/>
              </a:rPr>
              <a:t>A coping mechanism;</a:t>
            </a:r>
          </a:p>
          <a:p>
            <a:pPr eaLnBrk="1" hangingPunct="1"/>
            <a:r>
              <a:rPr lang="en-US" altLang="en-US" dirty="0">
                <a:latin typeface="Arial" panose="020B0604020202020204" pitchFamily="34" charset="0"/>
              </a:rPr>
              <a:t>Provides structure, order and predictability;</a:t>
            </a:r>
          </a:p>
          <a:p>
            <a:pPr eaLnBrk="1" hangingPunct="1"/>
            <a:r>
              <a:rPr lang="en-US" altLang="en-US" dirty="0">
                <a:latin typeface="Arial" panose="020B0604020202020204" pitchFamily="34" charset="0"/>
              </a:rPr>
              <a:t>Essential for their well-being and happiness.</a:t>
            </a:r>
          </a:p>
        </p:txBody>
      </p:sp>
    </p:spTree>
    <p:extLst>
      <p:ext uri="{BB962C8B-B14F-4D97-AF65-F5344CB8AC3E}">
        <p14:creationId xmlns:p14="http://schemas.microsoft.com/office/powerpoint/2010/main" val="28192915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lgn="ctr" eaLnBrk="1" hangingPunct="1"/>
            <a:r>
              <a:rPr lang="cy-GB" altLang="cy-GB" sz="4000" dirty="0" err="1">
                <a:latin typeface="Arial" panose="020B0604020202020204" pitchFamily="34" charset="0"/>
              </a:rPr>
              <a:t>Special</a:t>
            </a:r>
            <a:r>
              <a:rPr lang="cy-GB" altLang="cy-GB" sz="4000" dirty="0">
                <a:latin typeface="Arial" panose="020B0604020202020204" pitchFamily="34" charset="0"/>
              </a:rPr>
              <a:t> </a:t>
            </a:r>
            <a:r>
              <a:rPr lang="cy-GB" altLang="cy-GB" sz="4000" dirty="0" err="1">
                <a:latin typeface="Arial" panose="020B0604020202020204" pitchFamily="34" charset="0"/>
              </a:rPr>
              <a:t>interests</a:t>
            </a:r>
            <a:r>
              <a:rPr lang="cy-GB" altLang="cy-GB" sz="4000" dirty="0">
                <a:latin typeface="Arial" panose="020B0604020202020204" pitchFamily="34" charset="0"/>
              </a:rPr>
              <a:t> - Disney</a:t>
            </a:r>
            <a:endParaRPr lang="en-US" altLang="en-US" sz="4000" dirty="0"/>
          </a:p>
        </p:txBody>
      </p:sp>
      <p:pic>
        <p:nvPicPr>
          <p:cNvPr id="7" name="Online Media 6" title="Life, Animated Official Trailer 1 (2016) - Owen Suskind Documentary HD">
            <a:hlinkClick r:id="" action="ppaction://media"/>
            <a:extLst>
              <a:ext uri="{FF2B5EF4-FFF2-40B4-BE49-F238E27FC236}">
                <a16:creationId xmlns:a16="http://schemas.microsoft.com/office/drawing/2014/main" id="{38483EB8-5867-4AEC-A27F-37C39C47BCE9}"/>
              </a:ext>
            </a:extLst>
          </p:cNvPr>
          <p:cNvPicPr>
            <a:picLocks noGrp="1" noRot="1" noChangeAspect="1"/>
          </p:cNvPicPr>
          <p:nvPr>
            <p:ph sz="half" idx="2"/>
            <a:videoFile r:link="rId1"/>
          </p:nvPr>
        </p:nvPicPr>
        <p:blipFill>
          <a:blip r:embed="rId4"/>
          <a:stretch>
            <a:fillRect/>
          </a:stretch>
        </p:blipFill>
        <p:spPr>
          <a:xfrm>
            <a:off x="3635375" y="1690689"/>
            <a:ext cx="5329238" cy="3816349"/>
          </a:xfrm>
          <a:prstGeom prst="rect">
            <a:avLst/>
          </a:prstGeom>
        </p:spPr>
      </p:pic>
      <p:sp>
        <p:nvSpPr>
          <p:cNvPr id="8" name="Content Placeholder 7">
            <a:extLst>
              <a:ext uri="{FF2B5EF4-FFF2-40B4-BE49-F238E27FC236}">
                <a16:creationId xmlns:a16="http://schemas.microsoft.com/office/drawing/2014/main" id="{69A3EB43-E6A4-4217-888E-263ADA65CB8B}"/>
              </a:ext>
            </a:extLst>
          </p:cNvPr>
          <p:cNvSpPr txBox="1">
            <a:spLocks noGrp="1"/>
          </p:cNvSpPr>
          <p:nvPr>
            <p:ph sz="half" idx="1"/>
          </p:nvPr>
        </p:nvSpPr>
        <p:spPr>
          <a:xfrm>
            <a:off x="179512" y="1825625"/>
            <a:ext cx="3240360" cy="2585323"/>
          </a:xfrm>
          <a:prstGeom prst="rect">
            <a:avLst/>
          </a:prstGeom>
          <a:noFill/>
        </p:spPr>
        <p:txBody>
          <a:bodyPr wrap="square" rtlCol="0">
            <a:spAutoFit/>
          </a:bodyPr>
          <a:lstStyle/>
          <a:p>
            <a:pPr marL="0" indent="0">
              <a:buNone/>
            </a:pPr>
            <a:r>
              <a:rPr lang="en-GB" sz="2000" dirty="0" err="1">
                <a:latin typeface="Arial" panose="020B0604020202020204" pitchFamily="34" charset="0"/>
              </a:rPr>
              <a:t>Movieclips</a:t>
            </a:r>
            <a:r>
              <a:rPr lang="en-GB" sz="2000" dirty="0">
                <a:latin typeface="Arial" panose="020B0604020202020204" pitchFamily="34" charset="0"/>
              </a:rPr>
              <a:t> Indie (2016) </a:t>
            </a:r>
            <a:r>
              <a:rPr lang="en-GB" sz="2000" i="1" dirty="0">
                <a:latin typeface="Arial" panose="020B0604020202020204" pitchFamily="34" charset="0"/>
              </a:rPr>
              <a:t>Life, Animated Official Trailer 1 (2016) - Owen </a:t>
            </a:r>
            <a:r>
              <a:rPr lang="en-GB" sz="2000" i="1" dirty="0" err="1">
                <a:latin typeface="Arial" panose="020B0604020202020204" pitchFamily="34" charset="0"/>
              </a:rPr>
              <a:t>Suskind</a:t>
            </a:r>
            <a:r>
              <a:rPr lang="en-GB" sz="2000" i="1" dirty="0">
                <a:latin typeface="Arial" panose="020B0604020202020204" pitchFamily="34" charset="0"/>
              </a:rPr>
              <a:t> Documentary HD. </a:t>
            </a:r>
            <a:r>
              <a:rPr lang="en-GB" sz="2000" dirty="0">
                <a:latin typeface="Arial" panose="020B0604020202020204" pitchFamily="34" charset="0"/>
              </a:rPr>
              <a:t>Available at: </a:t>
            </a:r>
            <a:r>
              <a:rPr lang="en-GB" sz="2000" dirty="0">
                <a:latin typeface="Arial" panose="020B0604020202020204" pitchFamily="34" charset="0"/>
                <a:hlinkClick r:id="rId5"/>
              </a:rPr>
              <a:t>https://www.youtube.com/watch?v=4n7fosK9UyY</a:t>
            </a:r>
            <a:r>
              <a:rPr lang="en-GB" sz="2000" dirty="0">
                <a:latin typeface="Arial" panose="020B0604020202020204" pitchFamily="34" charset="0"/>
              </a:rPr>
              <a:t> [Accessed: December 10 2018].</a:t>
            </a:r>
          </a:p>
        </p:txBody>
      </p:sp>
    </p:spTree>
    <p:extLst>
      <p:ext uri="{BB962C8B-B14F-4D97-AF65-F5344CB8AC3E}">
        <p14:creationId xmlns:p14="http://schemas.microsoft.com/office/powerpoint/2010/main" val="750404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32656"/>
            <a:ext cx="7886700" cy="687610"/>
          </a:xfrm>
        </p:spPr>
        <p:txBody>
          <a:bodyPr>
            <a:noAutofit/>
          </a:bodyPr>
          <a:lstStyle/>
          <a:p>
            <a:pPr algn="ctr" eaLnBrk="1" hangingPunct="1"/>
            <a:r>
              <a:rPr lang="cy-GB" altLang="cy-GB" sz="4000" dirty="0" err="1">
                <a:latin typeface="Arial" panose="020B0604020202020204" pitchFamily="34" charset="0"/>
              </a:rPr>
              <a:t>Communication</a:t>
            </a:r>
            <a:endParaRPr lang="en-US" altLang="en-US" sz="4000" dirty="0"/>
          </a:p>
        </p:txBody>
      </p:sp>
      <p:sp>
        <p:nvSpPr>
          <p:cNvPr id="4" name="Content Placeholder 3"/>
          <p:cNvSpPr>
            <a:spLocks noGrp="1"/>
          </p:cNvSpPr>
          <p:nvPr>
            <p:ph sz="half" idx="2"/>
          </p:nvPr>
        </p:nvSpPr>
        <p:spPr>
          <a:xfrm>
            <a:off x="628650" y="1556792"/>
            <a:ext cx="8058150" cy="4032796"/>
          </a:xfrm>
        </p:spPr>
        <p:txBody>
          <a:bodyPr rtlCol="0">
            <a:normAutofit/>
          </a:bodyPr>
          <a:lstStyle/>
          <a:p>
            <a:pPr>
              <a:defRPr/>
            </a:pPr>
            <a:r>
              <a:rPr lang="en-GB" dirty="0">
                <a:latin typeface="Arial" panose="020B0604020202020204" pitchFamily="34" charset="0"/>
                <a:cs typeface="Arial" panose="020B0604020202020204" pitchFamily="34" charset="0"/>
              </a:rPr>
              <a:t>Difficulty interacting with others;</a:t>
            </a:r>
          </a:p>
          <a:p>
            <a:pPr>
              <a:defRPr/>
            </a:pPr>
            <a:r>
              <a:rPr lang="en-GB" dirty="0">
                <a:latin typeface="Arial" panose="020B0604020202020204" pitchFamily="34" charset="0"/>
                <a:cs typeface="Arial" panose="020B0604020202020204" pitchFamily="34" charset="0"/>
              </a:rPr>
              <a:t>Difficulty with initiating interactions;</a:t>
            </a:r>
          </a:p>
          <a:p>
            <a:pPr>
              <a:defRPr/>
            </a:pPr>
            <a:r>
              <a:rPr lang="en-GB" dirty="0">
                <a:latin typeface="Arial" panose="020B0604020202020204" pitchFamily="34" charset="0"/>
                <a:cs typeface="Arial" panose="020B0604020202020204" pitchFamily="34" charset="0"/>
              </a:rPr>
              <a:t>Difficulty responding to others;</a:t>
            </a:r>
          </a:p>
          <a:p>
            <a:pPr>
              <a:defRPr/>
            </a:pPr>
            <a:r>
              <a:rPr lang="en-GB" dirty="0">
                <a:latin typeface="Arial" panose="020B0604020202020204" pitchFamily="34" charset="0"/>
                <a:cs typeface="Arial" panose="020B0604020202020204" pitchFamily="34" charset="0"/>
              </a:rPr>
              <a:t>Difficulty understanding everyday life;</a:t>
            </a:r>
          </a:p>
          <a:p>
            <a:pPr>
              <a:defRPr/>
            </a:pPr>
            <a:r>
              <a:rPr lang="en-GB" dirty="0">
                <a:latin typeface="Arial" panose="020B0604020202020204" pitchFamily="34" charset="0"/>
                <a:cs typeface="Arial" panose="020B0604020202020204" pitchFamily="34" charset="0"/>
              </a:rPr>
              <a:t>Little, or no, eye contact.</a:t>
            </a:r>
          </a:p>
          <a:p>
            <a:pPr marL="0" indent="0">
              <a:buNone/>
              <a:defRPr/>
            </a:pPr>
            <a:endParaRPr lang="en-GB" dirty="0">
              <a:solidFill>
                <a:srgbClr val="0070C0"/>
              </a:solidFill>
              <a:latin typeface="Arial" panose="020B0604020202020204" pitchFamily="34" charset="0"/>
              <a:cs typeface="Arial" panose="020B0604020202020204" pitchFamily="34" charset="0"/>
            </a:endParaRPr>
          </a:p>
          <a:p>
            <a:pPr marL="0" indent="0">
              <a:buNone/>
              <a:defRPr/>
            </a:pPr>
            <a:endParaRPr lang="en-US" sz="3200" dirty="0">
              <a:solidFill>
                <a:srgbClr val="002060"/>
              </a:solidFill>
            </a:endParaRPr>
          </a:p>
        </p:txBody>
      </p:sp>
    </p:spTree>
    <p:extLst>
      <p:ext uri="{BB962C8B-B14F-4D97-AF65-F5344CB8AC3E}">
        <p14:creationId xmlns:p14="http://schemas.microsoft.com/office/powerpoint/2010/main" val="3943139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a:bodyPr>
          <a:lstStyle/>
          <a:p>
            <a:pPr algn="ctr" eaLnBrk="1" hangingPunct="1"/>
            <a:r>
              <a:rPr lang="en-US" altLang="en-US" sz="4000" dirty="0">
                <a:latin typeface="Arial" panose="020B0604020202020204" pitchFamily="34" charset="0"/>
              </a:rPr>
              <a:t>Lack of eye contact</a:t>
            </a:r>
          </a:p>
        </p:txBody>
      </p:sp>
      <p:sp>
        <p:nvSpPr>
          <p:cNvPr id="4" name="Content Placeholder 3"/>
          <p:cNvSpPr>
            <a:spLocks noGrp="1"/>
          </p:cNvSpPr>
          <p:nvPr>
            <p:ph sz="half" idx="2"/>
          </p:nvPr>
        </p:nvSpPr>
        <p:spPr>
          <a:xfrm>
            <a:off x="467545" y="1690688"/>
            <a:ext cx="8568506" cy="3898900"/>
          </a:xfrm>
        </p:spPr>
        <p:txBody>
          <a:bodyPr rtlCol="0">
            <a:normAutofit/>
          </a:bodyPr>
          <a:lstStyle/>
          <a:p>
            <a:pPr eaLnBrk="1" fontAlgn="auto" hangingPunct="1">
              <a:spcAft>
                <a:spcPts val="0"/>
              </a:spcAft>
              <a:defRPr/>
            </a:pPr>
            <a:r>
              <a:rPr lang="en-US" sz="2600" dirty="0">
                <a:latin typeface="Arial" panose="020B0604020202020204" pitchFamily="34" charset="0"/>
              </a:rPr>
              <a:t>Is eye contact important for communicating/</a:t>
            </a:r>
          </a:p>
          <a:p>
            <a:pPr marL="0" indent="0" eaLnBrk="1" fontAlgn="auto" hangingPunct="1">
              <a:spcAft>
                <a:spcPts val="0"/>
              </a:spcAft>
              <a:buFont typeface="Arial" panose="020B0604020202020204" pitchFamily="34" charset="0"/>
              <a:buNone/>
              <a:defRPr/>
            </a:pPr>
            <a:r>
              <a:rPr lang="en-US" sz="2600" dirty="0">
                <a:latin typeface="Arial" panose="020B0604020202020204" pitchFamily="34" charset="0"/>
              </a:rPr>
              <a:t>   interacting?</a:t>
            </a:r>
          </a:p>
          <a:p>
            <a:pPr eaLnBrk="1" fontAlgn="auto" hangingPunct="1">
              <a:spcAft>
                <a:spcPts val="0"/>
              </a:spcAft>
              <a:defRPr/>
            </a:pPr>
            <a:r>
              <a:rPr lang="en-US" sz="2600" dirty="0">
                <a:latin typeface="Arial" panose="020B0604020202020204" pitchFamily="34" charset="0"/>
              </a:rPr>
              <a:t>Why?</a:t>
            </a:r>
          </a:p>
          <a:p>
            <a:pPr eaLnBrk="1" fontAlgn="auto" hangingPunct="1">
              <a:spcAft>
                <a:spcPts val="0"/>
              </a:spcAft>
              <a:defRPr/>
            </a:pPr>
            <a:r>
              <a:rPr lang="en-US" sz="2600" dirty="0">
                <a:latin typeface="Arial" panose="020B0604020202020204" pitchFamily="34" charset="0"/>
              </a:rPr>
              <a:t>What do we think of people who do not give eye contact?</a:t>
            </a:r>
          </a:p>
          <a:p>
            <a:pPr eaLnBrk="1" fontAlgn="auto" hangingPunct="1">
              <a:spcAft>
                <a:spcPts val="0"/>
              </a:spcAft>
              <a:defRPr/>
            </a:pPr>
            <a:r>
              <a:rPr lang="en-US" sz="2600" dirty="0">
                <a:latin typeface="Arial" panose="020B0604020202020204" pitchFamily="34" charset="0"/>
              </a:rPr>
              <a:t>Why?</a:t>
            </a:r>
          </a:p>
          <a:p>
            <a:pPr eaLnBrk="1" fontAlgn="auto" hangingPunct="1">
              <a:spcAft>
                <a:spcPts val="0"/>
              </a:spcAft>
              <a:defRPr/>
            </a:pPr>
            <a:endParaRPr lang="en-US" dirty="0">
              <a:latin typeface="Arial" panose="020B0604020202020204" pitchFamily="34" charset="0"/>
            </a:endParaRPr>
          </a:p>
          <a:p>
            <a:pPr eaLnBrk="1" fontAlgn="auto" hangingPunct="1">
              <a:spcAft>
                <a:spcPts val="0"/>
              </a:spcAft>
              <a:defRPr/>
            </a:pPr>
            <a:endParaRPr lang="en-US" dirty="0">
              <a:latin typeface="Arial" panose="020B0604020202020204" pitchFamily="34" charset="0"/>
            </a:endParaRPr>
          </a:p>
        </p:txBody>
      </p:sp>
    </p:spTree>
    <p:extLst>
      <p:ext uri="{BB962C8B-B14F-4D97-AF65-F5344CB8AC3E}">
        <p14:creationId xmlns:p14="http://schemas.microsoft.com/office/powerpoint/2010/main" val="311980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a:bodyPr>
          <a:lstStyle/>
          <a:p>
            <a:pPr algn="ctr" eaLnBrk="1" hangingPunct="1"/>
            <a:r>
              <a:rPr lang="en-US" altLang="en-US" sz="4000" dirty="0">
                <a:latin typeface="Arial" panose="020B0604020202020204" pitchFamily="34" charset="0"/>
              </a:rPr>
              <a:t>Lack of eye contact</a:t>
            </a:r>
          </a:p>
        </p:txBody>
      </p:sp>
      <p:sp>
        <p:nvSpPr>
          <p:cNvPr id="4" name="Content Placeholder 3"/>
          <p:cNvSpPr>
            <a:spLocks noGrp="1"/>
          </p:cNvSpPr>
          <p:nvPr>
            <p:ph sz="half" idx="2"/>
          </p:nvPr>
        </p:nvSpPr>
        <p:spPr>
          <a:xfrm>
            <a:off x="539552" y="1844824"/>
            <a:ext cx="8147248" cy="3744764"/>
          </a:xfrm>
        </p:spPr>
        <p:txBody>
          <a:bodyPr rtlCol="0">
            <a:normAutofit/>
          </a:bodyPr>
          <a:lstStyle/>
          <a:p>
            <a:pPr eaLnBrk="1" fontAlgn="auto" hangingPunct="1">
              <a:spcAft>
                <a:spcPts val="0"/>
              </a:spcAft>
              <a:defRPr/>
            </a:pPr>
            <a:r>
              <a:rPr lang="en-US" dirty="0">
                <a:latin typeface="Arial" panose="020B0604020202020204" pitchFamily="34" charset="0"/>
              </a:rPr>
              <a:t>Pay little attention to people’s faces;</a:t>
            </a:r>
          </a:p>
          <a:p>
            <a:pPr eaLnBrk="1" fontAlgn="auto" hangingPunct="1">
              <a:spcAft>
                <a:spcPts val="0"/>
              </a:spcAft>
              <a:defRPr/>
            </a:pPr>
            <a:r>
              <a:rPr lang="en-US" dirty="0">
                <a:latin typeface="Arial" panose="020B0604020202020204" pitchFamily="34" charset="0"/>
              </a:rPr>
              <a:t>Stressful;</a:t>
            </a:r>
          </a:p>
          <a:p>
            <a:pPr eaLnBrk="1" fontAlgn="auto" hangingPunct="1">
              <a:spcAft>
                <a:spcPts val="0"/>
              </a:spcAft>
              <a:defRPr/>
            </a:pPr>
            <a:r>
              <a:rPr lang="en-US" dirty="0">
                <a:latin typeface="Arial" panose="020B0604020202020204" pitchFamily="34" charset="0"/>
              </a:rPr>
              <a:t>Distracting;</a:t>
            </a:r>
          </a:p>
          <a:p>
            <a:pPr eaLnBrk="1" fontAlgn="auto" hangingPunct="1">
              <a:spcAft>
                <a:spcPts val="0"/>
              </a:spcAft>
              <a:defRPr/>
            </a:pPr>
            <a:r>
              <a:rPr lang="en-US" dirty="0">
                <a:latin typeface="Arial" panose="020B0604020202020204" pitchFamily="34" charset="0"/>
              </a:rPr>
              <a:t>Sensory overload;</a:t>
            </a:r>
          </a:p>
          <a:p>
            <a:pPr eaLnBrk="1" fontAlgn="auto" hangingPunct="1">
              <a:spcAft>
                <a:spcPts val="0"/>
              </a:spcAft>
              <a:defRPr/>
            </a:pPr>
            <a:r>
              <a:rPr lang="en-US" dirty="0">
                <a:latin typeface="Arial" panose="020B0604020202020204" pitchFamily="34" charset="0"/>
              </a:rPr>
              <a:t>Faces perceived as a threat.</a:t>
            </a:r>
          </a:p>
        </p:txBody>
      </p:sp>
    </p:spTree>
    <p:extLst>
      <p:ext uri="{BB962C8B-B14F-4D97-AF65-F5344CB8AC3E}">
        <p14:creationId xmlns:p14="http://schemas.microsoft.com/office/powerpoint/2010/main" val="34274936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Autofit/>
          </a:bodyPr>
          <a:lstStyle/>
          <a:p>
            <a:pPr algn="ctr" eaLnBrk="1" hangingPunct="1"/>
            <a:r>
              <a:rPr lang="cy-GB" altLang="cy-GB" sz="3600" dirty="0" err="1">
                <a:latin typeface="Arial" panose="020B0604020202020204" pitchFamily="34" charset="0"/>
              </a:rPr>
              <a:t>Language</a:t>
            </a:r>
            <a:endParaRPr lang="en-US" altLang="en-US" sz="3600" dirty="0"/>
          </a:p>
        </p:txBody>
      </p:sp>
      <p:pic>
        <p:nvPicPr>
          <p:cNvPr id="2" name="Picture 1"/>
          <p:cNvPicPr>
            <a:picLocks noChangeAspect="1"/>
          </p:cNvPicPr>
          <p:nvPr/>
        </p:nvPicPr>
        <p:blipFill>
          <a:blip r:embed="rId3"/>
          <a:stretch>
            <a:fillRect/>
          </a:stretch>
        </p:blipFill>
        <p:spPr>
          <a:xfrm>
            <a:off x="457200" y="1556792"/>
            <a:ext cx="4038600" cy="4032796"/>
          </a:xfrm>
          <a:prstGeom prst="rect">
            <a:avLst/>
          </a:prstGeom>
        </p:spPr>
      </p:pic>
      <p:pic>
        <p:nvPicPr>
          <p:cNvPr id="5" name="Picture 4"/>
          <p:cNvPicPr>
            <a:picLocks noChangeAspect="1"/>
          </p:cNvPicPr>
          <p:nvPr/>
        </p:nvPicPr>
        <p:blipFill>
          <a:blip r:embed="rId4"/>
          <a:stretch>
            <a:fillRect/>
          </a:stretch>
        </p:blipFill>
        <p:spPr>
          <a:xfrm>
            <a:off x="4648200" y="1556791"/>
            <a:ext cx="4038600" cy="4032796"/>
          </a:xfrm>
          <a:prstGeom prst="rect">
            <a:avLst/>
          </a:prstGeom>
        </p:spPr>
      </p:pic>
    </p:spTree>
    <p:extLst>
      <p:ext uri="{BB962C8B-B14F-4D97-AF65-F5344CB8AC3E}">
        <p14:creationId xmlns:p14="http://schemas.microsoft.com/office/powerpoint/2010/main" val="200986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Autofit/>
          </a:bodyPr>
          <a:lstStyle/>
          <a:p>
            <a:pPr algn="ctr" eaLnBrk="1" hangingPunct="1"/>
            <a:r>
              <a:rPr lang="cy-GB" altLang="cy-GB" sz="4000" dirty="0">
                <a:latin typeface="Arial" panose="020B0604020202020204" pitchFamily="34" charset="0"/>
              </a:rPr>
              <a:t>Non-</a:t>
            </a:r>
            <a:r>
              <a:rPr lang="cy-GB" altLang="cy-GB" sz="4000" dirty="0" err="1">
                <a:latin typeface="Arial" panose="020B0604020202020204" pitchFamily="34" charset="0"/>
              </a:rPr>
              <a:t>verbal</a:t>
            </a:r>
            <a:r>
              <a:rPr lang="cy-GB" altLang="cy-GB" sz="4000" dirty="0">
                <a:latin typeface="Arial" panose="020B0604020202020204" pitchFamily="34" charset="0"/>
              </a:rPr>
              <a:t> </a:t>
            </a:r>
            <a:r>
              <a:rPr lang="cy-GB" altLang="cy-GB" sz="4000" dirty="0" err="1">
                <a:latin typeface="Arial" panose="020B0604020202020204" pitchFamily="34" charset="0"/>
              </a:rPr>
              <a:t>Communication</a:t>
            </a:r>
            <a:endParaRPr lang="en-US" altLang="en-US" sz="4000" dirty="0"/>
          </a:p>
        </p:txBody>
      </p:sp>
      <p:sp>
        <p:nvSpPr>
          <p:cNvPr id="4" name="Content Placeholder 3"/>
          <p:cNvSpPr>
            <a:spLocks noGrp="1"/>
          </p:cNvSpPr>
          <p:nvPr>
            <p:ph sz="half" idx="2"/>
          </p:nvPr>
        </p:nvSpPr>
        <p:spPr>
          <a:xfrm>
            <a:off x="251520" y="1340768"/>
            <a:ext cx="8640960" cy="4680520"/>
          </a:xfrm>
        </p:spPr>
        <p:txBody>
          <a:bodyPr rtlCol="0">
            <a:normAutofit fontScale="92500" lnSpcReduction="20000"/>
          </a:bodyPr>
          <a:lstStyle/>
          <a:p>
            <a:pPr>
              <a:defRPr/>
            </a:pPr>
            <a:r>
              <a:rPr lang="en-US" b="1" dirty="0">
                <a:latin typeface="Arial" panose="020B0604020202020204" pitchFamily="34" charset="0"/>
                <a:cs typeface="Arial" panose="020B0604020202020204" pitchFamily="34" charset="0"/>
              </a:rPr>
              <a:t>Delayed language;</a:t>
            </a:r>
          </a:p>
          <a:p>
            <a:pPr>
              <a:defRPr/>
            </a:pPr>
            <a:r>
              <a:rPr lang="en-US" b="1" dirty="0">
                <a:latin typeface="Arial" panose="020B0604020202020204" pitchFamily="34" charset="0"/>
                <a:cs typeface="Arial" panose="020B0604020202020204" pitchFamily="34" charset="0"/>
              </a:rPr>
              <a:t>May use the following:</a:t>
            </a:r>
          </a:p>
          <a:p>
            <a:pPr>
              <a:buFontTx/>
              <a:buChar char="-"/>
              <a:defRPr/>
            </a:pPr>
            <a:r>
              <a:rPr lang="en-GB" dirty="0">
                <a:latin typeface="Arial" panose="020B0604020202020204" pitchFamily="34" charset="0"/>
                <a:cs typeface="Arial" panose="020B0604020202020204" pitchFamily="34" charset="0"/>
              </a:rPr>
              <a:t>gestures;</a:t>
            </a:r>
          </a:p>
          <a:p>
            <a:pPr>
              <a:buFontTx/>
              <a:buChar char="-"/>
              <a:defRPr/>
            </a:pPr>
            <a:r>
              <a:rPr lang="en-GB" dirty="0">
                <a:latin typeface="Arial" panose="020B0604020202020204" pitchFamily="34" charset="0"/>
                <a:cs typeface="Arial" panose="020B0604020202020204" pitchFamily="34" charset="0"/>
              </a:rPr>
              <a:t>crying;</a:t>
            </a:r>
          </a:p>
          <a:p>
            <a:pPr>
              <a:buFontTx/>
              <a:buChar char="-"/>
              <a:defRPr/>
            </a:pPr>
            <a:r>
              <a:rPr lang="en-GB" dirty="0">
                <a:latin typeface="Arial" panose="020B0604020202020204" pitchFamily="34" charset="0"/>
                <a:cs typeface="Arial" panose="020B0604020202020204" pitchFamily="34" charset="0"/>
              </a:rPr>
              <a:t>take your hand to the object they want; </a:t>
            </a:r>
          </a:p>
          <a:p>
            <a:pPr>
              <a:defRPr/>
            </a:pPr>
            <a:r>
              <a:rPr lang="en-GB" b="1" dirty="0">
                <a:latin typeface="Arial" panose="020B0604020202020204" pitchFamily="34" charset="0"/>
                <a:cs typeface="Arial" panose="020B0604020202020204" pitchFamily="34" charset="0"/>
              </a:rPr>
              <a:t>May use the following:</a:t>
            </a:r>
          </a:p>
          <a:p>
            <a:pPr>
              <a:buFontTx/>
              <a:buChar char="-"/>
              <a:defRPr/>
            </a:pPr>
            <a:r>
              <a:rPr lang="en-GB" dirty="0">
                <a:latin typeface="Arial" panose="020B0604020202020204" pitchFamily="34" charset="0"/>
                <a:cs typeface="Arial" panose="020B0604020202020204" pitchFamily="34" charset="0"/>
              </a:rPr>
              <a:t>look at the object they want; </a:t>
            </a:r>
          </a:p>
          <a:p>
            <a:pPr>
              <a:buFontTx/>
              <a:buChar char="-"/>
              <a:defRPr/>
            </a:pPr>
            <a:r>
              <a:rPr lang="en-GB" dirty="0">
                <a:latin typeface="Arial" panose="020B0604020202020204" pitchFamily="34" charset="0"/>
                <a:cs typeface="Arial" panose="020B0604020202020204" pitchFamily="34" charset="0"/>
              </a:rPr>
              <a:t>reach;</a:t>
            </a:r>
          </a:p>
          <a:p>
            <a:pPr>
              <a:buFontTx/>
              <a:buChar char="-"/>
              <a:defRPr/>
            </a:pPr>
            <a:r>
              <a:rPr lang="en-GB" dirty="0">
                <a:latin typeface="Arial" panose="020B0604020202020204" pitchFamily="34" charset="0"/>
                <a:cs typeface="Arial" panose="020B0604020202020204" pitchFamily="34" charset="0"/>
              </a:rPr>
              <a:t>use pictures;</a:t>
            </a:r>
          </a:p>
          <a:p>
            <a:pPr>
              <a:buFontTx/>
              <a:buChar char="-"/>
              <a:defRPr/>
            </a:pPr>
            <a:r>
              <a:rPr lang="en-GB" dirty="0">
                <a:latin typeface="Arial" panose="020B0604020202020204" pitchFamily="34" charset="0"/>
                <a:cs typeface="Arial" panose="020B0604020202020204" pitchFamily="34" charset="0"/>
              </a:rPr>
              <a:t>challenging behaviour;</a:t>
            </a:r>
          </a:p>
          <a:p>
            <a:pPr>
              <a:buFontTx/>
              <a:buChar char="-"/>
              <a:defRPr/>
            </a:pPr>
            <a:r>
              <a:rPr lang="en-GB" dirty="0">
                <a:latin typeface="Arial" panose="020B0604020202020204" pitchFamily="34" charset="0"/>
                <a:cs typeface="Arial" panose="020B0604020202020204" pitchFamily="34" charset="0"/>
              </a:rPr>
              <a:t>echolalia. </a:t>
            </a:r>
          </a:p>
          <a:p>
            <a:pPr marL="0" indent="0">
              <a:buNone/>
              <a:defRPr/>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9252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Autofit/>
          </a:bodyPr>
          <a:lstStyle/>
          <a:p>
            <a:pPr algn="ctr"/>
            <a:r>
              <a:rPr lang="cy-GB" altLang="cy-GB" sz="4000" dirty="0" err="1">
                <a:latin typeface="Arial" panose="020B0604020202020204" pitchFamily="34" charset="0"/>
              </a:rPr>
              <a:t>Sensory</a:t>
            </a:r>
            <a:r>
              <a:rPr lang="cy-GB" altLang="cy-GB" sz="4000" dirty="0">
                <a:latin typeface="Arial" panose="020B0604020202020204" pitchFamily="34" charset="0"/>
              </a:rPr>
              <a:t> </a:t>
            </a:r>
            <a:r>
              <a:rPr lang="cy-GB" altLang="cy-GB" sz="4000" dirty="0" err="1">
                <a:latin typeface="Arial" panose="020B0604020202020204" pitchFamily="34" charset="0"/>
              </a:rPr>
              <a:t>Processing</a:t>
            </a:r>
            <a:r>
              <a:rPr lang="cy-GB" altLang="cy-GB" sz="4000" dirty="0">
                <a:latin typeface="Arial" panose="020B0604020202020204" pitchFamily="34" charset="0"/>
              </a:rPr>
              <a:t> </a:t>
            </a:r>
            <a:r>
              <a:rPr lang="cy-GB" altLang="cy-GB" sz="4000" dirty="0" err="1">
                <a:latin typeface="Arial" panose="020B0604020202020204" pitchFamily="34" charset="0"/>
              </a:rPr>
              <a:t>Disorder</a:t>
            </a:r>
            <a:endParaRPr lang="en-US" altLang="en-US" sz="4000" dirty="0"/>
          </a:p>
        </p:txBody>
      </p:sp>
      <p:sp>
        <p:nvSpPr>
          <p:cNvPr id="3" name="Content Placeholder 2"/>
          <p:cNvSpPr>
            <a:spLocks noGrp="1"/>
          </p:cNvSpPr>
          <p:nvPr>
            <p:ph sz="half" idx="1"/>
          </p:nvPr>
        </p:nvSpPr>
        <p:spPr>
          <a:xfrm>
            <a:off x="251520" y="1772816"/>
            <a:ext cx="4038600" cy="3816772"/>
          </a:xfrm>
        </p:spPr>
        <p:txBody>
          <a:bodyPr rtlCol="0">
            <a:normAutofit/>
          </a:bodyPr>
          <a:lstStyle/>
          <a:p>
            <a:pPr marL="0" indent="0">
              <a:buNone/>
              <a:defRPr/>
            </a:pPr>
            <a:endParaRPr lang="en-US" dirty="0">
              <a:latin typeface="Arial" panose="020B0604020202020204" pitchFamily="34" charset="0"/>
            </a:endParaRPr>
          </a:p>
          <a:p>
            <a:pPr>
              <a:defRPr/>
            </a:pPr>
            <a:r>
              <a:rPr lang="en-US" dirty="0">
                <a:latin typeface="Arial" panose="020B0604020202020204" pitchFamily="34" charset="0"/>
              </a:rPr>
              <a:t>Overreact/underreact to visual, aural and tactile input.</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035977"/>
            <a:ext cx="4038600" cy="2859072"/>
          </a:xfrm>
        </p:spPr>
      </p:pic>
    </p:spTree>
    <p:extLst>
      <p:ext uri="{BB962C8B-B14F-4D97-AF65-F5344CB8AC3E}">
        <p14:creationId xmlns:p14="http://schemas.microsoft.com/office/powerpoint/2010/main" val="27751843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Autofit/>
          </a:bodyPr>
          <a:lstStyle/>
          <a:p>
            <a:pPr algn="ctr" eaLnBrk="1" hangingPunct="1"/>
            <a:r>
              <a:rPr lang="en-GB" altLang="en-US" sz="4000" dirty="0">
                <a:latin typeface="Arial" panose="020B0604020202020204" pitchFamily="34" charset="0"/>
              </a:rPr>
              <a:t>Dyslexia – Behaviours</a:t>
            </a:r>
            <a:endParaRPr lang="en-US" altLang="en-US" sz="4000" dirty="0">
              <a:latin typeface="Arial" panose="020B0604020202020204" pitchFamily="34" charset="0"/>
            </a:endParaRPr>
          </a:p>
        </p:txBody>
      </p:sp>
      <p:sp>
        <p:nvSpPr>
          <p:cNvPr id="4" name="Content Placeholder 3"/>
          <p:cNvSpPr>
            <a:spLocks noGrp="1"/>
          </p:cNvSpPr>
          <p:nvPr>
            <p:ph sz="half" idx="2"/>
          </p:nvPr>
        </p:nvSpPr>
        <p:spPr>
          <a:xfrm>
            <a:off x="251520" y="1389744"/>
            <a:ext cx="8784976" cy="4487528"/>
          </a:xfrm>
        </p:spPr>
        <p:txBody>
          <a:bodyPr rtlCol="0">
            <a:normAutofit/>
          </a:bodyPr>
          <a:lstStyle/>
          <a:p>
            <a:pPr fontAlgn="base"/>
            <a:r>
              <a:rPr lang="en-GB" dirty="0">
                <a:latin typeface="Arial" panose="020B0604020202020204" pitchFamily="34" charset="0"/>
              </a:rPr>
              <a:t>Uses work avoidance tactics, such as sharpening pencils and looking for books;</a:t>
            </a:r>
          </a:p>
          <a:p>
            <a:pPr fontAlgn="base"/>
            <a:r>
              <a:rPr lang="en-GB" dirty="0">
                <a:latin typeface="Arial" panose="020B0604020202020204" pitchFamily="34" charset="0"/>
              </a:rPr>
              <a:t>Seems ‘dreamy’, does not seem to listen;</a:t>
            </a:r>
          </a:p>
          <a:p>
            <a:pPr fontAlgn="base"/>
            <a:r>
              <a:rPr lang="en-GB" dirty="0">
                <a:latin typeface="Arial" panose="020B0604020202020204" pitchFamily="34" charset="0"/>
              </a:rPr>
              <a:t>Easily distracted;</a:t>
            </a:r>
          </a:p>
          <a:p>
            <a:pPr fontAlgn="base"/>
            <a:r>
              <a:rPr lang="en-GB" dirty="0">
                <a:latin typeface="Arial" panose="020B0604020202020204" pitchFamily="34" charset="0"/>
              </a:rPr>
              <a:t>Is the class clown or is disruptive or withdrawn;</a:t>
            </a:r>
          </a:p>
          <a:p>
            <a:pPr fontAlgn="base"/>
            <a:r>
              <a:rPr lang="en-GB" dirty="0">
                <a:latin typeface="Arial" panose="020B0604020202020204" pitchFamily="34" charset="0"/>
              </a:rPr>
              <a:t>Is excessively tired due to amount of concentration and effort required.</a:t>
            </a:r>
          </a:p>
          <a:p>
            <a:pPr marL="0" indent="0" fontAlgn="base">
              <a:buNone/>
            </a:pPr>
            <a:endParaRPr lang="en-GB" dirty="0">
              <a:solidFill>
                <a:srgbClr val="0070C0"/>
              </a:solidFill>
              <a:latin typeface="Arial" panose="020B0604020202020204" pitchFamily="34" charset="0"/>
            </a:endParaRPr>
          </a:p>
          <a:p>
            <a:pPr marL="0" indent="0" fontAlgn="base">
              <a:buNone/>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3603228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normAutofit/>
          </a:bodyPr>
          <a:lstStyle/>
          <a:p>
            <a:pPr algn="ctr" eaLnBrk="1" hangingPunct="1"/>
            <a:r>
              <a:rPr lang="en-GB" altLang="en-US" sz="3600" dirty="0">
                <a:latin typeface="Arial" panose="020B0604020202020204" pitchFamily="34" charset="0"/>
              </a:rPr>
              <a:t>Case study</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422276" y="1628800"/>
            <a:ext cx="8542338" cy="4392488"/>
          </a:xfrm>
        </p:spPr>
        <p:txBody>
          <a:bodyPr rtlCol="0">
            <a:normAutofit/>
          </a:bodyPr>
          <a:lstStyle/>
          <a:p>
            <a:pPr eaLnBrk="1" hangingPunct="1">
              <a:buFontTx/>
              <a:buNone/>
              <a:defRPr/>
            </a:pPr>
            <a:r>
              <a:rPr lang="en-GB" altLang="en-US" dirty="0">
                <a:latin typeface="Arial" panose="020B0604020202020204" pitchFamily="34" charset="0"/>
              </a:rPr>
              <a:t>David is 6 years old and attends his local school. He has been identified as ‘having problems.’</a:t>
            </a:r>
          </a:p>
          <a:p>
            <a:pPr eaLnBrk="1" hangingPunct="1">
              <a:buFontTx/>
              <a:buNone/>
              <a:defRPr/>
            </a:pPr>
            <a:r>
              <a:rPr lang="en-GB" altLang="en-US" dirty="0">
                <a:latin typeface="Arial" panose="020B0604020202020204" pitchFamily="34" charset="0"/>
              </a:rPr>
              <a:t>Staff at the school often describe him as disruptive and lazy. He disengages from written tasks. He is often withdrawn from class for additional support.</a:t>
            </a:r>
          </a:p>
          <a:p>
            <a:pPr eaLnBrk="1" hangingPunct="1">
              <a:buFontTx/>
              <a:buNone/>
              <a:defRPr/>
            </a:pPr>
            <a:r>
              <a:rPr lang="en-GB" altLang="en-US" dirty="0">
                <a:latin typeface="Arial" panose="020B0604020202020204" pitchFamily="34" charset="0"/>
              </a:rPr>
              <a:t>David excels in History; he remembers most facts and often corrects staff.</a:t>
            </a:r>
          </a:p>
          <a:p>
            <a:pPr eaLnBrk="1" fontAlgn="auto" hangingPunct="1">
              <a:spcAft>
                <a:spcPts val="0"/>
              </a:spcAft>
              <a:defRPr/>
            </a:pPr>
            <a:endParaRPr lang="en-US" dirty="0">
              <a:solidFill>
                <a:srgbClr val="0000FF"/>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4090064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normAutofit/>
          </a:bodyPr>
          <a:lstStyle/>
          <a:p>
            <a:pPr algn="ctr" eaLnBrk="1" hangingPunct="1"/>
            <a:r>
              <a:rPr lang="en-GB" altLang="en-US" sz="3600" dirty="0">
                <a:latin typeface="Arial" panose="020B0604020202020204" pitchFamily="34" charset="0"/>
              </a:rPr>
              <a:t>Case study</a:t>
            </a:r>
            <a:endParaRPr lang="en-US" altLang="en-US" sz="3600" dirty="0">
              <a:latin typeface="Arial" panose="020B0604020202020204" pitchFamily="34" charset="0"/>
            </a:endParaRPr>
          </a:p>
        </p:txBody>
      </p:sp>
      <p:sp>
        <p:nvSpPr>
          <p:cNvPr id="4" name="Content Placeholder 3"/>
          <p:cNvSpPr>
            <a:spLocks noGrp="1"/>
          </p:cNvSpPr>
          <p:nvPr>
            <p:ph sz="half" idx="2"/>
          </p:nvPr>
        </p:nvSpPr>
        <p:spPr>
          <a:xfrm>
            <a:off x="422276" y="1340768"/>
            <a:ext cx="8542338" cy="4680520"/>
          </a:xfrm>
        </p:spPr>
        <p:txBody>
          <a:bodyPr rtlCol="0">
            <a:normAutofit/>
          </a:bodyPr>
          <a:lstStyle/>
          <a:p>
            <a:pPr eaLnBrk="1" fontAlgn="auto" hangingPunct="1">
              <a:spcAft>
                <a:spcPts val="0"/>
              </a:spcAft>
              <a:defRPr/>
            </a:pPr>
            <a:r>
              <a:rPr lang="en-US" dirty="0">
                <a:latin typeface="Arial" panose="020B0604020202020204" pitchFamily="34" charset="0"/>
              </a:rPr>
              <a:t>What are the barriers faced by David?</a:t>
            </a:r>
          </a:p>
          <a:p>
            <a:pPr eaLnBrk="1" fontAlgn="auto" hangingPunct="1">
              <a:spcAft>
                <a:spcPts val="0"/>
              </a:spcAft>
              <a:defRPr/>
            </a:pPr>
            <a:r>
              <a:rPr lang="en-US" dirty="0">
                <a:latin typeface="Arial" panose="020B0604020202020204" pitchFamily="34" charset="0"/>
              </a:rPr>
              <a:t>Is there equity?</a:t>
            </a:r>
          </a:p>
          <a:p>
            <a:pPr eaLnBrk="1" fontAlgn="auto" hangingPunct="1">
              <a:spcAft>
                <a:spcPts val="0"/>
              </a:spcAft>
              <a:defRPr/>
            </a:pPr>
            <a:r>
              <a:rPr lang="en-US" dirty="0">
                <a:latin typeface="Arial" panose="020B0604020202020204" pitchFamily="34" charset="0"/>
              </a:rPr>
              <a:t>What are the advantages/disadvantages of having additional support?</a:t>
            </a:r>
          </a:p>
          <a:p>
            <a:pPr eaLnBrk="1" fontAlgn="auto" hangingPunct="1">
              <a:spcAft>
                <a:spcPts val="0"/>
              </a:spcAft>
              <a:defRPr/>
            </a:pPr>
            <a:r>
              <a:rPr lang="en-US" dirty="0">
                <a:latin typeface="Arial" panose="020B0604020202020204" pitchFamily="34" charset="0"/>
              </a:rPr>
              <a:t>What would you do?</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8407567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lgn="ctr" eaLnBrk="1" hangingPunct="1"/>
            <a:r>
              <a:rPr lang="cy-GB" altLang="cy-GB" sz="4000" dirty="0" err="1">
                <a:latin typeface="Arial" panose="020B0604020202020204" pitchFamily="34" charset="0"/>
              </a:rPr>
              <a:t>Masking</a:t>
            </a:r>
            <a:endParaRPr lang="en-US" altLang="en-US" sz="4000" dirty="0"/>
          </a:p>
        </p:txBody>
      </p:sp>
      <p:sp>
        <p:nvSpPr>
          <p:cNvPr id="4" name="Content Placeholder 3"/>
          <p:cNvSpPr>
            <a:spLocks noGrp="1"/>
          </p:cNvSpPr>
          <p:nvPr>
            <p:ph sz="half" idx="2"/>
          </p:nvPr>
        </p:nvSpPr>
        <p:spPr>
          <a:xfrm>
            <a:off x="467544" y="1988840"/>
            <a:ext cx="8219256" cy="3600748"/>
          </a:xfrm>
        </p:spPr>
        <p:txBody>
          <a:bodyPr rtlCol="0">
            <a:normAutofit/>
          </a:bodyPr>
          <a:lstStyle/>
          <a:p>
            <a:pPr eaLnBrk="1" fontAlgn="auto" hangingPunct="1">
              <a:spcAft>
                <a:spcPts val="0"/>
              </a:spcAft>
              <a:defRPr/>
            </a:pPr>
            <a:r>
              <a:rPr lang="en-US" dirty="0">
                <a:latin typeface="Arial" panose="020B0604020202020204" pitchFamily="34" charset="0"/>
              </a:rPr>
              <a:t>Many children ‘mask’ their conditions…</a:t>
            </a:r>
          </a:p>
          <a:p>
            <a:pPr eaLnBrk="1" fontAlgn="auto" hangingPunct="1">
              <a:spcAft>
                <a:spcPts val="0"/>
              </a:spcAft>
              <a:defRPr/>
            </a:pPr>
            <a:r>
              <a:rPr lang="en-US" dirty="0">
                <a:latin typeface="Arial" panose="020B0604020202020204" pitchFamily="34" charset="0"/>
              </a:rPr>
              <a:t>What could the implications of this be?</a:t>
            </a:r>
          </a:p>
        </p:txBody>
      </p:sp>
    </p:spTree>
    <p:extLst>
      <p:ext uri="{BB962C8B-B14F-4D97-AF65-F5344CB8AC3E}">
        <p14:creationId xmlns:p14="http://schemas.microsoft.com/office/powerpoint/2010/main" val="40464659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28650" y="365127"/>
            <a:ext cx="7886700" cy="543593"/>
          </a:xfrm>
        </p:spPr>
        <p:txBody>
          <a:bodyPr>
            <a:noAutofit/>
          </a:bodyPr>
          <a:lstStyle/>
          <a:p>
            <a:pPr algn="ctr" eaLnBrk="1" hangingPunct="1"/>
            <a:r>
              <a:rPr lang="en-GB" altLang="cy-GB" sz="3600" dirty="0">
                <a:latin typeface="Arial" panose="020B0604020202020204" pitchFamily="34" charset="0"/>
              </a:rPr>
              <a:t>Camouflaging autism</a:t>
            </a:r>
            <a:endParaRPr lang="en-GB" altLang="en-US" sz="3600" dirty="0"/>
          </a:p>
        </p:txBody>
      </p:sp>
      <p:sp>
        <p:nvSpPr>
          <p:cNvPr id="2" name="Content Placeholder 1">
            <a:extLst>
              <a:ext uri="{FF2B5EF4-FFF2-40B4-BE49-F238E27FC236}">
                <a16:creationId xmlns:a16="http://schemas.microsoft.com/office/drawing/2014/main" id="{9289AF7A-8FA8-45DD-B16A-468A69400FFF}"/>
              </a:ext>
            </a:extLst>
          </p:cNvPr>
          <p:cNvSpPr>
            <a:spLocks noGrp="1"/>
          </p:cNvSpPr>
          <p:nvPr>
            <p:ph idx="1"/>
          </p:nvPr>
        </p:nvSpPr>
        <p:spPr>
          <a:xfrm>
            <a:off x="0" y="1052736"/>
            <a:ext cx="8964488" cy="5112568"/>
          </a:xfrm>
        </p:spPr>
        <p:txBody>
          <a:bodyPr>
            <a:normAutofit fontScale="32500" lnSpcReduction="20000"/>
          </a:bodyPr>
          <a:lstStyle/>
          <a:p>
            <a:pPr marL="0" indent="0">
              <a:buNone/>
            </a:pPr>
            <a:r>
              <a:rPr lang="en-GB" sz="7700" i="1" dirty="0">
                <a:latin typeface="Arial" panose="020B0604020202020204" pitchFamily="34" charset="0"/>
              </a:rPr>
              <a:t>“Social camouflaging is defined as ‘the use of strategies by autistic people to minimise the visibility of their autism in social situations’. These strategies can involve masking autistic characteristics, for example by deliberately suppressing stimming behaviour in public. Social camouflaging also encompasses compensatory behaviour, whereby autistic people develop behavioural repertoires to help them manage social situations. Common examples of compensatory behaviours include learning how to use specific non-verbal social behaviours, such as eye contact, and developing scripts that can be employed to navigate interactions. Social camouflaging is a widespread element of the lived experiences of autistic people, especially among those who are female and those who have intelligence in the average range or above.”</a:t>
            </a:r>
          </a:p>
          <a:p>
            <a:pPr marL="0" indent="0" algn="r">
              <a:buNone/>
            </a:pPr>
            <a:endParaRPr lang="en-GB" sz="2300" dirty="0">
              <a:latin typeface="Arial" panose="020B0604020202020204" pitchFamily="34" charset="0"/>
            </a:endParaRPr>
          </a:p>
          <a:p>
            <a:pPr marL="0" indent="0" algn="r">
              <a:buNone/>
            </a:pPr>
            <a:endParaRPr lang="en-GB" sz="2300" dirty="0">
              <a:latin typeface="Arial" panose="020B0604020202020204" pitchFamily="34" charset="0"/>
            </a:endParaRPr>
          </a:p>
          <a:p>
            <a:pPr marL="0" indent="0" algn="r">
              <a:buNone/>
            </a:pPr>
            <a:r>
              <a:rPr lang="en-GB" sz="5500" dirty="0">
                <a:latin typeface="Arial" panose="020B0604020202020204" pitchFamily="34" charset="0"/>
              </a:rPr>
              <a:t>(Hull </a:t>
            </a:r>
            <a:r>
              <a:rPr lang="en-GB" sz="5500" i="1" dirty="0">
                <a:latin typeface="Arial" panose="020B0604020202020204" pitchFamily="34" charset="0"/>
              </a:rPr>
              <a:t>et al., </a:t>
            </a:r>
            <a:r>
              <a:rPr lang="en-GB" sz="5500" dirty="0">
                <a:latin typeface="Arial" panose="020B0604020202020204" pitchFamily="34" charset="0"/>
              </a:rPr>
              <a:t>2021, p1).</a:t>
            </a:r>
          </a:p>
        </p:txBody>
      </p:sp>
    </p:spTree>
    <p:extLst>
      <p:ext uri="{BB962C8B-B14F-4D97-AF65-F5344CB8AC3E}">
        <p14:creationId xmlns:p14="http://schemas.microsoft.com/office/powerpoint/2010/main" val="40181417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28650" y="365126"/>
            <a:ext cx="7886700" cy="880949"/>
          </a:xfrm>
        </p:spPr>
        <p:txBody>
          <a:bodyPr>
            <a:normAutofit/>
          </a:bodyPr>
          <a:lstStyle/>
          <a:p>
            <a:pPr algn="ctr" eaLnBrk="1" hangingPunct="1"/>
            <a:r>
              <a:rPr lang="cy-GB" altLang="cy-GB" sz="3600" dirty="0" err="1">
                <a:latin typeface="Arial" panose="020B0604020202020204" pitchFamily="34" charset="0"/>
              </a:rPr>
              <a:t>However</a:t>
            </a:r>
            <a:r>
              <a:rPr lang="cy-GB" altLang="cy-GB" sz="3600" dirty="0">
                <a:latin typeface="Arial" panose="020B0604020202020204" pitchFamily="34" charset="0"/>
              </a:rPr>
              <a:t>...</a:t>
            </a:r>
            <a:endParaRPr lang="en-US" altLang="en-US" sz="3600" dirty="0"/>
          </a:p>
        </p:txBody>
      </p:sp>
      <p:sp>
        <p:nvSpPr>
          <p:cNvPr id="4" name="Content Placeholder 3"/>
          <p:cNvSpPr>
            <a:spLocks noGrp="1"/>
          </p:cNvSpPr>
          <p:nvPr>
            <p:ph sz="half" idx="2"/>
          </p:nvPr>
        </p:nvSpPr>
        <p:spPr>
          <a:xfrm>
            <a:off x="539552" y="1600200"/>
            <a:ext cx="7975798" cy="3989388"/>
          </a:xfrm>
        </p:spPr>
        <p:txBody>
          <a:bodyPr rtlCol="0">
            <a:normAutofit/>
          </a:bodyPr>
          <a:lstStyle/>
          <a:p>
            <a:pPr eaLnBrk="1" fontAlgn="auto" hangingPunct="1">
              <a:spcAft>
                <a:spcPts val="0"/>
              </a:spcAft>
              <a:defRPr/>
            </a:pPr>
            <a:r>
              <a:rPr lang="en-US" dirty="0">
                <a:latin typeface="Arial" panose="020B0604020202020204" pitchFamily="34" charset="0"/>
              </a:rPr>
              <a:t>Camouflaging leads to mental health problems;</a:t>
            </a:r>
          </a:p>
          <a:p>
            <a:pPr eaLnBrk="1" fontAlgn="auto" hangingPunct="1">
              <a:spcAft>
                <a:spcPts val="0"/>
              </a:spcAft>
              <a:defRPr/>
            </a:pPr>
            <a:r>
              <a:rPr lang="en-US" dirty="0">
                <a:latin typeface="Arial" panose="020B0604020202020204" pitchFamily="34" charset="0"/>
              </a:rPr>
              <a:t>Exhausting;</a:t>
            </a:r>
          </a:p>
          <a:p>
            <a:pPr eaLnBrk="1" fontAlgn="auto" hangingPunct="1">
              <a:spcAft>
                <a:spcPts val="0"/>
              </a:spcAft>
              <a:defRPr/>
            </a:pPr>
            <a:r>
              <a:rPr lang="en-US" dirty="0">
                <a:latin typeface="Arial" panose="020B0604020202020204" pitchFamily="34" charset="0"/>
              </a:rPr>
              <a:t>Stressful;</a:t>
            </a:r>
          </a:p>
          <a:p>
            <a:pPr eaLnBrk="1" fontAlgn="auto" hangingPunct="1">
              <a:spcAft>
                <a:spcPts val="0"/>
              </a:spcAft>
              <a:defRPr/>
            </a:pPr>
            <a:r>
              <a:rPr lang="en-US" dirty="0">
                <a:latin typeface="Arial" panose="020B0604020202020204" pitchFamily="34" charset="0"/>
              </a:rPr>
              <a:t>Erodes sense of identity;</a:t>
            </a:r>
          </a:p>
          <a:p>
            <a:pPr eaLnBrk="1" fontAlgn="auto" hangingPunct="1">
              <a:spcAft>
                <a:spcPts val="0"/>
              </a:spcAft>
              <a:defRPr/>
            </a:pPr>
            <a:r>
              <a:rPr lang="en-US" dirty="0">
                <a:latin typeface="Arial" panose="020B0604020202020204" pitchFamily="34" charset="0"/>
              </a:rPr>
              <a:t>Needs may not be met.</a:t>
            </a:r>
          </a:p>
        </p:txBody>
      </p:sp>
    </p:spTree>
    <p:extLst>
      <p:ext uri="{BB962C8B-B14F-4D97-AF65-F5344CB8AC3E}">
        <p14:creationId xmlns:p14="http://schemas.microsoft.com/office/powerpoint/2010/main" val="33778360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15602"/>
          </a:xfrm>
        </p:spPr>
        <p:txBody>
          <a:bodyPr>
            <a:noAutofit/>
          </a:bodyPr>
          <a:lstStyle/>
          <a:p>
            <a:pPr algn="ctr"/>
            <a:r>
              <a:rPr lang="en-GB" sz="3200" dirty="0">
                <a:latin typeface="Arial" panose="020B0604020202020204" pitchFamily="34" charset="0"/>
              </a:rPr>
              <a:t>Asperger Syndrome</a:t>
            </a:r>
          </a:p>
        </p:txBody>
      </p:sp>
      <p:pic>
        <p:nvPicPr>
          <p:cNvPr id="4" name="Online Media 3" title="&quot;Copy &amp; Paste’ - Hidden Asperger’s-- Girls with Aspergers | Niamh McCann | TEDxDunLaoghaire">
            <a:hlinkClick r:id="" action="ppaction://media"/>
            <a:extLst>
              <a:ext uri="{FF2B5EF4-FFF2-40B4-BE49-F238E27FC236}">
                <a16:creationId xmlns:a16="http://schemas.microsoft.com/office/drawing/2014/main" id="{156147D3-C0A8-41D3-8085-01F8C47AEDBD}"/>
              </a:ext>
            </a:extLst>
          </p:cNvPr>
          <p:cNvPicPr>
            <a:picLocks noGrp="1" noRot="1" noChangeAspect="1"/>
          </p:cNvPicPr>
          <p:nvPr>
            <p:ph idx="1"/>
            <a:videoFile r:link="rId1"/>
          </p:nvPr>
        </p:nvPicPr>
        <p:blipFill>
          <a:blip r:embed="rId4"/>
          <a:stretch>
            <a:fillRect/>
          </a:stretch>
        </p:blipFill>
        <p:spPr>
          <a:xfrm>
            <a:off x="467544" y="1268760"/>
            <a:ext cx="8280920" cy="4968552"/>
          </a:xfrm>
          <a:prstGeom prst="rect">
            <a:avLst/>
          </a:prstGeom>
        </p:spPr>
      </p:pic>
    </p:spTree>
    <p:extLst>
      <p:ext uri="{BB962C8B-B14F-4D97-AF65-F5344CB8AC3E}">
        <p14:creationId xmlns:p14="http://schemas.microsoft.com/office/powerpoint/2010/main" val="85205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hart, bar chart&#10;&#10;Description automatically generated">
            <a:extLst>
              <a:ext uri="{FF2B5EF4-FFF2-40B4-BE49-F238E27FC236}">
                <a16:creationId xmlns:a16="http://schemas.microsoft.com/office/drawing/2014/main" id="{FAC3C32C-8564-4F7B-A1B6-B68196E93F7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544" y="332656"/>
            <a:ext cx="8352928" cy="5616623"/>
          </a:xfrm>
        </p:spPr>
      </p:pic>
    </p:spTree>
    <p:extLst>
      <p:ext uri="{BB962C8B-B14F-4D97-AF65-F5344CB8AC3E}">
        <p14:creationId xmlns:p14="http://schemas.microsoft.com/office/powerpoint/2010/main" val="29112487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a:bodyPr>
          <a:lstStyle/>
          <a:p>
            <a:pPr algn="ctr" eaLnBrk="1" hangingPunct="1"/>
            <a:r>
              <a:rPr lang="cy-GB" altLang="cy-GB" sz="3600" dirty="0">
                <a:latin typeface="Arial" panose="020B0604020202020204" pitchFamily="34" charset="0"/>
              </a:rPr>
              <a:t>ADHD </a:t>
            </a:r>
            <a:r>
              <a:rPr lang="cy-GB" altLang="cy-GB" sz="3600" dirty="0" err="1">
                <a:latin typeface="Arial" panose="020B0604020202020204" pitchFamily="34" charset="0"/>
              </a:rPr>
              <a:t>in</a:t>
            </a:r>
            <a:r>
              <a:rPr lang="cy-GB" altLang="cy-GB" sz="3600" dirty="0">
                <a:latin typeface="Arial" panose="020B0604020202020204" pitchFamily="34" charset="0"/>
              </a:rPr>
              <a:t> </a:t>
            </a:r>
            <a:r>
              <a:rPr lang="cy-GB" altLang="cy-GB" sz="3600" dirty="0" err="1">
                <a:latin typeface="Arial" panose="020B0604020202020204" pitchFamily="34" charset="0"/>
              </a:rPr>
              <a:t>girls</a:t>
            </a:r>
            <a:endParaRPr lang="en-US" altLang="en-US" sz="3600" dirty="0"/>
          </a:p>
        </p:txBody>
      </p:sp>
      <p:sp>
        <p:nvSpPr>
          <p:cNvPr id="14" name="Content Placeholder 13">
            <a:extLst>
              <a:ext uri="{FF2B5EF4-FFF2-40B4-BE49-F238E27FC236}">
                <a16:creationId xmlns:a16="http://schemas.microsoft.com/office/drawing/2014/main" id="{5A33C675-A5EB-4876-BDD1-C51A997902BD}"/>
              </a:ext>
            </a:extLst>
          </p:cNvPr>
          <p:cNvSpPr>
            <a:spLocks noGrp="1"/>
          </p:cNvSpPr>
          <p:nvPr>
            <p:ph sz="half" idx="2"/>
          </p:nvPr>
        </p:nvSpPr>
        <p:spPr>
          <a:xfrm>
            <a:off x="755576" y="1825625"/>
            <a:ext cx="7759774" cy="3809862"/>
          </a:xfrm>
        </p:spPr>
        <p:txBody>
          <a:bodyPr/>
          <a:lstStyle/>
          <a:p>
            <a:r>
              <a:rPr lang="en-GB" dirty="0">
                <a:latin typeface="Arial" panose="020B0604020202020204" pitchFamily="34" charset="0"/>
              </a:rPr>
              <a:t>Introverted;</a:t>
            </a:r>
          </a:p>
          <a:p>
            <a:r>
              <a:rPr lang="en-GB" dirty="0">
                <a:latin typeface="Arial" panose="020B0604020202020204" pitchFamily="34" charset="0"/>
              </a:rPr>
              <a:t>“a dreamer”;</a:t>
            </a:r>
          </a:p>
          <a:p>
            <a:r>
              <a:rPr lang="en-GB" dirty="0">
                <a:latin typeface="Arial" panose="020B0604020202020204" pitchFamily="34" charset="0"/>
              </a:rPr>
              <a:t>Easily distracted;</a:t>
            </a:r>
          </a:p>
          <a:p>
            <a:r>
              <a:rPr lang="en-GB" dirty="0">
                <a:latin typeface="Arial" panose="020B0604020202020204" pitchFamily="34" charset="0"/>
              </a:rPr>
              <a:t>Talkative;</a:t>
            </a:r>
          </a:p>
          <a:p>
            <a:r>
              <a:rPr lang="en-GB" dirty="0">
                <a:latin typeface="Arial" panose="020B0604020202020204" pitchFamily="34" charset="0"/>
              </a:rPr>
              <a:t>Internalize symptoms.</a:t>
            </a:r>
          </a:p>
          <a:p>
            <a:pPr marL="0" indent="0" algn="r">
              <a:buNone/>
            </a:pPr>
            <a:r>
              <a:rPr lang="en-GB" sz="2000" dirty="0">
                <a:latin typeface="Arial" panose="020B0604020202020204" pitchFamily="34" charset="0"/>
              </a:rPr>
              <a:t>(Ortega, 2020)</a:t>
            </a:r>
          </a:p>
        </p:txBody>
      </p:sp>
    </p:spTree>
    <p:extLst>
      <p:ext uri="{BB962C8B-B14F-4D97-AF65-F5344CB8AC3E}">
        <p14:creationId xmlns:p14="http://schemas.microsoft.com/office/powerpoint/2010/main" val="36195136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903634"/>
          </a:xfrm>
        </p:spPr>
        <p:txBody>
          <a:bodyPr>
            <a:noAutofit/>
          </a:bodyPr>
          <a:lstStyle/>
          <a:p>
            <a:pPr algn="ctr"/>
            <a:r>
              <a:rPr lang="en-GB" sz="3600" dirty="0">
                <a:latin typeface="Arial" panose="020B0604020202020204" pitchFamily="34" charset="0"/>
              </a:rPr>
              <a:t>Social model of Disability</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628650" y="1844823"/>
            <a:ext cx="8335838" cy="4332139"/>
          </a:xfrm>
        </p:spPr>
        <p:txBody>
          <a:bodyPr>
            <a:normAutofit/>
          </a:bodyPr>
          <a:lstStyle/>
          <a:p>
            <a:r>
              <a:rPr lang="en-GB" dirty="0">
                <a:latin typeface="Arial" panose="020B0604020202020204" pitchFamily="34" charset="0"/>
              </a:rPr>
              <a:t>Developed in the 1970s;</a:t>
            </a:r>
          </a:p>
          <a:p>
            <a:r>
              <a:rPr lang="en-GB" dirty="0">
                <a:latin typeface="Arial" panose="020B0604020202020204" pitchFamily="34" charset="0"/>
              </a:rPr>
              <a:t>Children’s activities are limited by the environment, not by their ALN;</a:t>
            </a:r>
          </a:p>
          <a:p>
            <a:r>
              <a:rPr lang="en-GB" dirty="0">
                <a:latin typeface="Arial" panose="020B0604020202020204" pitchFamily="34" charset="0"/>
              </a:rPr>
              <a:t>Barriers are a consequence of a lack of social organisation.</a:t>
            </a:r>
          </a:p>
          <a:p>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9382950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09"/>
          </a:xfrm>
        </p:spPr>
        <p:txBody>
          <a:bodyPr>
            <a:noAutofit/>
          </a:bodyPr>
          <a:lstStyle/>
          <a:p>
            <a:pPr algn="ctr"/>
            <a:r>
              <a:rPr lang="en-GB" sz="4000" dirty="0">
                <a:latin typeface="Arial" panose="020B0604020202020204" pitchFamily="34" charset="0"/>
              </a:rPr>
              <a:t>Social model of Disability</a:t>
            </a:r>
          </a:p>
        </p:txBody>
      </p:sp>
      <p:sp>
        <p:nvSpPr>
          <p:cNvPr id="5" name="Content Placeholder 4">
            <a:extLst>
              <a:ext uri="{FF2B5EF4-FFF2-40B4-BE49-F238E27FC236}">
                <a16:creationId xmlns:a16="http://schemas.microsoft.com/office/drawing/2014/main" id="{CD778E3B-2254-45CE-89D7-9CF9BB5CE6A2}"/>
              </a:ext>
            </a:extLst>
          </p:cNvPr>
          <p:cNvSpPr>
            <a:spLocks noGrp="1"/>
          </p:cNvSpPr>
          <p:nvPr>
            <p:ph idx="1"/>
          </p:nvPr>
        </p:nvSpPr>
        <p:spPr>
          <a:xfrm>
            <a:off x="107504" y="1052736"/>
            <a:ext cx="8784976" cy="5184576"/>
          </a:xfrm>
        </p:spPr>
        <p:txBody>
          <a:bodyPr>
            <a:normAutofit/>
          </a:bodyPr>
          <a:lstStyle/>
          <a:p>
            <a:pPr marL="0" indent="0">
              <a:buNone/>
            </a:pPr>
            <a:r>
              <a:rPr lang="en-GB" sz="2200" b="0" i="1" dirty="0">
                <a:solidFill>
                  <a:srgbClr val="000000"/>
                </a:solidFill>
                <a:effectLst/>
                <a:latin typeface="Arial" panose="020B0604020202020204" pitchFamily="34" charset="0"/>
              </a:rPr>
              <a:t>“The Social Model was developed by disabled people to identify and take action against discrimination, and to centre equality and human rights. The Social Model takes the focus away from impairment; it places responsibility on government, organisations, businesses and individuals across all sectors of society to identify and implement constructive changes to remove barriers and increase access. Under the Social Model, disability is framed as a social construct created by barriers which can be changed and eliminated, providing a dynamic and positive model which identifies the causes of exclusion and inequality and proposes a solution. It is on society to make changes, not on the disabled person; for individuals and organisations to understand and then make the adjustments required to stop marginalising and excluding people whose bodies and minds don’t comply with society’s idea of what is normative and acceptable.”</a:t>
            </a:r>
            <a:endParaRPr lang="en-GB" sz="2200" i="1" dirty="0">
              <a:solidFill>
                <a:srgbClr val="000000"/>
              </a:solidFill>
              <a:latin typeface="Arial" panose="020B0604020202020204" pitchFamily="34" charset="0"/>
            </a:endParaRPr>
          </a:p>
          <a:p>
            <a:pPr marL="0" indent="0" algn="r">
              <a:buNone/>
            </a:pPr>
            <a:r>
              <a:rPr lang="en-GB" sz="1600" dirty="0">
                <a:solidFill>
                  <a:srgbClr val="000000"/>
                </a:solidFill>
                <a:latin typeface="Arial" panose="020B0604020202020204" pitchFamily="34" charset="0"/>
              </a:rPr>
              <a:t>(Shape Arts, no date, p.1)</a:t>
            </a:r>
            <a:endParaRPr lang="en-GB" sz="1600" dirty="0">
              <a:latin typeface="Arial" panose="020B0604020202020204" pitchFamily="34" charset="0"/>
            </a:endParaRPr>
          </a:p>
        </p:txBody>
      </p:sp>
    </p:spTree>
    <p:extLst>
      <p:ext uri="{BB962C8B-B14F-4D97-AF65-F5344CB8AC3E}">
        <p14:creationId xmlns:p14="http://schemas.microsoft.com/office/powerpoint/2010/main" val="25705842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107504" y="307461"/>
            <a:ext cx="8407846" cy="1325563"/>
          </a:xfrm>
        </p:spPr>
        <p:txBody>
          <a:bodyPr>
            <a:noAutofit/>
          </a:bodyPr>
          <a:lstStyle/>
          <a:p>
            <a:pPr algn="ctr"/>
            <a:r>
              <a:rPr lang="en-GB" sz="3600" dirty="0">
                <a:latin typeface="Arial" panose="020B0604020202020204" pitchFamily="34" charset="0"/>
              </a:rPr>
              <a:t>Social model of Disability - video</a:t>
            </a:r>
          </a:p>
        </p:txBody>
      </p:sp>
      <p:pic>
        <p:nvPicPr>
          <p:cNvPr id="6" name="Online Media 5" title="Let's Raise the Roof   - A Social Model of Disability">
            <a:hlinkClick r:id="" action="ppaction://media"/>
            <a:extLst>
              <a:ext uri="{FF2B5EF4-FFF2-40B4-BE49-F238E27FC236}">
                <a16:creationId xmlns:a16="http://schemas.microsoft.com/office/drawing/2014/main" id="{5791F654-F026-4CAC-93A7-F5AE5D4AFE10}"/>
              </a:ext>
            </a:extLst>
          </p:cNvPr>
          <p:cNvPicPr>
            <a:picLocks noGrp="1" noRot="1" noChangeAspect="1"/>
          </p:cNvPicPr>
          <p:nvPr>
            <p:ph idx="1"/>
            <a:videoFile r:link="rId1"/>
          </p:nvPr>
        </p:nvPicPr>
        <p:blipFill>
          <a:blip r:embed="rId4"/>
          <a:stretch>
            <a:fillRect/>
          </a:stretch>
        </p:blipFill>
        <p:spPr>
          <a:xfrm>
            <a:off x="323528" y="1600200"/>
            <a:ext cx="8496944" cy="4421088"/>
          </a:xfrm>
          <a:prstGeom prst="rect">
            <a:avLst/>
          </a:prstGeom>
        </p:spPr>
      </p:pic>
    </p:spTree>
    <p:extLst>
      <p:ext uri="{BB962C8B-B14F-4D97-AF65-F5344CB8AC3E}">
        <p14:creationId xmlns:p14="http://schemas.microsoft.com/office/powerpoint/2010/main" val="956023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93FCD-9214-4133-B35E-155D1BB932C0}"/>
              </a:ext>
            </a:extLst>
          </p:cNvPr>
          <p:cNvSpPr>
            <a:spLocks noGrp="1"/>
          </p:cNvSpPr>
          <p:nvPr>
            <p:ph type="title"/>
          </p:nvPr>
        </p:nvSpPr>
        <p:spPr>
          <a:xfrm>
            <a:off x="628650" y="365127"/>
            <a:ext cx="7886700" cy="687610"/>
          </a:xfrm>
        </p:spPr>
        <p:txBody>
          <a:bodyPr>
            <a:normAutofit/>
          </a:bodyPr>
          <a:lstStyle/>
          <a:p>
            <a:pPr algn="ctr"/>
            <a:r>
              <a:rPr lang="en-GB" sz="3600" dirty="0">
                <a:latin typeface="Arial" panose="020B0604020202020204" pitchFamily="34" charset="0"/>
              </a:rPr>
              <a:t>Medical model vs Social model</a:t>
            </a:r>
          </a:p>
        </p:txBody>
      </p:sp>
      <p:pic>
        <p:nvPicPr>
          <p:cNvPr id="2050" name="Picture 2">
            <a:extLst>
              <a:ext uri="{FF2B5EF4-FFF2-40B4-BE49-F238E27FC236}">
                <a16:creationId xmlns:a16="http://schemas.microsoft.com/office/drawing/2014/main" id="{74D40866-E8F8-448C-8D97-E5D7DBCC1EE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1552" y="1196752"/>
            <a:ext cx="8274904" cy="5242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13219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FF40-36FB-4A77-A59A-3F3607E99576}"/>
              </a:ext>
            </a:extLst>
          </p:cNvPr>
          <p:cNvSpPr>
            <a:spLocks noGrp="1"/>
          </p:cNvSpPr>
          <p:nvPr>
            <p:ph type="title"/>
          </p:nvPr>
        </p:nvSpPr>
        <p:spPr/>
        <p:txBody>
          <a:bodyPr>
            <a:normAutofit/>
          </a:bodyPr>
          <a:lstStyle/>
          <a:p>
            <a:pPr algn="ctr"/>
            <a:r>
              <a:rPr lang="cy-GB" altLang="cy-GB" sz="3600" dirty="0">
                <a:latin typeface="Arial" panose="020B0604020202020204" pitchFamily="34" charset="0"/>
              </a:rPr>
              <a:t>The </a:t>
            </a:r>
            <a:r>
              <a:rPr lang="cy-GB" altLang="cy-GB" sz="3600" dirty="0" err="1">
                <a:latin typeface="Arial" panose="020B0604020202020204" pitchFamily="34" charset="0"/>
              </a:rPr>
              <a:t>environment</a:t>
            </a:r>
            <a:endParaRPr lang="en-GB" sz="3600" dirty="0"/>
          </a:p>
        </p:txBody>
      </p:sp>
      <p:pic>
        <p:nvPicPr>
          <p:cNvPr id="7" name="Content Placeholder 6" descr="A picture containing text&#10;&#10;Description automatically generated">
            <a:extLst>
              <a:ext uri="{FF2B5EF4-FFF2-40B4-BE49-F238E27FC236}">
                <a16:creationId xmlns:a16="http://schemas.microsoft.com/office/drawing/2014/main" id="{578BF23D-6C97-4CFE-A9FC-7E9138AC3A9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53351" y="1700402"/>
            <a:ext cx="7632848" cy="4546623"/>
          </a:xfrm>
        </p:spPr>
      </p:pic>
    </p:spTree>
    <p:extLst>
      <p:ext uri="{BB962C8B-B14F-4D97-AF65-F5344CB8AC3E}">
        <p14:creationId xmlns:p14="http://schemas.microsoft.com/office/powerpoint/2010/main" val="38121417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C0B96-C822-4FC9-B090-FC24874CE624}"/>
              </a:ext>
            </a:extLst>
          </p:cNvPr>
          <p:cNvSpPr>
            <a:spLocks noGrp="1"/>
          </p:cNvSpPr>
          <p:nvPr>
            <p:ph type="title"/>
          </p:nvPr>
        </p:nvSpPr>
        <p:spPr>
          <a:xfrm>
            <a:off x="628650" y="384895"/>
            <a:ext cx="7886700" cy="759618"/>
          </a:xfrm>
        </p:spPr>
        <p:txBody>
          <a:bodyPr>
            <a:noAutofit/>
          </a:bodyPr>
          <a:lstStyle/>
          <a:p>
            <a:pPr algn="ctr"/>
            <a:r>
              <a:rPr lang="en-GB" sz="3600" dirty="0">
                <a:latin typeface="Arial" panose="020B0604020202020204" pitchFamily="34" charset="0"/>
              </a:rPr>
              <a:t>Reading</a:t>
            </a:r>
          </a:p>
        </p:txBody>
      </p:sp>
      <p:sp>
        <p:nvSpPr>
          <p:cNvPr id="3" name="Content Placeholder 2">
            <a:extLst>
              <a:ext uri="{FF2B5EF4-FFF2-40B4-BE49-F238E27FC236}">
                <a16:creationId xmlns:a16="http://schemas.microsoft.com/office/drawing/2014/main" id="{FCC1E7BA-803A-44B4-918B-BA94C12C4273}"/>
              </a:ext>
            </a:extLst>
          </p:cNvPr>
          <p:cNvSpPr>
            <a:spLocks noGrp="1"/>
          </p:cNvSpPr>
          <p:nvPr>
            <p:ph idx="1"/>
          </p:nvPr>
        </p:nvSpPr>
        <p:spPr>
          <a:xfrm>
            <a:off x="251520" y="1556792"/>
            <a:ext cx="8712968" cy="4536504"/>
          </a:xfrm>
        </p:spPr>
        <p:txBody>
          <a:bodyPr>
            <a:normAutofit lnSpcReduction="10000"/>
          </a:bodyPr>
          <a:lstStyle/>
          <a:p>
            <a:pPr marL="0" indent="0">
              <a:buNone/>
            </a:pPr>
            <a:r>
              <a:rPr lang="en-GB" sz="2000" dirty="0">
                <a:latin typeface="Arial" panose="020B0604020202020204" pitchFamily="34" charset="0"/>
              </a:rPr>
              <a:t>Contact a Family (2021) Wheelchair Services for Children and Young People in Wales. Available at: </a:t>
            </a:r>
            <a:r>
              <a:rPr lang="en-GB" sz="2000" dirty="0">
                <a:latin typeface="Arial" panose="020B0604020202020204" pitchFamily="34" charset="0"/>
                <a:hlinkClick r:id="rId3"/>
              </a:rPr>
              <a:t>https://contact.org.uk/wp-content/uploads/2021/03/wheelchair_services_for_young_people_in_wales.pdf</a:t>
            </a:r>
            <a:r>
              <a:rPr lang="en-GB" sz="2000" dirty="0">
                <a:latin typeface="Arial" panose="020B0604020202020204" pitchFamily="34" charset="0"/>
              </a:rPr>
              <a:t> [Accessed: December 17 2021].</a:t>
            </a:r>
          </a:p>
          <a:p>
            <a:pPr marL="0" indent="0">
              <a:buNone/>
            </a:pPr>
            <a:endParaRPr lang="en-GB" sz="2000" dirty="0">
              <a:latin typeface="Arial" panose="020B0604020202020204" pitchFamily="34" charset="0"/>
            </a:endParaRPr>
          </a:p>
          <a:p>
            <a:pPr marL="0" indent="0">
              <a:buNone/>
            </a:pPr>
            <a:r>
              <a:rPr lang="en-GB" sz="2000" dirty="0">
                <a:latin typeface="Arial" panose="020B0604020202020204" pitchFamily="34" charset="0"/>
              </a:rPr>
              <a:t>The Guardian (2019) </a:t>
            </a:r>
            <a:r>
              <a:rPr lang="en-GB" sz="2000" i="0" dirty="0">
                <a:effectLst/>
                <a:latin typeface="Arial" panose="020B0604020202020204" pitchFamily="34" charset="0"/>
              </a:rPr>
              <a:t>‘</a:t>
            </a:r>
            <a:r>
              <a:rPr lang="en-GB" sz="2000" i="1" dirty="0">
                <a:effectLst/>
                <a:latin typeface="Arial" panose="020B0604020202020204" pitchFamily="34" charset="0"/>
              </a:rPr>
              <a:t>Anything but inclusive’: No school places for three disabled sisters</a:t>
            </a:r>
            <a:r>
              <a:rPr lang="en-GB" sz="2000" i="0" dirty="0">
                <a:effectLst/>
                <a:latin typeface="Arial" panose="020B0604020202020204" pitchFamily="34" charset="0"/>
              </a:rPr>
              <a:t>. </a:t>
            </a:r>
            <a:r>
              <a:rPr lang="en-GB" sz="2000" dirty="0">
                <a:latin typeface="Arial" panose="020B0604020202020204" pitchFamily="34" charset="0"/>
              </a:rPr>
              <a:t>Available at: </a:t>
            </a:r>
            <a:r>
              <a:rPr lang="en-GB" sz="2000" dirty="0">
                <a:latin typeface="Arial" panose="020B0604020202020204" pitchFamily="34" charset="0"/>
                <a:hlinkClick r:id="rId4">
                  <a:extLst>
                    <a:ext uri="{A12FA001-AC4F-418D-AE19-62706E023703}">
                      <ahyp:hlinkClr xmlns:ahyp="http://schemas.microsoft.com/office/drawing/2018/hyperlinkcolor" val="tx"/>
                    </a:ext>
                  </a:extLst>
                </a:hlinkClick>
              </a:rPr>
              <a:t>https://www.theguardian.com/society/2019/jul/19/adopters-disabled-children-send-crisis-special-education-provision</a:t>
            </a:r>
            <a:r>
              <a:rPr lang="en-GB" sz="2000" dirty="0">
                <a:latin typeface="Arial" panose="020B0604020202020204" pitchFamily="34" charset="0"/>
              </a:rPr>
              <a:t>  [Accessed: December 17 2021].</a:t>
            </a:r>
          </a:p>
          <a:p>
            <a:pPr marL="0" indent="0">
              <a:buNone/>
            </a:pPr>
            <a:endParaRPr lang="en-GB" sz="2000" i="0" dirty="0">
              <a:effectLst/>
              <a:latin typeface="Arial" panose="020B0604020202020204" pitchFamily="34" charset="0"/>
            </a:endParaRPr>
          </a:p>
          <a:p>
            <a:pPr marL="0" indent="0">
              <a:buNone/>
            </a:pPr>
            <a:r>
              <a:rPr lang="en-GB" sz="2000" dirty="0">
                <a:latin typeface="Arial" panose="020B0604020202020204" pitchFamily="34" charset="0"/>
              </a:rPr>
              <a:t>Welsh Government (2018) </a:t>
            </a:r>
            <a:r>
              <a:rPr lang="en-GB" sz="2000" i="1" dirty="0">
                <a:latin typeface="Arial" panose="020B0604020202020204" pitchFamily="34" charset="0"/>
              </a:rPr>
              <a:t>Planning to increase access to schools for disabled pupils. </a:t>
            </a:r>
            <a:r>
              <a:rPr lang="en-GB" sz="2000" dirty="0">
                <a:latin typeface="Arial" panose="020B0604020202020204" pitchFamily="34" charset="0"/>
              </a:rPr>
              <a:t>Available at: </a:t>
            </a:r>
            <a:r>
              <a:rPr lang="en-GB" sz="2000" dirty="0">
                <a:latin typeface="Arial" panose="020B0604020202020204" pitchFamily="34" charset="0"/>
                <a:hlinkClick r:id="rId5"/>
              </a:rPr>
              <a:t>https://gov.wales/sites/default/files/publications/2018-04/planning-to-increase-access-to-schools-for-disabled-pupils.pdf</a:t>
            </a:r>
            <a:r>
              <a:rPr lang="en-GB" sz="2000" dirty="0">
                <a:latin typeface="Arial" panose="020B0604020202020204" pitchFamily="34" charset="0"/>
              </a:rPr>
              <a:t> [Accessed: December 17 2021].</a:t>
            </a:r>
          </a:p>
        </p:txBody>
      </p:sp>
    </p:spTree>
    <p:extLst>
      <p:ext uri="{BB962C8B-B14F-4D97-AF65-F5344CB8AC3E}">
        <p14:creationId xmlns:p14="http://schemas.microsoft.com/office/powerpoint/2010/main" val="37465525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7504" y="365127"/>
            <a:ext cx="8407846" cy="903634"/>
          </a:xfrm>
        </p:spPr>
        <p:txBody>
          <a:bodyPr rtlCol="0">
            <a:noAutofit/>
          </a:bodyPr>
          <a:lstStyle/>
          <a:p>
            <a:pPr algn="ctr" eaLnBrk="1" fontAlgn="auto" hangingPunct="1">
              <a:spcAft>
                <a:spcPts val="0"/>
              </a:spcAft>
              <a:defRPr/>
            </a:pPr>
            <a:r>
              <a:rPr lang="en-GB" sz="3600" dirty="0">
                <a:latin typeface="Arial" panose="020B0604020202020204" pitchFamily="34" charset="0"/>
              </a:rPr>
              <a:t>Attitudinal Barriers</a:t>
            </a:r>
            <a:endParaRPr lang="cy-GB" sz="3600" dirty="0">
              <a:latin typeface="Arial" panose="020B0604020202020204" pitchFamily="34" charset="0"/>
            </a:endParaRPr>
          </a:p>
        </p:txBody>
      </p:sp>
      <p:pic>
        <p:nvPicPr>
          <p:cNvPr id="6" name="Content Placeholder 5" descr="A picture containing text, water sport, sport, swimming&#10;&#10;Description automatically generated">
            <a:extLst>
              <a:ext uri="{FF2B5EF4-FFF2-40B4-BE49-F238E27FC236}">
                <a16:creationId xmlns:a16="http://schemas.microsoft.com/office/drawing/2014/main" id="{5DDDD276-3C35-427A-8A49-C16FA05F378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544" y="1600200"/>
            <a:ext cx="8352928" cy="4781128"/>
          </a:xfrm>
        </p:spPr>
      </p:pic>
    </p:spTree>
    <p:extLst>
      <p:ext uri="{BB962C8B-B14F-4D97-AF65-F5344CB8AC3E}">
        <p14:creationId xmlns:p14="http://schemas.microsoft.com/office/powerpoint/2010/main" val="3718508647"/>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1774E-90A3-49C1-85B0-68C54598429F}"/>
              </a:ext>
            </a:extLst>
          </p:cNvPr>
          <p:cNvSpPr>
            <a:spLocks noGrp="1"/>
          </p:cNvSpPr>
          <p:nvPr>
            <p:ph type="title"/>
          </p:nvPr>
        </p:nvSpPr>
        <p:spPr>
          <a:xfrm>
            <a:off x="628650" y="365127"/>
            <a:ext cx="7886700" cy="687610"/>
          </a:xfrm>
        </p:spPr>
        <p:txBody>
          <a:bodyPr>
            <a:noAutofit/>
          </a:bodyPr>
          <a:lstStyle/>
          <a:p>
            <a:pPr algn="ctr"/>
            <a:r>
              <a:rPr lang="en-GB" sz="3600" dirty="0">
                <a:latin typeface="Arial" panose="020B0604020202020204" pitchFamily="34" charset="0"/>
              </a:rPr>
              <a:t>Attitudinal Barriers</a:t>
            </a:r>
            <a:endParaRPr lang="en-GB" sz="3600" dirty="0"/>
          </a:p>
        </p:txBody>
      </p:sp>
      <p:sp>
        <p:nvSpPr>
          <p:cNvPr id="4" name="Content Placeholder 3">
            <a:extLst>
              <a:ext uri="{FF2B5EF4-FFF2-40B4-BE49-F238E27FC236}">
                <a16:creationId xmlns:a16="http://schemas.microsoft.com/office/drawing/2014/main" id="{E72D4B39-112B-48C4-9BEA-FB3A842B8CE6}"/>
              </a:ext>
            </a:extLst>
          </p:cNvPr>
          <p:cNvSpPr>
            <a:spLocks noGrp="1"/>
          </p:cNvSpPr>
          <p:nvPr>
            <p:ph idx="1"/>
          </p:nvPr>
        </p:nvSpPr>
        <p:spPr>
          <a:xfrm>
            <a:off x="251520" y="1052738"/>
            <a:ext cx="8640960" cy="4752526"/>
          </a:xfrm>
        </p:spPr>
        <p:txBody>
          <a:bodyPr>
            <a:normAutofit/>
          </a:bodyPr>
          <a:lstStyle/>
          <a:p>
            <a:pPr marL="0" indent="0">
              <a:buNone/>
            </a:pPr>
            <a:r>
              <a:rPr lang="en-GB" b="0" i="1" dirty="0">
                <a:solidFill>
                  <a:srgbClr val="2E2E2E"/>
                </a:solidFill>
                <a:effectLst/>
                <a:latin typeface="Arial" panose="020B0604020202020204" pitchFamily="34" charset="0"/>
                <a:cs typeface="Arial" panose="020B0604020202020204" pitchFamily="34" charset="0"/>
              </a:rPr>
              <a:t>“Children with disabilities are often the target of prejudice from their peers. Prejudice and discrimination can have harmful health consequences, increasing victims' loneliness and anxiety, and reducing their self-worth. Recent research has demonstrated that many schools in the UK do little to promote positive attitudes towards disability in pupils, and that teachers may require more resources to support them in developing strategies to encourage positive attitudes.”</a:t>
            </a:r>
            <a:endParaRPr lang="en-GB" sz="1900" i="1" dirty="0">
              <a:latin typeface="Arial" panose="020B0604020202020204" pitchFamily="34" charset="0"/>
              <a:cs typeface="Arial" panose="020B0604020202020204" pitchFamily="34" charset="0"/>
            </a:endParaRPr>
          </a:p>
          <a:p>
            <a:pPr marL="0" indent="0" algn="r">
              <a:buNone/>
            </a:pPr>
            <a:r>
              <a:rPr lang="en-GB" sz="1900" dirty="0">
                <a:latin typeface="Arial" panose="020B0604020202020204" pitchFamily="34" charset="0"/>
                <a:cs typeface="Arial" panose="020B0604020202020204" pitchFamily="34" charset="0"/>
              </a:rPr>
              <a:t>(Armstrong </a:t>
            </a:r>
            <a:r>
              <a:rPr lang="en-GB" sz="1900" i="1" dirty="0">
                <a:latin typeface="Arial" panose="020B0604020202020204" pitchFamily="34" charset="0"/>
                <a:cs typeface="Arial" panose="020B0604020202020204" pitchFamily="34" charset="0"/>
              </a:rPr>
              <a:t>et al</a:t>
            </a:r>
            <a:r>
              <a:rPr lang="en-GB" sz="1900" dirty="0">
                <a:latin typeface="Arial" panose="020B0604020202020204" pitchFamily="34" charset="0"/>
                <a:cs typeface="Arial" panose="020B0604020202020204" pitchFamily="34" charset="0"/>
              </a:rPr>
              <a:t>., 2017, p. 12)</a:t>
            </a:r>
          </a:p>
        </p:txBody>
      </p:sp>
    </p:spTree>
    <p:extLst>
      <p:ext uri="{BB962C8B-B14F-4D97-AF65-F5344CB8AC3E}">
        <p14:creationId xmlns:p14="http://schemas.microsoft.com/office/powerpoint/2010/main" val="184424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CAE40-75E5-4622-A8D6-1B8C02005847}"/>
              </a:ext>
            </a:extLst>
          </p:cNvPr>
          <p:cNvSpPr>
            <a:spLocks noGrp="1"/>
          </p:cNvSpPr>
          <p:nvPr>
            <p:ph type="title"/>
          </p:nvPr>
        </p:nvSpPr>
        <p:spPr>
          <a:xfrm>
            <a:off x="395536" y="365127"/>
            <a:ext cx="8119814" cy="975642"/>
          </a:xfrm>
        </p:spPr>
        <p:txBody>
          <a:bodyPr>
            <a:noAutofit/>
          </a:bodyPr>
          <a:lstStyle/>
          <a:p>
            <a:pPr algn="ctr"/>
            <a:r>
              <a:rPr lang="en-GB" sz="4000" dirty="0">
                <a:latin typeface="Arial" panose="020B0604020202020204" pitchFamily="34" charset="0"/>
              </a:rPr>
              <a:t>Contact = Positive attitude</a:t>
            </a:r>
          </a:p>
        </p:txBody>
      </p:sp>
      <p:sp>
        <p:nvSpPr>
          <p:cNvPr id="5" name="Content Placeholder 4">
            <a:extLst>
              <a:ext uri="{FF2B5EF4-FFF2-40B4-BE49-F238E27FC236}">
                <a16:creationId xmlns:a16="http://schemas.microsoft.com/office/drawing/2014/main" id="{33CF05A5-234B-45C9-9198-6D3095F6AB2D}"/>
              </a:ext>
            </a:extLst>
          </p:cNvPr>
          <p:cNvSpPr>
            <a:spLocks noGrp="1"/>
          </p:cNvSpPr>
          <p:nvPr>
            <p:ph sz="half" idx="2"/>
          </p:nvPr>
        </p:nvSpPr>
        <p:spPr>
          <a:xfrm>
            <a:off x="611560" y="1628800"/>
            <a:ext cx="8280920" cy="4548163"/>
          </a:xfrm>
        </p:spPr>
        <p:txBody>
          <a:bodyPr>
            <a:normAutofit/>
          </a:bodyPr>
          <a:lstStyle/>
          <a:p>
            <a:r>
              <a:rPr lang="en-GB" dirty="0">
                <a:latin typeface="Arial" panose="020B0604020202020204" pitchFamily="34" charset="0"/>
              </a:rPr>
              <a:t>“Contact hypothesis”;</a:t>
            </a:r>
          </a:p>
          <a:p>
            <a:r>
              <a:rPr lang="en-GB" dirty="0">
                <a:latin typeface="Arial" panose="020B0604020202020204" pitchFamily="34" charset="0"/>
              </a:rPr>
              <a:t>Face-to-face interaction = positive impact on attitudes;</a:t>
            </a:r>
          </a:p>
          <a:p>
            <a:r>
              <a:rPr lang="en-GB" dirty="0">
                <a:latin typeface="Arial" panose="020B0604020202020204" pitchFamily="34" charset="0"/>
              </a:rPr>
              <a:t>Decrease in prejudice;</a:t>
            </a:r>
          </a:p>
          <a:p>
            <a:r>
              <a:rPr lang="en-GB" dirty="0">
                <a:latin typeface="Arial" panose="020B0604020202020204" pitchFamily="34" charset="0"/>
              </a:rPr>
              <a:t>Indirect contact also an effective intervention.</a:t>
            </a:r>
          </a:p>
        </p:txBody>
      </p:sp>
    </p:spTree>
    <p:extLst>
      <p:ext uri="{BB962C8B-B14F-4D97-AF65-F5344CB8AC3E}">
        <p14:creationId xmlns:p14="http://schemas.microsoft.com/office/powerpoint/2010/main" val="20680255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062A7-CB90-4965-82D9-A4BC54541582}"/>
              </a:ext>
            </a:extLst>
          </p:cNvPr>
          <p:cNvSpPr>
            <a:spLocks noGrp="1"/>
          </p:cNvSpPr>
          <p:nvPr>
            <p:ph type="title"/>
          </p:nvPr>
        </p:nvSpPr>
        <p:spPr>
          <a:xfrm>
            <a:off x="628650" y="365127"/>
            <a:ext cx="7886700" cy="687610"/>
          </a:xfrm>
        </p:spPr>
        <p:txBody>
          <a:bodyPr>
            <a:noAutofit/>
          </a:bodyPr>
          <a:lstStyle/>
          <a:p>
            <a:pPr algn="ctr"/>
            <a:r>
              <a:rPr lang="en-GB" sz="3600" dirty="0">
                <a:latin typeface="Arial" panose="020B0604020202020204" pitchFamily="34" charset="0"/>
              </a:rPr>
              <a:t>Reading - ADHD</a:t>
            </a:r>
            <a:endParaRPr lang="en-GB" sz="3600" dirty="0"/>
          </a:p>
        </p:txBody>
      </p:sp>
      <p:sp>
        <p:nvSpPr>
          <p:cNvPr id="3" name="Content Placeholder 2">
            <a:extLst>
              <a:ext uri="{FF2B5EF4-FFF2-40B4-BE49-F238E27FC236}">
                <a16:creationId xmlns:a16="http://schemas.microsoft.com/office/drawing/2014/main" id="{2AE1C3C2-4355-405D-BD83-A3801AA66267}"/>
              </a:ext>
            </a:extLst>
          </p:cNvPr>
          <p:cNvSpPr>
            <a:spLocks noGrp="1"/>
          </p:cNvSpPr>
          <p:nvPr>
            <p:ph idx="1"/>
          </p:nvPr>
        </p:nvSpPr>
        <p:spPr>
          <a:xfrm>
            <a:off x="107504" y="1389744"/>
            <a:ext cx="8856984" cy="4631544"/>
          </a:xfrm>
        </p:spPr>
        <p:txBody>
          <a:bodyPr>
            <a:noAutofit/>
          </a:bodyPr>
          <a:lstStyle/>
          <a:p>
            <a:pPr marL="0" indent="0">
              <a:buNone/>
            </a:pPr>
            <a:r>
              <a:rPr lang="en-GB" sz="1600" dirty="0">
                <a:latin typeface="Arial" panose="020B0604020202020204" pitchFamily="34" charset="0"/>
              </a:rPr>
              <a:t>Greenway, C. &amp; Rees Edwards, A. (2021) </a:t>
            </a:r>
            <a:r>
              <a:rPr lang="en-GB" sz="1600" i="1" dirty="0">
                <a:latin typeface="Arial" panose="020B0604020202020204" pitchFamily="34" charset="0"/>
              </a:rPr>
              <a:t>Teaching assistants’ facilitators and barriers to effective practice working with children with ADHD: a qualitative study. </a:t>
            </a:r>
            <a:r>
              <a:rPr lang="en-GB" sz="1600" dirty="0">
                <a:latin typeface="Arial" panose="020B0604020202020204" pitchFamily="34" charset="0"/>
              </a:rPr>
              <a:t>Available at: </a:t>
            </a:r>
            <a:r>
              <a:rPr lang="en-GB" sz="1600" dirty="0">
                <a:latin typeface="Arial" panose="020B0604020202020204" pitchFamily="34" charset="0"/>
                <a:hlinkClick r:id="rId3"/>
              </a:rPr>
              <a:t>https://nasenjournals.onlinelibrary.wiley.com/doi/pdfdirect/10.1111/1467-8578.12377?casa_token=ePEIecFGcx8AAAAA:GsMrzYwxIIJttMXbWu_LBRb06SNlTFoBSfqYG3aJTIq0itfHHXyrj2tJ_PBhZxI4UQb_KyklsGbgiw</a:t>
            </a:r>
            <a:r>
              <a:rPr lang="en-GB" sz="1600" dirty="0">
                <a:latin typeface="Arial" panose="020B0604020202020204" pitchFamily="34" charset="0"/>
              </a:rPr>
              <a:t> [Accessed: December 17 2021].</a:t>
            </a:r>
          </a:p>
          <a:p>
            <a:pPr marL="0" indent="0">
              <a:buNone/>
            </a:pPr>
            <a:endParaRPr lang="en-GB" sz="1600" dirty="0">
              <a:latin typeface="Arial" panose="020B0604020202020204" pitchFamily="34" charset="0"/>
            </a:endParaRPr>
          </a:p>
          <a:p>
            <a:pPr marL="0" indent="0">
              <a:buNone/>
            </a:pPr>
            <a:r>
              <a:rPr lang="en-GB" sz="1600" dirty="0">
                <a:latin typeface="Arial" panose="020B0604020202020204" pitchFamily="34" charset="0"/>
              </a:rPr>
              <a:t>Greenway, C. &amp; Rees Edwards, A. (2021) </a:t>
            </a:r>
            <a:r>
              <a:rPr lang="en-GB" sz="1600" dirty="0" err="1">
                <a:latin typeface="Arial" panose="020B0604020202020204" pitchFamily="34" charset="0"/>
              </a:rPr>
              <a:t>Agweddau</a:t>
            </a:r>
            <a:r>
              <a:rPr lang="en-GB" sz="1600" dirty="0">
                <a:latin typeface="Arial" panose="020B0604020202020204" pitchFamily="34" charset="0"/>
              </a:rPr>
              <a:t> </a:t>
            </a:r>
            <a:r>
              <a:rPr lang="en-GB" sz="1600" dirty="0" err="1">
                <a:latin typeface="Arial" panose="020B0604020202020204" pitchFamily="34" charset="0"/>
              </a:rPr>
              <a:t>Athrawon</a:t>
            </a:r>
            <a:r>
              <a:rPr lang="en-GB" sz="1600" dirty="0">
                <a:latin typeface="Arial" panose="020B0604020202020204" pitchFamily="34" charset="0"/>
              </a:rPr>
              <a:t> </a:t>
            </a:r>
            <a:r>
              <a:rPr lang="en-GB" sz="1600" dirty="0" err="1">
                <a:latin typeface="Arial" panose="020B0604020202020204" pitchFamily="34" charset="0"/>
              </a:rPr>
              <a:t>tuag</a:t>
            </a:r>
            <a:r>
              <a:rPr lang="en-GB" sz="1600" dirty="0">
                <a:latin typeface="Arial" panose="020B0604020202020204" pitchFamily="34" charset="0"/>
              </a:rPr>
              <a:t> at ADCG: </a:t>
            </a:r>
            <a:r>
              <a:rPr lang="en-GB" sz="1600" dirty="0" err="1">
                <a:latin typeface="Arial" panose="020B0604020202020204" pitchFamily="34" charset="0"/>
              </a:rPr>
              <a:t>Adolygiad</a:t>
            </a:r>
            <a:r>
              <a:rPr lang="en-GB" sz="1600" dirty="0">
                <a:latin typeface="Arial" panose="020B0604020202020204" pitchFamily="34" charset="0"/>
              </a:rPr>
              <a:t> ac </a:t>
            </a:r>
            <a:r>
              <a:rPr lang="en-GB" sz="1600" dirty="0" err="1">
                <a:latin typeface="Arial" panose="020B0604020202020204" pitchFamily="34" charset="0"/>
              </a:rPr>
              <a:t>Argymhellion</a:t>
            </a:r>
            <a:r>
              <a:rPr lang="en-GB" sz="1600" dirty="0">
                <a:latin typeface="Arial" panose="020B0604020202020204" pitchFamily="34" charset="0"/>
              </a:rPr>
              <a:t> </a:t>
            </a:r>
            <a:r>
              <a:rPr lang="en-GB" sz="1600" dirty="0" err="1">
                <a:latin typeface="Arial" panose="020B0604020202020204" pitchFamily="34" charset="0"/>
              </a:rPr>
              <a:t>ar</a:t>
            </a:r>
            <a:r>
              <a:rPr lang="en-GB" sz="1600" dirty="0">
                <a:latin typeface="Arial" panose="020B0604020202020204" pitchFamily="34" charset="0"/>
              </a:rPr>
              <a:t> </a:t>
            </a:r>
            <a:r>
              <a:rPr lang="en-GB" sz="1600" dirty="0" err="1">
                <a:latin typeface="Arial" panose="020B0604020202020204" pitchFamily="34" charset="0"/>
              </a:rPr>
              <a:t>gyfer</a:t>
            </a:r>
            <a:r>
              <a:rPr lang="en-GB" sz="1600" dirty="0">
                <a:latin typeface="Arial" panose="020B0604020202020204" pitchFamily="34" charset="0"/>
              </a:rPr>
              <a:t> y </a:t>
            </a:r>
            <a:r>
              <a:rPr lang="en-GB" sz="1600" dirty="0" err="1">
                <a:latin typeface="Arial" panose="020B0604020202020204" pitchFamily="34" charset="0"/>
              </a:rPr>
              <a:t>Dyfodol</a:t>
            </a:r>
            <a:r>
              <a:rPr lang="en-GB" sz="1600" dirty="0">
                <a:latin typeface="Arial" panose="020B0604020202020204" pitchFamily="34" charset="0"/>
              </a:rPr>
              <a:t>. Available at: </a:t>
            </a:r>
            <a:r>
              <a:rPr lang="en-GB" sz="1600" dirty="0">
                <a:latin typeface="Arial" panose="020B0604020202020204" pitchFamily="34" charset="0"/>
                <a:hlinkClick r:id="rId4"/>
              </a:rPr>
              <a:t>https://repository.uwtsd.ac.uk/id/eprint/1625/1/Agweddau%20Athrawon%20tuag%20at%20ADCG.%20Adolygiad%20ac%20Argymhellion%20ar%20gyfer%20y%20Dyfodol.pdf</a:t>
            </a:r>
            <a:r>
              <a:rPr lang="en-GB" sz="1600" dirty="0">
                <a:latin typeface="Arial" panose="020B0604020202020204" pitchFamily="34" charset="0"/>
              </a:rPr>
              <a:t> [Accessed: December 17 2021].</a:t>
            </a:r>
          </a:p>
          <a:p>
            <a:pPr marL="0" indent="0">
              <a:buNone/>
            </a:pPr>
            <a:endParaRPr lang="en-GB" sz="1600" dirty="0">
              <a:latin typeface="Arial" panose="020B0604020202020204" pitchFamily="34" charset="0"/>
            </a:endParaRPr>
          </a:p>
          <a:p>
            <a:pPr marL="0" indent="0">
              <a:buNone/>
            </a:pPr>
            <a:r>
              <a:rPr lang="en-GB" sz="1600" dirty="0">
                <a:latin typeface="Arial" panose="020B0604020202020204" pitchFamily="34" charset="0"/>
              </a:rPr>
              <a:t>Greenway, C. &amp; Rees Edwards, A. (2020) </a:t>
            </a:r>
            <a:r>
              <a:rPr lang="en-GB" sz="1600" i="1" dirty="0">
                <a:solidFill>
                  <a:srgbClr val="333333"/>
                </a:solidFill>
                <a:effectLst/>
                <a:latin typeface="Arial" panose="020B0604020202020204" pitchFamily="34" charset="0"/>
              </a:rPr>
              <a:t>Knowledge and attitudes towards attention-deficit hyperactivity disorder (ADHD): a comparison of teachers and teaching assistants. </a:t>
            </a:r>
            <a:r>
              <a:rPr lang="en-GB" sz="1600" i="0" dirty="0">
                <a:solidFill>
                  <a:srgbClr val="333333"/>
                </a:solidFill>
                <a:effectLst/>
                <a:latin typeface="Arial" panose="020B0604020202020204" pitchFamily="34" charset="0"/>
              </a:rPr>
              <a:t>Available at: </a:t>
            </a:r>
            <a:r>
              <a:rPr lang="en-GB" sz="1600" i="0" dirty="0">
                <a:solidFill>
                  <a:srgbClr val="333333"/>
                </a:solidFill>
                <a:effectLst/>
                <a:latin typeface="Arial" panose="020B0604020202020204" pitchFamily="34" charset="0"/>
                <a:hlinkClick r:id="rId5"/>
              </a:rPr>
              <a:t>https://www.tandfonline.com/doi/abs/10.1080/19404158.2019.1709875</a:t>
            </a:r>
            <a:r>
              <a:rPr lang="en-GB" sz="1600" i="0" dirty="0">
                <a:solidFill>
                  <a:srgbClr val="333333"/>
                </a:solidFill>
                <a:effectLst/>
                <a:latin typeface="Arial" panose="020B0604020202020204" pitchFamily="34" charset="0"/>
              </a:rPr>
              <a:t> [Accessed: December 17 2021].</a:t>
            </a:r>
            <a:endParaRPr lang="en-GB" sz="1600" dirty="0">
              <a:latin typeface="Arial" panose="020B0604020202020204" pitchFamily="34" charset="0"/>
            </a:endParaRPr>
          </a:p>
        </p:txBody>
      </p:sp>
    </p:spTree>
    <p:extLst>
      <p:ext uri="{BB962C8B-B14F-4D97-AF65-F5344CB8AC3E}">
        <p14:creationId xmlns:p14="http://schemas.microsoft.com/office/powerpoint/2010/main" val="33007631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2AD54-5CAA-7D4B-7AEC-03A3D5D50A9B}"/>
              </a:ext>
            </a:extLst>
          </p:cNvPr>
          <p:cNvSpPr>
            <a:spLocks noGrp="1"/>
          </p:cNvSpPr>
          <p:nvPr>
            <p:ph type="title"/>
          </p:nvPr>
        </p:nvSpPr>
        <p:spPr/>
        <p:txBody>
          <a:bodyPr/>
          <a:lstStyle/>
          <a:p>
            <a:pPr algn="ctr"/>
            <a:r>
              <a:rPr lang="en-GB" sz="4400" dirty="0">
                <a:latin typeface="Arial" panose="020B0604020202020204" pitchFamily="34" charset="0"/>
              </a:rPr>
              <a:t>Language</a:t>
            </a:r>
            <a:endParaRPr lang="en-GB" dirty="0"/>
          </a:p>
        </p:txBody>
      </p:sp>
      <p:sp>
        <p:nvSpPr>
          <p:cNvPr id="4" name="Content Placeholder 3">
            <a:extLst>
              <a:ext uri="{FF2B5EF4-FFF2-40B4-BE49-F238E27FC236}">
                <a16:creationId xmlns:a16="http://schemas.microsoft.com/office/drawing/2014/main" id="{F87A0DF8-D552-F007-D6E4-1C6908C899AC}"/>
              </a:ext>
            </a:extLst>
          </p:cNvPr>
          <p:cNvSpPr>
            <a:spLocks noGrp="1"/>
          </p:cNvSpPr>
          <p:nvPr>
            <p:ph sz="half" idx="2"/>
          </p:nvPr>
        </p:nvSpPr>
        <p:spPr>
          <a:xfrm>
            <a:off x="467544" y="1825625"/>
            <a:ext cx="8047806" cy="3809862"/>
          </a:xfrm>
        </p:spPr>
        <p:txBody>
          <a:bodyPr/>
          <a:lstStyle/>
          <a:p>
            <a:pPr marL="0" indent="0">
              <a:buNone/>
            </a:pPr>
            <a:r>
              <a:rPr lang="en-GB" dirty="0">
                <a:latin typeface="Arial" panose="020B0604020202020204" pitchFamily="34" charset="0"/>
              </a:rPr>
              <a:t>Consider the language you use when speaking about/to children with an ALN…</a:t>
            </a:r>
          </a:p>
          <a:p>
            <a:pPr marL="0" indent="0">
              <a:buNone/>
            </a:pPr>
            <a:endParaRPr lang="en-GB" dirty="0"/>
          </a:p>
        </p:txBody>
      </p:sp>
    </p:spTree>
    <p:extLst>
      <p:ext uri="{BB962C8B-B14F-4D97-AF65-F5344CB8AC3E}">
        <p14:creationId xmlns:p14="http://schemas.microsoft.com/office/powerpoint/2010/main" val="10370991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4F40-57FD-43DE-C432-B913AA937AA5}"/>
              </a:ext>
            </a:extLst>
          </p:cNvPr>
          <p:cNvSpPr>
            <a:spLocks noGrp="1"/>
          </p:cNvSpPr>
          <p:nvPr>
            <p:ph type="title"/>
          </p:nvPr>
        </p:nvSpPr>
        <p:spPr/>
        <p:txBody>
          <a:bodyPr/>
          <a:lstStyle/>
          <a:p>
            <a:pPr algn="ctr"/>
            <a:r>
              <a:rPr lang="en-GB" sz="4400" dirty="0">
                <a:latin typeface="Arial" panose="020B0604020202020204" pitchFamily="34" charset="0"/>
              </a:rPr>
              <a:t>Discriminatory language</a:t>
            </a:r>
            <a:endParaRPr lang="en-GB" dirty="0"/>
          </a:p>
        </p:txBody>
      </p:sp>
      <p:sp>
        <p:nvSpPr>
          <p:cNvPr id="4" name="Content Placeholder 3">
            <a:extLst>
              <a:ext uri="{FF2B5EF4-FFF2-40B4-BE49-F238E27FC236}">
                <a16:creationId xmlns:a16="http://schemas.microsoft.com/office/drawing/2014/main" id="{5A733433-90EC-F09F-4785-8C1604274017}"/>
              </a:ext>
            </a:extLst>
          </p:cNvPr>
          <p:cNvSpPr>
            <a:spLocks noGrp="1"/>
          </p:cNvSpPr>
          <p:nvPr>
            <p:ph sz="half" idx="2"/>
          </p:nvPr>
        </p:nvSpPr>
        <p:spPr>
          <a:xfrm>
            <a:off x="467544" y="1825625"/>
            <a:ext cx="8047806" cy="3809862"/>
          </a:xfrm>
        </p:spPr>
        <p:txBody>
          <a:bodyPr>
            <a:normAutofit/>
          </a:bodyPr>
          <a:lstStyle/>
          <a:p>
            <a:r>
              <a:rPr lang="en-GB" dirty="0">
                <a:latin typeface="Arial" panose="020B0604020202020204" pitchFamily="34" charset="0"/>
              </a:rPr>
              <a:t>Four in ten adults use the words 'spaz', 'spastic', 'retard' or 'mong' in 'casual' conversation;</a:t>
            </a:r>
          </a:p>
          <a:p>
            <a:r>
              <a:rPr lang="en-GB" b="0" i="0" dirty="0">
                <a:effectLst/>
                <a:latin typeface="Arial" panose="020B0604020202020204" pitchFamily="34" charset="0"/>
              </a:rPr>
              <a:t>70% of teachers polled hear their pupils using the words 'spaz', 'spastic', 'retard' or 'mong' at school.</a:t>
            </a:r>
          </a:p>
          <a:p>
            <a:pPr marL="0" indent="0">
              <a:buNone/>
            </a:pPr>
            <a:endParaRPr lang="en-GB" dirty="0"/>
          </a:p>
        </p:txBody>
      </p:sp>
    </p:spTree>
    <p:extLst>
      <p:ext uri="{BB962C8B-B14F-4D97-AF65-F5344CB8AC3E}">
        <p14:creationId xmlns:p14="http://schemas.microsoft.com/office/powerpoint/2010/main" val="17010695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3A5A5-569C-4F73-002A-3B6482EEA42B}"/>
              </a:ext>
            </a:extLst>
          </p:cNvPr>
          <p:cNvSpPr>
            <a:spLocks noGrp="1"/>
          </p:cNvSpPr>
          <p:nvPr>
            <p:ph type="title"/>
          </p:nvPr>
        </p:nvSpPr>
        <p:spPr/>
        <p:txBody>
          <a:bodyPr/>
          <a:lstStyle/>
          <a:p>
            <a:pPr algn="ctr"/>
            <a:r>
              <a:rPr lang="en-GB" sz="4400" dirty="0">
                <a:latin typeface="Arial" panose="020B0604020202020204" pitchFamily="34" charset="0"/>
              </a:rPr>
              <a:t>Semantic disagreements</a:t>
            </a:r>
            <a:endParaRPr lang="en-GB" dirty="0"/>
          </a:p>
        </p:txBody>
      </p:sp>
      <p:sp>
        <p:nvSpPr>
          <p:cNvPr id="3" name="Content Placeholder 2">
            <a:extLst>
              <a:ext uri="{FF2B5EF4-FFF2-40B4-BE49-F238E27FC236}">
                <a16:creationId xmlns:a16="http://schemas.microsoft.com/office/drawing/2014/main" id="{9E95E7DC-18EE-739C-D341-91852E47CBE8}"/>
              </a:ext>
            </a:extLst>
          </p:cNvPr>
          <p:cNvSpPr>
            <a:spLocks noGrp="1"/>
          </p:cNvSpPr>
          <p:nvPr>
            <p:ph sz="half" idx="1"/>
          </p:nvPr>
        </p:nvSpPr>
        <p:spPr>
          <a:xfrm>
            <a:off x="251520" y="1484784"/>
            <a:ext cx="8640960" cy="4608511"/>
          </a:xfrm>
        </p:spPr>
        <p:txBody>
          <a:bodyPr>
            <a:normAutofit fontScale="85000" lnSpcReduction="10000"/>
          </a:bodyPr>
          <a:lstStyle/>
          <a:p>
            <a:pPr marL="0" indent="0">
              <a:buNone/>
            </a:pPr>
            <a:r>
              <a:rPr lang="en-GB" i="1" dirty="0">
                <a:latin typeface="Arial" panose="020B0604020202020204" pitchFamily="34" charset="0"/>
              </a:rPr>
              <a:t>“Words and language are powerful tools by which an individual can express ideas, whether abstract, actionable, or concrete. Language and the meanings we attach to words very much impact, influence, develop, and change the attitudes that we have toward the subjects of discussion. That is why people are easily insulted or upset by word choices. Changing a phrase — even if it holds the same literal meaning — alters the subtle connotations and nuances of the speech, and communicates a different meaning and context than the original phrasing.”</a:t>
            </a: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So….ASD child, or child with ASD?</a:t>
            </a:r>
            <a:br>
              <a:rPr lang="en-GB" dirty="0">
                <a:latin typeface="Arial" panose="020B0604020202020204" pitchFamily="34" charset="0"/>
              </a:rPr>
            </a:br>
            <a:r>
              <a:rPr lang="en-GB" dirty="0">
                <a:latin typeface="Arial" panose="020B0604020202020204" pitchFamily="34" charset="0"/>
              </a:rPr>
              <a:t>A deaf child, or child who is deaf?</a:t>
            </a:r>
          </a:p>
          <a:p>
            <a:pPr marL="0" indent="0">
              <a:buNone/>
            </a:pPr>
            <a:r>
              <a:rPr lang="en-GB" dirty="0">
                <a:latin typeface="Arial" panose="020B0604020202020204" pitchFamily="34" charset="0"/>
              </a:rPr>
              <a:t>A Down’s baby, or a baby with Down Syndrome?</a:t>
            </a:r>
          </a:p>
          <a:p>
            <a:endParaRPr lang="en-GB" dirty="0"/>
          </a:p>
        </p:txBody>
      </p:sp>
    </p:spTree>
    <p:extLst>
      <p:ext uri="{BB962C8B-B14F-4D97-AF65-F5344CB8AC3E}">
        <p14:creationId xmlns:p14="http://schemas.microsoft.com/office/powerpoint/2010/main" val="37682362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C7F7-153B-0706-6827-B3D7B8CB6574}"/>
              </a:ext>
            </a:extLst>
          </p:cNvPr>
          <p:cNvSpPr>
            <a:spLocks noGrp="1"/>
          </p:cNvSpPr>
          <p:nvPr>
            <p:ph type="title"/>
          </p:nvPr>
        </p:nvSpPr>
        <p:spPr/>
        <p:txBody>
          <a:bodyPr/>
          <a:lstStyle/>
          <a:p>
            <a:pPr algn="ctr"/>
            <a:r>
              <a:rPr lang="en-GB" sz="4400" dirty="0">
                <a:latin typeface="Arial" panose="020B0604020202020204" pitchFamily="34" charset="0"/>
              </a:rPr>
              <a:t>Parents</a:t>
            </a:r>
            <a:endParaRPr lang="en-GB" dirty="0"/>
          </a:p>
        </p:txBody>
      </p:sp>
      <p:sp>
        <p:nvSpPr>
          <p:cNvPr id="4" name="Content Placeholder 3">
            <a:extLst>
              <a:ext uri="{FF2B5EF4-FFF2-40B4-BE49-F238E27FC236}">
                <a16:creationId xmlns:a16="http://schemas.microsoft.com/office/drawing/2014/main" id="{ED32F24B-A231-D876-B570-E77CDA35CC0E}"/>
              </a:ext>
            </a:extLst>
          </p:cNvPr>
          <p:cNvSpPr>
            <a:spLocks noGrp="1"/>
          </p:cNvSpPr>
          <p:nvPr>
            <p:ph sz="half" idx="2"/>
          </p:nvPr>
        </p:nvSpPr>
        <p:spPr>
          <a:xfrm>
            <a:off x="467544" y="1825625"/>
            <a:ext cx="8047806" cy="3809862"/>
          </a:xfrm>
        </p:spPr>
        <p:txBody>
          <a:bodyPr>
            <a:normAutofit lnSpcReduction="10000"/>
          </a:bodyPr>
          <a:lstStyle/>
          <a:p>
            <a:r>
              <a:rPr lang="en-GB" dirty="0">
                <a:latin typeface="Arial" panose="020B0604020202020204" pitchFamily="34" charset="0"/>
              </a:rPr>
              <a:t>Do not understand ALN;</a:t>
            </a:r>
          </a:p>
          <a:p>
            <a:r>
              <a:rPr lang="en-GB" dirty="0">
                <a:latin typeface="Arial" panose="020B0604020202020204" pitchFamily="34" charset="0"/>
              </a:rPr>
              <a:t>Stressed;</a:t>
            </a:r>
          </a:p>
          <a:p>
            <a:r>
              <a:rPr lang="en-GB" dirty="0">
                <a:latin typeface="Arial" panose="020B0604020202020204" pitchFamily="34" charset="0"/>
              </a:rPr>
              <a:t>Isolated;</a:t>
            </a:r>
          </a:p>
          <a:p>
            <a:r>
              <a:rPr lang="en-GB" dirty="0">
                <a:latin typeface="Arial" panose="020B0604020202020204" pitchFamily="34" charset="0"/>
              </a:rPr>
              <a:t>Felt blamed;</a:t>
            </a:r>
          </a:p>
          <a:p>
            <a:r>
              <a:rPr lang="en-GB" dirty="0">
                <a:latin typeface="Arial" panose="020B0604020202020204" pitchFamily="34" charset="0"/>
              </a:rPr>
              <a:t>Frustrated/Upset;</a:t>
            </a:r>
          </a:p>
          <a:p>
            <a:r>
              <a:rPr lang="en-GB" dirty="0">
                <a:latin typeface="Arial" panose="020B0604020202020204" pitchFamily="34" charset="0"/>
              </a:rPr>
              <a:t>Depression/Anxiety;</a:t>
            </a:r>
          </a:p>
          <a:p>
            <a:pPr marL="0" indent="0">
              <a:buNone/>
            </a:pPr>
            <a:endParaRPr lang="en-GB" dirty="0">
              <a:latin typeface="Arial" panose="020B0604020202020204" pitchFamily="34" charset="0"/>
            </a:endParaRPr>
          </a:p>
          <a:p>
            <a:pPr marL="0" indent="0" algn="r">
              <a:buNone/>
            </a:pPr>
            <a:r>
              <a:rPr lang="en-GB" sz="1800" dirty="0">
                <a:latin typeface="Arial" panose="020B0604020202020204" pitchFamily="34" charset="0"/>
              </a:rPr>
              <a:t>(Holland </a:t>
            </a:r>
            <a:r>
              <a:rPr lang="en-GB" sz="1800" i="1" dirty="0">
                <a:latin typeface="Arial" panose="020B0604020202020204" pitchFamily="34" charset="0"/>
              </a:rPr>
              <a:t>et al., </a:t>
            </a:r>
            <a:r>
              <a:rPr lang="en-GB" sz="1800" dirty="0">
                <a:latin typeface="Arial" panose="020B0604020202020204" pitchFamily="34" charset="0"/>
              </a:rPr>
              <a:t>2018)</a:t>
            </a:r>
          </a:p>
          <a:p>
            <a:pPr marL="0" indent="0">
              <a:buNone/>
            </a:pPr>
            <a:endParaRPr lang="en-GB" dirty="0"/>
          </a:p>
        </p:txBody>
      </p:sp>
    </p:spTree>
    <p:extLst>
      <p:ext uri="{BB962C8B-B14F-4D97-AF65-F5344CB8AC3E}">
        <p14:creationId xmlns:p14="http://schemas.microsoft.com/office/powerpoint/2010/main" val="7661239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C7F7-153B-0706-6827-B3D7B8CB6574}"/>
              </a:ext>
            </a:extLst>
          </p:cNvPr>
          <p:cNvSpPr>
            <a:spLocks noGrp="1"/>
          </p:cNvSpPr>
          <p:nvPr>
            <p:ph type="title"/>
          </p:nvPr>
        </p:nvSpPr>
        <p:spPr/>
        <p:txBody>
          <a:bodyPr/>
          <a:lstStyle/>
          <a:p>
            <a:pPr algn="ctr"/>
            <a:r>
              <a:rPr lang="en-GB" sz="4400" dirty="0">
                <a:latin typeface="Arial" panose="020B0604020202020204" pitchFamily="34" charset="0"/>
              </a:rPr>
              <a:t>Parents</a:t>
            </a:r>
            <a:endParaRPr lang="en-GB" dirty="0"/>
          </a:p>
        </p:txBody>
      </p:sp>
      <p:sp>
        <p:nvSpPr>
          <p:cNvPr id="4" name="Content Placeholder 3">
            <a:extLst>
              <a:ext uri="{FF2B5EF4-FFF2-40B4-BE49-F238E27FC236}">
                <a16:creationId xmlns:a16="http://schemas.microsoft.com/office/drawing/2014/main" id="{ED32F24B-A231-D876-B570-E77CDA35CC0E}"/>
              </a:ext>
            </a:extLst>
          </p:cNvPr>
          <p:cNvSpPr>
            <a:spLocks noGrp="1"/>
          </p:cNvSpPr>
          <p:nvPr>
            <p:ph sz="half" idx="2"/>
          </p:nvPr>
        </p:nvSpPr>
        <p:spPr>
          <a:xfrm>
            <a:off x="827584" y="1825625"/>
            <a:ext cx="7687766" cy="3809862"/>
          </a:xfrm>
        </p:spPr>
        <p:txBody>
          <a:bodyPr>
            <a:normAutofit/>
          </a:bodyPr>
          <a:lstStyle/>
          <a:p>
            <a:r>
              <a:rPr lang="en-GB" dirty="0">
                <a:latin typeface="Arial" panose="020B0604020202020204" pitchFamily="34" charset="0"/>
              </a:rPr>
              <a:t>Embarrassed;</a:t>
            </a:r>
          </a:p>
          <a:p>
            <a:r>
              <a:rPr lang="en-GB" dirty="0">
                <a:latin typeface="Arial" panose="020B0604020202020204" pitchFamily="34" charset="0"/>
              </a:rPr>
              <a:t>Made excuses;</a:t>
            </a:r>
          </a:p>
          <a:p>
            <a:r>
              <a:rPr lang="en-GB" dirty="0">
                <a:latin typeface="Arial" panose="020B0604020202020204" pitchFamily="34" charset="0"/>
              </a:rPr>
              <a:t>Arguments/Strained relationships;</a:t>
            </a:r>
          </a:p>
          <a:p>
            <a:r>
              <a:rPr lang="en-GB" dirty="0">
                <a:latin typeface="Arial" panose="020B0604020202020204" pitchFamily="34" charset="0"/>
              </a:rPr>
              <a:t>Do not believe child has ALN;</a:t>
            </a:r>
          </a:p>
          <a:p>
            <a:r>
              <a:rPr lang="en-GB" dirty="0">
                <a:latin typeface="Arial" panose="020B0604020202020204" pitchFamily="34" charset="0"/>
              </a:rPr>
              <a:t>Detrimental impact on siblings;</a:t>
            </a:r>
          </a:p>
          <a:p>
            <a:r>
              <a:rPr lang="en-GB" dirty="0">
                <a:latin typeface="Arial" panose="020B0604020202020204" pitchFamily="34" charset="0"/>
              </a:rPr>
              <a:t>Fear of the unknown.</a:t>
            </a:r>
          </a:p>
          <a:p>
            <a:pPr marL="0" indent="0" algn="r">
              <a:buNone/>
            </a:pPr>
            <a:r>
              <a:rPr lang="en-GB" sz="1800" dirty="0">
                <a:latin typeface="Arial" panose="020B0604020202020204" pitchFamily="34" charset="0"/>
              </a:rPr>
              <a:t>(Holland </a:t>
            </a:r>
            <a:r>
              <a:rPr lang="en-GB" sz="1800" i="1" dirty="0">
                <a:latin typeface="Arial" panose="020B0604020202020204" pitchFamily="34" charset="0"/>
              </a:rPr>
              <a:t>et al., </a:t>
            </a:r>
            <a:r>
              <a:rPr lang="en-GB" sz="1800" dirty="0">
                <a:latin typeface="Arial" panose="020B0604020202020204" pitchFamily="34" charset="0"/>
              </a:rPr>
              <a:t>2018)</a:t>
            </a:r>
          </a:p>
          <a:p>
            <a:pPr marL="0" indent="0">
              <a:buNone/>
            </a:pPr>
            <a:endParaRPr lang="en-GB" dirty="0"/>
          </a:p>
        </p:txBody>
      </p:sp>
    </p:spTree>
    <p:extLst>
      <p:ext uri="{BB962C8B-B14F-4D97-AF65-F5344CB8AC3E}">
        <p14:creationId xmlns:p14="http://schemas.microsoft.com/office/powerpoint/2010/main" val="7697131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4D965-EB53-820A-1C0A-5DD03AB64E40}"/>
              </a:ext>
            </a:extLst>
          </p:cNvPr>
          <p:cNvSpPr>
            <a:spLocks noGrp="1"/>
          </p:cNvSpPr>
          <p:nvPr>
            <p:ph type="title"/>
          </p:nvPr>
        </p:nvSpPr>
        <p:spPr/>
        <p:txBody>
          <a:bodyPr/>
          <a:lstStyle/>
          <a:p>
            <a:pPr algn="ctr"/>
            <a:r>
              <a:rPr lang="en-GB" sz="4400" dirty="0">
                <a:latin typeface="Arial" panose="020B0604020202020204" pitchFamily="34" charset="0"/>
              </a:rPr>
              <a:t>Stigma</a:t>
            </a:r>
            <a:endParaRPr lang="en-GB" dirty="0"/>
          </a:p>
        </p:txBody>
      </p:sp>
      <p:sp>
        <p:nvSpPr>
          <p:cNvPr id="4" name="Content Placeholder 3">
            <a:extLst>
              <a:ext uri="{FF2B5EF4-FFF2-40B4-BE49-F238E27FC236}">
                <a16:creationId xmlns:a16="http://schemas.microsoft.com/office/drawing/2014/main" id="{44332F11-DD51-0980-C4E8-8C07863ECB56}"/>
              </a:ext>
            </a:extLst>
          </p:cNvPr>
          <p:cNvSpPr>
            <a:spLocks noGrp="1"/>
          </p:cNvSpPr>
          <p:nvPr>
            <p:ph sz="half" idx="2"/>
          </p:nvPr>
        </p:nvSpPr>
        <p:spPr>
          <a:xfrm>
            <a:off x="467544" y="1825625"/>
            <a:ext cx="8047806" cy="3809862"/>
          </a:xfrm>
        </p:spPr>
        <p:txBody>
          <a:bodyPr/>
          <a:lstStyle/>
          <a:p>
            <a:pPr marL="0" indent="0">
              <a:buNone/>
            </a:pPr>
            <a:r>
              <a:rPr lang="en-GB" dirty="0">
                <a:latin typeface="Arial" panose="020B0604020202020204" pitchFamily="34" charset="0"/>
              </a:rPr>
              <a:t>Children/Parents are:</a:t>
            </a:r>
          </a:p>
          <a:p>
            <a:r>
              <a:rPr lang="en-GB" dirty="0">
                <a:latin typeface="Arial" panose="020B0604020202020204" pitchFamily="34" charset="0"/>
              </a:rPr>
              <a:t>Viewed negatively;</a:t>
            </a:r>
          </a:p>
          <a:p>
            <a:r>
              <a:rPr lang="en-GB" dirty="0">
                <a:latin typeface="Arial" panose="020B0604020202020204" pitchFamily="34" charset="0"/>
              </a:rPr>
              <a:t>Shown anger, disgust or rejection;</a:t>
            </a:r>
          </a:p>
          <a:p>
            <a:r>
              <a:rPr lang="en-GB" dirty="0">
                <a:latin typeface="Arial" panose="020B0604020202020204" pitchFamily="34" charset="0"/>
              </a:rPr>
              <a:t>Not given sympathy;</a:t>
            </a:r>
          </a:p>
          <a:p>
            <a:r>
              <a:rPr lang="en-GB" dirty="0">
                <a:latin typeface="Arial" panose="020B0604020202020204" pitchFamily="34" charset="0"/>
              </a:rPr>
              <a:t>Not offered help.</a:t>
            </a:r>
          </a:p>
          <a:p>
            <a:pPr marL="0" indent="0">
              <a:buNone/>
            </a:pPr>
            <a:endParaRPr lang="en-GB" dirty="0"/>
          </a:p>
        </p:txBody>
      </p:sp>
    </p:spTree>
    <p:extLst>
      <p:ext uri="{BB962C8B-B14F-4D97-AF65-F5344CB8AC3E}">
        <p14:creationId xmlns:p14="http://schemas.microsoft.com/office/powerpoint/2010/main" val="30161287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33C4-A81F-88CA-4A64-B8C8C5F02F7E}"/>
              </a:ext>
            </a:extLst>
          </p:cNvPr>
          <p:cNvSpPr>
            <a:spLocks noGrp="1"/>
          </p:cNvSpPr>
          <p:nvPr>
            <p:ph type="title"/>
          </p:nvPr>
        </p:nvSpPr>
        <p:spPr/>
        <p:txBody>
          <a:bodyPr/>
          <a:lstStyle/>
          <a:p>
            <a:pPr algn="ctr"/>
            <a:r>
              <a:rPr lang="en-GB" sz="4400" dirty="0">
                <a:latin typeface="Arial" panose="020B0604020202020204" pitchFamily="34" charset="0"/>
              </a:rPr>
              <a:t>Courtesy stigma</a:t>
            </a:r>
            <a:endParaRPr lang="en-GB" dirty="0"/>
          </a:p>
        </p:txBody>
      </p:sp>
      <p:sp>
        <p:nvSpPr>
          <p:cNvPr id="3" name="Content Placeholder 2">
            <a:extLst>
              <a:ext uri="{FF2B5EF4-FFF2-40B4-BE49-F238E27FC236}">
                <a16:creationId xmlns:a16="http://schemas.microsoft.com/office/drawing/2014/main" id="{4001B68E-FA73-2C2D-8581-4B1AA37E6F26}"/>
              </a:ext>
            </a:extLst>
          </p:cNvPr>
          <p:cNvSpPr>
            <a:spLocks noGrp="1"/>
          </p:cNvSpPr>
          <p:nvPr>
            <p:ph sz="half" idx="1"/>
          </p:nvPr>
        </p:nvSpPr>
        <p:spPr>
          <a:xfrm>
            <a:off x="628650" y="1556792"/>
            <a:ext cx="8119814" cy="4320479"/>
          </a:xfrm>
        </p:spPr>
        <p:txBody>
          <a:bodyPr>
            <a:normAutofit lnSpcReduction="10000"/>
          </a:bodyPr>
          <a:lstStyle/>
          <a:p>
            <a:pPr marL="0" indent="0">
              <a:buNone/>
            </a:pPr>
            <a:r>
              <a:rPr lang="en-GB" i="1" dirty="0">
                <a:latin typeface="Arial" panose="020B0604020202020204" pitchFamily="34" charset="0"/>
              </a:rPr>
              <a:t>“When children with disabilities are of concern, it is usually their parents who experience stigmatisation from others. This is often referred to as </a:t>
            </a:r>
            <a:r>
              <a:rPr lang="en-GB" b="1" i="1" dirty="0">
                <a:latin typeface="Arial" panose="020B0604020202020204" pitchFamily="34" charset="0"/>
              </a:rPr>
              <a:t>courtesy stigma. </a:t>
            </a:r>
            <a:r>
              <a:rPr lang="en-GB" i="1" dirty="0">
                <a:latin typeface="Arial" panose="020B0604020202020204" pitchFamily="34" charset="0"/>
              </a:rPr>
              <a:t>However, one group of parents in particular have attracted much criticism and stigma; those who have children with BESD. An overwhelming wealth of research has reported that parents of children with BESD are courtesy stigmatised, as their children frequently display behaviour deemed to be socially inappropriate, yet their SEN is ‘invisible’ to onlookers.”</a:t>
            </a:r>
          </a:p>
          <a:p>
            <a:pPr marL="0" indent="0" algn="r">
              <a:buNone/>
            </a:pPr>
            <a:r>
              <a:rPr lang="en-GB" sz="1800" dirty="0">
                <a:latin typeface="Arial" panose="020B0604020202020204" pitchFamily="34" charset="0"/>
              </a:rPr>
              <a:t>(</a:t>
            </a:r>
            <a:r>
              <a:rPr lang="en-GB" sz="1800" dirty="0" err="1">
                <a:latin typeface="Arial" panose="020B0604020202020204" pitchFamily="34" charset="0"/>
              </a:rPr>
              <a:t>Broomhead</a:t>
            </a:r>
            <a:r>
              <a:rPr lang="en-GB" sz="1800" dirty="0">
                <a:latin typeface="Arial" panose="020B0604020202020204" pitchFamily="34" charset="0"/>
              </a:rPr>
              <a:t>, 2019, p. 127)</a:t>
            </a:r>
          </a:p>
          <a:p>
            <a:endParaRPr lang="en-GB" dirty="0"/>
          </a:p>
        </p:txBody>
      </p:sp>
    </p:spTree>
    <p:extLst>
      <p:ext uri="{BB962C8B-B14F-4D97-AF65-F5344CB8AC3E}">
        <p14:creationId xmlns:p14="http://schemas.microsoft.com/office/powerpoint/2010/main" val="6022703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1E082-57F1-32D9-A6FC-78563C6AE2EB}"/>
              </a:ext>
            </a:extLst>
          </p:cNvPr>
          <p:cNvSpPr>
            <a:spLocks noGrp="1"/>
          </p:cNvSpPr>
          <p:nvPr>
            <p:ph type="title"/>
          </p:nvPr>
        </p:nvSpPr>
        <p:spPr/>
        <p:txBody>
          <a:bodyPr/>
          <a:lstStyle/>
          <a:p>
            <a:pPr algn="ctr"/>
            <a:r>
              <a:rPr lang="en-GB" sz="4400" dirty="0">
                <a:latin typeface="Arial" panose="020B0604020202020204" pitchFamily="34" charset="0"/>
              </a:rPr>
              <a:t>Media</a:t>
            </a:r>
            <a:endParaRPr lang="en-GB" dirty="0"/>
          </a:p>
        </p:txBody>
      </p:sp>
      <p:sp>
        <p:nvSpPr>
          <p:cNvPr id="4" name="Content Placeholder 3">
            <a:extLst>
              <a:ext uri="{FF2B5EF4-FFF2-40B4-BE49-F238E27FC236}">
                <a16:creationId xmlns:a16="http://schemas.microsoft.com/office/drawing/2014/main" id="{D19749B4-ADCB-3950-F031-D1AD3B2B1412}"/>
              </a:ext>
            </a:extLst>
          </p:cNvPr>
          <p:cNvSpPr>
            <a:spLocks noGrp="1"/>
          </p:cNvSpPr>
          <p:nvPr>
            <p:ph sz="half" idx="2"/>
          </p:nvPr>
        </p:nvSpPr>
        <p:spPr>
          <a:xfrm>
            <a:off x="539552" y="1825625"/>
            <a:ext cx="7975798" cy="3809862"/>
          </a:xfrm>
        </p:spPr>
        <p:txBody>
          <a:bodyPr/>
          <a:lstStyle/>
          <a:p>
            <a:r>
              <a:rPr lang="en-GB" dirty="0">
                <a:latin typeface="Arial" panose="020B0604020202020204" pitchFamily="34" charset="0"/>
              </a:rPr>
              <a:t>Consider your favourite programme on television/Netflix/</a:t>
            </a:r>
          </a:p>
          <a:p>
            <a:pPr marL="0" indent="0">
              <a:buNone/>
            </a:pPr>
            <a:r>
              <a:rPr lang="en-GB" dirty="0">
                <a:latin typeface="Arial" panose="020B0604020202020204" pitchFamily="34" charset="0"/>
              </a:rPr>
              <a:t>  Prime etc…</a:t>
            </a:r>
          </a:p>
          <a:p>
            <a:r>
              <a:rPr lang="en-GB" dirty="0">
                <a:latin typeface="Arial" panose="020B0604020202020204" pitchFamily="34" charset="0"/>
              </a:rPr>
              <a:t>Favourite movie?</a:t>
            </a:r>
          </a:p>
          <a:p>
            <a:r>
              <a:rPr lang="en-GB" dirty="0">
                <a:latin typeface="Arial" panose="020B0604020202020204" pitchFamily="34" charset="0"/>
              </a:rPr>
              <a:t>How many characters have ALN?</a:t>
            </a:r>
          </a:p>
          <a:p>
            <a:r>
              <a:rPr lang="en-GB" dirty="0">
                <a:latin typeface="Arial" panose="020B0604020202020204" pitchFamily="34" charset="0"/>
              </a:rPr>
              <a:t>Why?</a:t>
            </a:r>
            <a:endParaRPr lang="en-GB" dirty="0"/>
          </a:p>
        </p:txBody>
      </p:sp>
    </p:spTree>
    <p:extLst>
      <p:ext uri="{BB962C8B-B14F-4D97-AF65-F5344CB8AC3E}">
        <p14:creationId xmlns:p14="http://schemas.microsoft.com/office/powerpoint/2010/main" val="14038169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38D8A-968B-78EE-11D2-0FF1EAD5478F}"/>
              </a:ext>
            </a:extLst>
          </p:cNvPr>
          <p:cNvSpPr>
            <a:spLocks noGrp="1"/>
          </p:cNvSpPr>
          <p:nvPr>
            <p:ph type="title"/>
          </p:nvPr>
        </p:nvSpPr>
        <p:spPr>
          <a:xfrm>
            <a:off x="628650" y="365126"/>
            <a:ext cx="7886700" cy="857388"/>
          </a:xfrm>
        </p:spPr>
        <p:txBody>
          <a:bodyPr/>
          <a:lstStyle/>
          <a:p>
            <a:pPr algn="ctr"/>
            <a:r>
              <a:rPr lang="en-GB" sz="4400" dirty="0">
                <a:latin typeface="Arial" panose="020B0604020202020204" pitchFamily="34" charset="0"/>
              </a:rPr>
              <a:t>Impact of media</a:t>
            </a:r>
            <a:endParaRPr lang="en-GB" dirty="0"/>
          </a:p>
        </p:txBody>
      </p:sp>
      <p:sp>
        <p:nvSpPr>
          <p:cNvPr id="3" name="Content Placeholder 2">
            <a:extLst>
              <a:ext uri="{FF2B5EF4-FFF2-40B4-BE49-F238E27FC236}">
                <a16:creationId xmlns:a16="http://schemas.microsoft.com/office/drawing/2014/main" id="{9E21EBD5-C84F-5F79-60D1-36414B141A3A}"/>
              </a:ext>
            </a:extLst>
          </p:cNvPr>
          <p:cNvSpPr>
            <a:spLocks noGrp="1"/>
          </p:cNvSpPr>
          <p:nvPr>
            <p:ph sz="half" idx="1"/>
          </p:nvPr>
        </p:nvSpPr>
        <p:spPr>
          <a:xfrm>
            <a:off x="395536" y="1340768"/>
            <a:ext cx="8496944" cy="4680520"/>
          </a:xfrm>
        </p:spPr>
        <p:txBody>
          <a:bodyPr>
            <a:normAutofit lnSpcReduction="10000"/>
          </a:bodyPr>
          <a:lstStyle/>
          <a:p>
            <a:pPr marL="0" indent="0">
              <a:buNone/>
            </a:pPr>
            <a:r>
              <a:rPr lang="en-GB" i="1" dirty="0">
                <a:latin typeface="Arial" panose="020B0604020202020204" pitchFamily="34" charset="0"/>
              </a:rPr>
              <a:t>“Images and stories in the media can deeply influence public opinion and establish societal norms. Persons with disabilities are seldom covered in the media, and when they are featured, they are often negatively stereotyped and not appropriately represented. It is not uncommon to see persons with disabilities treated as objects of pity, charity or medical treatment that have to overcome a tragic and disabling condition or conversely, presented as superheroes who have accomplished great feats, so as to inspire the non-disabled.”</a:t>
            </a:r>
          </a:p>
          <a:p>
            <a:pPr marL="0" indent="0" algn="r">
              <a:buNone/>
            </a:pPr>
            <a:r>
              <a:rPr lang="en-GB" sz="1800" dirty="0">
                <a:latin typeface="Arial" panose="020B0604020202020204" pitchFamily="34" charset="0"/>
              </a:rPr>
              <a:t>(United Nations, no date, p. 1).</a:t>
            </a:r>
            <a:endParaRPr lang="en-GB" sz="1900" dirty="0">
              <a:latin typeface="Arial" panose="020B0604020202020204" pitchFamily="34" charset="0"/>
            </a:endParaRPr>
          </a:p>
          <a:p>
            <a:endParaRPr lang="en-GB" dirty="0"/>
          </a:p>
        </p:txBody>
      </p:sp>
    </p:spTree>
    <p:extLst>
      <p:ext uri="{BB962C8B-B14F-4D97-AF65-F5344CB8AC3E}">
        <p14:creationId xmlns:p14="http://schemas.microsoft.com/office/powerpoint/2010/main" val="36472038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8A587-1AE9-D6FB-4714-7DAA56A4669E}"/>
              </a:ext>
            </a:extLst>
          </p:cNvPr>
          <p:cNvSpPr>
            <a:spLocks noGrp="1"/>
          </p:cNvSpPr>
          <p:nvPr>
            <p:ph type="title"/>
          </p:nvPr>
        </p:nvSpPr>
        <p:spPr/>
        <p:txBody>
          <a:bodyPr/>
          <a:lstStyle/>
          <a:p>
            <a:pPr algn="ctr"/>
            <a:r>
              <a:rPr lang="en-GB" sz="4400" dirty="0">
                <a:latin typeface="Arial" panose="020B0604020202020204" pitchFamily="34" charset="0"/>
              </a:rPr>
              <a:t>Rose </a:t>
            </a:r>
            <a:r>
              <a:rPr lang="en-GB" sz="4400" dirty="0" err="1">
                <a:latin typeface="Arial" panose="020B0604020202020204" pitchFamily="34" charset="0"/>
              </a:rPr>
              <a:t>Ayling</a:t>
            </a:r>
            <a:r>
              <a:rPr lang="en-GB" sz="4400" dirty="0">
                <a:latin typeface="Arial" panose="020B0604020202020204" pitchFamily="34" charset="0"/>
              </a:rPr>
              <a:t>-Ellis</a:t>
            </a:r>
            <a:endParaRPr lang="en-GB" dirty="0"/>
          </a:p>
        </p:txBody>
      </p:sp>
      <p:sp>
        <p:nvSpPr>
          <p:cNvPr id="4" name="Content Placeholder 3">
            <a:extLst>
              <a:ext uri="{FF2B5EF4-FFF2-40B4-BE49-F238E27FC236}">
                <a16:creationId xmlns:a16="http://schemas.microsoft.com/office/drawing/2014/main" id="{43F7BA16-9B8A-2C24-72B4-DDC528A304C7}"/>
              </a:ext>
            </a:extLst>
          </p:cNvPr>
          <p:cNvSpPr>
            <a:spLocks noGrp="1"/>
          </p:cNvSpPr>
          <p:nvPr>
            <p:ph sz="half" idx="1"/>
          </p:nvPr>
        </p:nvSpPr>
        <p:spPr>
          <a:xfrm>
            <a:off x="0" y="1690688"/>
            <a:ext cx="4495800" cy="3944799"/>
          </a:xfrm>
        </p:spPr>
        <p:txBody>
          <a:bodyPr>
            <a:normAutofit/>
          </a:bodyPr>
          <a:lstStyle/>
          <a:p>
            <a:r>
              <a:rPr lang="en-GB" b="0" i="0" dirty="0">
                <a:effectLst/>
                <a:latin typeface="Arial" panose="020B0604020202020204" pitchFamily="34" charset="0"/>
              </a:rPr>
              <a:t>71% increase in page views to </a:t>
            </a:r>
            <a:r>
              <a:rPr lang="en-GB" dirty="0">
                <a:latin typeface="Arial" panose="020B0604020202020204" pitchFamily="34" charset="0"/>
              </a:rPr>
              <a:t>the </a:t>
            </a:r>
            <a:r>
              <a:rPr lang="en-GB" b="0" i="0" dirty="0">
                <a:effectLst/>
                <a:latin typeface="Arial" panose="020B0604020202020204" pitchFamily="34" charset="0"/>
              </a:rPr>
              <a:t>British Sign Language (BSL) online page;</a:t>
            </a:r>
          </a:p>
          <a:p>
            <a:r>
              <a:rPr lang="en-GB" b="0" i="0" dirty="0">
                <a:effectLst/>
                <a:latin typeface="Arial" panose="020B0604020202020204" pitchFamily="34" charset="0"/>
              </a:rPr>
              <a:t>83,000 people visited </a:t>
            </a:r>
            <a:r>
              <a:rPr lang="en-GB" dirty="0">
                <a:latin typeface="Arial" panose="020B0604020202020204" pitchFamily="34" charset="0"/>
              </a:rPr>
              <a:t>BSL training courses</a:t>
            </a:r>
            <a:r>
              <a:rPr lang="en-GB" b="0" i="0" dirty="0">
                <a:effectLst/>
                <a:latin typeface="Arial" panose="020B0604020202020204" pitchFamily="34" charset="0"/>
              </a:rPr>
              <a:t> website in October - more than triple the 25,000 in September 2021.</a:t>
            </a:r>
            <a:endParaRPr lang="en-GB" dirty="0">
              <a:latin typeface="Arial" panose="020B0604020202020204" pitchFamily="34" charset="0"/>
            </a:endParaRPr>
          </a:p>
          <a:p>
            <a:endParaRPr lang="en-GB" dirty="0"/>
          </a:p>
        </p:txBody>
      </p:sp>
      <p:pic>
        <p:nvPicPr>
          <p:cNvPr id="6" name="Online Media 5" title="Rose &amp; Giovanni dance Couple's Choice to Symphony ✨ The Final ✨ BBC Strictly 2021">
            <a:hlinkClick r:id="" action="ppaction://media"/>
            <a:extLst>
              <a:ext uri="{FF2B5EF4-FFF2-40B4-BE49-F238E27FC236}">
                <a16:creationId xmlns:a16="http://schemas.microsoft.com/office/drawing/2014/main" id="{9BF04E62-288E-07B7-C434-FD221265E22A}"/>
              </a:ext>
            </a:extLst>
          </p:cNvPr>
          <p:cNvPicPr>
            <a:picLocks noGrp="1" noRot="1" noChangeAspect="1"/>
          </p:cNvPicPr>
          <p:nvPr>
            <p:ph sz="half" idx="2"/>
            <a:videoFile r:link="rId1"/>
          </p:nvPr>
        </p:nvPicPr>
        <p:blipFill>
          <a:blip r:embed="rId3"/>
          <a:stretch>
            <a:fillRect/>
          </a:stretch>
        </p:blipFill>
        <p:spPr>
          <a:xfrm>
            <a:off x="4572000" y="1690688"/>
            <a:ext cx="4327891" cy="4114576"/>
          </a:xfrm>
          <a:prstGeom prst="rect">
            <a:avLst/>
          </a:prstGeom>
        </p:spPr>
      </p:pic>
    </p:spTree>
    <p:extLst>
      <p:ext uri="{BB962C8B-B14F-4D97-AF65-F5344CB8AC3E}">
        <p14:creationId xmlns:p14="http://schemas.microsoft.com/office/powerpoint/2010/main" val="56501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69C0D-6066-2F01-2D8B-7CE27D99A4FF}"/>
              </a:ext>
            </a:extLst>
          </p:cNvPr>
          <p:cNvSpPr>
            <a:spLocks noGrp="1"/>
          </p:cNvSpPr>
          <p:nvPr>
            <p:ph type="title"/>
          </p:nvPr>
        </p:nvSpPr>
        <p:spPr>
          <a:xfrm>
            <a:off x="628650" y="365125"/>
            <a:ext cx="7886700" cy="543595"/>
          </a:xfrm>
        </p:spPr>
        <p:txBody>
          <a:bodyPr>
            <a:normAutofit fontScale="90000"/>
          </a:bodyPr>
          <a:lstStyle/>
          <a:p>
            <a:pPr algn="ctr"/>
            <a:r>
              <a:rPr lang="en-GB" sz="4000" dirty="0">
                <a:latin typeface="Arial" panose="020B0604020202020204" pitchFamily="34" charset="0"/>
              </a:rPr>
              <a:t>Medical profession</a:t>
            </a:r>
            <a:endParaRPr lang="en-GB" sz="4000" dirty="0"/>
          </a:p>
        </p:txBody>
      </p:sp>
      <p:sp>
        <p:nvSpPr>
          <p:cNvPr id="3" name="Content Placeholder 2">
            <a:extLst>
              <a:ext uri="{FF2B5EF4-FFF2-40B4-BE49-F238E27FC236}">
                <a16:creationId xmlns:a16="http://schemas.microsoft.com/office/drawing/2014/main" id="{43E09071-CFD3-8749-EE64-C3E1DC10673E}"/>
              </a:ext>
            </a:extLst>
          </p:cNvPr>
          <p:cNvSpPr>
            <a:spLocks noGrp="1"/>
          </p:cNvSpPr>
          <p:nvPr>
            <p:ph idx="1"/>
          </p:nvPr>
        </p:nvSpPr>
        <p:spPr>
          <a:xfrm>
            <a:off x="251520" y="1124745"/>
            <a:ext cx="8640960" cy="4896544"/>
          </a:xfrm>
        </p:spPr>
        <p:txBody>
          <a:bodyPr>
            <a:normAutofit fontScale="62500" lnSpcReduction="20000"/>
          </a:bodyPr>
          <a:lstStyle/>
          <a:p>
            <a:pPr marL="0" indent="0">
              <a:buNone/>
            </a:pPr>
            <a:r>
              <a:rPr lang="en-GB" sz="2800" dirty="0">
                <a:solidFill>
                  <a:srgbClr val="3F3F42"/>
                </a:solidFill>
                <a:latin typeface="Arial" panose="020B0604020202020204" pitchFamily="34" charset="0"/>
              </a:rPr>
              <a:t>“W</a:t>
            </a:r>
            <a:r>
              <a:rPr lang="en-GB" sz="2800" b="0" i="0" dirty="0">
                <a:solidFill>
                  <a:srgbClr val="3F3F42"/>
                </a:solidFill>
                <a:effectLst/>
                <a:latin typeface="Arial" panose="020B0604020202020204" pitchFamily="34" charset="0"/>
              </a:rPr>
              <a:t>omen like you make me sick. Why bother having a screening at all if you're not going to do anything about it?”</a:t>
            </a:r>
          </a:p>
          <a:p>
            <a:pPr marL="0" indent="0">
              <a:buNone/>
            </a:pPr>
            <a:endParaRPr lang="en-GB" sz="2800" dirty="0">
              <a:solidFill>
                <a:srgbClr val="3F3F42"/>
              </a:solidFill>
              <a:latin typeface="Arial" panose="020B0604020202020204" pitchFamily="34" charset="0"/>
            </a:endParaRPr>
          </a:p>
          <a:p>
            <a:pPr marL="0" indent="0">
              <a:buNone/>
            </a:pPr>
            <a:r>
              <a:rPr lang="en-GB" sz="2800" b="0" i="0" dirty="0">
                <a:solidFill>
                  <a:srgbClr val="3F3F42"/>
                </a:solidFill>
                <a:effectLst/>
                <a:latin typeface="Arial" panose="020B0604020202020204" pitchFamily="34" charset="0"/>
              </a:rPr>
              <a:t>"In all honesty we were offered 15 terminations, even though we made it really clear that it wasn't an option for us, but they really seemed to push and really seemed to want us to terminate.”</a:t>
            </a:r>
          </a:p>
          <a:p>
            <a:pPr marL="0" indent="0">
              <a:buNone/>
            </a:pPr>
            <a:endParaRPr lang="en-GB" sz="2800" dirty="0">
              <a:solidFill>
                <a:srgbClr val="3F3F42"/>
              </a:solidFill>
              <a:latin typeface="Arial" panose="020B0604020202020204" pitchFamily="34" charset="0"/>
            </a:endParaRPr>
          </a:p>
          <a:p>
            <a:pPr marL="0" indent="0">
              <a:buNone/>
            </a:pPr>
            <a:r>
              <a:rPr lang="en-GB" sz="2800" b="0" i="0" dirty="0">
                <a:solidFill>
                  <a:srgbClr val="3F3F42"/>
                </a:solidFill>
                <a:effectLst/>
                <a:latin typeface="Arial" panose="020B0604020202020204" pitchFamily="34" charset="0"/>
              </a:rPr>
              <a:t>"When we got the diagnosis, I did worry about her future. She will undoubtedly face some challenges as she gets older but she is continuously proving that she shouldn't be underestimated.”</a:t>
            </a:r>
          </a:p>
          <a:p>
            <a:pPr marL="0" indent="0">
              <a:buNone/>
            </a:pPr>
            <a:endParaRPr lang="en-GB" sz="2800" b="0" i="0" dirty="0">
              <a:solidFill>
                <a:srgbClr val="3F3F42"/>
              </a:solidFill>
              <a:effectLst/>
              <a:latin typeface="Arial" panose="020B0604020202020204" pitchFamily="34" charset="0"/>
            </a:endParaRPr>
          </a:p>
          <a:p>
            <a:pPr marL="0" indent="0">
              <a:buNone/>
            </a:pPr>
            <a:r>
              <a:rPr lang="en-GB" sz="2800" b="0" i="0" dirty="0">
                <a:solidFill>
                  <a:srgbClr val="3F3F42"/>
                </a:solidFill>
                <a:effectLst/>
                <a:latin typeface="Arial" panose="020B0604020202020204" pitchFamily="34" charset="0"/>
              </a:rPr>
              <a:t>“I was offered absolutely no support to rebuild it," she says. "I felt complete and utter despair and devastation. Gone was this gorgeous baby and instead he was replaced with this unknown entity. Doctors said </a:t>
            </a:r>
            <a:r>
              <a:rPr lang="en-GB" sz="2800" dirty="0">
                <a:solidFill>
                  <a:srgbClr val="3F3F42"/>
                </a:solidFill>
                <a:latin typeface="Arial" panose="020B0604020202020204" pitchFamily="34" charset="0"/>
              </a:rPr>
              <a:t>he </a:t>
            </a:r>
            <a:r>
              <a:rPr lang="en-GB" sz="2800" b="0" i="0" dirty="0">
                <a:solidFill>
                  <a:srgbClr val="3F3F42"/>
                </a:solidFill>
                <a:effectLst/>
                <a:latin typeface="Arial" panose="020B0604020202020204" pitchFamily="34" charset="0"/>
              </a:rPr>
              <a:t>would never be able to go on a trampoline, while a community midwife burst into tears.”</a:t>
            </a:r>
          </a:p>
          <a:p>
            <a:pPr marL="0" indent="0">
              <a:buNone/>
            </a:pPr>
            <a:endParaRPr lang="en-GB" sz="2800" dirty="0">
              <a:solidFill>
                <a:srgbClr val="3F3F42"/>
              </a:solidFill>
              <a:latin typeface="Arial" panose="020B0604020202020204" pitchFamily="34" charset="0"/>
            </a:endParaRPr>
          </a:p>
          <a:p>
            <a:pPr marL="0" indent="0">
              <a:buNone/>
            </a:pPr>
            <a:r>
              <a:rPr lang="en-GB" sz="2800" dirty="0">
                <a:solidFill>
                  <a:srgbClr val="3F3F42"/>
                </a:solidFill>
                <a:latin typeface="Arial" panose="020B0604020202020204" pitchFamily="34" charset="0"/>
              </a:rPr>
              <a:t>“</a:t>
            </a:r>
            <a:r>
              <a:rPr lang="en-GB" sz="2800" b="0" i="0" dirty="0">
                <a:solidFill>
                  <a:srgbClr val="3F3F42"/>
                </a:solidFill>
                <a:effectLst/>
                <a:latin typeface="Arial" panose="020B0604020202020204" pitchFamily="34" charset="0"/>
              </a:rPr>
              <a:t>I started to ask myself what is so wrong with him having Down's syndrome?”</a:t>
            </a:r>
          </a:p>
          <a:p>
            <a:pPr marL="0" indent="0">
              <a:buNone/>
            </a:pPr>
            <a:endParaRPr lang="en-GB" dirty="0"/>
          </a:p>
        </p:txBody>
      </p:sp>
    </p:spTree>
    <p:extLst>
      <p:ext uri="{BB962C8B-B14F-4D97-AF65-F5344CB8AC3E}">
        <p14:creationId xmlns:p14="http://schemas.microsoft.com/office/powerpoint/2010/main" val="72702094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33BFA1-F1A8-71FA-EA7B-B9F71782B36E}"/>
              </a:ext>
            </a:extLst>
          </p:cNvPr>
          <p:cNvSpPr>
            <a:spLocks noGrp="1"/>
          </p:cNvSpPr>
          <p:nvPr>
            <p:ph idx="1"/>
          </p:nvPr>
        </p:nvSpPr>
        <p:spPr/>
        <p:txBody>
          <a:bodyPr/>
          <a:lstStyle/>
          <a:p>
            <a:endParaRPr lang="en-GB"/>
          </a:p>
        </p:txBody>
      </p:sp>
      <p:pic>
        <p:nvPicPr>
          <p:cNvPr id="4" name="Online Media 6" title="50 Mums | 50 Kids | 1 Extra Chromosome">
            <a:hlinkClick r:id="" action="ppaction://media"/>
            <a:extLst>
              <a:ext uri="{FF2B5EF4-FFF2-40B4-BE49-F238E27FC236}">
                <a16:creationId xmlns:a16="http://schemas.microsoft.com/office/drawing/2014/main" id="{FD45726F-A4AF-7744-9FCF-259F1FA81741}"/>
              </a:ext>
            </a:extLst>
          </p:cNvPr>
          <p:cNvPicPr>
            <a:picLocks noGrp="1" noRot="1" noChangeAspect="1"/>
          </p:cNvPicPr>
          <p:nvPr>
            <p:ph idx="1"/>
            <a:videoFile r:link="rId1"/>
          </p:nvPr>
        </p:nvPicPr>
        <p:blipFill>
          <a:blip r:embed="rId4"/>
          <a:stretch>
            <a:fillRect/>
          </a:stretch>
        </p:blipFill>
        <p:spPr>
          <a:xfrm>
            <a:off x="522462" y="332656"/>
            <a:ext cx="7992888" cy="5328592"/>
          </a:xfrm>
          <a:prstGeom prst="rect">
            <a:avLst/>
          </a:prstGeom>
        </p:spPr>
      </p:pic>
    </p:spTree>
    <p:extLst>
      <p:ext uri="{BB962C8B-B14F-4D97-AF65-F5344CB8AC3E}">
        <p14:creationId xmlns:p14="http://schemas.microsoft.com/office/powerpoint/2010/main" val="2668823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4E30-1FD0-D6D6-AF05-8E4D7E1E2A78}"/>
              </a:ext>
            </a:extLst>
          </p:cNvPr>
          <p:cNvSpPr>
            <a:spLocks noGrp="1"/>
          </p:cNvSpPr>
          <p:nvPr>
            <p:ph type="title"/>
          </p:nvPr>
        </p:nvSpPr>
        <p:spPr/>
        <p:txBody>
          <a:bodyPr/>
          <a:lstStyle/>
          <a:p>
            <a:pPr algn="ctr"/>
            <a:r>
              <a:rPr lang="en-GB" sz="4400" dirty="0">
                <a:latin typeface="Arial" panose="020B0604020202020204" pitchFamily="34" charset="0"/>
              </a:rPr>
              <a:t>Your assignment</a:t>
            </a:r>
            <a:endParaRPr lang="en-GB" dirty="0"/>
          </a:p>
        </p:txBody>
      </p:sp>
      <p:sp>
        <p:nvSpPr>
          <p:cNvPr id="5" name="Content Placeholder 4">
            <a:extLst>
              <a:ext uri="{FF2B5EF4-FFF2-40B4-BE49-F238E27FC236}">
                <a16:creationId xmlns:a16="http://schemas.microsoft.com/office/drawing/2014/main" id="{FC66D45D-3408-2355-BF09-6D6E708F5888}"/>
              </a:ext>
            </a:extLst>
          </p:cNvPr>
          <p:cNvSpPr>
            <a:spLocks noGrp="1"/>
          </p:cNvSpPr>
          <p:nvPr>
            <p:ph sz="half" idx="2"/>
          </p:nvPr>
        </p:nvSpPr>
        <p:spPr>
          <a:xfrm>
            <a:off x="628650" y="1825625"/>
            <a:ext cx="7886700" cy="3809862"/>
          </a:xfrm>
        </p:spPr>
        <p:txBody>
          <a:bodyPr>
            <a:normAutofit/>
          </a:bodyPr>
          <a:lstStyle/>
          <a:p>
            <a:r>
              <a:rPr lang="en-GB" sz="2800" dirty="0">
                <a:latin typeface="Arial" panose="020B0604020202020204" pitchFamily="34" charset="0"/>
              </a:rPr>
              <a:t>Have you chosen your topic for the poster?</a:t>
            </a:r>
          </a:p>
          <a:p>
            <a:r>
              <a:rPr lang="en-GB" sz="2800" dirty="0">
                <a:latin typeface="Arial" panose="020B0604020202020204" pitchFamily="34" charset="0"/>
              </a:rPr>
              <a:t>Consider the challenges of identifying and diagnosing your chosen ALN;</a:t>
            </a:r>
          </a:p>
          <a:p>
            <a:r>
              <a:rPr lang="en-GB" sz="2800" b="1" dirty="0">
                <a:latin typeface="Arial" panose="020B0604020202020204" pitchFamily="34" charset="0"/>
              </a:rPr>
              <a:t>Choose 1 or 2 barriers and discuss their impact on children with your chosen ALN;</a:t>
            </a:r>
          </a:p>
          <a:p>
            <a:r>
              <a:rPr lang="en-GB" sz="2800" dirty="0">
                <a:latin typeface="Arial" panose="020B0604020202020204" pitchFamily="34" charset="0"/>
              </a:rPr>
              <a:t>Build on the content of the lecture with wider research.</a:t>
            </a:r>
          </a:p>
          <a:p>
            <a:pPr marL="0" indent="0">
              <a:buNone/>
            </a:pPr>
            <a:endParaRPr lang="en-GB" dirty="0"/>
          </a:p>
        </p:txBody>
      </p:sp>
    </p:spTree>
    <p:extLst>
      <p:ext uri="{BB962C8B-B14F-4D97-AF65-F5344CB8AC3E}">
        <p14:creationId xmlns:p14="http://schemas.microsoft.com/office/powerpoint/2010/main" val="38479107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813980B-058D-87A1-CECC-E1F13772F521}"/>
              </a:ext>
            </a:extLst>
          </p:cNvPr>
          <p:cNvGraphicFramePr>
            <a:graphicFrameLocks noGrp="1"/>
          </p:cNvGraphicFramePr>
          <p:nvPr>
            <p:ph idx="1"/>
            <p:extLst>
              <p:ext uri="{D42A27DB-BD31-4B8C-83A1-F6EECF244321}">
                <p14:modId xmlns:p14="http://schemas.microsoft.com/office/powerpoint/2010/main" val="1871950628"/>
              </p:ext>
            </p:extLst>
          </p:nvPr>
        </p:nvGraphicFramePr>
        <p:xfrm>
          <a:off x="628650" y="260648"/>
          <a:ext cx="804780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345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8B51C-7DF2-8C16-5831-4AA1D77F6B6D}"/>
              </a:ext>
            </a:extLst>
          </p:cNvPr>
          <p:cNvSpPr>
            <a:spLocks noGrp="1"/>
          </p:cNvSpPr>
          <p:nvPr>
            <p:ph type="title"/>
          </p:nvPr>
        </p:nvSpPr>
        <p:spPr/>
        <p:txBody>
          <a:bodyPr/>
          <a:lstStyle/>
          <a:p>
            <a:pPr algn="ctr"/>
            <a:r>
              <a:rPr lang="en-GB" altLang="en-US" sz="4400" dirty="0">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DA68B944-B436-5366-9D6A-D94684DD9F8F}"/>
              </a:ext>
            </a:extLst>
          </p:cNvPr>
          <p:cNvSpPr>
            <a:spLocks noGrp="1"/>
          </p:cNvSpPr>
          <p:nvPr>
            <p:ph idx="1"/>
          </p:nvPr>
        </p:nvSpPr>
        <p:spPr>
          <a:xfrm>
            <a:off x="179512" y="1825625"/>
            <a:ext cx="8784976" cy="4195663"/>
          </a:xfrm>
        </p:spPr>
        <p:txBody>
          <a:bodyPr>
            <a:normAutofit fontScale="47500" lnSpcReduction="20000"/>
          </a:bodyPr>
          <a:lstStyle/>
          <a:p>
            <a:pPr marL="0" indent="0">
              <a:buNone/>
            </a:pPr>
            <a:r>
              <a:rPr lang="en-GB" altLang="en-US" sz="2800" dirty="0">
                <a:latin typeface="Arial" panose="020B0604020202020204" pitchFamily="34" charset="0"/>
              </a:rPr>
              <a:t>Anti-Bullying Alliance (2014) Tackling disablist language based bullying in school: A Teacher’s Guide SEN and disability: developing effective anti-bullying practice. Available at: </a:t>
            </a:r>
            <a:r>
              <a:rPr lang="en-GB" altLang="en-US" sz="2800" dirty="0">
                <a:latin typeface="Arial" panose="020B0604020202020204" pitchFamily="34" charset="0"/>
                <a:hlinkClick r:id="rId2"/>
              </a:rPr>
              <a:t>https://anti-bullyingalliance.org.uk/sites/default/files/uploads/attachments/tackling-disablist-language-based-bullying-in-school-final.pdf</a:t>
            </a:r>
            <a:r>
              <a:rPr lang="en-GB" altLang="en-US" sz="2800" dirty="0">
                <a:latin typeface="Arial" panose="020B0604020202020204" pitchFamily="34" charset="0"/>
              </a:rPr>
              <a:t> [Accessed: December 18 2021].</a:t>
            </a:r>
          </a:p>
          <a:p>
            <a:pPr marL="0" indent="0">
              <a:buNone/>
            </a:pPr>
            <a:r>
              <a:rPr lang="en-GB" altLang="en-US" sz="2800" dirty="0">
                <a:latin typeface="Arial" panose="020B0604020202020204" pitchFamily="34" charset="0"/>
              </a:rPr>
              <a:t>Armstrong, M. </a:t>
            </a:r>
            <a:r>
              <a:rPr lang="en-GB" altLang="en-US" sz="2800" i="1" dirty="0">
                <a:latin typeface="Arial" panose="020B0604020202020204" pitchFamily="34" charset="0"/>
              </a:rPr>
              <a:t>et al</a:t>
            </a:r>
            <a:r>
              <a:rPr lang="en-GB" altLang="en-US" sz="2800" dirty="0">
                <a:latin typeface="Arial" panose="020B0604020202020204" pitchFamily="34" charset="0"/>
              </a:rPr>
              <a:t>. (2017) ‘</a:t>
            </a:r>
            <a:r>
              <a:rPr lang="en-GB" sz="2800" b="0" i="0" dirty="0">
                <a:solidFill>
                  <a:srgbClr val="505050"/>
                </a:solidFill>
                <a:effectLst/>
                <a:latin typeface="Arial" panose="020B0604020202020204" pitchFamily="34" charset="0"/>
              </a:rPr>
              <a:t>Interventions utilising contact with people with disabilities to improve children's attitudes towards disability: A systematic review and meta-analysis.’ </a:t>
            </a:r>
            <a:r>
              <a:rPr lang="en-GB" sz="2800" b="0" i="1" dirty="0">
                <a:solidFill>
                  <a:srgbClr val="505050"/>
                </a:solidFill>
                <a:effectLst/>
                <a:latin typeface="Arial" panose="020B0604020202020204" pitchFamily="34" charset="0"/>
              </a:rPr>
              <a:t>Science Direct</a:t>
            </a:r>
            <a:r>
              <a:rPr lang="en-GB" sz="2800" b="0" i="0" dirty="0">
                <a:solidFill>
                  <a:srgbClr val="505050"/>
                </a:solidFill>
                <a:effectLst/>
                <a:latin typeface="Arial" panose="020B0604020202020204" pitchFamily="34" charset="0"/>
              </a:rPr>
              <a:t>, 10, 1, pp. 11-22.</a:t>
            </a:r>
          </a:p>
          <a:p>
            <a:pPr marL="0" indent="0">
              <a:buNone/>
            </a:pPr>
            <a:r>
              <a:rPr lang="en-GB" sz="2800" b="0" i="0" dirty="0" err="1">
                <a:solidFill>
                  <a:srgbClr val="505050"/>
                </a:solidFill>
                <a:effectLst/>
                <a:latin typeface="Arial" panose="020B0604020202020204" pitchFamily="34" charset="0"/>
              </a:rPr>
              <a:t>Broomhead</a:t>
            </a:r>
            <a:r>
              <a:rPr lang="en-GB" sz="2800" b="0" i="0" dirty="0">
                <a:solidFill>
                  <a:srgbClr val="505050"/>
                </a:solidFill>
                <a:effectLst/>
                <a:latin typeface="Arial" panose="020B0604020202020204" pitchFamily="34" charset="0"/>
              </a:rPr>
              <a:t>, K. E. (2019) </a:t>
            </a:r>
            <a:r>
              <a:rPr lang="en-GB" sz="2800" dirty="0">
                <a:solidFill>
                  <a:srgbClr val="505050"/>
                </a:solidFill>
                <a:latin typeface="Arial" panose="020B0604020202020204" pitchFamily="34" charset="0"/>
              </a:rPr>
              <a:t>‘</a:t>
            </a:r>
            <a:r>
              <a:rPr lang="en-GB" sz="2800" b="0" i="0" dirty="0">
                <a:solidFill>
                  <a:srgbClr val="505050"/>
                </a:solidFill>
                <a:effectLst/>
                <a:latin typeface="Arial" panose="020B0604020202020204" pitchFamily="34" charset="0"/>
              </a:rPr>
              <a:t>The influence of the nature of children's disabilities on societal reactions experienced by their parent.’ </a:t>
            </a:r>
            <a:r>
              <a:rPr lang="en-GB" sz="2800" b="0" i="1" dirty="0">
                <a:solidFill>
                  <a:srgbClr val="505050"/>
                </a:solidFill>
                <a:effectLst/>
                <a:latin typeface="Arial" panose="020B0604020202020204" pitchFamily="34" charset="0"/>
              </a:rPr>
              <a:t>Journal of Research in Special Educational Needs</a:t>
            </a:r>
            <a:r>
              <a:rPr lang="en-GB" sz="2800" b="0" i="0" dirty="0">
                <a:solidFill>
                  <a:srgbClr val="505050"/>
                </a:solidFill>
                <a:effectLst/>
                <a:latin typeface="Arial" panose="020B0604020202020204" pitchFamily="34" charset="0"/>
              </a:rPr>
              <a:t>, 19(2), pp.126-134.</a:t>
            </a:r>
          </a:p>
          <a:p>
            <a:pPr marL="0" indent="0">
              <a:buNone/>
            </a:pPr>
            <a:r>
              <a:rPr lang="en-GB" sz="2800" b="0" i="0" dirty="0">
                <a:solidFill>
                  <a:srgbClr val="505050"/>
                </a:solidFill>
                <a:effectLst/>
                <a:latin typeface="Arial" panose="020B0604020202020204" pitchFamily="34" charset="0"/>
              </a:rPr>
              <a:t>Brown, L. (2021) Identity-First Language. Available at: </a:t>
            </a:r>
            <a:r>
              <a:rPr lang="en-GB" sz="2800" b="0" i="0" dirty="0">
                <a:solidFill>
                  <a:srgbClr val="505050"/>
                </a:solidFill>
                <a:effectLst/>
                <a:latin typeface="Arial" panose="020B0604020202020204" pitchFamily="34" charset="0"/>
                <a:hlinkClick r:id="rId3"/>
              </a:rPr>
              <a:t>https://autisticadvocacy.org/about-asan/identity-first-language/</a:t>
            </a:r>
            <a:r>
              <a:rPr lang="en-GB" sz="2800" b="0" i="0" dirty="0">
                <a:solidFill>
                  <a:srgbClr val="505050"/>
                </a:solidFill>
                <a:effectLst/>
                <a:latin typeface="Arial" panose="020B0604020202020204" pitchFamily="34" charset="0"/>
              </a:rPr>
              <a:t> [Accessed: December 18 2021].</a:t>
            </a:r>
          </a:p>
          <a:p>
            <a:pPr marL="0" indent="0">
              <a:buNone/>
            </a:pPr>
            <a:r>
              <a:rPr lang="en-GB" altLang="en-US" sz="2800" dirty="0" err="1">
                <a:latin typeface="Arial" panose="020B0604020202020204" pitchFamily="34" charset="0"/>
              </a:rPr>
              <a:t>Guevera</a:t>
            </a:r>
            <a:r>
              <a:rPr lang="en-GB" altLang="en-US" sz="2800" dirty="0">
                <a:latin typeface="Arial" panose="020B0604020202020204" pitchFamily="34" charset="0"/>
              </a:rPr>
              <a:t>, A. (2021) ‘The need to reimagine disability rights law because the medical model of disability fails us all,’ </a:t>
            </a:r>
            <a:r>
              <a:rPr lang="en-GB" altLang="en-US" sz="2800" i="1" dirty="0">
                <a:latin typeface="Arial" panose="020B0604020202020204" pitchFamily="34" charset="0"/>
              </a:rPr>
              <a:t>Wisconsin Law Review. </a:t>
            </a:r>
            <a:r>
              <a:rPr lang="en-GB" altLang="en-US" sz="2800" dirty="0">
                <a:latin typeface="Arial" panose="020B0604020202020204" pitchFamily="34" charset="0"/>
              </a:rPr>
              <a:t>Available at: </a:t>
            </a:r>
            <a:r>
              <a:rPr lang="en-GB" sz="2800" dirty="0">
                <a:latin typeface="Arial" panose="020B0604020202020204" pitchFamily="34" charset="0"/>
                <a:hlinkClick r:id="rId4"/>
              </a:rPr>
              <a:t>Section Head (uwlaw-omeka.s3.us-east-2.amazonaws.com)</a:t>
            </a:r>
            <a:r>
              <a:rPr lang="en-GB" sz="2800" dirty="0">
                <a:latin typeface="Arial" panose="020B0604020202020204" pitchFamily="34" charset="0"/>
              </a:rPr>
              <a:t> [Accessed: December 5 2021[.</a:t>
            </a:r>
          </a:p>
          <a:p>
            <a:pPr marL="0" indent="0">
              <a:buNone/>
            </a:pPr>
            <a:r>
              <a:rPr lang="en-GB" sz="2800" dirty="0">
                <a:latin typeface="Arial" panose="020B0604020202020204" pitchFamily="34" charset="0"/>
              </a:rPr>
              <a:t>Holland, J. </a:t>
            </a:r>
            <a:r>
              <a:rPr lang="en-GB" sz="2800" i="1" dirty="0">
                <a:latin typeface="Arial" panose="020B0604020202020204" pitchFamily="34" charset="0"/>
              </a:rPr>
              <a:t>et al</a:t>
            </a:r>
            <a:r>
              <a:rPr lang="en-GB" sz="2800" dirty="0">
                <a:latin typeface="Arial" panose="020B0604020202020204" pitchFamily="34" charset="0"/>
              </a:rPr>
              <a:t>. (2018) </a:t>
            </a:r>
            <a:r>
              <a:rPr lang="en-GB" sz="2800" i="1" dirty="0">
                <a:latin typeface="Arial" panose="020B0604020202020204" pitchFamily="34" charset="0"/>
              </a:rPr>
              <a:t>Children with SEND and the emotional impact on parents. </a:t>
            </a:r>
            <a:r>
              <a:rPr lang="en-GB" sz="2800" dirty="0">
                <a:latin typeface="Arial" panose="020B0604020202020204" pitchFamily="34" charset="0"/>
              </a:rPr>
              <a:t>Available at: </a:t>
            </a:r>
            <a:r>
              <a:rPr lang="en-GB" sz="2800" dirty="0">
                <a:latin typeface="Arial" panose="020B0604020202020204" pitchFamily="34" charset="0"/>
                <a:hlinkClick r:id="rId5"/>
              </a:rPr>
              <a:t>https://nasenjournals.onlinelibrary.wiley.com/doi/pdfdirect/10.1111/1467-8578.12240?casa_token=7KVIydw0JG4AAAAA:mgzKiW2NphqX2If86beRkF-JHCtei6HcvwT2kICxo6ZIsMqkA_6th3Y-ztl7SPv9WwolcEuchQk7nw</a:t>
            </a:r>
            <a:r>
              <a:rPr lang="en-GB" sz="2800" dirty="0">
                <a:latin typeface="Arial" panose="020B0604020202020204" pitchFamily="34" charset="0"/>
              </a:rPr>
              <a:t> [Accessed: December 18 2021].</a:t>
            </a:r>
          </a:p>
          <a:p>
            <a:pPr marL="0" indent="0">
              <a:buNone/>
            </a:pPr>
            <a:r>
              <a:rPr lang="en-GB" sz="2800" dirty="0">
                <a:latin typeface="Arial" panose="020B0604020202020204" pitchFamily="34" charset="0"/>
              </a:rPr>
              <a:t>Hull, L. </a:t>
            </a:r>
            <a:r>
              <a:rPr lang="en-GB" sz="2800" i="1" dirty="0">
                <a:latin typeface="Arial" panose="020B0604020202020204" pitchFamily="34" charset="0"/>
              </a:rPr>
              <a:t>et al. </a:t>
            </a:r>
            <a:r>
              <a:rPr lang="en-GB" sz="2800" dirty="0">
                <a:latin typeface="Arial" panose="020B0604020202020204" pitchFamily="34" charset="0"/>
              </a:rPr>
              <a:t>(2021) </a:t>
            </a:r>
            <a:r>
              <a:rPr lang="en-GB" sz="2800" i="1" dirty="0">
                <a:latin typeface="Arial" panose="020B0604020202020204" pitchFamily="34" charset="0"/>
              </a:rPr>
              <a:t>Is social camouflaging associated with anxiety and depression in autistic adults? </a:t>
            </a:r>
            <a:r>
              <a:rPr lang="en-GB" sz="2800" dirty="0">
                <a:latin typeface="Arial" panose="020B0604020202020204" pitchFamily="34" charset="0"/>
              </a:rPr>
              <a:t>Available at: </a:t>
            </a:r>
            <a:r>
              <a:rPr lang="en-GB" sz="2800" dirty="0">
                <a:latin typeface="Arial" panose="020B0604020202020204" pitchFamily="34" charset="0"/>
                <a:hlinkClick r:id="rId6"/>
              </a:rPr>
              <a:t>https://molecularautism.biomedcentral.com/articles/10.1186/s13229-021-00421-1</a:t>
            </a:r>
            <a:r>
              <a:rPr lang="en-GB" sz="2800" dirty="0">
                <a:latin typeface="Arial" panose="020B0604020202020204" pitchFamily="34" charset="0"/>
              </a:rPr>
              <a:t> [Accessed: December 17 2021].</a:t>
            </a:r>
          </a:p>
          <a:p>
            <a:pPr marL="0" indent="0">
              <a:buNone/>
            </a:pPr>
            <a:endParaRPr lang="en-GB" dirty="0"/>
          </a:p>
        </p:txBody>
      </p:sp>
    </p:spTree>
    <p:extLst>
      <p:ext uri="{BB962C8B-B14F-4D97-AF65-F5344CB8AC3E}">
        <p14:creationId xmlns:p14="http://schemas.microsoft.com/office/powerpoint/2010/main" val="18965710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8B51C-7DF2-8C16-5831-4AA1D77F6B6D}"/>
              </a:ext>
            </a:extLst>
          </p:cNvPr>
          <p:cNvSpPr>
            <a:spLocks noGrp="1"/>
          </p:cNvSpPr>
          <p:nvPr>
            <p:ph type="title"/>
          </p:nvPr>
        </p:nvSpPr>
        <p:spPr/>
        <p:txBody>
          <a:bodyPr/>
          <a:lstStyle/>
          <a:p>
            <a:pPr algn="ctr"/>
            <a:r>
              <a:rPr lang="en-GB" altLang="en-US" sz="4400" dirty="0">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DA68B944-B436-5366-9D6A-D94684DD9F8F}"/>
              </a:ext>
            </a:extLst>
          </p:cNvPr>
          <p:cNvSpPr>
            <a:spLocks noGrp="1"/>
          </p:cNvSpPr>
          <p:nvPr>
            <p:ph idx="1"/>
          </p:nvPr>
        </p:nvSpPr>
        <p:spPr>
          <a:xfrm>
            <a:off x="628650" y="1825625"/>
            <a:ext cx="7886700" cy="4195663"/>
          </a:xfrm>
        </p:spPr>
        <p:txBody>
          <a:bodyPr>
            <a:normAutofit fontScale="62500" lnSpcReduction="20000"/>
          </a:bodyPr>
          <a:lstStyle/>
          <a:p>
            <a:pPr marL="0" indent="0">
              <a:buNone/>
            </a:pPr>
            <a:r>
              <a:rPr lang="en-GB" sz="2800" dirty="0">
                <a:latin typeface="Arial" panose="020B0604020202020204" pitchFamily="34" charset="0"/>
              </a:rPr>
              <a:t>Tedx Talks (2018) </a:t>
            </a:r>
            <a:r>
              <a:rPr lang="en-GB" sz="2800" b="0" i="1" dirty="0">
                <a:effectLst/>
                <a:latin typeface="Arial" panose="020B0604020202020204" pitchFamily="34" charset="0"/>
              </a:rPr>
              <a:t>Hidden Asperger’s-- Girls with Aspergers</a:t>
            </a:r>
            <a:r>
              <a:rPr lang="en-GB" sz="2800" dirty="0">
                <a:latin typeface="Arial" panose="020B0604020202020204" pitchFamily="34" charset="0"/>
              </a:rPr>
              <a:t>. [video]. Available at: </a:t>
            </a:r>
            <a:r>
              <a:rPr lang="en-GB" sz="2800" dirty="0">
                <a:latin typeface="Arial" panose="020B0604020202020204" pitchFamily="34" charset="0"/>
                <a:hlinkClick r:id="rId2"/>
              </a:rPr>
              <a:t>https://www.youtube.com/watch?v=QY2ctCuTWPw</a:t>
            </a:r>
            <a:r>
              <a:rPr lang="en-GB" sz="2800" dirty="0">
                <a:latin typeface="Arial" panose="020B0604020202020204" pitchFamily="34" charset="0"/>
              </a:rPr>
              <a:t> [Accessed: December 5 2021].</a:t>
            </a:r>
          </a:p>
          <a:p>
            <a:pPr marL="0" indent="0">
              <a:buNone/>
            </a:pPr>
            <a:r>
              <a:rPr lang="en-GB" sz="2800" b="0" i="0" dirty="0">
                <a:effectLst/>
                <a:latin typeface="Arial" panose="020B0604020202020204" pitchFamily="34" charset="0"/>
              </a:rPr>
              <a:t>The Apha</a:t>
            </a:r>
            <a:r>
              <a:rPr lang="en-GB" sz="2800" dirty="0">
                <a:latin typeface="Arial" panose="020B0604020202020204" pitchFamily="34" charset="0"/>
              </a:rPr>
              <a:t>sia </a:t>
            </a:r>
            <a:r>
              <a:rPr lang="en-GB" sz="2800" dirty="0" err="1">
                <a:latin typeface="Arial" panose="020B0604020202020204" pitchFamily="34" charset="0"/>
              </a:rPr>
              <a:t>Center</a:t>
            </a:r>
            <a:r>
              <a:rPr lang="en-GB" sz="2800" dirty="0">
                <a:latin typeface="Arial" panose="020B0604020202020204" pitchFamily="34" charset="0"/>
              </a:rPr>
              <a:t> (2021) </a:t>
            </a:r>
            <a:r>
              <a:rPr lang="en-GB" sz="2800" i="1" dirty="0">
                <a:latin typeface="Arial" panose="020B0604020202020204" pitchFamily="34" charset="0"/>
              </a:rPr>
              <a:t>What is Apraxia? </a:t>
            </a:r>
            <a:r>
              <a:rPr lang="en-GB" sz="2800" dirty="0">
                <a:latin typeface="Arial" panose="020B0604020202020204" pitchFamily="34" charset="0"/>
              </a:rPr>
              <a:t>Available at: </a:t>
            </a:r>
            <a:r>
              <a:rPr lang="en-GB" sz="2800" dirty="0">
                <a:latin typeface="Arial" panose="020B0604020202020204" pitchFamily="34" charset="0"/>
                <a:hlinkClick r:id="rId3"/>
              </a:rPr>
              <a:t>What is Apraxia? | The Aphasia </a:t>
            </a:r>
            <a:r>
              <a:rPr lang="en-GB" sz="2800" dirty="0" err="1">
                <a:latin typeface="Arial" panose="020B0604020202020204" pitchFamily="34" charset="0"/>
                <a:hlinkClick r:id="rId3"/>
              </a:rPr>
              <a:t>Center</a:t>
            </a:r>
            <a:r>
              <a:rPr lang="en-GB" sz="2800" dirty="0">
                <a:latin typeface="Arial" panose="020B0604020202020204" pitchFamily="34" charset="0"/>
              </a:rPr>
              <a:t> [Accessed: December 15 2021[.</a:t>
            </a:r>
            <a:endParaRPr lang="en-GB" sz="2800" b="0" i="0" dirty="0">
              <a:effectLst/>
              <a:latin typeface="Arial" panose="020B0604020202020204" pitchFamily="34" charset="0"/>
            </a:endParaRPr>
          </a:p>
          <a:p>
            <a:pPr marL="0" indent="0">
              <a:buNone/>
            </a:pPr>
            <a:r>
              <a:rPr lang="en-GB" altLang="en-US" sz="2800" dirty="0">
                <a:latin typeface="Arial" panose="020B0604020202020204" pitchFamily="34" charset="0"/>
              </a:rPr>
              <a:t>Toro, J. </a:t>
            </a:r>
            <a:r>
              <a:rPr lang="en-GB" altLang="en-US" sz="2800" i="1" dirty="0">
                <a:latin typeface="Arial" panose="020B0604020202020204" pitchFamily="34" charset="0"/>
              </a:rPr>
              <a:t>et al. </a:t>
            </a:r>
            <a:r>
              <a:rPr lang="en-GB" altLang="en-US" sz="2800" dirty="0">
                <a:latin typeface="Arial" panose="020B0604020202020204" pitchFamily="34" charset="0"/>
              </a:rPr>
              <a:t>(2020) ‘The Ecological-Enactive Model of Disability: Why Disability Does Not Entail Pathological Embodiment’, </a:t>
            </a:r>
            <a:r>
              <a:rPr lang="en-GB" altLang="en-US" sz="2800" i="1" dirty="0">
                <a:latin typeface="Arial" panose="020B0604020202020204" pitchFamily="34" charset="0"/>
              </a:rPr>
              <a:t>Frontiers in Psychology. </a:t>
            </a:r>
            <a:r>
              <a:rPr lang="en-GB" altLang="en-US" sz="2800" dirty="0">
                <a:latin typeface="Arial" panose="020B0604020202020204" pitchFamily="34" charset="0"/>
              </a:rPr>
              <a:t>Available at: </a:t>
            </a:r>
            <a:r>
              <a:rPr lang="en-GB" sz="2800" b="0" i="0" dirty="0">
                <a:solidFill>
                  <a:srgbClr val="020202"/>
                </a:solidFill>
                <a:effectLst/>
                <a:latin typeface="Arial" panose="020B0604020202020204" pitchFamily="34" charset="0"/>
              </a:rPr>
              <a:t> </a:t>
            </a:r>
            <a:r>
              <a:rPr lang="en-GB" sz="2800" b="0" i="0" u="none" strike="noStrike" dirty="0">
                <a:solidFill>
                  <a:srgbClr val="D54449"/>
                </a:solidFill>
                <a:effectLst/>
                <a:latin typeface="Arial" panose="020B0604020202020204" pitchFamily="34" charset="0"/>
                <a:hlinkClick r:id="rId4"/>
              </a:rPr>
              <a:t>https://doi.org/10.3389/fpsyg.2020.01162</a:t>
            </a:r>
            <a:r>
              <a:rPr lang="en-GB" sz="2800" b="0" i="0" u="none" strike="noStrike" dirty="0">
                <a:solidFill>
                  <a:srgbClr val="D54449"/>
                </a:solidFill>
                <a:effectLst/>
                <a:latin typeface="Arial" panose="020B0604020202020204" pitchFamily="34" charset="0"/>
              </a:rPr>
              <a:t> </a:t>
            </a:r>
            <a:r>
              <a:rPr lang="en-GB" sz="2800" dirty="0">
                <a:latin typeface="Arial" panose="020B0604020202020204" pitchFamily="34" charset="0"/>
              </a:rPr>
              <a:t>[Accessed: December 5 2021].</a:t>
            </a:r>
          </a:p>
          <a:p>
            <a:pPr marL="0" indent="0">
              <a:buNone/>
            </a:pPr>
            <a:r>
              <a:rPr lang="en-GB" sz="2800" dirty="0">
                <a:latin typeface="Arial" panose="020B0604020202020204" pitchFamily="34" charset="0"/>
              </a:rPr>
              <a:t>United Nations (no date) Disability and the Media. Available at: </a:t>
            </a:r>
            <a:r>
              <a:rPr lang="en-GB" sz="2800" dirty="0">
                <a:latin typeface="Arial" panose="020B0604020202020204" pitchFamily="34" charset="0"/>
                <a:hlinkClick r:id="rId5"/>
              </a:rPr>
              <a:t>https://www.un.org/development/desa/disabilities/resources/disability-and-the-media.html</a:t>
            </a:r>
            <a:r>
              <a:rPr lang="en-GB" sz="2800" dirty="0">
                <a:latin typeface="Arial" panose="020B0604020202020204" pitchFamily="34" charset="0"/>
              </a:rPr>
              <a:t> [Accessed: December 18 2021].</a:t>
            </a:r>
          </a:p>
          <a:p>
            <a:pPr marL="0" indent="0">
              <a:buNone/>
            </a:pPr>
            <a:r>
              <a:rPr lang="en-GB" altLang="en-US" sz="2800" dirty="0">
                <a:latin typeface="Arial" panose="020B0604020202020204" pitchFamily="34" charset="0"/>
              </a:rPr>
              <a:t>Wouldn’t Change a Thing (2018) </a:t>
            </a:r>
            <a:r>
              <a:rPr lang="en-GB" altLang="en-US" sz="2800" i="1" dirty="0">
                <a:latin typeface="Arial" panose="020B0604020202020204" pitchFamily="34" charset="0"/>
              </a:rPr>
              <a:t>50 Mums | 50 Kids | 1 Extra Chromosome. </a:t>
            </a:r>
            <a:r>
              <a:rPr lang="en-GB" altLang="en-US" sz="2800" dirty="0">
                <a:latin typeface="Arial" panose="020B0604020202020204" pitchFamily="34" charset="0"/>
              </a:rPr>
              <a:t>[video]. Available at: </a:t>
            </a:r>
            <a:r>
              <a:rPr lang="en-GB" sz="2800" dirty="0">
                <a:latin typeface="Arial" panose="020B0604020202020204" pitchFamily="34" charset="0"/>
                <a:hlinkClick r:id="rId6"/>
              </a:rPr>
              <a:t>50 Mums | 50 Kids | 1 Extra Chromosome – YouTube</a:t>
            </a:r>
            <a:r>
              <a:rPr lang="en-GB" sz="2800" dirty="0">
                <a:latin typeface="Arial" panose="020B0604020202020204" pitchFamily="34" charset="0"/>
              </a:rPr>
              <a:t> [Accessed: December 4 2021].</a:t>
            </a:r>
            <a:r>
              <a:rPr lang="en-GB" altLang="en-US" sz="2800" dirty="0">
                <a:latin typeface="Arial" panose="020B0604020202020204" pitchFamily="34" charset="0"/>
              </a:rPr>
              <a:t> </a:t>
            </a:r>
          </a:p>
          <a:p>
            <a:pPr marL="0" indent="0">
              <a:buNone/>
            </a:pPr>
            <a:r>
              <a:rPr lang="en-GB" altLang="en-US" sz="2800" dirty="0">
                <a:latin typeface="Arial" panose="020B0604020202020204" pitchFamily="34" charset="0"/>
              </a:rPr>
              <a:t>Young, E. (2020) </a:t>
            </a:r>
            <a:r>
              <a:rPr lang="en-GB" altLang="en-US" sz="2800" i="1" dirty="0">
                <a:latin typeface="Arial" panose="020B0604020202020204" pitchFamily="34" charset="0"/>
              </a:rPr>
              <a:t>Understanding Hearing and Hearing Loss</a:t>
            </a:r>
            <a:r>
              <a:rPr lang="en-GB" altLang="en-US" sz="2800" dirty="0">
                <a:latin typeface="Arial" panose="020B0604020202020204" pitchFamily="34" charset="0"/>
              </a:rPr>
              <a:t>. [video]. Available at: </a:t>
            </a:r>
            <a:r>
              <a:rPr lang="en-GB" altLang="en-US" dirty="0">
                <a:latin typeface="Arial" panose="020B0604020202020204" pitchFamily="34" charset="0"/>
                <a:hlinkClick r:id="rId7"/>
              </a:rPr>
              <a:t>https://www.youtube.com/watch?v=ITTB08oOvxA</a:t>
            </a:r>
            <a:r>
              <a:rPr lang="en-GB" altLang="en-US" dirty="0">
                <a:latin typeface="Arial" panose="020B0604020202020204" pitchFamily="34" charset="0"/>
              </a:rPr>
              <a:t> [Accessed: December 5 2021].</a:t>
            </a:r>
          </a:p>
          <a:p>
            <a:pPr marL="0" indent="0">
              <a:buNone/>
            </a:pPr>
            <a:endParaRPr lang="en-GB" dirty="0"/>
          </a:p>
        </p:txBody>
      </p:sp>
    </p:spTree>
    <p:extLst>
      <p:ext uri="{BB962C8B-B14F-4D97-AF65-F5344CB8AC3E}">
        <p14:creationId xmlns:p14="http://schemas.microsoft.com/office/powerpoint/2010/main" val="37150760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4BD36D-AE0D-4991-8054-736A013E23A9}">
  <ds:schemaRefs>
    <ds:schemaRef ds:uri="http://schemas.microsoft.com/sharepoint/v3/contenttype/forms"/>
  </ds:schemaRefs>
</ds:datastoreItem>
</file>

<file path=customXml/itemProps2.xml><?xml version="1.0" encoding="utf-8"?>
<ds:datastoreItem xmlns:ds="http://schemas.openxmlformats.org/officeDocument/2006/customXml" ds:itemID="{5810EE8A-7F21-4DF2-9B3D-4C0070663324}">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CFDCAB29-CD12-4BB1-91C1-DD66AD6F0C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5490</Words>
  <Application>Microsoft Office PowerPoint</Application>
  <PresentationFormat>On-screen Show (4:3)</PresentationFormat>
  <Paragraphs>539</Paragraphs>
  <Slides>65</Slides>
  <Notes>56</Notes>
  <HiddenSlides>0</HiddenSlides>
  <MMClips>8</MMClips>
  <ScaleCrop>false</ScaleCrop>
  <HeadingPairs>
    <vt:vector size="4" baseType="variant">
      <vt:variant>
        <vt:lpstr>Theme</vt:lpstr>
      </vt:variant>
      <vt:variant>
        <vt:i4>2</vt:i4>
      </vt:variant>
      <vt:variant>
        <vt:lpstr>Slide Titles</vt:lpstr>
      </vt:variant>
      <vt:variant>
        <vt:i4>65</vt:i4>
      </vt:variant>
    </vt:vector>
  </HeadingPairs>
  <TitlesOfParts>
    <vt:vector size="67" baseType="lpstr">
      <vt:lpstr>Sub Title 1</vt:lpstr>
      <vt:lpstr>Accessible 2</vt:lpstr>
      <vt:lpstr>PowerPoint Presentation</vt:lpstr>
      <vt:lpstr>Contents</vt:lpstr>
      <vt:lpstr>Employability/Transferable Skills</vt:lpstr>
      <vt:lpstr>Resources</vt:lpstr>
      <vt:lpstr>Barriers?</vt:lpstr>
      <vt:lpstr>Medical model of disability               </vt:lpstr>
      <vt:lpstr>Medical model of disability               </vt:lpstr>
      <vt:lpstr>Medical model of disability               </vt:lpstr>
      <vt:lpstr>Physiological Barriers</vt:lpstr>
      <vt:lpstr>PowerPoint Presentation</vt:lpstr>
      <vt:lpstr>Cognitive Barriers</vt:lpstr>
      <vt:lpstr>Cognitive Barriers</vt:lpstr>
      <vt:lpstr>Language Barriers</vt:lpstr>
      <vt:lpstr>Muteness</vt:lpstr>
      <vt:lpstr>Muteness</vt:lpstr>
      <vt:lpstr>Video</vt:lpstr>
      <vt:lpstr>Apraxia</vt:lpstr>
      <vt:lpstr>ADHD - Potential Areas of Impairment</vt:lpstr>
      <vt:lpstr>Physical confrontation and aggression</vt:lpstr>
      <vt:lpstr>Autism - Self-stimulatory behaviour</vt:lpstr>
      <vt:lpstr>Self-stimulatory behaviour - video</vt:lpstr>
      <vt:lpstr>Intense interests</vt:lpstr>
      <vt:lpstr>Intense interests</vt:lpstr>
      <vt:lpstr>Special interests - Disney</vt:lpstr>
      <vt:lpstr>Communication</vt:lpstr>
      <vt:lpstr>Lack of eye contact</vt:lpstr>
      <vt:lpstr>Lack of eye contact</vt:lpstr>
      <vt:lpstr>Language</vt:lpstr>
      <vt:lpstr>Non-verbal Communication</vt:lpstr>
      <vt:lpstr>Sensory Processing Disorder</vt:lpstr>
      <vt:lpstr>Dyslexia – Behaviours</vt:lpstr>
      <vt:lpstr>Case study</vt:lpstr>
      <vt:lpstr>Case study</vt:lpstr>
      <vt:lpstr>Masking</vt:lpstr>
      <vt:lpstr>Camouflaging autism</vt:lpstr>
      <vt:lpstr>However...</vt:lpstr>
      <vt:lpstr>Asperger Syndrome</vt:lpstr>
      <vt:lpstr>PowerPoint Presentation</vt:lpstr>
      <vt:lpstr>ADHD in girls</vt:lpstr>
      <vt:lpstr>Social model of Disability</vt:lpstr>
      <vt:lpstr>Social model of Disability</vt:lpstr>
      <vt:lpstr>Social model of Disability - video</vt:lpstr>
      <vt:lpstr>Medical model vs Social model</vt:lpstr>
      <vt:lpstr>The environment</vt:lpstr>
      <vt:lpstr>Reading</vt:lpstr>
      <vt:lpstr>Attitudinal Barriers</vt:lpstr>
      <vt:lpstr>Attitudinal Barriers</vt:lpstr>
      <vt:lpstr>Contact = Positive attitude</vt:lpstr>
      <vt:lpstr>Reading - ADHD</vt:lpstr>
      <vt:lpstr>Language</vt:lpstr>
      <vt:lpstr>Discriminatory language</vt:lpstr>
      <vt:lpstr>Semantic disagreements</vt:lpstr>
      <vt:lpstr>Parents</vt:lpstr>
      <vt:lpstr>Parents</vt:lpstr>
      <vt:lpstr>Stigma</vt:lpstr>
      <vt:lpstr>Courtesy stigma</vt:lpstr>
      <vt:lpstr>Media</vt:lpstr>
      <vt:lpstr>Impact of media</vt:lpstr>
      <vt:lpstr>Rose Ayling-Ellis</vt:lpstr>
      <vt:lpstr>Medical profession</vt:lpstr>
      <vt:lpstr>PowerPoint Presentation</vt:lpstr>
      <vt:lpstr>Your assignment</vt:lpstr>
      <vt:lpstr>PowerPoint Presentation</vt:lpstr>
      <vt:lpstr>References</vt:lpstr>
      <vt:lpstr>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126</cp:revision>
  <dcterms:created xsi:type="dcterms:W3CDTF">2006-04-22T22:14:59Z</dcterms:created>
  <dcterms:modified xsi:type="dcterms:W3CDTF">2025-02-17T14:52:32Z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