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DD17C4-013B-4981-9B7B-B13064A169F2}" v="26" dt="2026-02-13T11:37:08.1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1810" y="2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uma Ali" userId="607b9a90978a25f5" providerId="LiveId" clId="{19F68252-E873-4D31-A631-3B4A5F63EDF2}"/>
    <pc:docChg chg="custSel modSld">
      <pc:chgData name="Huma Ali" userId="607b9a90978a25f5" providerId="LiveId" clId="{19F68252-E873-4D31-A631-3B4A5F63EDF2}" dt="2026-02-13T11:40:12.107" v="213" actId="478"/>
      <pc:docMkLst>
        <pc:docMk/>
      </pc:docMkLst>
      <pc:sldChg chg="modSp mod">
        <pc:chgData name="Huma Ali" userId="607b9a90978a25f5" providerId="LiveId" clId="{19F68252-E873-4D31-A631-3B4A5F63EDF2}" dt="2026-02-13T11:38:45.740" v="201" actId="5793"/>
        <pc:sldMkLst>
          <pc:docMk/>
          <pc:sldMk cId="0" sldId="259"/>
        </pc:sldMkLst>
        <pc:spChg chg="mod">
          <ac:chgData name="Huma Ali" userId="607b9a90978a25f5" providerId="LiveId" clId="{19F68252-E873-4D31-A631-3B4A5F63EDF2}" dt="2026-02-13T11:38:45.740" v="201" actId="5793"/>
          <ac:spMkLst>
            <pc:docMk/>
            <pc:sldMk cId="0" sldId="259"/>
            <ac:spMk id="3" creationId="{00000000-0000-0000-0000-000000000000}"/>
          </ac:spMkLst>
        </pc:spChg>
      </pc:sldChg>
      <pc:sldChg chg="modSp mod">
        <pc:chgData name="Huma Ali" userId="607b9a90978a25f5" providerId="LiveId" clId="{19F68252-E873-4D31-A631-3B4A5F63EDF2}" dt="2026-02-13T11:37:32.278" v="200" actId="5793"/>
        <pc:sldMkLst>
          <pc:docMk/>
          <pc:sldMk cId="0" sldId="264"/>
        </pc:sldMkLst>
        <pc:spChg chg="mod">
          <ac:chgData name="Huma Ali" userId="607b9a90978a25f5" providerId="LiveId" clId="{19F68252-E873-4D31-A631-3B4A5F63EDF2}" dt="2026-02-13T11:37:32.278" v="200" actId="5793"/>
          <ac:spMkLst>
            <pc:docMk/>
            <pc:sldMk cId="0" sldId="264"/>
            <ac:spMk id="3" creationId="{00000000-0000-0000-0000-000000000000}"/>
          </ac:spMkLst>
        </pc:spChg>
      </pc:sldChg>
      <pc:sldChg chg="addSp delSp modSp mod">
        <pc:chgData name="Huma Ali" userId="607b9a90978a25f5" providerId="LiveId" clId="{19F68252-E873-4D31-A631-3B4A5F63EDF2}" dt="2026-02-13T11:40:12.107" v="213" actId="478"/>
        <pc:sldMkLst>
          <pc:docMk/>
          <pc:sldMk cId="0" sldId="265"/>
        </pc:sldMkLst>
        <pc:spChg chg="del">
          <ac:chgData name="Huma Ali" userId="607b9a90978a25f5" providerId="LiveId" clId="{19F68252-E873-4D31-A631-3B4A5F63EDF2}" dt="2026-02-13T10:32:58.237" v="5" actId="26606"/>
          <ac:spMkLst>
            <pc:docMk/>
            <pc:sldMk cId="0" sldId="265"/>
            <ac:spMk id="3" creationId="{00000000-0000-0000-0000-000000000000}"/>
          </ac:spMkLst>
        </pc:spChg>
        <pc:spChg chg="mod">
          <ac:chgData name="Huma Ali" userId="607b9a90978a25f5" providerId="LiveId" clId="{19F68252-E873-4D31-A631-3B4A5F63EDF2}" dt="2026-02-13T11:02:31.591" v="95" actId="14100"/>
          <ac:spMkLst>
            <pc:docMk/>
            <pc:sldMk cId="0" sldId="265"/>
            <ac:spMk id="5" creationId="{00000000-0000-0000-0000-000000000000}"/>
          </ac:spMkLst>
        </pc:spChg>
        <pc:spChg chg="add del mod">
          <ac:chgData name="Huma Ali" userId="607b9a90978a25f5" providerId="LiveId" clId="{19F68252-E873-4D31-A631-3B4A5F63EDF2}" dt="2026-02-13T11:40:12.107" v="213" actId="478"/>
          <ac:spMkLst>
            <pc:docMk/>
            <pc:sldMk cId="0" sldId="265"/>
            <ac:spMk id="11" creationId="{CE8561A3-DA51-75F5-B3F2-C6A4A55DD6DD}"/>
          </ac:spMkLst>
        </pc:spChg>
        <pc:graphicFrameChg chg="add mod">
          <ac:chgData name="Huma Ali" userId="607b9a90978a25f5" providerId="LiveId" clId="{19F68252-E873-4D31-A631-3B4A5F63EDF2}" dt="2026-02-13T11:02:40.433" v="96" actId="14100"/>
          <ac:graphicFrameMkLst>
            <pc:docMk/>
            <pc:sldMk cId="0" sldId="265"/>
            <ac:graphicFrameMk id="7" creationId="{1D63D3C2-03A8-B196-05D8-86E5FC5D35BD}"/>
          </ac:graphicFrameMkLst>
        </pc:graphicFrameChg>
        <pc:picChg chg="add mod">
          <ac:chgData name="Huma Ali" userId="607b9a90978a25f5" providerId="LiveId" clId="{19F68252-E873-4D31-A631-3B4A5F63EDF2}" dt="2026-02-13T10:58:15.570" v="72" actId="1076"/>
          <ac:picMkLst>
            <pc:docMk/>
            <pc:sldMk cId="0" sldId="265"/>
            <ac:picMk id="8" creationId="{BAD59451-B432-B94A-9F6E-30EE05A87467}"/>
          </ac:picMkLst>
        </pc:picChg>
        <pc:picChg chg="add mod">
          <ac:chgData name="Huma Ali" userId="607b9a90978a25f5" providerId="LiveId" clId="{19F68252-E873-4D31-A631-3B4A5F63EDF2}" dt="2026-02-13T10:58:27.265" v="73" actId="1076"/>
          <ac:picMkLst>
            <pc:docMk/>
            <pc:sldMk cId="0" sldId="265"/>
            <ac:picMk id="10" creationId="{7ACECAD9-D3D7-AB4B-F755-C3292ABAAEE4}"/>
          </ac:picMkLst>
        </pc:picChg>
      </pc:sldChg>
      <pc:sldChg chg="modSp mod">
        <pc:chgData name="Huma Ali" userId="607b9a90978a25f5" providerId="LiveId" clId="{19F68252-E873-4D31-A631-3B4A5F63EDF2}" dt="2026-02-09T23:48:04.681" v="2" actId="14100"/>
        <pc:sldMkLst>
          <pc:docMk/>
          <pc:sldMk cId="0" sldId="267"/>
        </pc:sldMkLst>
        <pc:spChg chg="mod">
          <ac:chgData name="Huma Ali" userId="607b9a90978a25f5" providerId="LiveId" clId="{19F68252-E873-4D31-A631-3B4A5F63EDF2}" dt="2026-02-09T23:48:04.681" v="2" actId="14100"/>
          <ac:spMkLst>
            <pc:docMk/>
            <pc:sldMk cId="0" sldId="267"/>
            <ac:spMk id="3" creationId="{00000000-0000-0000-0000-000000000000}"/>
          </ac:spMkLst>
        </pc:spChg>
      </pc:sldChg>
      <pc:sldChg chg="modSp mod">
        <pc:chgData name="Huma Ali" userId="607b9a90978a25f5" providerId="LiveId" clId="{19F68252-E873-4D31-A631-3B4A5F63EDF2}" dt="2026-02-13T10:50:29.848" v="56" actId="255"/>
        <pc:sldMkLst>
          <pc:docMk/>
          <pc:sldMk cId="3236251691" sldId="268"/>
        </pc:sldMkLst>
        <pc:spChg chg="mod">
          <ac:chgData name="Huma Ali" userId="607b9a90978a25f5" providerId="LiveId" clId="{19F68252-E873-4D31-A631-3B4A5F63EDF2}" dt="2026-02-13T10:50:29.848" v="56" actId="255"/>
          <ac:spMkLst>
            <pc:docMk/>
            <pc:sldMk cId="3236251691" sldId="268"/>
            <ac:spMk id="7" creationId="{C620530B-5667-8E01-676B-F6D7C9B2AF3E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FB9F99-AE1A-423A-8D24-E28468050624}" type="doc">
      <dgm:prSet loTypeId="urn:microsoft.com/office/officeart/2005/8/layout/defaul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7BF7239-1500-44C6-835C-E500C0B48D38}">
      <dgm:prSet/>
      <dgm:spPr/>
      <dgm:t>
        <a:bodyPr/>
        <a:lstStyle/>
        <a:p>
          <a:r>
            <a:rPr lang="en-US" dirty="0"/>
            <a:t>Attachment theory explains impact</a:t>
          </a:r>
        </a:p>
      </dgm:t>
    </dgm:pt>
    <dgm:pt modelId="{98B1AB7A-039B-4884-A779-D0E856011260}" type="parTrans" cxnId="{B9FB5639-33EE-4D9C-BCB4-4E85DE4210BA}">
      <dgm:prSet/>
      <dgm:spPr/>
      <dgm:t>
        <a:bodyPr/>
        <a:lstStyle/>
        <a:p>
          <a:endParaRPr lang="en-US"/>
        </a:p>
      </dgm:t>
    </dgm:pt>
    <dgm:pt modelId="{FAAD6605-9170-43DE-9901-28C2D7F47331}" type="sibTrans" cxnId="{B9FB5639-33EE-4D9C-BCB4-4E85DE4210BA}">
      <dgm:prSet/>
      <dgm:spPr/>
      <dgm:t>
        <a:bodyPr/>
        <a:lstStyle/>
        <a:p>
          <a:endParaRPr lang="en-US"/>
        </a:p>
      </dgm:t>
    </dgm:pt>
    <dgm:pt modelId="{19ABEB3C-6D97-4BAA-8C0D-FF85FF70D101}">
      <dgm:prSet/>
      <dgm:spPr/>
      <dgm:t>
        <a:bodyPr/>
        <a:lstStyle/>
        <a:p>
          <a:r>
            <a:rPr lang="en-US" dirty="0"/>
            <a:t>Support plan promotes wellbeing</a:t>
          </a:r>
        </a:p>
      </dgm:t>
    </dgm:pt>
    <dgm:pt modelId="{1F0572A5-90CC-4C93-AA7A-8A14F43128C2}" type="parTrans" cxnId="{70EBFB57-D6CC-486C-94A5-623EB6A9D7ED}">
      <dgm:prSet/>
      <dgm:spPr/>
      <dgm:t>
        <a:bodyPr/>
        <a:lstStyle/>
        <a:p>
          <a:endParaRPr lang="en-US"/>
        </a:p>
      </dgm:t>
    </dgm:pt>
    <dgm:pt modelId="{1D7B64BE-0B6F-49EF-8AAB-D199472469B4}" type="sibTrans" cxnId="{70EBFB57-D6CC-486C-94A5-623EB6A9D7ED}">
      <dgm:prSet/>
      <dgm:spPr/>
      <dgm:t>
        <a:bodyPr/>
        <a:lstStyle/>
        <a:p>
          <a:endParaRPr lang="en-US"/>
        </a:p>
      </dgm:t>
    </dgm:pt>
    <dgm:pt modelId="{18741E30-5ACE-46D8-A90D-CAAC75D46591}">
      <dgm:prSet/>
      <dgm:spPr/>
      <dgm:t>
        <a:bodyPr/>
        <a:lstStyle/>
        <a:p>
          <a:pPr>
            <a:buNone/>
          </a:pPr>
          <a:r>
            <a:rPr lang="en-US" dirty="0"/>
            <a:t>social and environmental support in development.</a:t>
          </a:r>
        </a:p>
      </dgm:t>
    </dgm:pt>
    <dgm:pt modelId="{D439B1E8-3CF8-4B0B-8008-3A038D86690A}" type="parTrans" cxnId="{3B03FD96-018B-433C-85F6-4B1BD872CB8A}">
      <dgm:prSet/>
      <dgm:spPr/>
      <dgm:t>
        <a:bodyPr/>
        <a:lstStyle/>
        <a:p>
          <a:endParaRPr lang="en-GB"/>
        </a:p>
      </dgm:t>
    </dgm:pt>
    <dgm:pt modelId="{E31E5B0B-443C-4A8D-B664-19CA0458A8FE}" type="sibTrans" cxnId="{3B03FD96-018B-433C-85F6-4B1BD872CB8A}">
      <dgm:prSet/>
      <dgm:spPr/>
      <dgm:t>
        <a:bodyPr/>
        <a:lstStyle/>
        <a:p>
          <a:endParaRPr lang="en-GB"/>
        </a:p>
      </dgm:t>
    </dgm:pt>
    <dgm:pt modelId="{2D9448C6-10E7-4D86-BAC1-F31F8AEF3DFF}">
      <dgm:prSet/>
      <dgm:spPr/>
      <dgm:t>
        <a:bodyPr/>
        <a:lstStyle/>
        <a:p>
          <a:pPr>
            <a:buNone/>
          </a:pPr>
          <a:r>
            <a:rPr lang="en-US" dirty="0"/>
            <a:t>Vygotsky highlights the role of </a:t>
          </a:r>
        </a:p>
      </dgm:t>
    </dgm:pt>
    <dgm:pt modelId="{C72A7395-8BE5-4812-A0D6-AF5FDC8E26CA}" type="parTrans" cxnId="{F630C104-4DD9-4B16-8862-54B84F811B5B}">
      <dgm:prSet/>
      <dgm:spPr/>
      <dgm:t>
        <a:bodyPr/>
        <a:lstStyle/>
        <a:p>
          <a:endParaRPr lang="en-GB"/>
        </a:p>
      </dgm:t>
    </dgm:pt>
    <dgm:pt modelId="{139936A1-B50D-479B-9802-A3D0095EE542}" type="sibTrans" cxnId="{F630C104-4DD9-4B16-8862-54B84F811B5B}">
      <dgm:prSet/>
      <dgm:spPr/>
      <dgm:t>
        <a:bodyPr/>
        <a:lstStyle/>
        <a:p>
          <a:endParaRPr lang="en-GB"/>
        </a:p>
      </dgm:t>
    </dgm:pt>
    <dgm:pt modelId="{055771A1-138C-46F6-BB7A-4C37240B105C}" type="pres">
      <dgm:prSet presAssocID="{66FB9F99-AE1A-423A-8D24-E28468050624}" presName="diagram" presStyleCnt="0">
        <dgm:presLayoutVars>
          <dgm:dir/>
          <dgm:resizeHandles val="exact"/>
        </dgm:presLayoutVars>
      </dgm:prSet>
      <dgm:spPr/>
    </dgm:pt>
    <dgm:pt modelId="{52953284-2064-4C12-BA5C-B91B7F416E2A}" type="pres">
      <dgm:prSet presAssocID="{17BF7239-1500-44C6-835C-E500C0B48D38}" presName="node" presStyleLbl="node1" presStyleIdx="0" presStyleCnt="4">
        <dgm:presLayoutVars>
          <dgm:bulletEnabled val="1"/>
        </dgm:presLayoutVars>
      </dgm:prSet>
      <dgm:spPr/>
    </dgm:pt>
    <dgm:pt modelId="{29CAB433-9B69-4EBA-8130-68B133DAEBD5}" type="pres">
      <dgm:prSet presAssocID="{FAAD6605-9170-43DE-9901-28C2D7F47331}" presName="sibTrans" presStyleCnt="0"/>
      <dgm:spPr/>
    </dgm:pt>
    <dgm:pt modelId="{746172F0-7895-40E3-A11B-2F7F2CCDCB61}" type="pres">
      <dgm:prSet presAssocID="{19ABEB3C-6D97-4BAA-8C0D-FF85FF70D101}" presName="node" presStyleLbl="node1" presStyleIdx="1" presStyleCnt="4">
        <dgm:presLayoutVars>
          <dgm:bulletEnabled val="1"/>
        </dgm:presLayoutVars>
      </dgm:prSet>
      <dgm:spPr/>
    </dgm:pt>
    <dgm:pt modelId="{86D2E220-8A28-4CA6-825C-B49B104D1061}" type="pres">
      <dgm:prSet presAssocID="{1D7B64BE-0B6F-49EF-8AAB-D199472469B4}" presName="sibTrans" presStyleCnt="0"/>
      <dgm:spPr/>
    </dgm:pt>
    <dgm:pt modelId="{38DF2CBE-0F1E-45E8-8985-369AD0CDF52B}" type="pres">
      <dgm:prSet presAssocID="{2D9448C6-10E7-4D86-BAC1-F31F8AEF3DFF}" presName="node" presStyleLbl="node1" presStyleIdx="2" presStyleCnt="4">
        <dgm:presLayoutVars>
          <dgm:bulletEnabled val="1"/>
        </dgm:presLayoutVars>
      </dgm:prSet>
      <dgm:spPr/>
    </dgm:pt>
    <dgm:pt modelId="{D7C7E21E-AD55-44BC-881C-B01D980468C5}" type="pres">
      <dgm:prSet presAssocID="{139936A1-B50D-479B-9802-A3D0095EE542}" presName="sibTrans" presStyleCnt="0"/>
      <dgm:spPr/>
    </dgm:pt>
    <dgm:pt modelId="{83540D93-A60A-4413-A854-BE2193B8B29B}" type="pres">
      <dgm:prSet presAssocID="{18741E30-5ACE-46D8-A90D-CAAC75D46591}" presName="node" presStyleLbl="node1" presStyleIdx="3" presStyleCnt="4">
        <dgm:presLayoutVars>
          <dgm:bulletEnabled val="1"/>
        </dgm:presLayoutVars>
      </dgm:prSet>
      <dgm:spPr/>
    </dgm:pt>
  </dgm:ptLst>
  <dgm:cxnLst>
    <dgm:cxn modelId="{F630C104-4DD9-4B16-8862-54B84F811B5B}" srcId="{66FB9F99-AE1A-423A-8D24-E28468050624}" destId="{2D9448C6-10E7-4D86-BAC1-F31F8AEF3DFF}" srcOrd="2" destOrd="0" parTransId="{C72A7395-8BE5-4812-A0D6-AF5FDC8E26CA}" sibTransId="{139936A1-B50D-479B-9802-A3D0095EE542}"/>
    <dgm:cxn modelId="{00D0C827-1508-4A58-AD08-FF1832985419}" type="presOf" srcId="{18741E30-5ACE-46D8-A90D-CAAC75D46591}" destId="{83540D93-A60A-4413-A854-BE2193B8B29B}" srcOrd="0" destOrd="0" presId="urn:microsoft.com/office/officeart/2005/8/layout/default"/>
    <dgm:cxn modelId="{B9FB5639-33EE-4D9C-BCB4-4E85DE4210BA}" srcId="{66FB9F99-AE1A-423A-8D24-E28468050624}" destId="{17BF7239-1500-44C6-835C-E500C0B48D38}" srcOrd="0" destOrd="0" parTransId="{98B1AB7A-039B-4884-A779-D0E856011260}" sibTransId="{FAAD6605-9170-43DE-9901-28C2D7F47331}"/>
    <dgm:cxn modelId="{604F3969-267C-415C-8CDF-6A7966E711B1}" type="presOf" srcId="{66FB9F99-AE1A-423A-8D24-E28468050624}" destId="{055771A1-138C-46F6-BB7A-4C37240B105C}" srcOrd="0" destOrd="0" presId="urn:microsoft.com/office/officeart/2005/8/layout/default"/>
    <dgm:cxn modelId="{70EBFB57-D6CC-486C-94A5-623EB6A9D7ED}" srcId="{66FB9F99-AE1A-423A-8D24-E28468050624}" destId="{19ABEB3C-6D97-4BAA-8C0D-FF85FF70D101}" srcOrd="1" destOrd="0" parTransId="{1F0572A5-90CC-4C93-AA7A-8A14F43128C2}" sibTransId="{1D7B64BE-0B6F-49EF-8AAB-D199472469B4}"/>
    <dgm:cxn modelId="{CD510C8F-7B84-435C-A82F-09F49A905BFD}" type="presOf" srcId="{17BF7239-1500-44C6-835C-E500C0B48D38}" destId="{52953284-2064-4C12-BA5C-B91B7F416E2A}" srcOrd="0" destOrd="0" presId="urn:microsoft.com/office/officeart/2005/8/layout/default"/>
    <dgm:cxn modelId="{3B03FD96-018B-433C-85F6-4B1BD872CB8A}" srcId="{66FB9F99-AE1A-423A-8D24-E28468050624}" destId="{18741E30-5ACE-46D8-A90D-CAAC75D46591}" srcOrd="3" destOrd="0" parTransId="{D439B1E8-3CF8-4B0B-8008-3A038D86690A}" sibTransId="{E31E5B0B-443C-4A8D-B664-19CA0458A8FE}"/>
    <dgm:cxn modelId="{E8D88FBB-C780-44E5-8F77-7810E377B4C9}" type="presOf" srcId="{2D9448C6-10E7-4D86-BAC1-F31F8AEF3DFF}" destId="{38DF2CBE-0F1E-45E8-8985-369AD0CDF52B}" srcOrd="0" destOrd="0" presId="urn:microsoft.com/office/officeart/2005/8/layout/default"/>
    <dgm:cxn modelId="{2BEFEEC3-63AC-4A17-AF05-E5EAEF6BB8E8}" type="presOf" srcId="{19ABEB3C-6D97-4BAA-8C0D-FF85FF70D101}" destId="{746172F0-7895-40E3-A11B-2F7F2CCDCB61}" srcOrd="0" destOrd="0" presId="urn:microsoft.com/office/officeart/2005/8/layout/default"/>
    <dgm:cxn modelId="{8EDCA81E-0F69-4EE4-B611-D76985439EBB}" type="presParOf" srcId="{055771A1-138C-46F6-BB7A-4C37240B105C}" destId="{52953284-2064-4C12-BA5C-B91B7F416E2A}" srcOrd="0" destOrd="0" presId="urn:microsoft.com/office/officeart/2005/8/layout/default"/>
    <dgm:cxn modelId="{9EC1E944-6BAF-416F-BBAA-0D560E389DC6}" type="presParOf" srcId="{055771A1-138C-46F6-BB7A-4C37240B105C}" destId="{29CAB433-9B69-4EBA-8130-68B133DAEBD5}" srcOrd="1" destOrd="0" presId="urn:microsoft.com/office/officeart/2005/8/layout/default"/>
    <dgm:cxn modelId="{8DCEB1D6-ADAF-42B3-B114-D379A69EB7B0}" type="presParOf" srcId="{055771A1-138C-46F6-BB7A-4C37240B105C}" destId="{746172F0-7895-40E3-A11B-2F7F2CCDCB61}" srcOrd="2" destOrd="0" presId="urn:microsoft.com/office/officeart/2005/8/layout/default"/>
    <dgm:cxn modelId="{A316C881-4557-4701-8CCE-FAEDA018DAFD}" type="presParOf" srcId="{055771A1-138C-46F6-BB7A-4C37240B105C}" destId="{86D2E220-8A28-4CA6-825C-B49B104D1061}" srcOrd="3" destOrd="0" presId="urn:microsoft.com/office/officeart/2005/8/layout/default"/>
    <dgm:cxn modelId="{14CF3FB4-C0E1-4C14-855F-D099DBB3C160}" type="presParOf" srcId="{055771A1-138C-46F6-BB7A-4C37240B105C}" destId="{38DF2CBE-0F1E-45E8-8985-369AD0CDF52B}" srcOrd="4" destOrd="0" presId="urn:microsoft.com/office/officeart/2005/8/layout/default"/>
    <dgm:cxn modelId="{502C0BD4-4E42-45C5-A566-F6F30A1F60FA}" type="presParOf" srcId="{055771A1-138C-46F6-BB7A-4C37240B105C}" destId="{D7C7E21E-AD55-44BC-881C-B01D980468C5}" srcOrd="5" destOrd="0" presId="urn:microsoft.com/office/officeart/2005/8/layout/default"/>
    <dgm:cxn modelId="{AB154F4C-C7B7-40B2-938E-2DC504B2985B}" type="presParOf" srcId="{055771A1-138C-46F6-BB7A-4C37240B105C}" destId="{83540D93-A60A-4413-A854-BE2193B8B29B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953284-2064-4C12-BA5C-B91B7F416E2A}">
      <dsp:nvSpPr>
        <dsp:cNvPr id="0" name=""/>
        <dsp:cNvSpPr/>
      </dsp:nvSpPr>
      <dsp:spPr>
        <a:xfrm>
          <a:off x="689" y="538704"/>
          <a:ext cx="2688146" cy="161288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Attachment theory explains impact</a:t>
          </a:r>
        </a:p>
      </dsp:txBody>
      <dsp:txXfrm>
        <a:off x="689" y="538704"/>
        <a:ext cx="2688146" cy="1612888"/>
      </dsp:txXfrm>
    </dsp:sp>
    <dsp:sp modelId="{746172F0-7895-40E3-A11B-2F7F2CCDCB61}">
      <dsp:nvSpPr>
        <dsp:cNvPr id="0" name=""/>
        <dsp:cNvSpPr/>
      </dsp:nvSpPr>
      <dsp:spPr>
        <a:xfrm>
          <a:off x="2957650" y="538704"/>
          <a:ext cx="2688146" cy="161288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Support plan promotes wellbeing</a:t>
          </a:r>
        </a:p>
      </dsp:txBody>
      <dsp:txXfrm>
        <a:off x="2957650" y="538704"/>
        <a:ext cx="2688146" cy="1612888"/>
      </dsp:txXfrm>
    </dsp:sp>
    <dsp:sp modelId="{38DF2CBE-0F1E-45E8-8985-369AD0CDF52B}">
      <dsp:nvSpPr>
        <dsp:cNvPr id="0" name=""/>
        <dsp:cNvSpPr/>
      </dsp:nvSpPr>
      <dsp:spPr>
        <a:xfrm>
          <a:off x="689" y="2420407"/>
          <a:ext cx="2688146" cy="161288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Vygotsky highlights the role of </a:t>
          </a:r>
        </a:p>
      </dsp:txBody>
      <dsp:txXfrm>
        <a:off x="689" y="2420407"/>
        <a:ext cx="2688146" cy="1612888"/>
      </dsp:txXfrm>
    </dsp:sp>
    <dsp:sp modelId="{83540D93-A60A-4413-A854-BE2193B8B29B}">
      <dsp:nvSpPr>
        <dsp:cNvPr id="0" name=""/>
        <dsp:cNvSpPr/>
      </dsp:nvSpPr>
      <dsp:spPr>
        <a:xfrm>
          <a:off x="2957650" y="2420407"/>
          <a:ext cx="2688146" cy="161288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social and environmental support in development.</a:t>
          </a:r>
        </a:p>
      </dsp:txBody>
      <dsp:txXfrm>
        <a:off x="2957650" y="2420407"/>
        <a:ext cx="2688146" cy="16128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ngland.nhs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!!Rectangle">
            <a:extLst>
              <a:ext uri="{FF2B5EF4-FFF2-40B4-BE49-F238E27FC236}">
                <a16:creationId xmlns:a16="http://schemas.microsoft.com/office/drawing/2014/main" id="{362810D9-2C5A-477D-949C-C19189547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9143999" cy="686646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Picture 21" descr="People holding hands">
            <a:extLst>
              <a:ext uri="{FF2B5EF4-FFF2-40B4-BE49-F238E27FC236}">
                <a16:creationId xmlns:a16="http://schemas.microsoft.com/office/drawing/2014/main" id="{6C9A99E5-135C-1BC6-486B-B2129CE680B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5000"/>
          </a:blip>
          <a:srcRect l="11000" r="-2" b="-2"/>
          <a:stretch>
            <a:fillRect/>
          </a:stretch>
        </p:blipFill>
        <p:spPr>
          <a:xfrm>
            <a:off x="20" y="-9107"/>
            <a:ext cx="914398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486" y="591344"/>
            <a:ext cx="2797627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7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Supporting the Well-Being of a Young Carer</a:t>
            </a:r>
          </a:p>
        </p:txBody>
      </p:sp>
      <p:sp>
        <p:nvSpPr>
          <p:cNvPr id="40" name="Arc 39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86744" y="591344"/>
            <a:ext cx="6357236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Student Name: Huma Ali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Student Number: 2437892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Course Title: Health and Social Care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Module Title: Psychology in Health and Social Care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Module Code: LCHS4010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Lecturer Name: Alice Clayton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FFFF"/>
                </a:solidFill>
              </a:rPr>
              <a:t>Assessment Component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5760" y="1508760"/>
            <a:ext cx="8412480" cy="4708843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3200" b="1">
                <a:solidFill>
                  <a:srgbClr val="284B63"/>
                </a:solidFill>
              </a:defRPr>
            </a:pPr>
            <a:r>
              <a:rPr dirty="0">
                <a:latin typeface="Arial"/>
              </a:rPr>
              <a:t>Scenario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299857" cy="4525963"/>
          </a:xfrm>
        </p:spPr>
        <p:txBody>
          <a:bodyPr/>
          <a:lstStyle/>
          <a:p>
            <a:r>
              <a:rPr dirty="0">
                <a:latin typeface="Arial"/>
              </a:rPr>
              <a:t>Jenny is 16 years old</a:t>
            </a:r>
          </a:p>
          <a:p>
            <a:r>
              <a:rPr dirty="0">
                <a:latin typeface="Arial"/>
              </a:rPr>
              <a:t>Primary carer for mother for 5 years</a:t>
            </a:r>
          </a:p>
          <a:p>
            <a:r>
              <a:rPr dirty="0">
                <a:latin typeface="Arial"/>
              </a:rPr>
              <a:t>Father died</a:t>
            </a:r>
          </a:p>
          <a:p>
            <a:r>
              <a:rPr dirty="0">
                <a:latin typeface="Arial"/>
              </a:rPr>
              <a:t>Mother has mobility, memory and low mood difficulties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74320" cy="6400800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 hidden="1"/>
          <p:cNvSpPr/>
          <p:nvPr/>
        </p:nvSpPr>
        <p:spPr>
          <a:xfrm>
            <a:off x="10056876" y="3044326"/>
            <a:ext cx="960120" cy="311377"/>
          </a:xfrm>
          <a:prstGeom prst="rect">
            <a:avLst/>
          </a:prstGeom>
          <a:noFill/>
          <a:ln>
            <a:solidFill>
              <a:srgbClr val="9696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dirty="0"/>
              <a:t>Image placeholder</a:t>
            </a:r>
          </a:p>
          <a:p>
            <a:r>
              <a:rPr dirty="0"/>
              <a:t>(Insert relevant image here)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03372" y="4899024"/>
            <a:ext cx="3150221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 i="1"/>
            </a:pPr>
            <a:r>
              <a:rPr dirty="0"/>
              <a:t>(young carer context – Department for Education, 2018)</a:t>
            </a:r>
          </a:p>
        </p:txBody>
      </p:sp>
      <p:pic>
        <p:nvPicPr>
          <p:cNvPr id="1030" name="Picture 6" descr="Family supported by a child caregiver">
            <a:extLst>
              <a:ext uri="{FF2B5EF4-FFF2-40B4-BE49-F238E27FC236}">
                <a16:creationId xmlns:a16="http://schemas.microsoft.com/office/drawing/2014/main" id="{863180EE-F856-AAF4-BFC6-579DD25E36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857" y="1508759"/>
            <a:ext cx="4097383" cy="3333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5760" y="1508760"/>
            <a:ext cx="8412480" cy="4708843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3200" b="1">
                <a:solidFill>
                  <a:srgbClr val="284B63"/>
                </a:solidFill>
              </a:defRPr>
            </a:pPr>
            <a:r>
              <a:rPr dirty="0">
                <a:latin typeface="Arial"/>
              </a:rPr>
              <a:t>Why Attachment Theory?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>
                <a:latin typeface="Arial"/>
              </a:rPr>
              <a:t>Focus on caregiving relationships</a:t>
            </a:r>
          </a:p>
          <a:p>
            <a:r>
              <a:rPr dirty="0">
                <a:latin typeface="Arial"/>
              </a:rPr>
              <a:t>Explains emotional impact of loss</a:t>
            </a:r>
          </a:p>
          <a:p>
            <a:r>
              <a:rPr dirty="0">
                <a:latin typeface="Arial"/>
              </a:rPr>
              <a:t>Relevant to young carers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74320" cy="6400800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5760" y="1508760"/>
            <a:ext cx="8412480" cy="4708843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3200" b="1">
                <a:solidFill>
                  <a:srgbClr val="284B63"/>
                </a:solidFill>
              </a:defRPr>
            </a:pPr>
            <a:r>
              <a:rPr>
                <a:latin typeface="Arial"/>
              </a:rPr>
              <a:t>Attachment Theory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297680" cy="4525963"/>
          </a:xfrm>
        </p:spPr>
        <p:txBody>
          <a:bodyPr/>
          <a:lstStyle/>
          <a:p>
            <a:r>
              <a:rPr dirty="0">
                <a:latin typeface="Arial"/>
              </a:rPr>
              <a:t>Internal working models</a:t>
            </a:r>
          </a:p>
          <a:p>
            <a:r>
              <a:rPr dirty="0">
                <a:latin typeface="Arial"/>
              </a:rPr>
              <a:t>Secure vs insecure attachment</a:t>
            </a:r>
          </a:p>
          <a:p>
            <a:r>
              <a:rPr dirty="0">
                <a:latin typeface="Arial"/>
              </a:rPr>
              <a:t>Importance during adolescence</a:t>
            </a:r>
          </a:p>
          <a:p>
            <a:pPr marL="0" indent="0">
              <a:buNone/>
              <a:defRPr sz="1200" i="1"/>
            </a:pPr>
            <a:r>
              <a:rPr dirty="0">
                <a:latin typeface="Arial"/>
              </a:rPr>
              <a:t>(Bowlby, 1988; Cassidy and Shaver, 2016)</a:t>
            </a:r>
          </a:p>
        </p:txBody>
      </p:sp>
      <p:sp>
        <p:nvSpPr>
          <p:cNvPr id="6" name="Rounded Rectangle 5" hidden="1"/>
          <p:cNvSpPr/>
          <p:nvPr/>
        </p:nvSpPr>
        <p:spPr>
          <a:xfrm flipH="1" flipV="1">
            <a:off x="1295400" y="5050969"/>
            <a:ext cx="1493518" cy="1075193"/>
          </a:xfrm>
          <a:prstGeom prst="roundRect">
            <a:avLst/>
          </a:prstGeom>
          <a:solidFill>
            <a:srgbClr val="DEEBF7"/>
          </a:solidFill>
          <a:ln>
            <a:solidFill>
              <a:srgbClr val="5B9BD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b="1" dirty="0">
                <a:latin typeface="Arial"/>
              </a:rPr>
              <a:t>Caregiver </a:t>
            </a:r>
            <a:r>
              <a:rPr b="1" dirty="0" err="1">
                <a:latin typeface="Arial"/>
              </a:rPr>
              <a:t>responsivees</a:t>
            </a:r>
            <a:endParaRPr b="1" dirty="0">
              <a:latin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74320" cy="6400800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 hidden="1"/>
          <p:cNvSpPr/>
          <p:nvPr/>
        </p:nvSpPr>
        <p:spPr>
          <a:xfrm>
            <a:off x="2926080" y="4526280"/>
            <a:ext cx="1778727" cy="411480"/>
          </a:xfrm>
          <a:prstGeom prst="roundRect">
            <a:avLst/>
          </a:prstGeom>
          <a:solidFill>
            <a:srgbClr val="DEEBF7"/>
          </a:solidFill>
          <a:ln>
            <a:solidFill>
              <a:srgbClr val="5B9BD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dirty="0">
                <a:latin typeface="Arial"/>
              </a:rPr>
              <a:t>Internal working model</a:t>
            </a:r>
          </a:p>
        </p:txBody>
      </p:sp>
      <p:sp>
        <p:nvSpPr>
          <p:cNvPr id="8" name="Rounded Rectangle 7" hidden="1"/>
          <p:cNvSpPr/>
          <p:nvPr/>
        </p:nvSpPr>
        <p:spPr>
          <a:xfrm>
            <a:off x="4937760" y="4114800"/>
            <a:ext cx="1828800" cy="822960"/>
          </a:xfrm>
          <a:prstGeom prst="roundRect">
            <a:avLst/>
          </a:prstGeom>
          <a:solidFill>
            <a:srgbClr val="DEEBF7"/>
          </a:solidFill>
          <a:ln>
            <a:solidFill>
              <a:srgbClr val="5B9BD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>
                <a:latin typeface="Arial"/>
              </a:rPr>
              <a:t>Emotional security</a:t>
            </a:r>
          </a:p>
        </p:txBody>
      </p:sp>
      <p:sp>
        <p:nvSpPr>
          <p:cNvPr id="9" name="Rounded Rectangle 8" hidden="1"/>
          <p:cNvSpPr/>
          <p:nvPr/>
        </p:nvSpPr>
        <p:spPr>
          <a:xfrm>
            <a:off x="6949440" y="4114800"/>
            <a:ext cx="1828800" cy="822960"/>
          </a:xfrm>
          <a:prstGeom prst="roundRect">
            <a:avLst/>
          </a:prstGeom>
          <a:solidFill>
            <a:srgbClr val="DEEBF7"/>
          </a:solidFill>
          <a:ln>
            <a:solidFill>
              <a:srgbClr val="5B9BD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>
                <a:latin typeface="Arial"/>
              </a:rPr>
              <a:t>Relationships &amp; coping</a:t>
            </a:r>
          </a:p>
        </p:txBody>
      </p:sp>
      <p:sp>
        <p:nvSpPr>
          <p:cNvPr id="10" name="Rectangle 9" hidden="1"/>
          <p:cNvSpPr/>
          <p:nvPr/>
        </p:nvSpPr>
        <p:spPr>
          <a:xfrm>
            <a:off x="4937760" y="5226231"/>
            <a:ext cx="2023872" cy="780869"/>
          </a:xfrm>
          <a:prstGeom prst="rect">
            <a:avLst/>
          </a:prstGeom>
          <a:noFill/>
          <a:ln>
            <a:solidFill>
              <a:srgbClr val="9696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dirty="0"/>
              <a:t>Image placeholder</a:t>
            </a:r>
          </a:p>
          <a:p>
            <a:r>
              <a:rPr dirty="0"/>
              <a:t>(Insert relevant image here)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01046" y="5152571"/>
            <a:ext cx="3657600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 i="1"/>
            </a:pPr>
            <a:r>
              <a:rPr dirty="0"/>
              <a:t>(Attachment theory diagram – adapted from Bowlby, 1988)</a:t>
            </a:r>
          </a:p>
        </p:txBody>
      </p:sp>
      <p:pic>
        <p:nvPicPr>
          <p:cNvPr id="2050" name="Picture 2" descr="Attachment theory as secure, preoccupied, dismissive, fearful outline diagram" hidden="1">
            <a:extLst>
              <a:ext uri="{FF2B5EF4-FFF2-40B4-BE49-F238E27FC236}">
                <a16:creationId xmlns:a16="http://schemas.microsoft.com/office/drawing/2014/main" id="{D60A2408-0AA3-4B62-2180-14B63B0CD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406" y="1598023"/>
            <a:ext cx="3794760" cy="2928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ttachment Theory Attachment Styles Infographic">
            <a:extLst>
              <a:ext uri="{FF2B5EF4-FFF2-40B4-BE49-F238E27FC236}">
                <a16:creationId xmlns:a16="http://schemas.microsoft.com/office/drawing/2014/main" id="{92FD0715-9023-20B0-B060-F40F3B5A9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578429"/>
            <a:ext cx="4447032" cy="3472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5760" y="1508760"/>
            <a:ext cx="8412480" cy="4708843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3200" b="1">
                <a:solidFill>
                  <a:srgbClr val="284B63"/>
                </a:solidFill>
              </a:defRPr>
            </a:pPr>
            <a:r>
              <a:rPr>
                <a:latin typeface="Arial"/>
              </a:rPr>
              <a:t>Historical Impact on Jenny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>
                <a:latin typeface="Arial"/>
              </a:rPr>
              <a:t>Grief and loss</a:t>
            </a:r>
          </a:p>
          <a:p>
            <a:r>
              <a:rPr dirty="0">
                <a:latin typeface="Arial"/>
              </a:rPr>
              <a:t>Increased anxiety</a:t>
            </a:r>
          </a:p>
          <a:p>
            <a:r>
              <a:rPr dirty="0">
                <a:latin typeface="Arial"/>
              </a:rPr>
              <a:t>Reduced peer interaction</a:t>
            </a:r>
          </a:p>
          <a:p>
            <a:r>
              <a:rPr dirty="0">
                <a:latin typeface="Arial"/>
              </a:rPr>
              <a:t>Role reversal</a:t>
            </a:r>
          </a:p>
          <a:p>
            <a:pPr marL="0" indent="0">
              <a:buNone/>
              <a:defRPr sz="1200" i="1"/>
            </a:pPr>
            <a:r>
              <a:rPr lang="en-GB" dirty="0">
                <a:latin typeface="Arial"/>
              </a:rPr>
              <a:t>        </a:t>
            </a:r>
            <a:r>
              <a:rPr dirty="0">
                <a:latin typeface="Arial"/>
              </a:rPr>
              <a:t>(Bowlby, 1988)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74320" cy="6400800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5760" y="1508760"/>
            <a:ext cx="8412480" cy="4708843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3200" b="1">
                <a:solidFill>
                  <a:srgbClr val="284B63"/>
                </a:solidFill>
              </a:defRPr>
            </a:pPr>
            <a:r>
              <a:rPr>
                <a:latin typeface="Arial"/>
              </a:rPr>
              <a:t>Nature and Nurture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901440" cy="4525963"/>
          </a:xfrm>
        </p:spPr>
        <p:txBody>
          <a:bodyPr/>
          <a:lstStyle/>
          <a:p>
            <a:r>
              <a:rPr dirty="0">
                <a:latin typeface="Arial"/>
              </a:rPr>
              <a:t>Biological emotional sensitivity</a:t>
            </a:r>
          </a:p>
          <a:p>
            <a:r>
              <a:rPr dirty="0">
                <a:latin typeface="Arial"/>
              </a:rPr>
              <a:t>Environmental stressors</a:t>
            </a:r>
          </a:p>
          <a:p>
            <a:r>
              <a:rPr dirty="0">
                <a:latin typeface="Arial"/>
              </a:rPr>
              <a:t>Chronic caregiving demands</a:t>
            </a:r>
          </a:p>
          <a:p>
            <a:pPr>
              <a:defRPr sz="1200" i="1"/>
            </a:pPr>
            <a:r>
              <a:rPr dirty="0">
                <a:latin typeface="Arial"/>
              </a:rPr>
              <a:t>(Joseph, Becker and Becker, 2009)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74320" cy="6400800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 hidden="1"/>
          <p:cNvSpPr/>
          <p:nvPr/>
        </p:nvSpPr>
        <p:spPr>
          <a:xfrm>
            <a:off x="7330440" y="1506946"/>
            <a:ext cx="1676400" cy="1135017"/>
          </a:xfrm>
          <a:prstGeom prst="rect">
            <a:avLst/>
          </a:prstGeom>
          <a:noFill/>
          <a:ln>
            <a:solidFill>
              <a:srgbClr val="9696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dirty="0"/>
              <a:t>Image placeholder</a:t>
            </a:r>
          </a:p>
          <a:p>
            <a:r>
              <a:rPr dirty="0"/>
              <a:t>(Insert relevant image here)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12972" y="5963603"/>
            <a:ext cx="2743200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 i="1"/>
            </a:pPr>
            <a:r>
              <a:rPr dirty="0"/>
              <a:t>(Nature vs nurture – adapted from Steinberg, 2017)</a:t>
            </a:r>
          </a:p>
        </p:txBody>
      </p:sp>
      <p:pic>
        <p:nvPicPr>
          <p:cNvPr id="3074" name="Picture 2" descr="1. Nature vs. Nurture - LabXchange">
            <a:extLst>
              <a:ext uri="{FF2B5EF4-FFF2-40B4-BE49-F238E27FC236}">
                <a16:creationId xmlns:a16="http://schemas.microsoft.com/office/drawing/2014/main" id="{0990E67D-B8E6-F34F-3710-C04C152F7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086" y="1508759"/>
            <a:ext cx="4591594" cy="436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5760" y="1508760"/>
            <a:ext cx="8412480" cy="4708843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3200" b="1">
                <a:solidFill>
                  <a:srgbClr val="284B63"/>
                </a:solidFill>
              </a:defRPr>
            </a:pPr>
            <a:r>
              <a:rPr>
                <a:latin typeface="Arial"/>
              </a:rPr>
              <a:t>Jenny’s Current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>
                <a:latin typeface="Arial"/>
              </a:rPr>
              <a:t>Emotional security</a:t>
            </a:r>
          </a:p>
          <a:p>
            <a:r>
              <a:rPr dirty="0">
                <a:latin typeface="Arial"/>
              </a:rPr>
              <a:t>Adult support</a:t>
            </a:r>
          </a:p>
          <a:p>
            <a:r>
              <a:rPr dirty="0">
                <a:latin typeface="Arial"/>
              </a:rPr>
              <a:t>Reduced responsibility</a:t>
            </a:r>
          </a:p>
          <a:p>
            <a:r>
              <a:rPr dirty="0">
                <a:latin typeface="Arial"/>
              </a:rPr>
              <a:t>Age-appropriate development</a:t>
            </a:r>
          </a:p>
          <a:p>
            <a:pPr marL="0" indent="0">
              <a:buNone/>
              <a:defRPr sz="1200" i="1"/>
            </a:pPr>
            <a:r>
              <a:rPr lang="en-GB" dirty="0">
                <a:latin typeface="Arial"/>
              </a:rPr>
              <a:t>        </a:t>
            </a:r>
            <a:r>
              <a:rPr dirty="0">
                <a:latin typeface="Arial"/>
              </a:rPr>
              <a:t>(Steinberg, 2017)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74320" cy="6400800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5760" y="1508760"/>
            <a:ext cx="8412480" cy="4708843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3200" b="1">
                <a:solidFill>
                  <a:srgbClr val="284B63"/>
                </a:solidFill>
              </a:defRPr>
            </a:pPr>
            <a:r>
              <a:rPr>
                <a:latin typeface="Arial"/>
              </a:rPr>
              <a:t>Support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239" y="1435735"/>
            <a:ext cx="5504361" cy="4525963"/>
          </a:xfrm>
        </p:spPr>
        <p:txBody>
          <a:bodyPr/>
          <a:lstStyle/>
          <a:p>
            <a:r>
              <a:rPr dirty="0">
                <a:latin typeface="Arial"/>
              </a:rPr>
              <a:t>Consistent support worker</a:t>
            </a:r>
          </a:p>
          <a:p>
            <a:r>
              <a:rPr dirty="0">
                <a:latin typeface="Arial"/>
              </a:rPr>
              <a:t>Young carers group</a:t>
            </a:r>
          </a:p>
          <a:p>
            <a:r>
              <a:rPr dirty="0">
                <a:latin typeface="Arial"/>
              </a:rPr>
              <a:t>Respite care</a:t>
            </a:r>
          </a:p>
          <a:p>
            <a:r>
              <a:rPr dirty="0">
                <a:latin typeface="Arial"/>
              </a:rPr>
              <a:t>School support</a:t>
            </a:r>
          </a:p>
          <a:p>
            <a:r>
              <a:rPr dirty="0">
                <a:latin typeface="Arial"/>
              </a:rPr>
              <a:t>Counselling</a:t>
            </a:r>
          </a:p>
          <a:p>
            <a:pPr marL="0" indent="0">
              <a:buNone/>
              <a:defRPr sz="1200" i="1"/>
            </a:pPr>
            <a:r>
              <a:rPr lang="en-GB" dirty="0">
                <a:latin typeface="Arial"/>
              </a:rPr>
              <a:t>        </a:t>
            </a:r>
            <a:r>
              <a:rPr dirty="0">
                <a:latin typeface="Arial"/>
              </a:rPr>
              <a:t>(Department for Education, 2018; NHS England, 2021)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74320" cy="6400800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839118" y="4760664"/>
            <a:ext cx="914400" cy="914400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10518" y="5717178"/>
            <a:ext cx="13716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dirty="0">
                <a:latin typeface="Arial"/>
              </a:rPr>
              <a:t>Support Worker</a:t>
            </a:r>
          </a:p>
        </p:txBody>
      </p:sp>
      <p:sp>
        <p:nvSpPr>
          <p:cNvPr id="8" name="Oval 7"/>
          <p:cNvSpPr/>
          <p:nvPr/>
        </p:nvSpPr>
        <p:spPr>
          <a:xfrm>
            <a:off x="2926080" y="4760664"/>
            <a:ext cx="914400" cy="914400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805078" y="5733098"/>
            <a:ext cx="13716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dirty="0">
                <a:latin typeface="Arial"/>
              </a:rPr>
              <a:t>Peer Support</a:t>
            </a:r>
          </a:p>
        </p:txBody>
      </p:sp>
      <p:sp>
        <p:nvSpPr>
          <p:cNvPr id="10" name="Oval 9"/>
          <p:cNvSpPr/>
          <p:nvPr/>
        </p:nvSpPr>
        <p:spPr>
          <a:xfrm>
            <a:off x="5047161" y="4760664"/>
            <a:ext cx="914400" cy="914400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818561" y="5717178"/>
            <a:ext cx="13716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dirty="0">
                <a:latin typeface="Arial"/>
              </a:rPr>
              <a:t>Respite Care</a:t>
            </a:r>
          </a:p>
        </p:txBody>
      </p:sp>
      <p:sp>
        <p:nvSpPr>
          <p:cNvPr id="12" name="Oval 11"/>
          <p:cNvSpPr/>
          <p:nvPr/>
        </p:nvSpPr>
        <p:spPr>
          <a:xfrm>
            <a:off x="7040880" y="4760664"/>
            <a:ext cx="914400" cy="914400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949440" y="5703049"/>
            <a:ext cx="13716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dirty="0">
                <a:latin typeface="Arial"/>
              </a:rPr>
              <a:t>Counselling</a:t>
            </a:r>
          </a:p>
        </p:txBody>
      </p:sp>
      <p:sp>
        <p:nvSpPr>
          <p:cNvPr id="14" name="Rectangle 13" hidden="1"/>
          <p:cNvSpPr/>
          <p:nvPr/>
        </p:nvSpPr>
        <p:spPr>
          <a:xfrm>
            <a:off x="3490878" y="4572000"/>
            <a:ext cx="2093494" cy="877824"/>
          </a:xfrm>
          <a:prstGeom prst="rect">
            <a:avLst/>
          </a:prstGeom>
          <a:noFill/>
          <a:ln>
            <a:solidFill>
              <a:srgbClr val="96969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dirty="0"/>
              <a:t>Image placeholder</a:t>
            </a:r>
          </a:p>
          <a:p>
            <a:r>
              <a:rPr dirty="0"/>
              <a:t>(Insert relevant image here)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26480" y="4525896"/>
            <a:ext cx="3657600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 i="1"/>
            </a:pPr>
            <a:r>
              <a:rPr dirty="0"/>
              <a:t>(Support services overview – NHS England, 2021)</a:t>
            </a:r>
          </a:p>
        </p:txBody>
      </p:sp>
      <p:pic>
        <p:nvPicPr>
          <p:cNvPr id="4098" name="Picture 2" descr="Young Carers and Sibs at Swanshurst | Swanshurst School">
            <a:extLst>
              <a:ext uri="{FF2B5EF4-FFF2-40B4-BE49-F238E27FC236}">
                <a16:creationId xmlns:a16="http://schemas.microsoft.com/office/drawing/2014/main" id="{863B86AE-B661-80B8-CEFE-2A93099E8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380727"/>
            <a:ext cx="3562894" cy="317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5760" y="1508760"/>
            <a:ext cx="8412480" cy="4708843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3200" b="1">
                <a:solidFill>
                  <a:srgbClr val="284B63"/>
                </a:solidFill>
              </a:defRPr>
            </a:pPr>
            <a:r>
              <a:rPr>
                <a:latin typeface="Arial"/>
              </a:rPr>
              <a:t>Critical Evaluation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sz="3500" dirty="0">
                <a:latin typeface="Arial" panose="020B0604020202020204" pitchFamily="34" charset="0"/>
                <a:cs typeface="Arial" panose="020B0604020202020204" pitchFamily="34" charset="0"/>
              </a:rPr>
              <a:t>Strong evidence base</a:t>
            </a:r>
          </a:p>
          <a:p>
            <a:r>
              <a:rPr sz="3500" dirty="0">
                <a:latin typeface="Arial" panose="020B0604020202020204" pitchFamily="34" charset="0"/>
                <a:cs typeface="Arial" panose="020B0604020202020204" pitchFamily="34" charset="0"/>
              </a:rPr>
              <a:t>Relevant to social care</a:t>
            </a:r>
          </a:p>
          <a:p>
            <a:r>
              <a:rPr sz="3500" dirty="0">
                <a:latin typeface="Arial" panose="020B0604020202020204" pitchFamily="34" charset="0"/>
                <a:cs typeface="Arial" panose="020B0604020202020204" pitchFamily="34" charset="0"/>
              </a:rPr>
              <a:t>Limited focus on resilience</a:t>
            </a:r>
          </a:p>
          <a:p>
            <a:r>
              <a:rPr sz="3500" dirty="0">
                <a:latin typeface="Arial" panose="020B0604020202020204" pitchFamily="34" charset="0"/>
                <a:cs typeface="Arial" panose="020B0604020202020204" pitchFamily="34" charset="0"/>
              </a:rPr>
              <a:t>Cultural limitations</a:t>
            </a:r>
            <a:endParaRPr lang="en-US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500" i="1" dirty="0">
                <a:latin typeface="Arial"/>
              </a:rPr>
              <a:t>(Bowlby, 1988; Early Intervention Foundation, 2020)</a:t>
            </a:r>
            <a:endParaRPr lang="en-US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Vygotsky highlights the role of social and environmental support in development</a:t>
            </a:r>
            <a:endParaRPr lang="en-GB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3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Vygotsky, 1978)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dirty="0">
              <a:latin typeface="Arial"/>
            </a:endParaRPr>
          </a:p>
          <a:p>
            <a:pPr marL="0" indent="0">
              <a:buNone/>
              <a:defRPr sz="1200" i="1"/>
            </a:pPr>
            <a:r>
              <a:rPr lang="en-GB" dirty="0">
                <a:latin typeface="Arial"/>
              </a:rPr>
              <a:t>      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 sz="1200" i="1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 sz="1200" i="1"/>
            </a:pPr>
            <a:endParaRPr dirty="0">
              <a:latin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74320" cy="6400800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4320" y="1513117"/>
            <a:ext cx="8503920" cy="4704486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3200" b="1">
                <a:solidFill>
                  <a:srgbClr val="284B63"/>
                </a:solidFill>
              </a:defRPr>
            </a:pPr>
            <a:r>
              <a:rPr dirty="0">
                <a:latin typeface="Arial"/>
              </a:rPr>
              <a:t>Conclusion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1D63D3C2-03A8-B196-05D8-86E5FC5D35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2022169"/>
              </p:ext>
            </p:extLst>
          </p:nvPr>
        </p:nvGraphicFramePr>
        <p:xfrm>
          <a:off x="375562" y="1643743"/>
          <a:ext cx="5646487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/>
          <p:cNvSpPr/>
          <p:nvPr/>
        </p:nvSpPr>
        <p:spPr>
          <a:xfrm>
            <a:off x="0" y="0"/>
            <a:ext cx="274320" cy="6400800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AD59451-B432-B94A-9F6E-30EE05A874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 flipV="1">
            <a:off x="6113489" y="4299858"/>
            <a:ext cx="2654948" cy="19158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ACECAD9-D3D7-AB4B-F755-C3292ABAAEE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3292" y="1513117"/>
            <a:ext cx="2654948" cy="191588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C8C59-2743-73E3-4A12-BD235F4E7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342560-D1B4-339A-F734-520E88E3CBFF}"/>
              </a:ext>
            </a:extLst>
          </p:cNvPr>
          <p:cNvSpPr/>
          <p:nvPr/>
        </p:nvSpPr>
        <p:spPr>
          <a:xfrm>
            <a:off x="0" y="0"/>
            <a:ext cx="274320" cy="6400800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1EB822-420D-FFBB-21D4-D16B00DC9F53}"/>
              </a:ext>
            </a:extLst>
          </p:cNvPr>
          <p:cNvSpPr/>
          <p:nvPr/>
        </p:nvSpPr>
        <p:spPr>
          <a:xfrm>
            <a:off x="372292" y="1683086"/>
            <a:ext cx="8229600" cy="4525963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620530B-5667-8E01-676B-F6D7C9B2AF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292" y="1737516"/>
            <a:ext cx="8229600" cy="4525965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Ainsworth, M.D.S., </a:t>
            </a:r>
            <a:r>
              <a:rPr lang="en-US" sz="3700" dirty="0" err="1">
                <a:latin typeface="Arial" panose="020B0604020202020204" pitchFamily="34" charset="0"/>
                <a:cs typeface="Arial" panose="020B0604020202020204" pitchFamily="34" charset="0"/>
              </a:rPr>
              <a:t>Blehar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, M.C., Waters, E. and Wall, S. (1978) </a:t>
            </a:r>
            <a:r>
              <a:rPr lang="en-US" sz="3700" i="1" dirty="0">
                <a:latin typeface="Arial" panose="020B0604020202020204" pitchFamily="34" charset="0"/>
                <a:cs typeface="Arial" panose="020B0604020202020204" pitchFamily="34" charset="0"/>
              </a:rPr>
              <a:t>Patterns of attachment: A psychological study of the strange situation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. Hillsdale, NJ: Erlbaum.</a:t>
            </a:r>
          </a:p>
          <a:p>
            <a:pPr marL="0" indent="0">
              <a:buNone/>
            </a:pPr>
            <a:endParaRPr lang="en-US" sz="3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Bowlby, J. (1988) </a:t>
            </a:r>
            <a:r>
              <a:rPr lang="en-US" sz="3700" i="1" dirty="0">
                <a:latin typeface="Arial" panose="020B0604020202020204" pitchFamily="34" charset="0"/>
                <a:cs typeface="Arial" panose="020B0604020202020204" pitchFamily="34" charset="0"/>
              </a:rPr>
              <a:t>A secure base: Parent-child attachment and healthy human development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. London: Routledge.</a:t>
            </a:r>
          </a:p>
          <a:p>
            <a:pPr marL="0" indent="0">
              <a:buNone/>
            </a:pPr>
            <a:endParaRPr lang="en-US" sz="3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Cassidy, J. and Shaver, P.R. (2016) </a:t>
            </a:r>
            <a:r>
              <a:rPr lang="en-US" sz="3700" i="1" dirty="0">
                <a:latin typeface="Arial" panose="020B0604020202020204" pitchFamily="34" charset="0"/>
                <a:cs typeface="Arial" panose="020B0604020202020204" pitchFamily="34" charset="0"/>
              </a:rPr>
              <a:t>Handbook of attachment: Theory, research, and clinical applications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. 3rd </a:t>
            </a:r>
            <a:r>
              <a:rPr lang="en-US" sz="37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. New York: Guilford Press.</a:t>
            </a:r>
          </a:p>
          <a:p>
            <a:pPr marL="0" indent="0">
              <a:buNone/>
            </a:pPr>
            <a:endParaRPr lang="en-US" sz="3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Department for Education (2018) </a:t>
            </a:r>
            <a:r>
              <a:rPr lang="en-US" sz="3700" i="1" dirty="0">
                <a:latin typeface="Arial" panose="020B0604020202020204" pitchFamily="34" charset="0"/>
                <a:cs typeface="Arial" panose="020B0604020202020204" pitchFamily="34" charset="0"/>
              </a:rPr>
              <a:t>Young carers: Guidance for schools and local authorities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. London: Department for Education.</a:t>
            </a:r>
          </a:p>
          <a:p>
            <a:pPr marL="0" indent="0">
              <a:buNone/>
            </a:pPr>
            <a:endParaRPr lang="en-US" sz="3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Early Intervention Foundation (2020) </a:t>
            </a:r>
            <a:r>
              <a:rPr lang="en-US" sz="3700" i="1" dirty="0">
                <a:latin typeface="Arial" panose="020B0604020202020204" pitchFamily="34" charset="0"/>
                <a:cs typeface="Arial" panose="020B0604020202020204" pitchFamily="34" charset="0"/>
              </a:rPr>
              <a:t>Attachment and adversity in childhood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. London: Early Intervention Foundation.</a:t>
            </a:r>
          </a:p>
          <a:p>
            <a:pPr marL="0" indent="0">
              <a:buNone/>
            </a:pPr>
            <a:endParaRPr lang="en-US" sz="3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Joseph, S., Becker, F. and Becker, S. (2009) ‘Young carers and their psychological well-being’, </a:t>
            </a:r>
            <a:r>
              <a:rPr lang="en-US" sz="3700" i="1" dirty="0">
                <a:latin typeface="Arial" panose="020B0604020202020204" pitchFamily="34" charset="0"/>
                <a:cs typeface="Arial" panose="020B0604020202020204" pitchFamily="34" charset="0"/>
              </a:rPr>
              <a:t>Child &amp; Family Social Work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, 14(1), pp. 1–10.</a:t>
            </a:r>
          </a:p>
          <a:p>
            <a:pPr marL="0" indent="0">
              <a:buNone/>
            </a:pPr>
            <a:endParaRPr lang="en-US" sz="3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NHS England (2021) </a:t>
            </a:r>
            <a:r>
              <a:rPr lang="en-US" sz="3700" i="1" dirty="0">
                <a:latin typeface="Arial" panose="020B0604020202020204" pitchFamily="34" charset="0"/>
                <a:cs typeface="Arial" panose="020B0604020202020204" pitchFamily="34" charset="0"/>
              </a:rPr>
              <a:t>Supporting young carers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 [Online]. Available at: 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https://www.england.nhs.uk/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 (Accessed: 1 February 2026).</a:t>
            </a:r>
          </a:p>
          <a:p>
            <a:pPr marL="0" indent="0">
              <a:buNone/>
            </a:pPr>
            <a:endParaRPr lang="en-US" sz="3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Steinberg, L. (2017) </a:t>
            </a:r>
            <a:r>
              <a:rPr lang="en-US" sz="3700" i="1" dirty="0">
                <a:latin typeface="Arial" panose="020B0604020202020204" pitchFamily="34" charset="0"/>
                <a:cs typeface="Arial" panose="020B0604020202020204" pitchFamily="34" charset="0"/>
              </a:rPr>
              <a:t>Adolescence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. 11th </a:t>
            </a:r>
            <a:r>
              <a:rPr lang="en-US" sz="37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. New York: McGraw-Hill Education.</a:t>
            </a:r>
          </a:p>
          <a:p>
            <a:pPr marL="0" indent="0">
              <a:buNone/>
            </a:pPr>
            <a:endParaRPr lang="en-US" sz="3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Vygotsky, L.S. (1978) </a:t>
            </a:r>
            <a:r>
              <a:rPr lang="en-US" sz="3700" i="1" dirty="0">
                <a:latin typeface="Arial" panose="020B0604020202020204" pitchFamily="34" charset="0"/>
                <a:cs typeface="Arial" panose="020B0604020202020204" pitchFamily="34" charset="0"/>
              </a:rPr>
              <a:t>Mind in society: The development of higher psychological processes</a:t>
            </a:r>
            <a:r>
              <a:rPr lang="en-US" sz="3700" dirty="0">
                <a:latin typeface="Arial" panose="020B0604020202020204" pitchFamily="34" charset="0"/>
                <a:cs typeface="Arial" panose="020B0604020202020204" pitchFamily="34" charset="0"/>
              </a:rPr>
              <a:t>. Cambridge, MA: Harvard University Press.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6251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604</Words>
  <Application>Microsoft Office PowerPoint</Application>
  <PresentationFormat>On-screen Show (4:3)</PresentationFormat>
  <Paragraphs>99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Supporting the Well-Being of a Young Carer</vt:lpstr>
      <vt:lpstr>Scenario Overview</vt:lpstr>
      <vt:lpstr>Why Attachment Theory?</vt:lpstr>
      <vt:lpstr>Attachment Theory Overview</vt:lpstr>
      <vt:lpstr>Historical Impact on Jenny</vt:lpstr>
      <vt:lpstr>Nature and Nurture</vt:lpstr>
      <vt:lpstr>Jenny’s Current Needs</vt:lpstr>
      <vt:lpstr>Support Plan</vt:lpstr>
      <vt:lpstr>Critical Evaluation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Huma Ali</cp:lastModifiedBy>
  <cp:revision>2</cp:revision>
  <dcterms:created xsi:type="dcterms:W3CDTF">2013-01-27T09:14:16Z</dcterms:created>
  <dcterms:modified xsi:type="dcterms:W3CDTF">2026-02-13T11:40:20Z</dcterms:modified>
  <cp:category/>
</cp:coreProperties>
</file>