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Default Extension="emf" ContentType="image/x-emf"/>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0" r:id="rId1"/>
  </p:sldMasterIdLst>
  <p:notesMasterIdLst>
    <p:notesMasterId r:id="rId21"/>
  </p:notesMasterIdLst>
  <p:handoutMasterIdLst>
    <p:handoutMasterId r:id="rId22"/>
  </p:handoutMasterIdLst>
  <p:sldIdLst>
    <p:sldId id="283" r:id="rId2"/>
    <p:sldId id="305" r:id="rId3"/>
    <p:sldId id="285" r:id="rId4"/>
    <p:sldId id="287" r:id="rId5"/>
    <p:sldId id="288" r:id="rId6"/>
    <p:sldId id="289" r:id="rId7"/>
    <p:sldId id="295" r:id="rId8"/>
    <p:sldId id="296" r:id="rId9"/>
    <p:sldId id="297" r:id="rId10"/>
    <p:sldId id="303" r:id="rId11"/>
    <p:sldId id="299" r:id="rId12"/>
    <p:sldId id="301" r:id="rId13"/>
    <p:sldId id="259" r:id="rId14"/>
    <p:sldId id="302" r:id="rId15"/>
    <p:sldId id="266" r:id="rId16"/>
    <p:sldId id="274" r:id="rId17"/>
    <p:sldId id="306" r:id="rId18"/>
    <p:sldId id="307" r:id="rId19"/>
    <p:sldId id="290" r:id="rId20"/>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16" autoAdjust="0"/>
    <p:restoredTop sz="55908"/>
  </p:normalViewPr>
  <p:slideViewPr>
    <p:cSldViewPr snapToGrid="0">
      <p:cViewPr varScale="1">
        <p:scale>
          <a:sx n="51" d="100"/>
          <a:sy n="51" d="100"/>
        </p:scale>
        <p:origin x="2400"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notesMaster" Target="notesMasters/notesMaster1.xml"/><Relationship Id="rId22" Type="http://schemas.openxmlformats.org/officeDocument/2006/relationships/handoutMaster" Target="handoutMasters/handoutMaster1.xml"/><Relationship Id="rId23" Type="http://schemas.openxmlformats.org/officeDocument/2006/relationships/presProps" Target="presProps.xml"/><Relationship Id="rId24" Type="http://schemas.openxmlformats.org/officeDocument/2006/relationships/viewProps" Target="viewProps.xml"/><Relationship Id="rId25" Type="http://schemas.openxmlformats.org/officeDocument/2006/relationships/theme" Target="theme/theme1.xml"/><Relationship Id="rId26"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10B73C53-4D57-4D35-9D52-08D28DD1DFC2}" type="datetimeFigureOut">
              <a:rPr lang="en-US" smtClean="0"/>
              <a:t>2/27/18</a:t>
            </a:fld>
            <a:endParaRPr lang="en-US"/>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1F56573A-EF53-46DB-810D-E2D88F938BC0}" type="slidenum">
              <a:rPr lang="en-US" smtClean="0"/>
              <a:t>‹#›</a:t>
            </a:fld>
            <a:endParaRPr lang="en-US"/>
          </a:p>
        </p:txBody>
      </p:sp>
    </p:spTree>
    <p:extLst>
      <p:ext uri="{BB962C8B-B14F-4D97-AF65-F5344CB8AC3E}">
        <p14:creationId xmlns:p14="http://schemas.microsoft.com/office/powerpoint/2010/main" val="17367840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A53DF5C4-970B-664A-B502-B6ED3B56F5B6}" type="datetimeFigureOut">
              <a:rPr lang="en-US" smtClean="0"/>
              <a:t>2/27/18</a:t>
            </a:fld>
            <a:endParaRPr lang="en-US"/>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6AB26003-50EF-C944-A8E1-7199B9107BC6}" type="slidenum">
              <a:rPr lang="en-US" smtClean="0"/>
              <a:t>‹#›</a:t>
            </a:fld>
            <a:endParaRPr lang="en-US"/>
          </a:p>
        </p:txBody>
      </p:sp>
    </p:spTree>
    <p:extLst>
      <p:ext uri="{BB962C8B-B14F-4D97-AF65-F5344CB8AC3E}">
        <p14:creationId xmlns:p14="http://schemas.microsoft.com/office/powerpoint/2010/main" val="9250617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68C8073-CAD2-48BF-B8DB-FCAF7D6ED014}" type="slidenum">
              <a:rPr lang="en-US" smtClean="0"/>
              <a:pPr/>
              <a:t>1</a:t>
            </a:fld>
            <a:endParaRPr lang="en-US"/>
          </a:p>
        </p:txBody>
      </p:sp>
    </p:spTree>
    <p:extLst>
      <p:ext uri="{BB962C8B-B14F-4D97-AF65-F5344CB8AC3E}">
        <p14:creationId xmlns:p14="http://schemas.microsoft.com/office/powerpoint/2010/main" val="14350822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6552D6-76DF-0547-BBAF-EACD65B06FFA}" type="slidenum">
              <a:rPr lang="en-US" smtClean="0"/>
              <a:pPr/>
              <a:t>2</a:t>
            </a:fld>
            <a:endParaRPr lang="en-US"/>
          </a:p>
        </p:txBody>
      </p:sp>
    </p:spTree>
    <p:extLst>
      <p:ext uri="{BB962C8B-B14F-4D97-AF65-F5344CB8AC3E}">
        <p14:creationId xmlns:p14="http://schemas.microsoft.com/office/powerpoint/2010/main" val="11700526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6552D6-76DF-0547-BBAF-EACD65B06FFA}" type="slidenum">
              <a:rPr lang="en-US" smtClean="0"/>
              <a:pPr/>
              <a:t>4</a:t>
            </a:fld>
            <a:endParaRPr lang="en-US"/>
          </a:p>
        </p:txBody>
      </p:sp>
    </p:spTree>
    <p:extLst>
      <p:ext uri="{BB962C8B-B14F-4D97-AF65-F5344CB8AC3E}">
        <p14:creationId xmlns:p14="http://schemas.microsoft.com/office/powerpoint/2010/main" val="3239824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Gwybodaeth</a:t>
            </a:r>
            <a:r>
              <a:rPr lang="en-US" dirty="0" smtClean="0"/>
              <a:t> am </a:t>
            </a:r>
            <a:r>
              <a:rPr lang="en-US" dirty="0" err="1" smtClean="0"/>
              <a:t>asesu’r</a:t>
            </a:r>
            <a:r>
              <a:rPr lang="en-US" dirty="0" smtClean="0"/>
              <a:t> CS </a:t>
            </a:r>
            <a:r>
              <a:rPr lang="en-US" dirty="0" err="1" smtClean="0"/>
              <a:t>ar</a:t>
            </a:r>
            <a:r>
              <a:rPr lang="en-US" dirty="0" smtClean="0"/>
              <a:t> </a:t>
            </a:r>
            <a:r>
              <a:rPr lang="en-US" dirty="0" err="1" smtClean="0"/>
              <a:t>wefan</a:t>
            </a:r>
            <a:r>
              <a:rPr lang="en-US" baseline="0" dirty="0" smtClean="0"/>
              <a:t> </a:t>
            </a:r>
            <a:r>
              <a:rPr lang="en-US" baseline="0" dirty="0" err="1" smtClean="0"/>
              <a:t>Llywodraeth</a:t>
            </a:r>
            <a:r>
              <a:rPr lang="en-US" baseline="0" dirty="0" smtClean="0"/>
              <a:t> </a:t>
            </a:r>
            <a:r>
              <a:rPr lang="en-US" baseline="0" dirty="0" err="1" smtClean="0"/>
              <a:t>Cymru</a:t>
            </a:r>
            <a:r>
              <a:rPr lang="en-US" baseline="0" dirty="0" smtClean="0"/>
              <a:t>:</a:t>
            </a:r>
          </a:p>
          <a:p>
            <a:r>
              <a:rPr lang="en-US" baseline="0" dirty="0" smtClean="0"/>
              <a:t>http://</a:t>
            </a:r>
            <a:r>
              <a:rPr lang="en-US" baseline="0" dirty="0" err="1" smtClean="0"/>
              <a:t>gov.wales</a:t>
            </a:r>
            <a:r>
              <a:rPr lang="en-US" baseline="0" dirty="0" smtClean="0"/>
              <a:t>/topics/</a:t>
            </a:r>
            <a:r>
              <a:rPr lang="en-US" baseline="0" dirty="0" err="1" smtClean="0"/>
              <a:t>educationandskills</a:t>
            </a:r>
            <a:r>
              <a:rPr lang="en-US" baseline="0" dirty="0" smtClean="0"/>
              <a:t>/foundation-phase/foundation-phase-profile/?skip=1&amp;lang=cy</a:t>
            </a:r>
          </a:p>
          <a:p>
            <a:endParaRPr lang="en-US" baseline="0" dirty="0" smtClean="0"/>
          </a:p>
          <a:p>
            <a:r>
              <a:rPr lang="en-US" baseline="0" dirty="0" smtClean="0"/>
              <a:t>Info </a:t>
            </a:r>
            <a:r>
              <a:rPr lang="en-US" baseline="0" smtClean="0"/>
              <a:t>on FP assessment on Welsh </a:t>
            </a:r>
            <a:r>
              <a:rPr lang="en-US" baseline="0" dirty="0" smtClean="0"/>
              <a:t>Government Website:</a:t>
            </a:r>
          </a:p>
          <a:p>
            <a:r>
              <a:rPr lang="en-US" baseline="0" dirty="0" smtClean="0"/>
              <a:t>http://</a:t>
            </a:r>
            <a:r>
              <a:rPr lang="en-US" baseline="0" dirty="0" err="1" smtClean="0"/>
              <a:t>gov.wales</a:t>
            </a:r>
            <a:r>
              <a:rPr lang="en-US" baseline="0" dirty="0" smtClean="0"/>
              <a:t>/topics/</a:t>
            </a:r>
            <a:r>
              <a:rPr lang="en-US" baseline="0" dirty="0" err="1" smtClean="0"/>
              <a:t>educationandskills</a:t>
            </a:r>
            <a:r>
              <a:rPr lang="en-US" baseline="0" dirty="0" smtClean="0"/>
              <a:t>/foundation-phase/foundation-phase-profile/?skip=1&amp;lang=</a:t>
            </a:r>
            <a:r>
              <a:rPr lang="en-US" baseline="0" dirty="0" err="1" smtClean="0"/>
              <a:t>en</a:t>
            </a:r>
            <a:endParaRPr lang="en-US" baseline="0" dirty="0" smtClean="0"/>
          </a:p>
          <a:p>
            <a:endParaRPr lang="en-US" dirty="0" smtClean="0"/>
          </a:p>
          <a:p>
            <a:r>
              <a:rPr lang="en-US" dirty="0" err="1" smtClean="0"/>
              <a:t>Fideo</a:t>
            </a:r>
            <a:r>
              <a:rPr lang="en-US" dirty="0" smtClean="0"/>
              <a:t> </a:t>
            </a:r>
            <a:r>
              <a:rPr lang="en-US" dirty="0" err="1" smtClean="0"/>
              <a:t>Llywodraeth</a:t>
            </a:r>
            <a:r>
              <a:rPr lang="en-US" dirty="0" smtClean="0"/>
              <a:t> </a:t>
            </a:r>
            <a:r>
              <a:rPr lang="en-US" dirty="0" err="1" smtClean="0"/>
              <a:t>Cymru</a:t>
            </a:r>
            <a:r>
              <a:rPr lang="en-US" baseline="0" dirty="0" smtClean="0"/>
              <a:t> </a:t>
            </a:r>
            <a:r>
              <a:rPr lang="en-US" dirty="0" err="1" smtClean="0"/>
              <a:t>yn</a:t>
            </a:r>
            <a:r>
              <a:rPr lang="en-US" dirty="0" smtClean="0"/>
              <a:t> </a:t>
            </a:r>
            <a:r>
              <a:rPr lang="en-US" dirty="0" err="1" smtClean="0"/>
              <a:t>esbonio</a:t>
            </a:r>
            <a:r>
              <a:rPr lang="en-US" dirty="0" smtClean="0"/>
              <a:t> </a:t>
            </a:r>
            <a:r>
              <a:rPr lang="en-US" dirty="0" err="1" smtClean="0"/>
              <a:t>trefniadau</a:t>
            </a:r>
            <a:r>
              <a:rPr lang="en-US" dirty="0" smtClean="0"/>
              <a:t> </a:t>
            </a:r>
            <a:r>
              <a:rPr lang="en-US" dirty="0" err="1" smtClean="0"/>
              <a:t>asesu</a:t>
            </a:r>
            <a:r>
              <a:rPr lang="en-US" baseline="0" dirty="0" smtClean="0"/>
              <a:t> CS a </a:t>
            </a:r>
            <a:r>
              <a:rPr lang="en-US" baseline="0" dirty="0" err="1" smtClean="0"/>
              <a:t>defnyddio’r</a:t>
            </a:r>
            <a:r>
              <a:rPr lang="en-US" baseline="0" dirty="0" smtClean="0"/>
              <a:t> </a:t>
            </a:r>
            <a:r>
              <a:rPr lang="en-US" baseline="0" dirty="0" err="1" smtClean="0"/>
              <a:t>Proffil</a:t>
            </a:r>
            <a:r>
              <a:rPr lang="en-US" baseline="0" dirty="0" smtClean="0"/>
              <a:t>:</a:t>
            </a:r>
          </a:p>
          <a:p>
            <a:r>
              <a:rPr lang="en-US" dirty="0" smtClean="0"/>
              <a:t>https://</a:t>
            </a:r>
            <a:r>
              <a:rPr lang="en-US" dirty="0" err="1" smtClean="0"/>
              <a:t>www.youtube.com</a:t>
            </a:r>
            <a:r>
              <a:rPr lang="en-US" dirty="0" smtClean="0"/>
              <a:t>/</a:t>
            </a:r>
            <a:r>
              <a:rPr lang="en-US" dirty="0" err="1" smtClean="0"/>
              <a:t>watch?v</a:t>
            </a:r>
            <a:r>
              <a:rPr lang="en-US" dirty="0" smtClean="0"/>
              <a:t>=kwH5xGHAgRU&amp;feature=</a:t>
            </a:r>
            <a:r>
              <a:rPr lang="en-US" dirty="0" err="1" smtClean="0"/>
              <a:t>youtu.be</a:t>
            </a:r>
            <a:endParaRPr lang="en-US" dirty="0" smtClean="0"/>
          </a:p>
          <a:p>
            <a:endParaRPr lang="en-US" dirty="0" smtClean="0"/>
          </a:p>
          <a:p>
            <a:r>
              <a:rPr lang="en-US" dirty="0" smtClean="0"/>
              <a:t>WG</a:t>
            </a:r>
            <a:r>
              <a:rPr lang="en-US" baseline="0" dirty="0" smtClean="0"/>
              <a:t> video explaining FP assessment arrangements and use of the Profile</a:t>
            </a:r>
          </a:p>
          <a:p>
            <a:r>
              <a:rPr lang="en-US" dirty="0" smtClean="0"/>
              <a:t>https://</a:t>
            </a:r>
            <a:r>
              <a:rPr lang="en-US" dirty="0" err="1" smtClean="0"/>
              <a:t>www.youtube.com</a:t>
            </a:r>
            <a:r>
              <a:rPr lang="en-US" dirty="0" smtClean="0"/>
              <a:t>/</a:t>
            </a:r>
            <a:r>
              <a:rPr lang="en-US" dirty="0" err="1" smtClean="0"/>
              <a:t>watch?v</a:t>
            </a:r>
            <a:r>
              <a:rPr lang="en-US" dirty="0" smtClean="0"/>
              <a:t>=</a:t>
            </a:r>
            <a:r>
              <a:rPr lang="en-US" dirty="0" err="1" smtClean="0"/>
              <a:t>xfWghefLmHo&amp;feature</a:t>
            </a:r>
            <a:r>
              <a:rPr lang="en-US" dirty="0" smtClean="0"/>
              <a:t>=</a:t>
            </a:r>
            <a:r>
              <a:rPr lang="en-US" dirty="0" err="1" smtClean="0"/>
              <a:t>youtu.be</a:t>
            </a:r>
            <a:endParaRPr lang="en-US" dirty="0" smtClean="0"/>
          </a:p>
          <a:p>
            <a:endParaRPr lang="en-US" dirty="0" smtClean="0"/>
          </a:p>
          <a:p>
            <a:endParaRPr lang="en-US" dirty="0"/>
          </a:p>
        </p:txBody>
      </p:sp>
      <p:sp>
        <p:nvSpPr>
          <p:cNvPr id="4" name="Slide Number Placeholder 3"/>
          <p:cNvSpPr>
            <a:spLocks noGrp="1"/>
          </p:cNvSpPr>
          <p:nvPr>
            <p:ph type="sldNum" sz="quarter" idx="10"/>
          </p:nvPr>
        </p:nvSpPr>
        <p:spPr/>
        <p:txBody>
          <a:bodyPr/>
          <a:lstStyle/>
          <a:p>
            <a:fld id="{6AB26003-50EF-C944-A8E1-7199B9107BC6}" type="slidenum">
              <a:rPr lang="en-US" smtClean="0"/>
              <a:t>6</a:t>
            </a:fld>
            <a:endParaRPr lang="en-US"/>
          </a:p>
        </p:txBody>
      </p:sp>
    </p:spTree>
    <p:extLst>
      <p:ext uri="{BB962C8B-B14F-4D97-AF65-F5344CB8AC3E}">
        <p14:creationId xmlns:p14="http://schemas.microsoft.com/office/powerpoint/2010/main" val="4858989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745FEC9-8563-4013-BFAA-01C62513A0DB}" type="datetimeFigureOut">
              <a:rPr lang="en-GB" smtClean="0"/>
              <a:t>27/02/2018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CB545D-68D3-498F-A347-EF3162297DE2}"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745FEC9-8563-4013-BFAA-01C62513A0DB}" type="datetimeFigureOut">
              <a:rPr lang="en-GB" smtClean="0"/>
              <a:t>27/02/2018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CB545D-68D3-498F-A347-EF3162297DE2}"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745FEC9-8563-4013-BFAA-01C62513A0DB}" type="datetimeFigureOut">
              <a:rPr lang="en-GB" smtClean="0"/>
              <a:t>27/02/2018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CB545D-68D3-498F-A347-EF3162297DE2}"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745FEC9-8563-4013-BFAA-01C62513A0DB}" type="datetimeFigureOut">
              <a:rPr lang="en-GB" smtClean="0"/>
              <a:t>27/02/2018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4CB545D-68D3-498F-A347-EF3162297DE2}"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745FEC9-8563-4013-BFAA-01C62513A0DB}" type="datetimeFigureOut">
              <a:rPr lang="en-GB" smtClean="0"/>
              <a:t>27/02/2018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4CB545D-68D3-498F-A347-EF3162297DE2}"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745FEC9-8563-4013-BFAA-01C62513A0DB}" type="datetimeFigureOut">
              <a:rPr lang="en-GB" smtClean="0"/>
              <a:t>27/02/2018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4CB545D-68D3-498F-A347-EF3162297DE2}"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745FEC9-8563-4013-BFAA-01C62513A0DB}" type="datetimeFigureOut">
              <a:rPr lang="en-GB" smtClean="0"/>
              <a:t>27/02/2018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4CB545D-68D3-498F-A347-EF3162297DE2}"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745FEC9-8563-4013-BFAA-01C62513A0DB}" type="datetimeFigureOut">
              <a:rPr lang="en-GB" smtClean="0"/>
              <a:t>27/02/2018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4CB545D-68D3-498F-A347-EF3162297DE2}"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745FEC9-8563-4013-BFAA-01C62513A0DB}" type="datetimeFigureOut">
              <a:rPr lang="en-GB" smtClean="0"/>
              <a:t>27/02/2018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4CB545D-68D3-498F-A347-EF3162297DE2}"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745FEC9-8563-4013-BFAA-01C62513A0DB}" type="datetimeFigureOut">
              <a:rPr lang="en-GB" smtClean="0"/>
              <a:t>27/02/2018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CB545D-68D3-498F-A347-EF3162297DE2}"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745FEC9-8563-4013-BFAA-01C62513A0DB}" type="datetimeFigureOut">
              <a:rPr lang="en-GB" smtClean="0"/>
              <a:t>27/02/2018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CB545D-68D3-498F-A347-EF3162297DE2}" type="slidenum">
              <a:rPr lang="en-GB" smtClean="0"/>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360349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51097512"/>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745FEC9-8563-4013-BFAA-01C62513A0DB}" type="datetimeFigureOut">
              <a:rPr lang="en-GB" smtClean="0"/>
              <a:t>27/02/2018</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4CB545D-68D3-498F-A347-EF3162297DE2}" type="slidenum">
              <a:rPr lang="en-GB" smtClean="0"/>
              <a:t>‹#›</a:t>
            </a:fld>
            <a:endParaRPr lang="en-GB"/>
          </a:p>
        </p:txBody>
      </p:sp>
    </p:spTree>
    <p:extLst>
      <p:ext uri="{BB962C8B-B14F-4D97-AF65-F5344CB8AC3E}">
        <p14:creationId xmlns:p14="http://schemas.microsoft.com/office/powerpoint/2010/main" val="908163403"/>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 id="214748369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xml"/><Relationship Id="rId3" Type="http://schemas.openxmlformats.org/officeDocument/2006/relationships/image" Target="../media/image3.tiff"/></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4.xml"/></Relationships>
</file>

<file path=ppt/slides/_rels/slide7.xml.rels><?xml version="1.0" encoding="UTF-8" standalone="yes"?>
<Relationships xmlns="http://schemas.openxmlformats.org/package/2006/relationships"><Relationship Id="rId3" Type="http://schemas.openxmlformats.org/officeDocument/2006/relationships/hyperlink" Target="http://learning.gov.wales/resources/collections/foundation-phase?lang=en" TargetMode="External"/><Relationship Id="rId4" Type="http://schemas.openxmlformats.org/officeDocument/2006/relationships/image" Target="../media/image5.emf"/><Relationship Id="rId1" Type="http://schemas.openxmlformats.org/officeDocument/2006/relationships/slideLayout" Target="../slideLayouts/slideLayout13.xml"/><Relationship Id="rId2" Type="http://schemas.openxmlformats.org/officeDocument/2006/relationships/image" Target="../media/image4.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hyperlink" Target="http://learning.gov.wales/resources/collections/key-stages-2-4?lang=cy#collection-2" TargetMode="External"/><Relationship Id="rId5" Type="http://schemas.openxmlformats.org/officeDocument/2006/relationships/image" Target="../media/image7.png"/><Relationship Id="rId1" Type="http://schemas.openxmlformats.org/officeDocument/2006/relationships/slideLayout" Target="../slideLayouts/slideLayout13.xml"/><Relationship Id="rId2" Type="http://schemas.openxmlformats.org/officeDocument/2006/relationships/hyperlink" Target="http://learning.gov.wales/resources/collections/key-stages-2-4?lang=en#collection-2"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4.emf"/><Relationship Id="rId4" Type="http://schemas.openxmlformats.org/officeDocument/2006/relationships/image" Target="../media/image9.emf"/><Relationship Id="rId5" Type="http://schemas.openxmlformats.org/officeDocument/2006/relationships/image" Target="../media/image10.emf"/><Relationship Id="rId6" Type="http://schemas.openxmlformats.org/officeDocument/2006/relationships/hyperlink" Target="http://learning.gov.wales/resources/collections/foundation-phase?lang=en" TargetMode="External"/><Relationship Id="rId7" Type="http://schemas.openxmlformats.org/officeDocument/2006/relationships/hyperlink" Target="http://learning.gov.wales/resources/collections/key-stages-2-4?lang=en" TargetMode="External"/><Relationship Id="rId8" Type="http://schemas.openxmlformats.org/officeDocument/2006/relationships/hyperlink" Target="http://learning.gov.wales/resources/collections/foundation-phase?lang=cy" TargetMode="External"/><Relationship Id="rId9" Type="http://schemas.openxmlformats.org/officeDocument/2006/relationships/hyperlink" Target="http://learning.gov.wales/resources/collections/key-stages-2-4?lang=cy" TargetMode="External"/><Relationship Id="rId1" Type="http://schemas.openxmlformats.org/officeDocument/2006/relationships/slideLayout" Target="../slideLayouts/slideLayout13.xml"/><Relationship Id="rId2" Type="http://schemas.openxmlformats.org/officeDocument/2006/relationships/image" Target="../media/image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hyperlink" Target="http://learning.gov.wales/resources/browse-all/assessment-7-14/?skip=1&amp;lang=en" TargetMode="External"/><Relationship Id="rId3" Type="http://schemas.openxmlformats.org/officeDocument/2006/relationships/image" Target="../media/image11.emf"/></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hyperlink" Target="http://learning.gov.wales/resources/browse-all/assessment-7-14/?skip=1&amp;lang=cy" TargetMode="External"/><Relationship Id="rId3" Type="http://schemas.openxmlformats.org/officeDocument/2006/relationships/image" Target="../media/image11.emf"/></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2.png"/><Relationship Id="rId3" Type="http://schemas.openxmlformats.org/officeDocument/2006/relationships/hyperlink" Target="http://learning.gov.wales/resources/browse-all/assessment-7-14/?skip=1&amp;lang=en"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2.png"/><Relationship Id="rId3" Type="http://schemas.openxmlformats.org/officeDocument/2006/relationships/hyperlink" Target="http://learning.gov.wales/resources/browse-all/assessment-7-14/?skip=1&amp;lang=cy"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331536" y="297712"/>
            <a:ext cx="5571460" cy="2031325"/>
          </a:xfrm>
          <a:prstGeom prst="rect">
            <a:avLst/>
          </a:prstGeom>
          <a:noFill/>
        </p:spPr>
        <p:txBody>
          <a:bodyPr wrap="square" rtlCol="0">
            <a:spAutoFit/>
          </a:bodyPr>
          <a:lstStyle/>
          <a:p>
            <a:pPr algn="ctr"/>
            <a:r>
              <a:rPr lang="en-US" sz="3600" dirty="0" smtClean="0">
                <a:solidFill>
                  <a:schemeClr val="bg1"/>
                </a:solidFill>
              </a:rPr>
              <a:t>ECAD5004/C</a:t>
            </a:r>
          </a:p>
          <a:p>
            <a:pPr algn="ctr"/>
            <a:r>
              <a:rPr lang="en-US" sz="3600" dirty="0" smtClean="0">
                <a:solidFill>
                  <a:schemeClr val="bg1"/>
                </a:solidFill>
              </a:rPr>
              <a:t>Rachel Wallis / Nerys Defis</a:t>
            </a:r>
          </a:p>
          <a:p>
            <a:pPr algn="ctr"/>
            <a:r>
              <a:rPr lang="en-US" sz="3600" dirty="0" smtClean="0">
                <a:solidFill>
                  <a:schemeClr val="bg1"/>
                </a:solidFill>
              </a:rPr>
              <a:t>1/3/2018</a:t>
            </a:r>
          </a:p>
          <a:p>
            <a:pPr algn="ctr"/>
            <a:endParaRPr lang="en-US" dirty="0">
              <a:solidFill>
                <a:schemeClr val="bg1"/>
              </a:solidFill>
            </a:endParaRPr>
          </a:p>
        </p:txBody>
      </p:sp>
    </p:spTree>
    <p:extLst>
      <p:ext uri="{BB962C8B-B14F-4D97-AF65-F5344CB8AC3E}">
        <p14:creationId xmlns:p14="http://schemas.microsoft.com/office/powerpoint/2010/main" val="3400897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t="7729" b="7246"/>
          <a:stretch/>
        </p:blipFill>
        <p:spPr>
          <a:xfrm>
            <a:off x="4816714" y="1655414"/>
            <a:ext cx="2524991" cy="3220278"/>
          </a:xfrm>
          <a:prstGeom prst="rect">
            <a:avLst/>
          </a:prstGeom>
        </p:spPr>
      </p:pic>
      <p:sp>
        <p:nvSpPr>
          <p:cNvPr id="2" name="Title 2"/>
          <p:cNvSpPr txBox="1">
            <a:spLocks/>
          </p:cNvSpPr>
          <p:nvPr/>
        </p:nvSpPr>
        <p:spPr>
          <a:xfrm>
            <a:off x="1981200" y="157201"/>
            <a:ext cx="8229600" cy="1143000"/>
          </a:xfrm>
          <a:prstGeom prst="rect">
            <a:avLst/>
          </a:prstGeom>
        </p:spPr>
        <p:txBody>
          <a:bodyPr>
            <a:normAutofit fontScale="2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GB" sz="17600" dirty="0" err="1" smtClean="0">
                <a:solidFill>
                  <a:schemeClr val="accent1">
                    <a:lumMod val="75000"/>
                  </a:schemeClr>
                </a:solidFill>
              </a:rPr>
              <a:t>Tasg</a:t>
            </a:r>
            <a:r>
              <a:rPr lang="en-GB" sz="17600" dirty="0" smtClean="0">
                <a:solidFill>
                  <a:schemeClr val="accent1">
                    <a:lumMod val="75000"/>
                  </a:schemeClr>
                </a:solidFill>
              </a:rPr>
              <a:t> </a:t>
            </a:r>
            <a:r>
              <a:rPr lang="en-GB" sz="17600" dirty="0" err="1" smtClean="0">
                <a:solidFill>
                  <a:schemeClr val="accent1">
                    <a:lumMod val="75000"/>
                  </a:schemeClr>
                </a:solidFill>
              </a:rPr>
              <a:t>gynhesu</a:t>
            </a:r>
            <a:r>
              <a:rPr lang="en-GB" sz="17600" dirty="0" smtClean="0">
                <a:solidFill>
                  <a:schemeClr val="accent1">
                    <a:lumMod val="75000"/>
                  </a:schemeClr>
                </a:solidFill>
              </a:rPr>
              <a:t> / Warm-up task</a:t>
            </a:r>
            <a:endParaRPr lang="en-GB" sz="17600" dirty="0">
              <a:solidFill>
                <a:schemeClr val="accent1">
                  <a:lumMod val="75000"/>
                </a:schemeClr>
              </a:solidFill>
            </a:endParaRPr>
          </a:p>
          <a:p>
            <a:r>
              <a:rPr lang="en-GB" sz="5300" dirty="0">
                <a:solidFill>
                  <a:schemeClr val="accent1">
                    <a:lumMod val="75000"/>
                  </a:schemeClr>
                </a:solidFill>
              </a:rPr>
              <a:t/>
            </a:r>
            <a:br>
              <a:rPr lang="en-GB" sz="5300" dirty="0">
                <a:solidFill>
                  <a:schemeClr val="accent1">
                    <a:lumMod val="75000"/>
                  </a:schemeClr>
                </a:solidFill>
              </a:rPr>
            </a:br>
            <a:endParaRPr lang="en-GB" sz="5300" dirty="0"/>
          </a:p>
        </p:txBody>
      </p:sp>
      <p:sp>
        <p:nvSpPr>
          <p:cNvPr id="3" name="Content Placeholder 4"/>
          <p:cNvSpPr txBox="1">
            <a:spLocks/>
          </p:cNvSpPr>
          <p:nvPr/>
        </p:nvSpPr>
        <p:spPr>
          <a:xfrm>
            <a:off x="7084922" y="1014451"/>
            <a:ext cx="4976190" cy="4837553"/>
          </a:xfrm>
          <a:prstGeom prst="rect">
            <a:avLst/>
          </a:prstGeom>
        </p:spPr>
        <p:txBody>
          <a:bodyPr>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a:spcBef>
                <a:spcPts val="0"/>
              </a:spcBef>
            </a:pPr>
            <a:r>
              <a:rPr lang="en-US" sz="3000" dirty="0" smtClean="0"/>
              <a:t>Using the resources at the front of the classroom devise a Saint David’s Day activity for a class / group of children.</a:t>
            </a:r>
          </a:p>
          <a:p>
            <a:pPr marL="0">
              <a:spcBef>
                <a:spcPts val="0"/>
              </a:spcBef>
            </a:pPr>
            <a:r>
              <a:rPr lang="en-US" sz="3000" dirty="0" smtClean="0"/>
              <a:t>The aim is to develop a mathematical skill is a fun way.</a:t>
            </a:r>
          </a:p>
          <a:p>
            <a:pPr marL="0">
              <a:spcBef>
                <a:spcPts val="0"/>
              </a:spcBef>
            </a:pPr>
            <a:r>
              <a:rPr lang="en-US" sz="3000" dirty="0" smtClean="0"/>
              <a:t>Note: What skill? Approximate age of the children?</a:t>
            </a:r>
            <a:endParaRPr lang="en-US" sz="3000" dirty="0"/>
          </a:p>
        </p:txBody>
      </p:sp>
      <p:sp>
        <p:nvSpPr>
          <p:cNvPr id="4" name="Content Placeholder 8"/>
          <p:cNvSpPr txBox="1">
            <a:spLocks/>
          </p:cNvSpPr>
          <p:nvPr/>
        </p:nvSpPr>
        <p:spPr>
          <a:xfrm>
            <a:off x="130887" y="858837"/>
            <a:ext cx="5262747" cy="4993167"/>
          </a:xfrm>
          <a:prstGeom prst="rect">
            <a:avLst/>
          </a:prstGeom>
        </p:spPr>
        <p:txBody>
          <a:bodyPr>
            <a:normAutofit fontScale="92500" lnSpcReduction="1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dirty="0" err="1" smtClean="0"/>
              <a:t>Gan</a:t>
            </a:r>
            <a:r>
              <a:rPr lang="en-US" dirty="0" smtClean="0"/>
              <a:t> </a:t>
            </a:r>
            <a:r>
              <a:rPr lang="en-US" dirty="0" err="1" smtClean="0"/>
              <a:t>ddefnyddio’r</a:t>
            </a:r>
            <a:r>
              <a:rPr lang="en-US" dirty="0" smtClean="0"/>
              <a:t> set o </a:t>
            </a:r>
            <a:r>
              <a:rPr lang="en-US" dirty="0" err="1" smtClean="0"/>
              <a:t>adnoddau</a:t>
            </a:r>
            <a:r>
              <a:rPr lang="en-US" dirty="0" smtClean="0"/>
              <a:t> </a:t>
            </a:r>
            <a:r>
              <a:rPr lang="en-US" dirty="0" err="1" smtClean="0"/>
              <a:t>sydd</a:t>
            </a:r>
            <a:r>
              <a:rPr lang="en-US" dirty="0" smtClean="0"/>
              <a:t> </a:t>
            </a:r>
            <a:r>
              <a:rPr lang="en-US" dirty="0" err="1" smtClean="0"/>
              <a:t>ym</a:t>
            </a:r>
            <a:r>
              <a:rPr lang="en-US" dirty="0" smtClean="0"/>
              <a:t> </a:t>
            </a:r>
            <a:r>
              <a:rPr lang="en-US" dirty="0" err="1" smtClean="0"/>
              <a:t>mlaen</a:t>
            </a:r>
            <a:r>
              <a:rPr lang="en-US" dirty="0" smtClean="0"/>
              <a:t> </a:t>
            </a:r>
            <a:r>
              <a:rPr lang="en-US" dirty="0" err="1" smtClean="0"/>
              <a:t>yr</a:t>
            </a:r>
            <a:r>
              <a:rPr lang="en-US" dirty="0" smtClean="0"/>
              <a:t> </a:t>
            </a:r>
            <a:r>
              <a:rPr lang="en-US" dirty="0" err="1" smtClean="0"/>
              <a:t>ystafell</a:t>
            </a:r>
            <a:r>
              <a:rPr lang="en-US" dirty="0" smtClean="0"/>
              <a:t> </a:t>
            </a:r>
            <a:r>
              <a:rPr lang="en-US" dirty="0" err="1" smtClean="0"/>
              <a:t>dyfeisiwch</a:t>
            </a:r>
            <a:r>
              <a:rPr lang="en-US" dirty="0" smtClean="0"/>
              <a:t> </a:t>
            </a:r>
            <a:r>
              <a:rPr lang="en-US" dirty="0" err="1" smtClean="0"/>
              <a:t>weithgaredd</a:t>
            </a:r>
            <a:r>
              <a:rPr lang="en-US" dirty="0" smtClean="0"/>
              <a:t> </a:t>
            </a:r>
            <a:r>
              <a:rPr lang="en-US" dirty="0" err="1" smtClean="0"/>
              <a:t>Dydd</a:t>
            </a:r>
            <a:r>
              <a:rPr lang="en-US" dirty="0" smtClean="0"/>
              <a:t> </a:t>
            </a:r>
            <a:r>
              <a:rPr lang="en-US" dirty="0" err="1" smtClean="0"/>
              <a:t>Gwyl</a:t>
            </a:r>
            <a:r>
              <a:rPr lang="en-US" dirty="0" smtClean="0"/>
              <a:t> </a:t>
            </a:r>
            <a:r>
              <a:rPr lang="en-US" dirty="0" err="1" smtClean="0"/>
              <a:t>Dewi</a:t>
            </a:r>
            <a:r>
              <a:rPr lang="en-US" dirty="0" smtClean="0"/>
              <a:t> </a:t>
            </a:r>
            <a:r>
              <a:rPr lang="en-US" dirty="0" err="1" smtClean="0"/>
              <a:t>ar</a:t>
            </a:r>
            <a:r>
              <a:rPr lang="en-US" dirty="0" smtClean="0"/>
              <a:t> </a:t>
            </a:r>
            <a:r>
              <a:rPr lang="en-US" dirty="0" err="1" smtClean="0"/>
              <a:t>gyfer</a:t>
            </a:r>
            <a:r>
              <a:rPr lang="en-US" dirty="0" smtClean="0"/>
              <a:t> </a:t>
            </a:r>
            <a:r>
              <a:rPr lang="en-US" dirty="0" err="1" smtClean="0"/>
              <a:t>dosbarth</a:t>
            </a:r>
            <a:r>
              <a:rPr lang="en-US" dirty="0" smtClean="0"/>
              <a:t> / </a:t>
            </a:r>
            <a:r>
              <a:rPr lang="en-US" dirty="0" err="1" smtClean="0"/>
              <a:t>grwp</a:t>
            </a:r>
            <a:r>
              <a:rPr lang="en-US" dirty="0" smtClean="0"/>
              <a:t> o </a:t>
            </a:r>
            <a:r>
              <a:rPr lang="en-US" dirty="0" err="1" smtClean="0"/>
              <a:t>blant</a:t>
            </a:r>
            <a:r>
              <a:rPr lang="en-US" dirty="0" smtClean="0"/>
              <a:t>. </a:t>
            </a:r>
          </a:p>
          <a:p>
            <a:r>
              <a:rPr lang="en-US" dirty="0" smtClean="0"/>
              <a:t>Y nod </a:t>
            </a:r>
            <a:r>
              <a:rPr lang="en-US" dirty="0" err="1" smtClean="0"/>
              <a:t>yw</a:t>
            </a:r>
            <a:r>
              <a:rPr lang="en-US" dirty="0" smtClean="0"/>
              <a:t> </a:t>
            </a:r>
            <a:r>
              <a:rPr lang="en-US" dirty="0" err="1" smtClean="0"/>
              <a:t>datblygu</a:t>
            </a:r>
            <a:r>
              <a:rPr lang="en-US" dirty="0" smtClean="0"/>
              <a:t> </a:t>
            </a:r>
            <a:r>
              <a:rPr lang="en-US" dirty="0" err="1" smtClean="0"/>
              <a:t>rhyw</a:t>
            </a:r>
            <a:r>
              <a:rPr lang="en-US" dirty="0" smtClean="0"/>
              <a:t> </a:t>
            </a:r>
            <a:r>
              <a:rPr lang="en-US" dirty="0" err="1" smtClean="0"/>
              <a:t>sgil</a:t>
            </a:r>
            <a:r>
              <a:rPr lang="en-US" dirty="0" smtClean="0"/>
              <a:t> </a:t>
            </a:r>
            <a:r>
              <a:rPr lang="en-US" dirty="0" err="1" smtClean="0"/>
              <a:t>fathemategol</a:t>
            </a:r>
            <a:r>
              <a:rPr lang="en-US" dirty="0" smtClean="0"/>
              <a:t> </a:t>
            </a:r>
            <a:r>
              <a:rPr lang="en-US" dirty="0" err="1" smtClean="0"/>
              <a:t>mewn</a:t>
            </a:r>
            <a:r>
              <a:rPr lang="en-US" dirty="0" smtClean="0"/>
              <a:t> </a:t>
            </a:r>
            <a:r>
              <a:rPr lang="en-US" dirty="0" err="1" smtClean="0"/>
              <a:t>ffordd</a:t>
            </a:r>
            <a:r>
              <a:rPr lang="en-US" dirty="0" smtClean="0"/>
              <a:t> </a:t>
            </a:r>
            <a:r>
              <a:rPr lang="en-US" dirty="0" err="1" smtClean="0"/>
              <a:t>hwyliog</a:t>
            </a:r>
            <a:r>
              <a:rPr lang="en-US" dirty="0" smtClean="0"/>
              <a:t>.</a:t>
            </a:r>
          </a:p>
          <a:p>
            <a:r>
              <a:rPr lang="en-US" dirty="0" err="1" smtClean="0"/>
              <a:t>Nodwch</a:t>
            </a:r>
            <a:r>
              <a:rPr lang="en-US" dirty="0" smtClean="0"/>
              <a:t>: Pa </a:t>
            </a:r>
            <a:r>
              <a:rPr lang="en-US" dirty="0" err="1" smtClean="0"/>
              <a:t>sgil</a:t>
            </a:r>
            <a:r>
              <a:rPr lang="en-US" dirty="0" smtClean="0"/>
              <a:t>? Beth </a:t>
            </a:r>
            <a:r>
              <a:rPr lang="en-US" dirty="0" err="1" smtClean="0"/>
              <a:t>yw</a:t>
            </a:r>
            <a:r>
              <a:rPr lang="en-US" dirty="0" smtClean="0"/>
              <a:t> </a:t>
            </a:r>
            <a:r>
              <a:rPr lang="en-US" dirty="0" err="1" smtClean="0"/>
              <a:t>oed</a:t>
            </a:r>
            <a:r>
              <a:rPr lang="en-US" dirty="0" smtClean="0"/>
              <a:t> </a:t>
            </a:r>
            <a:r>
              <a:rPr lang="en-US" dirty="0" err="1" smtClean="0"/>
              <a:t>tebygol</a:t>
            </a:r>
            <a:r>
              <a:rPr lang="en-US" dirty="0" smtClean="0"/>
              <a:t> y plant?</a:t>
            </a:r>
            <a:endParaRPr lang="en-US" dirty="0"/>
          </a:p>
        </p:txBody>
      </p:sp>
    </p:spTree>
    <p:extLst>
      <p:ext uri="{BB962C8B-B14F-4D97-AF65-F5344CB8AC3E}">
        <p14:creationId xmlns:p14="http://schemas.microsoft.com/office/powerpoint/2010/main" val="57632660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857250" y="829298"/>
            <a:ext cx="5386387" cy="3571252"/>
          </a:xfrm>
          <a:prstGeom prst="rect">
            <a:avLst/>
          </a:prstGeom>
        </p:spPr>
        <p:txBody>
          <a:bodyPr/>
          <a:lst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a:lstStyle>
          <a:p>
            <a:endParaRPr lang="en-GB" dirty="0" smtClean="0"/>
          </a:p>
          <a:p>
            <a:r>
              <a:rPr lang="en-GB" dirty="0" err="1" smtClean="0"/>
              <a:t>Dadansoddi</a:t>
            </a:r>
            <a:r>
              <a:rPr lang="en-GB" dirty="0" smtClean="0"/>
              <a:t> </a:t>
            </a:r>
            <a:r>
              <a:rPr lang="en-GB" dirty="0" err="1" smtClean="0"/>
              <a:t>Gwaith</a:t>
            </a:r>
            <a:r>
              <a:rPr lang="en-GB" dirty="0" smtClean="0"/>
              <a:t> Plant </a:t>
            </a:r>
            <a:r>
              <a:rPr lang="en-GB" dirty="0" err="1" smtClean="0"/>
              <a:t>mewn</a:t>
            </a:r>
            <a:r>
              <a:rPr lang="en-GB" dirty="0" smtClean="0"/>
              <a:t> </a:t>
            </a:r>
            <a:r>
              <a:rPr lang="en-GB" dirty="0" err="1" smtClean="0"/>
              <a:t>Mathemateg</a:t>
            </a:r>
            <a:endParaRPr lang="en-GB" dirty="0" smtClean="0"/>
          </a:p>
          <a:p>
            <a:r>
              <a:rPr lang="en-GB" dirty="0" smtClean="0"/>
              <a:t/>
            </a:r>
            <a:br>
              <a:rPr lang="en-GB" dirty="0" smtClean="0"/>
            </a:br>
            <a:r>
              <a:rPr lang="en-GB" cap="none" dirty="0" err="1" smtClean="0"/>
              <a:t>Cefnogaeth</a:t>
            </a:r>
            <a:r>
              <a:rPr lang="en-GB" cap="none" dirty="0" smtClean="0"/>
              <a:t> </a:t>
            </a:r>
            <a:r>
              <a:rPr lang="en-GB" cap="none" dirty="0" err="1" smtClean="0"/>
              <a:t>i’r</a:t>
            </a:r>
            <a:r>
              <a:rPr lang="en-GB" cap="none" dirty="0" smtClean="0"/>
              <a:t> </a:t>
            </a:r>
            <a:r>
              <a:rPr lang="en-GB" cap="none" dirty="0" err="1" smtClean="0"/>
              <a:t>aseiniad</a:t>
            </a:r>
            <a:endParaRPr lang="en-GB" cap="none" dirty="0"/>
          </a:p>
        </p:txBody>
      </p:sp>
      <p:sp>
        <p:nvSpPr>
          <p:cNvPr id="4" name="Title 1"/>
          <p:cNvSpPr txBox="1">
            <a:spLocks/>
          </p:cNvSpPr>
          <p:nvPr/>
        </p:nvSpPr>
        <p:spPr>
          <a:xfrm>
            <a:off x="6243637" y="1286497"/>
            <a:ext cx="4514850" cy="3542678"/>
          </a:xfrm>
          <a:prstGeom prst="rect">
            <a:avLst/>
          </a:prstGeom>
        </p:spPr>
        <p:txBody>
          <a:bodyPr/>
          <a:lst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a:lstStyle>
          <a:p>
            <a:r>
              <a:rPr lang="en-GB" smtClean="0"/>
              <a:t>Analysing Pupils’ Work in Mathematics</a:t>
            </a:r>
          </a:p>
          <a:p>
            <a:r>
              <a:rPr lang="en-GB" dirty="0" smtClean="0"/>
              <a:t/>
            </a:r>
            <a:br>
              <a:rPr lang="en-GB" dirty="0" smtClean="0"/>
            </a:br>
            <a:r>
              <a:rPr lang="en-GB" cap="none" dirty="0" smtClean="0"/>
              <a:t>Assignment support</a:t>
            </a:r>
            <a:endParaRPr lang="en-GB" cap="none" dirty="0"/>
          </a:p>
        </p:txBody>
      </p:sp>
    </p:spTree>
    <p:extLst>
      <p:ext uri="{BB962C8B-B14F-4D97-AF65-F5344CB8AC3E}">
        <p14:creationId xmlns:p14="http://schemas.microsoft.com/office/powerpoint/2010/main" val="4962531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
          <p:cNvSpPr txBox="1">
            <a:spLocks/>
          </p:cNvSpPr>
          <p:nvPr/>
        </p:nvSpPr>
        <p:spPr>
          <a:xfrm>
            <a:off x="1981200" y="157201"/>
            <a:ext cx="8229600" cy="1143000"/>
          </a:xfrm>
          <a:prstGeom prst="rect">
            <a:avLst/>
          </a:prstGeom>
        </p:spPr>
        <p:txBody>
          <a:bodyPr>
            <a:normAutofit fontScale="2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GB" sz="17600" dirty="0" err="1">
                <a:solidFill>
                  <a:schemeClr val="accent1">
                    <a:lumMod val="75000"/>
                  </a:schemeClr>
                </a:solidFill>
              </a:rPr>
              <a:t>Amcanion</a:t>
            </a:r>
            <a:r>
              <a:rPr lang="en-GB" sz="17600" dirty="0">
                <a:solidFill>
                  <a:schemeClr val="accent1">
                    <a:lumMod val="75000"/>
                  </a:schemeClr>
                </a:solidFill>
              </a:rPr>
              <a:t> y </a:t>
            </a:r>
            <a:r>
              <a:rPr lang="en-GB" sz="17600" dirty="0" err="1">
                <a:solidFill>
                  <a:schemeClr val="accent1">
                    <a:lumMod val="75000"/>
                  </a:schemeClr>
                </a:solidFill>
              </a:rPr>
              <a:t>sesiwn</a:t>
            </a:r>
            <a:r>
              <a:rPr lang="en-GB" sz="17600" dirty="0">
                <a:solidFill>
                  <a:schemeClr val="accent1">
                    <a:lumMod val="75000"/>
                  </a:schemeClr>
                </a:solidFill>
              </a:rPr>
              <a:t> </a:t>
            </a:r>
          </a:p>
          <a:p>
            <a:r>
              <a:rPr lang="en-GB" sz="17600" dirty="0">
                <a:solidFill>
                  <a:schemeClr val="accent1">
                    <a:lumMod val="75000"/>
                  </a:schemeClr>
                </a:solidFill>
              </a:rPr>
              <a:t>Session o</a:t>
            </a:r>
            <a:r>
              <a:rPr lang="en-GB" sz="17600" dirty="0" smtClean="0">
                <a:solidFill>
                  <a:schemeClr val="accent1">
                    <a:lumMod val="75000"/>
                  </a:schemeClr>
                </a:solidFill>
              </a:rPr>
              <a:t>bjectives</a:t>
            </a:r>
            <a:r>
              <a:rPr lang="en-GB" sz="5300" dirty="0">
                <a:solidFill>
                  <a:schemeClr val="accent1">
                    <a:lumMod val="75000"/>
                  </a:schemeClr>
                </a:solidFill>
              </a:rPr>
              <a:t/>
            </a:r>
            <a:br>
              <a:rPr lang="en-GB" sz="5300" dirty="0">
                <a:solidFill>
                  <a:schemeClr val="accent1">
                    <a:lumMod val="75000"/>
                  </a:schemeClr>
                </a:solidFill>
              </a:rPr>
            </a:br>
            <a:endParaRPr lang="en-GB" sz="5300" dirty="0"/>
          </a:p>
        </p:txBody>
      </p:sp>
      <p:sp>
        <p:nvSpPr>
          <p:cNvPr id="3" name="Content Placeholder 4"/>
          <p:cNvSpPr txBox="1">
            <a:spLocks/>
          </p:cNvSpPr>
          <p:nvPr/>
        </p:nvSpPr>
        <p:spPr>
          <a:xfrm>
            <a:off x="6426201" y="1455184"/>
            <a:ext cx="5505604" cy="4111070"/>
          </a:xfrm>
          <a:prstGeom prst="rect">
            <a:avLst/>
          </a:prstGeom>
        </p:spPr>
        <p:txBody>
          <a:bodyPr>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dirty="0" smtClean="0"/>
              <a:t>Understand </a:t>
            </a:r>
            <a:r>
              <a:rPr lang="en-US" dirty="0"/>
              <a:t>latest developments within statutory assessment </a:t>
            </a:r>
            <a:r>
              <a:rPr lang="en-US" dirty="0" smtClean="0"/>
              <a:t>requirements</a:t>
            </a:r>
          </a:p>
          <a:p>
            <a:endParaRPr lang="en-US" dirty="0" smtClean="0"/>
          </a:p>
          <a:p>
            <a:r>
              <a:rPr lang="en-US" dirty="0" smtClean="0"/>
              <a:t>Gain </a:t>
            </a:r>
            <a:r>
              <a:rPr lang="en-US" dirty="0"/>
              <a:t>practical experience of levelling pieces of work linked to samples collected on </a:t>
            </a:r>
            <a:r>
              <a:rPr lang="en-US" dirty="0" smtClean="0"/>
              <a:t>PTE</a:t>
            </a:r>
            <a:endParaRPr lang="en-US" dirty="0"/>
          </a:p>
        </p:txBody>
      </p:sp>
      <p:sp>
        <p:nvSpPr>
          <p:cNvPr id="4" name="Content Placeholder 8"/>
          <p:cNvSpPr txBox="1">
            <a:spLocks/>
          </p:cNvSpPr>
          <p:nvPr/>
        </p:nvSpPr>
        <p:spPr>
          <a:xfrm>
            <a:off x="669073" y="1455185"/>
            <a:ext cx="5757127" cy="4382197"/>
          </a:xfrm>
          <a:prstGeom prst="rect">
            <a:avLst/>
          </a:prstGeom>
        </p:spPr>
        <p:txBody>
          <a:bodyPr>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dirty="0" err="1"/>
              <a:t>Deall</a:t>
            </a:r>
            <a:r>
              <a:rPr lang="en-US" dirty="0"/>
              <a:t> y </a:t>
            </a:r>
            <a:r>
              <a:rPr lang="en-US" dirty="0" err="1"/>
              <a:t>datblygiadau</a:t>
            </a:r>
            <a:r>
              <a:rPr lang="en-US" dirty="0"/>
              <a:t> </a:t>
            </a:r>
            <a:r>
              <a:rPr lang="en-US" dirty="0" err="1"/>
              <a:t>diweddaraf</a:t>
            </a:r>
            <a:r>
              <a:rPr lang="en-US" dirty="0"/>
              <a:t> </a:t>
            </a:r>
            <a:r>
              <a:rPr lang="en-US" dirty="0" err="1"/>
              <a:t>yn</a:t>
            </a:r>
            <a:r>
              <a:rPr lang="en-US" dirty="0"/>
              <a:t> y </a:t>
            </a:r>
            <a:r>
              <a:rPr lang="en-US" dirty="0" err="1"/>
              <a:t>gofynion</a:t>
            </a:r>
            <a:r>
              <a:rPr lang="en-US" dirty="0"/>
              <a:t> </a:t>
            </a:r>
            <a:r>
              <a:rPr lang="en-US" dirty="0" err="1"/>
              <a:t>asesu</a:t>
            </a:r>
            <a:r>
              <a:rPr lang="en-US" dirty="0"/>
              <a:t> </a:t>
            </a:r>
            <a:r>
              <a:rPr lang="en-US" dirty="0" err="1" smtClean="0"/>
              <a:t>statudol</a:t>
            </a:r>
            <a:endParaRPr lang="en-US" dirty="0" smtClean="0"/>
          </a:p>
          <a:p>
            <a:endParaRPr lang="en-US" dirty="0"/>
          </a:p>
          <a:p>
            <a:r>
              <a:rPr lang="en-US" dirty="0" err="1"/>
              <a:t>Profiad</a:t>
            </a:r>
            <a:r>
              <a:rPr lang="en-US" dirty="0"/>
              <a:t> </a:t>
            </a:r>
            <a:r>
              <a:rPr lang="en-US" dirty="0" err="1"/>
              <a:t>ymarferol</a:t>
            </a:r>
            <a:r>
              <a:rPr lang="en-US" dirty="0"/>
              <a:t> o </a:t>
            </a:r>
            <a:r>
              <a:rPr lang="en-US" dirty="0" err="1"/>
              <a:t>asesu</a:t>
            </a:r>
            <a:r>
              <a:rPr lang="en-US" dirty="0"/>
              <a:t> </a:t>
            </a:r>
            <a:r>
              <a:rPr lang="en-US" dirty="0" err="1"/>
              <a:t>darnau</a:t>
            </a:r>
            <a:r>
              <a:rPr lang="en-US" dirty="0"/>
              <a:t> o </a:t>
            </a:r>
            <a:r>
              <a:rPr lang="en-US" dirty="0" err="1"/>
              <a:t>waith</a:t>
            </a:r>
            <a:r>
              <a:rPr lang="en-US" dirty="0"/>
              <a:t> </a:t>
            </a:r>
            <a:r>
              <a:rPr lang="en-US" dirty="0" err="1"/>
              <a:t>yn</a:t>
            </a:r>
            <a:r>
              <a:rPr lang="en-US" dirty="0"/>
              <a:t> </a:t>
            </a:r>
            <a:r>
              <a:rPr lang="en-US" dirty="0" err="1"/>
              <a:t>deillio</a:t>
            </a:r>
            <a:r>
              <a:rPr lang="en-US" dirty="0"/>
              <a:t> </a:t>
            </a:r>
            <a:r>
              <a:rPr lang="en-US" dirty="0" err="1"/>
              <a:t>o’r</a:t>
            </a:r>
            <a:r>
              <a:rPr lang="en-US" dirty="0"/>
              <a:t> </a:t>
            </a:r>
            <a:r>
              <a:rPr lang="en-US" dirty="0" err="1"/>
              <a:t>esiamplau</a:t>
            </a:r>
            <a:r>
              <a:rPr lang="en-US" dirty="0"/>
              <a:t> a </a:t>
            </a:r>
            <a:r>
              <a:rPr lang="en-US" dirty="0" err="1"/>
              <a:t>gasglwyd</a:t>
            </a:r>
            <a:r>
              <a:rPr lang="en-US" dirty="0"/>
              <a:t> </a:t>
            </a:r>
            <a:r>
              <a:rPr lang="en-US" dirty="0" err="1"/>
              <a:t>ar</a:t>
            </a:r>
            <a:r>
              <a:rPr lang="en-US" dirty="0"/>
              <a:t> y PAP</a:t>
            </a:r>
          </a:p>
        </p:txBody>
      </p:sp>
    </p:spTree>
    <p:extLst>
      <p:ext uri="{BB962C8B-B14F-4D97-AF65-F5344CB8AC3E}">
        <p14:creationId xmlns:p14="http://schemas.microsoft.com/office/powerpoint/2010/main" val="11732325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loud Callout 1"/>
          <p:cNvSpPr/>
          <p:nvPr/>
        </p:nvSpPr>
        <p:spPr>
          <a:xfrm>
            <a:off x="514350" y="1300202"/>
            <a:ext cx="10815638" cy="4231758"/>
          </a:xfrm>
          <a:prstGeom prst="cloudCallout">
            <a:avLst>
              <a:gd name="adj1" fmla="val -50229"/>
              <a:gd name="adj2" fmla="val 47424"/>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Title 2"/>
          <p:cNvSpPr txBox="1">
            <a:spLocks/>
          </p:cNvSpPr>
          <p:nvPr/>
        </p:nvSpPr>
        <p:spPr>
          <a:xfrm>
            <a:off x="1981200" y="157201"/>
            <a:ext cx="8229600" cy="1143000"/>
          </a:xfrm>
          <a:prstGeom prst="rect">
            <a:avLst/>
          </a:prstGeom>
        </p:spPr>
        <p:txBody>
          <a:bodyPr>
            <a:normAutofit fontScale="2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GB" sz="17600" dirty="0" err="1">
                <a:solidFill>
                  <a:schemeClr val="accent1">
                    <a:lumMod val="75000"/>
                  </a:schemeClr>
                </a:solidFill>
              </a:rPr>
              <a:t>Meddwl</a:t>
            </a:r>
            <a:r>
              <a:rPr lang="en-GB" sz="17600" dirty="0">
                <a:solidFill>
                  <a:schemeClr val="accent1">
                    <a:lumMod val="75000"/>
                  </a:schemeClr>
                </a:solidFill>
              </a:rPr>
              <a:t> </a:t>
            </a:r>
            <a:r>
              <a:rPr lang="cy-GB" sz="17600" dirty="0">
                <a:solidFill>
                  <a:schemeClr val="accent1">
                    <a:lumMod val="75000"/>
                  </a:schemeClr>
                </a:solidFill>
              </a:rPr>
              <a:t>-</a:t>
            </a:r>
            <a:r>
              <a:rPr lang="en-GB" sz="17600" dirty="0">
                <a:solidFill>
                  <a:schemeClr val="accent1">
                    <a:lumMod val="75000"/>
                  </a:schemeClr>
                </a:solidFill>
              </a:rPr>
              <a:t> </a:t>
            </a:r>
            <a:r>
              <a:rPr lang="en-GB" sz="17600" dirty="0" err="1">
                <a:solidFill>
                  <a:schemeClr val="accent1">
                    <a:lumMod val="75000"/>
                  </a:schemeClr>
                </a:solidFill>
              </a:rPr>
              <a:t>Paru</a:t>
            </a:r>
            <a:r>
              <a:rPr lang="en-GB" sz="17600" dirty="0">
                <a:solidFill>
                  <a:schemeClr val="accent1">
                    <a:lumMod val="75000"/>
                  </a:schemeClr>
                </a:solidFill>
              </a:rPr>
              <a:t> - </a:t>
            </a:r>
            <a:r>
              <a:rPr lang="en-GB" sz="17600" dirty="0" err="1">
                <a:solidFill>
                  <a:schemeClr val="accent1">
                    <a:lumMod val="75000"/>
                  </a:schemeClr>
                </a:solidFill>
              </a:rPr>
              <a:t>Rhannu</a:t>
            </a:r>
            <a:r>
              <a:rPr lang="en-GB" sz="17600" dirty="0">
                <a:solidFill>
                  <a:schemeClr val="accent1">
                    <a:lumMod val="75000"/>
                  </a:schemeClr>
                </a:solidFill>
              </a:rPr>
              <a:t> </a:t>
            </a:r>
          </a:p>
          <a:p>
            <a:r>
              <a:rPr lang="en-GB" sz="17600" dirty="0">
                <a:solidFill>
                  <a:schemeClr val="accent1">
                    <a:lumMod val="75000"/>
                  </a:schemeClr>
                </a:solidFill>
              </a:rPr>
              <a:t>Think  - Pair - Share </a:t>
            </a:r>
          </a:p>
          <a:p>
            <a:r>
              <a:rPr lang="en-GB" sz="5300" dirty="0">
                <a:solidFill>
                  <a:schemeClr val="accent1">
                    <a:lumMod val="75000"/>
                  </a:schemeClr>
                </a:solidFill>
              </a:rPr>
              <a:t/>
            </a:r>
            <a:br>
              <a:rPr lang="en-GB" sz="5300" dirty="0">
                <a:solidFill>
                  <a:schemeClr val="accent1">
                    <a:lumMod val="75000"/>
                  </a:schemeClr>
                </a:solidFill>
              </a:rPr>
            </a:br>
            <a:endParaRPr lang="en-GB" sz="5300" dirty="0"/>
          </a:p>
        </p:txBody>
      </p:sp>
      <p:sp>
        <p:nvSpPr>
          <p:cNvPr id="6" name="TextBox 5"/>
          <p:cNvSpPr txBox="1"/>
          <p:nvPr/>
        </p:nvSpPr>
        <p:spPr>
          <a:xfrm>
            <a:off x="6096000" y="2061864"/>
            <a:ext cx="4975883" cy="2708434"/>
          </a:xfrm>
          <a:prstGeom prst="rect">
            <a:avLst/>
          </a:prstGeom>
          <a:noFill/>
        </p:spPr>
        <p:txBody>
          <a:bodyPr wrap="square" rtlCol="0">
            <a:spAutoFit/>
          </a:bodyPr>
          <a:lstStyle/>
          <a:p>
            <a:r>
              <a:rPr lang="en-GB" sz="3400" dirty="0" smtClean="0"/>
              <a:t>What are the requirements for assessing and reporting mathematics and numeracy in primary schools in Wales?</a:t>
            </a:r>
            <a:endParaRPr lang="en-GB" sz="3400" dirty="0"/>
          </a:p>
        </p:txBody>
      </p:sp>
      <p:sp>
        <p:nvSpPr>
          <p:cNvPr id="7" name="TextBox 6"/>
          <p:cNvSpPr txBox="1"/>
          <p:nvPr/>
        </p:nvSpPr>
        <p:spPr>
          <a:xfrm>
            <a:off x="1852612" y="2061863"/>
            <a:ext cx="4383272" cy="2708434"/>
          </a:xfrm>
          <a:prstGeom prst="rect">
            <a:avLst/>
          </a:prstGeom>
          <a:noFill/>
        </p:spPr>
        <p:txBody>
          <a:bodyPr wrap="square" rtlCol="0">
            <a:spAutoFit/>
          </a:bodyPr>
          <a:lstStyle/>
          <a:p>
            <a:r>
              <a:rPr lang="en-GB" sz="3400" dirty="0" smtClean="0"/>
              <a:t>Beth </a:t>
            </a:r>
            <a:r>
              <a:rPr lang="en-GB" sz="3400" dirty="0" err="1" smtClean="0"/>
              <a:t>yw’r</a:t>
            </a:r>
            <a:r>
              <a:rPr lang="en-GB" sz="3400" dirty="0" smtClean="0"/>
              <a:t> </a:t>
            </a:r>
            <a:r>
              <a:rPr lang="en-GB" sz="3400" dirty="0" err="1" smtClean="0"/>
              <a:t>gofynion</a:t>
            </a:r>
            <a:r>
              <a:rPr lang="en-GB" sz="3400" dirty="0" smtClean="0"/>
              <a:t> </a:t>
            </a:r>
            <a:r>
              <a:rPr lang="en-GB" sz="3400" dirty="0" err="1" smtClean="0"/>
              <a:t>ar</a:t>
            </a:r>
            <a:r>
              <a:rPr lang="en-GB" sz="3400" dirty="0" smtClean="0"/>
              <a:t> </a:t>
            </a:r>
            <a:r>
              <a:rPr lang="en-GB" sz="3400" dirty="0" err="1" smtClean="0"/>
              <a:t>gyfer</a:t>
            </a:r>
            <a:r>
              <a:rPr lang="en-GB" sz="3400" dirty="0" smtClean="0"/>
              <a:t> </a:t>
            </a:r>
            <a:r>
              <a:rPr lang="en-GB" sz="3400" dirty="0" err="1" smtClean="0"/>
              <a:t>asesu</a:t>
            </a:r>
            <a:r>
              <a:rPr lang="en-GB" sz="3400" dirty="0" smtClean="0"/>
              <a:t> ac </a:t>
            </a:r>
            <a:r>
              <a:rPr lang="en-GB" sz="3400" dirty="0" err="1" smtClean="0"/>
              <a:t>adrodd</a:t>
            </a:r>
            <a:r>
              <a:rPr lang="en-GB" sz="3400" dirty="0" smtClean="0"/>
              <a:t> o ran </a:t>
            </a:r>
            <a:r>
              <a:rPr lang="en-GB" sz="3400" dirty="0" err="1" smtClean="0"/>
              <a:t>mathemateg</a:t>
            </a:r>
            <a:r>
              <a:rPr lang="en-GB" sz="3400" dirty="0" smtClean="0"/>
              <a:t> a </a:t>
            </a:r>
            <a:r>
              <a:rPr lang="en-GB" sz="3400" dirty="0" err="1" smtClean="0"/>
              <a:t>rhifedd</a:t>
            </a:r>
            <a:r>
              <a:rPr lang="en-GB" sz="3400" dirty="0" smtClean="0"/>
              <a:t> </a:t>
            </a:r>
            <a:r>
              <a:rPr lang="en-GB" sz="3400" dirty="0" err="1" smtClean="0"/>
              <a:t>yn</a:t>
            </a:r>
            <a:r>
              <a:rPr lang="en-GB" sz="3400" dirty="0" smtClean="0"/>
              <a:t> </a:t>
            </a:r>
            <a:r>
              <a:rPr lang="en-GB" sz="3400" dirty="0" err="1" smtClean="0"/>
              <a:t>ysgolion</a:t>
            </a:r>
            <a:r>
              <a:rPr lang="en-GB" sz="3400" dirty="0" smtClean="0"/>
              <a:t> </a:t>
            </a:r>
            <a:r>
              <a:rPr lang="en-GB" sz="3400" dirty="0" err="1"/>
              <a:t>c</a:t>
            </a:r>
            <a:r>
              <a:rPr lang="en-GB" sz="3400" dirty="0" err="1" smtClean="0"/>
              <a:t>ynradd</a:t>
            </a:r>
            <a:r>
              <a:rPr lang="en-GB" sz="3400" dirty="0" smtClean="0"/>
              <a:t> </a:t>
            </a:r>
            <a:r>
              <a:rPr lang="en-GB" sz="3400" dirty="0" err="1" smtClean="0"/>
              <a:t>Cymru</a:t>
            </a:r>
            <a:r>
              <a:rPr lang="en-GB" sz="3400" dirty="0" smtClean="0"/>
              <a:t>? </a:t>
            </a:r>
            <a:endParaRPr lang="en-GB" sz="3400" dirty="0"/>
          </a:p>
        </p:txBody>
      </p:sp>
    </p:spTree>
    <p:extLst>
      <p:ext uri="{BB962C8B-B14F-4D97-AF65-F5344CB8AC3E}">
        <p14:creationId xmlns:p14="http://schemas.microsoft.com/office/powerpoint/2010/main" val="3116399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6016487" y="1300201"/>
            <a:ext cx="6063425" cy="4351338"/>
          </a:xfrm>
          <a:prstGeom prst="rect">
            <a:avLst/>
          </a:prstGeom>
        </p:spPr>
        <p:txBody>
          <a:bodyPr>
            <a:normAutofit fontScale="92500" lnSpcReduction="10000"/>
          </a:bodyPr>
          <a:lst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a:lstStyle>
          <a:p>
            <a:r>
              <a:rPr lang="en-GB" cap="none" dirty="0" smtClean="0"/>
              <a:t>Baseline Assessment using the compact </a:t>
            </a:r>
            <a:r>
              <a:rPr lang="en-GB" b="1" cap="none" dirty="0" smtClean="0"/>
              <a:t>Foundation Phase </a:t>
            </a:r>
            <a:r>
              <a:rPr lang="en-GB" b="1" cap="none" dirty="0"/>
              <a:t>P</a:t>
            </a:r>
            <a:r>
              <a:rPr lang="en-GB" b="1" cap="none" dirty="0" smtClean="0"/>
              <a:t>rofile </a:t>
            </a:r>
            <a:r>
              <a:rPr lang="en-GB" cap="none" dirty="0" smtClean="0"/>
              <a:t>within a child’s first 6 weeks in </a:t>
            </a:r>
            <a:r>
              <a:rPr lang="en-GB" b="1" cap="none" dirty="0" smtClean="0"/>
              <a:t>Reception</a:t>
            </a:r>
          </a:p>
          <a:p>
            <a:r>
              <a:rPr lang="en-GB" cap="none" dirty="0" smtClean="0"/>
              <a:t>End of Foundation Phase (Y.2) </a:t>
            </a:r>
            <a:r>
              <a:rPr lang="en-GB" cap="none" dirty="0"/>
              <a:t>teacher assessments </a:t>
            </a:r>
            <a:r>
              <a:rPr lang="en-GB" cap="none" dirty="0" smtClean="0"/>
              <a:t>against </a:t>
            </a:r>
            <a:r>
              <a:rPr lang="en-GB" b="1" cap="none" dirty="0"/>
              <a:t>F</a:t>
            </a:r>
            <a:r>
              <a:rPr lang="en-GB" b="1" cap="none" dirty="0" smtClean="0"/>
              <a:t>oundation </a:t>
            </a:r>
            <a:r>
              <a:rPr lang="en-GB" b="1" cap="none" dirty="0"/>
              <a:t>P</a:t>
            </a:r>
            <a:r>
              <a:rPr lang="en-GB" b="1" cap="none" dirty="0" smtClean="0"/>
              <a:t>hase Outcomes (Full Profile)</a:t>
            </a:r>
          </a:p>
          <a:p>
            <a:r>
              <a:rPr lang="en-GB" cap="none" dirty="0" smtClean="0"/>
              <a:t>End </a:t>
            </a:r>
            <a:r>
              <a:rPr lang="en-GB" cap="none" dirty="0"/>
              <a:t>of key stage 2 </a:t>
            </a:r>
            <a:r>
              <a:rPr lang="en-GB" b="1" cap="none" dirty="0" smtClean="0"/>
              <a:t>(Y.6)</a:t>
            </a:r>
            <a:r>
              <a:rPr lang="en-GB" cap="none" dirty="0" smtClean="0"/>
              <a:t> </a:t>
            </a:r>
            <a:r>
              <a:rPr lang="en-GB" cap="none" dirty="0"/>
              <a:t>teacher assessments </a:t>
            </a:r>
            <a:r>
              <a:rPr lang="en-GB" cap="none" dirty="0" smtClean="0"/>
              <a:t>against </a:t>
            </a:r>
            <a:r>
              <a:rPr lang="en-GB" b="1" cap="none" dirty="0" smtClean="0"/>
              <a:t>national curriculum level descriptors</a:t>
            </a:r>
          </a:p>
          <a:p>
            <a:r>
              <a:rPr lang="en-GB" cap="none" dirty="0" smtClean="0"/>
              <a:t>Annual </a:t>
            </a:r>
            <a:r>
              <a:rPr lang="en-GB" b="1" cap="none" dirty="0" smtClean="0"/>
              <a:t>procedural and reasoning numeracy </a:t>
            </a:r>
            <a:r>
              <a:rPr lang="en-GB" cap="none" dirty="0" smtClean="0"/>
              <a:t>tests for children </a:t>
            </a:r>
            <a:r>
              <a:rPr lang="en-GB" cap="none" dirty="0"/>
              <a:t>in years </a:t>
            </a:r>
            <a:r>
              <a:rPr lang="en-GB" cap="none" dirty="0" smtClean="0"/>
              <a:t>2-6. </a:t>
            </a:r>
            <a:r>
              <a:rPr lang="en-GB" cap="none" dirty="0"/>
              <a:t>P</a:t>
            </a:r>
            <a:r>
              <a:rPr lang="en-GB" cap="none" dirty="0" smtClean="0"/>
              <a:t>arents receive their child’s results</a:t>
            </a:r>
          </a:p>
          <a:p>
            <a:r>
              <a:rPr lang="en-GB" cap="none" dirty="0" smtClean="0"/>
              <a:t>Schools give a ‘narrative’ report on learners’ numeracy skills in relation to the LNF (i.e. How numeracy is used across the curriculum)</a:t>
            </a:r>
          </a:p>
          <a:p>
            <a:endParaRPr lang="en-GB" dirty="0" smtClean="0"/>
          </a:p>
          <a:p>
            <a:endParaRPr lang="en-GB" dirty="0"/>
          </a:p>
        </p:txBody>
      </p:sp>
      <p:sp>
        <p:nvSpPr>
          <p:cNvPr id="3" name="Title 2"/>
          <p:cNvSpPr txBox="1">
            <a:spLocks/>
          </p:cNvSpPr>
          <p:nvPr/>
        </p:nvSpPr>
        <p:spPr>
          <a:xfrm>
            <a:off x="114300" y="157201"/>
            <a:ext cx="11965612" cy="1143000"/>
          </a:xfrm>
          <a:prstGeom prst="rect">
            <a:avLst/>
          </a:prstGeom>
        </p:spPr>
        <p:txBody>
          <a:bodyPr>
            <a:normAutofit fontScale="2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GB" sz="17600" dirty="0" err="1" smtClean="0">
                <a:solidFill>
                  <a:schemeClr val="accent1">
                    <a:lumMod val="75000"/>
                  </a:schemeClr>
                </a:solidFill>
              </a:rPr>
              <a:t>Asesu</a:t>
            </a:r>
            <a:r>
              <a:rPr lang="en-GB" sz="17600" dirty="0" smtClean="0">
                <a:solidFill>
                  <a:schemeClr val="accent1">
                    <a:lumMod val="75000"/>
                  </a:schemeClr>
                </a:solidFill>
              </a:rPr>
              <a:t> </a:t>
            </a:r>
            <a:r>
              <a:rPr lang="en-GB" sz="17600" dirty="0" err="1" smtClean="0">
                <a:solidFill>
                  <a:schemeClr val="accent1">
                    <a:lumMod val="75000"/>
                  </a:schemeClr>
                </a:solidFill>
              </a:rPr>
              <a:t>Mathemateg</a:t>
            </a:r>
            <a:r>
              <a:rPr lang="en-GB" sz="17600" dirty="0" smtClean="0">
                <a:solidFill>
                  <a:schemeClr val="accent1">
                    <a:lumMod val="75000"/>
                  </a:schemeClr>
                </a:solidFill>
              </a:rPr>
              <a:t> a </a:t>
            </a:r>
            <a:r>
              <a:rPr lang="en-GB" sz="17600" dirty="0" err="1" smtClean="0">
                <a:solidFill>
                  <a:schemeClr val="accent1">
                    <a:lumMod val="75000"/>
                  </a:schemeClr>
                </a:solidFill>
              </a:rPr>
              <a:t>Rhifedd</a:t>
            </a:r>
            <a:r>
              <a:rPr lang="en-GB" sz="17600" dirty="0" smtClean="0">
                <a:solidFill>
                  <a:schemeClr val="accent1">
                    <a:lumMod val="75000"/>
                  </a:schemeClr>
                </a:solidFill>
              </a:rPr>
              <a:t> </a:t>
            </a:r>
            <a:r>
              <a:rPr lang="en-GB" sz="17600" dirty="0" err="1" smtClean="0">
                <a:solidFill>
                  <a:schemeClr val="accent1">
                    <a:lumMod val="75000"/>
                  </a:schemeClr>
                </a:solidFill>
              </a:rPr>
              <a:t>Statudol</a:t>
            </a:r>
            <a:endParaRPr lang="en-GB" sz="17600" dirty="0" smtClean="0">
              <a:solidFill>
                <a:schemeClr val="accent1">
                  <a:lumMod val="75000"/>
                </a:schemeClr>
              </a:solidFill>
            </a:endParaRPr>
          </a:p>
          <a:p>
            <a:r>
              <a:rPr lang="en-GB" sz="17600" dirty="0" smtClean="0">
                <a:solidFill>
                  <a:schemeClr val="accent1">
                    <a:lumMod val="75000"/>
                  </a:schemeClr>
                </a:solidFill>
              </a:rPr>
              <a:t>Statutory Mathematics and Numeracy Assessment </a:t>
            </a:r>
            <a:endParaRPr lang="en-GB" sz="17600" dirty="0">
              <a:solidFill>
                <a:schemeClr val="accent1">
                  <a:lumMod val="75000"/>
                </a:schemeClr>
              </a:solidFill>
            </a:endParaRPr>
          </a:p>
          <a:p>
            <a:r>
              <a:rPr lang="en-GB" sz="5300" dirty="0">
                <a:solidFill>
                  <a:schemeClr val="accent1">
                    <a:lumMod val="75000"/>
                  </a:schemeClr>
                </a:solidFill>
              </a:rPr>
              <a:t/>
            </a:r>
            <a:br>
              <a:rPr lang="en-GB" sz="5300" dirty="0">
                <a:solidFill>
                  <a:schemeClr val="accent1">
                    <a:lumMod val="75000"/>
                  </a:schemeClr>
                </a:solidFill>
              </a:rPr>
            </a:br>
            <a:endParaRPr lang="en-GB" sz="5300" dirty="0"/>
          </a:p>
        </p:txBody>
      </p:sp>
      <p:sp>
        <p:nvSpPr>
          <p:cNvPr id="4" name="Content Placeholder 2"/>
          <p:cNvSpPr txBox="1">
            <a:spLocks/>
          </p:cNvSpPr>
          <p:nvPr/>
        </p:nvSpPr>
        <p:spPr>
          <a:xfrm>
            <a:off x="114300" y="1300202"/>
            <a:ext cx="6034709" cy="4351338"/>
          </a:xfrm>
          <a:prstGeom prst="rect">
            <a:avLst/>
          </a:prstGeom>
        </p:spPr>
        <p:txBody>
          <a:bodyPr>
            <a:noAutofit/>
          </a:bodyPr>
          <a:lst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a:lstStyle>
          <a:p>
            <a:r>
              <a:rPr lang="en-US" sz="1900" cap="none" dirty="0" err="1" smtClean="0"/>
              <a:t>Asesiad</a:t>
            </a:r>
            <a:r>
              <a:rPr lang="en-US" sz="1900" cap="none" dirty="0" smtClean="0"/>
              <a:t> </a:t>
            </a:r>
            <a:r>
              <a:rPr lang="en-US" sz="1900" cap="none" dirty="0" err="1"/>
              <a:t>sylfaenol</a:t>
            </a:r>
            <a:r>
              <a:rPr lang="en-US" sz="1900" cap="none" dirty="0"/>
              <a:t> </a:t>
            </a:r>
            <a:r>
              <a:rPr lang="en-US" sz="1900" cap="none" dirty="0" err="1" smtClean="0"/>
              <a:t>gyda</a:t>
            </a:r>
            <a:r>
              <a:rPr lang="en-US" sz="1900" cap="none" dirty="0" smtClean="0"/>
              <a:t> </a:t>
            </a:r>
            <a:r>
              <a:rPr lang="en-US" sz="1900" b="1" cap="none" dirty="0" err="1" smtClean="0"/>
              <a:t>Proffil</a:t>
            </a:r>
            <a:r>
              <a:rPr lang="en-US" sz="1900" b="1" cap="none" dirty="0" smtClean="0"/>
              <a:t> </a:t>
            </a:r>
            <a:r>
              <a:rPr lang="en-US" sz="1900" b="1" cap="none" dirty="0" err="1" smtClean="0"/>
              <a:t>Cryno</a:t>
            </a:r>
            <a:r>
              <a:rPr lang="en-US" sz="1900" b="1" cap="none" dirty="0" smtClean="0"/>
              <a:t> y </a:t>
            </a:r>
            <a:r>
              <a:rPr lang="en-US" sz="1900" b="1" cap="none" dirty="0" err="1" smtClean="0"/>
              <a:t>Cyfnod</a:t>
            </a:r>
            <a:r>
              <a:rPr lang="en-US" sz="1900" b="1" cap="none" dirty="0" smtClean="0"/>
              <a:t> Sylfaen</a:t>
            </a:r>
            <a:r>
              <a:rPr lang="en-US" sz="1900" cap="none" dirty="0" smtClean="0"/>
              <a:t> </a:t>
            </a:r>
            <a:r>
              <a:rPr lang="en-US" sz="1900" cap="none" dirty="0" err="1" smtClean="0"/>
              <a:t>yn</a:t>
            </a:r>
            <a:r>
              <a:rPr lang="en-US" sz="1900" cap="none" dirty="0" smtClean="0"/>
              <a:t> </a:t>
            </a:r>
            <a:r>
              <a:rPr lang="en-US" sz="1900" cap="none" dirty="0" err="1" smtClean="0"/>
              <a:t>ystod</a:t>
            </a:r>
            <a:r>
              <a:rPr lang="en-US" sz="1900" cap="none" dirty="0" smtClean="0"/>
              <a:t> 6 </a:t>
            </a:r>
            <a:r>
              <a:rPr lang="en-US" sz="1900" cap="none" dirty="0" err="1" smtClean="0"/>
              <a:t>wythnos</a:t>
            </a:r>
            <a:r>
              <a:rPr lang="en-US" sz="1900" cap="none" dirty="0" smtClean="0"/>
              <a:t> </a:t>
            </a:r>
            <a:r>
              <a:rPr lang="en-US" sz="1900" cap="none" dirty="0" err="1" smtClean="0"/>
              <a:t>gyntaf</a:t>
            </a:r>
            <a:r>
              <a:rPr lang="en-US" sz="1900" cap="none" dirty="0" smtClean="0"/>
              <a:t> </a:t>
            </a:r>
            <a:r>
              <a:rPr lang="en-US" sz="1900" cap="none" dirty="0" err="1" smtClean="0"/>
              <a:t>plentyn</a:t>
            </a:r>
            <a:r>
              <a:rPr lang="en-US" sz="1900" cap="none" dirty="0" smtClean="0"/>
              <a:t> </a:t>
            </a:r>
            <a:r>
              <a:rPr lang="en-US" sz="1900" cap="none" dirty="0" err="1" smtClean="0"/>
              <a:t>yn</a:t>
            </a:r>
            <a:r>
              <a:rPr lang="en-US" sz="1900" cap="none" dirty="0" smtClean="0"/>
              <a:t> y </a:t>
            </a:r>
            <a:r>
              <a:rPr lang="en-US" sz="1900" cap="none" dirty="0" err="1" smtClean="0"/>
              <a:t>Derbyn</a:t>
            </a:r>
            <a:r>
              <a:rPr lang="en-US" sz="1900" cap="none" dirty="0" smtClean="0"/>
              <a:t> </a:t>
            </a:r>
          </a:p>
          <a:p>
            <a:r>
              <a:rPr lang="en-US" sz="1900" cap="none" dirty="0" err="1" smtClean="0"/>
              <a:t>Diwedd</a:t>
            </a:r>
            <a:r>
              <a:rPr lang="en-US" sz="1900" cap="none" dirty="0" smtClean="0"/>
              <a:t> </a:t>
            </a:r>
            <a:r>
              <a:rPr lang="en-US" sz="1900" cap="none" dirty="0" err="1" smtClean="0"/>
              <a:t>Cyfnod</a:t>
            </a:r>
            <a:r>
              <a:rPr lang="en-US" sz="1900" cap="none" dirty="0" smtClean="0"/>
              <a:t> Sylfaen (B.2) </a:t>
            </a:r>
            <a:r>
              <a:rPr lang="en-US" sz="1900" cap="none" dirty="0" err="1" smtClean="0"/>
              <a:t>asesiadau</a:t>
            </a:r>
            <a:r>
              <a:rPr lang="en-US" sz="1900" cap="none" dirty="0" smtClean="0"/>
              <a:t> </a:t>
            </a:r>
            <a:r>
              <a:rPr lang="en-US" sz="1900" cap="none" dirty="0" err="1" smtClean="0"/>
              <a:t>athro</a:t>
            </a:r>
            <a:r>
              <a:rPr lang="en-US" sz="1900" cap="none" dirty="0" smtClean="0"/>
              <a:t> </a:t>
            </a:r>
            <a:r>
              <a:rPr lang="en-US" sz="1900" cap="none" dirty="0" err="1" smtClean="0"/>
              <a:t>yn</a:t>
            </a:r>
            <a:r>
              <a:rPr lang="en-US" sz="1900" cap="none" dirty="0" smtClean="0"/>
              <a:t> </a:t>
            </a:r>
            <a:r>
              <a:rPr lang="en-US" sz="1900" cap="none" dirty="0" err="1" smtClean="0"/>
              <a:t>erbyn</a:t>
            </a:r>
            <a:r>
              <a:rPr lang="en-US" sz="1900" cap="none" dirty="0" smtClean="0"/>
              <a:t> </a:t>
            </a:r>
            <a:r>
              <a:rPr lang="en-US" sz="1900" b="1" cap="none" dirty="0" err="1" smtClean="0"/>
              <a:t>deilliannau’r</a:t>
            </a:r>
            <a:r>
              <a:rPr lang="en-US" sz="1900" b="1" cap="none" dirty="0" smtClean="0"/>
              <a:t> </a:t>
            </a:r>
            <a:r>
              <a:rPr lang="en-US" sz="1900" b="1" cap="none" dirty="0" err="1" smtClean="0"/>
              <a:t>cyfnod</a:t>
            </a:r>
            <a:r>
              <a:rPr lang="en-US" sz="1900" b="1" cap="none" dirty="0" smtClean="0"/>
              <a:t> </a:t>
            </a:r>
            <a:r>
              <a:rPr lang="en-US" sz="1900" b="1" cap="none" dirty="0" err="1" smtClean="0"/>
              <a:t>sylfaen</a:t>
            </a:r>
            <a:r>
              <a:rPr lang="en-US" sz="1900" cap="none" dirty="0" smtClean="0"/>
              <a:t> (</a:t>
            </a:r>
            <a:r>
              <a:rPr lang="en-US" sz="1900" b="1" cap="none" dirty="0" err="1" smtClean="0"/>
              <a:t>Proffil</a:t>
            </a:r>
            <a:r>
              <a:rPr lang="en-US" sz="1900" b="1" cap="none" dirty="0" smtClean="0"/>
              <a:t> </a:t>
            </a:r>
            <a:r>
              <a:rPr lang="en-US" sz="1900" b="1" cap="none" dirty="0" err="1" smtClean="0"/>
              <a:t>Llawn</a:t>
            </a:r>
            <a:r>
              <a:rPr lang="en-US" sz="1900" b="1" cap="none" dirty="0" smtClean="0"/>
              <a:t>) </a:t>
            </a:r>
          </a:p>
          <a:p>
            <a:r>
              <a:rPr lang="en-GB" sz="1900" cap="none" dirty="0" err="1"/>
              <a:t>D</a:t>
            </a:r>
            <a:r>
              <a:rPr lang="en-GB" sz="1900" cap="none" dirty="0" err="1" smtClean="0"/>
              <a:t>iwedd</a:t>
            </a:r>
            <a:r>
              <a:rPr lang="en-GB" sz="1900" cap="none" dirty="0" smtClean="0"/>
              <a:t> </a:t>
            </a:r>
            <a:r>
              <a:rPr lang="en-GB" sz="1900" cap="none" dirty="0"/>
              <a:t>CA2 </a:t>
            </a:r>
            <a:r>
              <a:rPr lang="en-GB" sz="1900" cap="none" dirty="0" smtClean="0"/>
              <a:t>(B.6</a:t>
            </a:r>
            <a:r>
              <a:rPr lang="en-GB" sz="1900" cap="none" dirty="0"/>
              <a:t>) </a:t>
            </a:r>
            <a:r>
              <a:rPr lang="en-GB" sz="1900" cap="none" dirty="0" err="1"/>
              <a:t>a</a:t>
            </a:r>
            <a:r>
              <a:rPr lang="en-GB" sz="1900" cap="none" dirty="0" err="1" smtClean="0"/>
              <a:t>sesu</a:t>
            </a:r>
            <a:r>
              <a:rPr lang="en-GB" sz="1900" cap="none" dirty="0" smtClean="0"/>
              <a:t> </a:t>
            </a:r>
            <a:r>
              <a:rPr lang="en-GB" sz="1900" cap="none" dirty="0" err="1" smtClean="0">
                <a:latin typeface="+mj-lt"/>
              </a:rPr>
              <a:t>yn</a:t>
            </a:r>
            <a:r>
              <a:rPr lang="en-GB" sz="1900" cap="none" dirty="0" smtClean="0">
                <a:latin typeface="+mj-lt"/>
              </a:rPr>
              <a:t> </a:t>
            </a:r>
            <a:r>
              <a:rPr lang="en-GB" sz="1900" cap="none" dirty="0" err="1" smtClean="0">
                <a:latin typeface="+mj-lt"/>
              </a:rPr>
              <a:t>ôl</a:t>
            </a:r>
            <a:r>
              <a:rPr lang="en-GB" sz="1900" cap="none" dirty="0" smtClean="0">
                <a:latin typeface="+mj-lt"/>
              </a:rPr>
              <a:t> </a:t>
            </a:r>
            <a:r>
              <a:rPr lang="en-GB" sz="1900" b="1" cap="none" dirty="0" err="1" smtClean="0">
                <a:latin typeface="+mj-lt"/>
              </a:rPr>
              <a:t>disgrifiadau</a:t>
            </a:r>
            <a:r>
              <a:rPr lang="en-GB" sz="1900" b="1" cap="none" dirty="0" smtClean="0">
                <a:latin typeface="+mj-lt"/>
              </a:rPr>
              <a:t> </a:t>
            </a:r>
            <a:r>
              <a:rPr lang="en-GB" sz="1900" b="1" cap="none" dirty="0" err="1" smtClean="0">
                <a:latin typeface="+mj-lt"/>
              </a:rPr>
              <a:t>lefel</a:t>
            </a:r>
            <a:r>
              <a:rPr lang="en-GB" sz="1900" b="1" cap="none" dirty="0" smtClean="0">
                <a:latin typeface="+mj-lt"/>
              </a:rPr>
              <a:t> y </a:t>
            </a:r>
            <a:r>
              <a:rPr lang="en-GB" sz="1900" b="1" cap="none" dirty="0" err="1" smtClean="0">
                <a:latin typeface="+mj-lt"/>
              </a:rPr>
              <a:t>cwricwlwm</a:t>
            </a:r>
            <a:r>
              <a:rPr lang="en-GB" sz="1900" b="1" cap="none" dirty="0" smtClean="0">
                <a:latin typeface="+mj-lt"/>
              </a:rPr>
              <a:t> </a:t>
            </a:r>
            <a:r>
              <a:rPr lang="en-GB" sz="1900" b="1" cap="none" dirty="0" err="1" smtClean="0">
                <a:latin typeface="+mj-lt"/>
              </a:rPr>
              <a:t>cenedlaethol</a:t>
            </a:r>
            <a:r>
              <a:rPr lang="en-GB" sz="1900" cap="none" dirty="0" smtClean="0">
                <a:latin typeface="+mj-lt"/>
              </a:rPr>
              <a:t> </a:t>
            </a:r>
          </a:p>
          <a:p>
            <a:r>
              <a:rPr lang="en-GB" sz="1900" cap="none" dirty="0" err="1" smtClean="0"/>
              <a:t>Profion</a:t>
            </a:r>
            <a:r>
              <a:rPr lang="en-GB" sz="1900" cap="none" dirty="0" smtClean="0"/>
              <a:t> </a:t>
            </a:r>
            <a:r>
              <a:rPr lang="en-GB" sz="1900" cap="none" dirty="0" err="1"/>
              <a:t>rhesymu</a:t>
            </a:r>
            <a:r>
              <a:rPr lang="en-GB" sz="1900" cap="none" dirty="0"/>
              <a:t> a </a:t>
            </a:r>
            <a:r>
              <a:rPr lang="en-GB" sz="1900" cap="none" dirty="0" err="1"/>
              <a:t>gweithdrefnol</a:t>
            </a:r>
            <a:r>
              <a:rPr lang="en-GB" sz="1900" cap="none" dirty="0"/>
              <a:t> </a:t>
            </a:r>
            <a:r>
              <a:rPr lang="en-GB" sz="1900" cap="none" dirty="0" err="1" smtClean="0"/>
              <a:t>blynyddol</a:t>
            </a:r>
            <a:r>
              <a:rPr lang="en-GB" sz="1900" cap="none" dirty="0" smtClean="0"/>
              <a:t> </a:t>
            </a:r>
            <a:r>
              <a:rPr lang="en-GB" sz="1900" cap="none" dirty="0" err="1" smtClean="0"/>
              <a:t>i</a:t>
            </a:r>
            <a:r>
              <a:rPr lang="en-GB" sz="1900" cap="none" dirty="0" smtClean="0"/>
              <a:t> </a:t>
            </a:r>
            <a:r>
              <a:rPr lang="en-GB" sz="1900" cap="none" dirty="0" err="1" smtClean="0"/>
              <a:t>blant</a:t>
            </a:r>
            <a:r>
              <a:rPr lang="en-GB" sz="1900" cap="none" dirty="0" smtClean="0"/>
              <a:t> B.2-6. </a:t>
            </a:r>
            <a:r>
              <a:rPr lang="en-GB" sz="1900" cap="none" dirty="0" err="1" smtClean="0"/>
              <a:t>Rhieni</a:t>
            </a:r>
            <a:r>
              <a:rPr lang="en-GB" sz="1900" cap="none" dirty="0" smtClean="0"/>
              <a:t> </a:t>
            </a:r>
            <a:r>
              <a:rPr lang="en-GB" sz="1900" cap="none" dirty="0" err="1" smtClean="0"/>
              <a:t>i</a:t>
            </a:r>
            <a:r>
              <a:rPr lang="en-GB" sz="1900" cap="none" dirty="0" smtClean="0"/>
              <a:t> </a:t>
            </a:r>
            <a:r>
              <a:rPr lang="en-GB" sz="1900" cap="none" dirty="0" err="1" smtClean="0"/>
              <a:t>dderbyn</a:t>
            </a:r>
            <a:r>
              <a:rPr lang="en-GB" sz="1900" cap="none" dirty="0" smtClean="0"/>
              <a:t> y </a:t>
            </a:r>
            <a:r>
              <a:rPr lang="en-GB" sz="1900" cap="none" dirty="0" err="1" smtClean="0"/>
              <a:t>canlyniadau</a:t>
            </a:r>
            <a:r>
              <a:rPr lang="en-GB" sz="1900" cap="none" dirty="0" smtClean="0"/>
              <a:t>. </a:t>
            </a:r>
          </a:p>
          <a:p>
            <a:r>
              <a:rPr lang="en-GB" sz="1900" cap="none" dirty="0" err="1" smtClean="0"/>
              <a:t>Ysgolion</a:t>
            </a:r>
            <a:r>
              <a:rPr lang="en-GB" sz="1900" cap="none" dirty="0" smtClean="0"/>
              <a:t> </a:t>
            </a:r>
            <a:r>
              <a:rPr lang="en-GB" sz="1900" cap="none" dirty="0" err="1" smtClean="0"/>
              <a:t>i</a:t>
            </a:r>
            <a:r>
              <a:rPr lang="en-GB" sz="1900" cap="none" dirty="0" smtClean="0"/>
              <a:t> </a:t>
            </a:r>
            <a:r>
              <a:rPr lang="en-GB" sz="1900" cap="none" dirty="0" err="1" smtClean="0"/>
              <a:t>roi</a:t>
            </a:r>
            <a:r>
              <a:rPr lang="en-GB" sz="1900" cap="none" dirty="0" smtClean="0"/>
              <a:t> </a:t>
            </a:r>
            <a:r>
              <a:rPr lang="en-GB" sz="1900" cap="none" dirty="0" err="1" smtClean="0"/>
              <a:t>adroddiad</a:t>
            </a:r>
            <a:r>
              <a:rPr lang="en-GB" sz="1900" cap="none" dirty="0" smtClean="0"/>
              <a:t> ‘</a:t>
            </a:r>
            <a:r>
              <a:rPr lang="en-GB" sz="1900" cap="none" dirty="0" err="1" smtClean="0"/>
              <a:t>naratif</a:t>
            </a:r>
            <a:r>
              <a:rPr lang="en-GB" sz="1900" cap="none" dirty="0" smtClean="0"/>
              <a:t>’ </a:t>
            </a:r>
            <a:r>
              <a:rPr lang="en-GB" sz="1900" cap="none" dirty="0" err="1" smtClean="0"/>
              <a:t>ar</a:t>
            </a:r>
            <a:r>
              <a:rPr lang="en-GB" sz="1900" cap="none" dirty="0" smtClean="0"/>
              <a:t> </a:t>
            </a:r>
            <a:r>
              <a:rPr lang="en-GB" sz="1900" cap="none" dirty="0" err="1" smtClean="0"/>
              <a:t>sgiliau</a:t>
            </a:r>
            <a:r>
              <a:rPr lang="en-GB" sz="1900" cap="none" dirty="0" smtClean="0"/>
              <a:t> </a:t>
            </a:r>
            <a:r>
              <a:rPr lang="en-GB" sz="1900" cap="none" dirty="0" err="1" smtClean="0"/>
              <a:t>rhifedd</a:t>
            </a:r>
            <a:r>
              <a:rPr lang="en-GB" sz="1900" cap="none" dirty="0"/>
              <a:t> </a:t>
            </a:r>
            <a:r>
              <a:rPr lang="en-GB" sz="1900" cap="none" dirty="0" err="1" smtClean="0"/>
              <a:t>disgyblion</a:t>
            </a:r>
            <a:r>
              <a:rPr lang="en-GB" sz="1900" cap="none" dirty="0" smtClean="0"/>
              <a:t> </a:t>
            </a:r>
            <a:r>
              <a:rPr lang="en-GB" sz="1900" cap="none" dirty="0" err="1" smtClean="0"/>
              <a:t>mewn</a:t>
            </a:r>
            <a:r>
              <a:rPr lang="en-GB" sz="1900" cap="none" dirty="0" smtClean="0"/>
              <a:t> </a:t>
            </a:r>
            <a:r>
              <a:rPr lang="en-GB" sz="1900" cap="none" dirty="0" err="1" smtClean="0"/>
              <a:t>perthynas</a:t>
            </a:r>
            <a:r>
              <a:rPr lang="en-GB" sz="1900" cap="none" dirty="0" smtClean="0"/>
              <a:t> </a:t>
            </a:r>
            <a:r>
              <a:rPr lang="en-GB" sz="1900" cap="none" dirty="0" err="1" smtClean="0"/>
              <a:t>â’r</a:t>
            </a:r>
            <a:r>
              <a:rPr lang="en-GB" sz="1900" cap="none" dirty="0" smtClean="0"/>
              <a:t> </a:t>
            </a:r>
            <a:r>
              <a:rPr lang="en-GB" sz="1900" cap="none" dirty="0" err="1" smtClean="0"/>
              <a:t>Ff.Ll.Rh</a:t>
            </a:r>
            <a:r>
              <a:rPr lang="en-GB" sz="1900" cap="none" dirty="0" smtClean="0"/>
              <a:t>. (</a:t>
            </a:r>
            <a:r>
              <a:rPr lang="en-GB" sz="1900" cap="none" dirty="0" err="1" smtClean="0"/>
              <a:t>h.y</a:t>
            </a:r>
            <a:r>
              <a:rPr lang="en-GB" sz="1900" cap="none" dirty="0" smtClean="0"/>
              <a:t>. </a:t>
            </a:r>
            <a:r>
              <a:rPr lang="en-GB" sz="1900" cap="none" dirty="0" err="1" smtClean="0"/>
              <a:t>sut</a:t>
            </a:r>
            <a:r>
              <a:rPr lang="en-GB" sz="1900" cap="none" dirty="0" smtClean="0"/>
              <a:t> </a:t>
            </a:r>
            <a:r>
              <a:rPr lang="en-GB" sz="1900" cap="none" dirty="0" err="1" smtClean="0"/>
              <a:t>maent</a:t>
            </a:r>
            <a:r>
              <a:rPr lang="en-GB" sz="1900" cap="none" dirty="0" smtClean="0"/>
              <a:t> </a:t>
            </a:r>
            <a:r>
              <a:rPr lang="en-GB" sz="1900" cap="none" dirty="0" err="1" smtClean="0"/>
              <a:t>yn</a:t>
            </a:r>
            <a:r>
              <a:rPr lang="en-GB" sz="1900" cap="none" dirty="0" smtClean="0"/>
              <a:t> </a:t>
            </a:r>
            <a:r>
              <a:rPr lang="en-GB" sz="1900" cap="none" dirty="0" err="1" smtClean="0"/>
              <a:t>defnyddio</a:t>
            </a:r>
            <a:r>
              <a:rPr lang="en-GB" sz="1900" cap="none" dirty="0" smtClean="0"/>
              <a:t> </a:t>
            </a:r>
            <a:r>
              <a:rPr lang="en-GB" sz="1900" cap="none" dirty="0" err="1" smtClean="0"/>
              <a:t>rhifedd</a:t>
            </a:r>
            <a:r>
              <a:rPr lang="en-GB" sz="1900" cap="none" dirty="0" smtClean="0"/>
              <a:t> </a:t>
            </a:r>
            <a:r>
              <a:rPr lang="en-GB" sz="1900" cap="none" dirty="0" err="1" smtClean="0"/>
              <a:t>ar</a:t>
            </a:r>
            <a:r>
              <a:rPr lang="en-GB" sz="1900" cap="none" dirty="0" smtClean="0"/>
              <a:t> draws y </a:t>
            </a:r>
            <a:r>
              <a:rPr lang="en-GB" sz="1900" cap="none" dirty="0" err="1" smtClean="0"/>
              <a:t>cwricwlwm</a:t>
            </a:r>
            <a:r>
              <a:rPr lang="en-GB" sz="1900" cap="none" dirty="0" smtClean="0"/>
              <a:t>)</a:t>
            </a:r>
            <a:endParaRPr lang="en-GB" sz="1900" dirty="0" smtClean="0"/>
          </a:p>
        </p:txBody>
      </p:sp>
    </p:spTree>
    <p:extLst>
      <p:ext uri="{BB962C8B-B14F-4D97-AF65-F5344CB8AC3E}">
        <p14:creationId xmlns:p14="http://schemas.microsoft.com/office/powerpoint/2010/main" val="16408861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640491" y="258033"/>
            <a:ext cx="10515600" cy="669619"/>
          </a:xfrm>
          <a:prstGeom prst="rect">
            <a:avLst/>
          </a:prstGeom>
        </p:spPr>
        <p:txBody>
          <a:bodyPr/>
          <a:lst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a:lstStyle>
          <a:p>
            <a:r>
              <a:rPr lang="en-GB" dirty="0" err="1" smtClean="0"/>
              <a:t>Cyfnod</a:t>
            </a:r>
            <a:r>
              <a:rPr lang="en-GB" dirty="0" smtClean="0"/>
              <a:t> Sylfaen / Foundation Phase</a:t>
            </a:r>
            <a:endParaRPr lang="en-GB" dirty="0"/>
          </a:p>
        </p:txBody>
      </p:sp>
      <p:pic>
        <p:nvPicPr>
          <p:cNvPr id="3" name="Picture 2"/>
          <p:cNvPicPr>
            <a:picLocks noChangeAspect="1"/>
          </p:cNvPicPr>
          <p:nvPr/>
        </p:nvPicPr>
        <p:blipFill>
          <a:blip r:embed="rId2"/>
          <a:stretch>
            <a:fillRect/>
          </a:stretch>
        </p:blipFill>
        <p:spPr>
          <a:xfrm>
            <a:off x="2687770" y="909942"/>
            <a:ext cx="1840810" cy="2317812"/>
          </a:xfrm>
          <a:prstGeom prst="rect">
            <a:avLst/>
          </a:prstGeom>
          <a:ln>
            <a:solidFill>
              <a:schemeClr val="tx1"/>
            </a:solidFill>
          </a:ln>
        </p:spPr>
      </p:pic>
      <p:sp>
        <p:nvSpPr>
          <p:cNvPr id="5" name="TextBox 4"/>
          <p:cNvSpPr txBox="1"/>
          <p:nvPr/>
        </p:nvSpPr>
        <p:spPr>
          <a:xfrm>
            <a:off x="945291" y="3528974"/>
            <a:ext cx="10578663" cy="1938992"/>
          </a:xfrm>
          <a:prstGeom prst="rect">
            <a:avLst/>
          </a:prstGeom>
          <a:noFill/>
        </p:spPr>
        <p:txBody>
          <a:bodyPr wrap="square" rtlCol="0">
            <a:spAutoFit/>
          </a:bodyPr>
          <a:lstStyle/>
          <a:p>
            <a:r>
              <a:rPr lang="en-GB" sz="2400" dirty="0" err="1" smtClean="0"/>
              <a:t>Cyfrwng</a:t>
            </a:r>
            <a:r>
              <a:rPr lang="en-GB" sz="2400" dirty="0" smtClean="0"/>
              <a:t> </a:t>
            </a:r>
            <a:r>
              <a:rPr lang="en-GB" sz="2400" dirty="0" err="1" smtClean="0"/>
              <a:t>Cymraeg</a:t>
            </a:r>
            <a:r>
              <a:rPr lang="en-GB" sz="2400" dirty="0" smtClean="0"/>
              <a:t> / Welsh Medium:</a:t>
            </a:r>
          </a:p>
          <a:p>
            <a:r>
              <a:rPr lang="en-GB" sz="2400" dirty="0">
                <a:hlinkClick r:id="rId3"/>
              </a:rPr>
              <a:t>http://learning.gov.wales/resources/collections/foundation-phase?lang=cy</a:t>
            </a:r>
          </a:p>
          <a:p>
            <a:endParaRPr lang="en-GB" sz="2400" dirty="0"/>
          </a:p>
          <a:p>
            <a:r>
              <a:rPr lang="en-GB" sz="2400" dirty="0" err="1" smtClean="0"/>
              <a:t>Cyfrwng</a:t>
            </a:r>
            <a:r>
              <a:rPr lang="en-GB" sz="2400" dirty="0" smtClean="0"/>
              <a:t> </a:t>
            </a:r>
            <a:r>
              <a:rPr lang="en-GB" sz="2400" dirty="0" err="1" smtClean="0"/>
              <a:t>Saesneg</a:t>
            </a:r>
            <a:r>
              <a:rPr lang="en-GB" sz="2400" dirty="0" smtClean="0"/>
              <a:t> / English Medium:</a:t>
            </a:r>
          </a:p>
          <a:p>
            <a:r>
              <a:rPr lang="en-GB" sz="2400" dirty="0">
                <a:hlinkClick r:id="rId3"/>
              </a:rPr>
              <a:t>http://</a:t>
            </a:r>
            <a:r>
              <a:rPr lang="en-GB" sz="2400" dirty="0" smtClean="0">
                <a:hlinkClick r:id="rId3"/>
              </a:rPr>
              <a:t>learning.gov.wales/resources/collections/foundation-phase?lang=en</a:t>
            </a:r>
            <a:endParaRPr lang="en-GB" sz="2400" dirty="0"/>
          </a:p>
        </p:txBody>
      </p:sp>
      <p:pic>
        <p:nvPicPr>
          <p:cNvPr id="6" name="Picture 5"/>
          <p:cNvPicPr>
            <a:picLocks noChangeAspect="1"/>
          </p:cNvPicPr>
          <p:nvPr/>
        </p:nvPicPr>
        <p:blipFill>
          <a:blip r:embed="rId4"/>
          <a:stretch>
            <a:fillRect/>
          </a:stretch>
        </p:blipFill>
        <p:spPr>
          <a:xfrm>
            <a:off x="6575859" y="960210"/>
            <a:ext cx="1683401" cy="2234985"/>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13326665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640491" y="258033"/>
            <a:ext cx="10515600" cy="669619"/>
          </a:xfrm>
          <a:prstGeom prst="rect">
            <a:avLst/>
          </a:prstGeom>
        </p:spPr>
        <p:txBody>
          <a:bodyPr/>
          <a:lst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a:lstStyle>
          <a:p>
            <a:r>
              <a:rPr lang="en-GB" dirty="0" err="1" smtClean="0"/>
              <a:t>Cyfnod</a:t>
            </a:r>
            <a:r>
              <a:rPr lang="en-GB" dirty="0" smtClean="0"/>
              <a:t> </a:t>
            </a:r>
            <a:r>
              <a:rPr lang="en-GB" dirty="0" err="1" smtClean="0"/>
              <a:t>Allweddol</a:t>
            </a:r>
            <a:r>
              <a:rPr lang="en-GB" dirty="0" smtClean="0"/>
              <a:t> 2 / Key Stage 2</a:t>
            </a:r>
            <a:endParaRPr lang="en-GB" dirty="0"/>
          </a:p>
        </p:txBody>
      </p:sp>
      <p:sp>
        <p:nvSpPr>
          <p:cNvPr id="5" name="TextBox 4"/>
          <p:cNvSpPr txBox="1"/>
          <p:nvPr/>
        </p:nvSpPr>
        <p:spPr>
          <a:xfrm>
            <a:off x="6314662" y="4556423"/>
            <a:ext cx="4841429" cy="892552"/>
          </a:xfrm>
          <a:prstGeom prst="rect">
            <a:avLst/>
          </a:prstGeom>
          <a:noFill/>
        </p:spPr>
        <p:txBody>
          <a:bodyPr wrap="square" rtlCol="0">
            <a:spAutoFit/>
          </a:bodyPr>
          <a:lstStyle/>
          <a:p>
            <a:r>
              <a:rPr lang="en-GB" sz="2400" dirty="0" err="1" smtClean="0"/>
              <a:t>Cyfrwng</a:t>
            </a:r>
            <a:r>
              <a:rPr lang="en-GB" sz="2400" dirty="0" smtClean="0"/>
              <a:t> </a:t>
            </a:r>
            <a:r>
              <a:rPr lang="en-GB" sz="2400" dirty="0" err="1" smtClean="0"/>
              <a:t>Saesneg</a:t>
            </a:r>
            <a:r>
              <a:rPr lang="en-GB" sz="2400" dirty="0" smtClean="0"/>
              <a:t> / English Medium:</a:t>
            </a:r>
          </a:p>
          <a:p>
            <a:r>
              <a:rPr lang="en-GB" sz="1400" dirty="0">
                <a:hlinkClick r:id="rId2"/>
              </a:rPr>
              <a:t>http://</a:t>
            </a:r>
            <a:r>
              <a:rPr lang="en-GB" sz="1400" dirty="0" smtClean="0">
                <a:hlinkClick r:id="rId2"/>
              </a:rPr>
              <a:t>learning.gov.wales/resources/collections/key-stages-2-4?lang=en#collection-2</a:t>
            </a:r>
            <a:r>
              <a:rPr lang="en-GB" sz="1400" dirty="0" smtClean="0"/>
              <a:t> </a:t>
            </a:r>
            <a:endParaRPr lang="en-GB" sz="1400" dirty="0"/>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0491" y="1039926"/>
            <a:ext cx="4900716" cy="3336493"/>
          </a:xfrm>
          <a:prstGeom prst="rect">
            <a:avLst/>
          </a:prstGeom>
        </p:spPr>
      </p:pic>
      <p:sp>
        <p:nvSpPr>
          <p:cNvPr id="8" name="TextBox 7"/>
          <p:cNvSpPr txBox="1"/>
          <p:nvPr/>
        </p:nvSpPr>
        <p:spPr>
          <a:xfrm>
            <a:off x="772476" y="4579133"/>
            <a:ext cx="4636746" cy="892552"/>
          </a:xfrm>
          <a:prstGeom prst="rect">
            <a:avLst/>
          </a:prstGeom>
          <a:noFill/>
        </p:spPr>
        <p:txBody>
          <a:bodyPr wrap="square" rtlCol="0">
            <a:spAutoFit/>
          </a:bodyPr>
          <a:lstStyle/>
          <a:p>
            <a:r>
              <a:rPr lang="en-GB" sz="2400" dirty="0" err="1" smtClean="0"/>
              <a:t>Cyfrwng</a:t>
            </a:r>
            <a:r>
              <a:rPr lang="en-GB" sz="2400" dirty="0" smtClean="0"/>
              <a:t> </a:t>
            </a:r>
            <a:r>
              <a:rPr lang="en-GB" sz="2400" dirty="0" err="1" smtClean="0"/>
              <a:t>Cymraeg</a:t>
            </a:r>
            <a:r>
              <a:rPr lang="en-GB" sz="2400" dirty="0" smtClean="0"/>
              <a:t> / Welsh Medium:</a:t>
            </a:r>
          </a:p>
          <a:p>
            <a:r>
              <a:rPr lang="en-GB" sz="1400" dirty="0">
                <a:hlinkClick r:id="rId4"/>
              </a:rPr>
              <a:t>http://</a:t>
            </a:r>
            <a:r>
              <a:rPr lang="en-GB" sz="1400" dirty="0" smtClean="0">
                <a:hlinkClick r:id="rId4"/>
              </a:rPr>
              <a:t>learning.gov.wales/resources/collections/key-stages-2-4?lang=cy#collection-2</a:t>
            </a:r>
            <a:r>
              <a:rPr lang="en-GB" sz="1400" dirty="0" smtClean="0"/>
              <a:t> </a:t>
            </a:r>
            <a:endParaRPr lang="en-GB" sz="1400" dirty="0"/>
          </a:p>
        </p:txBody>
      </p:sp>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17333" y="1069342"/>
            <a:ext cx="5036085" cy="3457375"/>
          </a:xfrm>
          <a:prstGeom prst="rect">
            <a:avLst/>
          </a:prstGeom>
        </p:spPr>
      </p:pic>
    </p:spTree>
    <p:extLst>
      <p:ext uri="{BB962C8B-B14F-4D97-AF65-F5344CB8AC3E}">
        <p14:creationId xmlns:p14="http://schemas.microsoft.com/office/powerpoint/2010/main" val="5554763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98783" y="258033"/>
            <a:ext cx="11608904" cy="669619"/>
          </a:xfrm>
          <a:prstGeom prst="rect">
            <a:avLst/>
          </a:prstGeom>
        </p:spPr>
        <p:txBody>
          <a:bodyPr/>
          <a:lst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a:lstStyle>
          <a:p>
            <a:r>
              <a:rPr lang="en-GB" dirty="0" err="1" smtClean="0"/>
              <a:t>Dogfennau</a:t>
            </a:r>
            <a:r>
              <a:rPr lang="en-GB" dirty="0" smtClean="0"/>
              <a:t> </a:t>
            </a:r>
            <a:r>
              <a:rPr lang="en-GB" dirty="0" err="1" smtClean="0"/>
              <a:t>Mathemateg</a:t>
            </a:r>
            <a:r>
              <a:rPr lang="en-GB" dirty="0" smtClean="0"/>
              <a:t> / Mathematics Documents</a:t>
            </a:r>
            <a:endParaRPr lang="en-GB" dirty="0"/>
          </a:p>
        </p:txBody>
      </p:sp>
      <p:pic>
        <p:nvPicPr>
          <p:cNvPr id="3" name="Picture 2"/>
          <p:cNvPicPr>
            <a:picLocks noChangeAspect="1"/>
          </p:cNvPicPr>
          <p:nvPr/>
        </p:nvPicPr>
        <p:blipFill rotWithShape="1">
          <a:blip r:embed="rId2"/>
          <a:srcRect l="24570" t="24494" r="22614" b="13766"/>
          <a:stretch/>
        </p:blipFill>
        <p:spPr>
          <a:xfrm>
            <a:off x="558555" y="927651"/>
            <a:ext cx="3205063" cy="2282393"/>
          </a:xfrm>
          <a:prstGeom prst="rect">
            <a:avLst/>
          </a:prstGeom>
          <a:ln w="3175">
            <a:solidFill>
              <a:schemeClr val="accent1"/>
            </a:solidFill>
          </a:ln>
        </p:spPr>
      </p:pic>
      <p:pic>
        <p:nvPicPr>
          <p:cNvPr id="4" name="Picture 3"/>
          <p:cNvPicPr>
            <a:picLocks noChangeAspect="1"/>
          </p:cNvPicPr>
          <p:nvPr/>
        </p:nvPicPr>
        <p:blipFill>
          <a:blip r:embed="rId3"/>
          <a:stretch>
            <a:fillRect/>
          </a:stretch>
        </p:blipFill>
        <p:spPr>
          <a:xfrm>
            <a:off x="4442165" y="969581"/>
            <a:ext cx="1949823" cy="2174926"/>
          </a:xfrm>
          <a:prstGeom prst="rect">
            <a:avLst/>
          </a:prstGeom>
        </p:spPr>
      </p:pic>
      <p:pic>
        <p:nvPicPr>
          <p:cNvPr id="5" name="Content Placeholder 3"/>
          <p:cNvPicPr>
            <a:picLocks noChangeAspect="1"/>
          </p:cNvPicPr>
          <p:nvPr/>
        </p:nvPicPr>
        <p:blipFill>
          <a:blip r:embed="rId4"/>
          <a:stretch>
            <a:fillRect/>
          </a:stretch>
        </p:blipFill>
        <p:spPr>
          <a:xfrm>
            <a:off x="558555" y="3546567"/>
            <a:ext cx="3420660" cy="1911179"/>
          </a:xfrm>
          <a:prstGeom prst="rect">
            <a:avLst/>
          </a:prstGeom>
        </p:spPr>
      </p:pic>
      <p:pic>
        <p:nvPicPr>
          <p:cNvPr id="6" name="Picture 5"/>
          <p:cNvPicPr>
            <a:picLocks noChangeAspect="1"/>
          </p:cNvPicPr>
          <p:nvPr/>
        </p:nvPicPr>
        <p:blipFill>
          <a:blip r:embed="rId5"/>
          <a:stretch>
            <a:fillRect/>
          </a:stretch>
        </p:blipFill>
        <p:spPr>
          <a:xfrm>
            <a:off x="4399115" y="3480191"/>
            <a:ext cx="1992873" cy="2043929"/>
          </a:xfrm>
          <a:prstGeom prst="rect">
            <a:avLst/>
          </a:prstGeom>
        </p:spPr>
      </p:pic>
      <p:sp>
        <p:nvSpPr>
          <p:cNvPr id="7" name="Rectangle 6"/>
          <p:cNvSpPr/>
          <p:nvPr/>
        </p:nvSpPr>
        <p:spPr>
          <a:xfrm>
            <a:off x="7070535" y="3703420"/>
            <a:ext cx="4485361" cy="2031325"/>
          </a:xfrm>
          <a:prstGeom prst="rect">
            <a:avLst/>
          </a:prstGeom>
        </p:spPr>
        <p:txBody>
          <a:bodyPr wrap="square">
            <a:spAutoFit/>
          </a:bodyPr>
          <a:lstStyle/>
          <a:p>
            <a:r>
              <a:rPr lang="en-GB" dirty="0" err="1"/>
              <a:t>Cyfrwng</a:t>
            </a:r>
            <a:r>
              <a:rPr lang="en-GB" dirty="0"/>
              <a:t> </a:t>
            </a:r>
            <a:r>
              <a:rPr lang="en-GB" dirty="0" err="1" smtClean="0"/>
              <a:t>Saesneg</a:t>
            </a:r>
            <a:r>
              <a:rPr lang="en-GB" dirty="0" smtClean="0"/>
              <a:t> </a:t>
            </a:r>
            <a:r>
              <a:rPr lang="en-GB" dirty="0"/>
              <a:t>/ </a:t>
            </a:r>
            <a:r>
              <a:rPr lang="en-GB" dirty="0" smtClean="0"/>
              <a:t>English </a:t>
            </a:r>
            <a:r>
              <a:rPr lang="en-GB" dirty="0"/>
              <a:t>Medium:</a:t>
            </a:r>
          </a:p>
          <a:p>
            <a:r>
              <a:rPr lang="en-GB" dirty="0" smtClean="0">
                <a:hlinkClick r:id="rId6"/>
              </a:rPr>
              <a:t>http</a:t>
            </a:r>
            <a:r>
              <a:rPr lang="en-GB" dirty="0">
                <a:hlinkClick r:id="rId6"/>
              </a:rPr>
              <a:t>://</a:t>
            </a:r>
            <a:r>
              <a:rPr lang="en-GB" dirty="0" smtClean="0">
                <a:hlinkClick r:id="rId6"/>
              </a:rPr>
              <a:t>learning.gov.wales/resources/collections/foundation-phase?lang=en</a:t>
            </a:r>
            <a:endParaRPr lang="en-GB" dirty="0" smtClean="0">
              <a:hlinkClick r:id="rId7"/>
            </a:endParaRPr>
          </a:p>
          <a:p>
            <a:endParaRPr lang="en-GB" dirty="0" smtClean="0">
              <a:hlinkClick r:id="rId7"/>
            </a:endParaRPr>
          </a:p>
          <a:p>
            <a:r>
              <a:rPr lang="en-GB" dirty="0" smtClean="0">
                <a:hlinkClick r:id="rId7"/>
              </a:rPr>
              <a:t>http</a:t>
            </a:r>
            <a:r>
              <a:rPr lang="en-GB" dirty="0">
                <a:hlinkClick r:id="rId7"/>
              </a:rPr>
              <a:t>://</a:t>
            </a:r>
            <a:r>
              <a:rPr lang="en-GB" dirty="0" smtClean="0">
                <a:hlinkClick r:id="rId7"/>
              </a:rPr>
              <a:t>learning.gov.wales/resources/collections/key-stages-2-4?lang=en</a:t>
            </a:r>
            <a:endParaRPr lang="en-GB" dirty="0" smtClean="0"/>
          </a:p>
          <a:p>
            <a:endParaRPr lang="en-GB" dirty="0"/>
          </a:p>
        </p:txBody>
      </p:sp>
      <p:sp>
        <p:nvSpPr>
          <p:cNvPr id="8" name="Rectangle 7"/>
          <p:cNvSpPr/>
          <p:nvPr/>
        </p:nvSpPr>
        <p:spPr>
          <a:xfrm>
            <a:off x="7070535" y="1263336"/>
            <a:ext cx="4485361" cy="1754326"/>
          </a:xfrm>
          <a:prstGeom prst="rect">
            <a:avLst/>
          </a:prstGeom>
        </p:spPr>
        <p:txBody>
          <a:bodyPr wrap="square">
            <a:spAutoFit/>
          </a:bodyPr>
          <a:lstStyle/>
          <a:p>
            <a:r>
              <a:rPr lang="en-GB" dirty="0" err="1"/>
              <a:t>Cyfrwng</a:t>
            </a:r>
            <a:r>
              <a:rPr lang="en-GB" dirty="0"/>
              <a:t> </a:t>
            </a:r>
            <a:r>
              <a:rPr lang="en-GB" dirty="0" err="1"/>
              <a:t>Cymraeg</a:t>
            </a:r>
            <a:r>
              <a:rPr lang="en-GB" dirty="0"/>
              <a:t> / Welsh Medium:</a:t>
            </a:r>
          </a:p>
          <a:p>
            <a:r>
              <a:rPr lang="en-GB" dirty="0">
                <a:hlinkClick r:id="rId8"/>
              </a:rPr>
              <a:t>http://</a:t>
            </a:r>
            <a:r>
              <a:rPr lang="en-GB" dirty="0" smtClean="0">
                <a:hlinkClick r:id="rId8"/>
              </a:rPr>
              <a:t>learning.gov.wales/resources/collections/foundation-phase?lang=cy</a:t>
            </a:r>
            <a:r>
              <a:rPr lang="en-GB" dirty="0" smtClean="0"/>
              <a:t> </a:t>
            </a:r>
          </a:p>
          <a:p>
            <a:endParaRPr lang="en-GB" dirty="0" smtClean="0">
              <a:hlinkClick r:id="rId7"/>
            </a:endParaRPr>
          </a:p>
          <a:p>
            <a:r>
              <a:rPr lang="en-GB" dirty="0">
                <a:hlinkClick r:id="rId9"/>
              </a:rPr>
              <a:t>http://</a:t>
            </a:r>
            <a:r>
              <a:rPr lang="en-GB" dirty="0" smtClean="0">
                <a:hlinkClick r:id="rId9"/>
              </a:rPr>
              <a:t>learning.gov.wales/resources/collections/key-stages-2-4?lang=cy</a:t>
            </a:r>
            <a:r>
              <a:rPr lang="en-GB" dirty="0" smtClean="0"/>
              <a:t> </a:t>
            </a:r>
            <a:endParaRPr lang="en-GB" dirty="0"/>
          </a:p>
        </p:txBody>
      </p:sp>
    </p:spTree>
    <p:extLst>
      <p:ext uri="{BB962C8B-B14F-4D97-AF65-F5344CB8AC3E}">
        <p14:creationId xmlns:p14="http://schemas.microsoft.com/office/powerpoint/2010/main" val="21123343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ular Callout 1"/>
          <p:cNvSpPr/>
          <p:nvPr/>
        </p:nvSpPr>
        <p:spPr>
          <a:xfrm>
            <a:off x="1762539" y="1046922"/>
            <a:ext cx="8746435" cy="3829878"/>
          </a:xfrm>
          <a:prstGeom prst="wedgeRoundRectCallou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3" name="Rectangle 2"/>
          <p:cNvSpPr/>
          <p:nvPr/>
        </p:nvSpPr>
        <p:spPr>
          <a:xfrm>
            <a:off x="2120347" y="1530700"/>
            <a:ext cx="8242852" cy="2862322"/>
          </a:xfrm>
          <a:prstGeom prst="rect">
            <a:avLst/>
          </a:prstGeom>
        </p:spPr>
        <p:txBody>
          <a:bodyPr wrap="square">
            <a:spAutoFit/>
          </a:bodyPr>
          <a:lstStyle/>
          <a:p>
            <a:pPr algn="ctr"/>
            <a:r>
              <a:rPr lang="en-US" sz="6000" dirty="0" err="1" smtClean="0"/>
              <a:t>Cytuno</a:t>
            </a:r>
            <a:r>
              <a:rPr lang="en-US" sz="6000" dirty="0" smtClean="0"/>
              <a:t> / </a:t>
            </a:r>
            <a:r>
              <a:rPr lang="en-US" sz="6000" dirty="0" err="1" smtClean="0"/>
              <a:t>Anghytuno</a:t>
            </a:r>
            <a:r>
              <a:rPr lang="en-US" sz="6000" dirty="0" smtClean="0"/>
              <a:t>?</a:t>
            </a:r>
          </a:p>
          <a:p>
            <a:pPr algn="ctr"/>
            <a:endParaRPr lang="en-US" sz="6000" dirty="0"/>
          </a:p>
          <a:p>
            <a:pPr algn="ctr"/>
            <a:r>
              <a:rPr lang="en-US" sz="6000" dirty="0" smtClean="0"/>
              <a:t>Agree / Disagree?</a:t>
            </a:r>
            <a:endParaRPr lang="en-US" sz="6000" dirty="0"/>
          </a:p>
        </p:txBody>
      </p:sp>
    </p:spTree>
    <p:extLst>
      <p:ext uri="{BB962C8B-B14F-4D97-AF65-F5344CB8AC3E}">
        <p14:creationId xmlns:p14="http://schemas.microsoft.com/office/powerpoint/2010/main" val="9615659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0308" y="0"/>
            <a:ext cx="9401577" cy="5139869"/>
          </a:xfrm>
          <a:prstGeom prst="rect">
            <a:avLst/>
          </a:prstGeom>
        </p:spPr>
        <p:txBody>
          <a:bodyPr wrap="square">
            <a:spAutoFit/>
          </a:bodyPr>
          <a:lstStyle/>
          <a:p>
            <a:r>
              <a:rPr lang="en-GB" sz="2800" dirty="0" smtClean="0"/>
              <a:t>National curriculum outcomes and level descriptions are designed for ‘</a:t>
            </a:r>
            <a:r>
              <a:rPr lang="en-GB" sz="2800" b="1" dirty="0" smtClean="0"/>
              <a:t>best-fit’ judgements of learners’ attainment after a significant period of learning and teaching,</a:t>
            </a:r>
            <a:r>
              <a:rPr lang="en-GB" sz="2800" dirty="0" smtClean="0"/>
              <a:t> i.e. normally at the end of each key stage. If schools use them for monitoring and tracking learner progress over shorter intervals of time, care needs to be taken to avoid an inappropriate, narrow focus for assessment information. For example, single pieces of work should not be levelled, although they may provide evidence for characteristics from one or more level descriptions.</a:t>
            </a:r>
          </a:p>
          <a:p>
            <a:endParaRPr lang="en-GB" sz="2800" dirty="0"/>
          </a:p>
          <a:p>
            <a:r>
              <a:rPr lang="en-GB" sz="2800" dirty="0" smtClean="0"/>
              <a:t>p.9, WG (2010) Making the Most of Assessment</a:t>
            </a:r>
          </a:p>
          <a:p>
            <a:r>
              <a:rPr lang="en-GB" sz="2000" dirty="0">
                <a:hlinkClick r:id="rId2"/>
              </a:rPr>
              <a:t>http://learning.gov.wales/resources/browse-all/assessment-7-14/?skip=1&amp;lang=en</a:t>
            </a:r>
            <a:endParaRPr lang="en-GB" sz="2000" dirty="0"/>
          </a:p>
        </p:txBody>
      </p:sp>
      <p:pic>
        <p:nvPicPr>
          <p:cNvPr id="3" name="Picture 2"/>
          <p:cNvPicPr>
            <a:picLocks noChangeAspect="1"/>
          </p:cNvPicPr>
          <p:nvPr/>
        </p:nvPicPr>
        <p:blipFill>
          <a:blip r:embed="rId3"/>
          <a:stretch>
            <a:fillRect/>
          </a:stretch>
        </p:blipFill>
        <p:spPr>
          <a:xfrm>
            <a:off x="201583" y="1575821"/>
            <a:ext cx="1807520" cy="2278378"/>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2797514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66681" y="426615"/>
            <a:ext cx="9723550" cy="5570756"/>
          </a:xfrm>
          <a:prstGeom prst="rect">
            <a:avLst/>
          </a:prstGeom>
        </p:spPr>
        <p:txBody>
          <a:bodyPr wrap="square">
            <a:spAutoFit/>
          </a:bodyPr>
          <a:lstStyle/>
          <a:p>
            <a:r>
              <a:rPr lang="en-US" sz="2800" dirty="0" smtClean="0"/>
              <a:t>Mae </a:t>
            </a:r>
            <a:r>
              <a:rPr lang="en-US" sz="2800" dirty="0" err="1"/>
              <a:t>deilliannau</a:t>
            </a:r>
            <a:r>
              <a:rPr lang="en-US" sz="2800" dirty="0"/>
              <a:t> a </a:t>
            </a:r>
            <a:r>
              <a:rPr lang="en-US" sz="2800" dirty="0" err="1"/>
              <a:t>disgrifiadau</a:t>
            </a:r>
            <a:r>
              <a:rPr lang="en-US" sz="2800" dirty="0"/>
              <a:t> </a:t>
            </a:r>
            <a:r>
              <a:rPr lang="en-US" sz="2800" dirty="0" err="1"/>
              <a:t>lefel</a:t>
            </a:r>
            <a:r>
              <a:rPr lang="en-US" sz="2800" dirty="0"/>
              <a:t> y </a:t>
            </a:r>
            <a:r>
              <a:rPr lang="en-US" sz="2800" dirty="0" err="1"/>
              <a:t>cwricwlwm</a:t>
            </a:r>
            <a:r>
              <a:rPr lang="en-US" sz="2800" dirty="0"/>
              <a:t> </a:t>
            </a:r>
            <a:r>
              <a:rPr lang="en-US" sz="2800" dirty="0" err="1"/>
              <a:t>cenedlaethol</a:t>
            </a:r>
            <a:r>
              <a:rPr lang="en-US" sz="2800" dirty="0"/>
              <a:t> </a:t>
            </a:r>
            <a:r>
              <a:rPr lang="en-US" sz="2800" dirty="0" err="1" smtClean="0"/>
              <a:t>wedi’u</a:t>
            </a:r>
            <a:r>
              <a:rPr lang="en-US" sz="2800" dirty="0"/>
              <a:t> </a:t>
            </a:r>
            <a:r>
              <a:rPr lang="en-US" sz="2800" dirty="0" err="1" smtClean="0"/>
              <a:t>llunio</a:t>
            </a:r>
            <a:r>
              <a:rPr lang="en-US" sz="2800" dirty="0" smtClean="0"/>
              <a:t> </a:t>
            </a:r>
            <a:r>
              <a:rPr lang="en-US" sz="2800" b="1" dirty="0" err="1"/>
              <a:t>fel</a:t>
            </a:r>
            <a:r>
              <a:rPr lang="en-US" sz="2800" b="1" dirty="0"/>
              <a:t> bod </a:t>
            </a:r>
            <a:r>
              <a:rPr lang="en-US" sz="2800" b="1" dirty="0" err="1"/>
              <a:t>modd</a:t>
            </a:r>
            <a:r>
              <a:rPr lang="en-US" sz="2800" b="1" dirty="0"/>
              <a:t> </a:t>
            </a:r>
            <a:r>
              <a:rPr lang="en-US" sz="2800" b="1" dirty="0" err="1"/>
              <a:t>dod</a:t>
            </a:r>
            <a:r>
              <a:rPr lang="en-US" sz="2800" b="1" dirty="0"/>
              <a:t> </a:t>
            </a:r>
            <a:r>
              <a:rPr lang="en-US" sz="2800" b="1" dirty="0" err="1"/>
              <a:t>i</a:t>
            </a:r>
            <a:r>
              <a:rPr lang="en-US" sz="2800" b="1" dirty="0"/>
              <a:t> </a:t>
            </a:r>
            <a:r>
              <a:rPr lang="en-US" sz="2800" b="1" dirty="0" err="1"/>
              <a:t>farn</a:t>
            </a:r>
            <a:r>
              <a:rPr lang="en-US" sz="2800" b="1" dirty="0"/>
              <a:t> </a:t>
            </a:r>
            <a:r>
              <a:rPr lang="en-US" sz="2800" b="1" dirty="0" err="1"/>
              <a:t>sy’n</a:t>
            </a:r>
            <a:r>
              <a:rPr lang="en-US" sz="2800" b="1" dirty="0"/>
              <a:t> ’</a:t>
            </a:r>
            <a:r>
              <a:rPr lang="en-US" sz="2800" b="1" dirty="0" err="1"/>
              <a:t>cyd-fynd</a:t>
            </a:r>
            <a:r>
              <a:rPr lang="en-US" sz="2800" b="1" dirty="0"/>
              <a:t> </a:t>
            </a:r>
            <a:r>
              <a:rPr lang="en-US" sz="2800" b="1" dirty="0" err="1"/>
              <a:t>orau</a:t>
            </a:r>
            <a:r>
              <a:rPr lang="en-US" sz="2800" b="1" dirty="0"/>
              <a:t>’ am </a:t>
            </a:r>
            <a:r>
              <a:rPr lang="en-US" sz="2800" b="1" dirty="0" err="1" smtClean="0"/>
              <a:t>gyrhaeddiad</a:t>
            </a:r>
            <a:r>
              <a:rPr lang="en-US" sz="2800" b="1" dirty="0"/>
              <a:t> </a:t>
            </a:r>
            <a:r>
              <a:rPr lang="en-US" sz="2800" b="1" dirty="0" err="1" smtClean="0"/>
              <a:t>dysgwyr</a:t>
            </a:r>
            <a:r>
              <a:rPr lang="en-US" sz="2800" b="1" dirty="0" smtClean="0"/>
              <a:t> </a:t>
            </a:r>
            <a:r>
              <a:rPr lang="en-US" sz="2800" b="1" dirty="0" err="1"/>
              <a:t>ar</a:t>
            </a:r>
            <a:r>
              <a:rPr lang="en-US" sz="2800" b="1" dirty="0"/>
              <a:t> </a:t>
            </a:r>
            <a:r>
              <a:rPr lang="en-US" sz="2800" b="1" dirty="0" err="1"/>
              <a:t>ôl</a:t>
            </a:r>
            <a:r>
              <a:rPr lang="en-US" sz="2800" b="1" dirty="0"/>
              <a:t> </a:t>
            </a:r>
            <a:r>
              <a:rPr lang="en-US" sz="2800" b="1" dirty="0" err="1"/>
              <a:t>cyfnod</a:t>
            </a:r>
            <a:r>
              <a:rPr lang="en-US" sz="2800" b="1" dirty="0"/>
              <a:t> </a:t>
            </a:r>
            <a:r>
              <a:rPr lang="en-US" sz="2800" b="1" dirty="0" err="1"/>
              <a:t>sylweddol</a:t>
            </a:r>
            <a:r>
              <a:rPr lang="en-US" sz="2800" b="1" dirty="0"/>
              <a:t> o </a:t>
            </a:r>
            <a:r>
              <a:rPr lang="en-US" sz="2800" b="1" dirty="0" err="1"/>
              <a:t>addysgu</a:t>
            </a:r>
            <a:r>
              <a:rPr lang="en-US" sz="2800" b="1" dirty="0"/>
              <a:t> a </a:t>
            </a:r>
            <a:r>
              <a:rPr lang="en-US" sz="2800" b="1" dirty="0" err="1"/>
              <a:t>dysgu</a:t>
            </a:r>
            <a:r>
              <a:rPr lang="en-US" sz="2800" dirty="0"/>
              <a:t>, </a:t>
            </a:r>
            <a:r>
              <a:rPr lang="en-US" sz="2800" dirty="0" err="1"/>
              <a:t>h.y</a:t>
            </a:r>
            <a:r>
              <a:rPr lang="en-US" sz="2800" dirty="0"/>
              <a:t>. </a:t>
            </a:r>
            <a:r>
              <a:rPr lang="en-US" sz="2800" dirty="0" err="1"/>
              <a:t>ar</a:t>
            </a:r>
            <a:r>
              <a:rPr lang="en-US" sz="2800" dirty="0"/>
              <a:t> </a:t>
            </a:r>
            <a:r>
              <a:rPr lang="en-US" sz="2800" dirty="0" err="1" smtClean="0"/>
              <a:t>ddiwedd</a:t>
            </a:r>
            <a:r>
              <a:rPr lang="en-US" sz="2800" dirty="0"/>
              <a:t> </a:t>
            </a:r>
            <a:r>
              <a:rPr lang="sv-SE" sz="2800" dirty="0" smtClean="0"/>
              <a:t>pob </a:t>
            </a:r>
            <a:r>
              <a:rPr lang="sv-SE" sz="2800" dirty="0"/>
              <a:t>cyfnod allweddol fel arfer. Os yw ysgolion yn eu defnyddio </a:t>
            </a:r>
            <a:r>
              <a:rPr lang="sv-SE" sz="2800" dirty="0" smtClean="0"/>
              <a:t>ar </a:t>
            </a:r>
            <a:r>
              <a:rPr lang="en-US" sz="2800" dirty="0" err="1" smtClean="0"/>
              <a:t>gyfer</a:t>
            </a:r>
            <a:r>
              <a:rPr lang="en-US" sz="2800" dirty="0" smtClean="0"/>
              <a:t> </a:t>
            </a:r>
            <a:r>
              <a:rPr lang="en-US" sz="2800" dirty="0" err="1"/>
              <a:t>monitro</a:t>
            </a:r>
            <a:r>
              <a:rPr lang="en-US" sz="2800" dirty="0"/>
              <a:t> a </a:t>
            </a:r>
            <a:r>
              <a:rPr lang="en-US" sz="2800" dirty="0" err="1"/>
              <a:t>thracio</a:t>
            </a:r>
            <a:r>
              <a:rPr lang="en-US" sz="2800" dirty="0"/>
              <a:t> </a:t>
            </a:r>
            <a:r>
              <a:rPr lang="en-US" sz="2800" dirty="0" err="1"/>
              <a:t>cynnydd</a:t>
            </a:r>
            <a:r>
              <a:rPr lang="en-US" sz="2800" dirty="0"/>
              <a:t> </a:t>
            </a:r>
            <a:r>
              <a:rPr lang="en-US" sz="2800" dirty="0" err="1"/>
              <a:t>dysgwyr</a:t>
            </a:r>
            <a:r>
              <a:rPr lang="en-US" sz="2800" dirty="0"/>
              <a:t> </a:t>
            </a:r>
            <a:r>
              <a:rPr lang="en-US" sz="2800" dirty="0" err="1"/>
              <a:t>dros</a:t>
            </a:r>
            <a:r>
              <a:rPr lang="en-US" sz="2800" dirty="0"/>
              <a:t> </a:t>
            </a:r>
            <a:r>
              <a:rPr lang="en-US" sz="2800" dirty="0" err="1"/>
              <a:t>gyfnodau</a:t>
            </a:r>
            <a:r>
              <a:rPr lang="en-US" sz="2800" dirty="0"/>
              <a:t> </a:t>
            </a:r>
            <a:r>
              <a:rPr lang="en-US" sz="2800" dirty="0" err="1" smtClean="0"/>
              <a:t>byrrach</a:t>
            </a:r>
            <a:r>
              <a:rPr lang="en-US" sz="2800" dirty="0" smtClean="0"/>
              <a:t>, </a:t>
            </a:r>
            <a:r>
              <a:rPr lang="en-US" sz="2800" dirty="0" err="1" smtClean="0"/>
              <a:t>mae</a:t>
            </a:r>
            <a:r>
              <a:rPr lang="en-US" sz="2800" dirty="0" smtClean="0"/>
              <a:t> </a:t>
            </a:r>
            <a:r>
              <a:rPr lang="en-US" sz="2800" dirty="0" err="1"/>
              <a:t>angen</a:t>
            </a:r>
            <a:r>
              <a:rPr lang="en-US" sz="2800" dirty="0"/>
              <a:t> </a:t>
            </a:r>
            <a:r>
              <a:rPr lang="en-US" sz="2800" dirty="0" err="1"/>
              <a:t>cymryd</a:t>
            </a:r>
            <a:r>
              <a:rPr lang="en-US" sz="2800" dirty="0"/>
              <a:t> </a:t>
            </a:r>
            <a:r>
              <a:rPr lang="en-US" sz="2800" dirty="0" err="1"/>
              <a:t>gofal</a:t>
            </a:r>
            <a:r>
              <a:rPr lang="en-US" sz="2800" dirty="0"/>
              <a:t> </a:t>
            </a:r>
            <a:r>
              <a:rPr lang="en-US" sz="2800" dirty="0" err="1"/>
              <a:t>i</a:t>
            </a:r>
            <a:r>
              <a:rPr lang="en-US" sz="2800" dirty="0"/>
              <a:t> </a:t>
            </a:r>
            <a:r>
              <a:rPr lang="en-US" sz="2800" dirty="0" err="1"/>
              <a:t>osgoi</a:t>
            </a:r>
            <a:r>
              <a:rPr lang="en-US" sz="2800" dirty="0"/>
              <a:t> </a:t>
            </a:r>
            <a:r>
              <a:rPr lang="en-US" sz="2800" dirty="0" err="1"/>
              <a:t>ffocws</a:t>
            </a:r>
            <a:r>
              <a:rPr lang="en-US" sz="2800" dirty="0"/>
              <a:t> </a:t>
            </a:r>
            <a:r>
              <a:rPr lang="en-US" sz="2800" dirty="0" err="1"/>
              <a:t>amhriodol</a:t>
            </a:r>
            <a:r>
              <a:rPr lang="en-US" sz="2800" dirty="0"/>
              <a:t>, </a:t>
            </a:r>
            <a:r>
              <a:rPr lang="en-US" sz="2800" dirty="0" err="1"/>
              <a:t>cul</a:t>
            </a:r>
            <a:r>
              <a:rPr lang="en-US" sz="2800" dirty="0"/>
              <a:t> </a:t>
            </a:r>
            <a:r>
              <a:rPr lang="en-US" sz="2800" dirty="0" err="1"/>
              <a:t>i’r</a:t>
            </a:r>
            <a:r>
              <a:rPr lang="en-US" sz="2800" dirty="0"/>
              <a:t> </a:t>
            </a:r>
            <a:r>
              <a:rPr lang="en-US" sz="2800" dirty="0" err="1" smtClean="0"/>
              <a:t>wybodaeth</a:t>
            </a:r>
            <a:r>
              <a:rPr lang="en-US" sz="2800" dirty="0"/>
              <a:t> </a:t>
            </a:r>
            <a:r>
              <a:rPr lang="en-US" sz="2800" dirty="0" err="1" smtClean="0"/>
              <a:t>asesu</a:t>
            </a:r>
            <a:r>
              <a:rPr lang="en-US" sz="2800" dirty="0"/>
              <a:t>. </a:t>
            </a:r>
            <a:r>
              <a:rPr lang="en-US" sz="2800" dirty="0" err="1"/>
              <a:t>Er</a:t>
            </a:r>
            <a:r>
              <a:rPr lang="en-US" sz="2800" dirty="0"/>
              <a:t> </a:t>
            </a:r>
            <a:r>
              <a:rPr lang="en-US" sz="2800" dirty="0" err="1"/>
              <a:t>enghraifft</a:t>
            </a:r>
            <a:r>
              <a:rPr lang="en-US" sz="2800" dirty="0"/>
              <a:t>, </a:t>
            </a:r>
            <a:r>
              <a:rPr lang="en-US" sz="2800" dirty="0" err="1"/>
              <a:t>ni</a:t>
            </a:r>
            <a:r>
              <a:rPr lang="en-US" sz="2800" dirty="0"/>
              <a:t> </a:t>
            </a:r>
            <a:r>
              <a:rPr lang="en-US" sz="2800" dirty="0" err="1"/>
              <a:t>ddylid</a:t>
            </a:r>
            <a:r>
              <a:rPr lang="en-US" sz="2800" dirty="0"/>
              <a:t> </a:t>
            </a:r>
            <a:r>
              <a:rPr lang="en-US" sz="2800" dirty="0" err="1"/>
              <a:t>rhoi</a:t>
            </a:r>
            <a:r>
              <a:rPr lang="en-US" sz="2800" dirty="0"/>
              <a:t> </a:t>
            </a:r>
            <a:r>
              <a:rPr lang="en-US" sz="2800" dirty="0" err="1"/>
              <a:t>lefel</a:t>
            </a:r>
            <a:r>
              <a:rPr lang="en-US" sz="2800" dirty="0"/>
              <a:t> </a:t>
            </a:r>
            <a:r>
              <a:rPr lang="en-US" sz="2800" dirty="0" err="1"/>
              <a:t>i</a:t>
            </a:r>
            <a:r>
              <a:rPr lang="en-US" sz="2800" dirty="0"/>
              <a:t> </a:t>
            </a:r>
            <a:r>
              <a:rPr lang="en-US" sz="2800" dirty="0" err="1"/>
              <a:t>ddarnau</a:t>
            </a:r>
            <a:r>
              <a:rPr lang="en-US" sz="2800" dirty="0"/>
              <a:t> </a:t>
            </a:r>
            <a:r>
              <a:rPr lang="en-US" sz="2800" dirty="0" err="1"/>
              <a:t>unigol</a:t>
            </a:r>
            <a:r>
              <a:rPr lang="en-US" sz="2800" dirty="0"/>
              <a:t> o </a:t>
            </a:r>
            <a:r>
              <a:rPr lang="en-US" sz="2800" dirty="0" err="1"/>
              <a:t>waith</a:t>
            </a:r>
            <a:r>
              <a:rPr lang="en-US" sz="2800" dirty="0"/>
              <a:t>, </a:t>
            </a:r>
            <a:r>
              <a:rPr lang="en-US" sz="2800" dirty="0" err="1" smtClean="0"/>
              <a:t>er</a:t>
            </a:r>
            <a:r>
              <a:rPr lang="en-US" sz="2800" dirty="0"/>
              <a:t> </a:t>
            </a:r>
            <a:r>
              <a:rPr lang="en-US" sz="2800" dirty="0" err="1" smtClean="0"/>
              <a:t>eu</a:t>
            </a:r>
            <a:r>
              <a:rPr lang="en-US" sz="2800" dirty="0" smtClean="0"/>
              <a:t> </a:t>
            </a:r>
            <a:r>
              <a:rPr lang="en-US" sz="2800" dirty="0"/>
              <a:t>bod, o </a:t>
            </a:r>
            <a:r>
              <a:rPr lang="en-US" sz="2800" dirty="0" err="1"/>
              <a:t>bosibl</a:t>
            </a:r>
            <a:r>
              <a:rPr lang="en-US" sz="2800" dirty="0"/>
              <a:t>, </a:t>
            </a:r>
            <a:r>
              <a:rPr lang="en-US" sz="2800" dirty="0" err="1"/>
              <a:t>yn</a:t>
            </a:r>
            <a:r>
              <a:rPr lang="en-US" sz="2800" dirty="0"/>
              <a:t> </a:t>
            </a:r>
            <a:r>
              <a:rPr lang="en-US" sz="2800" dirty="0" err="1"/>
              <a:t>dangos</a:t>
            </a:r>
            <a:r>
              <a:rPr lang="en-US" sz="2800" dirty="0"/>
              <a:t> </a:t>
            </a:r>
            <a:r>
              <a:rPr lang="en-US" sz="2800" dirty="0" err="1"/>
              <a:t>nodweddion</a:t>
            </a:r>
            <a:r>
              <a:rPr lang="en-US" sz="2800" dirty="0"/>
              <a:t> un </a:t>
            </a:r>
            <a:r>
              <a:rPr lang="en-US" sz="2800" dirty="0" err="1"/>
              <a:t>neu</a:t>
            </a:r>
            <a:r>
              <a:rPr lang="en-US" sz="2800" dirty="0"/>
              <a:t> </a:t>
            </a:r>
            <a:r>
              <a:rPr lang="en-US" sz="2800" dirty="0" err="1"/>
              <a:t>fwy</a:t>
            </a:r>
            <a:r>
              <a:rPr lang="en-US" sz="2800" dirty="0"/>
              <a:t> o </a:t>
            </a:r>
            <a:r>
              <a:rPr lang="en-US" sz="2800" dirty="0" err="1" smtClean="0"/>
              <a:t>ddisgrifiadau</a:t>
            </a:r>
            <a:r>
              <a:rPr lang="en-US" sz="2800" dirty="0"/>
              <a:t> </a:t>
            </a:r>
            <a:r>
              <a:rPr lang="en-US" sz="2800" dirty="0" err="1" smtClean="0"/>
              <a:t>lefel</a:t>
            </a:r>
            <a:r>
              <a:rPr lang="en-US" sz="2800" dirty="0" smtClean="0"/>
              <a:t>.</a:t>
            </a:r>
          </a:p>
          <a:p>
            <a:endParaRPr lang="en-GB" sz="2800" dirty="0"/>
          </a:p>
          <a:p>
            <a:r>
              <a:rPr lang="en-GB" sz="2800" dirty="0"/>
              <a:t>t</a:t>
            </a:r>
            <a:r>
              <a:rPr lang="en-GB" sz="2800" dirty="0" smtClean="0"/>
              <a:t>.9, </a:t>
            </a:r>
            <a:r>
              <a:rPr lang="en-GB" sz="2800" dirty="0" err="1" smtClean="0"/>
              <a:t>LlC</a:t>
            </a:r>
            <a:r>
              <a:rPr lang="en-GB" sz="2800" dirty="0" smtClean="0"/>
              <a:t> (2010) </a:t>
            </a:r>
            <a:r>
              <a:rPr lang="en-GB" sz="2800" dirty="0" err="1" smtClean="0"/>
              <a:t>Manteisio</a:t>
            </a:r>
            <a:r>
              <a:rPr lang="en-GB" sz="2800" dirty="0" smtClean="0"/>
              <a:t> </a:t>
            </a:r>
            <a:r>
              <a:rPr lang="en-GB" sz="2800" dirty="0" err="1" smtClean="0"/>
              <a:t>i’r</a:t>
            </a:r>
            <a:r>
              <a:rPr lang="en-GB" sz="2800" dirty="0" smtClean="0"/>
              <a:t> </a:t>
            </a:r>
            <a:r>
              <a:rPr lang="en-GB" sz="2800" dirty="0" err="1" smtClean="0"/>
              <a:t>Eithaf</a:t>
            </a:r>
            <a:r>
              <a:rPr lang="en-GB" sz="2800" dirty="0" smtClean="0"/>
              <a:t> </a:t>
            </a:r>
            <a:r>
              <a:rPr lang="en-GB" sz="2800" dirty="0" err="1" smtClean="0"/>
              <a:t>ar</a:t>
            </a:r>
            <a:r>
              <a:rPr lang="en-GB" sz="2800" dirty="0" smtClean="0"/>
              <a:t> </a:t>
            </a:r>
            <a:r>
              <a:rPr lang="en-GB" sz="2800" dirty="0" err="1" smtClean="0"/>
              <a:t>Asesu</a:t>
            </a:r>
            <a:r>
              <a:rPr lang="en-GB" sz="2800" dirty="0" smtClean="0"/>
              <a:t> 7-14 </a:t>
            </a:r>
            <a:r>
              <a:rPr lang="en-GB" sz="2000" dirty="0" smtClean="0">
                <a:hlinkClick r:id="rId2"/>
              </a:rPr>
              <a:t>http</a:t>
            </a:r>
            <a:r>
              <a:rPr lang="en-GB" sz="2000" dirty="0">
                <a:hlinkClick r:id="rId2"/>
              </a:rPr>
              <a:t>://learning.gov.wales/resources/browse-all/assessment-7-14/?</a:t>
            </a:r>
            <a:r>
              <a:rPr lang="en-GB" sz="2000" dirty="0" smtClean="0">
                <a:hlinkClick r:id="rId2"/>
              </a:rPr>
              <a:t>skip=1&amp;lang=cy</a:t>
            </a:r>
            <a:endParaRPr lang="en-GB" sz="2000" dirty="0" smtClean="0"/>
          </a:p>
          <a:p>
            <a:endParaRPr lang="en-GB" sz="2800" dirty="0"/>
          </a:p>
        </p:txBody>
      </p:sp>
      <p:pic>
        <p:nvPicPr>
          <p:cNvPr id="3" name="Picture 2"/>
          <p:cNvPicPr>
            <a:picLocks noChangeAspect="1"/>
          </p:cNvPicPr>
          <p:nvPr/>
        </p:nvPicPr>
        <p:blipFill>
          <a:blip r:embed="rId3"/>
          <a:stretch>
            <a:fillRect/>
          </a:stretch>
        </p:blipFill>
        <p:spPr>
          <a:xfrm>
            <a:off x="201583" y="555404"/>
            <a:ext cx="1807520" cy="2278378"/>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7197173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55324" y="1238192"/>
            <a:ext cx="8397025" cy="2677656"/>
          </a:xfrm>
          <a:prstGeom prst="rect">
            <a:avLst/>
          </a:prstGeom>
        </p:spPr>
        <p:txBody>
          <a:bodyPr wrap="square">
            <a:spAutoFit/>
          </a:bodyPr>
          <a:lstStyle/>
          <a:p>
            <a:r>
              <a:rPr lang="en-GB" sz="2800" dirty="0" smtClean="0"/>
              <a:t>The importance of ‘best-fit’ applies to assessment of all learners. Using ‘best-fit’, all teachers are able to take account of relevant evidence, encompassing transferable skills, as well as knowledge and understanding. School managers should ensure that all teachers understand the concept of ’best-fit’ and apply it consistently.</a:t>
            </a:r>
            <a:endParaRPr lang="en-GB" sz="2800" dirty="0"/>
          </a:p>
        </p:txBody>
      </p:sp>
      <p:pic>
        <p:nvPicPr>
          <p:cNvPr id="3" name="Picture 2"/>
          <p:cNvPicPr>
            <a:picLocks noChangeAspect="1"/>
          </p:cNvPicPr>
          <p:nvPr/>
        </p:nvPicPr>
        <p:blipFill>
          <a:blip r:embed="rId2"/>
          <a:stretch>
            <a:fillRect/>
          </a:stretch>
        </p:blipFill>
        <p:spPr>
          <a:xfrm>
            <a:off x="565853" y="1238192"/>
            <a:ext cx="1993565" cy="2462997"/>
          </a:xfrm>
          <a:prstGeom prst="rect">
            <a:avLst/>
          </a:prstGeom>
        </p:spPr>
      </p:pic>
      <p:sp>
        <p:nvSpPr>
          <p:cNvPr id="4" name="Rectangle 3"/>
          <p:cNvSpPr/>
          <p:nvPr/>
        </p:nvSpPr>
        <p:spPr>
          <a:xfrm>
            <a:off x="1876021" y="4770377"/>
            <a:ext cx="9065605" cy="984885"/>
          </a:xfrm>
          <a:prstGeom prst="rect">
            <a:avLst/>
          </a:prstGeom>
        </p:spPr>
        <p:txBody>
          <a:bodyPr wrap="square">
            <a:spAutoFit/>
          </a:bodyPr>
          <a:lstStyle/>
          <a:p>
            <a:r>
              <a:rPr lang="en-GB" sz="2000" dirty="0" smtClean="0"/>
              <a:t>p.11, WG (2010) Making the Most of Assessment</a:t>
            </a:r>
          </a:p>
          <a:p>
            <a:r>
              <a:rPr lang="en-GB" sz="2000" dirty="0">
                <a:hlinkClick r:id="rId3"/>
              </a:rPr>
              <a:t>http://learning.gov.wales/resources/browse-all/assessment-7-14/?</a:t>
            </a:r>
            <a:r>
              <a:rPr lang="en-GB" sz="2000" dirty="0" smtClean="0">
                <a:hlinkClick r:id="rId3"/>
              </a:rPr>
              <a:t>skip=1&amp;lang=en</a:t>
            </a:r>
            <a:endParaRPr lang="en-GB" sz="2000" dirty="0" smtClean="0"/>
          </a:p>
          <a:p>
            <a:endParaRPr lang="en-GB" dirty="0"/>
          </a:p>
        </p:txBody>
      </p:sp>
    </p:spTree>
    <p:extLst>
      <p:ext uri="{BB962C8B-B14F-4D97-AF65-F5344CB8AC3E}">
        <p14:creationId xmlns:p14="http://schemas.microsoft.com/office/powerpoint/2010/main" val="415324549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55324" y="1238192"/>
            <a:ext cx="8397025" cy="3108543"/>
          </a:xfrm>
          <a:prstGeom prst="rect">
            <a:avLst/>
          </a:prstGeom>
        </p:spPr>
        <p:txBody>
          <a:bodyPr wrap="square">
            <a:spAutoFit/>
          </a:bodyPr>
          <a:lstStyle/>
          <a:p>
            <a:r>
              <a:rPr lang="en-US" sz="2800" dirty="0"/>
              <a:t>Mae </a:t>
            </a:r>
            <a:r>
              <a:rPr lang="en-US" sz="2800" dirty="0" err="1"/>
              <a:t>pwysigrwydd</a:t>
            </a:r>
            <a:r>
              <a:rPr lang="en-US" sz="2800" dirty="0"/>
              <a:t> ‘</a:t>
            </a:r>
            <a:r>
              <a:rPr lang="en-US" sz="2800" dirty="0" err="1"/>
              <a:t>cyd-fynd</a:t>
            </a:r>
            <a:r>
              <a:rPr lang="en-US" sz="2800" dirty="0"/>
              <a:t> </a:t>
            </a:r>
            <a:r>
              <a:rPr lang="en-US" sz="2800" dirty="0" err="1"/>
              <a:t>orau</a:t>
            </a:r>
            <a:r>
              <a:rPr lang="en-US" sz="2800" dirty="0"/>
              <a:t>’ </a:t>
            </a:r>
            <a:r>
              <a:rPr lang="en-US" sz="2800" dirty="0" err="1"/>
              <a:t>yn</a:t>
            </a:r>
            <a:r>
              <a:rPr lang="en-US" sz="2800" dirty="0"/>
              <a:t> </a:t>
            </a:r>
            <a:r>
              <a:rPr lang="en-US" sz="2800" dirty="0" err="1"/>
              <a:t>gymwys</a:t>
            </a:r>
            <a:r>
              <a:rPr lang="en-US" sz="2800" dirty="0"/>
              <a:t> </a:t>
            </a:r>
            <a:r>
              <a:rPr lang="en-US" sz="2800" dirty="0" err="1"/>
              <a:t>wrth</a:t>
            </a:r>
            <a:r>
              <a:rPr lang="en-US" sz="2800" dirty="0"/>
              <a:t> </a:t>
            </a:r>
            <a:r>
              <a:rPr lang="en-US" sz="2800" dirty="0" err="1"/>
              <a:t>asesu</a:t>
            </a:r>
            <a:r>
              <a:rPr lang="en-US" sz="2800" dirty="0"/>
              <a:t> </a:t>
            </a:r>
            <a:r>
              <a:rPr lang="en-US" sz="2800" dirty="0" err="1" smtClean="0"/>
              <a:t>pob</a:t>
            </a:r>
            <a:r>
              <a:rPr lang="en-US" sz="2800" dirty="0"/>
              <a:t> </a:t>
            </a:r>
            <a:r>
              <a:rPr lang="en-US" sz="2800" dirty="0" err="1" smtClean="0"/>
              <a:t>dysgwr</a:t>
            </a:r>
            <a:r>
              <a:rPr lang="en-US" sz="2800" dirty="0"/>
              <a:t>. </a:t>
            </a:r>
            <a:r>
              <a:rPr lang="en-US" sz="2800" dirty="0" err="1"/>
              <a:t>Wrth</a:t>
            </a:r>
            <a:r>
              <a:rPr lang="en-US" sz="2800" dirty="0"/>
              <a:t> </a:t>
            </a:r>
            <a:r>
              <a:rPr lang="en-US" sz="2800" dirty="0" err="1"/>
              <a:t>ddefnyddio</a:t>
            </a:r>
            <a:r>
              <a:rPr lang="en-US" sz="2800" dirty="0"/>
              <a:t> ’</a:t>
            </a:r>
            <a:r>
              <a:rPr lang="en-US" sz="2800" dirty="0" err="1"/>
              <a:t>cyd-fynd</a:t>
            </a:r>
            <a:r>
              <a:rPr lang="en-US" sz="2800" dirty="0"/>
              <a:t> </a:t>
            </a:r>
            <a:r>
              <a:rPr lang="en-US" sz="2800" dirty="0" err="1"/>
              <a:t>orau</a:t>
            </a:r>
            <a:r>
              <a:rPr lang="en-US" sz="2800" dirty="0"/>
              <a:t>’ gall </a:t>
            </a:r>
            <a:r>
              <a:rPr lang="en-US" sz="2800" dirty="0" err="1"/>
              <a:t>athrawon</a:t>
            </a:r>
            <a:r>
              <a:rPr lang="en-US" sz="2800" dirty="0"/>
              <a:t> </a:t>
            </a:r>
            <a:r>
              <a:rPr lang="en-US" sz="2800" dirty="0" err="1" smtClean="0"/>
              <a:t>ystyried</a:t>
            </a:r>
            <a:r>
              <a:rPr lang="en-US" sz="2800" dirty="0"/>
              <a:t> </a:t>
            </a:r>
            <a:r>
              <a:rPr lang="en-US" sz="2800" dirty="0" err="1" smtClean="0"/>
              <a:t>tystiolaeth</a:t>
            </a:r>
            <a:r>
              <a:rPr lang="en-US" sz="2800" dirty="0" smtClean="0"/>
              <a:t> </a:t>
            </a:r>
            <a:r>
              <a:rPr lang="en-US" sz="2800" dirty="0" err="1"/>
              <a:t>berthnasol</a:t>
            </a:r>
            <a:r>
              <a:rPr lang="en-US" sz="2800" dirty="0"/>
              <a:t>, </a:t>
            </a:r>
            <a:r>
              <a:rPr lang="en-US" sz="2800" dirty="0" err="1"/>
              <a:t>sy’n</a:t>
            </a:r>
            <a:r>
              <a:rPr lang="en-US" sz="2800" dirty="0"/>
              <a:t> </a:t>
            </a:r>
            <a:r>
              <a:rPr lang="en-US" sz="2800" dirty="0" err="1"/>
              <a:t>cwmpasu</a:t>
            </a:r>
            <a:r>
              <a:rPr lang="en-US" sz="2800" dirty="0"/>
              <a:t> </a:t>
            </a:r>
            <a:r>
              <a:rPr lang="en-US" sz="2800" dirty="0" err="1"/>
              <a:t>sgiliau</a:t>
            </a:r>
            <a:r>
              <a:rPr lang="en-US" sz="2800" dirty="0"/>
              <a:t> </a:t>
            </a:r>
            <a:r>
              <a:rPr lang="en-US" sz="2800" dirty="0" err="1"/>
              <a:t>trosglwyddadwy</a:t>
            </a:r>
            <a:r>
              <a:rPr lang="en-US" sz="2800" dirty="0"/>
              <a:t> </a:t>
            </a:r>
            <a:r>
              <a:rPr lang="en-US" sz="2800" dirty="0" err="1" smtClean="0"/>
              <a:t>yn</a:t>
            </a:r>
            <a:r>
              <a:rPr lang="en-US" sz="2800" dirty="0"/>
              <a:t> </a:t>
            </a:r>
            <a:r>
              <a:rPr lang="en-US" sz="2800" dirty="0" err="1" smtClean="0"/>
              <a:t>ogystal</a:t>
            </a:r>
            <a:r>
              <a:rPr lang="en-US" sz="2800" dirty="0" smtClean="0"/>
              <a:t> </a:t>
            </a:r>
            <a:r>
              <a:rPr lang="en-US" sz="2800" dirty="0"/>
              <a:t>â </a:t>
            </a:r>
            <a:r>
              <a:rPr lang="en-US" sz="2800" dirty="0" err="1"/>
              <a:t>gwybodaeth</a:t>
            </a:r>
            <a:r>
              <a:rPr lang="en-US" sz="2800" dirty="0"/>
              <a:t> a </a:t>
            </a:r>
            <a:r>
              <a:rPr lang="en-US" sz="2800" dirty="0" err="1"/>
              <a:t>dealltwriaeth</a:t>
            </a:r>
            <a:r>
              <a:rPr lang="en-US" sz="2800" dirty="0"/>
              <a:t>. </a:t>
            </a:r>
            <a:r>
              <a:rPr lang="en-US" sz="2800" b="1" dirty="0" err="1"/>
              <a:t>Dylai</a:t>
            </a:r>
            <a:r>
              <a:rPr lang="en-US" sz="2800" b="1" dirty="0"/>
              <a:t> </a:t>
            </a:r>
            <a:r>
              <a:rPr lang="en-US" sz="2800" b="1" dirty="0" err="1"/>
              <a:t>rheolwyr</a:t>
            </a:r>
            <a:r>
              <a:rPr lang="en-US" sz="2800" b="1" dirty="0"/>
              <a:t> </a:t>
            </a:r>
            <a:r>
              <a:rPr lang="en-US" sz="2800" b="1" dirty="0" err="1"/>
              <a:t>ysgol</a:t>
            </a:r>
            <a:r>
              <a:rPr lang="en-US" sz="2800" b="1" dirty="0"/>
              <a:t> </a:t>
            </a:r>
            <a:r>
              <a:rPr lang="en-US" sz="2800" b="1" dirty="0" err="1" smtClean="0"/>
              <a:t>sicrhau</a:t>
            </a:r>
            <a:r>
              <a:rPr lang="en-US" sz="2800" b="1" dirty="0"/>
              <a:t> </a:t>
            </a:r>
            <a:r>
              <a:rPr lang="en-US" sz="2800" b="1" dirty="0" err="1" smtClean="0"/>
              <a:t>fod</a:t>
            </a:r>
            <a:r>
              <a:rPr lang="en-US" sz="2800" b="1" dirty="0" smtClean="0"/>
              <a:t> </a:t>
            </a:r>
            <a:r>
              <a:rPr lang="en-US" sz="2800" b="1" dirty="0" err="1"/>
              <a:t>pob</a:t>
            </a:r>
            <a:r>
              <a:rPr lang="en-US" sz="2800" b="1" dirty="0"/>
              <a:t> </a:t>
            </a:r>
            <a:r>
              <a:rPr lang="en-US" sz="2800" b="1" dirty="0" err="1"/>
              <a:t>athro</a:t>
            </a:r>
            <a:r>
              <a:rPr lang="en-US" sz="2800" b="1" dirty="0"/>
              <a:t>/</a:t>
            </a:r>
            <a:r>
              <a:rPr lang="en-US" sz="2800" b="1" dirty="0" err="1"/>
              <a:t>athrawes</a:t>
            </a:r>
            <a:r>
              <a:rPr lang="en-US" sz="2800" b="1" dirty="0"/>
              <a:t> </a:t>
            </a:r>
            <a:r>
              <a:rPr lang="en-US" sz="2800" b="1" dirty="0" err="1"/>
              <a:t>yn</a:t>
            </a:r>
            <a:r>
              <a:rPr lang="en-US" sz="2800" b="1" dirty="0"/>
              <a:t> </a:t>
            </a:r>
            <a:r>
              <a:rPr lang="en-US" sz="2800" b="1" dirty="0" err="1"/>
              <a:t>deall</a:t>
            </a:r>
            <a:r>
              <a:rPr lang="en-US" sz="2800" b="1" dirty="0"/>
              <a:t> y </a:t>
            </a:r>
            <a:r>
              <a:rPr lang="en-US" sz="2800" b="1" dirty="0" err="1"/>
              <a:t>cysyniad</a:t>
            </a:r>
            <a:r>
              <a:rPr lang="en-US" sz="2800" b="1" dirty="0"/>
              <a:t> ‘</a:t>
            </a:r>
            <a:r>
              <a:rPr lang="en-US" sz="2800" b="1" dirty="0" err="1"/>
              <a:t>cyd-fynd</a:t>
            </a:r>
            <a:r>
              <a:rPr lang="en-US" sz="2800" b="1" dirty="0"/>
              <a:t> </a:t>
            </a:r>
            <a:r>
              <a:rPr lang="en-US" sz="2800" b="1" dirty="0" err="1"/>
              <a:t>orau</a:t>
            </a:r>
            <a:r>
              <a:rPr lang="en-US" sz="2800" b="1" dirty="0"/>
              <a:t>’ ac </a:t>
            </a:r>
            <a:r>
              <a:rPr lang="en-US" sz="2800" b="1" dirty="0" err="1"/>
              <a:t>yn</a:t>
            </a:r>
            <a:r>
              <a:rPr lang="en-US" sz="2800" b="1" dirty="0"/>
              <a:t> </a:t>
            </a:r>
            <a:r>
              <a:rPr lang="en-US" sz="2800" b="1" dirty="0" err="1" smtClean="0"/>
              <a:t>ei</a:t>
            </a:r>
            <a:r>
              <a:rPr lang="en-US" sz="2800" b="1" dirty="0"/>
              <a:t> </a:t>
            </a:r>
            <a:r>
              <a:rPr lang="en-US" sz="2800" b="1" dirty="0" err="1" smtClean="0"/>
              <a:t>ddefnyddio’n</a:t>
            </a:r>
            <a:r>
              <a:rPr lang="en-US" sz="2800" b="1" dirty="0" smtClean="0"/>
              <a:t> </a:t>
            </a:r>
            <a:r>
              <a:rPr lang="en-US" sz="2800" b="1" dirty="0" err="1"/>
              <a:t>gyson</a:t>
            </a:r>
            <a:r>
              <a:rPr lang="en-US" sz="2800" dirty="0" smtClean="0"/>
              <a:t>.</a:t>
            </a:r>
            <a:endParaRPr lang="en-GB" sz="2800" dirty="0" smtClean="0"/>
          </a:p>
        </p:txBody>
      </p:sp>
      <p:pic>
        <p:nvPicPr>
          <p:cNvPr id="3" name="Picture 2"/>
          <p:cNvPicPr>
            <a:picLocks noChangeAspect="1"/>
          </p:cNvPicPr>
          <p:nvPr/>
        </p:nvPicPr>
        <p:blipFill>
          <a:blip r:embed="rId2"/>
          <a:stretch>
            <a:fillRect/>
          </a:stretch>
        </p:blipFill>
        <p:spPr>
          <a:xfrm>
            <a:off x="565853" y="1238192"/>
            <a:ext cx="1993565" cy="2462997"/>
          </a:xfrm>
          <a:prstGeom prst="rect">
            <a:avLst/>
          </a:prstGeom>
        </p:spPr>
      </p:pic>
      <p:sp>
        <p:nvSpPr>
          <p:cNvPr id="4" name="Rectangle 3"/>
          <p:cNvSpPr/>
          <p:nvPr/>
        </p:nvSpPr>
        <p:spPr>
          <a:xfrm>
            <a:off x="1876021" y="4770377"/>
            <a:ext cx="9397029" cy="1292662"/>
          </a:xfrm>
          <a:prstGeom prst="rect">
            <a:avLst/>
          </a:prstGeom>
        </p:spPr>
        <p:txBody>
          <a:bodyPr wrap="square">
            <a:spAutoFit/>
          </a:bodyPr>
          <a:lstStyle/>
          <a:p>
            <a:r>
              <a:rPr lang="en-GB" sz="2000" dirty="0"/>
              <a:t>t.10, </a:t>
            </a:r>
            <a:r>
              <a:rPr lang="en-GB" sz="2000" dirty="0" err="1"/>
              <a:t>LlC</a:t>
            </a:r>
            <a:r>
              <a:rPr lang="en-GB" sz="2000" dirty="0"/>
              <a:t> (2010) </a:t>
            </a:r>
            <a:r>
              <a:rPr lang="en-GB" sz="2000" dirty="0" err="1"/>
              <a:t>Manteisio</a:t>
            </a:r>
            <a:r>
              <a:rPr lang="en-GB" sz="2000" dirty="0"/>
              <a:t> </a:t>
            </a:r>
            <a:r>
              <a:rPr lang="en-GB" sz="2000" dirty="0" err="1"/>
              <a:t>i’r</a:t>
            </a:r>
            <a:r>
              <a:rPr lang="en-GB" sz="2000" dirty="0"/>
              <a:t> </a:t>
            </a:r>
            <a:r>
              <a:rPr lang="en-GB" sz="2000" dirty="0" err="1"/>
              <a:t>Eithaf</a:t>
            </a:r>
            <a:r>
              <a:rPr lang="en-GB" sz="2000" dirty="0"/>
              <a:t> </a:t>
            </a:r>
            <a:r>
              <a:rPr lang="en-GB" sz="2000" dirty="0" err="1"/>
              <a:t>ar</a:t>
            </a:r>
            <a:r>
              <a:rPr lang="en-GB" sz="2000" dirty="0"/>
              <a:t> </a:t>
            </a:r>
            <a:r>
              <a:rPr lang="en-GB" sz="2000" dirty="0" err="1"/>
              <a:t>Asesu</a:t>
            </a:r>
            <a:r>
              <a:rPr lang="en-GB" sz="2000" dirty="0"/>
              <a:t> 7-14 </a:t>
            </a:r>
          </a:p>
          <a:p>
            <a:r>
              <a:rPr lang="en-GB" sz="2000" dirty="0">
                <a:hlinkClick r:id="rId3"/>
              </a:rPr>
              <a:t>http://learning.gov.wales/resources/browse-all/assessment-7-14/?skip=1&amp;lang=cy</a:t>
            </a:r>
            <a:endParaRPr lang="en-GB" sz="2000" dirty="0"/>
          </a:p>
          <a:p>
            <a:endParaRPr lang="en-GB" sz="2000" dirty="0" smtClean="0"/>
          </a:p>
          <a:p>
            <a:endParaRPr lang="en-GB" dirty="0"/>
          </a:p>
        </p:txBody>
      </p:sp>
    </p:spTree>
    <p:extLst>
      <p:ext uri="{BB962C8B-B14F-4D97-AF65-F5344CB8AC3E}">
        <p14:creationId xmlns:p14="http://schemas.microsoft.com/office/powerpoint/2010/main" val="161958212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Identifying characteristics of outcomes/levels within work</a:t>
            </a:r>
            <a:endParaRPr lang="en-GB" dirty="0"/>
          </a:p>
        </p:txBody>
      </p:sp>
      <p:sp>
        <p:nvSpPr>
          <p:cNvPr id="3" name="Content Placeholder 2"/>
          <p:cNvSpPr>
            <a:spLocks noGrp="1"/>
          </p:cNvSpPr>
          <p:nvPr>
            <p:ph idx="1"/>
          </p:nvPr>
        </p:nvSpPr>
        <p:spPr/>
        <p:style>
          <a:lnRef idx="2">
            <a:schemeClr val="accent1">
              <a:shade val="50000"/>
            </a:schemeClr>
          </a:lnRef>
          <a:fillRef idx="1">
            <a:schemeClr val="accent1"/>
          </a:fillRef>
          <a:effectRef idx="0">
            <a:schemeClr val="accent1"/>
          </a:effectRef>
          <a:fontRef idx="minor">
            <a:schemeClr val="lt1"/>
          </a:fontRef>
        </p:style>
        <p:txBody>
          <a:bodyPr>
            <a:normAutofit/>
          </a:bodyPr>
          <a:lstStyle/>
          <a:p>
            <a:pPr marL="0" indent="0">
              <a:buNone/>
            </a:pPr>
            <a:r>
              <a:rPr lang="en-GB" sz="3600" cap="none" dirty="0" smtClean="0"/>
              <a:t>For the work samples you have brought in:</a:t>
            </a:r>
          </a:p>
          <a:p>
            <a:r>
              <a:rPr lang="en-GB" sz="3600" cap="none" dirty="0" smtClean="0"/>
              <a:t>Identify what characteristics of outcomes/levels may be evident in each piece – be able to provide a short justification for this</a:t>
            </a:r>
          </a:p>
          <a:p>
            <a:r>
              <a:rPr lang="en-GB" sz="3600" cap="none" dirty="0" smtClean="0"/>
              <a:t>Exchange your samples with a partner form within the same key stage – are you in agreement?</a:t>
            </a:r>
          </a:p>
          <a:p>
            <a:pPr marL="0" indent="0">
              <a:buNone/>
            </a:pPr>
            <a:endParaRPr lang="en-GB" dirty="0" smtClean="0"/>
          </a:p>
          <a:p>
            <a:pPr marL="0" indent="0">
              <a:buNone/>
            </a:pPr>
            <a:endParaRPr lang="en-GB" dirty="0"/>
          </a:p>
        </p:txBody>
      </p:sp>
    </p:spTree>
    <p:extLst>
      <p:ext uri="{BB962C8B-B14F-4D97-AF65-F5344CB8AC3E}">
        <p14:creationId xmlns:p14="http://schemas.microsoft.com/office/powerpoint/2010/main" val="255265089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Link to your Assignment</a:t>
            </a:r>
            <a:endParaRPr lang="en-GB" dirty="0"/>
          </a:p>
        </p:txBody>
      </p:sp>
      <p:sp>
        <p:nvSpPr>
          <p:cNvPr id="3" name="Content Placeholder 2"/>
          <p:cNvSpPr>
            <a:spLocks noGrp="1"/>
          </p:cNvSpPr>
          <p:nvPr>
            <p:ph idx="1"/>
          </p:nvPr>
        </p:nvSpPr>
        <p:spPr>
          <a:xfrm>
            <a:off x="618186" y="1906073"/>
            <a:ext cx="10659414" cy="4237149"/>
          </a:xfrm>
        </p:spPr>
        <p:style>
          <a:lnRef idx="1">
            <a:schemeClr val="accent1"/>
          </a:lnRef>
          <a:fillRef idx="3">
            <a:schemeClr val="accent1"/>
          </a:fillRef>
          <a:effectRef idx="2">
            <a:schemeClr val="accent1"/>
          </a:effectRef>
          <a:fontRef idx="minor">
            <a:schemeClr val="lt1"/>
          </a:fontRef>
        </p:style>
        <p:txBody>
          <a:bodyPr>
            <a:noAutofit/>
          </a:bodyPr>
          <a:lstStyle/>
          <a:p>
            <a:r>
              <a:rPr lang="en-GB" sz="3000" cap="none" dirty="0" smtClean="0"/>
              <a:t>Looking at data, such as an outcome or level is </a:t>
            </a:r>
            <a:r>
              <a:rPr lang="en-GB" sz="3000" b="1" cap="none" dirty="0" smtClean="0"/>
              <a:t>one</a:t>
            </a:r>
            <a:r>
              <a:rPr lang="en-GB" sz="3000" cap="none" dirty="0" smtClean="0"/>
              <a:t> means of analysis.  </a:t>
            </a:r>
          </a:p>
          <a:p>
            <a:r>
              <a:rPr lang="en-GB" sz="3000" cap="none" dirty="0" smtClean="0"/>
              <a:t>Within your assignment you are asked to analyse a child’s learning in mathematics and language with recommendations for ensuring progress.</a:t>
            </a:r>
          </a:p>
          <a:p>
            <a:r>
              <a:rPr lang="en-GB" sz="3000" cap="none" dirty="0" smtClean="0"/>
              <a:t>Work again within your pairs to give recommendations for each child i.e. how this child can be supported to make progress</a:t>
            </a:r>
            <a:endParaRPr lang="en-GB" sz="3000" cap="none" dirty="0"/>
          </a:p>
        </p:txBody>
      </p:sp>
    </p:spTree>
    <p:extLst>
      <p:ext uri="{BB962C8B-B14F-4D97-AF65-F5344CB8AC3E}">
        <p14:creationId xmlns:p14="http://schemas.microsoft.com/office/powerpoint/2010/main" val="1167868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err="1" smtClean="0"/>
              <a:t>Adnabod</a:t>
            </a:r>
            <a:r>
              <a:rPr lang="en-GB" dirty="0" smtClean="0"/>
              <a:t> </a:t>
            </a:r>
            <a:r>
              <a:rPr lang="en-GB" dirty="0" err="1" smtClean="0"/>
              <a:t>Nodweddion</a:t>
            </a:r>
            <a:r>
              <a:rPr lang="en-GB" dirty="0" smtClean="0"/>
              <a:t> </a:t>
            </a:r>
            <a:r>
              <a:rPr lang="en-GB" dirty="0" err="1" smtClean="0"/>
              <a:t>Deilliannau</a:t>
            </a:r>
            <a:r>
              <a:rPr lang="en-GB" dirty="0" smtClean="0"/>
              <a:t>/</a:t>
            </a:r>
            <a:r>
              <a:rPr lang="en-GB" dirty="0" err="1" smtClean="0"/>
              <a:t>Lefelau</a:t>
            </a:r>
            <a:r>
              <a:rPr lang="en-GB" dirty="0" smtClean="0"/>
              <a:t> o </a:t>
            </a:r>
            <a:r>
              <a:rPr lang="en-GB" dirty="0" err="1" smtClean="0"/>
              <a:t>fewn</a:t>
            </a:r>
            <a:r>
              <a:rPr lang="en-GB" dirty="0" smtClean="0"/>
              <a:t> </a:t>
            </a:r>
            <a:r>
              <a:rPr lang="en-GB" dirty="0" err="1" smtClean="0"/>
              <a:t>Darnau</a:t>
            </a:r>
            <a:r>
              <a:rPr lang="en-GB" dirty="0" smtClean="0"/>
              <a:t> o </a:t>
            </a:r>
            <a:r>
              <a:rPr lang="en-GB" dirty="0" err="1" smtClean="0"/>
              <a:t>Waith</a:t>
            </a:r>
            <a:r>
              <a:rPr lang="en-GB" dirty="0" smtClean="0"/>
              <a:t/>
            </a:r>
            <a:br>
              <a:rPr lang="en-GB" dirty="0" smtClean="0"/>
            </a:br>
            <a:endParaRPr lang="en-GB" dirty="0"/>
          </a:p>
        </p:txBody>
      </p:sp>
      <p:sp>
        <p:nvSpPr>
          <p:cNvPr id="3" name="Content Placeholder 2"/>
          <p:cNvSpPr>
            <a:spLocks noGrp="1"/>
          </p:cNvSpPr>
          <p:nvPr>
            <p:ph idx="1"/>
          </p:nvPr>
        </p:nvSpPr>
        <p:spPr/>
        <p:style>
          <a:lnRef idx="2">
            <a:schemeClr val="accent1">
              <a:shade val="50000"/>
            </a:schemeClr>
          </a:lnRef>
          <a:fillRef idx="1">
            <a:schemeClr val="accent1"/>
          </a:fillRef>
          <a:effectRef idx="0">
            <a:schemeClr val="accent1"/>
          </a:effectRef>
          <a:fontRef idx="minor">
            <a:schemeClr val="lt1"/>
          </a:fontRef>
        </p:style>
        <p:txBody>
          <a:bodyPr>
            <a:normAutofit/>
          </a:bodyPr>
          <a:lstStyle/>
          <a:p>
            <a:pPr marL="0" indent="0">
              <a:buNone/>
            </a:pPr>
            <a:r>
              <a:rPr lang="en-GB" sz="3600" cap="none" dirty="0" err="1" smtClean="0"/>
              <a:t>Ar</a:t>
            </a:r>
            <a:r>
              <a:rPr lang="en-GB" sz="3600" cap="none" dirty="0" smtClean="0"/>
              <a:t> </a:t>
            </a:r>
            <a:r>
              <a:rPr lang="en-GB" sz="3600" cap="none" dirty="0" err="1" smtClean="0"/>
              <a:t>gyfer</a:t>
            </a:r>
            <a:r>
              <a:rPr lang="en-GB" sz="3600" cap="none" dirty="0" smtClean="0"/>
              <a:t> </a:t>
            </a:r>
            <a:r>
              <a:rPr lang="en-GB" sz="3600" cap="none" dirty="0" err="1" smtClean="0"/>
              <a:t>yr</a:t>
            </a:r>
            <a:r>
              <a:rPr lang="en-GB" sz="3600" cap="none" dirty="0" smtClean="0"/>
              <a:t> </a:t>
            </a:r>
            <a:r>
              <a:rPr lang="en-GB" sz="3600" cap="none" dirty="0" err="1" smtClean="0"/>
              <a:t>esiamplau</a:t>
            </a:r>
            <a:r>
              <a:rPr lang="en-GB" sz="3600" cap="none" dirty="0" smtClean="0"/>
              <a:t> o </a:t>
            </a:r>
            <a:r>
              <a:rPr lang="en-GB" sz="3600" cap="none" dirty="0" err="1" smtClean="0"/>
              <a:t>waith</a:t>
            </a:r>
            <a:r>
              <a:rPr lang="en-GB" sz="3600" cap="none" dirty="0" smtClean="0"/>
              <a:t> </a:t>
            </a:r>
            <a:r>
              <a:rPr lang="en-GB" sz="3600" cap="none" dirty="0" err="1" smtClean="0"/>
              <a:t>sydd</a:t>
            </a:r>
            <a:r>
              <a:rPr lang="en-GB" sz="3600" cap="none" dirty="0" smtClean="0"/>
              <a:t> </a:t>
            </a:r>
            <a:r>
              <a:rPr lang="en-GB" sz="3600" cap="none" dirty="0" err="1" smtClean="0"/>
              <a:t>gennych</a:t>
            </a:r>
            <a:r>
              <a:rPr lang="en-GB" sz="3600" cap="none" dirty="0" smtClean="0"/>
              <a:t> </a:t>
            </a:r>
            <a:r>
              <a:rPr lang="en-GB" sz="3600" cap="none" dirty="0" err="1" smtClean="0"/>
              <a:t>o’r</a:t>
            </a:r>
            <a:r>
              <a:rPr lang="en-GB" sz="3600" cap="none" dirty="0" smtClean="0"/>
              <a:t> PAP:</a:t>
            </a:r>
          </a:p>
          <a:p>
            <a:r>
              <a:rPr lang="en-GB" sz="3600" cap="none" dirty="0" err="1" smtClean="0"/>
              <a:t>Ceisiwch</a:t>
            </a:r>
            <a:r>
              <a:rPr lang="en-GB" sz="3600" cap="none" dirty="0" smtClean="0"/>
              <a:t> </a:t>
            </a:r>
            <a:r>
              <a:rPr lang="en-GB" sz="3600" cap="none" dirty="0" err="1" smtClean="0"/>
              <a:t>adnabod</a:t>
            </a:r>
            <a:r>
              <a:rPr lang="en-GB" sz="3600" cap="none" dirty="0" smtClean="0"/>
              <a:t> pa </a:t>
            </a:r>
            <a:r>
              <a:rPr lang="en-GB" sz="3600" cap="none" dirty="0" err="1" smtClean="0"/>
              <a:t>ddeilliannau</a:t>
            </a:r>
            <a:r>
              <a:rPr lang="en-GB" sz="3600" cap="none" dirty="0" smtClean="0"/>
              <a:t>/</a:t>
            </a:r>
            <a:r>
              <a:rPr lang="en-GB" sz="3600" cap="none" dirty="0" err="1" smtClean="0"/>
              <a:t>lefelau</a:t>
            </a:r>
            <a:r>
              <a:rPr lang="en-GB" sz="3600" cap="none" dirty="0" smtClean="0"/>
              <a:t> </a:t>
            </a:r>
            <a:r>
              <a:rPr lang="en-GB" sz="3600" cap="none" dirty="0" err="1" smtClean="0"/>
              <a:t>sydd</a:t>
            </a:r>
            <a:r>
              <a:rPr lang="en-GB" sz="3600" cap="none" dirty="0" smtClean="0"/>
              <a:t> </a:t>
            </a:r>
            <a:r>
              <a:rPr lang="en-GB" sz="3600" cap="none" dirty="0" err="1" smtClean="0"/>
              <a:t>wedi</a:t>
            </a:r>
            <a:r>
              <a:rPr lang="en-GB" sz="3600" cap="none" dirty="0" smtClean="0"/>
              <a:t> </a:t>
            </a:r>
            <a:r>
              <a:rPr lang="en-GB" sz="3600" cap="none" dirty="0" err="1" smtClean="0"/>
              <a:t>eu</a:t>
            </a:r>
            <a:r>
              <a:rPr lang="en-GB" sz="3600" cap="none" dirty="0" smtClean="0"/>
              <a:t> </a:t>
            </a:r>
            <a:r>
              <a:rPr lang="en-GB" sz="3600" cap="none" dirty="0" err="1" smtClean="0"/>
              <a:t>hamlygu</a:t>
            </a:r>
            <a:r>
              <a:rPr lang="en-GB" sz="3600" cap="none" dirty="0" smtClean="0"/>
              <a:t> </a:t>
            </a:r>
            <a:r>
              <a:rPr lang="en-GB" sz="3600" cap="none" dirty="0" err="1" smtClean="0"/>
              <a:t>yn</a:t>
            </a:r>
            <a:r>
              <a:rPr lang="en-GB" sz="3600" cap="none" dirty="0" smtClean="0"/>
              <a:t> y </a:t>
            </a:r>
            <a:r>
              <a:rPr lang="en-GB" sz="3600" cap="none" dirty="0" err="1" smtClean="0"/>
              <a:t>gwaith</a:t>
            </a:r>
            <a:r>
              <a:rPr lang="en-GB" sz="3600" cap="none" dirty="0" smtClean="0"/>
              <a:t> – </a:t>
            </a:r>
            <a:r>
              <a:rPr lang="en-GB" sz="3600" cap="none" dirty="0" err="1" smtClean="0"/>
              <a:t>dylech</a:t>
            </a:r>
            <a:r>
              <a:rPr lang="en-GB" sz="3600" cap="none" dirty="0" smtClean="0"/>
              <a:t> </a:t>
            </a:r>
            <a:r>
              <a:rPr lang="en-GB" sz="3600" cap="none" dirty="0" err="1" smtClean="0"/>
              <a:t>fedru</a:t>
            </a:r>
            <a:r>
              <a:rPr lang="en-GB" sz="3600" cap="none" dirty="0" smtClean="0"/>
              <a:t> </a:t>
            </a:r>
            <a:r>
              <a:rPr lang="en-GB" sz="3600" cap="none" dirty="0" err="1" smtClean="0"/>
              <a:t>cyfiawnhau</a:t>
            </a:r>
            <a:r>
              <a:rPr lang="en-GB" sz="3600" cap="none" dirty="0" smtClean="0"/>
              <a:t> </a:t>
            </a:r>
            <a:r>
              <a:rPr lang="en-GB" sz="3600" cap="none" dirty="0" err="1" smtClean="0"/>
              <a:t>hyn</a:t>
            </a:r>
            <a:r>
              <a:rPr lang="en-GB" sz="3600" cap="none" dirty="0" smtClean="0"/>
              <a:t> </a:t>
            </a:r>
            <a:r>
              <a:rPr lang="en-GB" sz="3600" cap="none" dirty="0" err="1" smtClean="0"/>
              <a:t>neu</a:t>
            </a:r>
            <a:r>
              <a:rPr lang="en-GB" sz="3600" cap="none" dirty="0" smtClean="0"/>
              <a:t> </a:t>
            </a:r>
            <a:r>
              <a:rPr lang="en-GB" sz="3600" cap="none" dirty="0" err="1" smtClean="0"/>
              <a:t>roi</a:t>
            </a:r>
            <a:r>
              <a:rPr lang="en-GB" sz="3600" cap="none" dirty="0" smtClean="0"/>
              <a:t> </a:t>
            </a:r>
            <a:r>
              <a:rPr lang="en-GB" sz="3600" cap="none" dirty="0" err="1" smtClean="0"/>
              <a:t>rheswm</a:t>
            </a:r>
            <a:r>
              <a:rPr lang="en-GB" sz="3600" cap="none" dirty="0" smtClean="0"/>
              <a:t> </a:t>
            </a:r>
          </a:p>
          <a:p>
            <a:r>
              <a:rPr lang="en-GB" sz="3600" cap="none" dirty="0" err="1" smtClean="0"/>
              <a:t>Gan</a:t>
            </a:r>
            <a:r>
              <a:rPr lang="en-GB" sz="3600" cap="none" dirty="0" smtClean="0"/>
              <a:t> </a:t>
            </a:r>
            <a:r>
              <a:rPr lang="en-GB" sz="3600" cap="none" dirty="0" err="1" smtClean="0"/>
              <a:t>gydweithio</a:t>
            </a:r>
            <a:r>
              <a:rPr lang="en-GB" sz="3600" cap="none" dirty="0" smtClean="0"/>
              <a:t> </a:t>
            </a:r>
            <a:r>
              <a:rPr lang="en-GB" sz="3600" cap="none" dirty="0" err="1" smtClean="0"/>
              <a:t>gyda</a:t>
            </a:r>
            <a:r>
              <a:rPr lang="en-GB" sz="3600" cap="none" dirty="0" smtClean="0"/>
              <a:t> </a:t>
            </a:r>
            <a:r>
              <a:rPr lang="en-GB" sz="3600" cap="none" dirty="0" err="1" smtClean="0"/>
              <a:t>phartner</a:t>
            </a:r>
            <a:r>
              <a:rPr lang="en-GB" sz="3600" cap="none" dirty="0" smtClean="0"/>
              <a:t> </a:t>
            </a:r>
            <a:r>
              <a:rPr lang="en-GB" sz="3600" cap="none" dirty="0" err="1" smtClean="0"/>
              <a:t>sydd</a:t>
            </a:r>
            <a:r>
              <a:rPr lang="en-GB" sz="3600" cap="none" dirty="0" smtClean="0"/>
              <a:t> </a:t>
            </a:r>
            <a:r>
              <a:rPr lang="en-GB" sz="3600" cap="none" dirty="0" err="1" smtClean="0"/>
              <a:t>wedi</a:t>
            </a:r>
            <a:r>
              <a:rPr lang="en-GB" sz="3600" cap="none" dirty="0" smtClean="0"/>
              <a:t> </a:t>
            </a:r>
            <a:r>
              <a:rPr lang="en-GB" sz="3600" cap="none" dirty="0" err="1" smtClean="0"/>
              <a:t>addysgu</a:t>
            </a:r>
            <a:r>
              <a:rPr lang="en-GB" sz="3600" cap="none" dirty="0" smtClean="0"/>
              <a:t> </a:t>
            </a:r>
            <a:r>
              <a:rPr lang="en-GB" sz="3600" cap="none" dirty="0" err="1" smtClean="0"/>
              <a:t>yn</a:t>
            </a:r>
            <a:r>
              <a:rPr lang="en-GB" sz="3600" cap="none" dirty="0" smtClean="0"/>
              <a:t> </a:t>
            </a:r>
            <a:r>
              <a:rPr lang="en-GB" sz="3600" cap="none" dirty="0" err="1" smtClean="0"/>
              <a:t>yr</a:t>
            </a:r>
            <a:r>
              <a:rPr lang="en-GB" sz="3600" cap="none" dirty="0" smtClean="0"/>
              <a:t> un </a:t>
            </a:r>
            <a:r>
              <a:rPr lang="en-GB" sz="3600" cap="none" dirty="0" err="1" smtClean="0"/>
              <a:t>Cyfnod</a:t>
            </a:r>
            <a:r>
              <a:rPr lang="en-GB" sz="3600" cap="none" dirty="0" smtClean="0"/>
              <a:t> </a:t>
            </a:r>
            <a:r>
              <a:rPr lang="en-GB" sz="3600" cap="none" dirty="0" err="1" smtClean="0"/>
              <a:t>Allweddol</a:t>
            </a:r>
            <a:r>
              <a:rPr lang="en-GB" sz="3600" cap="none" dirty="0" smtClean="0"/>
              <a:t>, </a:t>
            </a:r>
            <a:r>
              <a:rPr lang="en-GB" sz="3600" cap="none" dirty="0" err="1" smtClean="0"/>
              <a:t>ewch</a:t>
            </a:r>
            <a:r>
              <a:rPr lang="en-GB" sz="3600" cap="none" dirty="0" smtClean="0"/>
              <a:t> </a:t>
            </a:r>
            <a:r>
              <a:rPr lang="en-GB" sz="3600" cap="none" dirty="0" err="1" smtClean="0"/>
              <a:t>ati</a:t>
            </a:r>
            <a:r>
              <a:rPr lang="en-GB" sz="3600" cap="none" dirty="0" smtClean="0"/>
              <a:t> </a:t>
            </a:r>
            <a:r>
              <a:rPr lang="en-GB" sz="3600" cap="none" dirty="0" err="1" smtClean="0"/>
              <a:t>i</a:t>
            </a:r>
            <a:r>
              <a:rPr lang="en-GB" sz="3600" cap="none" dirty="0" smtClean="0"/>
              <a:t> </a:t>
            </a:r>
            <a:r>
              <a:rPr lang="en-GB" sz="3600" cap="none" dirty="0" err="1" smtClean="0"/>
              <a:t>gyfnewid</a:t>
            </a:r>
            <a:r>
              <a:rPr lang="en-GB" sz="3600" cap="none" dirty="0" smtClean="0"/>
              <a:t> </a:t>
            </a:r>
            <a:r>
              <a:rPr lang="en-GB" sz="3600" cap="none" dirty="0" err="1" smtClean="0"/>
              <a:t>samplau</a:t>
            </a:r>
            <a:r>
              <a:rPr lang="en-GB" sz="3600" cap="none" dirty="0" smtClean="0"/>
              <a:t>. </a:t>
            </a:r>
            <a:r>
              <a:rPr lang="en-GB" sz="3600" cap="none" dirty="0" err="1" smtClean="0"/>
              <a:t>Ydych</a:t>
            </a:r>
            <a:r>
              <a:rPr lang="en-GB" sz="3600" cap="none" dirty="0" smtClean="0"/>
              <a:t> </a:t>
            </a:r>
            <a:r>
              <a:rPr lang="en-GB" sz="3600" cap="none" dirty="0" err="1" smtClean="0"/>
              <a:t>chi’n</a:t>
            </a:r>
            <a:r>
              <a:rPr lang="en-GB" sz="3600" cap="none" dirty="0" smtClean="0"/>
              <a:t> </a:t>
            </a:r>
            <a:r>
              <a:rPr lang="en-GB" sz="3600" cap="none" dirty="0" err="1" smtClean="0"/>
              <a:t>gytun</a:t>
            </a:r>
            <a:r>
              <a:rPr lang="en-GB" sz="3600" cap="none" dirty="0" smtClean="0"/>
              <a:t> o ran </a:t>
            </a:r>
            <a:r>
              <a:rPr lang="en-GB" sz="3600" cap="none" dirty="0" err="1" smtClean="0"/>
              <a:t>deilliant</a:t>
            </a:r>
            <a:r>
              <a:rPr lang="en-GB" sz="3600" cap="none" dirty="0" smtClean="0"/>
              <a:t>/</a:t>
            </a:r>
            <a:r>
              <a:rPr lang="en-GB" sz="3600" cap="none" dirty="0" err="1" smtClean="0"/>
              <a:t>lefel</a:t>
            </a:r>
            <a:r>
              <a:rPr lang="en-GB" sz="3600" cap="none" dirty="0" smtClean="0"/>
              <a:t>? </a:t>
            </a:r>
            <a:endParaRPr lang="en-GB" dirty="0" smtClean="0"/>
          </a:p>
          <a:p>
            <a:pPr marL="0" indent="0">
              <a:buNone/>
            </a:pPr>
            <a:endParaRPr lang="en-GB" dirty="0"/>
          </a:p>
        </p:txBody>
      </p:sp>
    </p:spTree>
    <p:extLst>
      <p:ext uri="{BB962C8B-B14F-4D97-AF65-F5344CB8AC3E}">
        <p14:creationId xmlns:p14="http://schemas.microsoft.com/office/powerpoint/2010/main" val="75266350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618517"/>
            <a:ext cx="10364451" cy="905483"/>
          </a:xfrm>
        </p:spPr>
        <p:txBody>
          <a:bodyPr/>
          <a:lstStyle/>
          <a:p>
            <a:r>
              <a:rPr lang="en-GB" dirty="0" err="1" smtClean="0"/>
              <a:t>Cyswllt</a:t>
            </a:r>
            <a:r>
              <a:rPr lang="en-GB" dirty="0" smtClean="0"/>
              <a:t> </a:t>
            </a:r>
            <a:r>
              <a:rPr lang="en-GB" dirty="0" err="1" smtClean="0"/>
              <a:t>gyda’r</a:t>
            </a:r>
            <a:r>
              <a:rPr lang="en-GB" dirty="0" smtClean="0"/>
              <a:t> </a:t>
            </a:r>
            <a:r>
              <a:rPr lang="en-GB" dirty="0" err="1" smtClean="0"/>
              <a:t>Aseiniad</a:t>
            </a:r>
            <a:endParaRPr lang="en-GB" dirty="0"/>
          </a:p>
        </p:txBody>
      </p:sp>
      <p:sp>
        <p:nvSpPr>
          <p:cNvPr id="3" name="Content Placeholder 2"/>
          <p:cNvSpPr>
            <a:spLocks noGrp="1"/>
          </p:cNvSpPr>
          <p:nvPr>
            <p:ph idx="1"/>
          </p:nvPr>
        </p:nvSpPr>
        <p:spPr>
          <a:xfrm>
            <a:off x="618186" y="1352551"/>
            <a:ext cx="10659414" cy="4790672"/>
          </a:xfrm>
        </p:spPr>
        <p:style>
          <a:lnRef idx="1">
            <a:schemeClr val="accent1"/>
          </a:lnRef>
          <a:fillRef idx="3">
            <a:schemeClr val="accent1"/>
          </a:fillRef>
          <a:effectRef idx="2">
            <a:schemeClr val="accent1"/>
          </a:effectRef>
          <a:fontRef idx="minor">
            <a:schemeClr val="lt1"/>
          </a:fontRef>
        </p:style>
        <p:txBody>
          <a:bodyPr>
            <a:noAutofit/>
          </a:bodyPr>
          <a:lstStyle/>
          <a:p>
            <a:r>
              <a:rPr lang="en-GB" sz="3000" cap="none" dirty="0" smtClean="0"/>
              <a:t>Mae </a:t>
            </a:r>
            <a:r>
              <a:rPr lang="en-GB" sz="3000" cap="none" dirty="0" err="1" smtClean="0"/>
              <a:t>edrych</a:t>
            </a:r>
            <a:r>
              <a:rPr lang="en-GB" sz="3000" cap="none" dirty="0" smtClean="0"/>
              <a:t> </a:t>
            </a:r>
            <a:r>
              <a:rPr lang="en-GB" sz="3000" cap="none" dirty="0" err="1" smtClean="0"/>
              <a:t>ar</a:t>
            </a:r>
            <a:r>
              <a:rPr lang="en-GB" sz="3000" cap="none" dirty="0" smtClean="0"/>
              <a:t> </a:t>
            </a:r>
            <a:r>
              <a:rPr lang="en-GB" sz="3000" cap="none" dirty="0" err="1" smtClean="0"/>
              <a:t>ddata</a:t>
            </a:r>
            <a:r>
              <a:rPr lang="en-GB" sz="3000" cap="none" dirty="0" smtClean="0"/>
              <a:t>, </a:t>
            </a:r>
            <a:r>
              <a:rPr lang="en-GB" sz="3000" cap="none" dirty="0" err="1" smtClean="0"/>
              <a:t>megis</a:t>
            </a:r>
            <a:r>
              <a:rPr lang="en-GB" sz="3000" cap="none" dirty="0" smtClean="0"/>
              <a:t> </a:t>
            </a:r>
            <a:r>
              <a:rPr lang="en-GB" sz="3000" cap="none" dirty="0" err="1" smtClean="0"/>
              <a:t>deilliant</a:t>
            </a:r>
            <a:r>
              <a:rPr lang="en-GB" sz="3000" cap="none" dirty="0" smtClean="0"/>
              <a:t> </a:t>
            </a:r>
            <a:r>
              <a:rPr lang="en-GB" sz="3000" cap="none" dirty="0" err="1" smtClean="0"/>
              <a:t>neu</a:t>
            </a:r>
            <a:r>
              <a:rPr lang="en-GB" sz="3000" cap="none" dirty="0" smtClean="0"/>
              <a:t> </a:t>
            </a:r>
            <a:r>
              <a:rPr lang="en-GB" sz="3000" cap="none" dirty="0" err="1" smtClean="0"/>
              <a:t>lefel</a:t>
            </a:r>
            <a:r>
              <a:rPr lang="en-GB" sz="3000" cap="none" dirty="0" smtClean="0"/>
              <a:t>, </a:t>
            </a:r>
            <a:r>
              <a:rPr lang="en-GB" sz="3000" cap="none" dirty="0" err="1" smtClean="0"/>
              <a:t>yn</a:t>
            </a:r>
            <a:r>
              <a:rPr lang="en-GB" sz="3000" cap="none" dirty="0" smtClean="0"/>
              <a:t> UN dull o </a:t>
            </a:r>
            <a:r>
              <a:rPr lang="en-GB" sz="3000" cap="none" dirty="0" err="1" smtClean="0"/>
              <a:t>ddadansoddi</a:t>
            </a:r>
            <a:r>
              <a:rPr lang="en-GB" sz="3000" cap="none" dirty="0" smtClean="0"/>
              <a:t>.  </a:t>
            </a:r>
          </a:p>
          <a:p>
            <a:r>
              <a:rPr lang="en-GB" sz="3000" cap="none" dirty="0" smtClean="0"/>
              <a:t>O </a:t>
            </a:r>
            <a:r>
              <a:rPr lang="en-GB" sz="3000" cap="none" dirty="0" err="1" smtClean="0"/>
              <a:t>fewn</a:t>
            </a:r>
            <a:r>
              <a:rPr lang="en-GB" sz="3000" cap="none" dirty="0" smtClean="0"/>
              <a:t> </a:t>
            </a:r>
            <a:r>
              <a:rPr lang="en-GB" sz="3000" cap="none" dirty="0" err="1" smtClean="0"/>
              <a:t>eich</a:t>
            </a:r>
            <a:r>
              <a:rPr lang="en-GB" sz="3000" cap="none" dirty="0" smtClean="0"/>
              <a:t> </a:t>
            </a:r>
            <a:r>
              <a:rPr lang="en-GB" sz="3000" cap="none" dirty="0" err="1" smtClean="0"/>
              <a:t>aseiniad</a:t>
            </a:r>
            <a:r>
              <a:rPr lang="en-GB" sz="3000" cap="none" dirty="0" smtClean="0"/>
              <a:t> </a:t>
            </a:r>
            <a:r>
              <a:rPr lang="en-GB" sz="3000" cap="none" dirty="0" err="1" smtClean="0"/>
              <a:t>gofynnir</a:t>
            </a:r>
            <a:r>
              <a:rPr lang="en-GB" sz="3000" cap="none" dirty="0" smtClean="0"/>
              <a:t> </a:t>
            </a:r>
            <a:r>
              <a:rPr lang="en-GB" sz="3000" cap="none" dirty="0" err="1" smtClean="0"/>
              <a:t>i</a:t>
            </a:r>
            <a:r>
              <a:rPr lang="en-GB" sz="3000" cap="none" dirty="0" smtClean="0"/>
              <a:t> chi </a:t>
            </a:r>
            <a:r>
              <a:rPr lang="en-GB" sz="3000" cap="none" dirty="0" err="1" smtClean="0"/>
              <a:t>ddadansoddi</a:t>
            </a:r>
            <a:r>
              <a:rPr lang="en-GB" sz="3000" cap="none" dirty="0" smtClean="0"/>
              <a:t> </a:t>
            </a:r>
            <a:r>
              <a:rPr lang="en-GB" sz="3000" cap="none" dirty="0" err="1" smtClean="0"/>
              <a:t>sut</a:t>
            </a:r>
            <a:r>
              <a:rPr lang="en-GB" sz="3000" cap="none" dirty="0" smtClean="0"/>
              <a:t> </a:t>
            </a:r>
            <a:r>
              <a:rPr lang="en-GB" sz="3000" cap="none" dirty="0" err="1" smtClean="0"/>
              <a:t>mae</a:t>
            </a:r>
            <a:r>
              <a:rPr lang="en-GB" sz="3000" cap="none" dirty="0" smtClean="0"/>
              <a:t> </a:t>
            </a:r>
            <a:r>
              <a:rPr lang="en-GB" sz="3000" cap="none" dirty="0" err="1" smtClean="0"/>
              <a:t>plentyn</a:t>
            </a:r>
            <a:r>
              <a:rPr lang="en-GB" sz="3000" cap="none" dirty="0" smtClean="0"/>
              <a:t> </a:t>
            </a:r>
            <a:r>
              <a:rPr lang="en-GB" sz="3000" cap="none" dirty="0" err="1" smtClean="0"/>
              <a:t>yn</a:t>
            </a:r>
            <a:r>
              <a:rPr lang="en-GB" sz="3000" cap="none" dirty="0" smtClean="0"/>
              <a:t> </a:t>
            </a:r>
            <a:r>
              <a:rPr lang="en-GB" sz="3000" cap="none" dirty="0" err="1" smtClean="0"/>
              <a:t>dysgu</a:t>
            </a:r>
            <a:r>
              <a:rPr lang="en-GB" sz="3000" cap="none" dirty="0" smtClean="0"/>
              <a:t> </a:t>
            </a:r>
            <a:r>
              <a:rPr lang="en-GB" sz="3000" cap="none" dirty="0" err="1" smtClean="0"/>
              <a:t>iaith</a:t>
            </a:r>
            <a:r>
              <a:rPr lang="en-GB" sz="3000" cap="none" dirty="0" smtClean="0"/>
              <a:t> a </a:t>
            </a:r>
            <a:r>
              <a:rPr lang="en-GB" sz="3000" cap="none" dirty="0" err="1" smtClean="0"/>
              <a:t>mathemateg</a:t>
            </a:r>
            <a:r>
              <a:rPr lang="en-GB" sz="3000" cap="none" dirty="0" smtClean="0"/>
              <a:t> </a:t>
            </a:r>
            <a:r>
              <a:rPr lang="en-GB" sz="3000" cap="none" dirty="0" err="1" smtClean="0"/>
              <a:t>gydag</a:t>
            </a:r>
            <a:r>
              <a:rPr lang="en-GB" sz="3000" cap="none" dirty="0" smtClean="0"/>
              <a:t> </a:t>
            </a:r>
            <a:r>
              <a:rPr lang="en-GB" sz="3000" cap="none" dirty="0" err="1" smtClean="0"/>
              <a:t>argymhellion</a:t>
            </a:r>
            <a:r>
              <a:rPr lang="en-GB" sz="3000" cap="none" dirty="0" smtClean="0"/>
              <a:t> </a:t>
            </a:r>
            <a:r>
              <a:rPr lang="en-GB" sz="3000" cap="none" dirty="0" err="1" smtClean="0"/>
              <a:t>ar</a:t>
            </a:r>
            <a:r>
              <a:rPr lang="en-GB" sz="3000" cap="none" dirty="0" smtClean="0"/>
              <a:t> </a:t>
            </a:r>
            <a:r>
              <a:rPr lang="en-GB" sz="3000" cap="none" dirty="0" err="1" smtClean="0"/>
              <a:t>gyfer</a:t>
            </a:r>
            <a:r>
              <a:rPr lang="en-GB" sz="3000" cap="none" dirty="0" smtClean="0"/>
              <a:t> </a:t>
            </a:r>
            <a:r>
              <a:rPr lang="en-GB" sz="3000" cap="none" dirty="0" err="1" smtClean="0"/>
              <a:t>sicrhau</a:t>
            </a:r>
            <a:r>
              <a:rPr lang="en-GB" sz="3000" cap="none" dirty="0" smtClean="0"/>
              <a:t> </a:t>
            </a:r>
            <a:r>
              <a:rPr lang="en-GB" sz="3000" cap="none" dirty="0" err="1" smtClean="0"/>
              <a:t>cynnydd</a:t>
            </a:r>
            <a:r>
              <a:rPr lang="en-GB" sz="3000" cap="none" dirty="0" smtClean="0"/>
              <a:t>.</a:t>
            </a:r>
          </a:p>
          <a:p>
            <a:r>
              <a:rPr lang="en-GB" sz="3000" cap="none" dirty="0" err="1" smtClean="0"/>
              <a:t>Cydweithiwch</a:t>
            </a:r>
            <a:r>
              <a:rPr lang="en-GB" sz="3000" cap="none" dirty="0" smtClean="0"/>
              <a:t> </a:t>
            </a:r>
            <a:r>
              <a:rPr lang="en-GB" sz="3000" cap="none" dirty="0" err="1" smtClean="0"/>
              <a:t>unwaith</a:t>
            </a:r>
            <a:r>
              <a:rPr lang="en-GB" sz="3000" cap="none" dirty="0" smtClean="0"/>
              <a:t> </a:t>
            </a:r>
            <a:r>
              <a:rPr lang="en-GB" sz="3000" cap="none" dirty="0" err="1" smtClean="0"/>
              <a:t>eto</a:t>
            </a:r>
            <a:r>
              <a:rPr lang="en-GB" sz="3000" cap="none" dirty="0" smtClean="0"/>
              <a:t> </a:t>
            </a:r>
            <a:r>
              <a:rPr lang="en-GB" sz="3000" cap="none" dirty="0" err="1" smtClean="0"/>
              <a:t>yn</a:t>
            </a:r>
            <a:r>
              <a:rPr lang="en-GB" sz="3000" cap="none" dirty="0" smtClean="0"/>
              <a:t> </a:t>
            </a:r>
            <a:r>
              <a:rPr lang="en-GB" sz="3000" cap="none" dirty="0" err="1" smtClean="0"/>
              <a:t>eich</a:t>
            </a:r>
            <a:r>
              <a:rPr lang="en-GB" sz="3000" cap="none" dirty="0" smtClean="0"/>
              <a:t> </a:t>
            </a:r>
            <a:r>
              <a:rPr lang="en-GB" sz="3000" cap="none" dirty="0" err="1" smtClean="0"/>
              <a:t>parau</a:t>
            </a:r>
            <a:r>
              <a:rPr lang="en-GB" sz="3000" cap="none" dirty="0" smtClean="0"/>
              <a:t> </a:t>
            </a:r>
            <a:r>
              <a:rPr lang="en-GB" sz="3000" cap="none" dirty="0" err="1" smtClean="0"/>
              <a:t>er</a:t>
            </a:r>
            <a:r>
              <a:rPr lang="en-GB" sz="3000" cap="none" dirty="0" smtClean="0"/>
              <a:t> </a:t>
            </a:r>
            <a:r>
              <a:rPr lang="en-GB" sz="3000" cap="none" dirty="0" err="1" smtClean="0"/>
              <a:t>mwyn</a:t>
            </a:r>
            <a:r>
              <a:rPr lang="en-GB" sz="3000" cap="none" dirty="0" smtClean="0"/>
              <a:t> </a:t>
            </a:r>
            <a:r>
              <a:rPr lang="en-GB" sz="3000" cap="none" dirty="0" err="1" smtClean="0"/>
              <a:t>cynnig</a:t>
            </a:r>
            <a:r>
              <a:rPr lang="en-GB" sz="3000" cap="none" dirty="0" smtClean="0"/>
              <a:t> </a:t>
            </a:r>
            <a:r>
              <a:rPr lang="en-GB" sz="3000" cap="none" dirty="0" err="1" smtClean="0"/>
              <a:t>argymhellion</a:t>
            </a:r>
            <a:r>
              <a:rPr lang="en-GB" sz="3000" cap="none" dirty="0" smtClean="0"/>
              <a:t> </a:t>
            </a:r>
            <a:r>
              <a:rPr lang="en-GB" sz="3000" cap="none" dirty="0" err="1" smtClean="0"/>
              <a:t>h.y</a:t>
            </a:r>
            <a:r>
              <a:rPr lang="en-GB" sz="3000" cap="none" dirty="0" smtClean="0"/>
              <a:t>. </a:t>
            </a:r>
            <a:r>
              <a:rPr lang="en-GB" sz="3000" cap="none" dirty="0" err="1" smtClean="0"/>
              <a:t>sut</a:t>
            </a:r>
            <a:r>
              <a:rPr lang="en-GB" sz="3000" cap="none" dirty="0" smtClean="0"/>
              <a:t> </a:t>
            </a:r>
            <a:r>
              <a:rPr lang="en-GB" sz="3000" cap="none" dirty="0" err="1" smtClean="0"/>
              <a:t>allai’r</a:t>
            </a:r>
            <a:r>
              <a:rPr lang="en-GB" sz="3000" cap="none" dirty="0" smtClean="0"/>
              <a:t> </a:t>
            </a:r>
            <a:r>
              <a:rPr lang="en-GB" sz="3000" cap="none" dirty="0" err="1" smtClean="0"/>
              <a:t>plentyn</a:t>
            </a:r>
            <a:r>
              <a:rPr lang="en-GB" sz="3000" cap="none" dirty="0" smtClean="0"/>
              <a:t> </a:t>
            </a:r>
            <a:r>
              <a:rPr lang="en-GB" sz="3000" cap="none" dirty="0" err="1" smtClean="0"/>
              <a:t>gael</a:t>
            </a:r>
            <a:r>
              <a:rPr lang="en-GB" sz="3000" cap="none" dirty="0" smtClean="0"/>
              <a:t> </a:t>
            </a:r>
            <a:r>
              <a:rPr lang="en-GB" sz="3000" cap="none" dirty="0" err="1" smtClean="0"/>
              <a:t>ei</a:t>
            </a:r>
            <a:r>
              <a:rPr lang="en-GB" sz="3000" cap="none" dirty="0" smtClean="0"/>
              <a:t> </a:t>
            </a:r>
            <a:r>
              <a:rPr lang="en-GB" sz="3000" cap="none" dirty="0" err="1" smtClean="0"/>
              <a:t>gefnogi</a:t>
            </a:r>
            <a:r>
              <a:rPr lang="en-GB" sz="3000" cap="none" dirty="0" smtClean="0"/>
              <a:t> </a:t>
            </a:r>
            <a:r>
              <a:rPr lang="en-GB" sz="3000" cap="none" dirty="0" err="1" smtClean="0"/>
              <a:t>er</a:t>
            </a:r>
            <a:r>
              <a:rPr lang="en-GB" sz="3000" cap="none" dirty="0" smtClean="0"/>
              <a:t> </a:t>
            </a:r>
            <a:r>
              <a:rPr lang="en-GB" sz="3000" cap="none" dirty="0" err="1" smtClean="0"/>
              <a:t>mwyn</a:t>
            </a:r>
            <a:r>
              <a:rPr lang="en-GB" sz="3000" cap="none" dirty="0" smtClean="0"/>
              <a:t> </a:t>
            </a:r>
            <a:r>
              <a:rPr lang="en-GB" sz="3000" cap="none" dirty="0" err="1" smtClean="0"/>
              <a:t>iddo</a:t>
            </a:r>
            <a:r>
              <a:rPr lang="en-GB" sz="3000" cap="none" dirty="0" smtClean="0"/>
              <a:t>/</a:t>
            </a:r>
            <a:r>
              <a:rPr lang="en-GB" sz="3000" cap="none" dirty="0" err="1" smtClean="0"/>
              <a:t>i</a:t>
            </a:r>
            <a:r>
              <a:rPr lang="en-GB" sz="3000" cap="none" dirty="0" smtClean="0"/>
              <a:t> </a:t>
            </a:r>
            <a:r>
              <a:rPr lang="en-GB" sz="3000" cap="none" dirty="0" err="1" smtClean="0"/>
              <a:t>wneud</a:t>
            </a:r>
            <a:r>
              <a:rPr lang="en-GB" sz="3000" cap="none" dirty="0" smtClean="0"/>
              <a:t> </a:t>
            </a:r>
            <a:r>
              <a:rPr lang="en-GB" sz="3000" cap="none" dirty="0" err="1" smtClean="0"/>
              <a:t>cynnydd</a:t>
            </a:r>
            <a:r>
              <a:rPr lang="en-GB" sz="3000" cap="none" dirty="0" smtClean="0"/>
              <a:t>.</a:t>
            </a:r>
            <a:endParaRPr lang="en-GB" sz="3000" cap="none" dirty="0"/>
          </a:p>
        </p:txBody>
      </p:sp>
    </p:spTree>
    <p:extLst>
      <p:ext uri="{BB962C8B-B14F-4D97-AF65-F5344CB8AC3E}">
        <p14:creationId xmlns:p14="http://schemas.microsoft.com/office/powerpoint/2010/main" val="1336898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ular Callout 1"/>
          <p:cNvSpPr/>
          <p:nvPr/>
        </p:nvSpPr>
        <p:spPr>
          <a:xfrm>
            <a:off x="1669775" y="2517913"/>
            <a:ext cx="8998226" cy="2743201"/>
          </a:xfrm>
          <a:prstGeom prst="wedgeRoundRectCallout">
            <a:avLst>
              <a:gd name="adj1" fmla="val -4610"/>
              <a:gd name="adj2" fmla="val -66263"/>
              <a:gd name="adj3" fmla="val 16667"/>
            </a:avLst>
          </a:prstGeom>
          <a:solidFill>
            <a:srgbClr val="2525D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1842052" y="2517913"/>
            <a:ext cx="8401878" cy="2585323"/>
          </a:xfrm>
          <a:prstGeom prst="rect">
            <a:avLst/>
          </a:prstGeom>
          <a:noFill/>
        </p:spPr>
        <p:txBody>
          <a:bodyPr wrap="square" rtlCol="0">
            <a:spAutoFit/>
          </a:bodyPr>
          <a:lstStyle/>
          <a:p>
            <a:endParaRPr lang="en-GB" dirty="0" smtClean="0">
              <a:solidFill>
                <a:schemeClr val="bg1">
                  <a:lumMod val="85000"/>
                </a:schemeClr>
              </a:solidFill>
            </a:endParaRPr>
          </a:p>
          <a:p>
            <a:pPr algn="ctr"/>
            <a:r>
              <a:rPr lang="en-GB" sz="3600" dirty="0" err="1" smtClean="0">
                <a:solidFill>
                  <a:schemeClr val="bg1">
                    <a:lumMod val="85000"/>
                  </a:schemeClr>
                </a:solidFill>
              </a:rPr>
              <a:t>Cyfle</a:t>
            </a:r>
            <a:r>
              <a:rPr lang="en-GB" sz="3600" dirty="0" smtClean="0">
                <a:solidFill>
                  <a:schemeClr val="bg1">
                    <a:lumMod val="85000"/>
                  </a:schemeClr>
                </a:solidFill>
              </a:rPr>
              <a:t> </a:t>
            </a:r>
            <a:r>
              <a:rPr lang="en-GB" sz="3600" dirty="0" err="1" smtClean="0">
                <a:solidFill>
                  <a:schemeClr val="bg1">
                    <a:lumMod val="85000"/>
                  </a:schemeClr>
                </a:solidFill>
              </a:rPr>
              <a:t>i</a:t>
            </a:r>
            <a:r>
              <a:rPr lang="en-GB" sz="3600" dirty="0" smtClean="0">
                <a:solidFill>
                  <a:schemeClr val="bg1">
                    <a:lumMod val="85000"/>
                  </a:schemeClr>
                </a:solidFill>
              </a:rPr>
              <a:t> </a:t>
            </a:r>
            <a:r>
              <a:rPr lang="en-GB" sz="3600" dirty="0" err="1" smtClean="0">
                <a:solidFill>
                  <a:schemeClr val="bg1">
                    <a:lumMod val="85000"/>
                  </a:schemeClr>
                </a:solidFill>
              </a:rPr>
              <a:t>ddangos</a:t>
            </a:r>
            <a:r>
              <a:rPr lang="en-GB" sz="3600" dirty="0" smtClean="0">
                <a:solidFill>
                  <a:schemeClr val="bg1">
                    <a:lumMod val="85000"/>
                  </a:schemeClr>
                </a:solidFill>
              </a:rPr>
              <a:t> </a:t>
            </a:r>
            <a:r>
              <a:rPr lang="en-GB" sz="3600" dirty="0" err="1" smtClean="0">
                <a:solidFill>
                  <a:schemeClr val="bg1">
                    <a:lumMod val="85000"/>
                  </a:schemeClr>
                </a:solidFill>
              </a:rPr>
              <a:t>eich</a:t>
            </a:r>
            <a:r>
              <a:rPr lang="en-GB" sz="3600" dirty="0" smtClean="0">
                <a:solidFill>
                  <a:schemeClr val="bg1">
                    <a:lumMod val="85000"/>
                  </a:schemeClr>
                </a:solidFill>
              </a:rPr>
              <a:t> </a:t>
            </a:r>
            <a:r>
              <a:rPr lang="en-GB" sz="3600" dirty="0" err="1" smtClean="0">
                <a:solidFill>
                  <a:schemeClr val="bg1">
                    <a:lumMod val="85000"/>
                  </a:schemeClr>
                </a:solidFill>
              </a:rPr>
              <a:t>gwybodaeth</a:t>
            </a:r>
            <a:r>
              <a:rPr lang="en-GB" sz="3600" dirty="0" smtClean="0">
                <a:solidFill>
                  <a:schemeClr val="bg1">
                    <a:lumMod val="85000"/>
                  </a:schemeClr>
                </a:solidFill>
              </a:rPr>
              <a:t> am y </a:t>
            </a:r>
            <a:r>
              <a:rPr lang="en-GB" sz="3600" dirty="0" err="1" smtClean="0">
                <a:solidFill>
                  <a:schemeClr val="bg1">
                    <a:lumMod val="85000"/>
                  </a:schemeClr>
                </a:solidFill>
              </a:rPr>
              <a:t>Gofynion</a:t>
            </a:r>
            <a:r>
              <a:rPr lang="en-GB" sz="3600" dirty="0" smtClean="0">
                <a:solidFill>
                  <a:schemeClr val="bg1">
                    <a:lumMod val="85000"/>
                  </a:schemeClr>
                </a:solidFill>
              </a:rPr>
              <a:t> </a:t>
            </a:r>
            <a:r>
              <a:rPr lang="en-GB" sz="3600" dirty="0" err="1" smtClean="0">
                <a:solidFill>
                  <a:schemeClr val="bg1">
                    <a:lumMod val="85000"/>
                  </a:schemeClr>
                </a:solidFill>
              </a:rPr>
              <a:t>Asesu</a:t>
            </a:r>
            <a:r>
              <a:rPr lang="en-GB" sz="3600" dirty="0" smtClean="0">
                <a:solidFill>
                  <a:schemeClr val="bg1">
                    <a:lumMod val="85000"/>
                  </a:schemeClr>
                </a:solidFill>
              </a:rPr>
              <a:t> </a:t>
            </a:r>
            <a:r>
              <a:rPr lang="en-GB" sz="3600" dirty="0" err="1" smtClean="0">
                <a:solidFill>
                  <a:schemeClr val="bg1">
                    <a:lumMod val="85000"/>
                  </a:schemeClr>
                </a:solidFill>
              </a:rPr>
              <a:t>Statudol</a:t>
            </a:r>
            <a:endParaRPr lang="en-GB" sz="3600" dirty="0" smtClean="0">
              <a:solidFill>
                <a:schemeClr val="bg1">
                  <a:lumMod val="85000"/>
                </a:schemeClr>
              </a:solidFill>
            </a:endParaRPr>
          </a:p>
          <a:p>
            <a:pPr algn="ctr"/>
            <a:r>
              <a:rPr lang="en-GB" sz="3600" dirty="0" smtClean="0">
                <a:solidFill>
                  <a:schemeClr val="bg1"/>
                </a:solidFill>
              </a:rPr>
              <a:t>A chance to show your understanding of the </a:t>
            </a:r>
            <a:r>
              <a:rPr lang="en-GB" sz="3600" dirty="0">
                <a:solidFill>
                  <a:schemeClr val="bg1"/>
                </a:solidFill>
              </a:rPr>
              <a:t>Statutory Assessment </a:t>
            </a:r>
            <a:r>
              <a:rPr lang="en-GB" sz="3600" dirty="0" smtClean="0">
                <a:solidFill>
                  <a:schemeClr val="bg1"/>
                </a:solidFill>
              </a:rPr>
              <a:t>Requirements!</a:t>
            </a:r>
            <a:endParaRPr lang="en-GB" sz="3600" dirty="0">
              <a:solidFill>
                <a:schemeClr val="bg1"/>
              </a:solidFill>
            </a:endParaRPr>
          </a:p>
        </p:txBody>
      </p:sp>
      <p:pic>
        <p:nvPicPr>
          <p:cNvPr id="4" name="Picture 3"/>
          <p:cNvPicPr>
            <a:picLocks noChangeAspect="1"/>
          </p:cNvPicPr>
          <p:nvPr/>
        </p:nvPicPr>
        <p:blipFill>
          <a:blip r:embed="rId2"/>
          <a:stretch>
            <a:fillRect/>
          </a:stretch>
        </p:blipFill>
        <p:spPr>
          <a:xfrm>
            <a:off x="4450779" y="232278"/>
            <a:ext cx="3492500" cy="1715226"/>
          </a:xfrm>
          <a:prstGeom prst="rect">
            <a:avLst/>
          </a:prstGeom>
        </p:spPr>
      </p:pic>
    </p:spTree>
    <p:extLst>
      <p:ext uri="{BB962C8B-B14F-4D97-AF65-F5344CB8AC3E}">
        <p14:creationId xmlns:p14="http://schemas.microsoft.com/office/powerpoint/2010/main" val="165167233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414</TotalTime>
  <Words>1198</Words>
  <Application>Microsoft Macintosh PowerPoint</Application>
  <PresentationFormat>Widescreen</PresentationFormat>
  <Paragraphs>112</Paragraphs>
  <Slides>19</Slides>
  <Notes>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Identifying characteristics of outcomes/levels within work</vt:lpstr>
      <vt:lpstr>Link to your Assignment</vt:lpstr>
      <vt:lpstr>Adnabod Nodweddion Deilliannau/Lefelau o fewn Darnau o Waith </vt:lpstr>
      <vt:lpstr>Cyswllt gyda’r Aseiniad</vt:lpstr>
      <vt:lpstr>PowerPoint Presentation</vt:lpstr>
    </vt:vector>
  </TitlesOfParts>
  <Company/>
  <LinksUpToDate>false</LinksUpToDate>
  <SharedDoc>false</SharedDoc>
  <HyperlinksChanged>false</HyperlinksChanged>
  <AppVersion>15.0033</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Rachel Wallis</dc:creator>
  <cp:lastModifiedBy>Nerys Defis</cp:lastModifiedBy>
  <cp:revision>31</cp:revision>
  <dcterms:created xsi:type="dcterms:W3CDTF">2016-11-03T15:01:41Z</dcterms:created>
  <dcterms:modified xsi:type="dcterms:W3CDTF">2018-02-27T10:55:21Z</dcterms:modified>
</cp:coreProperties>
</file>