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64" r:id="rId6"/>
    <p:sldId id="265" r:id="rId7"/>
    <p:sldId id="266" r:id="rId8"/>
    <p:sldId id="267" r:id="rId9"/>
    <p:sldId id="268" r:id="rId10"/>
    <p:sldId id="269" r:id="rId11"/>
    <p:sldId id="270" r:id="rId12"/>
    <p:sldId id="271" r:id="rId13"/>
    <p:sldId id="272"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D02175-B870-45C3-B31A-BE5281D3AD6E}" v="70" dt="2026-10-18T10:52:30.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fasal Ahmed (2536380)" userId="0c89ad60-cd7b-475d-8aa1-5751a00b92c0" providerId="ADAL" clId="{F5916E4C-CACE-4770-8143-68165420EBB7}"/>
    <pc:docChg chg="modSld">
      <pc:chgData name="Mufasal Ahmed (2536380)" userId="0c89ad60-cd7b-475d-8aa1-5751a00b92c0" providerId="ADAL" clId="{F5916E4C-CACE-4770-8143-68165420EBB7}" dt="2026-10-18T10:08:44.872" v="4"/>
      <pc:docMkLst>
        <pc:docMk/>
      </pc:docMkLst>
      <pc:sldChg chg="addSp modSp">
        <pc:chgData name="Mufasal Ahmed (2536380)" userId="0c89ad60-cd7b-475d-8aa1-5751a00b92c0" providerId="ADAL" clId="{F5916E4C-CACE-4770-8143-68165420EBB7}" dt="2026-10-18T10:01:34.823" v="1"/>
        <pc:sldMkLst>
          <pc:docMk/>
          <pc:sldMk cId="2719530711" sldId="256"/>
        </pc:sldMkLst>
        <pc:picChg chg="add mod">
          <ac:chgData name="Mufasal Ahmed (2536380)" userId="0c89ad60-cd7b-475d-8aa1-5751a00b92c0" providerId="ADAL" clId="{F5916E4C-CACE-4770-8143-68165420EBB7}" dt="2026-10-18T10:01:34.823" v="1"/>
          <ac:picMkLst>
            <pc:docMk/>
            <pc:sldMk cId="2719530711" sldId="256"/>
            <ac:picMk id="4" creationId="{5B08B6D5-7D0B-35B4-79D8-26B735B554F9}"/>
          </ac:picMkLst>
        </pc:picChg>
      </pc:sldChg>
      <pc:sldChg chg="modSp">
        <pc:chgData name="Mufasal Ahmed (2536380)" userId="0c89ad60-cd7b-475d-8aa1-5751a00b92c0" providerId="ADAL" clId="{F5916E4C-CACE-4770-8143-68165420EBB7}" dt="2026-10-18T10:06:45.107" v="2"/>
        <pc:sldMkLst>
          <pc:docMk/>
          <pc:sldMk cId="972358928" sldId="267"/>
        </pc:sldMkLst>
        <pc:spChg chg="mod">
          <ac:chgData name="Mufasal Ahmed (2536380)" userId="0c89ad60-cd7b-475d-8aa1-5751a00b92c0" providerId="ADAL" clId="{F5916E4C-CACE-4770-8143-68165420EBB7}" dt="2026-10-18T10:06:45.107" v="2"/>
          <ac:spMkLst>
            <pc:docMk/>
            <pc:sldMk cId="972358928" sldId="267"/>
            <ac:spMk id="3" creationId="{CD1DFC27-CC80-A1E8-227A-CD8B9A1341F5}"/>
          </ac:spMkLst>
        </pc:spChg>
      </pc:sldChg>
      <pc:sldChg chg="modSp">
        <pc:chgData name="Mufasal Ahmed (2536380)" userId="0c89ad60-cd7b-475d-8aa1-5751a00b92c0" providerId="ADAL" clId="{F5916E4C-CACE-4770-8143-68165420EBB7}" dt="2026-10-18T10:07:26.873" v="3"/>
        <pc:sldMkLst>
          <pc:docMk/>
          <pc:sldMk cId="2941235463" sldId="269"/>
        </pc:sldMkLst>
        <pc:spChg chg="mod">
          <ac:chgData name="Mufasal Ahmed (2536380)" userId="0c89ad60-cd7b-475d-8aa1-5751a00b92c0" providerId="ADAL" clId="{F5916E4C-CACE-4770-8143-68165420EBB7}" dt="2026-10-18T10:07:26.873" v="3"/>
          <ac:spMkLst>
            <pc:docMk/>
            <pc:sldMk cId="2941235463" sldId="269"/>
            <ac:spMk id="3" creationId="{1B7D94E5-22C4-FA2B-1644-57BD6BDFC22A}"/>
          </ac:spMkLst>
        </pc:spChg>
      </pc:sldChg>
      <pc:sldChg chg="modSp">
        <pc:chgData name="Mufasal Ahmed (2536380)" userId="0c89ad60-cd7b-475d-8aa1-5751a00b92c0" providerId="ADAL" clId="{F5916E4C-CACE-4770-8143-68165420EBB7}" dt="2026-10-18T10:08:44.872" v="4"/>
        <pc:sldMkLst>
          <pc:docMk/>
          <pc:sldMk cId="476999683" sldId="272"/>
        </pc:sldMkLst>
        <pc:spChg chg="mod">
          <ac:chgData name="Mufasal Ahmed (2536380)" userId="0c89ad60-cd7b-475d-8aa1-5751a00b92c0" providerId="ADAL" clId="{F5916E4C-CACE-4770-8143-68165420EBB7}" dt="2026-10-18T10:08:44.872" v="4"/>
          <ac:spMkLst>
            <pc:docMk/>
            <pc:sldMk cId="476999683" sldId="272"/>
            <ac:spMk id="3" creationId="{2B47DD1A-890B-8758-E7BE-F52ADDA713D7}"/>
          </ac:spMkLst>
        </pc:spChg>
      </pc:sldChg>
      <pc:sldChg chg="modSp">
        <pc:chgData name="Mufasal Ahmed (2536380)" userId="0c89ad60-cd7b-475d-8aa1-5751a00b92c0" providerId="ADAL" clId="{F5916E4C-CACE-4770-8143-68165420EBB7}" dt="2026-10-18T01:51:10.795" v="0"/>
        <pc:sldMkLst>
          <pc:docMk/>
          <pc:sldMk cId="1548291574" sldId="273"/>
        </pc:sldMkLst>
        <pc:spChg chg="mod">
          <ac:chgData name="Mufasal Ahmed (2536380)" userId="0c89ad60-cd7b-475d-8aa1-5751a00b92c0" providerId="ADAL" clId="{F5916E4C-CACE-4770-8143-68165420EBB7}" dt="2026-10-18T01:51:10.795" v="0"/>
          <ac:spMkLst>
            <pc:docMk/>
            <pc:sldMk cId="1548291574" sldId="273"/>
            <ac:spMk id="3" creationId="{2766730A-7B1C-76F3-F192-27608C8FDC2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824305-7E5D-47EB-AE82-BF00D9F6CB89}"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DD8098-8927-4D9D-A548-42E3012B7956}" type="slidenum">
              <a:rPr lang="en-GB" smtClean="0"/>
              <a:t>‹#›</a:t>
            </a:fld>
            <a:endParaRPr lang="en-GB"/>
          </a:p>
        </p:txBody>
      </p:sp>
    </p:spTree>
    <p:extLst>
      <p:ext uri="{BB962C8B-B14F-4D97-AF65-F5344CB8AC3E}">
        <p14:creationId xmlns:p14="http://schemas.microsoft.com/office/powerpoint/2010/main" val="3931000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DD8098-8927-4D9D-A548-42E3012B7956}" type="slidenum">
              <a:rPr lang="en-GB" smtClean="0"/>
              <a:t>1</a:t>
            </a:fld>
            <a:endParaRPr lang="en-GB"/>
          </a:p>
        </p:txBody>
      </p:sp>
    </p:spTree>
    <p:extLst>
      <p:ext uri="{BB962C8B-B14F-4D97-AF65-F5344CB8AC3E}">
        <p14:creationId xmlns:p14="http://schemas.microsoft.com/office/powerpoint/2010/main" val="3493851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E08CF-6A8F-3DF7-C99C-DC10A1818ED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AF41D7B-FA41-512B-7399-81F2C10C0C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6B57017-BC0D-ED78-C963-386714852220}"/>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5" name="Footer Placeholder 4">
            <a:extLst>
              <a:ext uri="{FF2B5EF4-FFF2-40B4-BE49-F238E27FC236}">
                <a16:creationId xmlns:a16="http://schemas.microsoft.com/office/drawing/2014/main" id="{4F246D5B-0C4B-52FB-9562-923DABBD6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9C7874-9E88-D05E-0887-5FC45FDEA59F}"/>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3790793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4308F-2F2A-CA93-98D4-E7BD07CB240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2EDD70-CB56-1351-2398-B4AC529633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66D70D-ED68-CBDB-BD0E-C178923132F3}"/>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5" name="Footer Placeholder 4">
            <a:extLst>
              <a:ext uri="{FF2B5EF4-FFF2-40B4-BE49-F238E27FC236}">
                <a16:creationId xmlns:a16="http://schemas.microsoft.com/office/drawing/2014/main" id="{443A854F-5DBB-9500-6C79-A10117271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738FCF-DA80-DB85-84B5-272A5E5D5DAE}"/>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691920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7491-DDD4-6491-71E1-39F842040BD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FB6287F-51AF-4D55-3145-F2C6DDAE74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D13FCF-02C4-87C6-AD7B-CFEAB0E0E462}"/>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5" name="Footer Placeholder 4">
            <a:extLst>
              <a:ext uri="{FF2B5EF4-FFF2-40B4-BE49-F238E27FC236}">
                <a16:creationId xmlns:a16="http://schemas.microsoft.com/office/drawing/2014/main" id="{8D581925-60B4-53D3-6AB5-02C7BF40CA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826B15-3951-FC25-124F-07C0B1D256A3}"/>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226106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8ACE3-51AE-8D15-E1AC-E6B5ABF99F3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E2724A7-25A6-0DF9-C4B0-F24A8A8AC1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E56E5D7-E359-E4BE-75C4-D21E67692F4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509086A-CCCA-31EF-9BEC-BB679319CBC8}"/>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6" name="Footer Placeholder 5">
            <a:extLst>
              <a:ext uri="{FF2B5EF4-FFF2-40B4-BE49-F238E27FC236}">
                <a16:creationId xmlns:a16="http://schemas.microsoft.com/office/drawing/2014/main" id="{1226D6F4-D1D9-91B3-CC93-E9FB8239B6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924250-B08E-7402-6722-1272345DD15F}"/>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2195142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E66ED-0A1B-2B7C-F01A-A25241D4911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640E902-564D-3D19-E81F-4F228AE134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5590B1-306F-376B-F7C1-3C75182B1C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4B75B35-68A1-263E-58D7-A2DD8DB80E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B22B9B-7144-E99B-2BBB-92B3B311C2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7E634E-D0B2-F305-E330-DC1EA4C46A3E}"/>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8" name="Footer Placeholder 7">
            <a:extLst>
              <a:ext uri="{FF2B5EF4-FFF2-40B4-BE49-F238E27FC236}">
                <a16:creationId xmlns:a16="http://schemas.microsoft.com/office/drawing/2014/main" id="{42A93648-18E9-1EE2-52FA-E347DBDC53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507B47-0EB6-7678-9AF4-2BA4F92C4ED0}"/>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2863445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CA8EF-578F-4DB5-0FA3-E9BAC1BA7ED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EEBDA34-D84B-BBE2-3E26-86510BE56602}"/>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4" name="Footer Placeholder 3">
            <a:extLst>
              <a:ext uri="{FF2B5EF4-FFF2-40B4-BE49-F238E27FC236}">
                <a16:creationId xmlns:a16="http://schemas.microsoft.com/office/drawing/2014/main" id="{64FF725B-FF7E-DF5F-41F7-E156B37A4D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BB1769-5C15-C565-543C-63D09309D927}"/>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3333676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19E2E-EB0F-970E-8ED7-05E04F336176}"/>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3" name="Footer Placeholder 2">
            <a:extLst>
              <a:ext uri="{FF2B5EF4-FFF2-40B4-BE49-F238E27FC236}">
                <a16:creationId xmlns:a16="http://schemas.microsoft.com/office/drawing/2014/main" id="{0D022AA0-7494-FBB9-2F59-21D4B2F3EE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8AB23E-9F12-6983-3B6A-3DE3F6EA4CDC}"/>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1639887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C7636-446D-5401-261A-B8AFB1E9B2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21606D9-1CD3-C795-55CD-D6D671A3AD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0BC1319-D9EC-D0C8-65C9-799DB72E05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CF9EB4-A3E6-B695-5026-698C011C8089}"/>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6" name="Footer Placeholder 5">
            <a:extLst>
              <a:ext uri="{FF2B5EF4-FFF2-40B4-BE49-F238E27FC236}">
                <a16:creationId xmlns:a16="http://schemas.microsoft.com/office/drawing/2014/main" id="{AB5D1C47-9965-41A7-96A6-15F656C9D0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11B02A-247D-BC68-348F-17AAB9098C5F}"/>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354368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83895-2268-D59F-95DE-2259CAAD30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5E925A2-E583-C5A0-5C78-950279E43A2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F13E90-C03F-F14E-F712-F6FFD44AD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CD7FFC-DB31-489B-9788-C9EE302C53A9}"/>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6" name="Footer Placeholder 5">
            <a:extLst>
              <a:ext uri="{FF2B5EF4-FFF2-40B4-BE49-F238E27FC236}">
                <a16:creationId xmlns:a16="http://schemas.microsoft.com/office/drawing/2014/main" id="{3423829A-3135-6C17-D2E7-B02B4C9CB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945F5F-A69A-1060-DFDB-63FD8D7F4D15}"/>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2079432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28AFA-4F5B-7A67-FB4B-28D42964684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BB485DE-EAA3-310D-C666-2F946AE418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433865-644D-D46E-8E51-906A7A8E00AA}"/>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5" name="Footer Placeholder 4">
            <a:extLst>
              <a:ext uri="{FF2B5EF4-FFF2-40B4-BE49-F238E27FC236}">
                <a16:creationId xmlns:a16="http://schemas.microsoft.com/office/drawing/2014/main" id="{BEFC39FF-E413-7184-E9A5-EA6883CF0A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C9044-903B-9C6B-F2B5-76BC4C220D07}"/>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281075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AB146C-E885-C84D-1257-A9BF97D7EFD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7005C24-8DA8-26D4-82EF-F21040EA31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0221A2-544B-DED2-F4AD-F58BAE76EC02}"/>
              </a:ext>
            </a:extLst>
          </p:cNvPr>
          <p:cNvSpPr>
            <a:spLocks noGrp="1"/>
          </p:cNvSpPr>
          <p:nvPr>
            <p:ph type="dt" sz="half" idx="10"/>
          </p:nvPr>
        </p:nvSpPr>
        <p:spPr/>
        <p:txBody>
          <a:bodyPr/>
          <a:lstStyle/>
          <a:p>
            <a:fld id="{2E9A2B03-350B-4004-A14F-2909BC951C61}" type="datetimeFigureOut">
              <a:rPr lang="en-GB" smtClean="0"/>
              <a:t>18/10/2026</a:t>
            </a:fld>
            <a:endParaRPr lang="en-GB"/>
          </a:p>
        </p:txBody>
      </p:sp>
      <p:sp>
        <p:nvSpPr>
          <p:cNvPr id="5" name="Footer Placeholder 4">
            <a:extLst>
              <a:ext uri="{FF2B5EF4-FFF2-40B4-BE49-F238E27FC236}">
                <a16:creationId xmlns:a16="http://schemas.microsoft.com/office/drawing/2014/main" id="{F4D44EA5-CD3F-B57F-1716-2B15B35AFE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0EC25A-242C-D66C-2693-DC44CF083052}"/>
              </a:ext>
            </a:extLst>
          </p:cNvPr>
          <p:cNvSpPr>
            <a:spLocks noGrp="1"/>
          </p:cNvSpPr>
          <p:nvPr>
            <p:ph type="sldNum" sz="quarter" idx="12"/>
          </p:nvPr>
        </p:nvSpPr>
        <p:spPr/>
        <p:txBody>
          <a:bodyPr/>
          <a:lstStyle/>
          <a:p>
            <a:fld id="{21A628A4-7F50-4C2B-AC1A-BCA2AF0550BB}" type="slidenum">
              <a:rPr lang="en-GB" smtClean="0"/>
              <a:t>‹#›</a:t>
            </a:fld>
            <a:endParaRPr lang="en-GB"/>
          </a:p>
        </p:txBody>
      </p:sp>
    </p:spTree>
    <p:extLst>
      <p:ext uri="{BB962C8B-B14F-4D97-AF65-F5344CB8AC3E}">
        <p14:creationId xmlns:p14="http://schemas.microsoft.com/office/powerpoint/2010/main" val="3729160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75CC8F-3F62-A586-9D62-AB9081762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98968C4-EB90-DB84-4326-026461A32C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CDC7AF-142C-E5C0-D945-6E43F0CAF2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9A2B03-350B-4004-A14F-2909BC951C61}" type="datetimeFigureOut">
              <a:rPr lang="en-GB" smtClean="0"/>
              <a:t>18/10/2026</a:t>
            </a:fld>
            <a:endParaRPr lang="en-GB"/>
          </a:p>
        </p:txBody>
      </p:sp>
      <p:sp>
        <p:nvSpPr>
          <p:cNvPr id="5" name="Footer Placeholder 4">
            <a:extLst>
              <a:ext uri="{FF2B5EF4-FFF2-40B4-BE49-F238E27FC236}">
                <a16:creationId xmlns:a16="http://schemas.microsoft.com/office/drawing/2014/main" id="{B941EE5A-0ADC-0E00-140B-3E6BD7265B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57696E-C649-AE25-3F4B-7E96CF365E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A628A4-7F50-4C2B-AC1A-BCA2AF0550BB}" type="slidenum">
              <a:rPr lang="en-GB" smtClean="0"/>
              <a:t>‹#›</a:t>
            </a:fld>
            <a:endParaRPr lang="en-GB"/>
          </a:p>
        </p:txBody>
      </p:sp>
    </p:spTree>
    <p:extLst>
      <p:ext uri="{BB962C8B-B14F-4D97-AF65-F5344CB8AC3E}">
        <p14:creationId xmlns:p14="http://schemas.microsoft.com/office/powerpoint/2010/main" val="3648484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eref-gmx.com/r/?to=https://www.google.com/url%3Fsa%3Di%26source%3Dweb%26rct%3Dj%26url%3Dhttps://vaccineknowledge.ox.ac.uk/rotavirus%26ved%3D2ahUKEwicwbeu-b6XAxUkBfsDHeMuEnMQy_kOeggIAggBCCAQAQ%26opi%3D89978449%26cd%26psig%3DAOvVaw2v-cgbbUo-3K3ideTLUslT%26ust%3D1792254211867000&amp;tt1=YMawBhu52o2k77wEetMlZr4q3IZLBxGFYT0GPWrtn7GoA9RqKHTUapvzSYBf0h8nrzTE6vZoYEUqAPUamVkkAHZPGXKWkj2DqM0eEbAsph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FD32AB-C4B8-5AC1-2C97-7781055B5608}"/>
              </a:ext>
            </a:extLst>
          </p:cNvPr>
          <p:cNvSpPr>
            <a:spLocks noGrp="1"/>
          </p:cNvSpPr>
          <p:nvPr>
            <p:ph type="ctrTitle"/>
          </p:nvPr>
        </p:nvSpPr>
        <p:spPr>
          <a:xfrm>
            <a:off x="4038600" y="1939159"/>
            <a:ext cx="7644627" cy="3147244"/>
          </a:xfrm>
        </p:spPr>
        <p:txBody>
          <a:bodyPr>
            <a:normAutofit/>
          </a:bodyPr>
          <a:lstStyle/>
          <a:p>
            <a:pPr algn="r"/>
            <a:r>
              <a:rPr lang="en-GB" sz="2000">
                <a:latin typeface="Arial" panose="020B0604020202020204" pitchFamily="34" charset="0"/>
                <a:cs typeface="Arial" panose="020B0604020202020204" pitchFamily="34" charset="0"/>
              </a:rPr>
              <a:t>Module code #LCHS4008 </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  Introduction to Public Health. </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Group discussion of public health case study on Rotavirus.</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Student Names:</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Mufasal Ahmed 2536380 </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Hafsa Rahmani 2520546</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Zunaira Mushtaq 2536986 </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Mamata Kc 2522180</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Lecturer: Emmanuel Adud</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Submission Date: 17</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0ctober 2026</a:t>
            </a:r>
          </a:p>
        </p:txBody>
      </p:sp>
      <p:sp>
        <p:nvSpPr>
          <p:cNvPr id="3" name="Subtitle 2">
            <a:extLst>
              <a:ext uri="{FF2B5EF4-FFF2-40B4-BE49-F238E27FC236}">
                <a16:creationId xmlns:a16="http://schemas.microsoft.com/office/drawing/2014/main" id="{F608848B-9E17-BAEB-1C1D-738E062FF1DD}"/>
              </a:ext>
            </a:extLst>
          </p:cNvPr>
          <p:cNvSpPr>
            <a:spLocks noGrp="1"/>
          </p:cNvSpPr>
          <p:nvPr>
            <p:ph type="subTitle" idx="1"/>
          </p:nvPr>
        </p:nvSpPr>
        <p:spPr>
          <a:xfrm>
            <a:off x="1811866" y="6858000"/>
            <a:ext cx="8856133" cy="152400"/>
          </a:xfrm>
        </p:spPr>
        <p:txBody>
          <a:bodyPr>
            <a:normAutofit fontScale="25000" lnSpcReduction="20000"/>
          </a:bodyPr>
          <a:lstStyle/>
          <a:p>
            <a:endParaRPr lang="en-GB"/>
          </a:p>
        </p:txBody>
      </p:sp>
      <p:pic>
        <p:nvPicPr>
          <p:cNvPr id="4" name="drawing">
            <a:extLst>
              <a:ext uri="{FF2B5EF4-FFF2-40B4-BE49-F238E27FC236}">
                <a16:creationId xmlns:a16="http://schemas.microsoft.com/office/drawing/2014/main" id="{5B08B6D5-7D0B-35B4-79D8-26B735B554F9}"/>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398172" y="466270"/>
            <a:ext cx="1931670" cy="840740"/>
          </a:xfrm>
          <a:prstGeom prst="rect">
            <a:avLst/>
          </a:prstGeom>
        </p:spPr>
      </p:pic>
    </p:spTree>
    <p:extLst>
      <p:ext uri="{BB962C8B-B14F-4D97-AF65-F5344CB8AC3E}">
        <p14:creationId xmlns:p14="http://schemas.microsoft.com/office/powerpoint/2010/main" val="271953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4D633-9F5D-0A7D-93C6-7D3B6AD41275}"/>
              </a:ext>
            </a:extLst>
          </p:cNvPr>
          <p:cNvSpPr>
            <a:spLocks noGrp="1"/>
          </p:cNvSpPr>
          <p:nvPr>
            <p:ph type="title"/>
          </p:nvPr>
        </p:nvSpPr>
        <p:spPr>
          <a:xfrm>
            <a:off x="686834" y="1153572"/>
            <a:ext cx="3200400" cy="4461163"/>
          </a:xfrm>
        </p:spPr>
        <p:txBody>
          <a:bodyPr>
            <a:normAutofit/>
          </a:bodyPr>
          <a:lstStyle/>
          <a:p>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F41C61-599E-F7D7-C2E5-4683B7D80BCC}"/>
              </a:ext>
            </a:extLst>
          </p:cNvPr>
          <p:cNvSpPr>
            <a:spLocks noGrp="1"/>
          </p:cNvSpPr>
          <p:nvPr>
            <p:ph idx="1"/>
          </p:nvPr>
        </p:nvSpPr>
        <p:spPr>
          <a:xfrm>
            <a:off x="4447308" y="591344"/>
            <a:ext cx="6906491" cy="5585619"/>
          </a:xfrm>
        </p:spPr>
        <p:txBody>
          <a:bodyPr anchor="ctr">
            <a:normAutofit lnSpcReduction="10000"/>
          </a:bodyPr>
          <a:lstStyle/>
          <a:p>
            <a:pPr marL="0" indent="0">
              <a:buNone/>
            </a:pPr>
            <a:r>
              <a:rPr lang="en-GB" sz="1300">
                <a:solidFill>
                  <a:srgbClr val="00B0F0"/>
                </a:solidFill>
                <a:latin typeface="Arial" panose="020B0604020202020204" pitchFamily="34" charset="0"/>
                <a:cs typeface="Arial" panose="020B0604020202020204" pitchFamily="34" charset="0"/>
              </a:rPr>
              <a:t>Mufasal Ahmed 2536380</a:t>
            </a:r>
          </a:p>
          <a:p>
            <a:pPr marL="0" indent="0">
              <a:buNone/>
            </a:pPr>
            <a:endParaRPr lang="en-GB" sz="13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 Introduction to the Case study of Rotavirus:</a:t>
            </a:r>
          </a:p>
          <a:p>
            <a:pPr marL="0" indent="0">
              <a:buNone/>
            </a:pPr>
            <a:endParaRPr lang="en-GB" sz="1300" b="1">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Hello everyone. Today, our group is presenting a public health case study on Rotavirus, focusing on a three-year-old patient named Mary. Mary was taken to the hospital presenting with acute, classic symptoms of this severe gastrointestinal illness. She had a high fever of 40 degrees Celsius, severe, uncontrollable vomiting, and relentless watery diarrhoea which quickly put her at risk of severe dehydration. Clinical testing subsequently confirmed what her medical team suspected: Mary was infected with Rotavirus.</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My name is Mufasal Ahmed, and for my part of our group's presentation, I will focus specifically on how we measure this disease in our community. In public health, measuring does not just mean looking at a single patient like Mary. Measuring means finding out exactly how many people are getting sick right now, where those infections are concentrated, and how our current data compares directly to historical trends.</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Gathering this data is the foundational, indispensable first step to understanding if we are facing a typical seasonal spike or a dangerous, accelerating outbreak. If we do not measure accurately, public health teams are essentially operating in the dark.</a:t>
            </a:r>
          </a:p>
          <a:p>
            <a:pPr marL="0" indent="0">
              <a:buNone/>
            </a:pPr>
            <a:br>
              <a:rPr lang="en-GB" sz="1300">
                <a:latin typeface="Arial" panose="020B0604020202020204" pitchFamily="34" charset="0"/>
                <a:cs typeface="Arial" panose="020B0604020202020204" pitchFamily="34" charset="0"/>
              </a:rPr>
            </a:br>
            <a:endParaRPr lang="en-GB" sz="13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8214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F474C5-87A6-BF13-D6A7-F2C25A7CF34F}"/>
              </a:ext>
            </a:extLst>
          </p:cNvPr>
          <p:cNvSpPr>
            <a:spLocks noGrp="1"/>
          </p:cNvSpPr>
          <p:nvPr>
            <p:ph idx="1"/>
          </p:nvPr>
        </p:nvSpPr>
        <p:spPr>
          <a:xfrm>
            <a:off x="4447308" y="319088"/>
            <a:ext cx="6906491" cy="6116881"/>
          </a:xfrm>
        </p:spPr>
        <p:txBody>
          <a:bodyPr anchor="ctr">
            <a:normAutofit lnSpcReduction="10000"/>
          </a:bodyPr>
          <a:lstStyle/>
          <a:p>
            <a:pPr marL="0" indent="0">
              <a:buNone/>
            </a:pPr>
            <a:r>
              <a:rPr lang="en-GB" sz="1600" b="1">
                <a:latin typeface="Arial" panose="020B0604020202020204" pitchFamily="34" charset="0"/>
                <a:cs typeface="Arial" panose="020B0604020202020204" pitchFamily="34" charset="0"/>
              </a:rPr>
              <a:t>🔬 The Mechanics of Public Health Measurement &amp; Local Data.</a:t>
            </a:r>
          </a:p>
          <a:p>
            <a:pPr marL="0" indent="0">
              <a:buNone/>
            </a:pPr>
            <a:r>
              <a:rPr lang="en-GB" sz="1600" b="1">
                <a:latin typeface="Arial" panose="020B0604020202020204" pitchFamily="34" charset="0"/>
                <a:cs typeface="Arial" panose="020B0604020202020204" pitchFamily="34" charset="0"/>
              </a:rPr>
              <a:t>       How We Measure - The Laboratory Workflow and SGSS:</a:t>
            </a:r>
          </a:p>
          <a:p>
            <a:pPr marL="0" indent="0">
              <a:buNone/>
            </a:pPr>
            <a:endParaRPr lang="en-GB" sz="1100" b="1">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In the United Kingdom, we measure Rotavirus by utilizing strict, objective laboratory data. Public health surveillance cannot rely on guesswork or general symptom reporting alone, because many different pathogens can cause stomach bugs. Therefore, when a child like Mary is admitted to an NHS hospital, doctors immediately take a stool sample to test specifically for the virus.</a:t>
            </a:r>
          </a:p>
          <a:p>
            <a:pPr marL="0" indent="0">
              <a:buNone/>
            </a:pPr>
            <a:r>
              <a:rPr lang="en-GB" sz="1400">
                <a:latin typeface="Arial" panose="020B0604020202020204" pitchFamily="34" charset="0"/>
                <a:cs typeface="Arial" panose="020B0604020202020204" pitchFamily="34" charset="0"/>
              </a:rPr>
              <a:t>According to the official UK Health Security Agency Quality and Methodology Report, once a laboratory confirms a positive result, that information does not just sit in Mary’s local medical file. These positive results are immediately uploaded to a national computer network known as the Second Generation Surveillance System, or SGSS </a:t>
            </a:r>
            <a:r>
              <a:rPr lang="en-GB" sz="1400" b="1">
                <a:latin typeface="Arial" panose="020B0604020202020204" pitchFamily="34" charset="0"/>
                <a:cs typeface="Arial" panose="020B0604020202020204" pitchFamily="34" charset="0"/>
              </a:rPr>
              <a:t>(UKHSA 2025).</a:t>
            </a:r>
          </a:p>
          <a:p>
            <a:pPr marL="0" indent="0">
              <a:buNone/>
            </a:pPr>
            <a:r>
              <a:rPr lang="en-GB" sz="1400">
                <a:latin typeface="Arial" panose="020B0604020202020204" pitchFamily="34" charset="0"/>
                <a:cs typeface="Arial" panose="020B0604020202020204" pitchFamily="34" charset="0"/>
              </a:rPr>
              <a:t>The SGSS acts as the digital backbone for infectious disease monitoring across England </a:t>
            </a:r>
            <a:r>
              <a:rPr lang="en-GB" sz="1400" b="1">
                <a:latin typeface="Arial" panose="020B0604020202020204" pitchFamily="34" charset="0"/>
                <a:cs typeface="Arial" panose="020B0604020202020204" pitchFamily="34" charset="0"/>
              </a:rPr>
              <a:t>(UKHSA 2025). </a:t>
            </a:r>
            <a:r>
              <a:rPr lang="en-GB" sz="1400">
                <a:latin typeface="Arial" panose="020B0604020202020204" pitchFamily="34" charset="0"/>
                <a:cs typeface="Arial" panose="020B0604020202020204" pitchFamily="34" charset="0"/>
              </a:rPr>
              <a:t>By centralising data from hundreds of laboratories, this network helps public health teams count the exact number of confirmed cases across the country every single week. This gives epidemiologists near-real-time visibility, allowing them to track the geographical spread and pinpoint any unusual clusters of the virus as they form.</a:t>
            </a:r>
          </a:p>
          <a:p>
            <a:pPr marL="0" indent="0">
              <a:buNone/>
            </a:pPr>
            <a:r>
              <a:rPr lang="en-GB" sz="1400">
                <a:latin typeface="Arial" panose="020B0604020202020204" pitchFamily="34" charset="0"/>
                <a:cs typeface="Arial" panose="020B0604020202020204" pitchFamily="34" charset="0"/>
              </a:rPr>
              <a:t>To put this into a regional perspective, let us look at our own region. When cases arise here in the West Midlands, hospitals like Birmingham Children's Hospital process these samples through local pathology hubs. According to regional data assets from the </a:t>
            </a:r>
            <a:r>
              <a:rPr lang="en-GB" sz="1400" b="1">
                <a:latin typeface="Arial" panose="020B0604020202020204" pitchFamily="34" charset="0"/>
                <a:cs typeface="Arial" panose="020B0604020202020204" pitchFamily="34" charset="0"/>
              </a:rPr>
              <a:t>Birmingham City Observatory (2023)</a:t>
            </a:r>
            <a:r>
              <a:rPr lang="en-GB" sz="1400">
                <a:latin typeface="Arial" panose="020B0604020202020204" pitchFamily="34" charset="0"/>
                <a:cs typeface="Arial" panose="020B0604020202020204" pitchFamily="34" charset="0"/>
              </a:rPr>
              <a:t>, local surveillance allows health officials to map transmission trends specifically within Birmingham’s dense, urban population.</a:t>
            </a:r>
          </a:p>
          <a:p>
            <a:pPr marL="0" indent="0">
              <a:buNone/>
            </a:pPr>
            <a:r>
              <a:rPr lang="en-GB" sz="1400">
                <a:latin typeface="Arial" panose="020B0604020202020204" pitchFamily="34" charset="0"/>
                <a:cs typeface="Arial" panose="020B0604020202020204" pitchFamily="34" charset="0"/>
              </a:rPr>
              <a:t>Furthermore, according to the Oxford Vaccine Knowledge Project, Birmingham was selected as one of only six major hubs in England to evaluate newborn screening for Severe Combined Immunodeficiency—or SCID—which directly helps local clinicians safely assess whether vulnerable babies can safely receive live vaccines like the oral rotavirus vaccine </a:t>
            </a:r>
            <a:r>
              <a:rPr lang="en-GB" sz="1400" b="1">
                <a:latin typeface="Arial" panose="020B0604020202020204" pitchFamily="34" charset="0"/>
                <a:cs typeface="Arial" panose="020B0604020202020204" pitchFamily="34" charset="0"/>
              </a:rPr>
              <a:t>(Vaccine Knowledge Project 2022; Baseline et al. 2022).</a:t>
            </a:r>
          </a:p>
          <a:p>
            <a:pPr marL="0" indent="0">
              <a:buNone/>
            </a:pPr>
            <a:endParaRPr lang="en-GB" sz="1100"/>
          </a:p>
        </p:txBody>
      </p:sp>
      <p:sp>
        <p:nvSpPr>
          <p:cNvPr id="2" name="Title 1">
            <a:extLst>
              <a:ext uri="{FF2B5EF4-FFF2-40B4-BE49-F238E27FC236}">
                <a16:creationId xmlns:a16="http://schemas.microsoft.com/office/drawing/2014/main" id="{E7C6EF37-5AD8-9A98-60B7-5CE2A8A77D4E}"/>
              </a:ext>
            </a:extLst>
          </p:cNvPr>
          <p:cNvSpPr>
            <a:spLocks noGrp="1"/>
          </p:cNvSpPr>
          <p:nvPr>
            <p:ph type="title"/>
          </p:nvPr>
        </p:nvSpPr>
        <p:spPr>
          <a:xfrm flipV="1">
            <a:off x="838200" y="-651933"/>
            <a:ext cx="10515600" cy="651934"/>
          </a:xfrm>
        </p:spPr>
        <p:txBody>
          <a:bodyPr>
            <a:normAutofit fontScale="90000"/>
          </a:bodyPr>
          <a:lstStyle/>
          <a:p>
            <a:endParaRPr lang="en-GB"/>
          </a:p>
        </p:txBody>
      </p:sp>
    </p:spTree>
    <p:extLst>
      <p:ext uri="{BB962C8B-B14F-4D97-AF65-F5344CB8AC3E}">
        <p14:creationId xmlns:p14="http://schemas.microsoft.com/office/powerpoint/2010/main" val="3074415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82AA49-6517-C9CB-51F6-6F4CFB4BC93B}"/>
              </a:ext>
            </a:extLst>
          </p:cNvPr>
          <p:cNvSpPr>
            <a:spLocks noGrp="1"/>
          </p:cNvSpPr>
          <p:nvPr>
            <p:ph idx="1"/>
          </p:nvPr>
        </p:nvSpPr>
        <p:spPr>
          <a:xfrm>
            <a:off x="4289047" y="0"/>
            <a:ext cx="6906491" cy="6538913"/>
          </a:xfrm>
        </p:spPr>
        <p:txBody>
          <a:bodyPr anchor="ctr">
            <a:normAutofit fontScale="92500" lnSpcReduction="20000"/>
          </a:bodyPr>
          <a:lstStyle/>
          <a:p>
            <a:pPr marL="0" indent="0">
              <a:buNone/>
            </a:pPr>
            <a:r>
              <a:rPr lang="en-GB" sz="1700" b="1">
                <a:latin typeface="Arial" panose="020B0604020202020204" pitchFamily="34" charset="0"/>
                <a:cs typeface="Arial" panose="020B0604020202020204" pitchFamily="34" charset="0"/>
              </a:rPr>
              <a:t>📊 Evaluating Health Policies &amp; The Power of Data.</a:t>
            </a:r>
          </a:p>
          <a:p>
            <a:pPr marL="0" indent="0">
              <a:buNone/>
            </a:pPr>
            <a:r>
              <a:rPr lang="en-GB" sz="1700" b="1">
                <a:latin typeface="Arial" panose="020B0604020202020204" pitchFamily="34" charset="0"/>
                <a:cs typeface="Arial" panose="020B0604020202020204" pitchFamily="34" charset="0"/>
              </a:rPr>
              <a:t>       Impact of the National Vaccination Programme:</a:t>
            </a:r>
          </a:p>
          <a:p>
            <a:pPr marL="0" indent="0">
              <a:buNone/>
            </a:pPr>
            <a:endParaRPr lang="en-GB" sz="1100" b="1">
              <a:latin typeface="Arial" panose="020B0604020202020204" pitchFamily="34" charset="0"/>
              <a:cs typeface="Arial" panose="020B0604020202020204" pitchFamily="34" charset="0"/>
            </a:endParaRPr>
          </a:p>
          <a:p>
            <a:pPr marL="0" indent="0">
              <a:buNone/>
            </a:pPr>
            <a:r>
              <a:rPr lang="en-GB" sz="1500">
                <a:latin typeface="Arial" panose="020B0604020202020204" pitchFamily="34" charset="0"/>
                <a:cs typeface="Arial" panose="020B0604020202020204" pitchFamily="34" charset="0"/>
              </a:rPr>
              <a:t>Ultimately, measuring is not just about watching numbers rise and fall, it allows us to evaluate whether our national medical policies are actually working. To understand the true impact of our current interventions, we have to look back at the historical data.</a:t>
            </a:r>
          </a:p>
          <a:p>
            <a:pPr marL="0" indent="0">
              <a:buNone/>
            </a:pPr>
            <a:r>
              <a:rPr lang="en-GB" sz="1500">
                <a:latin typeface="Arial" panose="020B0604020202020204" pitchFamily="34" charset="0"/>
                <a:cs typeface="Arial" panose="020B0604020202020204" pitchFamily="34" charset="0"/>
              </a:rPr>
              <a:t>Before 2013, Rotavirus was the single biggest cause of severe, dehydrating diarrhoea in UK children. It placed a massive, predictable burden on families and our healthcare system. According to a seminal study published in the </a:t>
            </a:r>
            <a:r>
              <a:rPr lang="en-GB" sz="1500" i="1">
                <a:solidFill>
                  <a:srgbClr val="00B050"/>
                </a:solidFill>
                <a:latin typeface="Arial" panose="020B0604020202020204" pitchFamily="34" charset="0"/>
                <a:cs typeface="Arial" panose="020B0604020202020204" pitchFamily="34" charset="0"/>
              </a:rPr>
              <a:t>Journal of Infection</a:t>
            </a:r>
            <a:r>
              <a:rPr lang="en-GB" sz="1500">
                <a:latin typeface="Arial" panose="020B0604020202020204" pitchFamily="34" charset="0"/>
                <a:cs typeface="Arial" panose="020B0604020202020204" pitchFamily="34" charset="0"/>
              </a:rPr>
              <a:t>, traditional hospital statistics often drastically underestimated the true burden of the disease due to historical coding limitations. However, documented data consolidated by the </a:t>
            </a:r>
            <a:r>
              <a:rPr lang="en-GB" sz="1500">
                <a:latin typeface="Arial" panose="020B0604020202020204" pitchFamily="34" charset="0"/>
                <a:cs typeface="Arial" panose="020B0604020202020204" pitchFamily="34" charset="0"/>
                <a:hlinkClick r:id="rId2"/>
              </a:rPr>
              <a:t>Oxford Vaccine Knowledge Project</a:t>
            </a:r>
            <a:r>
              <a:rPr lang="en-GB" sz="1500">
                <a:latin typeface="Arial" panose="020B0604020202020204" pitchFamily="34" charset="0"/>
                <a:cs typeface="Arial" panose="020B0604020202020204" pitchFamily="34" charset="0"/>
              </a:rPr>
              <a:t> shows that it historically caused roughly 12,700 hospital admissions every single year across the country </a:t>
            </a:r>
            <a:r>
              <a:rPr lang="en-GB" sz="1500" b="1">
                <a:latin typeface="Arial" panose="020B0604020202020204" pitchFamily="34" charset="0"/>
                <a:cs typeface="Arial" panose="020B0604020202020204" pitchFamily="34" charset="0"/>
              </a:rPr>
              <a:t>(Vaccine Knowledge Project 2024).</a:t>
            </a:r>
          </a:p>
          <a:p>
            <a:pPr marL="0" indent="0">
              <a:buNone/>
            </a:pPr>
            <a:r>
              <a:rPr lang="en-GB" sz="1500">
                <a:latin typeface="Arial" panose="020B0604020202020204" pitchFamily="34" charset="0"/>
                <a:cs typeface="Arial" panose="020B0604020202020204" pitchFamily="34" charset="0"/>
              </a:rPr>
              <a:t>The UK government actively responded to this data and introduced a national rotavirus vaccination programme in July 2013, our data measurements have since shown an incredible, undeniable change. Peer-reviewed findings published in the</a:t>
            </a:r>
            <a:r>
              <a:rPr lang="en-GB" sz="1500" i="1">
                <a:latin typeface="Arial" panose="020B0604020202020204" pitchFamily="34" charset="0"/>
                <a:cs typeface="Arial" panose="020B0604020202020204" pitchFamily="34" charset="0"/>
              </a:rPr>
              <a:t> </a:t>
            </a:r>
            <a:r>
              <a:rPr lang="en-GB" sz="1500" i="1">
                <a:solidFill>
                  <a:srgbClr val="00B050"/>
                </a:solidFill>
                <a:latin typeface="Arial" panose="020B0604020202020204" pitchFamily="34" charset="0"/>
                <a:cs typeface="Arial" panose="020B0604020202020204" pitchFamily="34" charset="0"/>
              </a:rPr>
              <a:t>journal of Vaccine</a:t>
            </a:r>
            <a:r>
              <a:rPr lang="en-GB" sz="1500">
                <a:latin typeface="Arial" panose="020B0604020202020204" pitchFamily="34" charset="0"/>
                <a:cs typeface="Arial" panose="020B0604020202020204" pitchFamily="34" charset="0"/>
              </a:rPr>
              <a:t>—alongside official data from the UKHSA Rotavirus Briefing—proves that laboratory-confirmed cases in infants dropped by a staggering 77% immediately after the oral vaccine was introduced </a:t>
            </a:r>
            <a:r>
              <a:rPr lang="en-GB" sz="1500" b="1">
                <a:latin typeface="Arial" panose="020B0604020202020204" pitchFamily="34" charset="0"/>
                <a:cs typeface="Arial" panose="020B0604020202020204" pitchFamily="34" charset="0"/>
              </a:rPr>
              <a:t>(Atchison et al. 2016; UKHSA 2023). </a:t>
            </a:r>
            <a:r>
              <a:rPr lang="en-GB" sz="1500">
                <a:latin typeface="Arial" panose="020B0604020202020204" pitchFamily="34" charset="0"/>
                <a:cs typeface="Arial" panose="020B0604020202020204" pitchFamily="34" charset="0"/>
              </a:rPr>
              <a:t>Additional data published in the </a:t>
            </a:r>
            <a:r>
              <a:rPr lang="en-GB" sz="1500" i="1">
                <a:solidFill>
                  <a:srgbClr val="00B050"/>
                </a:solidFill>
                <a:latin typeface="Arial" panose="020B0604020202020204" pitchFamily="34" charset="0"/>
                <a:cs typeface="Arial" panose="020B0604020202020204" pitchFamily="34" charset="0"/>
              </a:rPr>
              <a:t>Journal of Public Health</a:t>
            </a:r>
            <a:r>
              <a:rPr lang="en-GB" sz="1500">
                <a:solidFill>
                  <a:srgbClr val="00B050"/>
                </a:solidFill>
                <a:latin typeface="Arial" panose="020B0604020202020204" pitchFamily="34" charset="0"/>
                <a:cs typeface="Arial" panose="020B0604020202020204" pitchFamily="34" charset="0"/>
              </a:rPr>
              <a:t> </a:t>
            </a:r>
            <a:r>
              <a:rPr lang="en-GB" sz="1500">
                <a:latin typeface="Arial" panose="020B0604020202020204" pitchFamily="34" charset="0"/>
                <a:cs typeface="Arial" panose="020B0604020202020204" pitchFamily="34" charset="0"/>
              </a:rPr>
              <a:t>confirmed that this was closely mirrored by a massive drop in emergency department visits and GP consultations for childhood gastroenteritis </a:t>
            </a:r>
            <a:r>
              <a:rPr lang="en-GB" sz="1500" b="1">
                <a:latin typeface="Arial" panose="020B0604020202020204" pitchFamily="34" charset="0"/>
                <a:cs typeface="Arial" panose="020B0604020202020204" pitchFamily="34" charset="0"/>
              </a:rPr>
              <a:t>(Thomas et al. 2019; Ladhani et al. 2021).</a:t>
            </a:r>
          </a:p>
          <a:p>
            <a:pPr marL="0" indent="0">
              <a:buNone/>
            </a:pPr>
            <a:r>
              <a:rPr lang="en-GB" sz="1500">
                <a:latin typeface="Arial" panose="020B0604020202020204" pitchFamily="34" charset="0"/>
                <a:cs typeface="Arial" panose="020B0604020202020204" pitchFamily="34" charset="0"/>
              </a:rPr>
              <a:t>When you see a drop that dramatic in a national dataset, it isn’t a statistical fluke. This is definitive proof of herd immunity and vaccine effectiveness in action </a:t>
            </a:r>
            <a:r>
              <a:rPr lang="en-GB" sz="1500" b="1">
                <a:latin typeface="Arial" panose="020B0604020202020204" pitchFamily="34" charset="0"/>
                <a:cs typeface="Arial" panose="020B0604020202020204" pitchFamily="34" charset="0"/>
              </a:rPr>
              <a:t>(Marlow et al. 2021). </a:t>
            </a:r>
            <a:r>
              <a:rPr lang="en-GB" sz="1500">
                <a:latin typeface="Arial" panose="020B0604020202020204" pitchFamily="34" charset="0"/>
                <a:cs typeface="Arial" panose="020B0604020202020204" pitchFamily="34" charset="0"/>
              </a:rPr>
              <a:t>This specific case study perfectly demonstrates how public health measurement saves lives, validates major financial investments in health programmes, and proves that proactive health policies work.</a:t>
            </a:r>
          </a:p>
          <a:p>
            <a:pPr marL="0" indent="0">
              <a:buNone/>
            </a:pPr>
            <a:r>
              <a:rPr lang="en-GB" sz="1500">
                <a:latin typeface="Arial" panose="020B0604020202020204" pitchFamily="34" charset="0"/>
                <a:cs typeface="Arial" panose="020B0604020202020204" pitchFamily="34" charset="0"/>
              </a:rPr>
              <a:t>Now that we have reviewed how we initially capture, measure, and localise these data points. Thank you for listening I will now pass you over to Hafsa Armani, who will talk about how we monitor the virus continuously to ensure long-term surveillance and safety.</a:t>
            </a:r>
          </a:p>
          <a:p>
            <a:pPr marL="0" indent="0">
              <a:buNone/>
            </a:pPr>
            <a:endParaRPr lang="en-GB" sz="1100"/>
          </a:p>
        </p:txBody>
      </p:sp>
      <p:sp>
        <p:nvSpPr>
          <p:cNvPr id="2" name="Title 1">
            <a:extLst>
              <a:ext uri="{FF2B5EF4-FFF2-40B4-BE49-F238E27FC236}">
                <a16:creationId xmlns:a16="http://schemas.microsoft.com/office/drawing/2014/main" id="{38EFD8B1-0E41-A777-33FD-C956C0A0B0DE}"/>
              </a:ext>
            </a:extLst>
          </p:cNvPr>
          <p:cNvSpPr>
            <a:spLocks noGrp="1"/>
          </p:cNvSpPr>
          <p:nvPr>
            <p:ph type="title"/>
          </p:nvPr>
        </p:nvSpPr>
        <p:spPr>
          <a:xfrm flipV="1">
            <a:off x="838200" y="-270932"/>
            <a:ext cx="10515600" cy="59266"/>
          </a:xfrm>
        </p:spPr>
        <p:txBody>
          <a:bodyPr>
            <a:normAutofit fontScale="90000"/>
          </a:bodyPr>
          <a:lstStyle/>
          <a:p>
            <a:endParaRPr lang="en-GB"/>
          </a:p>
        </p:txBody>
      </p:sp>
    </p:spTree>
    <p:extLst>
      <p:ext uri="{BB962C8B-B14F-4D97-AF65-F5344CB8AC3E}">
        <p14:creationId xmlns:p14="http://schemas.microsoft.com/office/powerpoint/2010/main" val="3866119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1DFC27-CC80-A1E8-227A-CD8B9A1341F5}"/>
              </a:ext>
            </a:extLst>
          </p:cNvPr>
          <p:cNvSpPr>
            <a:spLocks noGrp="1"/>
          </p:cNvSpPr>
          <p:nvPr>
            <p:ph idx="1"/>
          </p:nvPr>
        </p:nvSpPr>
        <p:spPr>
          <a:xfrm>
            <a:off x="4447308" y="96716"/>
            <a:ext cx="6906491" cy="6576646"/>
          </a:xfrm>
        </p:spPr>
        <p:txBody>
          <a:bodyPr anchor="ctr">
            <a:normAutofit fontScale="92500" lnSpcReduction="10000"/>
          </a:bodyPr>
          <a:lstStyle/>
          <a:p>
            <a:pPr marL="0" indent="0">
              <a:buNone/>
            </a:pPr>
            <a:r>
              <a:rPr lang="en-GB" sz="1200">
                <a:solidFill>
                  <a:srgbClr val="00B050"/>
                </a:solidFill>
                <a:latin typeface="Arial" panose="020B0604020202020204" pitchFamily="34" charset="0"/>
                <a:cs typeface="Arial" panose="020B0604020202020204" pitchFamily="34" charset="0"/>
              </a:rPr>
              <a:t>Hafsa Rahmani 2520546</a:t>
            </a:r>
            <a:endParaRPr lang="en-GB" sz="1200" b="1">
              <a:solidFill>
                <a:srgbClr val="00B050"/>
              </a:solidFill>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Introduction:</a:t>
            </a:r>
          </a:p>
          <a:p>
            <a:pPr marL="0" indent="0">
              <a:buNone/>
            </a:pPr>
            <a:r>
              <a:rPr lang="en-GB" sz="1400">
                <a:latin typeface="Arial" panose="020B0604020202020204" pitchFamily="34" charset="0"/>
                <a:cs typeface="Arial" panose="020B0604020202020204" pitchFamily="34" charset="0"/>
              </a:rPr>
              <a:t>Good evening. My name is Hafsa Rahmani. </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I will talk about the methods we use to monitor rotavirus. This virus can affect anyone. "Keeping watch " means checking often - to find where the virus is, how it spreads from person to person and -whether cases are Rising or falling. </a:t>
            </a:r>
          </a:p>
          <a:p>
            <a:pPr marL="0" indent="0">
              <a:buNone/>
            </a:pP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To do this effectively, several key organisations work together as one team in the UK</a:t>
            </a:r>
          </a:p>
          <a:p>
            <a:pPr marL="0" indent="0">
              <a:buNone/>
            </a:pPr>
            <a:r>
              <a:rPr lang="en-GB" sz="1400" b="1">
                <a:latin typeface="Arial" panose="020B0604020202020204" pitchFamily="34" charset="0"/>
                <a:cs typeface="Arial" panose="020B0604020202020204" pitchFamily="34" charset="0"/>
              </a:rPr>
              <a:t>1)UK Health Security Agency (UKHSA)</a:t>
            </a:r>
          </a:p>
          <a:p>
            <a:pPr marL="0" indent="0">
              <a:buNone/>
            </a:pPr>
            <a:r>
              <a:rPr lang="en-GB" sz="1400" b="1">
                <a:latin typeface="Arial" panose="020B0604020202020204" pitchFamily="34" charset="0"/>
                <a:cs typeface="Arial" panose="020B0604020202020204" pitchFamily="34" charset="0"/>
              </a:rPr>
              <a:t>2)National Health Service (NHS)</a:t>
            </a:r>
          </a:p>
          <a:p>
            <a:pPr marL="0" indent="0">
              <a:buNone/>
            </a:pPr>
            <a:r>
              <a:rPr lang="en-GB" sz="1400" b="1">
                <a:latin typeface="Arial" panose="020B0604020202020204" pitchFamily="34" charset="0"/>
                <a:cs typeface="Arial" panose="020B0604020202020204" pitchFamily="34" charset="0"/>
              </a:rPr>
              <a:t>3)Royal College of GPs</a:t>
            </a:r>
          </a:p>
          <a:p>
            <a:pPr marL="0" indent="0">
              <a:buNone/>
            </a:pPr>
            <a:r>
              <a:rPr lang="en-GB" sz="1400" b="1">
                <a:latin typeface="Arial" panose="020B0604020202020204" pitchFamily="34" charset="0"/>
                <a:cs typeface="Arial" panose="020B0604020202020204" pitchFamily="34" charset="0"/>
              </a:rPr>
              <a:t>4) Testing centres</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Information is collected each week on Tuesday and shared every Thursday, they look at the yearly cycle from July to June- not the calendar year- and compare it to the previous five years. This monitoring helps us see seasonal peaks, which usually happen in late winter and early spring so final numbers may change as new results come in .</a:t>
            </a:r>
          </a:p>
          <a:p>
            <a:pPr marL="0" indent="0">
              <a:buNone/>
            </a:pPr>
            <a:r>
              <a:rPr lang="en-GB" sz="1400">
                <a:latin typeface="Arial" panose="020B0604020202020204" pitchFamily="34" charset="0"/>
                <a:cs typeface="Arial" panose="020B0604020202020204" pitchFamily="34" charset="0"/>
              </a:rPr>
              <a:t>To collect this data, the system relies on five main sources </a:t>
            </a:r>
          </a:p>
          <a:p>
            <a:pPr marL="0" indent="0">
              <a:buNone/>
            </a:pPr>
            <a:r>
              <a:rPr lang="en-GB" sz="1400">
                <a:latin typeface="Arial" panose="020B0604020202020204" pitchFamily="34" charset="0"/>
                <a:cs typeface="Arial" panose="020B0604020202020204" pitchFamily="34" charset="0"/>
              </a:rPr>
              <a:t>1) GPs and local doctors: the Royal College of General practitioners leads this part, when people visit their doctor with a stomach upset and being sick , these visits are recorded. According to the Royal College of General Practitioners (2013), this helps us spot signs of illness before it spreads further.</a:t>
            </a:r>
          </a:p>
          <a:p>
            <a:pPr marL="0" indent="0">
              <a:buNone/>
            </a:pPr>
            <a:r>
              <a:rPr lang="en-GB" sz="1400">
                <a:latin typeface="Arial" panose="020B0604020202020204" pitchFamily="34" charset="0"/>
                <a:cs typeface="Arial" panose="020B0604020202020204" pitchFamily="34" charset="0"/>
              </a:rPr>
              <a:t>2) laboratory testing: samples are checked in laboratories, laboratories use stool samples to test and confirm cases using, when samples are confirmed results go straight to the UK Health Security Agency , this way we keep an extra record of how many people are affected. </a:t>
            </a:r>
          </a:p>
          <a:p>
            <a:pPr marL="0" indent="0">
              <a:buNone/>
            </a:pPr>
            <a:endParaRPr lang="en-GB" sz="900"/>
          </a:p>
        </p:txBody>
      </p:sp>
      <p:sp>
        <p:nvSpPr>
          <p:cNvPr id="2" name="Title 1">
            <a:extLst>
              <a:ext uri="{FF2B5EF4-FFF2-40B4-BE49-F238E27FC236}">
                <a16:creationId xmlns:a16="http://schemas.microsoft.com/office/drawing/2014/main" id="{A22C4410-A7B7-A31E-8115-7029CF313E60}"/>
              </a:ext>
            </a:extLst>
          </p:cNvPr>
          <p:cNvSpPr>
            <a:spLocks noGrp="1"/>
          </p:cNvSpPr>
          <p:nvPr>
            <p:ph type="title"/>
          </p:nvPr>
        </p:nvSpPr>
        <p:spPr>
          <a:xfrm>
            <a:off x="838200" y="-287866"/>
            <a:ext cx="10515600" cy="203200"/>
          </a:xfrm>
        </p:spPr>
        <p:txBody>
          <a:bodyPr>
            <a:normAutofit fontScale="90000"/>
          </a:bodyPr>
          <a:lstStyle/>
          <a:p>
            <a:endParaRPr lang="en-GB"/>
          </a:p>
        </p:txBody>
      </p:sp>
    </p:spTree>
    <p:extLst>
      <p:ext uri="{BB962C8B-B14F-4D97-AF65-F5344CB8AC3E}">
        <p14:creationId xmlns:p14="http://schemas.microsoft.com/office/powerpoint/2010/main" val="972358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7FB503-DDC8-ECE2-C246-8304F720A3D1}"/>
              </a:ext>
            </a:extLst>
          </p:cNvPr>
          <p:cNvSpPr>
            <a:spLocks noGrp="1"/>
          </p:cNvSpPr>
          <p:nvPr>
            <p:ph idx="1"/>
          </p:nvPr>
        </p:nvSpPr>
        <p:spPr>
          <a:xfrm>
            <a:off x="4167273" y="0"/>
            <a:ext cx="7186528" cy="6603024"/>
          </a:xfrm>
        </p:spPr>
        <p:txBody>
          <a:bodyPr anchor="ctr">
            <a:normAutofit lnSpcReduction="10000"/>
          </a:bodyPr>
          <a:lstStyle/>
          <a:p>
            <a:pPr marL="0" indent="0">
              <a:buNone/>
            </a:pPr>
            <a:endParaRPr lang="en-GB" sz="1100"/>
          </a:p>
          <a:p>
            <a:pPr marL="0" indent="0">
              <a:buNone/>
            </a:pPr>
            <a:r>
              <a:rPr lang="en-GB" sz="1400">
                <a:latin typeface="Arial" panose="020B0604020202020204" pitchFamily="34" charset="0"/>
                <a:cs typeface="Arial" panose="020B0604020202020204" pitchFamily="34" charset="0"/>
              </a:rPr>
              <a:t>3)Monitoring the virus it self: selected samples go to special reference laboratories, they check if the virus is changing or if new are appearing - this is important - so we can be sure tests and vaccines still working.</a:t>
            </a:r>
          </a:p>
          <a:p>
            <a:pPr marL="0" indent="0">
              <a:buNone/>
            </a:pPr>
            <a:r>
              <a:rPr lang="en-GB" sz="1400">
                <a:latin typeface="Arial" panose="020B0604020202020204" pitchFamily="34" charset="0"/>
                <a:cs typeface="Arial" panose="020B0604020202020204" pitchFamily="34" charset="0"/>
              </a:rPr>
              <a:t>4) Wastewater monitoring: the look at sewage samples in different areas, this can show the virus before anyone feels unwell, it gives us an early warning that cases may rise.</a:t>
            </a:r>
          </a:p>
          <a:p>
            <a:pPr marL="0" indent="0">
              <a:buNone/>
            </a:pPr>
            <a:r>
              <a:rPr lang="en-GB" sz="1400">
                <a:latin typeface="Arial" panose="020B0604020202020204" pitchFamily="34" charset="0"/>
                <a:cs typeface="Arial" panose="020B0604020202020204" pitchFamily="34" charset="0"/>
              </a:rPr>
              <a:t>5) How well the vaccine works: WE see the difference the vaccine makes. According to the UK Health Security Agency (2025), Since the vaccine started in 2013 infections have stayed low, in the first season alone ,cases fell by 77% in babies, hospital admissions have dropped greatly.</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Monitoring shows us clearly that vaccination works:</a:t>
            </a:r>
          </a:p>
          <a:p>
            <a:r>
              <a:rPr lang="en-GB" sz="1400">
                <a:latin typeface="Arial" panose="020B0604020202020204" pitchFamily="34" charset="0"/>
                <a:cs typeface="Arial" panose="020B0604020202020204" pitchFamily="34" charset="0"/>
              </a:rPr>
              <a:t>-The results are excellent </a:t>
            </a:r>
          </a:p>
          <a:p>
            <a:r>
              <a:rPr lang="en-GB" sz="1400">
                <a:latin typeface="Arial" panose="020B0604020202020204" pitchFamily="34" charset="0"/>
                <a:cs typeface="Arial" panose="020B0604020202020204" pitchFamily="34" charset="0"/>
              </a:rPr>
              <a:t>-Cases are 33% lower than before </a:t>
            </a:r>
          </a:p>
          <a:p>
            <a:r>
              <a:rPr lang="en-GB" sz="1400">
                <a:latin typeface="Arial" panose="020B0604020202020204" pitchFamily="34" charset="0"/>
                <a:cs typeface="Arial" panose="020B0604020202020204" pitchFamily="34" charset="0"/>
              </a:rPr>
              <a:t>-Outbreaks in hospital are 74% lower - and also helps us track outbreaks in nurseries and hospitals.</a:t>
            </a:r>
          </a:p>
          <a:p>
            <a:r>
              <a:rPr lang="en-GB" sz="1400">
                <a:latin typeface="Arial" panose="020B0604020202020204" pitchFamily="34" charset="0"/>
                <a:cs typeface="Arial" panose="020B0604020202020204" pitchFamily="34" charset="0"/>
              </a:rPr>
              <a:t>- We see improvement clearly, this is why "Monitoring matters".</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In conclusion:</a:t>
            </a:r>
          </a:p>
          <a:p>
            <a:r>
              <a:rPr lang="en-GB" sz="1400">
                <a:latin typeface="Arial" panose="020B0604020202020204" pitchFamily="34" charset="0"/>
                <a:cs typeface="Arial" panose="020B0604020202020204" pitchFamily="34" charset="0"/>
              </a:rPr>
              <a:t>- Monitoring show us clearly that vaccination works.</a:t>
            </a:r>
          </a:p>
          <a:p>
            <a:r>
              <a:rPr lang="en-GB" sz="1400">
                <a:latin typeface="Arial" panose="020B0604020202020204" pitchFamily="34" charset="0"/>
                <a:cs typeface="Arial" panose="020B0604020202020204" pitchFamily="34" charset="0"/>
              </a:rPr>
              <a:t>- cases are down </a:t>
            </a:r>
          </a:p>
          <a:p>
            <a:r>
              <a:rPr lang="en-GB" sz="1400">
                <a:latin typeface="Arial" panose="020B0604020202020204" pitchFamily="34" charset="0"/>
                <a:cs typeface="Arial" panose="020B0604020202020204" pitchFamily="34" charset="0"/>
              </a:rPr>
              <a:t>- results are excellent </a:t>
            </a:r>
          </a:p>
          <a:p>
            <a:pPr marL="0" indent="0">
              <a:buNone/>
            </a:pPr>
            <a:r>
              <a:rPr lang="en-GB" sz="1400">
                <a:latin typeface="Arial" panose="020B0604020202020204" pitchFamily="34" charset="0"/>
                <a:cs typeface="Arial" panose="020B0604020202020204" pitchFamily="34" charset="0"/>
              </a:rPr>
              <a:t>But we must also think carefully the data is mainly about children under 5 years. We know less about older children and adults, so we don't have the full picture yet. Viruses can also change over time so continuous Monitoring will be always needed. Thank you.</a:t>
            </a:r>
          </a:p>
          <a:p>
            <a:pPr marL="0" indent="0">
              <a:buNone/>
            </a:pPr>
            <a:endParaRPr lang="en-GB" sz="1100"/>
          </a:p>
        </p:txBody>
      </p:sp>
      <p:sp>
        <p:nvSpPr>
          <p:cNvPr id="2" name="Title 1">
            <a:extLst>
              <a:ext uri="{FF2B5EF4-FFF2-40B4-BE49-F238E27FC236}">
                <a16:creationId xmlns:a16="http://schemas.microsoft.com/office/drawing/2014/main" id="{673C9989-6216-D1A3-C56C-293999A96411}"/>
              </a:ext>
            </a:extLst>
          </p:cNvPr>
          <p:cNvSpPr>
            <a:spLocks noGrp="1"/>
          </p:cNvSpPr>
          <p:nvPr>
            <p:ph type="title"/>
          </p:nvPr>
        </p:nvSpPr>
        <p:spPr>
          <a:xfrm flipV="1">
            <a:off x="838200" y="-347133"/>
            <a:ext cx="10515600" cy="143934"/>
          </a:xfrm>
        </p:spPr>
        <p:txBody>
          <a:bodyPr>
            <a:normAutofit fontScale="90000"/>
          </a:bodyPr>
          <a:lstStyle/>
          <a:p>
            <a:endParaRPr lang="en-GB"/>
          </a:p>
        </p:txBody>
      </p:sp>
    </p:spTree>
    <p:extLst>
      <p:ext uri="{BB962C8B-B14F-4D97-AF65-F5344CB8AC3E}">
        <p14:creationId xmlns:p14="http://schemas.microsoft.com/office/powerpoint/2010/main" val="2939362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7D94E5-22C4-FA2B-1644-57BD6BDFC22A}"/>
              </a:ext>
            </a:extLst>
          </p:cNvPr>
          <p:cNvSpPr>
            <a:spLocks noGrp="1"/>
          </p:cNvSpPr>
          <p:nvPr>
            <p:ph idx="1"/>
          </p:nvPr>
        </p:nvSpPr>
        <p:spPr>
          <a:xfrm>
            <a:off x="4088424" y="0"/>
            <a:ext cx="7265376" cy="6444762"/>
          </a:xfrm>
        </p:spPr>
        <p:txBody>
          <a:bodyPr anchor="ctr">
            <a:normAutofit fontScale="92500" lnSpcReduction="20000"/>
          </a:bodyPr>
          <a:lstStyle/>
          <a:p>
            <a:pPr marL="0" indent="0">
              <a:buNone/>
            </a:pPr>
            <a:r>
              <a:rPr lang="en-GB" sz="1200">
                <a:solidFill>
                  <a:srgbClr val="FF0000"/>
                </a:solidFill>
                <a:latin typeface="Arial" panose="020B0604020202020204" pitchFamily="34" charset="0"/>
                <a:cs typeface="Arial" panose="020B0604020202020204" pitchFamily="34" charset="0"/>
              </a:rPr>
              <a:t>Zunaira Mushtaq 2536986 </a:t>
            </a:r>
          </a:p>
          <a:p>
            <a:pPr marL="0" indent="0">
              <a:buNone/>
            </a:pPr>
            <a:r>
              <a:rPr lang="en-GB" sz="1500">
                <a:latin typeface="Arial" panose="020B0604020202020204" pitchFamily="34" charset="0"/>
                <a:cs typeface="Arial" panose="020B0604020202020204" pitchFamily="34" charset="0"/>
              </a:rPr>
              <a:t>Good afternoon my name is Zunaira Mushtaq I am going to discuss Rotavirus &amp; its prevention &amp; control strategies</a:t>
            </a:r>
          </a:p>
          <a:p>
            <a:r>
              <a:rPr lang="en-GB" sz="1500">
                <a:latin typeface="Arial" panose="020B0604020202020204" pitchFamily="34" charset="0"/>
                <a:cs typeface="Arial" panose="020B0604020202020204" pitchFamily="34" charset="0"/>
              </a:rPr>
              <a:t>=&gt; Rotavirus is a common &amp; highly infection virus that mainly affects babies &amp; young children, especially children under five year old.</a:t>
            </a:r>
          </a:p>
          <a:p>
            <a:r>
              <a:rPr lang="en-GB" sz="1500">
                <a:latin typeface="Arial" panose="020B0604020202020204" pitchFamily="34" charset="0"/>
                <a:cs typeface="Arial" panose="020B0604020202020204" pitchFamily="34" charset="0"/>
              </a:rPr>
              <a:t>=&gt; It mainly affects the stomach &amp; intestine &amp; can cause vomiting, fever &amp; dehydration</a:t>
            </a:r>
          </a:p>
          <a:p>
            <a:r>
              <a:rPr lang="en-GB" sz="1500">
                <a:latin typeface="Arial" panose="020B0604020202020204" pitchFamily="34" charset="0"/>
                <a:cs typeface="Arial" panose="020B0604020202020204" pitchFamily="34" charset="0"/>
              </a:rPr>
              <a:t>=&gt; Young children are more at risk because dehydration can make them very ill &amp; may require hospital treatment</a:t>
            </a:r>
          </a:p>
          <a:p>
            <a:r>
              <a:rPr lang="en-GB" sz="1500">
                <a:latin typeface="Arial" panose="020B0604020202020204" pitchFamily="34" charset="0"/>
                <a:cs typeface="Arial" panose="020B0604020202020204" pitchFamily="34" charset="0"/>
              </a:rPr>
              <a:t>=&gt; According to the word health organization (WHO) rotavirus is a leading</a:t>
            </a:r>
          </a:p>
          <a:p>
            <a:r>
              <a:rPr lang="en-GB" sz="1500">
                <a:latin typeface="Arial" panose="020B0604020202020204" pitchFamily="34" charset="0"/>
                <a:cs typeface="Arial" panose="020B0604020202020204" pitchFamily="34" charset="0"/>
              </a:rPr>
              <a:t> (2)</a:t>
            </a:r>
          </a:p>
          <a:p>
            <a:r>
              <a:rPr lang="en-GB" sz="1500">
                <a:latin typeface="Arial" panose="020B0604020202020204" pitchFamily="34" charset="0"/>
                <a:cs typeface="Arial" panose="020B0604020202020204" pitchFamily="34" charset="0"/>
              </a:rPr>
              <a:t>cause of severe diarrhoea in young children.</a:t>
            </a:r>
          </a:p>
          <a:p>
            <a:r>
              <a:rPr lang="en-GB" sz="1500">
                <a:latin typeface="Arial" panose="020B0604020202020204" pitchFamily="34" charset="0"/>
                <a:cs typeface="Arial" panose="020B0604020202020204" pitchFamily="34" charset="0"/>
              </a:rPr>
              <a:t>How Rotavirus Spreads</a:t>
            </a:r>
          </a:p>
          <a:p>
            <a:r>
              <a:rPr lang="en-GB" sz="1500">
                <a:latin typeface="Arial" panose="020B0604020202020204" pitchFamily="34" charset="0"/>
                <a:cs typeface="Arial" panose="020B0604020202020204" pitchFamily="34" charset="0"/>
              </a:rPr>
              <a:t>=&gt; Rotavirus can spread very easily from person to another.</a:t>
            </a:r>
          </a:p>
          <a:p>
            <a:r>
              <a:rPr lang="en-GB" sz="1500">
                <a:latin typeface="Arial" panose="020B0604020202020204" pitchFamily="34" charset="0"/>
                <a:cs typeface="Arial" panose="020B0604020202020204" pitchFamily="34" charset="0"/>
              </a:rPr>
              <a:t>It can spread through hands, food &amp; water</a:t>
            </a:r>
          </a:p>
          <a:p>
            <a:r>
              <a:rPr lang="en-GB" sz="1500">
                <a:latin typeface="Arial" panose="020B0604020202020204" pitchFamily="34" charset="0"/>
                <a:cs typeface="Arial" panose="020B0604020202020204" pitchFamily="34" charset="0"/>
              </a:rPr>
              <a:t>For example if someone changes a baby's nappy &amp; does not wash their hands properly, the virus can spread to other people or surfaces.</a:t>
            </a:r>
          </a:p>
          <a:p>
            <a:r>
              <a:rPr lang="en-GB" sz="1500">
                <a:latin typeface="Arial" panose="020B0604020202020204" pitchFamily="34" charset="0"/>
                <a:cs typeface="Arial" panose="020B0604020202020204" pitchFamily="34" charset="0"/>
              </a:rPr>
              <a:t>=&gt; According to the WHO, good handwashing, safe water and good sanitizer can help          reduce diseases.</a:t>
            </a:r>
          </a:p>
          <a:p>
            <a:r>
              <a:rPr lang="en-GB" sz="1500">
                <a:latin typeface="Arial" panose="020B0604020202020204" pitchFamily="34" charset="0"/>
                <a:cs typeface="Arial" panose="020B0604020202020204" pitchFamily="34" charset="0"/>
              </a:rPr>
              <a:t>(3)</a:t>
            </a:r>
          </a:p>
          <a:p>
            <a:r>
              <a:rPr lang="en-GB" sz="1500">
                <a:latin typeface="Arial" panose="020B0604020202020204" pitchFamily="34" charset="0"/>
                <a:cs typeface="Arial" panose="020B0604020202020204" pitchFamily="34" charset="0"/>
              </a:rPr>
              <a:t>An important part of rotavirus prevention.</a:t>
            </a:r>
          </a:p>
          <a:p>
            <a:r>
              <a:rPr lang="en-GB" sz="1500">
                <a:latin typeface="Arial" panose="020B0604020202020204" pitchFamily="34" charset="0"/>
                <a:cs typeface="Arial" panose="020B0604020202020204" pitchFamily="34" charset="0"/>
              </a:rPr>
              <a:t>=&gt; Vaccination</a:t>
            </a:r>
          </a:p>
          <a:p>
            <a:r>
              <a:rPr lang="en-GB" sz="1500">
                <a:latin typeface="Arial" panose="020B0604020202020204" pitchFamily="34" charset="0"/>
                <a:cs typeface="Arial" panose="020B0604020202020204" pitchFamily="34" charset="0"/>
              </a:rPr>
              <a:t>The first &amp; most important prevention strategy is vaccination.</a:t>
            </a:r>
          </a:p>
          <a:p>
            <a:r>
              <a:rPr lang="en-GB" sz="1500">
                <a:latin typeface="Arial" panose="020B0604020202020204" pitchFamily="34" charset="0"/>
                <a:cs typeface="Arial" panose="020B0604020202020204" pitchFamily="34" charset="0"/>
              </a:rPr>
              <a:t>=&gt; Rotavirus vaccines help protect young children form rotavirus</a:t>
            </a:r>
          </a:p>
          <a:p>
            <a:r>
              <a:rPr lang="en-GB" sz="1500">
                <a:latin typeface="Arial" panose="020B0604020202020204" pitchFamily="34" charset="0"/>
                <a:cs typeface="Arial" panose="020B0604020202020204" pitchFamily="34" charset="0"/>
              </a:rPr>
              <a:t>=&gt; According to WHO, rotavirus should be included in national immunisation programmes.</a:t>
            </a:r>
          </a:p>
          <a:p>
            <a:pPr marL="0" indent="0">
              <a:buNone/>
            </a:pPr>
            <a:endParaRPr lang="en-GB" sz="900"/>
          </a:p>
        </p:txBody>
      </p:sp>
      <p:sp>
        <p:nvSpPr>
          <p:cNvPr id="2" name="Title 1">
            <a:extLst>
              <a:ext uri="{FF2B5EF4-FFF2-40B4-BE49-F238E27FC236}">
                <a16:creationId xmlns:a16="http://schemas.microsoft.com/office/drawing/2014/main" id="{217AD270-FCCB-3993-71FB-385C3F22F51B}"/>
              </a:ext>
            </a:extLst>
          </p:cNvPr>
          <p:cNvSpPr>
            <a:spLocks noGrp="1"/>
          </p:cNvSpPr>
          <p:nvPr>
            <p:ph type="title"/>
          </p:nvPr>
        </p:nvSpPr>
        <p:spPr>
          <a:xfrm flipV="1">
            <a:off x="838200" y="-364066"/>
            <a:ext cx="10515600" cy="127000"/>
          </a:xfrm>
        </p:spPr>
        <p:txBody>
          <a:bodyPr>
            <a:normAutofit fontScale="90000"/>
          </a:bodyPr>
          <a:lstStyle/>
          <a:p>
            <a:endParaRPr lang="en-GB"/>
          </a:p>
        </p:txBody>
      </p:sp>
    </p:spTree>
    <p:extLst>
      <p:ext uri="{BB962C8B-B14F-4D97-AF65-F5344CB8AC3E}">
        <p14:creationId xmlns:p14="http://schemas.microsoft.com/office/powerpoint/2010/main" val="2941235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83A0A7-C6DB-BE51-2661-2884FF63A092}"/>
              </a:ext>
            </a:extLst>
          </p:cNvPr>
          <p:cNvSpPr>
            <a:spLocks noGrp="1"/>
          </p:cNvSpPr>
          <p:nvPr>
            <p:ph idx="1"/>
          </p:nvPr>
        </p:nvSpPr>
        <p:spPr>
          <a:xfrm>
            <a:off x="4447308" y="219808"/>
            <a:ext cx="6906491" cy="6319104"/>
          </a:xfrm>
        </p:spPr>
        <p:txBody>
          <a:bodyPr anchor="ctr">
            <a:normAutofit fontScale="92500" lnSpcReduction="20000"/>
          </a:bodyPr>
          <a:lstStyle/>
          <a:p>
            <a:r>
              <a:rPr lang="en-GB" sz="1500">
                <a:latin typeface="Arial" panose="020B0604020202020204" pitchFamily="34" charset="0"/>
                <a:cs typeface="Arial" panose="020B0604020202020204" pitchFamily="34" charset="0"/>
              </a:rPr>
              <a:t>The vaccine is given to babies at a young age according to the recommended schedule</a:t>
            </a:r>
          </a:p>
          <a:p>
            <a:r>
              <a:rPr lang="en-GB" sz="1500">
                <a:latin typeface="Arial" panose="020B0604020202020204" pitchFamily="34" charset="0"/>
                <a:cs typeface="Arial" panose="020B0604020202020204" pitchFamily="34" charset="0"/>
              </a:rPr>
              <a:t>Handwashing &amp; hygiene</a:t>
            </a:r>
          </a:p>
          <a:p>
            <a:r>
              <a:rPr lang="en-GB" sz="1500">
                <a:latin typeface="Arial" panose="020B0604020202020204" pitchFamily="34" charset="0"/>
                <a:cs typeface="Arial" panose="020B0604020202020204" pitchFamily="34" charset="0"/>
              </a:rPr>
              <a:t>Another important strategy is good hand hygiene</a:t>
            </a:r>
          </a:p>
          <a:p>
            <a:r>
              <a:rPr lang="en-GB" sz="1500">
                <a:latin typeface="Arial" panose="020B0604020202020204" pitchFamily="34" charset="0"/>
                <a:cs typeface="Arial" panose="020B0604020202020204" pitchFamily="34" charset="0"/>
              </a:rPr>
              <a:t>(4)</a:t>
            </a:r>
          </a:p>
          <a:p>
            <a:r>
              <a:rPr lang="en-GB" sz="1500">
                <a:latin typeface="Arial" panose="020B0604020202020204" pitchFamily="34" charset="0"/>
                <a:cs typeface="Arial" panose="020B0604020202020204" pitchFamily="34" charset="0"/>
              </a:rPr>
              <a:t>good sanitation.</a:t>
            </a:r>
          </a:p>
          <a:p>
            <a:r>
              <a:rPr lang="en-GB" sz="1500">
                <a:latin typeface="Arial" panose="020B0604020202020204" pitchFamily="34" charset="0"/>
                <a:cs typeface="Arial" panose="020B0604020202020204" pitchFamily="34" charset="0"/>
              </a:rPr>
              <a:t>=&gt; Rotavirus can spread through dirty food, water &amp; surface</a:t>
            </a:r>
          </a:p>
          <a:p>
            <a:r>
              <a:rPr lang="en-GB" sz="1500">
                <a:latin typeface="Arial" panose="020B0604020202020204" pitchFamily="34" charset="0"/>
                <a:cs typeface="Arial" panose="020B0604020202020204" pitchFamily="34" charset="0"/>
              </a:rPr>
              <a:t>=&gt; We should use safe drinking water, clean toilets &amp; keep children's surroundings clean.</a:t>
            </a:r>
          </a:p>
          <a:p>
            <a:r>
              <a:rPr lang="en-GB" sz="1500">
                <a:latin typeface="Arial" panose="020B0604020202020204" pitchFamily="34" charset="0"/>
                <a:cs typeface="Arial" panose="020B0604020202020204" pitchFamily="34" charset="0"/>
              </a:rPr>
              <a:t>According to UNICEF (2024)</a:t>
            </a:r>
          </a:p>
          <a:p>
            <a:r>
              <a:rPr lang="en-GB" sz="1500">
                <a:latin typeface="Arial" panose="020B0604020202020204" pitchFamily="34" charset="0"/>
                <a:cs typeface="Arial" panose="020B0604020202020204" pitchFamily="34" charset="0"/>
              </a:rPr>
              <a:t>Good water, sanitation &amp; hygiene can help reduce diseases like rotavirus.</a:t>
            </a:r>
          </a:p>
          <a:p>
            <a:r>
              <a:rPr lang="en-GB" sz="1500">
                <a:latin typeface="Arial" panose="020B0604020202020204" pitchFamily="34" charset="0"/>
                <a:cs typeface="Arial" panose="020B0604020202020204" pitchFamily="34" charset="0"/>
              </a:rPr>
              <a:t>Treatment</a:t>
            </a:r>
          </a:p>
          <a:p>
            <a:r>
              <a:rPr lang="en-GB" sz="1500">
                <a:latin typeface="Arial" panose="020B0604020202020204" pitchFamily="34" charset="0"/>
                <a:cs typeface="Arial" panose="020B0604020202020204" pitchFamily="34" charset="0"/>
              </a:rPr>
              <a:t>=&gt; If a child get rotavirus the main risk is hydration,</a:t>
            </a:r>
          </a:p>
          <a:p>
            <a:r>
              <a:rPr lang="en-GB" sz="1500">
                <a:latin typeface="Arial" panose="020B0604020202020204" pitchFamily="34" charset="0"/>
                <a:cs typeface="Arial" panose="020B0604020202020204" pitchFamily="34" charset="0"/>
              </a:rPr>
              <a:t>=&gt; ORS, or oral rehydration solutions help replace lost...</a:t>
            </a:r>
          </a:p>
          <a:p>
            <a:r>
              <a:rPr lang="en-GB" sz="1500">
                <a:latin typeface="Arial" panose="020B0604020202020204" pitchFamily="34" charset="0"/>
                <a:cs typeface="Arial" panose="020B0604020202020204" pitchFamily="34" charset="0"/>
              </a:rPr>
              <a:t>(5) </a:t>
            </a:r>
          </a:p>
          <a:p>
            <a:r>
              <a:rPr lang="en-GB" sz="1500">
                <a:latin typeface="Arial" panose="020B0604020202020204" pitchFamily="34" charset="0"/>
                <a:cs typeface="Arial" panose="020B0604020202020204" pitchFamily="34" charset="0"/>
              </a:rPr>
              <a:t>Rotavirus</a:t>
            </a:r>
          </a:p>
          <a:p>
            <a:r>
              <a:rPr lang="en-GB" sz="1500">
                <a:latin typeface="Arial" panose="020B0604020202020204" pitchFamily="34" charset="0"/>
                <a:cs typeface="Arial" panose="020B0604020202020204" pitchFamily="34" charset="0"/>
              </a:rPr>
              <a:t>ORS is an important treatment for diarrhoea</a:t>
            </a:r>
          </a:p>
          <a:p>
            <a:r>
              <a:rPr lang="en-GB" sz="1500">
                <a:latin typeface="Arial" panose="020B0604020202020204" pitchFamily="34" charset="0"/>
                <a:cs typeface="Arial" panose="020B0604020202020204" pitchFamily="34" charset="0"/>
              </a:rPr>
              <a:t>=&gt; According to a 2024 case study from Kenya, rotavirus vaccination reduced rotavirus diarrhoea in young children</a:t>
            </a:r>
          </a:p>
          <a:p>
            <a:r>
              <a:rPr lang="en-GB" sz="1500">
                <a:latin typeface="Arial" panose="020B0604020202020204" pitchFamily="34" charset="0"/>
                <a:cs typeface="Arial" panose="020B0604020202020204" pitchFamily="34" charset="0"/>
              </a:rPr>
              <a:t>=&gt; This case study show that vaccination can help protect children from severe disease.</a:t>
            </a:r>
          </a:p>
          <a:p>
            <a:r>
              <a:rPr lang="en-GB" sz="1500">
                <a:latin typeface="Arial" panose="020B0604020202020204" pitchFamily="34" charset="0"/>
                <a:cs typeface="Arial" panose="020B0604020202020204" pitchFamily="34" charset="0"/>
              </a:rPr>
              <a:t>According to a 2024 case study from Botswana</a:t>
            </a:r>
          </a:p>
          <a:p>
            <a:r>
              <a:rPr lang="en-GB" sz="1500">
                <a:latin typeface="Arial" panose="020B0604020202020204" pitchFamily="34" charset="0"/>
                <a:cs typeface="Arial" panose="020B0604020202020204" pitchFamily="34" charset="0"/>
              </a:rPr>
              <a:t>Vaccination helped reduce rotavirus cases and deaths.</a:t>
            </a:r>
          </a:p>
          <a:p>
            <a:r>
              <a:rPr lang="en-GB" sz="1500">
                <a:latin typeface="Arial" panose="020B0604020202020204" pitchFamily="34" charset="0"/>
                <a:cs typeface="Arial" panose="020B0604020202020204" pitchFamily="34" charset="0"/>
              </a:rPr>
              <a:t>The study also showed the importance of regular monitoring</a:t>
            </a:r>
          </a:p>
          <a:p>
            <a:pPr marL="0" indent="0">
              <a:buNone/>
            </a:pPr>
            <a:endParaRPr lang="en-GB" sz="900"/>
          </a:p>
        </p:txBody>
      </p:sp>
      <p:sp>
        <p:nvSpPr>
          <p:cNvPr id="2" name="Title 1">
            <a:extLst>
              <a:ext uri="{FF2B5EF4-FFF2-40B4-BE49-F238E27FC236}">
                <a16:creationId xmlns:a16="http://schemas.microsoft.com/office/drawing/2014/main" id="{FA2F78C1-E060-21ED-A609-5C2CABF98D6C}"/>
              </a:ext>
            </a:extLst>
          </p:cNvPr>
          <p:cNvSpPr>
            <a:spLocks noGrp="1"/>
          </p:cNvSpPr>
          <p:nvPr>
            <p:ph type="title"/>
          </p:nvPr>
        </p:nvSpPr>
        <p:spPr>
          <a:xfrm flipV="1">
            <a:off x="838200" y="-304800"/>
            <a:ext cx="10515600" cy="93133"/>
          </a:xfrm>
        </p:spPr>
        <p:txBody>
          <a:bodyPr>
            <a:normAutofit fontScale="90000"/>
          </a:bodyPr>
          <a:lstStyle/>
          <a:p>
            <a:endParaRPr lang="en-GB"/>
          </a:p>
        </p:txBody>
      </p:sp>
    </p:spTree>
    <p:extLst>
      <p:ext uri="{BB962C8B-B14F-4D97-AF65-F5344CB8AC3E}">
        <p14:creationId xmlns:p14="http://schemas.microsoft.com/office/powerpoint/2010/main" val="724270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A699B0-A0DD-1730-F685-319C9A93FBE2}"/>
              </a:ext>
            </a:extLst>
          </p:cNvPr>
          <p:cNvSpPr>
            <a:spLocks noGrp="1"/>
          </p:cNvSpPr>
          <p:nvPr>
            <p:ph idx="1"/>
          </p:nvPr>
        </p:nvSpPr>
        <p:spPr>
          <a:xfrm>
            <a:off x="4447308" y="591344"/>
            <a:ext cx="6906491" cy="5585619"/>
          </a:xfrm>
        </p:spPr>
        <p:txBody>
          <a:bodyPr anchor="ctr">
            <a:normAutofit lnSpcReduction="10000"/>
          </a:bodyPr>
          <a:lstStyle/>
          <a:p>
            <a:pPr marL="0" indent="0">
              <a:buNone/>
            </a:pPr>
            <a:endParaRPr lang="en-GB" sz="1300"/>
          </a:p>
          <a:p>
            <a:r>
              <a:rPr lang="en-GB" sz="1400">
                <a:latin typeface="Arial" panose="020B0604020202020204" pitchFamily="34" charset="0"/>
                <a:cs typeface="Arial" panose="020B0604020202020204" pitchFamily="34" charset="0"/>
              </a:rPr>
              <a:t>6</a:t>
            </a:r>
          </a:p>
          <a:p>
            <a:r>
              <a:rPr lang="en-GB" sz="1400">
                <a:latin typeface="Arial" panose="020B0604020202020204" pitchFamily="34" charset="0"/>
                <a:cs typeface="Arial" panose="020B0604020202020204" pitchFamily="34" charset="0"/>
              </a:rPr>
              <a:t>=&gt; Case study India 2024</a:t>
            </a:r>
          </a:p>
          <a:p>
            <a:r>
              <a:rPr lang="en-GB" sz="1400">
                <a:latin typeface="Arial" panose="020B0604020202020204" pitchFamily="34" charset="0"/>
                <a:cs typeface="Arial" panose="020B0604020202020204" pitchFamily="34" charset="0"/>
              </a:rPr>
              <a:t>India introduced rotavirus vaccination into its national programme form 2016 expansion by, with nationwide by 2019.</a:t>
            </a:r>
          </a:p>
          <a:p>
            <a:r>
              <a:rPr lang="en-GB" sz="1400">
                <a:latin typeface="Arial" panose="020B0604020202020204" pitchFamily="34" charset="0"/>
                <a:cs typeface="Arial" panose="020B0604020202020204" pitchFamily="34" charset="0"/>
              </a:rPr>
              <a:t>A 2024 evaluation looked at the vaccine programme across 14 States, 28 districts &amp; 28 health facilities</a:t>
            </a:r>
          </a:p>
          <a:p>
            <a:r>
              <a:rPr lang="en-GB" sz="1400">
                <a:latin typeface="Arial" panose="020B0604020202020204" pitchFamily="34" charset="0"/>
                <a:cs typeface="Arial" panose="020B0604020202020204" pitchFamily="34" charset="0"/>
              </a:rPr>
              <a:t>The study found that vaccine supply, staff...</a:t>
            </a:r>
          </a:p>
          <a:p>
            <a:r>
              <a:rPr lang="en-GB" sz="1400">
                <a:latin typeface="Arial" panose="020B0604020202020204" pitchFamily="34" charset="0"/>
                <a:cs typeface="Arial" panose="020B0604020202020204" pitchFamily="34" charset="0"/>
              </a:rPr>
              <a:t>(7) </a:t>
            </a:r>
          </a:p>
          <a:p>
            <a:r>
              <a:rPr lang="en-GB" sz="1400">
                <a:latin typeface="Arial" panose="020B0604020202020204" pitchFamily="34" charset="0"/>
                <a:cs typeface="Arial" panose="020B0604020202020204" pitchFamily="34" charset="0"/>
              </a:rPr>
              <a:t>Conclusion</a:t>
            </a:r>
          </a:p>
          <a:p>
            <a:r>
              <a:rPr lang="en-GB" sz="1400">
                <a:latin typeface="Arial" panose="020B0604020202020204" pitchFamily="34" charset="0"/>
                <a:cs typeface="Arial" panose="020B0604020202020204" pitchFamily="34" charset="0"/>
              </a:rPr>
              <a:t>To conclude, rotavirus mainly affects young children &amp; cause vomiting &amp; dehydration</a:t>
            </a:r>
          </a:p>
          <a:p>
            <a:r>
              <a:rPr lang="en-GB" sz="1400">
                <a:latin typeface="Arial" panose="020B0604020202020204" pitchFamily="34" charset="0"/>
                <a:cs typeface="Arial" panose="020B0604020202020204" pitchFamily="34" charset="0"/>
              </a:rPr>
              <a:t>=&gt; Vaccination is the most important way to prevent from this disease.</a:t>
            </a:r>
          </a:p>
          <a:p>
            <a:r>
              <a:rPr lang="en-GB" sz="1400">
                <a:latin typeface="Arial" panose="020B0604020202020204" pitchFamily="34" charset="0"/>
                <a:cs typeface="Arial" panose="020B0604020202020204" pitchFamily="34" charset="0"/>
              </a:rPr>
              <a:t>&amp; good hygiene, clean water also help to prevent rotavirus.</a:t>
            </a:r>
          </a:p>
          <a:p>
            <a:r>
              <a:rPr lang="en-GB" sz="1400">
                <a:latin typeface="Arial" panose="020B0604020202020204" pitchFamily="34" charset="0"/>
                <a:cs typeface="Arial" panose="020B0604020202020204" pitchFamily="34" charset="0"/>
              </a:rPr>
              <a:t>The case studies show the importance of good planning, vaccination &amp; trained healthcare staff.</a:t>
            </a:r>
          </a:p>
          <a:p>
            <a:r>
              <a:rPr lang="en-GB" sz="1400">
                <a:latin typeface="Arial" panose="020B0604020202020204" pitchFamily="34" charset="0"/>
                <a:cs typeface="Arial" panose="020B0604020202020204" pitchFamily="34" charset="0"/>
              </a:rPr>
              <a:t>According to WHO (2025) rotavirus prevention and vaccination</a:t>
            </a:r>
          </a:p>
          <a:p>
            <a:r>
              <a:rPr lang="en-GB" sz="1400">
                <a:latin typeface="Arial" panose="020B0604020202020204" pitchFamily="34" charset="0"/>
                <a:cs typeface="Arial" panose="020B0604020202020204" pitchFamily="34" charset="0"/>
              </a:rPr>
              <a:t>(8)</a:t>
            </a:r>
          </a:p>
          <a:p>
            <a:r>
              <a:rPr lang="en-GB" sz="1400">
                <a:latin typeface="Arial" panose="020B0604020202020204" pitchFamily="34" charset="0"/>
                <a:cs typeface="Arial" panose="020B0604020202020204" pitchFamily="34" charset="0"/>
              </a:rPr>
              <a:t>By using these strategies together we can reduce serious illness, prevent dehydration &amp; protect more children. Thanks for listening everyone.</a:t>
            </a:r>
          </a:p>
          <a:p>
            <a:pPr marL="0" indent="0">
              <a:buNone/>
            </a:pPr>
            <a:endParaRPr lang="en-GB" sz="1300"/>
          </a:p>
        </p:txBody>
      </p:sp>
      <p:sp>
        <p:nvSpPr>
          <p:cNvPr id="2" name="Title 1">
            <a:extLst>
              <a:ext uri="{FF2B5EF4-FFF2-40B4-BE49-F238E27FC236}">
                <a16:creationId xmlns:a16="http://schemas.microsoft.com/office/drawing/2014/main" id="{D0CC111C-9845-8A08-84DE-47EA9BD1940B}"/>
              </a:ext>
            </a:extLst>
          </p:cNvPr>
          <p:cNvSpPr>
            <a:spLocks noGrp="1"/>
          </p:cNvSpPr>
          <p:nvPr>
            <p:ph type="title"/>
          </p:nvPr>
        </p:nvSpPr>
        <p:spPr>
          <a:xfrm>
            <a:off x="838200" y="-203199"/>
            <a:ext cx="10515600" cy="135466"/>
          </a:xfrm>
        </p:spPr>
        <p:txBody>
          <a:bodyPr>
            <a:normAutofit fontScale="90000"/>
          </a:bodyPr>
          <a:lstStyle/>
          <a:p>
            <a:endParaRPr lang="en-GB"/>
          </a:p>
        </p:txBody>
      </p:sp>
    </p:spTree>
    <p:extLst>
      <p:ext uri="{BB962C8B-B14F-4D97-AF65-F5344CB8AC3E}">
        <p14:creationId xmlns:p14="http://schemas.microsoft.com/office/powerpoint/2010/main" val="82451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47DD1A-890B-8758-E7BE-F52ADDA713D7}"/>
              </a:ext>
            </a:extLst>
          </p:cNvPr>
          <p:cNvSpPr>
            <a:spLocks noGrp="1"/>
          </p:cNvSpPr>
          <p:nvPr>
            <p:ph idx="1"/>
          </p:nvPr>
        </p:nvSpPr>
        <p:spPr>
          <a:xfrm>
            <a:off x="4262670" y="81696"/>
            <a:ext cx="6906491" cy="6457216"/>
          </a:xfrm>
        </p:spPr>
        <p:txBody>
          <a:bodyPr anchor="ctr">
            <a:normAutofit lnSpcReduction="10000"/>
          </a:bodyPr>
          <a:lstStyle/>
          <a:p>
            <a:pPr marL="0" indent="0">
              <a:buNone/>
            </a:pPr>
            <a:r>
              <a:rPr lang="en-GB" sz="1100">
                <a:solidFill>
                  <a:srgbClr val="FFC000"/>
                </a:solidFill>
                <a:latin typeface="Arial" panose="020B0604020202020204" pitchFamily="34" charset="0"/>
                <a:cs typeface="Arial" panose="020B0604020202020204" pitchFamily="34" charset="0"/>
              </a:rPr>
              <a:t>Mamata Kc 2522180 </a:t>
            </a:r>
          </a:p>
          <a:p>
            <a:pPr marL="0" indent="0">
              <a:buNone/>
            </a:pPr>
            <a:r>
              <a:rPr lang="en-GB" sz="1400" b="1">
                <a:latin typeface="Arial" panose="020B0604020202020204" pitchFamily="34" charset="0"/>
                <a:cs typeface="Arial" panose="020B0604020202020204" pitchFamily="34" charset="0"/>
              </a:rPr>
              <a:t>Introduction:</a:t>
            </a:r>
          </a:p>
          <a:p>
            <a:pPr marL="0" indent="0">
              <a:buNone/>
            </a:pPr>
            <a:r>
              <a:rPr lang="en-GB" sz="1400">
                <a:latin typeface="Arial" panose="020B0604020202020204" pitchFamily="34" charset="0"/>
                <a:cs typeface="Arial" panose="020B0604020202020204" pitchFamily="34" charset="0"/>
              </a:rPr>
              <a:t>Hello, my name is Mamata. Today, I will talk about the four major factors of rotavirus.</a:t>
            </a: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Factor 1:</a:t>
            </a:r>
            <a:r>
              <a:rPr lang="en-GB" sz="1400">
                <a:latin typeface="Arial" panose="020B0604020202020204" pitchFamily="34" charset="0"/>
                <a:cs typeface="Arial" panose="020B0604020202020204" pitchFamily="34" charset="0"/>
              </a:rPr>
              <a:t> Age and Body Size</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Rotavirus is most dangerous for babies and children under five (World Health Organization 2018). Because their bodies are small, they lose water very quickly through vomiting and diarrhoea. This is called dehydration, and it can become a life-threatening emergency in just a few hours (World Health Organization 2018).</a:t>
            </a: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Factor 2:</a:t>
            </a:r>
            <a:r>
              <a:rPr lang="en-GB" sz="1400">
                <a:latin typeface="Arial" panose="020B0604020202020204" pitchFamily="34" charset="0"/>
                <a:cs typeface="Arial" panose="020B0604020202020204" pitchFamily="34" charset="0"/>
              </a:rPr>
              <a:t> Clean Water and Hygiene</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The virus spreads easily from unwashed hands onto toys, food, and surfaces (Mayo Clinic 2023). Without clean water, safe toilets, and soap, it spreads rapidly. Frequent handwashing is the best way to stop the virus and keep families safe (Mayo Clinic 2023).</a:t>
            </a: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Factor 3:</a:t>
            </a:r>
            <a:r>
              <a:rPr lang="en-GB" sz="1400">
                <a:latin typeface="Arial" panose="020B0604020202020204" pitchFamily="34" charset="0"/>
                <a:cs typeface="Arial" panose="020B0604020202020204" pitchFamily="34" charset="0"/>
              </a:rPr>
              <a:t> Access to Medical Care</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There is no pill to cure rotavirus, but it is easy to treat by replacing lost fluids (World Health Organization 2018). Doctors use Oral Rehydration Salts (ORS)—a simple mix of water, sugar, and salt. Families who live too far from a clinic face much higher risks (World Health Organization 2018).</a:t>
            </a: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Factor 4:</a:t>
            </a:r>
            <a:r>
              <a:rPr lang="en-GB" sz="1400">
                <a:latin typeface="Arial" panose="020B0604020202020204" pitchFamily="34" charset="0"/>
                <a:cs typeface="Arial" panose="020B0604020202020204" pitchFamily="34" charset="0"/>
              </a:rPr>
              <a:t> The Vaccine</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The rotavirus vaccine is a liquid medicine given to babies before they get sick (Mayo Clinic 2023). In countries where this  vaccine is easily available, hospital visits for rotavirus have dropped drastically (World Health Organization 2018).</a:t>
            </a: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marL="0" indent="0">
              <a:buNone/>
            </a:pPr>
            <a:r>
              <a:rPr lang="en-GB" sz="1400" b="1">
                <a:latin typeface="Arial" panose="020B0604020202020204" pitchFamily="34" charset="0"/>
                <a:cs typeface="Arial" panose="020B0604020202020204" pitchFamily="34" charset="0"/>
              </a:rPr>
              <a:t>Conclusion:</a:t>
            </a:r>
          </a:p>
          <a:p>
            <a:pPr marL="0" indent="0">
              <a:buNone/>
            </a:pPr>
            <a:r>
              <a:rPr lang="en-GB" sz="1400">
                <a:latin typeface="Arial" panose="020B0604020202020204" pitchFamily="34" charset="0"/>
                <a:cs typeface="Arial" panose="020B0604020202020204" pitchFamily="34" charset="0"/>
              </a:rPr>
              <a:t>In summary, surviving rotavirus depends on a child's age, clean water, quick medical care, and vaccines. By focusing on these four factors, we can keep children healthy. Thank you for your time. </a:t>
            </a:r>
          </a:p>
          <a:p>
            <a:pPr marL="0" indent="0">
              <a:buNone/>
            </a:pPr>
            <a:endParaRPr lang="en-GB" sz="1100"/>
          </a:p>
        </p:txBody>
      </p:sp>
      <p:sp>
        <p:nvSpPr>
          <p:cNvPr id="2" name="Title 1">
            <a:extLst>
              <a:ext uri="{FF2B5EF4-FFF2-40B4-BE49-F238E27FC236}">
                <a16:creationId xmlns:a16="http://schemas.microsoft.com/office/drawing/2014/main" id="{AD775E45-234F-3923-5514-8F1FF7625FC8}"/>
              </a:ext>
            </a:extLst>
          </p:cNvPr>
          <p:cNvSpPr>
            <a:spLocks noGrp="1"/>
          </p:cNvSpPr>
          <p:nvPr>
            <p:ph type="title"/>
          </p:nvPr>
        </p:nvSpPr>
        <p:spPr>
          <a:xfrm flipV="1">
            <a:off x="838200" y="-296332"/>
            <a:ext cx="10515600" cy="84666"/>
          </a:xfrm>
        </p:spPr>
        <p:txBody>
          <a:bodyPr>
            <a:normAutofit fontScale="90000"/>
          </a:bodyPr>
          <a:lstStyle/>
          <a:p>
            <a:endParaRPr lang="en-GB"/>
          </a:p>
        </p:txBody>
      </p:sp>
    </p:spTree>
    <p:extLst>
      <p:ext uri="{BB962C8B-B14F-4D97-AF65-F5344CB8AC3E}">
        <p14:creationId xmlns:p14="http://schemas.microsoft.com/office/powerpoint/2010/main" val="476999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C067F-0096-5CC8-2ADC-CC5470BCBC16}"/>
              </a:ext>
            </a:extLst>
          </p:cNvPr>
          <p:cNvSpPr>
            <a:spLocks noGrp="1"/>
          </p:cNvSpPr>
          <p:nvPr>
            <p:ph type="title"/>
          </p:nvPr>
        </p:nvSpPr>
        <p:spPr>
          <a:xfrm>
            <a:off x="838200" y="-177799"/>
            <a:ext cx="10515600" cy="93132"/>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2766730A-7B1C-76F3-F192-27608C8FDC20}"/>
              </a:ext>
            </a:extLst>
          </p:cNvPr>
          <p:cNvSpPr>
            <a:spLocks noGrp="1"/>
          </p:cNvSpPr>
          <p:nvPr>
            <p:ph idx="1"/>
          </p:nvPr>
        </p:nvSpPr>
        <p:spPr>
          <a:xfrm>
            <a:off x="838200" y="0"/>
            <a:ext cx="10515600" cy="6857999"/>
          </a:xfrm>
        </p:spPr>
        <p:txBody>
          <a:bodyPr>
            <a:noAutofit/>
          </a:bodyPr>
          <a:lstStyle/>
          <a:p>
            <a:pPr marL="0" indent="0">
              <a:buNone/>
            </a:pPr>
            <a:r>
              <a:rPr lang="en-GB" sz="2000" b="1"/>
              <a:t>   </a:t>
            </a:r>
          </a:p>
          <a:p>
            <a:pPr marL="0" indent="0">
              <a:buNone/>
            </a:pPr>
            <a:r>
              <a:rPr lang="en-GB" sz="2000" b="1"/>
              <a:t> </a:t>
            </a:r>
            <a:r>
              <a:rPr lang="en-GB" sz="1600" b="1">
                <a:latin typeface="Arial" panose="020B0604020202020204" pitchFamily="34" charset="0"/>
                <a:cs typeface="Arial" panose="020B0604020202020204" pitchFamily="34" charset="0"/>
              </a:rPr>
              <a:t>References</a:t>
            </a:r>
            <a:r>
              <a:rPr lang="en-GB" sz="1600">
                <a:latin typeface="Arial" panose="020B0604020202020204" pitchFamily="34" charset="0"/>
                <a:cs typeface="Arial" panose="020B0604020202020204" pitchFamily="34" charset="0"/>
              </a:rPr>
              <a:t>:</a:t>
            </a:r>
          </a:p>
          <a:p>
            <a:pPr lvl="0"/>
            <a:r>
              <a:rPr lang="en-GB" sz="1200" b="1">
                <a:latin typeface="Arial" panose="020B0604020202020204" pitchFamily="34" charset="0"/>
                <a:cs typeface="Arial" panose="020B0604020202020204" pitchFamily="34" charset="0"/>
              </a:rPr>
              <a:t>Atchison, C.J., Stowe, J., Andrews, N., Collins, S., Allen, H., Ribeiro, S., Ramsay, M.E. and Ladhani, S.N.</a:t>
            </a:r>
            <a:r>
              <a:rPr lang="en-GB" sz="1200">
                <a:latin typeface="Arial" panose="020B0604020202020204" pitchFamily="34" charset="0"/>
                <a:cs typeface="Arial" panose="020B0604020202020204" pitchFamily="34" charset="0"/>
              </a:rPr>
              <a:t> (2016) ‘Evaluating the impact of the national rotavirus vaccination programme on hospital admissions for acute gastroenteritis in England’, </a:t>
            </a:r>
            <a:r>
              <a:rPr lang="en-GB" sz="1200" i="1">
                <a:latin typeface="Arial" panose="020B0604020202020204" pitchFamily="34" charset="0"/>
                <a:cs typeface="Arial" panose="020B0604020202020204" pitchFamily="34" charset="0"/>
              </a:rPr>
              <a:t>Journal of Infection</a:t>
            </a:r>
            <a:r>
              <a:rPr lang="en-GB" sz="1200">
                <a:latin typeface="Arial" panose="020B0604020202020204" pitchFamily="34" charset="0"/>
                <a:cs typeface="Arial" panose="020B0604020202020204" pitchFamily="34" charset="0"/>
              </a:rPr>
              <a:t>, 72(4), pp. 405–413.</a:t>
            </a:r>
          </a:p>
          <a:p>
            <a:pPr lvl="0"/>
            <a:r>
              <a:rPr lang="en-GB" sz="1200" b="1">
                <a:latin typeface="Arial" panose="020B0604020202020204" pitchFamily="34" charset="0"/>
                <a:cs typeface="Arial" panose="020B0604020202020204" pitchFamily="34" charset="0"/>
              </a:rPr>
              <a:t>Birmingham City Observatory</a:t>
            </a:r>
            <a:r>
              <a:rPr lang="en-GB" sz="1200">
                <a:latin typeface="Arial" panose="020B0604020202020204" pitchFamily="34" charset="0"/>
                <a:cs typeface="Arial" panose="020B0604020202020204" pitchFamily="34" charset="0"/>
              </a:rPr>
              <a:t> (2023) </a:t>
            </a:r>
            <a:r>
              <a:rPr lang="en-GB" sz="1200" i="1">
                <a:latin typeface="Arial" panose="020B0604020202020204" pitchFamily="34" charset="0"/>
                <a:cs typeface="Arial" panose="020B0604020202020204" pitchFamily="34" charset="0"/>
              </a:rPr>
              <a:t>Public Health Information and Regional Transmission Data Assets</a:t>
            </a:r>
            <a:r>
              <a:rPr lang="en-GB" sz="1200">
                <a:latin typeface="Arial" panose="020B0604020202020204" pitchFamily="34" charset="0"/>
                <a:cs typeface="Arial" panose="020B0604020202020204" pitchFamily="34" charset="0"/>
              </a:rPr>
              <a:t>. Available at: birminghamcityobservatory.com</a:t>
            </a:r>
          </a:p>
          <a:p>
            <a:r>
              <a:rPr lang="en-GB" sz="1200" b="1">
                <a:latin typeface="Arial" panose="020B0604020202020204" pitchFamily="34" charset="0"/>
                <a:cs typeface="Arial" panose="020B0604020202020204" pitchFamily="34" charset="0"/>
              </a:rPr>
              <a:t>Case study (</a:t>
            </a:r>
            <a:r>
              <a:rPr lang="en-GB" sz="1200">
                <a:latin typeface="Arial" panose="020B0604020202020204" pitchFamily="34" charset="0"/>
                <a:cs typeface="Arial" panose="020B0604020202020204" pitchFamily="34" charset="0"/>
              </a:rPr>
              <a:t>2024)</a:t>
            </a:r>
            <a:r>
              <a:rPr lang="en-GB" sz="1200" b="1">
                <a:latin typeface="Arial" panose="020B0604020202020204" pitchFamily="34" charset="0"/>
                <a:cs typeface="Arial" panose="020B0604020202020204" pitchFamily="34" charset="0"/>
              </a:rPr>
              <a:t> Botswana, Kenya, India</a:t>
            </a:r>
            <a:r>
              <a:rPr lang="en-GB" sz="1200">
                <a:latin typeface="Arial" panose="020B0604020202020204" pitchFamily="34" charset="0"/>
                <a:cs typeface="Arial" panose="020B0604020202020204" pitchFamily="34" charset="0"/>
              </a:rPr>
              <a:t>.</a:t>
            </a:r>
          </a:p>
          <a:p>
            <a:r>
              <a:rPr lang="en-GB" sz="1200" b="1">
                <a:latin typeface="Arial" panose="020B0604020202020204" pitchFamily="34" charset="0"/>
                <a:cs typeface="Arial" panose="020B0604020202020204" pitchFamily="34" charset="0"/>
              </a:rPr>
              <a:t>Marlow, R., Muir, P., Vipond, I., Lyttle, M.D., Trotter, C.L. and Finn, A.</a:t>
            </a:r>
            <a:r>
              <a:rPr lang="en-GB" sz="1200">
                <a:latin typeface="Arial" panose="020B0604020202020204" pitchFamily="34" charset="0"/>
                <a:cs typeface="Arial" panose="020B0604020202020204" pitchFamily="34" charset="0"/>
              </a:rPr>
              <a:t> (2016) ‘Rapid declines in age group-specific rotavirus infection and acute gastroenteritis hospitalisations in England following vaccine introduction’, </a:t>
            </a:r>
            <a:r>
              <a:rPr lang="en-GB" sz="1200" i="1">
                <a:latin typeface="Arial" panose="020B0604020202020204" pitchFamily="34" charset="0"/>
                <a:cs typeface="Arial" panose="020B0604020202020204" pitchFamily="34" charset="0"/>
              </a:rPr>
              <a:t>journal of Vaccine</a:t>
            </a:r>
            <a:r>
              <a:rPr lang="en-GB" sz="1200">
                <a:latin typeface="Arial" panose="020B0604020202020204" pitchFamily="34" charset="0"/>
                <a:cs typeface="Arial" panose="020B0604020202020204" pitchFamily="34" charset="0"/>
              </a:rPr>
              <a:t>, 34(32), pp. 3671–3678.</a:t>
            </a:r>
          </a:p>
          <a:p>
            <a:r>
              <a:rPr lang="en-GB" sz="1200" b="1">
                <a:latin typeface="Arial" panose="020B0604020202020204" pitchFamily="34" charset="0"/>
                <a:cs typeface="Arial" panose="020B0604020202020204" pitchFamily="34" charset="0"/>
              </a:rPr>
              <a:t>Mayo Clinic </a:t>
            </a:r>
            <a:r>
              <a:rPr lang="en-GB" sz="1200">
                <a:latin typeface="Arial" panose="020B0604020202020204" pitchFamily="34" charset="0"/>
                <a:cs typeface="Arial" panose="020B0604020202020204" pitchFamily="34" charset="0"/>
              </a:rPr>
              <a:t>(2023) Rotavirus: Symptoms and causes. Available at: Mayo Clinic Rotavirus Guide</a:t>
            </a:r>
          </a:p>
          <a:p>
            <a:r>
              <a:rPr lang="en-GB" sz="1200" b="1">
                <a:latin typeface="Arial" panose="020B0604020202020204" pitchFamily="34" charset="0"/>
                <a:cs typeface="Arial" panose="020B0604020202020204" pitchFamily="34" charset="0"/>
              </a:rPr>
              <a:t>The Royal College of General Practitioners </a:t>
            </a:r>
            <a:r>
              <a:rPr lang="en-GB" sz="1200">
                <a:latin typeface="Arial" panose="020B0604020202020204" pitchFamily="34" charset="0"/>
                <a:cs typeface="Arial" panose="020B0604020202020204" pitchFamily="34" charset="0"/>
              </a:rPr>
              <a:t>(2013)</a:t>
            </a:r>
          </a:p>
          <a:p>
            <a:pPr lvl="0"/>
            <a:r>
              <a:rPr lang="en-GB" sz="1200" b="1">
                <a:latin typeface="Arial" panose="020B0604020202020204" pitchFamily="34" charset="0"/>
                <a:cs typeface="Arial" panose="020B0604020202020204" pitchFamily="34" charset="0"/>
              </a:rPr>
              <a:t>Thomas, H.L., Bourne, T., Charlett, A. and Edgemere, O.</a:t>
            </a:r>
            <a:r>
              <a:rPr lang="en-GB" sz="1200">
                <a:latin typeface="Arial" panose="020B0604020202020204" pitchFamily="34" charset="0"/>
                <a:cs typeface="Arial" panose="020B0604020202020204" pitchFamily="34" charset="0"/>
              </a:rPr>
              <a:t> (2017) ‘The impact of the rotavirus vaccination programme in England: assessing the contribution of syndromic surveillance systems’, </a:t>
            </a:r>
            <a:r>
              <a:rPr lang="en-GB" sz="1200" i="1">
                <a:latin typeface="Arial" panose="020B0604020202020204" pitchFamily="34" charset="0"/>
                <a:cs typeface="Arial" panose="020B0604020202020204" pitchFamily="34" charset="0"/>
              </a:rPr>
              <a:t>Journal of Public Health</a:t>
            </a:r>
            <a:r>
              <a:rPr lang="en-GB" sz="1200">
                <a:latin typeface="Arial" panose="020B0604020202020204" pitchFamily="34" charset="0"/>
                <a:cs typeface="Arial" panose="020B0604020202020204" pitchFamily="34" charset="0"/>
              </a:rPr>
              <a:t>, 39(2), pp. 245–253.</a:t>
            </a:r>
          </a:p>
          <a:p>
            <a:pPr lvl="0"/>
            <a:r>
              <a:rPr lang="en-GB" sz="1200" b="1">
                <a:latin typeface="Arial" panose="020B0604020202020204" pitchFamily="34" charset="0"/>
                <a:cs typeface="Arial" panose="020B0604020202020204" pitchFamily="34" charset="0"/>
              </a:rPr>
              <a:t>UK Health Security Agency (UKHSA)</a:t>
            </a:r>
            <a:r>
              <a:rPr lang="en-GB" sz="1200">
                <a:latin typeface="Arial" panose="020B0604020202020204" pitchFamily="34" charset="0"/>
                <a:cs typeface="Arial" panose="020B0604020202020204" pitchFamily="34" charset="0"/>
              </a:rPr>
              <a:t> (2024) </a:t>
            </a:r>
            <a:r>
              <a:rPr lang="en-GB" sz="1200" i="1">
                <a:latin typeface="Arial" panose="020B0604020202020204" pitchFamily="34" charset="0"/>
                <a:cs typeface="Arial" panose="020B0604020202020204" pitchFamily="34" charset="0"/>
              </a:rPr>
              <a:t>Second Generation Surveillance System (SGSS): Quality and Methodology Information Report</a:t>
            </a:r>
            <a:r>
              <a:rPr lang="en-GB" sz="1200">
                <a:latin typeface="Arial" panose="020B0604020202020204" pitchFamily="34" charset="0"/>
                <a:cs typeface="Arial" panose="020B0604020202020204" pitchFamily="34" charset="0"/>
              </a:rPr>
              <a:t>. London: UKHSA.</a:t>
            </a:r>
          </a:p>
          <a:p>
            <a:r>
              <a:rPr lang="en-GB" sz="1200" b="1">
                <a:latin typeface="Arial" panose="020B0604020202020204" pitchFamily="34" charset="0"/>
                <a:cs typeface="Arial" panose="020B0604020202020204" pitchFamily="34" charset="0"/>
              </a:rPr>
              <a:t>UK Health Security Agency (UKHSA) </a:t>
            </a:r>
            <a:r>
              <a:rPr lang="en-GB" sz="1200">
                <a:latin typeface="Arial" panose="020B0604020202020204" pitchFamily="34" charset="0"/>
                <a:cs typeface="Arial" panose="020B0604020202020204" pitchFamily="34" charset="0"/>
              </a:rPr>
              <a:t>(2025).</a:t>
            </a:r>
          </a:p>
          <a:p>
            <a:pPr lvl="0"/>
            <a:r>
              <a:rPr lang="en-GB" sz="1200" b="1">
                <a:latin typeface="Arial" panose="020B0604020202020204" pitchFamily="34" charset="0"/>
                <a:cs typeface="Arial" panose="020B0604020202020204" pitchFamily="34" charset="0"/>
              </a:rPr>
              <a:t>UK Health Security Agency (UKHSA)</a:t>
            </a:r>
            <a:r>
              <a:rPr lang="en-GB" sz="1200">
                <a:latin typeface="Arial" panose="020B0604020202020204" pitchFamily="34" charset="0"/>
                <a:cs typeface="Arial" panose="020B0604020202020204" pitchFamily="34" charset="0"/>
              </a:rPr>
              <a:t> (2026) </a:t>
            </a:r>
            <a:r>
              <a:rPr lang="en-GB" sz="1200" i="1">
                <a:latin typeface="Arial" panose="020B0604020202020204" pitchFamily="34" charset="0"/>
                <a:cs typeface="Arial" panose="020B0604020202020204" pitchFamily="34" charset="0"/>
              </a:rPr>
              <a:t>National norovirus and rotavirus report</a:t>
            </a:r>
            <a:r>
              <a:rPr lang="en-GB" sz="1200">
                <a:latin typeface="Arial" panose="020B0604020202020204" pitchFamily="34" charset="0"/>
                <a:cs typeface="Arial" panose="020B0604020202020204" pitchFamily="34" charset="0"/>
              </a:rPr>
              <a:t>. Available at: https://www.gov.uk/government/statistics/</a:t>
            </a: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national-norovirus-and-rotavirus-surveillance-reports</a:t>
            </a:r>
          </a:p>
          <a:p>
            <a:r>
              <a:rPr lang="en-GB" sz="1200" b="1">
                <a:latin typeface="Arial" panose="020B0604020202020204" pitchFamily="34" charset="0"/>
                <a:cs typeface="Arial" panose="020B0604020202020204" pitchFamily="34" charset="0"/>
              </a:rPr>
              <a:t>UNICEF</a:t>
            </a:r>
            <a:r>
              <a:rPr lang="en-GB" sz="1200">
                <a:latin typeface="Arial" panose="020B0604020202020204" pitchFamily="34" charset="0"/>
                <a:cs typeface="Arial" panose="020B0604020202020204" pitchFamily="34" charset="0"/>
              </a:rPr>
              <a:t> (2024).</a:t>
            </a:r>
          </a:p>
          <a:p>
            <a:r>
              <a:rPr lang="en-GB" sz="1200" b="1">
                <a:latin typeface="Arial" panose="020B0604020202020204" pitchFamily="34" charset="0"/>
                <a:cs typeface="Arial" panose="020B0604020202020204" pitchFamily="34" charset="0"/>
              </a:rPr>
              <a:t>Vaccine Knowledge Project </a:t>
            </a:r>
            <a:r>
              <a:rPr lang="en-GB" sz="1200">
                <a:latin typeface="Arial" panose="020B0604020202020204" pitchFamily="34" charset="0"/>
                <a:cs typeface="Arial" panose="020B0604020202020204" pitchFamily="34" charset="0"/>
              </a:rPr>
              <a:t>(2022); Baseline et al. 2022</a:t>
            </a:r>
          </a:p>
          <a:p>
            <a:pPr lvl="0"/>
            <a:r>
              <a:rPr lang="en-GB" sz="1200" b="1">
                <a:latin typeface="Arial" panose="020B0604020202020204" pitchFamily="34" charset="0"/>
                <a:cs typeface="Arial" panose="020B0604020202020204" pitchFamily="34" charset="0"/>
              </a:rPr>
              <a:t>Vaccine Knowledge Project</a:t>
            </a:r>
            <a:r>
              <a:rPr lang="en-GB" sz="1200">
                <a:latin typeface="Arial" panose="020B0604020202020204" pitchFamily="34" charset="0"/>
                <a:cs typeface="Arial" panose="020B0604020202020204" pitchFamily="34" charset="0"/>
              </a:rPr>
              <a:t> (2024) </a:t>
            </a:r>
            <a:r>
              <a:rPr lang="en-GB" sz="1200" i="1">
                <a:latin typeface="Arial" panose="020B0604020202020204" pitchFamily="34" charset="0"/>
                <a:cs typeface="Arial" panose="020B0604020202020204" pitchFamily="34" charset="0"/>
              </a:rPr>
              <a:t>Rotavirus Vaccine</a:t>
            </a:r>
            <a:r>
              <a:rPr lang="en-GB" sz="1200">
                <a:latin typeface="Arial" panose="020B0604020202020204" pitchFamily="34" charset="0"/>
                <a:cs typeface="Arial" panose="020B0604020202020204" pitchFamily="34" charset="0"/>
              </a:rPr>
              <a:t>. Oxford Vaccine Group, University of Oxford. Available at: ox.ac.uk</a:t>
            </a:r>
          </a:p>
          <a:p>
            <a:r>
              <a:rPr lang="en-GB" sz="1200" b="1">
                <a:latin typeface="Arial" panose="020B0604020202020204" pitchFamily="34" charset="0"/>
                <a:cs typeface="Arial" panose="020B0604020202020204" pitchFamily="34" charset="0"/>
              </a:rPr>
              <a:t>WHO Word health organization </a:t>
            </a:r>
            <a:r>
              <a:rPr lang="en-GB" sz="1200">
                <a:latin typeface="Arial" panose="020B0604020202020204" pitchFamily="34" charset="0"/>
                <a:cs typeface="Arial" panose="020B0604020202020204" pitchFamily="34" charset="0"/>
              </a:rPr>
              <a:t>(2025).</a:t>
            </a:r>
          </a:p>
          <a:p>
            <a:r>
              <a:rPr lang="en-GB" sz="1200" b="1">
                <a:latin typeface="Arial" panose="020B0604020202020204" pitchFamily="34" charset="0"/>
                <a:cs typeface="Arial" panose="020B0604020202020204" pitchFamily="34" charset="0"/>
              </a:rPr>
              <a:t>World Health Organization </a:t>
            </a:r>
            <a:r>
              <a:rPr lang="en-GB" sz="1200">
                <a:latin typeface="Arial" panose="020B0604020202020204" pitchFamily="34" charset="0"/>
                <a:cs typeface="Arial" panose="020B0604020202020204" pitchFamily="34" charset="0"/>
              </a:rPr>
              <a:t>(2018) Rotavirus: Vaccine Preventable Diseases Surveillance Standards. Geneva: World Health Organization. Available at: WHO Rotavirus Standards.</a:t>
            </a:r>
          </a:p>
        </p:txBody>
      </p:sp>
    </p:spTree>
    <p:extLst>
      <p:ext uri="{BB962C8B-B14F-4D97-AF65-F5344CB8AC3E}">
        <p14:creationId xmlns:p14="http://schemas.microsoft.com/office/powerpoint/2010/main" val="1548291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4" ma:contentTypeDescription="Create a new document." ma:contentTypeScope="" ma:versionID="8e262f93fa1113e4c44012053884be26">
  <xsd:schema xmlns:xsd="http://www.w3.org/2001/XMLSchema" xmlns:xs="http://www.w3.org/2001/XMLSchema" xmlns:p="http://schemas.microsoft.com/office/2006/metadata/properties" xmlns:ns3="930350eb-f8df-4f84-845c-a06ee073f72d" targetNamespace="http://schemas.microsoft.com/office/2006/metadata/properties" ma:root="true" ma:fieldsID="93b81a3edc83834da4fdbabd9845306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F9E497-502E-4827-A97C-F25377F897EF}">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85B6496-66D7-4452-A4B3-86AEC3367B1C}">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F7DD8BB-0DDE-4EEA-B6F2-DE887638C34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Module code #LCHS4008    Introduction to Public Health.  Group discussion of public health case study on Rotavirus. Student Names: Mufasal Ahmed 2536380  Hafsa Rahmani 2520546 Zunaira Mushtaq 2536986  Mamata Kc 2522180 Lecturer: Emmanuel Adud Submission Date: 17th 0ctober 2026</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Mufasal Ahmed (2536380)</dc:creator>
  <cp:revision>1</cp:revision>
  <dcterms:created xsi:type="dcterms:W3CDTF">2026-10-16T15:19:40Z</dcterms:created>
  <dcterms:modified xsi:type="dcterms:W3CDTF">2026-10-18T10:52:40Z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