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4" r:id="rId4"/>
    <p:sldId id="283" r:id="rId5"/>
    <p:sldId id="282" r:id="rId6"/>
    <p:sldId id="288" r:id="rId7"/>
    <p:sldId id="284" r:id="rId8"/>
    <p:sldId id="287" r:id="rId9"/>
    <p:sldId id="289" r:id="rId10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78" d="100"/>
          <a:sy n="78" d="100"/>
        </p:scale>
        <p:origin x="116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8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10" y="4632961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8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96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62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88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675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8BAF31-7FCD-4230-879D-CF2A6809FDCA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86AF3-D1CE-48B7-8603-45528CC2DF66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566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02525-1C9E-4447-99C0-BACA421C14D7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4939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ACDAC-1EA2-49BF-8848-39EE6E7AEBBA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61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1BADF-7FC7-465A-9E38-9BCD448CDE54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518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A767F-5495-42BE-9F57-49BCECECC6D3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849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B1C25-1BC4-4851-BE9E-4CC4EE0D8378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159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52A63-7F15-41B1-8666-187B0BAC6A9D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87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7859A-547C-4289-B71C-AA0C0DC44B7F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89AF-CE56-4819-B0EF-BC211976F4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439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041B4-801E-4731-8E73-E85EAEB4878B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37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9D1CD-550C-46A3-85E1-9014F26FE0A7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93741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0CA3B-D13B-4CEB-83D9-5AE6E360A75A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77513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2E72E5C-072B-4D61-AA5E-A27CAE802B53}" type="datetime1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38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772816"/>
            <a:ext cx="8784976" cy="2376264"/>
          </a:xfrm>
        </p:spPr>
        <p:txBody>
          <a:bodyPr/>
          <a:lstStyle/>
          <a:p>
            <a:r>
              <a:rPr lang="en-GB" b="1" dirty="0" smtClean="0"/>
              <a:t>Reflective Evaluation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132856"/>
            <a:ext cx="8928992" cy="3661867"/>
          </a:xfrm>
        </p:spPr>
        <p:txBody>
          <a:bodyPr/>
          <a:lstStyle/>
          <a:p>
            <a:r>
              <a:rPr lang="en-GB" sz="2800" dirty="0" smtClean="0"/>
              <a:t>be aware of the context of reflective evaluation;</a:t>
            </a:r>
          </a:p>
          <a:p>
            <a:r>
              <a:rPr lang="en-GB" sz="2800" dirty="0" smtClean="0"/>
              <a:t>analyse Kolb’s model;</a:t>
            </a:r>
          </a:p>
          <a:p>
            <a:r>
              <a:rPr lang="en-GB" sz="2800" dirty="0" smtClean="0"/>
              <a:t>analyse similar models;</a:t>
            </a:r>
          </a:p>
          <a:p>
            <a:r>
              <a:rPr lang="en-GB" sz="2800" dirty="0" smtClean="0"/>
              <a:t>apply the principles of such models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008" y="2204864"/>
            <a:ext cx="8928992" cy="4104456"/>
          </a:xfrm>
        </p:spPr>
        <p:txBody>
          <a:bodyPr>
            <a:normAutofit lnSpcReduction="10000"/>
          </a:bodyPr>
          <a:lstStyle/>
          <a:p>
            <a:r>
              <a:rPr lang="cy-GB" sz="2800" dirty="0" smtClean="0"/>
              <a:t>It is a process that has long been encouraged in certain areas of </a:t>
            </a:r>
            <a:r>
              <a:rPr lang="cy-GB" sz="2800" u="sng" dirty="0" smtClean="0"/>
              <a:t>academia</a:t>
            </a:r>
            <a:r>
              <a:rPr lang="cy-GB" sz="2800" dirty="0" smtClean="0"/>
              <a:t>, notably on PGCE courses, to </a:t>
            </a:r>
            <a:r>
              <a:rPr lang="cy-GB" sz="2800" b="1" dirty="0" smtClean="0"/>
              <a:t>improve performance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has recently been introduced to pupils e.g. it is an assessed element of the Welsh Bac, in order to encourage </a:t>
            </a:r>
            <a:r>
              <a:rPr lang="cy-GB" sz="2800" b="1" dirty="0" smtClean="0"/>
              <a:t>individual learning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is often considered to be useful in the </a:t>
            </a:r>
            <a:r>
              <a:rPr lang="cy-GB" sz="2800" u="sng" dirty="0" smtClean="0"/>
              <a:t>workplace</a:t>
            </a:r>
            <a:r>
              <a:rPr lang="cy-GB" sz="2800" dirty="0" smtClean="0"/>
              <a:t> and beyond, </a:t>
            </a:r>
            <a:r>
              <a:rPr lang="cy-GB" sz="2800" b="1" dirty="0" smtClean="0"/>
              <a:t>for self-development</a:t>
            </a:r>
            <a:r>
              <a:rPr lang="cy-GB" sz="280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Context of Reflective Evaluation</a:t>
            </a:r>
            <a:endParaRPr lang="cy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630253"/>
            <a:ext cx="7200800" cy="429138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560968"/>
            <a:ext cx="6552728" cy="455437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75" y="2463006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276872"/>
            <a:ext cx="5616624" cy="398405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 lnSpcReduction="10000"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If a diagram is used, label according </a:t>
            </a:r>
            <a:r>
              <a:rPr lang="cy-GB" dirty="0" smtClean="0"/>
              <a:t>to the </a:t>
            </a:r>
            <a:r>
              <a:rPr lang="cy-GB" dirty="0"/>
              <a:t>individual situation i.e. do not just ‘lift’ the theory.</a:t>
            </a:r>
          </a:p>
          <a:p>
            <a:endParaRPr lang="cy-GB" sz="1200" dirty="0"/>
          </a:p>
          <a:p>
            <a:r>
              <a:rPr lang="cy-GB" dirty="0"/>
              <a:t>Remember to include negative as well as positive aspects.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97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 AIS</Template>
  <TotalTime>2984</TotalTime>
  <Words>220</Words>
  <Application>Microsoft Office PowerPoint</Application>
  <PresentationFormat>On-screen Show (4:3)</PresentationFormat>
  <Paragraphs>46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 Antiqua</vt:lpstr>
      <vt:lpstr>Wingdings</vt:lpstr>
      <vt:lpstr>Hardcover</vt:lpstr>
      <vt:lpstr>Reflective Evaluation </vt:lpstr>
      <vt:lpstr>Aims:</vt:lpstr>
      <vt:lpstr>Context of Reflective Evaluation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Marie Pitson</cp:lastModifiedBy>
  <cp:revision>150</cp:revision>
  <cp:lastPrinted>2017-12-12T07:41:17Z</cp:lastPrinted>
  <dcterms:created xsi:type="dcterms:W3CDTF">2011-09-12T14:47:30Z</dcterms:created>
  <dcterms:modified xsi:type="dcterms:W3CDTF">2018-04-10T11:37:26Z</dcterms:modified>
</cp:coreProperties>
</file>