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96" r:id="rId4"/>
  </p:sldMasterIdLst>
  <p:notesMasterIdLst>
    <p:notesMasterId r:id="rId60"/>
  </p:notesMasterIdLst>
  <p:sldIdLst>
    <p:sldId id="257" r:id="rId5"/>
    <p:sldId id="289" r:id="rId6"/>
    <p:sldId id="259" r:id="rId7"/>
    <p:sldId id="260" r:id="rId8"/>
    <p:sldId id="263" r:id="rId9"/>
    <p:sldId id="295" r:id="rId10"/>
    <p:sldId id="359" r:id="rId11"/>
    <p:sldId id="370" r:id="rId12"/>
    <p:sldId id="373" r:id="rId13"/>
    <p:sldId id="372" r:id="rId14"/>
    <p:sldId id="381" r:id="rId15"/>
    <p:sldId id="371" r:id="rId16"/>
    <p:sldId id="294" r:id="rId17"/>
    <p:sldId id="264" r:id="rId18"/>
    <p:sldId id="382" r:id="rId19"/>
    <p:sldId id="265" r:id="rId20"/>
    <p:sldId id="335" r:id="rId21"/>
    <p:sldId id="266" r:id="rId22"/>
    <p:sldId id="384" r:id="rId23"/>
    <p:sldId id="385" r:id="rId24"/>
    <p:sldId id="386" r:id="rId25"/>
    <p:sldId id="358" r:id="rId26"/>
    <p:sldId id="360" r:id="rId27"/>
    <p:sldId id="387" r:id="rId28"/>
    <p:sldId id="388" r:id="rId29"/>
    <p:sldId id="389" r:id="rId30"/>
    <p:sldId id="296" r:id="rId31"/>
    <p:sldId id="299" r:id="rId32"/>
    <p:sldId id="301" r:id="rId33"/>
    <p:sldId id="302" r:id="rId34"/>
    <p:sldId id="303" r:id="rId35"/>
    <p:sldId id="258" r:id="rId36"/>
    <p:sldId id="304" r:id="rId37"/>
    <p:sldId id="305" r:id="rId38"/>
    <p:sldId id="306" r:id="rId39"/>
    <p:sldId id="308" r:id="rId40"/>
    <p:sldId id="313" r:id="rId41"/>
    <p:sldId id="270" r:id="rId42"/>
    <p:sldId id="314" r:id="rId43"/>
    <p:sldId id="315" r:id="rId44"/>
    <p:sldId id="316" r:id="rId45"/>
    <p:sldId id="319" r:id="rId46"/>
    <p:sldId id="320" r:id="rId47"/>
    <p:sldId id="321" r:id="rId48"/>
    <p:sldId id="322" r:id="rId49"/>
    <p:sldId id="323" r:id="rId50"/>
    <p:sldId id="324" r:id="rId51"/>
    <p:sldId id="325" r:id="rId52"/>
    <p:sldId id="334" r:id="rId53"/>
    <p:sldId id="336" r:id="rId54"/>
    <p:sldId id="327" r:id="rId55"/>
    <p:sldId id="328" r:id="rId56"/>
    <p:sldId id="329" r:id="rId57"/>
    <p:sldId id="337" r:id="rId58"/>
    <p:sldId id="331"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4EBB6C-2450-4EA0-9E17-2F6CFBFE7D28}" v="153" dt="2023-02-09T09:01:15.5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100" d="100"/>
          <a:sy n="100" d="100"/>
        </p:scale>
        <p:origin x="954" y="90"/>
      </p:cViewPr>
      <p:guideLst/>
    </p:cSldViewPr>
  </p:slideViewPr>
  <p:notesTextViewPr>
    <p:cViewPr>
      <p:scale>
        <a:sx n="1" d="1"/>
        <a:sy n="1" d="1"/>
      </p:scale>
      <p:origin x="0" y="0"/>
    </p:cViewPr>
  </p:notesTextViewPr>
  <p:sorterViewPr>
    <p:cViewPr varScale="1">
      <p:scale>
        <a:sx n="100" d="100"/>
        <a:sy n="100" d="100"/>
      </p:scale>
      <p:origin x="0" y="-1116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baseline="0">
                <a:solidFill>
                  <a:schemeClr val="dk1">
                    <a:lumMod val="75000"/>
                    <a:lumOff val="25000"/>
                  </a:schemeClr>
                </a:solidFill>
                <a:latin typeface="+mn-lt"/>
                <a:ea typeface="+mn-ea"/>
                <a:cs typeface="+mn-cs"/>
              </a:defRPr>
            </a:pPr>
            <a:r>
              <a:rPr lang="en-US"/>
              <a:t>The Electorate as a Percentage of the Adult Population</a:t>
            </a:r>
          </a:p>
        </c:rich>
      </c:tx>
      <c:overlay val="0"/>
      <c:spPr>
        <a:noFill/>
        <a:ln>
          <a:noFill/>
        </a:ln>
        <a:effectLst/>
      </c:spPr>
      <c:txPr>
        <a:bodyPr rot="0" spcFirstLastPara="1" vertOverflow="ellipsis" vert="horz" wrap="square" anchor="ctr" anchorCtr="1"/>
        <a:lstStyle/>
        <a:p>
          <a:pPr>
            <a:defRPr sz="24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Electorate</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Sheet1!$A$2:$A$7</c:f>
              <c:numCache>
                <c:formatCode>General</c:formatCode>
                <c:ptCount val="6"/>
                <c:pt idx="0">
                  <c:v>1831</c:v>
                </c:pt>
                <c:pt idx="1">
                  <c:v>1832</c:v>
                </c:pt>
                <c:pt idx="2">
                  <c:v>1868</c:v>
                </c:pt>
                <c:pt idx="3">
                  <c:v>1886</c:v>
                </c:pt>
                <c:pt idx="4">
                  <c:v>1921</c:v>
                </c:pt>
                <c:pt idx="5">
                  <c:v>1931</c:v>
                </c:pt>
              </c:numCache>
            </c:numRef>
          </c:cat>
          <c:val>
            <c:numRef>
              <c:f>Sheet1!$B$2:$B$7</c:f>
              <c:numCache>
                <c:formatCode>General</c:formatCode>
                <c:ptCount val="6"/>
                <c:pt idx="0">
                  <c:v>4.4000000000000004</c:v>
                </c:pt>
                <c:pt idx="1">
                  <c:v>7.1</c:v>
                </c:pt>
                <c:pt idx="2">
                  <c:v>16.399999999999999</c:v>
                </c:pt>
                <c:pt idx="3">
                  <c:v>28.5</c:v>
                </c:pt>
                <c:pt idx="4">
                  <c:v>74</c:v>
                </c:pt>
                <c:pt idx="5">
                  <c:v>97</c:v>
                </c:pt>
              </c:numCache>
            </c:numRef>
          </c:val>
          <c:extLst>
            <c:ext xmlns:c16="http://schemas.microsoft.com/office/drawing/2014/chart" uri="{C3380CC4-5D6E-409C-BE32-E72D297353CC}">
              <c16:uniqueId val="{00000000-4848-43C7-9396-BFCBEB5F8DDF}"/>
            </c:ext>
          </c:extLst>
        </c:ser>
        <c:dLbls>
          <c:dLblPos val="inEnd"/>
          <c:showLegendKey val="0"/>
          <c:showVal val="1"/>
          <c:showCatName val="0"/>
          <c:showSerName val="0"/>
          <c:showPercent val="0"/>
          <c:showBubbleSize val="0"/>
        </c:dLbls>
        <c:gapWidth val="65"/>
        <c:axId val="1244081423"/>
        <c:axId val="1244593535"/>
      </c:barChart>
      <c:catAx>
        <c:axId val="1244081423"/>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2000" b="0" i="0" u="none" strike="noStrike" kern="1200" cap="all" baseline="0">
                <a:solidFill>
                  <a:schemeClr val="dk1">
                    <a:lumMod val="75000"/>
                    <a:lumOff val="25000"/>
                  </a:schemeClr>
                </a:solidFill>
                <a:latin typeface="+mn-lt"/>
                <a:ea typeface="+mn-ea"/>
                <a:cs typeface="+mn-cs"/>
              </a:defRPr>
            </a:pPr>
            <a:endParaRPr lang="en-US"/>
          </a:p>
        </c:txPr>
        <c:crossAx val="1244593535"/>
        <c:crosses val="autoZero"/>
        <c:auto val="1"/>
        <c:lblAlgn val="ctr"/>
        <c:lblOffset val="100"/>
        <c:noMultiLvlLbl val="0"/>
      </c:catAx>
      <c:valAx>
        <c:axId val="1244593535"/>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1244081423"/>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20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sz="2000"/>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rawings/drawing1.xml><?xml version="1.0" encoding="utf-8"?>
<c:userShapes xmlns:c="http://schemas.openxmlformats.org/drawingml/2006/chart">
  <cdr:relSizeAnchor xmlns:cdr="http://schemas.openxmlformats.org/drawingml/2006/chartDrawing">
    <cdr:from>
      <cdr:x>0.0487</cdr:x>
      <cdr:y>0.24495</cdr:y>
    </cdr:from>
    <cdr:to>
      <cdr:x>0.5</cdr:x>
      <cdr:y>0.61386</cdr:y>
    </cdr:to>
    <cdr:sp macro="" textlink="">
      <cdr:nvSpPr>
        <cdr:cNvPr id="3" name="TextBox 2">
          <a:extLst xmlns:a="http://schemas.openxmlformats.org/drawingml/2006/main">
            <a:ext uri="{FF2B5EF4-FFF2-40B4-BE49-F238E27FC236}">
              <a16:creationId xmlns:a16="http://schemas.microsoft.com/office/drawing/2014/main" id="{44BBC410-4EAD-6BAA-C93B-82D1F796044F}"/>
            </a:ext>
          </a:extLst>
        </cdr:cNvPr>
        <cdr:cNvSpPr txBox="1"/>
      </cdr:nvSpPr>
      <cdr:spPr>
        <a:xfrm xmlns:a="http://schemas.openxmlformats.org/drawingml/2006/main">
          <a:off x="512135" y="1352007"/>
          <a:ext cx="4745665" cy="203613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2400" dirty="0"/>
            <a:t>1832 First Reform Act</a:t>
          </a:r>
        </a:p>
        <a:p xmlns:a="http://schemas.openxmlformats.org/drawingml/2006/main">
          <a:r>
            <a:rPr lang="en-GB" sz="2400" dirty="0"/>
            <a:t>1867 Second Reform Act</a:t>
          </a:r>
        </a:p>
        <a:p xmlns:a="http://schemas.openxmlformats.org/drawingml/2006/main">
          <a:r>
            <a:rPr lang="en-GB" sz="2400" dirty="0"/>
            <a:t>1884 Third Reform Act</a:t>
          </a:r>
        </a:p>
        <a:p xmlns:a="http://schemas.openxmlformats.org/drawingml/2006/main">
          <a:r>
            <a:rPr lang="en-GB" sz="2400" dirty="0"/>
            <a:t>1918 Votes for women over 30</a:t>
          </a:r>
        </a:p>
        <a:p xmlns:a="http://schemas.openxmlformats.org/drawingml/2006/main">
          <a:r>
            <a:rPr lang="en-GB" sz="2400" dirty="0"/>
            <a:t>1928 Equal Franchise Act </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48640D-68AE-4A2C-B19A-A381570CE76B}" type="datetimeFigureOut">
              <a:rPr lang="en-GB" smtClean="0"/>
              <a:t>02/10/2024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D867E4-1D6B-4695-942D-C5311F844C01}" type="slidenum">
              <a:rPr lang="en-GB" smtClean="0"/>
              <a:t>‹#›</a:t>
            </a:fld>
            <a:endParaRPr lang="en-GB"/>
          </a:p>
        </p:txBody>
      </p:sp>
    </p:spTree>
    <p:extLst>
      <p:ext uri="{BB962C8B-B14F-4D97-AF65-F5344CB8AC3E}">
        <p14:creationId xmlns:p14="http://schemas.microsoft.com/office/powerpoint/2010/main" val="11702878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021CB26-3253-492F-8F56-DF36663F1FE8}" type="datetime1">
              <a:rPr lang="en-US" smtClean="0"/>
              <a:t>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499662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31A3B3-A0CF-4248-BEDA-707692138203}" type="datetime1">
              <a:rPr lang="en-US" smtClean="0"/>
              <a:t>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715777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499ED2-53DA-4196-81E8-57A2C045EEFE}" type="datetime1">
              <a:rPr lang="en-US" smtClean="0"/>
              <a:t>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779242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283694-A123-4E7F-BEF5-4A3D1FE866BF}" type="datetime1">
              <a:rPr lang="en-US" smtClean="0"/>
              <a:t>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273133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C47042-4A67-4060-B958-0A6179C6B8C3}" type="datetime1">
              <a:rPr lang="en-US" smtClean="0"/>
              <a:t>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855329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651495-3DD4-416D-AA87-375B3913C15A}" type="datetime1">
              <a:rPr lang="en-US" smtClean="0"/>
              <a:t>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4122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31EA5-BB86-4A9F-89CA-4D50B3CEE6B2}" type="datetime1">
              <a:rPr lang="en-US" smtClean="0"/>
              <a:t>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314999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9375F6-B3AB-46CE-A482-7EA009331F0F}" type="datetime1">
              <a:rPr lang="en-US" smtClean="0"/>
              <a:t>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8970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4CA907-4811-4AD3-A3CC-26AC3702DDFF}" type="datetime1">
              <a:rPr lang="en-US" smtClean="0"/>
              <a:t>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739437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E3218D-C815-4009-B4B1-4EBD381D28A6}" type="datetime1">
              <a:rPr lang="en-US" smtClean="0"/>
              <a:t>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490050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DB4D8F-289C-4D69-B5B2-BDDCE13D7C24}" type="datetime1">
              <a:rPr lang="en-US" smtClean="0"/>
              <a:t>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883119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63FBE65-71F1-4806-AA80-6EAD9017A5E2}" type="datetime1">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893885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9B7037B-F273-4704-B5AB-304D9AEFF135}" type="datetime1">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856101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2DAC6E-4A61-4C7A-8053-27C5C32BE4EA}" type="datetime1">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06575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1FFC072-2FF3-46BD-9A14-4893BDE61902}" type="datetime1">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983576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7A9D1D0-4948-44D0-B40F-6746811A7A1F}" type="datetime1">
              <a:rPr lang="en-US" smtClean="0"/>
              <a:t>10/2/2024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652867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E694CE8-92DB-4DE1-9679-93B37C9D6A1F}" type="datetime1">
              <a:rPr lang="en-US" smtClean="0"/>
              <a:t>10/2/2024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261723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E17977-1FD1-4DD7-ABA5-9FDA19EF7810}" type="datetime1">
              <a:rPr lang="en-US" smtClean="0"/>
              <a:t>10/2/2024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166871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33335F-B2B5-49F6-A25B-B1C0BE57D084}" type="datetime1">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95553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DB53A3-9BF1-4995-BC0B-234AC854FAD1}" type="datetime1">
              <a:rPr lang="en-US" smtClean="0"/>
              <a:t>10/2/2024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069866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CB7A14-66B6-4EBE-9A7F-39567D3F4987}" type="datetime1">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407955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D30978F-C2A6-4FF5-A9C6-9FF56C1D0927}" type="datetime1">
              <a:rPr lang="en-US" smtClean="0"/>
              <a:t>10/2/2024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404862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986E48-9691-4AC4-8588-D7E1B7B47674}" type="datetime1">
              <a:rPr lang="en-US" smtClean="0"/>
              <a:t>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23855314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6C4B19-38C9-4979-A0DA-3EA9EE869D0A}" type="datetime1">
              <a:rPr lang="en-US" smtClean="0"/>
              <a:t>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39166717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5FA6E0-5CA0-4149-8BD0-4F7652D21044}" type="datetime1">
              <a:rPr lang="en-US" smtClean="0"/>
              <a:t>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13108369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06F57AF-ECAA-46BB-B4FE-15D580F08BEF}" type="datetime1">
              <a:rPr lang="en-US" smtClean="0"/>
              <a:t>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42198845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CF3F060-4527-4C4D-B077-CD080F6EB8E7}" type="datetime1">
              <a:rPr lang="en-US" smtClean="0"/>
              <a:t>10/2/2024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861682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234C019-59B9-4DA9-AEFE-6EE9AD277C28}" type="datetime1">
              <a:rPr lang="en-US" smtClean="0"/>
              <a:t>10/2/2024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349379873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782B7B-A1D0-4A15-B64A-A5ABE5729DCD}" type="datetime1">
              <a:rPr lang="en-US" smtClean="0"/>
              <a:t>10/2/2024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96139520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F56A32D-6907-4FD5-B6AF-22B1732D778C}" type="datetime1">
              <a:rPr lang="en-US" smtClean="0"/>
              <a:t>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341539335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8C7342E-9E7C-4955-8F15-89008DE1986B}" type="datetime1">
              <a:rPr lang="en-US" smtClean="0"/>
              <a:t>10/2/2024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283582258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48E68FE-1382-4376-8824-48423CAC69A0}" type="datetime1">
              <a:rPr lang="en-US" smtClean="0"/>
              <a:t>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235462450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1C8B3CC-9B95-4648-AC8B-5921C442E26D}" type="datetime1">
              <a:rPr lang="en-US" smtClean="0"/>
              <a:t>10/2/2024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066BF11-7370-4380-B3E6-8F033BCAF69F}" type="slidenum">
              <a:rPr lang="en-GB" smtClean="0"/>
              <a:t>‹#›</a:t>
            </a:fld>
            <a:endParaRPr lang="en-GB"/>
          </a:p>
        </p:txBody>
      </p:sp>
    </p:spTree>
    <p:extLst>
      <p:ext uri="{BB962C8B-B14F-4D97-AF65-F5344CB8AC3E}">
        <p14:creationId xmlns:p14="http://schemas.microsoft.com/office/powerpoint/2010/main" val="368017650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62BA297-9DFC-4407-BF41-D904E52BBD53}"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6035059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E7A57D-B336-4E74-9495-E665FFCA4839}"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74496870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F325BF-08B2-4168-AE8E-6C4225E426E7}"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51285232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9ED2C67-F8DC-4EED-9596-562A5DB913E4}" type="datetime1">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07878143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4692599-A164-4963-B1AE-1FA41D1475B8}" type="datetime1">
              <a:rPr lang="en-GB" smtClean="0"/>
              <a:t>02/10/2024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21284337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7B11270-A3F1-4C9A-92CF-5BB43CA29822}" type="datetime1">
              <a:rPr lang="en-GB" smtClean="0"/>
              <a:t>02/10/2024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8699278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10032C-0016-429C-BDE1-B75D76D3BBB5}" type="datetime1">
              <a:rPr lang="en-GB" smtClean="0"/>
              <a:t>02/10/2024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8982725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E50ED06-3693-4082-8F6A-EEBAA79B5F99}" type="datetime1">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86296814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4DEA37-E9E1-4219-8154-B7551BD21947}" type="datetime1">
              <a:rPr lang="en-GB" smtClean="0"/>
              <a:t>02/10/2024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178140719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D600769-2E60-42F5-A2E4-4F36BB4F160C}"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6258239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C751E2C-CEC5-431C-9D58-BA45A6A8FB0E}" type="datetime1">
              <a:rPr lang="en-GB" smtClean="0"/>
              <a:t>02/10/2024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30FD48-F89A-4419-BE24-37DED88976CE}" type="slidenum">
              <a:rPr lang="en-GB" smtClean="0"/>
              <a:t>‹#›</a:t>
            </a:fld>
            <a:endParaRPr lang="en-GB"/>
          </a:p>
        </p:txBody>
      </p:sp>
    </p:spTree>
    <p:extLst>
      <p:ext uri="{BB962C8B-B14F-4D97-AF65-F5344CB8AC3E}">
        <p14:creationId xmlns:p14="http://schemas.microsoft.com/office/powerpoint/2010/main" val="3304673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C301DE-C791-4A7D-ACAB-E9AF76BAE129}" type="datetime1">
              <a:rPr lang="en-US" smtClean="0"/>
              <a:t>10/2/2024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B89200-0994-4556-B81E-0BACE865B87D}" type="slidenum">
              <a:rPr lang="en-GB" smtClean="0"/>
              <a:t>‹#›</a:t>
            </a:fld>
            <a:endParaRPr lang="en-GB"/>
          </a:p>
        </p:txBody>
      </p:sp>
    </p:spTree>
    <p:extLst>
      <p:ext uri="{BB962C8B-B14F-4D97-AF65-F5344CB8AC3E}">
        <p14:creationId xmlns:p14="http://schemas.microsoft.com/office/powerpoint/2010/main" val="12053645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0B78FD-D9D6-45CB-B2B4-903C77E3750D}" type="datetime1">
              <a:rPr lang="en-US" smtClean="0"/>
              <a:t>10/2/2024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887412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87926E-A079-4556-8601-F5DBB72CA389}" type="datetime1">
              <a:rPr lang="en-US" smtClean="0"/>
              <a:t>10/2/2024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66BF11-7370-4380-B3E6-8F033BCAF69F}" type="slidenum">
              <a:rPr lang="en-GB" smtClean="0"/>
              <a:t>‹#›</a:t>
            </a:fld>
            <a:endParaRPr lang="en-GB"/>
          </a:p>
        </p:txBody>
      </p:sp>
    </p:spTree>
    <p:extLst>
      <p:ext uri="{BB962C8B-B14F-4D97-AF65-F5344CB8AC3E}">
        <p14:creationId xmlns:p14="http://schemas.microsoft.com/office/powerpoint/2010/main" val="233669189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C91FB3-066C-4D26-AC37-932E0478F698}" type="datetime1">
              <a:rPr lang="en-GB" smtClean="0"/>
              <a:t>02/10/2024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30FD48-F89A-4419-BE24-37DED88976CE}" type="slidenum">
              <a:rPr lang="en-GB" smtClean="0"/>
              <a:t>‹#›</a:t>
            </a:fld>
            <a:endParaRPr lang="en-GB"/>
          </a:p>
        </p:txBody>
      </p:sp>
    </p:spTree>
    <p:extLst>
      <p:ext uri="{BB962C8B-B14F-4D97-AF65-F5344CB8AC3E}">
        <p14:creationId xmlns:p14="http://schemas.microsoft.com/office/powerpoint/2010/main" val="255469021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5.xml"/><Relationship Id="rId5" Type="http://schemas.openxmlformats.org/officeDocument/2006/relationships/image" Target="../media/image14.pn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13.xml"/><Relationship Id="rId4" Type="http://schemas.openxmlformats.org/officeDocument/2006/relationships/image" Target="../media/image57.png"/></Relationships>
</file>

<file path=ppt/slides/_rels/slide5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3" Type="http://schemas.openxmlformats.org/officeDocument/2006/relationships/hyperlink" Target="http://www.justiceinspectorates.gov.uk/hmicfrs/publications/the-history-of-hmic/" TargetMode="External"/><Relationship Id="rId2" Type="http://schemas.openxmlformats.org/officeDocument/2006/relationships/hyperlink" Target="https://british-police-history.uk/cgi-bin/index.cgi" TargetMode="External"/><Relationship Id="rId1" Type="http://schemas.openxmlformats.org/officeDocument/2006/relationships/slideLayout" Target="../slideLayouts/slideLayout13.xml"/><Relationship Id="rId6" Type="http://schemas.openxmlformats.org/officeDocument/2006/relationships/hyperlink" Target="https://specialcollectionsuniversityofsouthampton.wordpress.com/tag/cato-street-conspiracy/" TargetMode="External"/><Relationship Id="rId5" Type="http://schemas.openxmlformats.org/officeDocument/2006/relationships/hyperlink" Target="https://www.oldpolicecellsmuseum.org.uk/content/history/police_history/jemmy_botting_born_brighton_1783_died_hove_1837" TargetMode="External"/><Relationship Id="rId4" Type="http://schemas.openxmlformats.org/officeDocument/2006/relationships/hyperlink" Target="http://www.nationalarchives.gov.uk/pathways/blackhistory/rights/cato.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8663" y="1041400"/>
            <a:ext cx="5838391" cy="2745482"/>
          </a:xfrm>
        </p:spPr>
        <p:txBody>
          <a:bodyPr>
            <a:normAutofit/>
          </a:bodyPr>
          <a:lstStyle/>
          <a:p>
            <a:pPr algn="l"/>
            <a:r>
              <a:rPr lang="en-GB" sz="5400" dirty="0">
                <a:solidFill>
                  <a:schemeClr val="bg1"/>
                </a:solidFill>
              </a:rPr>
              <a:t>Victorian Reforms of Policing and Politics</a:t>
            </a:r>
          </a:p>
        </p:txBody>
      </p:sp>
      <p:sp>
        <p:nvSpPr>
          <p:cNvPr id="4" name="Subtitle 3">
            <a:extLst>
              <a:ext uri="{FF2B5EF4-FFF2-40B4-BE49-F238E27FC236}">
                <a16:creationId xmlns:a16="http://schemas.microsoft.com/office/drawing/2014/main" id="{EE583C2D-D2D3-41EB-AE93-1D9B4F87CD2B}"/>
              </a:ext>
            </a:extLst>
          </p:cNvPr>
          <p:cNvSpPr>
            <a:spLocks noGrp="1"/>
          </p:cNvSpPr>
          <p:nvPr>
            <p:ph type="subTitle" idx="1"/>
          </p:nvPr>
        </p:nvSpPr>
        <p:spPr>
          <a:xfrm>
            <a:off x="728663" y="3902075"/>
            <a:ext cx="5505449" cy="1655762"/>
          </a:xfrm>
        </p:spPr>
        <p:txBody>
          <a:bodyPr>
            <a:normAutofit/>
          </a:bodyPr>
          <a:lstStyle/>
          <a:p>
            <a:pPr algn="l"/>
            <a:r>
              <a:rPr lang="en-GB" sz="2800" dirty="0">
                <a:solidFill>
                  <a:schemeClr val="bg1"/>
                </a:solidFill>
              </a:rPr>
              <a:t>Laying the foundations for the modern welfare state</a:t>
            </a:r>
          </a:p>
        </p:txBody>
      </p:sp>
      <p:pic>
        <p:nvPicPr>
          <p:cNvPr id="3" name="Picture 2">
            <a:extLst>
              <a:ext uri="{FF2B5EF4-FFF2-40B4-BE49-F238E27FC236}">
                <a16:creationId xmlns:a16="http://schemas.microsoft.com/office/drawing/2014/main" id="{6F6F01C7-AD08-FF28-6588-82851E10EB9B}"/>
              </a:ext>
            </a:extLst>
          </p:cNvPr>
          <p:cNvPicPr>
            <a:picLocks noChangeAspect="1"/>
          </p:cNvPicPr>
          <p:nvPr/>
        </p:nvPicPr>
        <p:blipFill rotWithShape="1">
          <a:blip r:embed="rId2"/>
          <a:srcRect r="452"/>
          <a:stretch/>
        </p:blipFill>
        <p:spPr>
          <a:xfrm>
            <a:off x="7115176" y="115194"/>
            <a:ext cx="4948226" cy="6627613"/>
          </a:xfrm>
          <a:prstGeom prst="rect">
            <a:avLst/>
          </a:prstGeom>
        </p:spPr>
      </p:pic>
      <p:cxnSp>
        <p:nvCxnSpPr>
          <p:cNvPr id="41" name="Straight Connector 40">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0FB8E6CF-61A1-4A48-ADE0-5AE823AF1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Slide Number Placeholder 4">
            <a:extLst>
              <a:ext uri="{FF2B5EF4-FFF2-40B4-BE49-F238E27FC236}">
                <a16:creationId xmlns:a16="http://schemas.microsoft.com/office/drawing/2014/main" id="{5BDE42DF-9A36-C189-5429-34FD9B97BFAE}"/>
              </a:ext>
            </a:extLst>
          </p:cNvPr>
          <p:cNvSpPr>
            <a:spLocks noGrp="1"/>
          </p:cNvSpPr>
          <p:nvPr>
            <p:ph type="sldNum" sz="quarter" idx="12"/>
          </p:nvPr>
        </p:nvSpPr>
        <p:spPr/>
        <p:txBody>
          <a:bodyPr/>
          <a:lstStyle/>
          <a:p>
            <a:fld id="{ABB89200-0994-4556-B81E-0BACE865B87D}" type="slidenum">
              <a:rPr lang="en-GB" smtClean="0"/>
              <a:t>1</a:t>
            </a:fld>
            <a:endParaRPr lang="en-GB"/>
          </a:p>
        </p:txBody>
      </p:sp>
    </p:spTree>
    <p:extLst>
      <p:ext uri="{BB962C8B-B14F-4D97-AF65-F5344CB8AC3E}">
        <p14:creationId xmlns:p14="http://schemas.microsoft.com/office/powerpoint/2010/main" val="321599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21B2-C297-78F4-F062-F738DA039113}"/>
              </a:ext>
            </a:extLst>
          </p:cNvPr>
          <p:cNvSpPr>
            <a:spLocks noGrp="1"/>
          </p:cNvSpPr>
          <p:nvPr>
            <p:ph type="title"/>
          </p:nvPr>
        </p:nvSpPr>
        <p:spPr>
          <a:solidFill>
            <a:schemeClr val="bg2">
              <a:lumMod val="10000"/>
            </a:schemeClr>
          </a:solidFill>
        </p:spPr>
        <p:txBody>
          <a:bodyPr/>
          <a:lstStyle/>
          <a:p>
            <a:r>
              <a:rPr lang="en-GB" dirty="0">
                <a:solidFill>
                  <a:schemeClr val="bg1"/>
                </a:solidFill>
              </a:rPr>
              <a:t>Contents</a:t>
            </a:r>
          </a:p>
        </p:txBody>
      </p:sp>
      <p:sp>
        <p:nvSpPr>
          <p:cNvPr id="3" name="Content Placeholder 2">
            <a:extLst>
              <a:ext uri="{FF2B5EF4-FFF2-40B4-BE49-F238E27FC236}">
                <a16:creationId xmlns:a16="http://schemas.microsoft.com/office/drawing/2014/main" id="{09773B81-EF6B-F2D9-B831-8114459F67C4}"/>
              </a:ext>
            </a:extLst>
          </p:cNvPr>
          <p:cNvSpPr>
            <a:spLocks noGrp="1"/>
          </p:cNvSpPr>
          <p:nvPr>
            <p:ph idx="1"/>
          </p:nvPr>
        </p:nvSpPr>
        <p:spPr>
          <a:xfrm>
            <a:off x="838200" y="1825624"/>
            <a:ext cx="10515600" cy="4530725"/>
          </a:xfrm>
        </p:spPr>
        <p:txBody>
          <a:bodyPr>
            <a:normAutofit/>
          </a:bodyPr>
          <a:lstStyle/>
          <a:p>
            <a:r>
              <a:rPr lang="en-GB" dirty="0">
                <a:solidFill>
                  <a:schemeClr val="bg1"/>
                </a:solidFill>
              </a:rPr>
              <a:t>Policing origins and evolution</a:t>
            </a:r>
          </a:p>
          <a:p>
            <a:r>
              <a:rPr lang="en-GB" dirty="0">
                <a:solidFill>
                  <a:schemeClr val="bg1"/>
                </a:solidFill>
              </a:rPr>
              <a:t>Magistrates, Constables and Councillors</a:t>
            </a:r>
          </a:p>
          <a:p>
            <a:r>
              <a:rPr lang="en-GB" dirty="0">
                <a:solidFill>
                  <a:schemeClr val="bg1"/>
                </a:solidFill>
              </a:rPr>
              <a:t>18</a:t>
            </a:r>
            <a:r>
              <a:rPr lang="en-GB" baseline="30000" dirty="0">
                <a:solidFill>
                  <a:schemeClr val="bg1"/>
                </a:solidFill>
              </a:rPr>
              <a:t>th</a:t>
            </a:r>
            <a:r>
              <a:rPr lang="en-GB" dirty="0">
                <a:solidFill>
                  <a:schemeClr val="bg1"/>
                </a:solidFill>
              </a:rPr>
              <a:t> century Covent Garden</a:t>
            </a:r>
          </a:p>
          <a:p>
            <a:r>
              <a:rPr lang="en-GB" dirty="0">
                <a:solidFill>
                  <a:schemeClr val="bg1"/>
                </a:solidFill>
              </a:rPr>
              <a:t>Metropolitan Police Act 1829</a:t>
            </a:r>
          </a:p>
          <a:p>
            <a:r>
              <a:rPr lang="en-GB" dirty="0">
                <a:solidFill>
                  <a:schemeClr val="bg1"/>
                </a:solidFill>
              </a:rPr>
              <a:t>County Borough Police Act 1856</a:t>
            </a:r>
          </a:p>
          <a:p>
            <a:pPr lvl="1"/>
            <a:r>
              <a:rPr lang="en-GB" dirty="0">
                <a:solidFill>
                  <a:schemeClr val="bg1"/>
                </a:solidFill>
              </a:rPr>
              <a:t>The Cato Street Conspiracy</a:t>
            </a:r>
          </a:p>
          <a:p>
            <a:r>
              <a:rPr lang="en-GB" dirty="0">
                <a:solidFill>
                  <a:schemeClr val="bg1"/>
                </a:solidFill>
              </a:rPr>
              <a:t>Chartism</a:t>
            </a:r>
          </a:p>
          <a:p>
            <a:r>
              <a:rPr lang="en-GB" dirty="0">
                <a:solidFill>
                  <a:schemeClr val="bg1"/>
                </a:solidFill>
              </a:rPr>
              <a:t>Victorian Reform Acts</a:t>
            </a:r>
          </a:p>
          <a:p>
            <a:r>
              <a:rPr lang="en-GB" dirty="0">
                <a:solidFill>
                  <a:schemeClr val="bg1"/>
                </a:solidFill>
              </a:rPr>
              <a:t>20</a:t>
            </a:r>
            <a:r>
              <a:rPr lang="en-GB" baseline="30000" dirty="0">
                <a:solidFill>
                  <a:schemeClr val="bg1"/>
                </a:solidFill>
              </a:rPr>
              <a:t>th</a:t>
            </a:r>
            <a:r>
              <a:rPr lang="en-GB" dirty="0">
                <a:solidFill>
                  <a:schemeClr val="bg1"/>
                </a:solidFill>
              </a:rPr>
              <a:t> Century Reforms</a:t>
            </a:r>
          </a:p>
          <a:p>
            <a:endParaRPr lang="en-GB" dirty="0"/>
          </a:p>
          <a:p>
            <a:endParaRPr lang="en-GB" dirty="0"/>
          </a:p>
          <a:p>
            <a:endParaRPr lang="en-GB" dirty="0"/>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ECB62D48-2CFF-9779-6DE5-087FE40481C0}"/>
              </a:ext>
            </a:extLst>
          </p:cNvPr>
          <p:cNvPicPr>
            <a:picLocks noChangeAspect="1"/>
          </p:cNvPicPr>
          <p:nvPr/>
        </p:nvPicPr>
        <p:blipFill>
          <a:blip r:embed="rId2"/>
          <a:stretch>
            <a:fillRect/>
          </a:stretch>
        </p:blipFill>
        <p:spPr>
          <a:xfrm>
            <a:off x="7143184" y="1311146"/>
            <a:ext cx="4385714" cy="1540926"/>
          </a:xfrm>
          <a:prstGeom prst="rect">
            <a:avLst/>
          </a:prstGeom>
        </p:spPr>
      </p:pic>
      <p:sp>
        <p:nvSpPr>
          <p:cNvPr id="6" name="TextBox 5">
            <a:extLst>
              <a:ext uri="{FF2B5EF4-FFF2-40B4-BE49-F238E27FC236}">
                <a16:creationId xmlns:a16="http://schemas.microsoft.com/office/drawing/2014/main" id="{6AF25887-AD2B-A4FA-E46F-1ACAA72BAFFB}"/>
              </a:ext>
            </a:extLst>
          </p:cNvPr>
          <p:cNvSpPr txBox="1"/>
          <p:nvPr/>
        </p:nvSpPr>
        <p:spPr>
          <a:xfrm>
            <a:off x="6786568" y="5798474"/>
            <a:ext cx="4934139" cy="369332"/>
          </a:xfrm>
          <a:prstGeom prst="rect">
            <a:avLst/>
          </a:prstGeom>
          <a:noFill/>
        </p:spPr>
        <p:txBody>
          <a:bodyPr wrap="square" rtlCol="0">
            <a:spAutoFit/>
          </a:bodyPr>
          <a:lstStyle/>
          <a:p>
            <a:r>
              <a:rPr lang="en-GB" dirty="0">
                <a:solidFill>
                  <a:schemeClr val="bg1"/>
                </a:solidFill>
              </a:rPr>
              <a:t>Decimus </a:t>
            </a:r>
            <a:r>
              <a:rPr lang="en-GB" dirty="0" err="1">
                <a:solidFill>
                  <a:schemeClr val="bg1"/>
                </a:solidFill>
              </a:rPr>
              <a:t>Unius</a:t>
            </a:r>
            <a:r>
              <a:rPr lang="en-GB" dirty="0">
                <a:solidFill>
                  <a:schemeClr val="bg1"/>
                </a:solidFill>
              </a:rPr>
              <a:t> </a:t>
            </a:r>
            <a:r>
              <a:rPr lang="en-GB" dirty="0" err="1">
                <a:solidFill>
                  <a:schemeClr val="bg1"/>
                </a:solidFill>
              </a:rPr>
              <a:t>Iuvenalis</a:t>
            </a:r>
            <a:r>
              <a:rPr lang="en-GB" dirty="0">
                <a:solidFill>
                  <a:schemeClr val="bg1"/>
                </a:solidFill>
              </a:rPr>
              <a:t> ‘Juvenal’ 1</a:t>
            </a:r>
            <a:r>
              <a:rPr lang="en-GB" baseline="30000" dirty="0">
                <a:solidFill>
                  <a:schemeClr val="bg1"/>
                </a:solidFill>
              </a:rPr>
              <a:t>st</a:t>
            </a:r>
            <a:r>
              <a:rPr lang="en-GB" dirty="0">
                <a:solidFill>
                  <a:schemeClr val="bg1"/>
                </a:solidFill>
              </a:rPr>
              <a:t> century AD</a:t>
            </a:r>
          </a:p>
        </p:txBody>
      </p:sp>
      <p:sp>
        <p:nvSpPr>
          <p:cNvPr id="7" name="Content Placeholder 2">
            <a:extLst>
              <a:ext uri="{FF2B5EF4-FFF2-40B4-BE49-F238E27FC236}">
                <a16:creationId xmlns:a16="http://schemas.microsoft.com/office/drawing/2014/main" id="{F92E6ECB-D70E-A925-E8B4-7A9A6864328B}"/>
              </a:ext>
            </a:extLst>
          </p:cNvPr>
          <p:cNvSpPr txBox="1">
            <a:spLocks/>
          </p:cNvSpPr>
          <p:nvPr/>
        </p:nvSpPr>
        <p:spPr>
          <a:xfrm>
            <a:off x="6711606" y="3255425"/>
            <a:ext cx="5084064" cy="21396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800" dirty="0">
                <a:solidFill>
                  <a:schemeClr val="bg1"/>
                </a:solidFill>
              </a:rPr>
              <a:t>“Who will guard the guards themselves?”</a:t>
            </a:r>
          </a:p>
        </p:txBody>
      </p:sp>
      <p:sp>
        <p:nvSpPr>
          <p:cNvPr id="4" name="Slide Number Placeholder 3">
            <a:extLst>
              <a:ext uri="{FF2B5EF4-FFF2-40B4-BE49-F238E27FC236}">
                <a16:creationId xmlns:a16="http://schemas.microsoft.com/office/drawing/2014/main" id="{B93BED8C-713F-24C6-7DA3-9A7B5C3E113E}"/>
              </a:ext>
            </a:extLst>
          </p:cNvPr>
          <p:cNvSpPr>
            <a:spLocks noGrp="1"/>
          </p:cNvSpPr>
          <p:nvPr>
            <p:ph type="sldNum" sz="quarter" idx="12"/>
          </p:nvPr>
        </p:nvSpPr>
        <p:spPr/>
        <p:txBody>
          <a:bodyPr/>
          <a:lstStyle/>
          <a:p>
            <a:fld id="{ABB89200-0994-4556-B81E-0BACE865B87D}" type="slidenum">
              <a:rPr lang="en-GB" smtClean="0"/>
              <a:t>2</a:t>
            </a:fld>
            <a:endParaRPr lang="en-GB"/>
          </a:p>
        </p:txBody>
      </p:sp>
    </p:spTree>
    <p:extLst>
      <p:ext uri="{BB962C8B-B14F-4D97-AF65-F5344CB8AC3E}">
        <p14:creationId xmlns:p14="http://schemas.microsoft.com/office/powerpoint/2010/main" val="868569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 calcmode="lin" valueType="num">
                                      <p:cBhvr additive="base">
                                        <p:cTn id="5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Current corruption – always an issue</a:t>
            </a:r>
          </a:p>
        </p:txBody>
      </p:sp>
      <p:sp>
        <p:nvSpPr>
          <p:cNvPr id="3" name="Content Placeholder 2"/>
          <p:cNvSpPr>
            <a:spLocks noGrp="1"/>
          </p:cNvSpPr>
          <p:nvPr>
            <p:ph idx="1"/>
          </p:nvPr>
        </p:nvSpPr>
        <p:spPr/>
        <p:txBody>
          <a:bodyPr/>
          <a:lstStyle/>
          <a:p>
            <a:r>
              <a:rPr lang="en-GB" dirty="0"/>
              <a:t>How do we guard the general population from the possible abuses of those who guard them?</a:t>
            </a:r>
          </a:p>
          <a:p>
            <a:r>
              <a:rPr lang="en-GB" dirty="0"/>
              <a:t>HMIC was created in 1856 (HMICFRS)</a:t>
            </a:r>
          </a:p>
          <a:p>
            <a:r>
              <a:rPr lang="en-GB" dirty="0"/>
              <a:t>The initial focus was to ensure funds were spent in accordance with their purpose</a:t>
            </a:r>
          </a:p>
          <a:p>
            <a:r>
              <a:rPr lang="en-GB" dirty="0"/>
              <a:t>In time, became a catalyst for change and reform</a:t>
            </a:r>
          </a:p>
          <a:p>
            <a:endParaRPr lang="en-GB" dirty="0"/>
          </a:p>
        </p:txBody>
      </p:sp>
      <p:pic>
        <p:nvPicPr>
          <p:cNvPr id="5" name="Picture 4">
            <a:extLst>
              <a:ext uri="{FF2B5EF4-FFF2-40B4-BE49-F238E27FC236}">
                <a16:creationId xmlns:a16="http://schemas.microsoft.com/office/drawing/2014/main" id="{DB3A57EF-F242-E8B9-4F2E-51AF0F4451CC}"/>
              </a:ext>
            </a:extLst>
          </p:cNvPr>
          <p:cNvPicPr>
            <a:picLocks noChangeAspect="1"/>
          </p:cNvPicPr>
          <p:nvPr/>
        </p:nvPicPr>
        <p:blipFill>
          <a:blip r:embed="rId2"/>
          <a:stretch>
            <a:fillRect/>
          </a:stretch>
        </p:blipFill>
        <p:spPr>
          <a:xfrm>
            <a:off x="2938837" y="4679665"/>
            <a:ext cx="7239000" cy="2019300"/>
          </a:xfrm>
          <a:prstGeom prst="rect">
            <a:avLst/>
          </a:prstGeom>
        </p:spPr>
      </p:pic>
      <p:sp>
        <p:nvSpPr>
          <p:cNvPr id="4" name="Slide Number Placeholder 3">
            <a:extLst>
              <a:ext uri="{FF2B5EF4-FFF2-40B4-BE49-F238E27FC236}">
                <a16:creationId xmlns:a16="http://schemas.microsoft.com/office/drawing/2014/main" id="{8B58390F-E021-CFFE-7FF3-5D4267C8F398}"/>
              </a:ext>
            </a:extLst>
          </p:cNvPr>
          <p:cNvSpPr>
            <a:spLocks noGrp="1"/>
          </p:cNvSpPr>
          <p:nvPr>
            <p:ph type="sldNum" sz="quarter" idx="12"/>
          </p:nvPr>
        </p:nvSpPr>
        <p:spPr/>
        <p:txBody>
          <a:bodyPr/>
          <a:lstStyle/>
          <a:p>
            <a:fld id="{ABB89200-0994-4556-B81E-0BACE865B87D}" type="slidenum">
              <a:rPr lang="en-GB" smtClean="0"/>
              <a:t>3</a:t>
            </a:fld>
            <a:endParaRPr lang="en-GB"/>
          </a:p>
        </p:txBody>
      </p:sp>
    </p:spTree>
    <p:extLst>
      <p:ext uri="{BB962C8B-B14F-4D97-AF65-F5344CB8AC3E}">
        <p14:creationId xmlns:p14="http://schemas.microsoft.com/office/powerpoint/2010/main" val="513748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GB" sz="5400" dirty="0"/>
              <a:t>Ancient concept</a:t>
            </a:r>
          </a:p>
        </p:txBody>
      </p:sp>
      <p:sp>
        <p:nvSpPr>
          <p:cNvPr id="20"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998112"/>
            <a:ext cx="4248882" cy="3219807"/>
          </a:xfrm>
        </p:spPr>
        <p:txBody>
          <a:bodyPr anchor="t">
            <a:normAutofit/>
          </a:bodyPr>
          <a:lstStyle/>
          <a:p>
            <a:r>
              <a:rPr lang="en-GB" dirty="0"/>
              <a:t>Policing was born in a specific time and context and has always evolved to reflect the times</a:t>
            </a:r>
          </a:p>
          <a:p>
            <a:r>
              <a:rPr lang="en-GB" dirty="0"/>
              <a:t>Anglo-Saxon ‘</a:t>
            </a:r>
            <a:r>
              <a:rPr lang="en-GB" dirty="0" err="1"/>
              <a:t>tythingmen</a:t>
            </a:r>
            <a:r>
              <a:rPr lang="en-GB" dirty="0"/>
              <a:t>’</a:t>
            </a:r>
          </a:p>
          <a:p>
            <a:r>
              <a:rPr lang="en-GB" dirty="0"/>
              <a:t>The Republic</a:t>
            </a:r>
          </a:p>
          <a:p>
            <a:r>
              <a:rPr lang="en-GB" dirty="0"/>
              <a:t>Cavemen and power</a:t>
            </a:r>
          </a:p>
        </p:txBody>
      </p:sp>
      <p:pic>
        <p:nvPicPr>
          <p:cNvPr id="7" name="Picture 6">
            <a:extLst>
              <a:ext uri="{FF2B5EF4-FFF2-40B4-BE49-F238E27FC236}">
                <a16:creationId xmlns:a16="http://schemas.microsoft.com/office/drawing/2014/main" id="{490B8EEC-D127-4929-9ACD-ED712526B4A1}"/>
              </a:ext>
            </a:extLst>
          </p:cNvPr>
          <p:cNvPicPr>
            <a:picLocks noChangeAspect="1"/>
          </p:cNvPicPr>
          <p:nvPr/>
        </p:nvPicPr>
        <p:blipFill>
          <a:blip r:embed="rId2"/>
          <a:stretch>
            <a:fillRect/>
          </a:stretch>
        </p:blipFill>
        <p:spPr>
          <a:xfrm>
            <a:off x="5162705" y="640080"/>
            <a:ext cx="5886902" cy="5577840"/>
          </a:xfrm>
          <a:prstGeom prst="rect">
            <a:avLst/>
          </a:prstGeom>
        </p:spPr>
      </p:pic>
      <p:sp>
        <p:nvSpPr>
          <p:cNvPr id="4" name="Slide Number Placeholder 3">
            <a:extLst>
              <a:ext uri="{FF2B5EF4-FFF2-40B4-BE49-F238E27FC236}">
                <a16:creationId xmlns:a16="http://schemas.microsoft.com/office/drawing/2014/main" id="{4230C2E7-612E-7218-A628-2115D2360E96}"/>
              </a:ext>
            </a:extLst>
          </p:cNvPr>
          <p:cNvSpPr>
            <a:spLocks noGrp="1"/>
          </p:cNvSpPr>
          <p:nvPr>
            <p:ph type="sldNum" sz="quarter" idx="12"/>
          </p:nvPr>
        </p:nvSpPr>
        <p:spPr/>
        <p:txBody>
          <a:bodyPr/>
          <a:lstStyle/>
          <a:p>
            <a:fld id="{ABB89200-0994-4556-B81E-0BACE865B87D}" type="slidenum">
              <a:rPr lang="en-GB" smtClean="0"/>
              <a:t>4</a:t>
            </a:fld>
            <a:endParaRPr lang="en-GB"/>
          </a:p>
        </p:txBody>
      </p:sp>
    </p:spTree>
    <p:extLst>
      <p:ext uri="{BB962C8B-B14F-4D97-AF65-F5344CB8AC3E}">
        <p14:creationId xmlns:p14="http://schemas.microsoft.com/office/powerpoint/2010/main" val="187886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823"/>
            <a:ext cx="3419856" cy="5583148"/>
          </a:xfrm>
        </p:spPr>
        <p:txBody>
          <a:bodyPr anchor="ctr">
            <a:normAutofit/>
          </a:bodyPr>
          <a:lstStyle/>
          <a:p>
            <a:r>
              <a:rPr lang="en-GB" sz="5400" dirty="0"/>
              <a:t>Magistrates Constables and Councillors</a:t>
            </a:r>
          </a:p>
        </p:txBody>
      </p:sp>
      <p:sp>
        <p:nvSpPr>
          <p:cNvPr id="18"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3389A47-8A51-4BD6-3328-28DC183D0860}"/>
              </a:ext>
            </a:extLst>
          </p:cNvPr>
          <p:cNvPicPr>
            <a:picLocks noChangeAspect="1"/>
          </p:cNvPicPr>
          <p:nvPr/>
        </p:nvPicPr>
        <p:blipFill>
          <a:blip r:embed="rId2"/>
          <a:stretch>
            <a:fillRect/>
          </a:stretch>
        </p:blipFill>
        <p:spPr>
          <a:xfrm>
            <a:off x="5142202" y="-2874"/>
            <a:ext cx="5723692" cy="6858000"/>
          </a:xfrm>
          <a:prstGeom prst="rect">
            <a:avLst/>
          </a:prstGeom>
        </p:spPr>
      </p:pic>
      <p:sp>
        <p:nvSpPr>
          <p:cNvPr id="3" name="Content Placeholder 2"/>
          <p:cNvSpPr>
            <a:spLocks noGrp="1"/>
          </p:cNvSpPr>
          <p:nvPr>
            <p:ph idx="1"/>
          </p:nvPr>
        </p:nvSpPr>
        <p:spPr>
          <a:xfrm>
            <a:off x="4679898" y="4137164"/>
            <a:ext cx="7276188" cy="2382765"/>
          </a:xfrm>
          <a:solidFill>
            <a:schemeClr val="bg2">
              <a:lumMod val="90000"/>
            </a:schemeClr>
          </a:solidFill>
        </p:spPr>
        <p:txBody>
          <a:bodyPr anchor="t">
            <a:normAutofit lnSpcReduction="10000"/>
          </a:bodyPr>
          <a:lstStyle/>
          <a:p>
            <a:r>
              <a:rPr lang="en-GB" sz="2000" dirty="0"/>
              <a:t>Charles Rouse 1850</a:t>
            </a:r>
          </a:p>
          <a:p>
            <a:r>
              <a:rPr lang="en-GB" sz="2000" dirty="0"/>
              <a:t>1700s parish constables and watchmen (ward and watch system)</a:t>
            </a:r>
          </a:p>
          <a:p>
            <a:r>
              <a:rPr lang="en-GB" sz="2000" dirty="0"/>
              <a:t>Local government and powerful church bodies</a:t>
            </a:r>
          </a:p>
          <a:p>
            <a:r>
              <a:rPr lang="en-GB" sz="2000" dirty="0"/>
              <a:t>Reliance on responsible citizens working as magistrates and constables</a:t>
            </a:r>
          </a:p>
          <a:p>
            <a:r>
              <a:rPr lang="en-GB" sz="2000" dirty="0"/>
              <a:t>In Norman times constables were very important local elected officials. In time, magistrates came to oversee their work</a:t>
            </a:r>
          </a:p>
          <a:p>
            <a:endParaRPr lang="en-GB" sz="1700" dirty="0"/>
          </a:p>
        </p:txBody>
      </p:sp>
      <p:sp>
        <p:nvSpPr>
          <p:cNvPr id="5" name="Slide Number Placeholder 4">
            <a:extLst>
              <a:ext uri="{FF2B5EF4-FFF2-40B4-BE49-F238E27FC236}">
                <a16:creationId xmlns:a16="http://schemas.microsoft.com/office/drawing/2014/main" id="{2B199A73-1F60-B0B0-06C4-85F09973BB65}"/>
              </a:ext>
            </a:extLst>
          </p:cNvPr>
          <p:cNvSpPr>
            <a:spLocks noGrp="1"/>
          </p:cNvSpPr>
          <p:nvPr>
            <p:ph type="sldNum" sz="quarter" idx="12"/>
          </p:nvPr>
        </p:nvSpPr>
        <p:spPr/>
        <p:txBody>
          <a:bodyPr/>
          <a:lstStyle/>
          <a:p>
            <a:fld id="{ABB89200-0994-4556-B81E-0BACE865B87D}" type="slidenum">
              <a:rPr lang="en-GB" smtClean="0"/>
              <a:t>5</a:t>
            </a:fld>
            <a:endParaRPr lang="en-GB"/>
          </a:p>
        </p:txBody>
      </p:sp>
    </p:spTree>
    <p:extLst>
      <p:ext uri="{BB962C8B-B14F-4D97-AF65-F5344CB8AC3E}">
        <p14:creationId xmlns:p14="http://schemas.microsoft.com/office/powerpoint/2010/main" val="250478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459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7200217-2EEF-5A68-4D1A-FC33B9E82765}"/>
              </a:ext>
            </a:extLst>
          </p:cNvPr>
          <p:cNvPicPr>
            <a:picLocks noChangeAspect="1"/>
          </p:cNvPicPr>
          <p:nvPr/>
        </p:nvPicPr>
        <p:blipFill>
          <a:blip r:embed="rId2"/>
          <a:stretch>
            <a:fillRect/>
          </a:stretch>
        </p:blipFill>
        <p:spPr>
          <a:xfrm>
            <a:off x="6167438" y="639763"/>
            <a:ext cx="5316538" cy="1177925"/>
          </a:xfrm>
          <a:prstGeom prst="rect">
            <a:avLst/>
          </a:prstGeom>
        </p:spPr>
      </p:pic>
      <p:pic>
        <p:nvPicPr>
          <p:cNvPr id="7" name="Content Placeholder 6">
            <a:extLst>
              <a:ext uri="{FF2B5EF4-FFF2-40B4-BE49-F238E27FC236}">
                <a16:creationId xmlns:a16="http://schemas.microsoft.com/office/drawing/2014/main" id="{0EC2009E-F1D0-4988-E432-69CC60229006}"/>
              </a:ext>
            </a:extLst>
          </p:cNvPr>
          <p:cNvPicPr>
            <a:picLocks noGrp="1" noChangeAspect="1"/>
          </p:cNvPicPr>
          <p:nvPr>
            <p:ph idx="1"/>
          </p:nvPr>
        </p:nvPicPr>
        <p:blipFill>
          <a:blip r:embed="rId3"/>
          <a:stretch>
            <a:fillRect/>
          </a:stretch>
        </p:blipFill>
        <p:spPr>
          <a:xfrm>
            <a:off x="6167438" y="1885950"/>
            <a:ext cx="5316538" cy="4332288"/>
          </a:xfrm>
        </p:spPr>
      </p:pic>
      <p:sp>
        <p:nvSpPr>
          <p:cNvPr id="2" name="Title 1">
            <a:extLst>
              <a:ext uri="{FF2B5EF4-FFF2-40B4-BE49-F238E27FC236}">
                <a16:creationId xmlns:a16="http://schemas.microsoft.com/office/drawing/2014/main" id="{070AE4F3-99FF-2860-BA11-2F0F0A653887}"/>
              </a:ext>
            </a:extLst>
          </p:cNvPr>
          <p:cNvSpPr>
            <a:spLocks noGrp="1"/>
          </p:cNvSpPr>
          <p:nvPr>
            <p:ph type="title"/>
          </p:nvPr>
        </p:nvSpPr>
        <p:spPr>
          <a:xfrm>
            <a:off x="621629" y="640080"/>
            <a:ext cx="4225290" cy="5578816"/>
          </a:xfrm>
        </p:spPr>
        <p:txBody>
          <a:bodyPr vert="horz" lIns="91440" tIns="45720" rIns="91440" bIns="45720" rtlCol="0" anchor="ctr">
            <a:normAutofit/>
          </a:bodyPr>
          <a:lstStyle/>
          <a:p>
            <a:pPr algn="ctr"/>
            <a:r>
              <a:rPr lang="en-US" kern="1200">
                <a:solidFill>
                  <a:srgbClr val="FFFFFF"/>
                </a:solidFill>
                <a:latin typeface="+mj-lt"/>
                <a:ea typeface="+mj-ea"/>
                <a:cs typeface="+mj-cs"/>
              </a:rPr>
              <a:t>Glasgow Police Act 1800</a:t>
            </a:r>
          </a:p>
        </p:txBody>
      </p:sp>
      <p:sp>
        <p:nvSpPr>
          <p:cNvPr id="3" name="Slide Number Placeholder 2">
            <a:extLst>
              <a:ext uri="{FF2B5EF4-FFF2-40B4-BE49-F238E27FC236}">
                <a16:creationId xmlns:a16="http://schemas.microsoft.com/office/drawing/2014/main" id="{5C97F50D-16C7-C417-C24E-607D42815A68}"/>
              </a:ext>
            </a:extLst>
          </p:cNvPr>
          <p:cNvSpPr>
            <a:spLocks noGrp="1"/>
          </p:cNvSpPr>
          <p:nvPr>
            <p:ph type="sldNum" sz="quarter" idx="12"/>
          </p:nvPr>
        </p:nvSpPr>
        <p:spPr/>
        <p:txBody>
          <a:bodyPr/>
          <a:lstStyle/>
          <a:p>
            <a:fld id="{ABB89200-0994-4556-B81E-0BACE865B87D}" type="slidenum">
              <a:rPr lang="en-GB" smtClean="0"/>
              <a:t>6</a:t>
            </a:fld>
            <a:endParaRPr lang="en-GB"/>
          </a:p>
        </p:txBody>
      </p:sp>
    </p:spTree>
    <p:extLst>
      <p:ext uri="{BB962C8B-B14F-4D97-AF65-F5344CB8AC3E}">
        <p14:creationId xmlns:p14="http://schemas.microsoft.com/office/powerpoint/2010/main" val="87201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026763" cy="1561329"/>
          </a:xfrm>
        </p:spPr>
        <p:txBody>
          <a:bodyPr/>
          <a:lstStyle/>
          <a:p>
            <a:r>
              <a:rPr lang="en-GB" dirty="0"/>
              <a:t>Mid-18</a:t>
            </a:r>
            <a:r>
              <a:rPr lang="en-GB" baseline="30000" dirty="0"/>
              <a:t>th</a:t>
            </a:r>
            <a:r>
              <a:rPr lang="en-GB" dirty="0"/>
              <a:t> century London</a:t>
            </a:r>
          </a:p>
        </p:txBody>
      </p:sp>
      <p:sp>
        <p:nvSpPr>
          <p:cNvPr id="3" name="Content Placeholder 2"/>
          <p:cNvSpPr>
            <a:spLocks noGrp="1"/>
          </p:cNvSpPr>
          <p:nvPr>
            <p:ph idx="1"/>
          </p:nvPr>
        </p:nvSpPr>
        <p:spPr>
          <a:xfrm>
            <a:off x="5162550" y="781050"/>
            <a:ext cx="6632183" cy="5999894"/>
          </a:xfrm>
        </p:spPr>
        <p:txBody>
          <a:bodyPr>
            <a:normAutofit lnSpcReduction="10000"/>
          </a:bodyPr>
          <a:lstStyle/>
          <a:p>
            <a:r>
              <a:rPr lang="en-GB" dirty="0"/>
              <a:t>Magistrate Henry Fielding founded the Bow Street Runners</a:t>
            </a:r>
          </a:p>
          <a:p>
            <a:r>
              <a:rPr lang="en-GB" dirty="0"/>
              <a:t>London was full of pickpockets, ‘cutpurses’ and vagabonds</a:t>
            </a:r>
          </a:p>
          <a:p>
            <a:r>
              <a:rPr lang="en-GB" dirty="0"/>
              <a:t>London’s narrow streets provided great hiding places</a:t>
            </a:r>
          </a:p>
          <a:p>
            <a:r>
              <a:rPr lang="en-GB" dirty="0"/>
              <a:t>Earlier there were ‘Charlies’ (after Charles </a:t>
            </a:r>
            <a:r>
              <a:rPr lang="en-GB" dirty="0" err="1"/>
              <a:t>Huitchen</a:t>
            </a:r>
            <a:r>
              <a:rPr lang="en-GB" dirty="0"/>
              <a:t>): watchmen who detected and arrested, sorted out the drunks and called out the time</a:t>
            </a:r>
          </a:p>
          <a:p>
            <a:r>
              <a:rPr lang="en-GB" dirty="0"/>
              <a:t>Often criticised for being too old and infirm</a:t>
            </a:r>
          </a:p>
          <a:p>
            <a:r>
              <a:rPr lang="en-GB" dirty="0"/>
              <a:t>1751, the Bow Street Runners were founded – a permanent, armed policing presence</a:t>
            </a:r>
          </a:p>
        </p:txBody>
      </p:sp>
      <p:sp>
        <p:nvSpPr>
          <p:cNvPr id="7" name="TextBox 6">
            <a:extLst>
              <a:ext uri="{FF2B5EF4-FFF2-40B4-BE49-F238E27FC236}">
                <a16:creationId xmlns:a16="http://schemas.microsoft.com/office/drawing/2014/main" id="{5C0EA771-B8CE-45F2-8FED-0B04547D212E}"/>
              </a:ext>
            </a:extLst>
          </p:cNvPr>
          <p:cNvSpPr txBox="1"/>
          <p:nvPr/>
        </p:nvSpPr>
        <p:spPr>
          <a:xfrm>
            <a:off x="838200" y="2482104"/>
            <a:ext cx="4114801" cy="3108543"/>
          </a:xfrm>
          <a:prstGeom prst="rect">
            <a:avLst/>
          </a:prstGeom>
          <a:solidFill>
            <a:srgbClr val="FFFF00"/>
          </a:solidFill>
          <a:ln w="5715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An Enquiry into the Causes of the Late Increase of Robbers and Related Writings, 1751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“Quick notice and sudden pursuit.”</a:t>
            </a: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D40F425C-F546-98A0-1B24-738B2482D29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722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0B5EF-FCBF-758B-1F6A-5E1FDBD73459}"/>
              </a:ext>
            </a:extLst>
          </p:cNvPr>
          <p:cNvSpPr>
            <a:spLocks noGrp="1"/>
          </p:cNvSpPr>
          <p:nvPr>
            <p:ph type="title"/>
          </p:nvPr>
        </p:nvSpPr>
        <p:spPr>
          <a:xfrm>
            <a:off x="342900" y="178512"/>
            <a:ext cx="10515600" cy="1325563"/>
          </a:xfrm>
        </p:spPr>
        <p:txBody>
          <a:bodyPr/>
          <a:lstStyle/>
          <a:p>
            <a:r>
              <a:rPr lang="en-GB" dirty="0"/>
              <a:t>18</a:t>
            </a:r>
            <a:r>
              <a:rPr lang="en-GB" baseline="30000" dirty="0"/>
              <a:t>th</a:t>
            </a:r>
            <a:r>
              <a:rPr lang="en-GB" dirty="0"/>
              <a:t> century crisis and panic</a:t>
            </a:r>
          </a:p>
        </p:txBody>
      </p:sp>
      <p:sp>
        <p:nvSpPr>
          <p:cNvPr id="3" name="Content Placeholder 2">
            <a:extLst>
              <a:ext uri="{FF2B5EF4-FFF2-40B4-BE49-F238E27FC236}">
                <a16:creationId xmlns:a16="http://schemas.microsoft.com/office/drawing/2014/main" id="{4D292CA2-84F7-C4E2-21DC-BE676862F666}"/>
              </a:ext>
            </a:extLst>
          </p:cNvPr>
          <p:cNvSpPr>
            <a:spLocks noGrp="1"/>
          </p:cNvSpPr>
          <p:nvPr>
            <p:ph idx="1"/>
          </p:nvPr>
        </p:nvSpPr>
        <p:spPr>
          <a:xfrm>
            <a:off x="424313" y="1540042"/>
            <a:ext cx="8132545" cy="5178392"/>
          </a:xfrm>
        </p:spPr>
        <p:txBody>
          <a:bodyPr>
            <a:normAutofit lnSpcReduction="10000"/>
          </a:bodyPr>
          <a:lstStyle/>
          <a:p>
            <a:r>
              <a:rPr lang="en-GB" dirty="0"/>
              <a:t>Henry Fielding and stepbrother John</a:t>
            </a:r>
          </a:p>
          <a:p>
            <a:r>
              <a:rPr lang="en-GB" dirty="0"/>
              <a:t>Henry not happy about the poor, old, decrepit people employed as watchmen. Argued that national government should provide funding</a:t>
            </a:r>
          </a:p>
          <a:p>
            <a:r>
              <a:rPr lang="en-GB" dirty="0"/>
              <a:t>Criminals migrated from London to seek new opportunities</a:t>
            </a:r>
          </a:p>
          <a:p>
            <a:pPr lvl="1"/>
            <a:r>
              <a:rPr lang="en-GB" dirty="0"/>
              <a:t>Early evidence of County Lines thinking</a:t>
            </a:r>
          </a:p>
          <a:p>
            <a:r>
              <a:rPr lang="en-GB" dirty="0"/>
              <a:t>1763 government funds for highway security withdrawn – this should be a local matter!</a:t>
            </a:r>
          </a:p>
          <a:p>
            <a:pPr lvl="1"/>
            <a:r>
              <a:rPr lang="en-GB" dirty="0"/>
              <a:t>Austerity in 2020 and massive cuts for public services and policing</a:t>
            </a:r>
          </a:p>
          <a:p>
            <a:pPr lvl="1"/>
            <a:r>
              <a:rPr lang="en-GB" dirty="0"/>
              <a:t>Increased the Council Tax contributions for all householders</a:t>
            </a:r>
          </a:p>
        </p:txBody>
      </p:sp>
      <p:pic>
        <p:nvPicPr>
          <p:cNvPr id="4" name="Picture 3">
            <a:extLst>
              <a:ext uri="{FF2B5EF4-FFF2-40B4-BE49-F238E27FC236}">
                <a16:creationId xmlns:a16="http://schemas.microsoft.com/office/drawing/2014/main" id="{819F5CA7-F052-CBB1-2E9D-AF2E93FB6620}"/>
              </a:ext>
            </a:extLst>
          </p:cNvPr>
          <p:cNvPicPr>
            <a:picLocks noChangeAspect="1"/>
          </p:cNvPicPr>
          <p:nvPr/>
        </p:nvPicPr>
        <p:blipFill>
          <a:blip r:embed="rId2"/>
          <a:stretch>
            <a:fillRect/>
          </a:stretch>
        </p:blipFill>
        <p:spPr>
          <a:xfrm>
            <a:off x="8818923" y="447403"/>
            <a:ext cx="1926503" cy="2621507"/>
          </a:xfrm>
          <a:prstGeom prst="rect">
            <a:avLst/>
          </a:prstGeom>
        </p:spPr>
      </p:pic>
      <p:pic>
        <p:nvPicPr>
          <p:cNvPr id="5" name="Picture 4">
            <a:extLst>
              <a:ext uri="{FF2B5EF4-FFF2-40B4-BE49-F238E27FC236}">
                <a16:creationId xmlns:a16="http://schemas.microsoft.com/office/drawing/2014/main" id="{171C803E-10DD-B3A3-A742-230575BEF150}"/>
              </a:ext>
            </a:extLst>
          </p:cNvPr>
          <p:cNvPicPr>
            <a:picLocks noChangeAspect="1"/>
          </p:cNvPicPr>
          <p:nvPr/>
        </p:nvPicPr>
        <p:blipFill>
          <a:blip r:embed="rId3"/>
          <a:stretch>
            <a:fillRect/>
          </a:stretch>
        </p:blipFill>
        <p:spPr>
          <a:xfrm>
            <a:off x="8818923" y="3140844"/>
            <a:ext cx="2150645" cy="3182954"/>
          </a:xfrm>
          <a:prstGeom prst="rect">
            <a:avLst/>
          </a:prstGeom>
        </p:spPr>
      </p:pic>
      <p:sp>
        <p:nvSpPr>
          <p:cNvPr id="7" name="TextBox 6">
            <a:extLst>
              <a:ext uri="{FF2B5EF4-FFF2-40B4-BE49-F238E27FC236}">
                <a16:creationId xmlns:a16="http://schemas.microsoft.com/office/drawing/2014/main" id="{570F1E5A-2F86-EDC1-11DF-131F4559B72F}"/>
              </a:ext>
            </a:extLst>
          </p:cNvPr>
          <p:cNvSpPr txBox="1"/>
          <p:nvPr/>
        </p:nvSpPr>
        <p:spPr>
          <a:xfrm>
            <a:off x="6481312" y="6379145"/>
            <a:ext cx="253886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Rawlings (2002: 70-73)</a:t>
            </a:r>
          </a:p>
        </p:txBody>
      </p:sp>
      <p:sp>
        <p:nvSpPr>
          <p:cNvPr id="8" name="Slide Number Placeholder 7">
            <a:extLst>
              <a:ext uri="{FF2B5EF4-FFF2-40B4-BE49-F238E27FC236}">
                <a16:creationId xmlns:a16="http://schemas.microsoft.com/office/drawing/2014/main" id="{9A387809-2136-DA23-5D20-60BA88CC466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70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7E09498-7230-3005-E138-197B27364074}"/>
              </a:ext>
            </a:extLst>
          </p:cNvPr>
          <p:cNvSpPr>
            <a:spLocks noGrp="1"/>
          </p:cNvSpPr>
          <p:nvPr>
            <p:ph type="title"/>
          </p:nvPr>
        </p:nvSpPr>
        <p:spPr>
          <a:xfrm>
            <a:off x="640080" y="325369"/>
            <a:ext cx="4368602" cy="1956841"/>
          </a:xfrm>
        </p:spPr>
        <p:txBody>
          <a:bodyPr anchor="b">
            <a:normAutofit/>
          </a:bodyPr>
          <a:lstStyle/>
          <a:p>
            <a:r>
              <a:rPr lang="en-GB" sz="4600"/>
              <a:t>Hogarth’s Four Stages of Cruelty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2">
            <a:extLst>
              <a:ext uri="{FF2B5EF4-FFF2-40B4-BE49-F238E27FC236}">
                <a16:creationId xmlns:a16="http://schemas.microsoft.com/office/drawing/2014/main" id="{86FA9CC6-11FF-616B-6900-60B62F6DB995}"/>
              </a:ext>
            </a:extLst>
          </p:cNvPr>
          <p:cNvSpPr>
            <a:spLocks noGrp="1"/>
          </p:cNvSpPr>
          <p:nvPr>
            <p:ph idx="1"/>
          </p:nvPr>
        </p:nvSpPr>
        <p:spPr>
          <a:xfrm>
            <a:off x="386783" y="2872899"/>
            <a:ext cx="4875196" cy="3659732"/>
          </a:xfrm>
        </p:spPr>
        <p:txBody>
          <a:bodyPr>
            <a:noAutofit/>
          </a:bodyPr>
          <a:lstStyle/>
          <a:p>
            <a:r>
              <a:rPr lang="en-GB" sz="2400" dirty="0"/>
              <a:t>Henry Fielding was friends with artist William Hogarth. Both were concerned about issues for London and wider society</a:t>
            </a:r>
          </a:p>
          <a:p>
            <a:r>
              <a:rPr lang="en-GB" sz="2400" dirty="0"/>
              <a:t>The Four Stages of Cruelty showed the path of the criminal from animal cruelty, robbery, murder to death by public dissection</a:t>
            </a:r>
          </a:p>
          <a:p>
            <a:r>
              <a:rPr lang="en-GB" sz="2400" dirty="0"/>
              <a:t>These are old but very graphic</a:t>
            </a:r>
          </a:p>
          <a:p>
            <a:r>
              <a:rPr lang="en-GB" sz="2400" dirty="0"/>
              <a:t>Poor dog!</a:t>
            </a:r>
          </a:p>
        </p:txBody>
      </p:sp>
      <p:pic>
        <p:nvPicPr>
          <p:cNvPr id="3" name="Picture 2">
            <a:extLst>
              <a:ext uri="{FF2B5EF4-FFF2-40B4-BE49-F238E27FC236}">
                <a16:creationId xmlns:a16="http://schemas.microsoft.com/office/drawing/2014/main" id="{06A43B4A-32D5-FD6B-F16A-29CF4FDE8657}"/>
              </a:ext>
            </a:extLst>
          </p:cNvPr>
          <p:cNvPicPr>
            <a:picLocks noChangeAspect="1"/>
          </p:cNvPicPr>
          <p:nvPr/>
        </p:nvPicPr>
        <p:blipFill>
          <a:blip r:embed="rId2"/>
          <a:srcRect l="16497"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Slide Number Placeholder 4">
            <a:extLst>
              <a:ext uri="{FF2B5EF4-FFF2-40B4-BE49-F238E27FC236}">
                <a16:creationId xmlns:a16="http://schemas.microsoft.com/office/drawing/2014/main" id="{8526AA31-CFFB-3C19-DCCE-9A2AC215F62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0702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C51EDA71-70EC-9DFC-9384-652BC3A33D5A}"/>
              </a:ext>
            </a:extLst>
          </p:cNvPr>
          <p:cNvPicPr>
            <a:picLocks noChangeAspect="1"/>
          </p:cNvPicPr>
          <p:nvPr/>
        </p:nvPicPr>
        <p:blipFill>
          <a:blip r:embed="rId2"/>
          <a:stretch>
            <a:fillRect/>
          </a:stretch>
        </p:blipFill>
        <p:spPr>
          <a:xfrm>
            <a:off x="0" y="-126979"/>
            <a:ext cx="5890584" cy="7906824"/>
          </a:xfrm>
          <a:prstGeom prst="rect">
            <a:avLst/>
          </a:prstGeom>
        </p:spPr>
      </p:pic>
      <p:pic>
        <p:nvPicPr>
          <p:cNvPr id="15" name="Picture 14">
            <a:extLst>
              <a:ext uri="{FF2B5EF4-FFF2-40B4-BE49-F238E27FC236}">
                <a16:creationId xmlns:a16="http://schemas.microsoft.com/office/drawing/2014/main" id="{91332045-C4CE-8EE6-4A4C-F5BEEDE8DE4F}"/>
              </a:ext>
            </a:extLst>
          </p:cNvPr>
          <p:cNvPicPr>
            <a:picLocks noChangeAspect="1"/>
          </p:cNvPicPr>
          <p:nvPr/>
        </p:nvPicPr>
        <p:blipFill>
          <a:blip r:embed="rId3"/>
          <a:stretch>
            <a:fillRect/>
          </a:stretch>
        </p:blipFill>
        <p:spPr>
          <a:xfrm>
            <a:off x="1812552" y="-641383"/>
            <a:ext cx="7085890" cy="8876829"/>
          </a:xfrm>
          <a:prstGeom prst="rect">
            <a:avLst/>
          </a:prstGeom>
        </p:spPr>
      </p:pic>
      <p:pic>
        <p:nvPicPr>
          <p:cNvPr id="14" name="Picture 13">
            <a:extLst>
              <a:ext uri="{FF2B5EF4-FFF2-40B4-BE49-F238E27FC236}">
                <a16:creationId xmlns:a16="http://schemas.microsoft.com/office/drawing/2014/main" id="{85671EEF-CEAF-2220-31D4-3D5E519BF98E}"/>
              </a:ext>
            </a:extLst>
          </p:cNvPr>
          <p:cNvPicPr>
            <a:picLocks noChangeAspect="1"/>
          </p:cNvPicPr>
          <p:nvPr/>
        </p:nvPicPr>
        <p:blipFill>
          <a:blip r:embed="rId4"/>
          <a:stretch>
            <a:fillRect/>
          </a:stretch>
        </p:blipFill>
        <p:spPr>
          <a:xfrm>
            <a:off x="4056984" y="0"/>
            <a:ext cx="5890584" cy="7140102"/>
          </a:xfrm>
          <a:prstGeom prst="rect">
            <a:avLst/>
          </a:prstGeom>
        </p:spPr>
      </p:pic>
      <p:pic>
        <p:nvPicPr>
          <p:cNvPr id="10" name="Picture 9">
            <a:extLst>
              <a:ext uri="{FF2B5EF4-FFF2-40B4-BE49-F238E27FC236}">
                <a16:creationId xmlns:a16="http://schemas.microsoft.com/office/drawing/2014/main" id="{2091BB7C-1C47-7805-BD3E-C40E26F72411}"/>
              </a:ext>
            </a:extLst>
          </p:cNvPr>
          <p:cNvPicPr>
            <a:picLocks noChangeAspect="1"/>
          </p:cNvPicPr>
          <p:nvPr/>
        </p:nvPicPr>
        <p:blipFill>
          <a:blip r:embed="rId5"/>
          <a:stretch>
            <a:fillRect/>
          </a:stretch>
        </p:blipFill>
        <p:spPr>
          <a:xfrm>
            <a:off x="5825230" y="-185781"/>
            <a:ext cx="6366770" cy="7965626"/>
          </a:xfrm>
          <a:prstGeom prst="rect">
            <a:avLst/>
          </a:prstGeom>
        </p:spPr>
      </p:pic>
      <p:sp>
        <p:nvSpPr>
          <p:cNvPr id="2" name="Slide Number Placeholder 1">
            <a:extLst>
              <a:ext uri="{FF2B5EF4-FFF2-40B4-BE49-F238E27FC236}">
                <a16:creationId xmlns:a16="http://schemas.microsoft.com/office/drawing/2014/main" id="{99960DD9-7D67-42BB-EF72-1EB0BED8C55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9044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1000"/>
                                        <p:tgtEl>
                                          <p:spTgt spid="16"/>
                                        </p:tgtEl>
                                      </p:cBhvr>
                                    </p:animEffect>
                                    <p:anim calcmode="lin" valueType="num">
                                      <p:cBhvr>
                                        <p:cTn id="8" dur="1000" fill="hold"/>
                                        <p:tgtEl>
                                          <p:spTgt spid="16"/>
                                        </p:tgtEl>
                                        <p:attrNameLst>
                                          <p:attrName>ppt_x</p:attrName>
                                        </p:attrNameLst>
                                      </p:cBhvr>
                                      <p:tavLst>
                                        <p:tav tm="0">
                                          <p:val>
                                            <p:strVal val="#ppt_x"/>
                                          </p:val>
                                        </p:tav>
                                        <p:tav tm="100000">
                                          <p:val>
                                            <p:strVal val="#ppt_x"/>
                                          </p:val>
                                        </p:tav>
                                      </p:tavLst>
                                    </p:anim>
                                    <p:anim calcmode="lin" valueType="num">
                                      <p:cBhvr>
                                        <p:cTn id="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5"/>
                                        </p:tgtEl>
                                        <p:attrNameLst>
                                          <p:attrName>style.visibility</p:attrName>
                                        </p:attrNameLst>
                                      </p:cBhvr>
                                      <p:to>
                                        <p:strVal val="visible"/>
                                      </p:to>
                                    </p:set>
                                    <p:animEffect transition="in" filter="fade">
                                      <p:cBhvr>
                                        <p:cTn id="14" dur="1000"/>
                                        <p:tgtEl>
                                          <p:spTgt spid="15"/>
                                        </p:tgtEl>
                                      </p:cBhvr>
                                    </p:animEffect>
                                    <p:anim calcmode="lin" valueType="num">
                                      <p:cBhvr>
                                        <p:cTn id="15" dur="1000" fill="hold"/>
                                        <p:tgtEl>
                                          <p:spTgt spid="15"/>
                                        </p:tgtEl>
                                        <p:attrNameLst>
                                          <p:attrName>ppt_x</p:attrName>
                                        </p:attrNameLst>
                                      </p:cBhvr>
                                      <p:tavLst>
                                        <p:tav tm="0">
                                          <p:val>
                                            <p:strVal val="#ppt_x"/>
                                          </p:val>
                                        </p:tav>
                                        <p:tav tm="100000">
                                          <p:val>
                                            <p:strVal val="#ppt_x"/>
                                          </p:val>
                                        </p:tav>
                                      </p:tavLst>
                                    </p:anim>
                                    <p:anim calcmode="lin" valueType="num">
                                      <p:cBhvr>
                                        <p:cTn id="1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anim calcmode="lin" valueType="num">
                                      <p:cBhvr>
                                        <p:cTn id="22" dur="1000" fill="hold"/>
                                        <p:tgtEl>
                                          <p:spTgt spid="14"/>
                                        </p:tgtEl>
                                        <p:attrNameLst>
                                          <p:attrName>ppt_x</p:attrName>
                                        </p:attrNameLst>
                                      </p:cBhvr>
                                      <p:tavLst>
                                        <p:tav tm="0">
                                          <p:val>
                                            <p:strVal val="#ppt_x"/>
                                          </p:val>
                                        </p:tav>
                                        <p:tav tm="100000">
                                          <p:val>
                                            <p:strVal val="#ppt_x"/>
                                          </p:val>
                                        </p:tav>
                                      </p:tavLst>
                                    </p:anim>
                                    <p:anim calcmode="lin" valueType="num">
                                      <p:cBhvr>
                                        <p:cTn id="2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1000"/>
                                        <p:tgtEl>
                                          <p:spTgt spid="10"/>
                                        </p:tgtEl>
                                      </p:cBhvr>
                                    </p:animEffect>
                                    <p:anim calcmode="lin" valueType="num">
                                      <p:cBhvr>
                                        <p:cTn id="29" dur="1000" fill="hold"/>
                                        <p:tgtEl>
                                          <p:spTgt spid="10"/>
                                        </p:tgtEl>
                                        <p:attrNameLst>
                                          <p:attrName>ppt_x</p:attrName>
                                        </p:attrNameLst>
                                      </p:cBhvr>
                                      <p:tavLst>
                                        <p:tav tm="0">
                                          <p:val>
                                            <p:strVal val="#ppt_x"/>
                                          </p:val>
                                        </p:tav>
                                        <p:tav tm="100000">
                                          <p:val>
                                            <p:strVal val="#ppt_x"/>
                                          </p:val>
                                        </p:tav>
                                      </p:tavLst>
                                    </p:anim>
                                    <p:anim calcmode="lin" valueType="num">
                                      <p:cBhvr>
                                        <p:cTn id="30"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4C9C32-CFE1-8A19-7399-72ABAB9681CB}"/>
              </a:ext>
            </a:extLst>
          </p:cNvPr>
          <p:cNvPicPr>
            <a:picLocks noChangeAspect="1"/>
          </p:cNvPicPr>
          <p:nvPr/>
        </p:nvPicPr>
        <p:blipFill>
          <a:blip r:embed="rId2"/>
          <a:stretch>
            <a:fillRect/>
          </a:stretch>
        </p:blipFill>
        <p:spPr>
          <a:xfrm>
            <a:off x="381000" y="63500"/>
            <a:ext cx="11430000" cy="6429375"/>
          </a:xfrm>
          <a:prstGeom prst="rect">
            <a:avLst/>
          </a:prstGeom>
        </p:spPr>
      </p:pic>
      <p:sp>
        <p:nvSpPr>
          <p:cNvPr id="2" name="Title 1">
            <a:extLst>
              <a:ext uri="{FF2B5EF4-FFF2-40B4-BE49-F238E27FC236}">
                <a16:creationId xmlns:a16="http://schemas.microsoft.com/office/drawing/2014/main" id="{ACAB2CFF-5346-E867-2951-789429487B36}"/>
              </a:ext>
            </a:extLst>
          </p:cNvPr>
          <p:cNvSpPr>
            <a:spLocks noGrp="1"/>
          </p:cNvSpPr>
          <p:nvPr>
            <p:ph type="title"/>
          </p:nvPr>
        </p:nvSpPr>
        <p:spPr>
          <a:xfrm>
            <a:off x="838200" y="365125"/>
            <a:ext cx="3209925" cy="1325563"/>
          </a:xfrm>
          <a:solidFill>
            <a:schemeClr val="bg2"/>
          </a:solidFill>
        </p:spPr>
        <p:txBody>
          <a:bodyPr>
            <a:normAutofit/>
          </a:bodyPr>
          <a:lstStyle/>
          <a:p>
            <a:r>
              <a:rPr lang="en-GB" sz="6000" dirty="0"/>
              <a:t>Reasons?</a:t>
            </a:r>
          </a:p>
        </p:txBody>
      </p:sp>
      <p:sp>
        <p:nvSpPr>
          <p:cNvPr id="3" name="Content Placeholder 2">
            <a:extLst>
              <a:ext uri="{FF2B5EF4-FFF2-40B4-BE49-F238E27FC236}">
                <a16:creationId xmlns:a16="http://schemas.microsoft.com/office/drawing/2014/main" id="{6F771BBD-085E-C72B-D6BE-7F78B98240D2}"/>
              </a:ext>
            </a:extLst>
          </p:cNvPr>
          <p:cNvSpPr>
            <a:spLocks noGrp="1"/>
          </p:cNvSpPr>
          <p:nvPr>
            <p:ph idx="1"/>
          </p:nvPr>
        </p:nvSpPr>
        <p:spPr>
          <a:xfrm>
            <a:off x="3081337" y="4600575"/>
            <a:ext cx="6029325" cy="1755775"/>
          </a:xfrm>
          <a:solidFill>
            <a:schemeClr val="bg2"/>
          </a:solidFill>
        </p:spPr>
        <p:txBody>
          <a:bodyPr>
            <a:normAutofit/>
          </a:bodyPr>
          <a:lstStyle/>
          <a:p>
            <a:r>
              <a:rPr lang="en-GB" sz="1600" dirty="0"/>
              <a:t>We did not use the language then but:</a:t>
            </a:r>
          </a:p>
          <a:p>
            <a:r>
              <a:rPr lang="en-GB" sz="1600" dirty="0"/>
              <a:t>Widespread and increasing antisocial behaviour and crime</a:t>
            </a:r>
          </a:p>
          <a:p>
            <a:r>
              <a:rPr lang="en-GB" sz="1600" dirty="0"/>
              <a:t>Substance misuse, begging, worklessness</a:t>
            </a:r>
          </a:p>
          <a:p>
            <a:r>
              <a:rPr lang="en-GB" sz="1600" dirty="0"/>
              <a:t>Fondness for the old days: things were better years ago</a:t>
            </a:r>
          </a:p>
          <a:p>
            <a:r>
              <a:rPr lang="en-GB" sz="1600" dirty="0"/>
              <a:t>Profit for the dealers</a:t>
            </a:r>
          </a:p>
        </p:txBody>
      </p:sp>
      <p:sp>
        <p:nvSpPr>
          <p:cNvPr id="4" name="Slide Number Placeholder 3">
            <a:extLst>
              <a:ext uri="{FF2B5EF4-FFF2-40B4-BE49-F238E27FC236}">
                <a16:creationId xmlns:a16="http://schemas.microsoft.com/office/drawing/2014/main" id="{5D11ED6B-9383-6667-2DC9-A9FC0EA7EDB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035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F9D0A-7F0F-0F0C-0919-E16D873DF8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620552-8C7C-2A16-9E71-19CCA9A5733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D886B130-06A4-6DBE-1566-B5E0DF8E11F0}"/>
              </a:ext>
            </a:extLst>
          </p:cNvPr>
          <p:cNvPicPr>
            <a:picLocks noChangeAspect="1"/>
          </p:cNvPicPr>
          <p:nvPr/>
        </p:nvPicPr>
        <p:blipFill>
          <a:blip r:embed="rId2"/>
          <a:stretch>
            <a:fillRect/>
          </a:stretch>
        </p:blipFill>
        <p:spPr>
          <a:xfrm>
            <a:off x="381000" y="19050"/>
            <a:ext cx="11430000" cy="6819900"/>
          </a:xfrm>
          <a:prstGeom prst="rect">
            <a:avLst/>
          </a:prstGeom>
        </p:spPr>
      </p:pic>
      <p:sp>
        <p:nvSpPr>
          <p:cNvPr id="5" name="Rectangle 4">
            <a:extLst>
              <a:ext uri="{FF2B5EF4-FFF2-40B4-BE49-F238E27FC236}">
                <a16:creationId xmlns:a16="http://schemas.microsoft.com/office/drawing/2014/main" id="{5D99A244-2F1A-9F4D-5E5A-A35DEE4A3236}"/>
              </a:ext>
            </a:extLst>
          </p:cNvPr>
          <p:cNvSpPr/>
          <p:nvPr/>
        </p:nvSpPr>
        <p:spPr>
          <a:xfrm>
            <a:off x="6227545" y="86627"/>
            <a:ext cx="5601903" cy="677137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D4A6C051-F203-61A1-D4AA-3E033A247CF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7545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64DB9-F46E-96AF-1D71-EB7288FFE1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67C6BD4-A2BF-B101-42F9-B8BC866B0D5C}"/>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69ABE31D-9007-9FB2-E85A-80D574F95300}"/>
              </a:ext>
            </a:extLst>
          </p:cNvPr>
          <p:cNvPicPr>
            <a:picLocks noChangeAspect="1"/>
          </p:cNvPicPr>
          <p:nvPr/>
        </p:nvPicPr>
        <p:blipFill>
          <a:blip r:embed="rId2"/>
          <a:stretch>
            <a:fillRect/>
          </a:stretch>
        </p:blipFill>
        <p:spPr>
          <a:xfrm>
            <a:off x="1521703" y="0"/>
            <a:ext cx="9148593" cy="6858000"/>
          </a:xfrm>
          <a:prstGeom prst="rect">
            <a:avLst/>
          </a:prstGeom>
        </p:spPr>
      </p:pic>
      <p:pic>
        <p:nvPicPr>
          <p:cNvPr id="5" name="Picture 4">
            <a:extLst>
              <a:ext uri="{FF2B5EF4-FFF2-40B4-BE49-F238E27FC236}">
                <a16:creationId xmlns:a16="http://schemas.microsoft.com/office/drawing/2014/main" id="{22B98F51-4800-0BF0-71ED-2696F3EE29C1}"/>
              </a:ext>
            </a:extLst>
          </p:cNvPr>
          <p:cNvPicPr>
            <a:picLocks noChangeAspect="1"/>
          </p:cNvPicPr>
          <p:nvPr/>
        </p:nvPicPr>
        <p:blipFill>
          <a:blip r:embed="rId3"/>
          <a:stretch>
            <a:fillRect/>
          </a:stretch>
        </p:blipFill>
        <p:spPr>
          <a:xfrm>
            <a:off x="1162050" y="214312"/>
            <a:ext cx="9867900" cy="6429375"/>
          </a:xfrm>
          <a:prstGeom prst="rect">
            <a:avLst/>
          </a:prstGeom>
        </p:spPr>
      </p:pic>
      <p:sp>
        <p:nvSpPr>
          <p:cNvPr id="6" name="Oval 5">
            <a:extLst>
              <a:ext uri="{FF2B5EF4-FFF2-40B4-BE49-F238E27FC236}">
                <a16:creationId xmlns:a16="http://schemas.microsoft.com/office/drawing/2014/main" id="{3D5C697B-9817-76D2-D3B0-2BA51DE8350D}"/>
              </a:ext>
            </a:extLst>
          </p:cNvPr>
          <p:cNvSpPr/>
          <p:nvPr/>
        </p:nvSpPr>
        <p:spPr>
          <a:xfrm>
            <a:off x="10148348" y="2630184"/>
            <a:ext cx="601679" cy="554806"/>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7" name="Slide Number Placeholder 6">
            <a:extLst>
              <a:ext uri="{FF2B5EF4-FFF2-40B4-BE49-F238E27FC236}">
                <a16:creationId xmlns:a16="http://schemas.microsoft.com/office/drawing/2014/main" id="{A7156B48-6424-95DA-84ED-C37B0FAE434B}"/>
              </a:ext>
            </a:extLst>
          </p:cNvPr>
          <p:cNvSpPr>
            <a:spLocks noGrp="1"/>
          </p:cNvSpPr>
          <p:nvPr>
            <p:ph type="sldNum" sz="quarter" idx="12"/>
          </p:nvPr>
        </p:nvSpPr>
        <p:spPr/>
        <p:txBody>
          <a:bodyPr/>
          <a:lstStyle/>
          <a:p>
            <a:fld id="{ABB89200-0994-4556-B81E-0BACE865B87D}" type="slidenum">
              <a:rPr lang="en-GB" smtClean="0"/>
              <a:t>13</a:t>
            </a:fld>
            <a:endParaRPr lang="en-GB"/>
          </a:p>
        </p:txBody>
      </p:sp>
    </p:spTree>
    <p:extLst>
      <p:ext uri="{BB962C8B-B14F-4D97-AF65-F5344CB8AC3E}">
        <p14:creationId xmlns:p14="http://schemas.microsoft.com/office/powerpoint/2010/main" val="1875535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1000"/>
                                        <p:tgtEl>
                                          <p:spTgt spid="6"/>
                                        </p:tgtEl>
                                      </p:cBhvr>
                                    </p:animEffect>
                                    <p:anim calcmode="lin" valueType="num">
                                      <p:cBhvr>
                                        <p:cTn id="14" dur="1000" fill="hold"/>
                                        <p:tgtEl>
                                          <p:spTgt spid="6"/>
                                        </p:tgtEl>
                                        <p:attrNameLst>
                                          <p:attrName>ppt_x</p:attrName>
                                        </p:attrNameLst>
                                      </p:cBhvr>
                                      <p:tavLst>
                                        <p:tav tm="0">
                                          <p:val>
                                            <p:strVal val="#ppt_x"/>
                                          </p:val>
                                        </p:tav>
                                        <p:tav tm="100000">
                                          <p:val>
                                            <p:strVal val="#ppt_x"/>
                                          </p:val>
                                        </p:tav>
                                      </p:tavLst>
                                    </p:anim>
                                    <p:anim calcmode="lin" valueType="num">
                                      <p:cBhvr>
                                        <p:cTn id="1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2D6FBF9-2A52-4F24-B225-306936DA0639}"/>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Metropolitan Police Act 1829</a:t>
            </a:r>
          </a:p>
        </p:txBody>
      </p:sp>
      <p:sp>
        <p:nvSpPr>
          <p:cNvPr id="3" name="Content Placeholder 2">
            <a:extLst>
              <a:ext uri="{FF2B5EF4-FFF2-40B4-BE49-F238E27FC236}">
                <a16:creationId xmlns:a16="http://schemas.microsoft.com/office/drawing/2014/main" id="{62346648-55FD-488A-92F7-774C4B605B18}"/>
              </a:ext>
            </a:extLst>
          </p:cNvPr>
          <p:cNvSpPr>
            <a:spLocks noGrp="1"/>
          </p:cNvSpPr>
          <p:nvPr>
            <p:ph idx="1"/>
          </p:nvPr>
        </p:nvSpPr>
        <p:spPr>
          <a:xfrm>
            <a:off x="1424904" y="2494450"/>
            <a:ext cx="4537357" cy="4242252"/>
          </a:xfrm>
        </p:spPr>
        <p:txBody>
          <a:bodyPr>
            <a:normAutofit/>
          </a:bodyPr>
          <a:lstStyle/>
          <a:p>
            <a:r>
              <a:rPr lang="en-GB" sz="2000" dirty="0"/>
              <a:t>Sir Robert Peel’s focus on a new police force</a:t>
            </a:r>
          </a:p>
          <a:p>
            <a:r>
              <a:rPr lang="en-GB" sz="2000" dirty="0"/>
              <a:t>Municipal Corporations Act (1835) saw the new full-time, paid  police extended to the 178 boroughs of England and Wales</a:t>
            </a:r>
          </a:p>
          <a:p>
            <a:r>
              <a:rPr lang="en-GB" sz="2000" dirty="0"/>
              <a:t>This Act engaged local ratepayers to form new politically elected Councils</a:t>
            </a:r>
          </a:p>
          <a:p>
            <a:r>
              <a:rPr lang="en-GB" sz="2000" dirty="0"/>
              <a:t>These Councils had the power to form sub committees called Watch Committees, which had the power to form a ‘new police’</a:t>
            </a:r>
          </a:p>
          <a:p>
            <a:endParaRPr lang="en-GB" sz="1700" dirty="0"/>
          </a:p>
          <a:p>
            <a:endParaRPr lang="en-GB" sz="1700" dirty="0"/>
          </a:p>
        </p:txBody>
      </p:sp>
      <p:pic>
        <p:nvPicPr>
          <p:cNvPr id="4" name="Picture 3">
            <a:extLst>
              <a:ext uri="{FF2B5EF4-FFF2-40B4-BE49-F238E27FC236}">
                <a16:creationId xmlns:a16="http://schemas.microsoft.com/office/drawing/2014/main" id="{1B3BFB26-7197-47D7-BEA4-B43410ECF06F}"/>
              </a:ext>
            </a:extLst>
          </p:cNvPr>
          <p:cNvPicPr>
            <a:picLocks noChangeAspect="1"/>
          </p:cNvPicPr>
          <p:nvPr/>
        </p:nvPicPr>
        <p:blipFill rotWithShape="1">
          <a:blip r:embed="rId2"/>
          <a:srcRect l="8155" r="7077"/>
          <a:stretch/>
        </p:blipFill>
        <p:spPr>
          <a:xfrm>
            <a:off x="6098892" y="2492376"/>
            <a:ext cx="4802404" cy="3563372"/>
          </a:xfrm>
          <a:prstGeom prst="rect">
            <a:avLst/>
          </a:prstGeom>
        </p:spPr>
      </p:pic>
      <p:sp>
        <p:nvSpPr>
          <p:cNvPr id="5" name="Slide Number Placeholder 4">
            <a:extLst>
              <a:ext uri="{FF2B5EF4-FFF2-40B4-BE49-F238E27FC236}">
                <a16:creationId xmlns:a16="http://schemas.microsoft.com/office/drawing/2014/main" id="{F2B2913D-37EA-BAFC-9B29-B185571EE85C}"/>
              </a:ext>
            </a:extLst>
          </p:cNvPr>
          <p:cNvSpPr>
            <a:spLocks noGrp="1"/>
          </p:cNvSpPr>
          <p:nvPr>
            <p:ph type="sldNum" sz="quarter" idx="12"/>
          </p:nvPr>
        </p:nvSpPr>
        <p:spPr/>
        <p:txBody>
          <a:bodyPr/>
          <a:lstStyle/>
          <a:p>
            <a:fld id="{ABB89200-0994-4556-B81E-0BACE865B87D}" type="slidenum">
              <a:rPr lang="en-GB" smtClean="0"/>
              <a:t>14</a:t>
            </a:fld>
            <a:endParaRPr lang="en-GB"/>
          </a:p>
        </p:txBody>
      </p:sp>
    </p:spTree>
    <p:extLst>
      <p:ext uri="{BB962C8B-B14F-4D97-AF65-F5344CB8AC3E}">
        <p14:creationId xmlns:p14="http://schemas.microsoft.com/office/powerpoint/2010/main" val="3735795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AB82-16A3-4B3E-82B6-E4DF20192F25}"/>
              </a:ext>
            </a:extLst>
          </p:cNvPr>
          <p:cNvSpPr>
            <a:spLocks noGrp="1"/>
          </p:cNvSpPr>
          <p:nvPr>
            <p:ph type="title"/>
          </p:nvPr>
        </p:nvSpPr>
        <p:spPr/>
        <p:txBody>
          <a:bodyPr>
            <a:normAutofit/>
          </a:bodyPr>
          <a:lstStyle/>
          <a:p>
            <a:r>
              <a:rPr lang="en-GB" sz="5400" dirty="0"/>
              <a:t>Lack of oversight</a:t>
            </a:r>
          </a:p>
        </p:txBody>
      </p:sp>
      <p:sp>
        <p:nvSpPr>
          <p:cNvPr id="3" name="Content Placeholder 2">
            <a:extLst>
              <a:ext uri="{FF2B5EF4-FFF2-40B4-BE49-F238E27FC236}">
                <a16:creationId xmlns:a16="http://schemas.microsoft.com/office/drawing/2014/main" id="{E32984A9-3E4B-4F2C-B385-75FD52D3BDC1}"/>
              </a:ext>
            </a:extLst>
          </p:cNvPr>
          <p:cNvSpPr>
            <a:spLocks noGrp="1"/>
          </p:cNvSpPr>
          <p:nvPr>
            <p:ph idx="1"/>
          </p:nvPr>
        </p:nvSpPr>
        <p:spPr>
          <a:xfrm>
            <a:off x="838200" y="1825625"/>
            <a:ext cx="4648200" cy="4351338"/>
          </a:xfrm>
        </p:spPr>
        <p:txBody>
          <a:bodyPr/>
          <a:lstStyle/>
          <a:p>
            <a:r>
              <a:rPr lang="en-GB" dirty="0"/>
              <a:t>Central government did not oversee the new police</a:t>
            </a:r>
          </a:p>
          <a:p>
            <a:r>
              <a:rPr lang="en-GB" dirty="0"/>
              <a:t>There was uproar at the idea of the new police</a:t>
            </a:r>
          </a:p>
          <a:p>
            <a:r>
              <a:rPr lang="en-GB" dirty="0"/>
              <a:t>Some Councils partially implemented the 1835 Act and some poorer areas ignored it completely</a:t>
            </a:r>
          </a:p>
          <a:p>
            <a:endParaRPr lang="en-GB" dirty="0"/>
          </a:p>
          <a:p>
            <a:endParaRPr lang="en-GB" dirty="0"/>
          </a:p>
        </p:txBody>
      </p:sp>
      <p:pic>
        <p:nvPicPr>
          <p:cNvPr id="5" name="Picture 4">
            <a:extLst>
              <a:ext uri="{FF2B5EF4-FFF2-40B4-BE49-F238E27FC236}">
                <a16:creationId xmlns:a16="http://schemas.microsoft.com/office/drawing/2014/main" id="{7AE05F5C-DC91-2435-F7BE-B77C8BE6EF1A}"/>
              </a:ext>
            </a:extLst>
          </p:cNvPr>
          <p:cNvPicPr>
            <a:picLocks noChangeAspect="1"/>
          </p:cNvPicPr>
          <p:nvPr/>
        </p:nvPicPr>
        <p:blipFill>
          <a:blip r:embed="rId2"/>
          <a:stretch>
            <a:fillRect/>
          </a:stretch>
        </p:blipFill>
        <p:spPr>
          <a:xfrm>
            <a:off x="5787139" y="733425"/>
            <a:ext cx="6162675" cy="53911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29B819CA-E324-B859-BE3D-55392EE1B6E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8264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AB82-16A3-4B3E-82B6-E4DF20192F25}"/>
              </a:ext>
            </a:extLst>
          </p:cNvPr>
          <p:cNvSpPr>
            <a:spLocks noGrp="1"/>
          </p:cNvSpPr>
          <p:nvPr>
            <p:ph type="title"/>
          </p:nvPr>
        </p:nvSpPr>
        <p:spPr/>
        <p:txBody>
          <a:bodyPr/>
          <a:lstStyle/>
          <a:p>
            <a:r>
              <a:rPr lang="en-GB" dirty="0"/>
              <a:t>Lack of oversight</a:t>
            </a:r>
          </a:p>
        </p:txBody>
      </p:sp>
      <p:sp>
        <p:nvSpPr>
          <p:cNvPr id="3" name="Content Placeholder 2">
            <a:extLst>
              <a:ext uri="{FF2B5EF4-FFF2-40B4-BE49-F238E27FC236}">
                <a16:creationId xmlns:a16="http://schemas.microsoft.com/office/drawing/2014/main" id="{E32984A9-3E4B-4F2C-B385-75FD52D3BDC1}"/>
              </a:ext>
            </a:extLst>
          </p:cNvPr>
          <p:cNvSpPr>
            <a:spLocks noGrp="1"/>
          </p:cNvSpPr>
          <p:nvPr>
            <p:ph idx="1"/>
          </p:nvPr>
        </p:nvSpPr>
        <p:spPr>
          <a:xfrm>
            <a:off x="838200" y="1825625"/>
            <a:ext cx="4153678" cy="4351338"/>
          </a:xfrm>
        </p:spPr>
        <p:txBody>
          <a:bodyPr>
            <a:normAutofit lnSpcReduction="10000"/>
          </a:bodyPr>
          <a:lstStyle/>
          <a:p>
            <a:r>
              <a:rPr lang="en-GB" dirty="0"/>
              <a:t>Central government did not oversee the new police</a:t>
            </a:r>
          </a:p>
          <a:p>
            <a:r>
              <a:rPr lang="en-GB" dirty="0"/>
              <a:t>Some Councils partially implemented the 1835 Act and some poorer areas ignored it completely</a:t>
            </a:r>
          </a:p>
          <a:p>
            <a:r>
              <a:rPr lang="en-GB" dirty="0"/>
              <a:t>Why empower a section of the community to oversee the rest of us</a:t>
            </a:r>
          </a:p>
          <a:p>
            <a:endParaRPr lang="en-GB" dirty="0"/>
          </a:p>
          <a:p>
            <a:endParaRPr lang="en-GB" dirty="0"/>
          </a:p>
        </p:txBody>
      </p:sp>
      <p:pic>
        <p:nvPicPr>
          <p:cNvPr id="4" name="Picture 3">
            <a:extLst>
              <a:ext uri="{FF2B5EF4-FFF2-40B4-BE49-F238E27FC236}">
                <a16:creationId xmlns:a16="http://schemas.microsoft.com/office/drawing/2014/main" id="{39A5CC60-CC28-42F4-9B1B-F8FD6BA4F375}"/>
              </a:ext>
            </a:extLst>
          </p:cNvPr>
          <p:cNvPicPr>
            <a:picLocks noChangeAspect="1"/>
          </p:cNvPicPr>
          <p:nvPr/>
        </p:nvPicPr>
        <p:blipFill>
          <a:blip r:embed="rId2"/>
          <a:stretch>
            <a:fillRect/>
          </a:stretch>
        </p:blipFill>
        <p:spPr>
          <a:xfrm>
            <a:off x="4795935" y="485192"/>
            <a:ext cx="7354095" cy="5899618"/>
          </a:xfrm>
          <a:prstGeom prst="rect">
            <a:avLst/>
          </a:prstGeom>
        </p:spPr>
      </p:pic>
      <p:sp>
        <p:nvSpPr>
          <p:cNvPr id="5" name="Slide Number Placeholder 4">
            <a:extLst>
              <a:ext uri="{FF2B5EF4-FFF2-40B4-BE49-F238E27FC236}">
                <a16:creationId xmlns:a16="http://schemas.microsoft.com/office/drawing/2014/main" id="{E58161BA-55F8-3615-BCDA-7C7EB15CE3AC}"/>
              </a:ext>
            </a:extLst>
          </p:cNvPr>
          <p:cNvSpPr>
            <a:spLocks noGrp="1"/>
          </p:cNvSpPr>
          <p:nvPr>
            <p:ph type="sldNum" sz="quarter" idx="12"/>
          </p:nvPr>
        </p:nvSpPr>
        <p:spPr/>
        <p:txBody>
          <a:bodyPr/>
          <a:lstStyle/>
          <a:p>
            <a:fld id="{ABB89200-0994-4556-B81E-0BACE865B87D}" type="slidenum">
              <a:rPr lang="en-GB" smtClean="0"/>
              <a:t>16</a:t>
            </a:fld>
            <a:endParaRPr lang="en-GB"/>
          </a:p>
        </p:txBody>
      </p:sp>
    </p:spTree>
    <p:extLst>
      <p:ext uri="{BB962C8B-B14F-4D97-AF65-F5344CB8AC3E}">
        <p14:creationId xmlns:p14="http://schemas.microsoft.com/office/powerpoint/2010/main" val="32641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6DD5E-3D86-E2F8-3067-BD36F14DA2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411D3D-5410-CFA5-F93D-CE807BBAE73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F4EB770-9766-F0C1-EF80-31762360EB51}"/>
              </a:ext>
            </a:extLst>
          </p:cNvPr>
          <p:cNvPicPr>
            <a:picLocks noChangeAspect="1"/>
          </p:cNvPicPr>
          <p:nvPr/>
        </p:nvPicPr>
        <p:blipFill>
          <a:blip r:embed="rId2"/>
          <a:stretch>
            <a:fillRect/>
          </a:stretch>
        </p:blipFill>
        <p:spPr>
          <a:xfrm>
            <a:off x="531845" y="-166197"/>
            <a:ext cx="11541967" cy="7409944"/>
          </a:xfrm>
          <a:prstGeom prst="rect">
            <a:avLst/>
          </a:prstGeom>
        </p:spPr>
      </p:pic>
      <p:pic>
        <p:nvPicPr>
          <p:cNvPr id="6" name="Picture 5">
            <a:extLst>
              <a:ext uri="{FF2B5EF4-FFF2-40B4-BE49-F238E27FC236}">
                <a16:creationId xmlns:a16="http://schemas.microsoft.com/office/drawing/2014/main" id="{0EA4F071-0A65-06CD-7D8E-8C1AB1C6F8F0}"/>
              </a:ext>
            </a:extLst>
          </p:cNvPr>
          <p:cNvPicPr>
            <a:picLocks noChangeAspect="1"/>
          </p:cNvPicPr>
          <p:nvPr/>
        </p:nvPicPr>
        <p:blipFill>
          <a:blip r:embed="rId3"/>
          <a:stretch>
            <a:fillRect/>
          </a:stretch>
        </p:blipFill>
        <p:spPr>
          <a:xfrm>
            <a:off x="1693894" y="365125"/>
            <a:ext cx="9217867" cy="8290095"/>
          </a:xfrm>
          <a:prstGeom prst="rect">
            <a:avLst/>
          </a:prstGeom>
        </p:spPr>
      </p:pic>
      <p:sp>
        <p:nvSpPr>
          <p:cNvPr id="5" name="Slide Number Placeholder 4">
            <a:extLst>
              <a:ext uri="{FF2B5EF4-FFF2-40B4-BE49-F238E27FC236}">
                <a16:creationId xmlns:a16="http://schemas.microsoft.com/office/drawing/2014/main" id="{4049202C-89B1-9057-6D46-14D1106D43E0}"/>
              </a:ext>
            </a:extLst>
          </p:cNvPr>
          <p:cNvSpPr>
            <a:spLocks noGrp="1"/>
          </p:cNvSpPr>
          <p:nvPr>
            <p:ph type="sldNum" sz="quarter" idx="12"/>
          </p:nvPr>
        </p:nvSpPr>
        <p:spPr/>
        <p:txBody>
          <a:bodyPr/>
          <a:lstStyle/>
          <a:p>
            <a:fld id="{ABB89200-0994-4556-B81E-0BACE865B87D}" type="slidenum">
              <a:rPr lang="en-GB" smtClean="0"/>
              <a:t>17</a:t>
            </a:fld>
            <a:endParaRPr lang="en-GB"/>
          </a:p>
        </p:txBody>
      </p:sp>
    </p:spTree>
    <p:extLst>
      <p:ext uri="{BB962C8B-B14F-4D97-AF65-F5344CB8AC3E}">
        <p14:creationId xmlns:p14="http://schemas.microsoft.com/office/powerpoint/2010/main" val="2694991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473AE-DB81-4E27-B71F-A3AF15FB2AB1}"/>
              </a:ext>
            </a:extLst>
          </p:cNvPr>
          <p:cNvSpPr>
            <a:spLocks noGrp="1"/>
          </p:cNvSpPr>
          <p:nvPr>
            <p:ph type="title"/>
          </p:nvPr>
        </p:nvSpPr>
        <p:spPr/>
        <p:txBody>
          <a:bodyPr/>
          <a:lstStyle/>
          <a:p>
            <a:r>
              <a:rPr lang="en-GB" dirty="0">
                <a:solidFill>
                  <a:schemeClr val="bg1"/>
                </a:solidFill>
              </a:rPr>
              <a:t>A worrying position - 1839</a:t>
            </a:r>
          </a:p>
        </p:txBody>
      </p:sp>
      <p:sp>
        <p:nvSpPr>
          <p:cNvPr id="3" name="Content Placeholder 2">
            <a:extLst>
              <a:ext uri="{FF2B5EF4-FFF2-40B4-BE49-F238E27FC236}">
                <a16:creationId xmlns:a16="http://schemas.microsoft.com/office/drawing/2014/main" id="{6B58FC97-F2E2-4235-9B2D-4448E7470727}"/>
              </a:ext>
            </a:extLst>
          </p:cNvPr>
          <p:cNvSpPr>
            <a:spLocks noGrp="1"/>
          </p:cNvSpPr>
          <p:nvPr>
            <p:ph idx="1"/>
          </p:nvPr>
        </p:nvSpPr>
        <p:spPr>
          <a:xfrm>
            <a:off x="838200" y="2055813"/>
            <a:ext cx="5417745" cy="4121150"/>
          </a:xfrm>
        </p:spPr>
        <p:txBody>
          <a:bodyPr/>
          <a:lstStyle/>
          <a:p>
            <a:r>
              <a:rPr lang="en-GB" dirty="0">
                <a:solidFill>
                  <a:schemeClr val="bg1"/>
                </a:solidFill>
              </a:rPr>
              <a:t>The Commission found crime was rampant in every part of the country</a:t>
            </a:r>
          </a:p>
          <a:p>
            <a:r>
              <a:rPr lang="en-GB" dirty="0">
                <a:solidFill>
                  <a:schemeClr val="bg1"/>
                </a:solidFill>
              </a:rPr>
              <a:t>Means of prevention and detection virtually non-existent</a:t>
            </a:r>
          </a:p>
          <a:p>
            <a:r>
              <a:rPr lang="en-GB" dirty="0">
                <a:solidFill>
                  <a:schemeClr val="bg1"/>
                </a:solidFill>
              </a:rPr>
              <a:t>Desperate need for a rural constabulary</a:t>
            </a:r>
          </a:p>
        </p:txBody>
      </p:sp>
      <p:pic>
        <p:nvPicPr>
          <p:cNvPr id="4" name="Picture 3">
            <a:extLst>
              <a:ext uri="{FF2B5EF4-FFF2-40B4-BE49-F238E27FC236}">
                <a16:creationId xmlns:a16="http://schemas.microsoft.com/office/drawing/2014/main" id="{E98021CE-7B93-42DA-A61A-263CF9A14CC3}"/>
              </a:ext>
            </a:extLst>
          </p:cNvPr>
          <p:cNvPicPr>
            <a:picLocks noChangeAspect="1"/>
          </p:cNvPicPr>
          <p:nvPr/>
        </p:nvPicPr>
        <p:blipFill>
          <a:blip r:embed="rId2"/>
          <a:stretch>
            <a:fillRect/>
          </a:stretch>
        </p:blipFill>
        <p:spPr>
          <a:xfrm>
            <a:off x="7342094" y="0"/>
            <a:ext cx="4849906" cy="6858000"/>
          </a:xfrm>
          <a:prstGeom prst="rect">
            <a:avLst/>
          </a:prstGeom>
        </p:spPr>
      </p:pic>
      <p:sp>
        <p:nvSpPr>
          <p:cNvPr id="5" name="Slide Number Placeholder 4">
            <a:extLst>
              <a:ext uri="{FF2B5EF4-FFF2-40B4-BE49-F238E27FC236}">
                <a16:creationId xmlns:a16="http://schemas.microsoft.com/office/drawing/2014/main" id="{0ED3D801-AE3F-DC11-AB75-41553E8B9236}"/>
              </a:ext>
            </a:extLst>
          </p:cNvPr>
          <p:cNvSpPr>
            <a:spLocks noGrp="1"/>
          </p:cNvSpPr>
          <p:nvPr>
            <p:ph type="sldNum" sz="quarter" idx="12"/>
          </p:nvPr>
        </p:nvSpPr>
        <p:spPr/>
        <p:txBody>
          <a:bodyPr/>
          <a:lstStyle/>
          <a:p>
            <a:fld id="{ABB89200-0994-4556-B81E-0BACE865B87D}" type="slidenum">
              <a:rPr lang="en-GB" smtClean="0"/>
              <a:t>18</a:t>
            </a:fld>
            <a:endParaRPr lang="en-GB"/>
          </a:p>
        </p:txBody>
      </p:sp>
    </p:spTree>
    <p:extLst>
      <p:ext uri="{BB962C8B-B14F-4D97-AF65-F5344CB8AC3E}">
        <p14:creationId xmlns:p14="http://schemas.microsoft.com/office/powerpoint/2010/main" val="3585030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53D027-1E9E-45E3-98AA-F95771A49478}"/>
              </a:ext>
            </a:extLst>
          </p:cNvPr>
          <p:cNvSpPr>
            <a:spLocks noGrp="1"/>
          </p:cNvSpPr>
          <p:nvPr>
            <p:ph type="title"/>
          </p:nvPr>
        </p:nvSpPr>
        <p:spPr>
          <a:xfrm>
            <a:off x="434623" y="159460"/>
            <a:ext cx="3298025" cy="2275428"/>
          </a:xfrm>
        </p:spPr>
        <p:txBody>
          <a:bodyPr>
            <a:normAutofit/>
          </a:bodyPr>
          <a:lstStyle/>
          <a:p>
            <a:r>
              <a:rPr lang="en-GB" dirty="0">
                <a:solidFill>
                  <a:srgbClr val="FFFFFF"/>
                </a:solidFill>
              </a:rPr>
              <a:t>Lord Palmerston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8E99044-9867-48C1-9E19-80EBFDB843F4}"/>
              </a:ext>
            </a:extLst>
          </p:cNvPr>
          <p:cNvSpPr>
            <a:spLocks noGrp="1"/>
          </p:cNvSpPr>
          <p:nvPr>
            <p:ph idx="1"/>
          </p:nvPr>
        </p:nvSpPr>
        <p:spPr>
          <a:xfrm>
            <a:off x="4867275" y="591345"/>
            <a:ext cx="6490536" cy="4866480"/>
          </a:xfrm>
        </p:spPr>
        <p:txBody>
          <a:bodyPr anchor="ctr">
            <a:normAutofit/>
          </a:bodyPr>
          <a:lstStyle/>
          <a:p>
            <a:r>
              <a:rPr lang="en-GB" dirty="0"/>
              <a:t>Home Secretary 1852, taking over a fragmented position</a:t>
            </a:r>
          </a:p>
          <a:p>
            <a:r>
              <a:rPr lang="en-GB" dirty="0"/>
              <a:t>1839-1853: only 28 county forces established</a:t>
            </a:r>
          </a:p>
          <a:p>
            <a:r>
              <a:rPr lang="en-GB" dirty="0"/>
              <a:t>Criminals were comfortable in many places e.g. a notorious gang committed a brutal murder in unpoliced Surrey whilst dodging law enforcement in London and Hampshire.</a:t>
            </a:r>
          </a:p>
          <a:p>
            <a:endParaRPr lang="en-GB" dirty="0"/>
          </a:p>
        </p:txBody>
      </p:sp>
      <p:pic>
        <p:nvPicPr>
          <p:cNvPr id="6" name="Picture 5">
            <a:extLst>
              <a:ext uri="{FF2B5EF4-FFF2-40B4-BE49-F238E27FC236}">
                <a16:creationId xmlns:a16="http://schemas.microsoft.com/office/drawing/2014/main" id="{41E7795A-E888-9266-2689-2D8D8F6DE5DC}"/>
              </a:ext>
            </a:extLst>
          </p:cNvPr>
          <p:cNvPicPr>
            <a:picLocks noChangeAspect="1"/>
          </p:cNvPicPr>
          <p:nvPr/>
        </p:nvPicPr>
        <p:blipFill>
          <a:blip r:embed="rId2"/>
          <a:stretch>
            <a:fillRect/>
          </a:stretch>
        </p:blipFill>
        <p:spPr>
          <a:xfrm>
            <a:off x="279062" y="1931424"/>
            <a:ext cx="3609145" cy="4761389"/>
          </a:xfrm>
          <a:prstGeom prst="rect">
            <a:avLst/>
          </a:prstGeom>
        </p:spPr>
      </p:pic>
      <p:sp>
        <p:nvSpPr>
          <p:cNvPr id="7" name="Rectangle: Rounded Corners 6">
            <a:extLst>
              <a:ext uri="{FF2B5EF4-FFF2-40B4-BE49-F238E27FC236}">
                <a16:creationId xmlns:a16="http://schemas.microsoft.com/office/drawing/2014/main" id="{D36757A8-F5A9-8FEE-31B8-982EA3F0ECAD}"/>
              </a:ext>
            </a:extLst>
          </p:cNvPr>
          <p:cNvSpPr/>
          <p:nvPr/>
        </p:nvSpPr>
        <p:spPr>
          <a:xfrm>
            <a:off x="5452185" y="4776788"/>
            <a:ext cx="5615865" cy="176212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Think of the challenges of cross-border co-operation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How are we tackling the complex issues of County Lines across Britain?</a:t>
            </a:r>
          </a:p>
        </p:txBody>
      </p:sp>
      <p:sp>
        <p:nvSpPr>
          <p:cNvPr id="4" name="Slide Number Placeholder 3">
            <a:extLst>
              <a:ext uri="{FF2B5EF4-FFF2-40B4-BE49-F238E27FC236}">
                <a16:creationId xmlns:a16="http://schemas.microsoft.com/office/drawing/2014/main" id="{64A32F02-1AFB-A9F7-45DF-F9F28D84849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6799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4CE9CB-E713-4198-9719-B200C61C2C8D}"/>
              </a:ext>
            </a:extLst>
          </p:cNvPr>
          <p:cNvSpPr>
            <a:spLocks noGrp="1"/>
          </p:cNvSpPr>
          <p:nvPr>
            <p:ph type="title"/>
          </p:nvPr>
        </p:nvSpPr>
        <p:spPr>
          <a:xfrm>
            <a:off x="686834" y="1153572"/>
            <a:ext cx="3200400" cy="4461163"/>
          </a:xfrm>
        </p:spPr>
        <p:txBody>
          <a:bodyPr>
            <a:normAutofit/>
          </a:bodyPr>
          <a:lstStyle/>
          <a:p>
            <a:r>
              <a:rPr lang="en-GB">
                <a:solidFill>
                  <a:srgbClr val="FFFFFF"/>
                </a:solidFill>
              </a:rPr>
              <a:t>Select Committee on Police 1853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3D2858E-580D-40FC-A8E3-E5DD3970AD91}"/>
              </a:ext>
            </a:extLst>
          </p:cNvPr>
          <p:cNvSpPr>
            <a:spLocks noGrp="1"/>
          </p:cNvSpPr>
          <p:nvPr>
            <p:ph idx="1"/>
          </p:nvPr>
        </p:nvSpPr>
        <p:spPr>
          <a:xfrm>
            <a:off x="4447308" y="591344"/>
            <a:ext cx="6906491" cy="5585619"/>
          </a:xfrm>
        </p:spPr>
        <p:txBody>
          <a:bodyPr anchor="ctr">
            <a:normAutofit/>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dirty="0">
                <a:latin typeface="Calibri" panose="020F0502020204030204"/>
              </a:rPr>
              <a:t>O</a:t>
            </a:r>
            <a:r>
              <a:rPr kumimoji="0" lang="en-GB" b="0" i="0" u="none" strike="noStrike" kern="1200" cap="none" spc="0" normalizeH="0" baseline="0" noProof="0" dirty="0">
                <a:ln>
                  <a:noFill/>
                </a:ln>
                <a:effectLst/>
                <a:uLnTx/>
                <a:uFillTx/>
                <a:latin typeface="Calibri" panose="020F0502020204030204"/>
                <a:ea typeface="+mn-ea"/>
                <a:cs typeface="+mn-cs"/>
              </a:rPr>
              <a:t>f 178 boroughs, 13 never formed any sort of police force</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effectLst/>
                <a:uLnTx/>
                <a:uFillTx/>
                <a:latin typeface="Calibri" panose="020F0502020204030204"/>
                <a:ea typeface="+mn-ea"/>
                <a:cs typeface="+mn-cs"/>
              </a:rPr>
              <a:t>Only half of the 56 counties had bothered </a:t>
            </a:r>
          </a:p>
          <a:p>
            <a:r>
              <a:rPr lang="en-GB" dirty="0"/>
              <a:t>It was suggested that smaller boroughs amalgamate with surrounding counties, and larger boroughs share a management system with their counties, perhaps the same Chief Constable</a:t>
            </a:r>
          </a:p>
          <a:p>
            <a:r>
              <a:rPr lang="en-GB" dirty="0"/>
              <a:t>If this was accepted then a national police force might have been achievable if desired over time</a:t>
            </a:r>
          </a:p>
        </p:txBody>
      </p:sp>
      <p:sp>
        <p:nvSpPr>
          <p:cNvPr id="4" name="Slide Number Placeholder 3">
            <a:extLst>
              <a:ext uri="{FF2B5EF4-FFF2-40B4-BE49-F238E27FC236}">
                <a16:creationId xmlns:a16="http://schemas.microsoft.com/office/drawing/2014/main" id="{1DD80514-DEAC-FEDD-645F-F257F18068B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039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1CB8B1-3515-4CE6-8028-972D00C2ED99}"/>
              </a:ext>
            </a:extLst>
          </p:cNvPr>
          <p:cNvSpPr>
            <a:spLocks noGrp="1"/>
          </p:cNvSpPr>
          <p:nvPr>
            <p:ph type="title"/>
          </p:nvPr>
        </p:nvSpPr>
        <p:spPr>
          <a:xfrm>
            <a:off x="686834" y="1153572"/>
            <a:ext cx="3200400" cy="4461163"/>
          </a:xfrm>
        </p:spPr>
        <p:txBody>
          <a:bodyPr>
            <a:normAutofit/>
          </a:bodyPr>
          <a:lstStyle/>
          <a:p>
            <a:r>
              <a:rPr lang="en-GB">
                <a:solidFill>
                  <a:srgbClr val="FFFFFF"/>
                </a:solidFill>
              </a:rPr>
              <a:t>Select Committee on Police 1853</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41941CF-ADF2-4A3B-ABF7-01FA8573615F}"/>
              </a:ext>
            </a:extLst>
          </p:cNvPr>
          <p:cNvSpPr>
            <a:spLocks noGrp="1"/>
          </p:cNvSpPr>
          <p:nvPr>
            <p:ph idx="1"/>
          </p:nvPr>
        </p:nvSpPr>
        <p:spPr>
          <a:xfrm>
            <a:off x="4447308" y="591344"/>
            <a:ext cx="6906491" cy="5585619"/>
          </a:xfrm>
        </p:spPr>
        <p:txBody>
          <a:bodyPr anchor="ctr">
            <a:normAutofit/>
          </a:bodyPr>
          <a:lstStyle/>
          <a:p>
            <a:r>
              <a:rPr lang="en-GB" dirty="0"/>
              <a:t>Forces should be compulsory in every county and borough of England and Wales</a:t>
            </a:r>
          </a:p>
          <a:p>
            <a:r>
              <a:rPr lang="en-GB" dirty="0"/>
              <a:t>Central government should provide financial support, whilst enabling local management arrangements</a:t>
            </a:r>
          </a:p>
          <a:p>
            <a:r>
              <a:rPr lang="en-GB" dirty="0"/>
              <a:t>Palmerston went beyond the recommendations of the committee with his proposed Police Bill</a:t>
            </a:r>
          </a:p>
        </p:txBody>
      </p:sp>
      <p:sp>
        <p:nvSpPr>
          <p:cNvPr id="4" name="Slide Number Placeholder 3">
            <a:extLst>
              <a:ext uri="{FF2B5EF4-FFF2-40B4-BE49-F238E27FC236}">
                <a16:creationId xmlns:a16="http://schemas.microsoft.com/office/drawing/2014/main" id="{DE7054B1-930D-E131-8FF0-42EDAEC3A26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281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A63E0D7-229A-470D-857C-835E7A0EF40B}"/>
              </a:ext>
            </a:extLst>
          </p:cNvPr>
          <p:cNvSpPr>
            <a:spLocks noGrp="1"/>
          </p:cNvSpPr>
          <p:nvPr>
            <p:ph type="title"/>
          </p:nvPr>
        </p:nvSpPr>
        <p:spPr>
          <a:xfrm>
            <a:off x="686834" y="1153572"/>
            <a:ext cx="3200400" cy="4461163"/>
          </a:xfrm>
        </p:spPr>
        <p:txBody>
          <a:bodyPr>
            <a:normAutofit/>
          </a:bodyPr>
          <a:lstStyle/>
          <a:p>
            <a:r>
              <a:rPr lang="en-GB">
                <a:solidFill>
                  <a:srgbClr val="FFFFFF"/>
                </a:solidFill>
              </a:rPr>
              <a:t>Palmerston’s Proposals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121F033-97EF-4055-84BA-FE210F9AC1DA}"/>
              </a:ext>
            </a:extLst>
          </p:cNvPr>
          <p:cNvSpPr>
            <a:spLocks noGrp="1"/>
          </p:cNvSpPr>
          <p:nvPr>
            <p:ph idx="1"/>
          </p:nvPr>
        </p:nvSpPr>
        <p:spPr>
          <a:xfrm>
            <a:off x="4447308" y="591344"/>
            <a:ext cx="6906491" cy="5585619"/>
          </a:xfrm>
        </p:spPr>
        <p:txBody>
          <a:bodyPr anchor="ctr">
            <a:normAutofit/>
          </a:bodyPr>
          <a:lstStyle/>
          <a:p>
            <a:r>
              <a:rPr lang="en-US" sz="2600"/>
              <a:t>Boroughs with a population of less than 20,000 would lose their independent police forces and be policed by their surrounding counties. </a:t>
            </a:r>
          </a:p>
          <a:p>
            <a:r>
              <a:rPr lang="en-US" sz="2600"/>
              <a:t>The remaining boroughs (only 60 out of 178) would come under greater Home Office control.</a:t>
            </a:r>
          </a:p>
          <a:p>
            <a:r>
              <a:rPr lang="en-US" sz="2600"/>
              <a:t>The five smallest counties would be forcibly amalgamated with their larger </a:t>
            </a:r>
            <a:r>
              <a:rPr lang="en-US" sz="2600" err="1"/>
              <a:t>neighbours</a:t>
            </a:r>
            <a:r>
              <a:rPr lang="en-US" sz="2600"/>
              <a:t> for policing purposes. </a:t>
            </a:r>
          </a:p>
          <a:p>
            <a:r>
              <a:rPr lang="en-US" sz="2600"/>
              <a:t>There would be no financial aid from the government. </a:t>
            </a:r>
          </a:p>
          <a:p>
            <a:r>
              <a:rPr lang="en-US" sz="2600"/>
              <a:t>Palmerston became PM and his successor Sir George Grey changed track.</a:t>
            </a:r>
            <a:endParaRPr lang="en-GB" sz="2600"/>
          </a:p>
        </p:txBody>
      </p:sp>
      <p:sp>
        <p:nvSpPr>
          <p:cNvPr id="4" name="Slide Number Placeholder 3">
            <a:extLst>
              <a:ext uri="{FF2B5EF4-FFF2-40B4-BE49-F238E27FC236}">
                <a16:creationId xmlns:a16="http://schemas.microsoft.com/office/drawing/2014/main" id="{EA033E4C-0339-843C-CD8B-EEB33DBFFF5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6623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group of people in a car&#10;&#10;Description automatically generated with medium confidence">
            <a:extLst>
              <a:ext uri="{FF2B5EF4-FFF2-40B4-BE49-F238E27FC236}">
                <a16:creationId xmlns:a16="http://schemas.microsoft.com/office/drawing/2014/main" id="{539AD87A-9124-4571-A399-70EE8AF21B5B}"/>
              </a:ext>
            </a:extLst>
          </p:cNvPr>
          <p:cNvPicPr>
            <a:picLocks noGrp="1" noChangeAspect="1"/>
          </p:cNvPicPr>
          <p:nvPr>
            <p:ph idx="1"/>
          </p:nvPr>
        </p:nvPicPr>
        <p:blipFill>
          <a:blip r:embed="rId2"/>
          <a:stretch>
            <a:fillRect/>
          </a:stretch>
        </p:blipFill>
        <p:spPr>
          <a:xfrm>
            <a:off x="1524000" y="457200"/>
            <a:ext cx="9144000" cy="5943600"/>
          </a:xfrm>
          <a:prstGeom prst="rect">
            <a:avLst/>
          </a:prstGeom>
        </p:spPr>
      </p:pic>
      <p:pic>
        <p:nvPicPr>
          <p:cNvPr id="7" name="Picture 6">
            <a:extLst>
              <a:ext uri="{FF2B5EF4-FFF2-40B4-BE49-F238E27FC236}">
                <a16:creationId xmlns:a16="http://schemas.microsoft.com/office/drawing/2014/main" id="{47B25065-B0B2-4E1A-8A95-8648C0E9ED1D}"/>
              </a:ext>
            </a:extLst>
          </p:cNvPr>
          <p:cNvPicPr>
            <a:picLocks noChangeAspect="1"/>
          </p:cNvPicPr>
          <p:nvPr/>
        </p:nvPicPr>
        <p:blipFill>
          <a:blip r:embed="rId3"/>
          <a:stretch>
            <a:fillRect/>
          </a:stretch>
        </p:blipFill>
        <p:spPr>
          <a:xfrm>
            <a:off x="0" y="5399566"/>
            <a:ext cx="2169471" cy="1458434"/>
          </a:xfrm>
          <a:prstGeom prst="rect">
            <a:avLst/>
          </a:prstGeom>
        </p:spPr>
      </p:pic>
      <p:sp>
        <p:nvSpPr>
          <p:cNvPr id="2" name="Slide Number Placeholder 1">
            <a:extLst>
              <a:ext uri="{FF2B5EF4-FFF2-40B4-BE49-F238E27FC236}">
                <a16:creationId xmlns:a16="http://schemas.microsoft.com/office/drawing/2014/main" id="{C6775712-8DC2-3131-83F6-F7940FCE126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567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F1632A-6A1C-4ED7-96B7-23FE0493C1DB}"/>
              </a:ext>
            </a:extLst>
          </p:cNvPr>
          <p:cNvSpPr>
            <a:spLocks noGrp="1"/>
          </p:cNvSpPr>
          <p:nvPr>
            <p:ph type="title"/>
          </p:nvPr>
        </p:nvSpPr>
        <p:spPr>
          <a:xfrm>
            <a:off x="640080" y="325369"/>
            <a:ext cx="4368602" cy="1956841"/>
          </a:xfrm>
        </p:spPr>
        <p:txBody>
          <a:bodyPr anchor="b">
            <a:normAutofit/>
          </a:bodyPr>
          <a:lstStyle/>
          <a:p>
            <a:r>
              <a:rPr lang="en-GB" sz="5400" dirty="0"/>
              <a:t>Earl Grey’s Police Bill</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192019-A033-40B2-B0F3-BE21A1519B85}"/>
              </a:ext>
            </a:extLst>
          </p:cNvPr>
          <p:cNvSpPr>
            <a:spLocks noGrp="1"/>
          </p:cNvSpPr>
          <p:nvPr>
            <p:ph idx="1"/>
          </p:nvPr>
        </p:nvSpPr>
        <p:spPr>
          <a:xfrm>
            <a:off x="640080" y="2872899"/>
            <a:ext cx="4572000" cy="3641444"/>
          </a:xfrm>
        </p:spPr>
        <p:txBody>
          <a:bodyPr>
            <a:normAutofit fontScale="92500"/>
          </a:bodyPr>
          <a:lstStyle/>
          <a:p>
            <a:r>
              <a:rPr lang="en-GB" sz="2000" dirty="0"/>
              <a:t>2</a:t>
            </a:r>
            <a:r>
              <a:rPr lang="en-GB" sz="2000" baseline="30000" dirty="0"/>
              <a:t>nd</a:t>
            </a:r>
            <a:r>
              <a:rPr lang="en-GB" sz="2000" dirty="0"/>
              <a:t> Earl Grey, PM 1830-34, of Howick Hall, Northumberland</a:t>
            </a:r>
          </a:p>
          <a:p>
            <a:r>
              <a:rPr lang="en-GB" sz="2000" dirty="0"/>
              <a:t>Police forces to become compulsory</a:t>
            </a:r>
          </a:p>
          <a:p>
            <a:r>
              <a:rPr lang="en-GB" sz="2000" dirty="0"/>
              <a:t>Efficiently run</a:t>
            </a:r>
          </a:p>
          <a:p>
            <a:r>
              <a:rPr lang="en-GB" sz="2000" dirty="0"/>
              <a:t>An Inspectorate of Constabulary would inspect every force annually (now HMICFRS)</a:t>
            </a:r>
          </a:p>
          <a:p>
            <a:r>
              <a:rPr lang="en-GB" sz="2000" dirty="0"/>
              <a:t>Efficient forces would receive government grants covering 25% of total costs</a:t>
            </a:r>
          </a:p>
          <a:p>
            <a:r>
              <a:rPr lang="en-GB" sz="2000" dirty="0"/>
              <a:t>Excluded smaller areas to force them to amalgamate</a:t>
            </a:r>
          </a:p>
        </p:txBody>
      </p:sp>
      <p:pic>
        <p:nvPicPr>
          <p:cNvPr id="4" name="Picture 3">
            <a:extLst>
              <a:ext uri="{FF2B5EF4-FFF2-40B4-BE49-F238E27FC236}">
                <a16:creationId xmlns:a16="http://schemas.microsoft.com/office/drawing/2014/main" id="{3914709F-0FD5-1F1E-0F21-E404801C6791}"/>
              </a:ext>
            </a:extLst>
          </p:cNvPr>
          <p:cNvPicPr>
            <a:picLocks noChangeAspect="1"/>
          </p:cNvPicPr>
          <p:nvPr/>
        </p:nvPicPr>
        <p:blipFill>
          <a:blip r:embed="rId2"/>
          <a:srcRect b="2173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5" name="Picture 4">
            <a:extLst>
              <a:ext uri="{FF2B5EF4-FFF2-40B4-BE49-F238E27FC236}">
                <a16:creationId xmlns:a16="http://schemas.microsoft.com/office/drawing/2014/main" id="{CF76D116-B12E-3B81-BAEF-DA7FFBAE4CEA}"/>
              </a:ext>
            </a:extLst>
          </p:cNvPr>
          <p:cNvPicPr>
            <a:picLocks noChangeAspect="1"/>
          </p:cNvPicPr>
          <p:nvPr/>
        </p:nvPicPr>
        <p:blipFill>
          <a:blip r:embed="rId3"/>
          <a:stretch>
            <a:fillRect/>
          </a:stretch>
        </p:blipFill>
        <p:spPr>
          <a:xfrm>
            <a:off x="8617077" y="4124315"/>
            <a:ext cx="3571875" cy="2676525"/>
          </a:xfrm>
          <a:prstGeom prst="rect">
            <a:avLst/>
          </a:prstGeom>
        </p:spPr>
      </p:pic>
      <p:sp>
        <p:nvSpPr>
          <p:cNvPr id="6" name="Slide Number Placeholder 5">
            <a:extLst>
              <a:ext uri="{FF2B5EF4-FFF2-40B4-BE49-F238E27FC236}">
                <a16:creationId xmlns:a16="http://schemas.microsoft.com/office/drawing/2014/main" id="{ECB4249B-12F6-4D69-53C2-5BADD93BC48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8308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B2C4C3-7CFF-43FE-B8CC-2D25BBFA40BB}"/>
              </a:ext>
            </a:extLst>
          </p:cNvPr>
          <p:cNvSpPr>
            <a:spLocks noGrp="1"/>
          </p:cNvSpPr>
          <p:nvPr>
            <p:ph type="title"/>
          </p:nvPr>
        </p:nvSpPr>
        <p:spPr>
          <a:xfrm>
            <a:off x="686834" y="1153572"/>
            <a:ext cx="3200400" cy="4461163"/>
          </a:xfrm>
        </p:spPr>
        <p:txBody>
          <a:bodyPr>
            <a:normAutofit/>
          </a:bodyPr>
          <a:lstStyle/>
          <a:p>
            <a:r>
              <a:rPr lang="en-US">
                <a:solidFill>
                  <a:srgbClr val="FFFFFF"/>
                </a:solidFill>
              </a:rPr>
              <a:t>County and Borough Police Act </a:t>
            </a:r>
            <a:br>
              <a:rPr lang="en-US">
                <a:solidFill>
                  <a:srgbClr val="FFFFFF"/>
                </a:solidFill>
              </a:rPr>
            </a:br>
            <a:r>
              <a:rPr lang="en-US">
                <a:solidFill>
                  <a:srgbClr val="FFFFFF"/>
                </a:solidFill>
              </a:rPr>
              <a:t>1856</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526D776-BD36-4A06-B965-A53FCD5FEC3A}"/>
              </a:ext>
            </a:extLst>
          </p:cNvPr>
          <p:cNvSpPr>
            <a:spLocks noGrp="1"/>
          </p:cNvSpPr>
          <p:nvPr>
            <p:ph idx="1"/>
          </p:nvPr>
        </p:nvSpPr>
        <p:spPr>
          <a:xfrm>
            <a:off x="4447308" y="404261"/>
            <a:ext cx="7401391" cy="3773104"/>
          </a:xfrm>
        </p:spPr>
        <p:txBody>
          <a:bodyPr anchor="ctr">
            <a:normAutofit/>
          </a:bodyPr>
          <a:lstStyle/>
          <a:p>
            <a:r>
              <a:rPr lang="en-GB" dirty="0"/>
              <a:t>Municipal corporations (Councils) were vociferous in their objections, especially the 64 smaller areas, but the bill was passed</a:t>
            </a:r>
          </a:p>
          <a:p>
            <a:r>
              <a:rPr lang="en-GB" dirty="0"/>
              <a:t>Did not apply to the Metropolitan Police, or to the City of London, or to Scotland</a:t>
            </a:r>
          </a:p>
          <a:p>
            <a:r>
              <a:rPr lang="en-GB" dirty="0"/>
              <a:t>Section 15 related to the creation of the Inspectorate</a:t>
            </a:r>
          </a:p>
          <a:p>
            <a:endParaRPr lang="en-GB" dirty="0"/>
          </a:p>
          <a:p>
            <a:endParaRPr lang="en-GB" dirty="0"/>
          </a:p>
        </p:txBody>
      </p:sp>
      <p:pic>
        <p:nvPicPr>
          <p:cNvPr id="4" name="Picture 3">
            <a:extLst>
              <a:ext uri="{FF2B5EF4-FFF2-40B4-BE49-F238E27FC236}">
                <a16:creationId xmlns:a16="http://schemas.microsoft.com/office/drawing/2014/main" id="{1D2E532B-A1FF-E0A5-4E77-8C9E56FCF7D4}"/>
              </a:ext>
            </a:extLst>
          </p:cNvPr>
          <p:cNvPicPr>
            <a:picLocks noChangeAspect="1"/>
          </p:cNvPicPr>
          <p:nvPr/>
        </p:nvPicPr>
        <p:blipFill>
          <a:blip r:embed="rId2"/>
          <a:stretch>
            <a:fillRect/>
          </a:stretch>
        </p:blipFill>
        <p:spPr>
          <a:xfrm>
            <a:off x="5946852" y="3460934"/>
            <a:ext cx="4602436" cy="3327818"/>
          </a:xfrm>
          <a:prstGeom prst="rect">
            <a:avLst/>
          </a:prstGeom>
        </p:spPr>
      </p:pic>
      <p:sp>
        <p:nvSpPr>
          <p:cNvPr id="5" name="Slide Number Placeholder 4">
            <a:extLst>
              <a:ext uri="{FF2B5EF4-FFF2-40B4-BE49-F238E27FC236}">
                <a16:creationId xmlns:a16="http://schemas.microsoft.com/office/drawing/2014/main" id="{566B14E9-751B-3400-A939-BEE97C74429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5048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D903-CF0D-41E3-BD7F-77AD0A7AABC5}"/>
              </a:ext>
            </a:extLst>
          </p:cNvPr>
          <p:cNvSpPr>
            <a:spLocks noGrp="1"/>
          </p:cNvSpPr>
          <p:nvPr>
            <p:ph type="title"/>
          </p:nvPr>
        </p:nvSpPr>
        <p:spPr>
          <a:xfrm>
            <a:off x="838200" y="365125"/>
            <a:ext cx="3937986" cy="1325563"/>
          </a:xfrm>
        </p:spPr>
        <p:txBody>
          <a:bodyPr>
            <a:normAutofit fontScale="90000"/>
          </a:bodyPr>
          <a:lstStyle/>
          <a:p>
            <a:r>
              <a:rPr lang="en-GB" dirty="0"/>
              <a:t>County and Borough Police Act 1856</a:t>
            </a:r>
          </a:p>
        </p:txBody>
      </p:sp>
      <p:sp>
        <p:nvSpPr>
          <p:cNvPr id="3" name="Content Placeholder 2">
            <a:extLst>
              <a:ext uri="{FF2B5EF4-FFF2-40B4-BE49-F238E27FC236}">
                <a16:creationId xmlns:a16="http://schemas.microsoft.com/office/drawing/2014/main" id="{45C878C8-74FE-4586-B302-B102650DF602}"/>
              </a:ext>
            </a:extLst>
          </p:cNvPr>
          <p:cNvSpPr>
            <a:spLocks noGrp="1"/>
          </p:cNvSpPr>
          <p:nvPr>
            <p:ph idx="1"/>
          </p:nvPr>
        </p:nvSpPr>
        <p:spPr>
          <a:xfrm>
            <a:off x="838200" y="2290439"/>
            <a:ext cx="4444014" cy="3886524"/>
          </a:xfrm>
        </p:spPr>
        <p:txBody>
          <a:bodyPr/>
          <a:lstStyle/>
          <a:p>
            <a:r>
              <a:rPr lang="en-US" dirty="0"/>
              <a:t>Key concepts in this Act remained central planks for 150 years</a:t>
            </a:r>
          </a:p>
          <a:p>
            <a:pPr marL="514350" indent="-514350">
              <a:buFont typeface="+mj-lt"/>
              <a:buAutoNum type="arabicPeriod"/>
            </a:pPr>
            <a:r>
              <a:rPr lang="en-US" dirty="0"/>
              <a:t>Efficiency of policing</a:t>
            </a:r>
          </a:p>
          <a:p>
            <a:pPr marL="514350" indent="-514350">
              <a:buFont typeface="+mj-lt"/>
              <a:buAutoNum type="arabicPeriod"/>
            </a:pPr>
            <a:r>
              <a:rPr lang="en-US" dirty="0"/>
              <a:t>Annual inspection </a:t>
            </a:r>
          </a:p>
          <a:p>
            <a:pPr marL="514350" indent="-514350">
              <a:buFont typeface="+mj-lt"/>
              <a:buAutoNum type="arabicPeriod"/>
            </a:pPr>
            <a:r>
              <a:rPr lang="en-US" dirty="0"/>
              <a:t>Watchdog role of the Inspectorate </a:t>
            </a:r>
            <a:endParaRPr lang="en-GB" dirty="0"/>
          </a:p>
        </p:txBody>
      </p:sp>
      <p:pic>
        <p:nvPicPr>
          <p:cNvPr id="5" name="Picture 4">
            <a:extLst>
              <a:ext uri="{FF2B5EF4-FFF2-40B4-BE49-F238E27FC236}">
                <a16:creationId xmlns:a16="http://schemas.microsoft.com/office/drawing/2014/main" id="{E6AD9E7E-AACE-43CE-9A75-50ED7893882D}"/>
              </a:ext>
            </a:extLst>
          </p:cNvPr>
          <p:cNvPicPr>
            <a:picLocks noChangeAspect="1"/>
          </p:cNvPicPr>
          <p:nvPr/>
        </p:nvPicPr>
        <p:blipFill>
          <a:blip r:embed="rId2"/>
          <a:stretch>
            <a:fillRect/>
          </a:stretch>
        </p:blipFill>
        <p:spPr>
          <a:xfrm>
            <a:off x="5562368" y="119062"/>
            <a:ext cx="6429375" cy="661987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Rectangle 5">
            <a:extLst>
              <a:ext uri="{FF2B5EF4-FFF2-40B4-BE49-F238E27FC236}">
                <a16:creationId xmlns:a16="http://schemas.microsoft.com/office/drawing/2014/main" id="{657D85C2-D168-45FC-A1EB-7630B10CF1F7}"/>
              </a:ext>
            </a:extLst>
          </p:cNvPr>
          <p:cNvSpPr/>
          <p:nvPr/>
        </p:nvSpPr>
        <p:spPr>
          <a:xfrm>
            <a:off x="8345010" y="3684233"/>
            <a:ext cx="1136341" cy="22194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w="38100">
                <a:solidFill>
                  <a:srgbClr val="FF0000"/>
                </a:solidFill>
              </a:ln>
              <a:solidFill>
                <a:prstClr val="white"/>
              </a:solidFill>
              <a:effectLst/>
              <a:uLnTx/>
              <a:uFillTx/>
              <a:latin typeface="Calibri" panose="020F0502020204030204"/>
              <a:ea typeface="+mn-ea"/>
              <a:cs typeface="+mn-cs"/>
            </a:endParaRPr>
          </a:p>
        </p:txBody>
      </p:sp>
      <p:sp>
        <p:nvSpPr>
          <p:cNvPr id="7" name="Oval 6">
            <a:extLst>
              <a:ext uri="{FF2B5EF4-FFF2-40B4-BE49-F238E27FC236}">
                <a16:creationId xmlns:a16="http://schemas.microsoft.com/office/drawing/2014/main" id="{28880D8D-FBF6-4855-B334-3C673A563CEA}"/>
              </a:ext>
            </a:extLst>
          </p:cNvPr>
          <p:cNvSpPr/>
          <p:nvPr/>
        </p:nvSpPr>
        <p:spPr>
          <a:xfrm>
            <a:off x="9210582" y="5335479"/>
            <a:ext cx="541538" cy="32847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no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4E50EAD8-8398-E7D2-5133-468F292A1AE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0FD48-F89A-4419-BE24-37DED88976C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9878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down)">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1000"/>
                                        <p:tgtEl>
                                          <p:spTgt spid="6"/>
                                        </p:tgtEl>
                                      </p:cBhvr>
                                    </p:animEffect>
                                    <p:anim calcmode="lin" valueType="num">
                                      <p:cBhvr>
                                        <p:cTn id="37" dur="1000" fill="hold"/>
                                        <p:tgtEl>
                                          <p:spTgt spid="6"/>
                                        </p:tgtEl>
                                        <p:attrNameLst>
                                          <p:attrName>ppt_x</p:attrName>
                                        </p:attrNameLst>
                                      </p:cBhvr>
                                      <p:tavLst>
                                        <p:tav tm="0">
                                          <p:val>
                                            <p:strVal val="#ppt_x"/>
                                          </p:val>
                                        </p:tav>
                                        <p:tav tm="100000">
                                          <p:val>
                                            <p:strVal val="#ppt_x"/>
                                          </p:val>
                                        </p:tav>
                                      </p:tavLst>
                                    </p:anim>
                                    <p:anim calcmode="lin" valueType="num">
                                      <p:cBhvr>
                                        <p:cTn id="3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D0991-52BC-841E-0C70-4D5E01441CF7}"/>
              </a:ext>
            </a:extLst>
          </p:cNvPr>
          <p:cNvSpPr>
            <a:spLocks noGrp="1"/>
          </p:cNvSpPr>
          <p:nvPr>
            <p:ph type="title"/>
          </p:nvPr>
        </p:nvSpPr>
        <p:spPr>
          <a:xfrm>
            <a:off x="937789" y="1198045"/>
            <a:ext cx="10515600" cy="4071073"/>
          </a:xfrm>
        </p:spPr>
        <p:txBody>
          <a:bodyPr>
            <a:normAutofit/>
          </a:bodyPr>
          <a:lstStyle/>
          <a:p>
            <a:r>
              <a:rPr lang="en-GB" dirty="0">
                <a:solidFill>
                  <a:schemeClr val="bg1"/>
                </a:solidFill>
              </a:rPr>
              <a:t>There had been a consistent call for political reform, for revolution and a new way of organising society for many years prior to the mid-nineteenth century</a:t>
            </a:r>
          </a:p>
        </p:txBody>
      </p:sp>
      <p:sp>
        <p:nvSpPr>
          <p:cNvPr id="3" name="Slide Number Placeholder 2">
            <a:extLst>
              <a:ext uri="{FF2B5EF4-FFF2-40B4-BE49-F238E27FC236}">
                <a16:creationId xmlns:a16="http://schemas.microsoft.com/office/drawing/2014/main" id="{0A85E113-4E4A-54D1-1440-0E5FD9B9210B}"/>
              </a:ext>
            </a:extLst>
          </p:cNvPr>
          <p:cNvSpPr>
            <a:spLocks noGrp="1"/>
          </p:cNvSpPr>
          <p:nvPr>
            <p:ph type="sldNum" sz="quarter" idx="12"/>
          </p:nvPr>
        </p:nvSpPr>
        <p:spPr/>
        <p:txBody>
          <a:bodyPr/>
          <a:lstStyle/>
          <a:p>
            <a:fld id="{ABB89200-0994-4556-B81E-0BACE865B87D}" type="slidenum">
              <a:rPr lang="en-GB" smtClean="0"/>
              <a:t>27</a:t>
            </a:fld>
            <a:endParaRPr lang="en-GB"/>
          </a:p>
        </p:txBody>
      </p:sp>
    </p:spTree>
    <p:extLst>
      <p:ext uri="{BB962C8B-B14F-4D97-AF65-F5344CB8AC3E}">
        <p14:creationId xmlns:p14="http://schemas.microsoft.com/office/powerpoint/2010/main" val="15069689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pic>
        <p:nvPicPr>
          <p:cNvPr id="7" name="Picture 6">
            <a:extLst>
              <a:ext uri="{FF2B5EF4-FFF2-40B4-BE49-F238E27FC236}">
                <a16:creationId xmlns:a16="http://schemas.microsoft.com/office/drawing/2014/main" id="{CD69048D-1CAA-4D9C-A748-B1F786CC487D}"/>
              </a:ext>
            </a:extLst>
          </p:cNvPr>
          <p:cNvPicPr>
            <a:picLocks noChangeAspect="1"/>
          </p:cNvPicPr>
          <p:nvPr/>
        </p:nvPicPr>
        <p:blipFill rotWithShape="1">
          <a:blip r:embed="rId2"/>
          <a:srcRect r="13001"/>
          <a:stretch/>
        </p:blipFill>
        <p:spPr>
          <a:xfrm>
            <a:off x="989045" y="-968095"/>
            <a:ext cx="10434733" cy="7826095"/>
          </a:xfrm>
          <a:prstGeom prst="rect">
            <a:avLst/>
          </a:prstGeom>
        </p:spPr>
      </p:pic>
      <p:sp>
        <p:nvSpPr>
          <p:cNvPr id="14" name="Rectangle 13">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60783" y="1682484"/>
            <a:ext cx="6858003" cy="3493010"/>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p:cNvSpPr>
            <a:spLocks noGrp="1"/>
          </p:cNvSpPr>
          <p:nvPr>
            <p:ph type="ctrTitle"/>
          </p:nvPr>
        </p:nvSpPr>
        <p:spPr>
          <a:xfrm>
            <a:off x="1706124" y="4615091"/>
            <a:ext cx="6904477" cy="1490133"/>
          </a:xfrm>
        </p:spPr>
        <p:txBody>
          <a:bodyPr anchor="t">
            <a:normAutofit/>
          </a:bodyPr>
          <a:lstStyle/>
          <a:p>
            <a:pPr algn="l"/>
            <a:r>
              <a:rPr lang="en-GB" sz="4500" dirty="0">
                <a:solidFill>
                  <a:srgbClr val="FFFFFF"/>
                </a:solidFill>
              </a:rPr>
              <a:t>The Cato Street Conspiracy and Victorian Reform</a:t>
            </a:r>
          </a:p>
        </p:txBody>
      </p:sp>
      <p:sp>
        <p:nvSpPr>
          <p:cNvPr id="16" name="Rectangle 15">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321891" y="2511887"/>
            <a:ext cx="6858003" cy="1834218"/>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3" name="Slide Number Placeholder 2">
            <a:extLst>
              <a:ext uri="{FF2B5EF4-FFF2-40B4-BE49-F238E27FC236}">
                <a16:creationId xmlns:a16="http://schemas.microsoft.com/office/drawing/2014/main" id="{3FC1DE69-6CEE-887C-501B-162341B4A534}"/>
              </a:ext>
            </a:extLst>
          </p:cNvPr>
          <p:cNvSpPr>
            <a:spLocks noGrp="1"/>
          </p:cNvSpPr>
          <p:nvPr>
            <p:ph type="sldNum" sz="quarter" idx="12"/>
          </p:nvPr>
        </p:nvSpPr>
        <p:spPr/>
        <p:txBody>
          <a:bodyPr/>
          <a:lstStyle/>
          <a:p>
            <a:fld id="{B6F15528-21DE-4FAA-801E-634DDDAF4B2B}" type="slidenum">
              <a:rPr lang="en-US" smtClean="0"/>
              <a:pPr/>
              <a:t>28</a:t>
            </a:fld>
            <a:endParaRPr lang="en-US"/>
          </a:p>
        </p:txBody>
      </p:sp>
    </p:spTree>
    <p:extLst>
      <p:ext uri="{BB962C8B-B14F-4D97-AF65-F5344CB8AC3E}">
        <p14:creationId xmlns:p14="http://schemas.microsoft.com/office/powerpoint/2010/main" val="32798882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52" name="Oval 51">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Oval 52">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Oval 55">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9" name="Rectangle 58">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 name="Group 60">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62" name="Straight Connector 61">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121CD663-D5FD-4D2C-B69A-396C7770C252}"/>
              </a:ext>
            </a:extLst>
          </p:cNvPr>
          <p:cNvPicPr>
            <a:picLocks noChangeAspect="1"/>
          </p:cNvPicPr>
          <p:nvPr/>
        </p:nvPicPr>
        <p:blipFill rotWithShape="1">
          <a:blip r:embed="rId2"/>
          <a:srcRect t="22141" r="1" b="11536"/>
          <a:stretch/>
        </p:blipFill>
        <p:spPr>
          <a:xfrm>
            <a:off x="626590" y="317578"/>
            <a:ext cx="10851111" cy="3508437"/>
          </a:xfrm>
          <a:prstGeom prst="rect">
            <a:avLst/>
          </a:prstGeom>
        </p:spPr>
      </p:pic>
      <p:grpSp>
        <p:nvGrpSpPr>
          <p:cNvPr id="67" name="Group 66">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68" name="Straight Connector 67">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73" name="Rectangle 72">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76" name="Straight Connector 75">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630936" y="4018137"/>
            <a:ext cx="4569060" cy="2129586"/>
          </a:xfrm>
          <a:noFill/>
        </p:spPr>
        <p:txBody>
          <a:bodyPr anchor="t">
            <a:normAutofit/>
          </a:bodyPr>
          <a:lstStyle/>
          <a:p>
            <a:pPr algn="l"/>
            <a:r>
              <a:rPr lang="en-GB" sz="4800">
                <a:solidFill>
                  <a:schemeClr val="bg1"/>
                </a:solidFill>
              </a:rPr>
              <a:t>Industrial revolution</a:t>
            </a:r>
          </a:p>
        </p:txBody>
      </p:sp>
      <p:sp>
        <p:nvSpPr>
          <p:cNvPr id="3" name="Content Placeholder 2"/>
          <p:cNvSpPr>
            <a:spLocks noGrp="1"/>
          </p:cNvSpPr>
          <p:nvPr>
            <p:ph idx="1"/>
          </p:nvPr>
        </p:nvSpPr>
        <p:spPr>
          <a:xfrm>
            <a:off x="4692292" y="4018143"/>
            <a:ext cx="7214246" cy="2453780"/>
          </a:xfrm>
          <a:noFill/>
        </p:spPr>
        <p:txBody>
          <a:bodyPr anchor="t">
            <a:noAutofit/>
          </a:bodyPr>
          <a:lstStyle/>
          <a:p>
            <a:r>
              <a:rPr lang="en-GB" sz="2400" dirty="0">
                <a:solidFill>
                  <a:schemeClr val="bg1"/>
                </a:solidFill>
              </a:rPr>
              <a:t>As Britain moved from an agricultural to industrial society there was high unemployment and dissent</a:t>
            </a:r>
          </a:p>
          <a:p>
            <a:r>
              <a:rPr lang="en-GB" sz="2400" dirty="0">
                <a:solidFill>
                  <a:schemeClr val="bg1"/>
                </a:solidFill>
              </a:rPr>
              <a:t>Government responded with a series of repressive measures, including the Combination Acts of 1799</a:t>
            </a:r>
          </a:p>
          <a:p>
            <a:r>
              <a:rPr lang="en-GB" sz="2400" dirty="0">
                <a:solidFill>
                  <a:schemeClr val="bg1"/>
                </a:solidFill>
              </a:rPr>
              <a:t>Forbade the gathering of working men with a common purpose. </a:t>
            </a:r>
          </a:p>
        </p:txBody>
      </p:sp>
      <p:sp>
        <p:nvSpPr>
          <p:cNvPr id="4" name="Slide Number Placeholder 3">
            <a:extLst>
              <a:ext uri="{FF2B5EF4-FFF2-40B4-BE49-F238E27FC236}">
                <a16:creationId xmlns:a16="http://schemas.microsoft.com/office/drawing/2014/main" id="{D016C339-806E-28CC-8C2A-3FC7E8FCBC7B}"/>
              </a:ext>
            </a:extLst>
          </p:cNvPr>
          <p:cNvSpPr>
            <a:spLocks noGrp="1"/>
          </p:cNvSpPr>
          <p:nvPr>
            <p:ph type="sldNum" sz="quarter" idx="12"/>
          </p:nvPr>
        </p:nvSpPr>
        <p:spPr/>
        <p:txBody>
          <a:bodyPr/>
          <a:lstStyle/>
          <a:p>
            <a:fld id="{B6F15528-21DE-4FAA-801E-634DDDAF4B2B}" type="slidenum">
              <a:rPr lang="en-US" smtClean="0"/>
              <a:pPr/>
              <a:t>29</a:t>
            </a:fld>
            <a:endParaRPr lang="en-US"/>
          </a:p>
        </p:txBody>
      </p:sp>
    </p:spTree>
    <p:extLst>
      <p:ext uri="{BB962C8B-B14F-4D97-AF65-F5344CB8AC3E}">
        <p14:creationId xmlns:p14="http://schemas.microsoft.com/office/powerpoint/2010/main" val="2447526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2AC818-837A-4168-BAAA-AFE7A9F0E872}"/>
              </a:ext>
            </a:extLst>
          </p:cNvPr>
          <p:cNvSpPr>
            <a:spLocks noGrp="1"/>
          </p:cNvSpPr>
          <p:nvPr>
            <p:ph type="title"/>
          </p:nvPr>
        </p:nvSpPr>
        <p:spPr>
          <a:xfrm>
            <a:off x="488060" y="640080"/>
            <a:ext cx="4693271" cy="1719072"/>
          </a:xfrm>
        </p:spPr>
        <p:txBody>
          <a:bodyPr anchor="b">
            <a:noAutofit/>
          </a:bodyPr>
          <a:lstStyle/>
          <a:p>
            <a:pPr>
              <a:lnSpc>
                <a:spcPct val="90000"/>
              </a:lnSpc>
            </a:pPr>
            <a:r>
              <a:rPr lang="en-GB" sz="3600" dirty="0"/>
              <a:t>The Conspirators were followers of Thomas Spence (1750-1814)</a:t>
            </a:r>
          </a:p>
        </p:txBody>
      </p:sp>
      <p:sp>
        <p:nvSpPr>
          <p:cNvPr id="20"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E40241-849C-080F-FEDB-B1A5F385B341}"/>
              </a:ext>
            </a:extLst>
          </p:cNvPr>
          <p:cNvSpPr>
            <a:spLocks noGrp="1"/>
          </p:cNvSpPr>
          <p:nvPr>
            <p:ph idx="1"/>
          </p:nvPr>
        </p:nvSpPr>
        <p:spPr>
          <a:xfrm>
            <a:off x="630936" y="2807208"/>
            <a:ext cx="4693272" cy="3410712"/>
          </a:xfrm>
        </p:spPr>
        <p:txBody>
          <a:bodyPr anchor="t">
            <a:noAutofit/>
          </a:bodyPr>
          <a:lstStyle/>
          <a:p>
            <a:pPr marL="514350" indent="-514350">
              <a:lnSpc>
                <a:spcPct val="90000"/>
              </a:lnSpc>
              <a:buFont typeface="+mj-lt"/>
              <a:buAutoNum type="arabicPeriod"/>
            </a:pPr>
            <a:r>
              <a:rPr lang="en-GB" sz="2000" dirty="0"/>
              <a:t>Remove the aristocracy and landlords</a:t>
            </a:r>
          </a:p>
          <a:p>
            <a:pPr marL="514350" indent="-514350">
              <a:lnSpc>
                <a:spcPct val="90000"/>
              </a:lnSpc>
              <a:buFont typeface="+mj-lt"/>
              <a:buAutoNum type="arabicPeriod"/>
            </a:pPr>
            <a:r>
              <a:rPr lang="en-GB" sz="2000" dirty="0"/>
              <a:t>Land to be owned by self-governing democratic parishes</a:t>
            </a:r>
          </a:p>
          <a:p>
            <a:pPr marL="514350" indent="-514350">
              <a:lnSpc>
                <a:spcPct val="90000"/>
              </a:lnSpc>
              <a:buFont typeface="+mj-lt"/>
              <a:buAutoNum type="arabicPeriod"/>
            </a:pPr>
            <a:r>
              <a:rPr lang="en-GB" sz="2000" dirty="0"/>
              <a:t>Rents of land in parishes to be shared equally as a form of social dividend</a:t>
            </a:r>
          </a:p>
          <a:p>
            <a:pPr marL="514350" indent="-514350">
              <a:lnSpc>
                <a:spcPct val="90000"/>
              </a:lnSpc>
              <a:buFont typeface="+mj-lt"/>
              <a:buAutoNum type="arabicPeriod"/>
            </a:pPr>
            <a:r>
              <a:rPr lang="en-GB" sz="2000" dirty="0"/>
              <a:t>Universal suffrage (including female suffrage) at parish level feeding into a national structure</a:t>
            </a:r>
          </a:p>
          <a:p>
            <a:pPr marL="514350" indent="-514350">
              <a:lnSpc>
                <a:spcPct val="90000"/>
              </a:lnSpc>
              <a:buFont typeface="+mj-lt"/>
              <a:buAutoNum type="arabicPeriod"/>
            </a:pPr>
            <a:r>
              <a:rPr lang="en-GB" sz="2000" dirty="0"/>
              <a:t>A ‘social guarantee’ to provide income for those who could not work</a:t>
            </a:r>
          </a:p>
          <a:p>
            <a:pPr marL="514350" indent="-514350">
              <a:lnSpc>
                <a:spcPct val="90000"/>
              </a:lnSpc>
              <a:buFont typeface="+mj-lt"/>
              <a:buAutoNum type="arabicPeriod"/>
            </a:pPr>
            <a:r>
              <a:rPr lang="en-GB" sz="2000" dirty="0"/>
              <a:t>The rights of infants to be free from abuse and poverty</a:t>
            </a:r>
          </a:p>
        </p:txBody>
      </p:sp>
      <p:pic>
        <p:nvPicPr>
          <p:cNvPr id="4" name="Picture 3">
            <a:extLst>
              <a:ext uri="{FF2B5EF4-FFF2-40B4-BE49-F238E27FC236}">
                <a16:creationId xmlns:a16="http://schemas.microsoft.com/office/drawing/2014/main" id="{BC15AD91-0516-751A-7663-A11182D3FCDF}"/>
              </a:ext>
            </a:extLst>
          </p:cNvPr>
          <p:cNvPicPr>
            <a:picLocks noChangeAspect="1"/>
          </p:cNvPicPr>
          <p:nvPr/>
        </p:nvPicPr>
        <p:blipFill>
          <a:blip r:embed="rId2"/>
          <a:stretch>
            <a:fillRect/>
          </a:stretch>
        </p:blipFill>
        <p:spPr>
          <a:xfrm>
            <a:off x="5324208" y="640080"/>
            <a:ext cx="5563895" cy="5577840"/>
          </a:xfrm>
          <a:prstGeom prst="rect">
            <a:avLst/>
          </a:prstGeom>
        </p:spPr>
      </p:pic>
      <p:sp>
        <p:nvSpPr>
          <p:cNvPr id="5" name="Slide Number Placeholder 4">
            <a:extLst>
              <a:ext uri="{FF2B5EF4-FFF2-40B4-BE49-F238E27FC236}">
                <a16:creationId xmlns:a16="http://schemas.microsoft.com/office/drawing/2014/main" id="{469B7FB6-9314-445A-8EA4-B5EAED9B9EF7}"/>
              </a:ext>
            </a:extLst>
          </p:cNvPr>
          <p:cNvSpPr>
            <a:spLocks noGrp="1"/>
          </p:cNvSpPr>
          <p:nvPr>
            <p:ph type="sldNum" sz="quarter" idx="12"/>
          </p:nvPr>
        </p:nvSpPr>
        <p:spPr/>
        <p:txBody>
          <a:bodyPr/>
          <a:lstStyle/>
          <a:p>
            <a:fld id="{B6F15528-21DE-4FAA-801E-634DDDAF4B2B}" type="slidenum">
              <a:rPr lang="en-US" smtClean="0"/>
              <a:pPr/>
              <a:t>30</a:t>
            </a:fld>
            <a:endParaRPr lang="en-US"/>
          </a:p>
        </p:txBody>
      </p:sp>
    </p:spTree>
    <p:extLst>
      <p:ext uri="{BB962C8B-B14F-4D97-AF65-F5344CB8AC3E}">
        <p14:creationId xmlns:p14="http://schemas.microsoft.com/office/powerpoint/2010/main" val="1259441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r>
              <a:rPr lang="en-GB" sz="5400"/>
              <a:t>Radicalisation</a:t>
            </a:r>
          </a:p>
        </p:txBody>
      </p:sp>
      <p:sp>
        <p:nvSpPr>
          <p:cNvPr id="2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913126"/>
            <a:ext cx="5598414" cy="3295650"/>
          </a:xfrm>
        </p:spPr>
        <p:txBody>
          <a:bodyPr anchor="t">
            <a:normAutofit/>
          </a:bodyPr>
          <a:lstStyle/>
          <a:p>
            <a:r>
              <a:rPr lang="en-GB" sz="2200" dirty="0"/>
              <a:t>In 1820, a small group led by Arthur </a:t>
            </a:r>
            <a:r>
              <a:rPr lang="en-GB" sz="2200" dirty="0" err="1"/>
              <a:t>Thistlewood</a:t>
            </a:r>
            <a:r>
              <a:rPr lang="en-GB" sz="2200" dirty="0"/>
              <a:t>, a prominent radical in London, protested against the harshness of these measures. </a:t>
            </a:r>
          </a:p>
          <a:p>
            <a:r>
              <a:rPr lang="en-GB" sz="2200" dirty="0"/>
              <a:t>The group became known as the Cato Street conspirators, after the street near Edgware Road, London, where they last met</a:t>
            </a:r>
          </a:p>
        </p:txBody>
      </p:sp>
      <p:pic>
        <p:nvPicPr>
          <p:cNvPr id="5" name="Picture 4">
            <a:extLst>
              <a:ext uri="{FF2B5EF4-FFF2-40B4-BE49-F238E27FC236}">
                <a16:creationId xmlns:a16="http://schemas.microsoft.com/office/drawing/2014/main" id="{17276EF4-1961-4717-B2A7-4AA36B4F8C20}"/>
              </a:ext>
            </a:extLst>
          </p:cNvPr>
          <p:cNvPicPr>
            <a:picLocks noChangeAspect="1"/>
          </p:cNvPicPr>
          <p:nvPr/>
        </p:nvPicPr>
        <p:blipFill>
          <a:blip r:embed="rId2"/>
          <a:stretch>
            <a:fillRect/>
          </a:stretch>
        </p:blipFill>
        <p:spPr>
          <a:xfrm>
            <a:off x="6827481" y="55489"/>
            <a:ext cx="4818888" cy="6716221"/>
          </a:xfrm>
          <a:prstGeom prst="rect">
            <a:avLst/>
          </a:prstGeom>
        </p:spPr>
      </p:pic>
      <p:sp>
        <p:nvSpPr>
          <p:cNvPr id="4" name="Slide Number Placeholder 3">
            <a:extLst>
              <a:ext uri="{FF2B5EF4-FFF2-40B4-BE49-F238E27FC236}">
                <a16:creationId xmlns:a16="http://schemas.microsoft.com/office/drawing/2014/main" id="{80F4AFC2-B7FB-F2BE-5545-72C9FE199736}"/>
              </a:ext>
            </a:extLst>
          </p:cNvPr>
          <p:cNvSpPr>
            <a:spLocks noGrp="1"/>
          </p:cNvSpPr>
          <p:nvPr>
            <p:ph type="sldNum" sz="quarter" idx="12"/>
          </p:nvPr>
        </p:nvSpPr>
        <p:spPr/>
        <p:txBody>
          <a:bodyPr/>
          <a:lstStyle/>
          <a:p>
            <a:fld id="{B6F15528-21DE-4FAA-801E-634DDDAF4B2B}" type="slidenum">
              <a:rPr lang="en-US" smtClean="0"/>
              <a:pPr/>
              <a:t>31</a:t>
            </a:fld>
            <a:endParaRPr lang="en-US"/>
          </a:p>
        </p:txBody>
      </p:sp>
    </p:spTree>
    <p:extLst>
      <p:ext uri="{BB962C8B-B14F-4D97-AF65-F5344CB8AC3E}">
        <p14:creationId xmlns:p14="http://schemas.microsoft.com/office/powerpoint/2010/main" val="162812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EA70023-0678-4DE9-B65C-1C5D333C7B8E}"/>
              </a:ext>
            </a:extLst>
          </p:cNvPr>
          <p:cNvPicPr>
            <a:picLocks noChangeAspect="1"/>
          </p:cNvPicPr>
          <p:nvPr/>
        </p:nvPicPr>
        <p:blipFill rotWithShape="1">
          <a:blip r:embed="rId2"/>
          <a:srcRect l="9404" r="6702"/>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GB" sz="4000"/>
              <a:t>Intelligence received</a:t>
            </a:r>
          </a:p>
        </p:txBody>
      </p:sp>
      <p:sp>
        <p:nvSpPr>
          <p:cNvPr id="3" name="Content Placeholder 2"/>
          <p:cNvSpPr>
            <a:spLocks noGrp="1"/>
          </p:cNvSpPr>
          <p:nvPr>
            <p:ph idx="1"/>
          </p:nvPr>
        </p:nvSpPr>
        <p:spPr>
          <a:xfrm>
            <a:off x="7181851" y="2053201"/>
            <a:ext cx="4867274" cy="4357124"/>
          </a:xfrm>
        </p:spPr>
        <p:txBody>
          <a:bodyPr>
            <a:noAutofit/>
          </a:bodyPr>
          <a:lstStyle/>
          <a:p>
            <a:pPr>
              <a:lnSpc>
                <a:spcPct val="90000"/>
              </a:lnSpc>
            </a:pPr>
            <a:r>
              <a:rPr lang="en-GB" sz="2400" dirty="0"/>
              <a:t>The authorities received an intelligence report about the conspiracy and stormed the room in Cato Street. </a:t>
            </a:r>
          </a:p>
          <a:p>
            <a:pPr>
              <a:lnSpc>
                <a:spcPct val="90000"/>
              </a:lnSpc>
            </a:pPr>
            <a:r>
              <a:rPr lang="en-GB" sz="2400" dirty="0" err="1"/>
              <a:t>Thistlewood</a:t>
            </a:r>
            <a:r>
              <a:rPr lang="en-GB" sz="2400" dirty="0"/>
              <a:t> killed a policeman in the fracas. </a:t>
            </a:r>
          </a:p>
          <a:p>
            <a:pPr>
              <a:lnSpc>
                <a:spcPct val="90000"/>
              </a:lnSpc>
            </a:pPr>
            <a:r>
              <a:rPr lang="en-GB" sz="2400" dirty="0"/>
              <a:t>After his arrest, one of the conspirators, James Ings, described how the plan was that he would be the first to enter the room at Lord Harrowby's house, armed with a pair of pistols, a cutlass and a knife. </a:t>
            </a:r>
          </a:p>
        </p:txBody>
      </p:sp>
      <p:sp>
        <p:nvSpPr>
          <p:cNvPr id="4" name="Slide Number Placeholder 3">
            <a:extLst>
              <a:ext uri="{FF2B5EF4-FFF2-40B4-BE49-F238E27FC236}">
                <a16:creationId xmlns:a16="http://schemas.microsoft.com/office/drawing/2014/main" id="{487B0646-0C8E-D866-6813-F0865E1EA278}"/>
              </a:ext>
            </a:extLst>
          </p:cNvPr>
          <p:cNvSpPr>
            <a:spLocks noGrp="1"/>
          </p:cNvSpPr>
          <p:nvPr>
            <p:ph type="sldNum" sz="quarter" idx="12"/>
          </p:nvPr>
        </p:nvSpPr>
        <p:spPr/>
        <p:txBody>
          <a:bodyPr/>
          <a:lstStyle/>
          <a:p>
            <a:fld id="{B6F15528-21DE-4FAA-801E-634DDDAF4B2B}" type="slidenum">
              <a:rPr lang="en-US" smtClean="0"/>
              <a:pPr/>
              <a:t>32</a:t>
            </a:fld>
            <a:endParaRPr lang="en-US"/>
          </a:p>
        </p:txBody>
      </p:sp>
    </p:spTree>
    <p:extLst>
      <p:ext uri="{BB962C8B-B14F-4D97-AF65-F5344CB8AC3E}">
        <p14:creationId xmlns:p14="http://schemas.microsoft.com/office/powerpoint/2010/main" val="407610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p:cNvSpPr>
            <a:spLocks noGrp="1"/>
          </p:cNvSpPr>
          <p:nvPr>
            <p:ph type="title"/>
          </p:nvPr>
        </p:nvSpPr>
        <p:spPr>
          <a:xfrm>
            <a:off x="904875" y="448721"/>
            <a:ext cx="4778529" cy="1225650"/>
          </a:xfrm>
        </p:spPr>
        <p:txBody>
          <a:bodyPr anchor="b">
            <a:normAutofit/>
          </a:bodyPr>
          <a:lstStyle/>
          <a:p>
            <a:pPr algn="l"/>
            <a:r>
              <a:rPr lang="en-GB" sz="4800" dirty="0">
                <a:solidFill>
                  <a:schemeClr val="bg1"/>
                </a:solidFill>
              </a:rPr>
              <a:t>Insurrection</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52450" y="2209799"/>
            <a:ext cx="5695950" cy="3581339"/>
          </a:xfrm>
        </p:spPr>
        <p:txBody>
          <a:bodyPr>
            <a:normAutofit/>
          </a:bodyPr>
          <a:lstStyle/>
          <a:p>
            <a:r>
              <a:rPr lang="en-GB" sz="2400" dirty="0">
                <a:solidFill>
                  <a:schemeClr val="bg1"/>
                </a:solidFill>
              </a:rPr>
              <a:t>He intended to behead every member of the Cabinet, then take away the heads of Lords Castlereagh and Sidmouth in bags to display them on spikes on Westminster Bridge. </a:t>
            </a:r>
          </a:p>
          <a:p>
            <a:r>
              <a:rPr lang="en-GB" sz="2400" dirty="0">
                <a:solidFill>
                  <a:schemeClr val="bg1"/>
                </a:solidFill>
              </a:rPr>
              <a:t>One of the conspirators was a ‘man of colour’ - Davidson</a:t>
            </a:r>
          </a:p>
          <a:p>
            <a:endParaRPr lang="en-GB" sz="1700" dirty="0">
              <a:solidFill>
                <a:schemeClr val="bg1"/>
              </a:solidFill>
            </a:endParaRP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1B424465-5A50-4822-B1D1-D40448E9C64B}"/>
              </a:ext>
            </a:extLst>
          </p:cNvPr>
          <p:cNvPicPr>
            <a:picLocks noChangeAspect="1"/>
          </p:cNvPicPr>
          <p:nvPr/>
        </p:nvPicPr>
        <p:blipFill>
          <a:blip r:embed="rId2"/>
          <a:stretch>
            <a:fillRect/>
          </a:stretch>
        </p:blipFill>
        <p:spPr>
          <a:xfrm>
            <a:off x="6843729" y="1093553"/>
            <a:ext cx="4697585" cy="4697585"/>
          </a:xfrm>
          <a:prstGeom prst="rect">
            <a:avLst/>
          </a:prstGeom>
        </p:spPr>
      </p:pic>
      <p:sp>
        <p:nvSpPr>
          <p:cNvPr id="4" name="Slide Number Placeholder 3">
            <a:extLst>
              <a:ext uri="{FF2B5EF4-FFF2-40B4-BE49-F238E27FC236}">
                <a16:creationId xmlns:a16="http://schemas.microsoft.com/office/drawing/2014/main" id="{6896EDDA-4B36-E12B-1B24-CAA044412376}"/>
              </a:ext>
            </a:extLst>
          </p:cNvPr>
          <p:cNvSpPr>
            <a:spLocks noGrp="1"/>
          </p:cNvSpPr>
          <p:nvPr>
            <p:ph type="sldNum" sz="quarter" idx="12"/>
          </p:nvPr>
        </p:nvSpPr>
        <p:spPr/>
        <p:txBody>
          <a:bodyPr/>
          <a:lstStyle/>
          <a:p>
            <a:fld id="{B6F15528-21DE-4FAA-801E-634DDDAF4B2B}" type="slidenum">
              <a:rPr lang="en-US" smtClean="0"/>
              <a:pPr/>
              <a:t>33</a:t>
            </a:fld>
            <a:endParaRPr lang="en-US"/>
          </a:p>
        </p:txBody>
      </p:sp>
    </p:spTree>
    <p:extLst>
      <p:ext uri="{BB962C8B-B14F-4D97-AF65-F5344CB8AC3E}">
        <p14:creationId xmlns:p14="http://schemas.microsoft.com/office/powerpoint/2010/main" val="4186171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p:cNvSpPr>
            <a:spLocks noGrp="1"/>
          </p:cNvSpPr>
          <p:nvPr>
            <p:ph type="title"/>
          </p:nvPr>
        </p:nvSpPr>
        <p:spPr>
          <a:xfrm>
            <a:off x="609601" y="448721"/>
            <a:ext cx="5073804" cy="1225650"/>
          </a:xfrm>
        </p:spPr>
        <p:txBody>
          <a:bodyPr anchor="b">
            <a:normAutofit/>
          </a:bodyPr>
          <a:lstStyle/>
          <a:p>
            <a:r>
              <a:rPr lang="en-GB" dirty="0">
                <a:solidFill>
                  <a:schemeClr val="bg1"/>
                </a:solidFill>
              </a:rPr>
              <a:t>William Davidson</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42925" y="2123092"/>
            <a:ext cx="6010275" cy="3509178"/>
          </a:xfrm>
        </p:spPr>
        <p:txBody>
          <a:bodyPr>
            <a:noAutofit/>
          </a:bodyPr>
          <a:lstStyle/>
          <a:p>
            <a:r>
              <a:rPr lang="en-GB" sz="2400" dirty="0">
                <a:solidFill>
                  <a:schemeClr val="bg1"/>
                </a:solidFill>
              </a:rPr>
              <a:t>Davidson told the jury “...you may suppose that because I am a man of colour I am without any understanding or feeling and would act the brute; </a:t>
            </a:r>
          </a:p>
          <a:p>
            <a:r>
              <a:rPr lang="en-GB" sz="2400" dirty="0">
                <a:solidFill>
                  <a:schemeClr val="bg1"/>
                </a:solidFill>
              </a:rPr>
              <a:t>I am not one of that sort; when not employed in my business, I have employed myself as a teacher of a Sunday-school...”</a:t>
            </a: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99C3BFA0-6FDB-4338-949A-A1585634424A}"/>
              </a:ext>
            </a:extLst>
          </p:cNvPr>
          <p:cNvPicPr>
            <a:picLocks noChangeAspect="1"/>
          </p:cNvPicPr>
          <p:nvPr/>
        </p:nvPicPr>
        <p:blipFill rotWithShape="1">
          <a:blip r:embed="rId2"/>
          <a:srcRect r="15614" b="-1"/>
          <a:stretch/>
        </p:blipFill>
        <p:spPr>
          <a:xfrm>
            <a:off x="7177104" y="10"/>
            <a:ext cx="4249911" cy="6857990"/>
          </a:xfrm>
          <a:prstGeom prst="rect">
            <a:avLst/>
          </a:prstGeom>
        </p:spPr>
      </p:pic>
      <p:sp>
        <p:nvSpPr>
          <p:cNvPr id="4" name="Slide Number Placeholder 3">
            <a:extLst>
              <a:ext uri="{FF2B5EF4-FFF2-40B4-BE49-F238E27FC236}">
                <a16:creationId xmlns:a16="http://schemas.microsoft.com/office/drawing/2014/main" id="{62E1136E-2167-B7EC-05D5-DBABD8E87FD5}"/>
              </a:ext>
            </a:extLst>
          </p:cNvPr>
          <p:cNvSpPr>
            <a:spLocks noGrp="1"/>
          </p:cNvSpPr>
          <p:nvPr>
            <p:ph type="sldNum" sz="quarter" idx="12"/>
          </p:nvPr>
        </p:nvSpPr>
        <p:spPr/>
        <p:txBody>
          <a:bodyPr/>
          <a:lstStyle/>
          <a:p>
            <a:fld id="{B6F15528-21DE-4FAA-801E-634DDDAF4B2B}" type="slidenum">
              <a:rPr lang="en-US" smtClean="0"/>
              <a:pPr/>
              <a:t>34</a:t>
            </a:fld>
            <a:endParaRPr lang="en-US"/>
          </a:p>
        </p:txBody>
      </p:sp>
    </p:spTree>
    <p:extLst>
      <p:ext uri="{BB962C8B-B14F-4D97-AF65-F5344CB8AC3E}">
        <p14:creationId xmlns:p14="http://schemas.microsoft.com/office/powerpoint/2010/main" val="132411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p:cNvSpPr>
            <a:spLocks noGrp="1"/>
          </p:cNvSpPr>
          <p:nvPr>
            <p:ph type="title"/>
          </p:nvPr>
        </p:nvSpPr>
        <p:spPr>
          <a:xfrm>
            <a:off x="561976" y="1450655"/>
            <a:ext cx="4671654" cy="3956690"/>
          </a:xfrm>
        </p:spPr>
        <p:txBody>
          <a:bodyPr anchor="ctr">
            <a:normAutofit/>
          </a:bodyPr>
          <a:lstStyle/>
          <a:p>
            <a:r>
              <a:rPr lang="en-GB" sz="4900" dirty="0">
                <a:solidFill>
                  <a:schemeClr val="bg1"/>
                </a:solidFill>
              </a:rPr>
              <a:t>Judge’s assurance</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1450655"/>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284606" y="5408571"/>
            <a:ext cx="29490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791200" y="304818"/>
            <a:ext cx="5838824" cy="6172173"/>
          </a:xfrm>
        </p:spPr>
        <p:txBody>
          <a:bodyPr anchor="ctr">
            <a:noAutofit/>
          </a:bodyPr>
          <a:lstStyle/>
          <a:p>
            <a:r>
              <a:rPr lang="en-GB" sz="2800" dirty="0">
                <a:solidFill>
                  <a:schemeClr val="bg1"/>
                </a:solidFill>
              </a:rPr>
              <a:t>The presiding judge responded “...you may rest most perfectly assured that with respect to the colour of your countenance, no prejudice either has or will exist in any part of this Court against you; </a:t>
            </a:r>
          </a:p>
          <a:p>
            <a:r>
              <a:rPr lang="en-GB" sz="2800" dirty="0">
                <a:solidFill>
                  <a:schemeClr val="bg1"/>
                </a:solidFill>
              </a:rPr>
              <a:t>a man of colour is entitled to British justice as much as the fairest British subject.”</a:t>
            </a:r>
          </a:p>
        </p:txBody>
      </p:sp>
      <p:sp>
        <p:nvSpPr>
          <p:cNvPr id="4" name="Slide Number Placeholder 3">
            <a:extLst>
              <a:ext uri="{FF2B5EF4-FFF2-40B4-BE49-F238E27FC236}">
                <a16:creationId xmlns:a16="http://schemas.microsoft.com/office/drawing/2014/main" id="{93A54133-ADF4-9A68-C8D7-D0900C904376}"/>
              </a:ext>
            </a:extLst>
          </p:cNvPr>
          <p:cNvSpPr>
            <a:spLocks noGrp="1"/>
          </p:cNvSpPr>
          <p:nvPr>
            <p:ph type="sldNum" sz="quarter" idx="12"/>
          </p:nvPr>
        </p:nvSpPr>
        <p:spPr/>
        <p:txBody>
          <a:bodyPr/>
          <a:lstStyle/>
          <a:p>
            <a:fld id="{B6F15528-21DE-4FAA-801E-634DDDAF4B2B}" type="slidenum">
              <a:rPr lang="en-US" smtClean="0"/>
              <a:pPr/>
              <a:t>35</a:t>
            </a:fld>
            <a:endParaRPr lang="en-US"/>
          </a:p>
        </p:txBody>
      </p:sp>
    </p:spTree>
    <p:extLst>
      <p:ext uri="{BB962C8B-B14F-4D97-AF65-F5344CB8AC3E}">
        <p14:creationId xmlns:p14="http://schemas.microsoft.com/office/powerpoint/2010/main" val="2667261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CA479-9A94-426B-8FDB-BCC5F0949791}"/>
              </a:ext>
            </a:extLst>
          </p:cNvPr>
          <p:cNvSpPr>
            <a:spLocks noGrp="1"/>
          </p:cNvSpPr>
          <p:nvPr>
            <p:ph type="title"/>
          </p:nvPr>
        </p:nvSpPr>
        <p:spPr/>
        <p:txBody>
          <a:bodyPr/>
          <a:lstStyle/>
          <a:p>
            <a:pPr algn="l"/>
            <a:r>
              <a:rPr lang="en-GB" dirty="0">
                <a:solidFill>
                  <a:schemeClr val="bg1"/>
                </a:solidFill>
              </a:rPr>
              <a:t>Perspectives</a:t>
            </a:r>
          </a:p>
        </p:txBody>
      </p:sp>
      <p:sp>
        <p:nvSpPr>
          <p:cNvPr id="4" name="Content Placeholder 3">
            <a:extLst>
              <a:ext uri="{FF2B5EF4-FFF2-40B4-BE49-F238E27FC236}">
                <a16:creationId xmlns:a16="http://schemas.microsoft.com/office/drawing/2014/main" id="{DC37DF97-6876-4381-B92C-64DA614C5F5A}"/>
              </a:ext>
            </a:extLst>
          </p:cNvPr>
          <p:cNvSpPr>
            <a:spLocks noGrp="1"/>
          </p:cNvSpPr>
          <p:nvPr>
            <p:ph sz="half" idx="1"/>
          </p:nvPr>
        </p:nvSpPr>
        <p:spPr>
          <a:xfrm>
            <a:off x="609600" y="1790700"/>
            <a:ext cx="5486400" cy="3360738"/>
          </a:xfrm>
        </p:spPr>
        <p:txBody>
          <a:bodyPr>
            <a:normAutofit lnSpcReduction="10000"/>
          </a:bodyPr>
          <a:lstStyle/>
          <a:p>
            <a:r>
              <a:rPr lang="en-US" dirty="0">
                <a:solidFill>
                  <a:schemeClr val="bg1"/>
                </a:solidFill>
              </a:rPr>
              <a:t>“Davidson is a man of </a:t>
            </a:r>
            <a:r>
              <a:rPr lang="en-US" dirty="0" err="1">
                <a:solidFill>
                  <a:schemeClr val="bg1"/>
                </a:solidFill>
              </a:rPr>
              <a:t>colour</a:t>
            </a:r>
            <a:r>
              <a:rPr lang="en-US" dirty="0">
                <a:solidFill>
                  <a:schemeClr val="bg1"/>
                </a:solidFill>
              </a:rPr>
              <a:t>, and a worthy coadjutor of Messrs. Watson, </a:t>
            </a:r>
            <a:r>
              <a:rPr lang="en-US" dirty="0" err="1">
                <a:solidFill>
                  <a:schemeClr val="bg1"/>
                </a:solidFill>
              </a:rPr>
              <a:t>Thistlewood</a:t>
            </a:r>
            <a:r>
              <a:rPr lang="en-US" dirty="0">
                <a:solidFill>
                  <a:schemeClr val="bg1"/>
                </a:solidFill>
              </a:rPr>
              <a:t>, and Co. upon many occasions. </a:t>
            </a:r>
          </a:p>
          <a:p>
            <a:r>
              <a:rPr lang="en-US" dirty="0">
                <a:solidFill>
                  <a:schemeClr val="bg1"/>
                </a:solidFill>
              </a:rPr>
              <a:t>At the meeting in </a:t>
            </a:r>
            <a:r>
              <a:rPr lang="en-US" dirty="0" err="1">
                <a:solidFill>
                  <a:schemeClr val="bg1"/>
                </a:solidFill>
              </a:rPr>
              <a:t>Finsbury</a:t>
            </a:r>
            <a:r>
              <a:rPr lang="en-US" dirty="0">
                <a:solidFill>
                  <a:schemeClr val="bg1"/>
                </a:solidFill>
              </a:rPr>
              <a:t> market-place a few months ago, he was one of the principle speakers.”</a:t>
            </a:r>
            <a:endParaRPr lang="en-GB" dirty="0">
              <a:solidFill>
                <a:schemeClr val="bg1"/>
              </a:solidFill>
            </a:endParaRPr>
          </a:p>
        </p:txBody>
      </p:sp>
      <p:sp>
        <p:nvSpPr>
          <p:cNvPr id="5" name="Content Placeholder 4">
            <a:extLst>
              <a:ext uri="{FF2B5EF4-FFF2-40B4-BE49-F238E27FC236}">
                <a16:creationId xmlns:a16="http://schemas.microsoft.com/office/drawing/2014/main" id="{CBF8AEC9-5904-46AC-A1EA-E91DB303F249}"/>
              </a:ext>
            </a:extLst>
          </p:cNvPr>
          <p:cNvSpPr>
            <a:spLocks noGrp="1"/>
          </p:cNvSpPr>
          <p:nvPr>
            <p:ph sz="half" idx="2"/>
          </p:nvPr>
        </p:nvSpPr>
        <p:spPr>
          <a:xfrm>
            <a:off x="6324600" y="413544"/>
            <a:ext cx="5381625" cy="6354762"/>
          </a:xfrm>
        </p:spPr>
        <p:txBody>
          <a:bodyPr>
            <a:normAutofit lnSpcReduction="10000"/>
          </a:bodyPr>
          <a:lstStyle/>
          <a:p>
            <a:pPr marL="0" indent="0">
              <a:buNone/>
            </a:pPr>
            <a:r>
              <a:rPr lang="en-US" dirty="0">
                <a:solidFill>
                  <a:schemeClr val="bg1"/>
                </a:solidFill>
              </a:rPr>
              <a:t>“</a:t>
            </a:r>
            <a:r>
              <a:rPr lang="en-US" dirty="0" err="1">
                <a:solidFill>
                  <a:schemeClr val="bg1"/>
                </a:solidFill>
              </a:rPr>
              <a:t>Ings</a:t>
            </a:r>
            <a:r>
              <a:rPr lang="en-US" dirty="0">
                <a:solidFill>
                  <a:schemeClr val="bg1"/>
                </a:solidFill>
              </a:rPr>
              <a:t> is a hoary ruffian, a short squat man, apparently between 50 and 60, but of most determined aspect. His hands were covered with blood; and as he stood at the bar, manacled to one of his wretched confederates, his small fiery eyes glared round upon the spectators with an expression truly horrible. </a:t>
            </a:r>
          </a:p>
          <a:p>
            <a:pPr marL="0" indent="0">
              <a:buNone/>
            </a:pPr>
            <a:r>
              <a:rPr lang="en-US" dirty="0">
                <a:solidFill>
                  <a:schemeClr val="bg1"/>
                </a:solidFill>
              </a:rPr>
              <a:t>The rest had nothing extraordinary in their appearances. They were for the most part men of short stature, mean exterior, and unmarked physiognomy.”</a:t>
            </a:r>
            <a:endParaRPr lang="en-GB" dirty="0">
              <a:solidFill>
                <a:schemeClr val="bg1"/>
              </a:solidFill>
            </a:endParaRPr>
          </a:p>
        </p:txBody>
      </p:sp>
      <p:sp>
        <p:nvSpPr>
          <p:cNvPr id="7" name="TextBox 6">
            <a:extLst>
              <a:ext uri="{FF2B5EF4-FFF2-40B4-BE49-F238E27FC236}">
                <a16:creationId xmlns:a16="http://schemas.microsoft.com/office/drawing/2014/main" id="{FF2F86C7-C900-4967-82BC-20005A54984A}"/>
              </a:ext>
            </a:extLst>
          </p:cNvPr>
          <p:cNvSpPr txBox="1"/>
          <p:nvPr/>
        </p:nvSpPr>
        <p:spPr>
          <a:xfrm>
            <a:off x="390525" y="5313363"/>
            <a:ext cx="5153025" cy="923330"/>
          </a:xfrm>
          <a:prstGeom prst="rect">
            <a:avLst/>
          </a:prstGeom>
          <a:solidFill>
            <a:srgbClr val="FFFF00"/>
          </a:solidFill>
          <a:ln w="38100">
            <a:solidFill>
              <a:schemeClr val="tx1"/>
            </a:solidFill>
          </a:ln>
        </p:spPr>
        <p:txBody>
          <a:bodyPr wrap="square">
            <a:spAutoFit/>
          </a:bodyPr>
          <a:lstStyle/>
          <a:p>
            <a:pPr algn="ctr"/>
            <a:r>
              <a:rPr lang="en-US" dirty="0">
                <a:solidFill>
                  <a:prstClr val="black"/>
                </a:solidFill>
                <a:latin typeface="Calibri"/>
              </a:rPr>
              <a:t>Report from the Gentleman’s Magazine (1820):</a:t>
            </a:r>
          </a:p>
          <a:p>
            <a:pPr algn="ctr"/>
            <a:r>
              <a:rPr lang="en-US" dirty="0">
                <a:solidFill>
                  <a:prstClr val="black"/>
                </a:solidFill>
                <a:latin typeface="Calibri"/>
              </a:rPr>
              <a:t>“HORRIBLE CONSPIRACY AND MURDER!</a:t>
            </a:r>
          </a:p>
          <a:p>
            <a:r>
              <a:rPr lang="en-US" dirty="0">
                <a:solidFill>
                  <a:prstClr val="black"/>
                </a:solidFill>
                <a:latin typeface="Calibri"/>
              </a:rPr>
              <a:t>                Wednesday, Feb.23.</a:t>
            </a:r>
            <a:endParaRPr lang="en-GB" dirty="0">
              <a:solidFill>
                <a:prstClr val="black"/>
              </a:solidFill>
              <a:latin typeface="Calibri"/>
            </a:endParaRPr>
          </a:p>
        </p:txBody>
      </p:sp>
      <p:sp>
        <p:nvSpPr>
          <p:cNvPr id="3" name="Slide Number Placeholder 2">
            <a:extLst>
              <a:ext uri="{FF2B5EF4-FFF2-40B4-BE49-F238E27FC236}">
                <a16:creationId xmlns:a16="http://schemas.microsoft.com/office/drawing/2014/main" id="{9588BA35-A5FA-4078-2640-F9670C296F68}"/>
              </a:ext>
            </a:extLst>
          </p:cNvPr>
          <p:cNvSpPr>
            <a:spLocks noGrp="1"/>
          </p:cNvSpPr>
          <p:nvPr>
            <p:ph type="sldNum" sz="quarter" idx="12"/>
          </p:nvPr>
        </p:nvSpPr>
        <p:spPr/>
        <p:txBody>
          <a:bodyPr/>
          <a:lstStyle/>
          <a:p>
            <a:fld id="{B6F15528-21DE-4FAA-801E-634DDDAF4B2B}" type="slidenum">
              <a:rPr lang="en-US" smtClean="0"/>
              <a:pPr/>
              <a:t>36</a:t>
            </a:fld>
            <a:endParaRPr lang="en-US"/>
          </a:p>
        </p:txBody>
      </p:sp>
    </p:spTree>
    <p:extLst>
      <p:ext uri="{BB962C8B-B14F-4D97-AF65-F5344CB8AC3E}">
        <p14:creationId xmlns:p14="http://schemas.microsoft.com/office/powerpoint/2010/main" val="256127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 calcmode="lin" valueType="num">
                                      <p:cBhvr additive="base">
                                        <p:cTn id="25"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anim calcmode="lin" valueType="num">
                                      <p:cBhvr additive="base">
                                        <p:cTn id="3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P spid="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C75B5A8-0CF6-47BB-91F4-C2199A2874DA}"/>
              </a:ext>
            </a:extLst>
          </p:cNvPr>
          <p:cNvSpPr>
            <a:spLocks noGrp="1"/>
          </p:cNvSpPr>
          <p:nvPr>
            <p:ph type="title"/>
          </p:nvPr>
        </p:nvSpPr>
        <p:spPr>
          <a:xfrm>
            <a:off x="657225" y="629267"/>
            <a:ext cx="4219575" cy="1676603"/>
          </a:xfrm>
        </p:spPr>
        <p:txBody>
          <a:bodyPr vert="horz" lIns="91440" tIns="45720" rIns="91440" bIns="45720" rtlCol="0" anchor="ctr">
            <a:normAutofit/>
          </a:bodyPr>
          <a:lstStyle/>
          <a:p>
            <a:pPr algn="l">
              <a:lnSpc>
                <a:spcPct val="90000"/>
              </a:lnSpc>
            </a:pPr>
            <a:r>
              <a:rPr lang="en-US" sz="4800" dirty="0"/>
              <a:t>Execution</a:t>
            </a:r>
          </a:p>
        </p:txBody>
      </p:sp>
      <p:sp>
        <p:nvSpPr>
          <p:cNvPr id="12" name="TextBox 11">
            <a:extLst>
              <a:ext uri="{FF2B5EF4-FFF2-40B4-BE49-F238E27FC236}">
                <a16:creationId xmlns:a16="http://schemas.microsoft.com/office/drawing/2014/main" id="{ACF29131-3905-4C00-8D79-28338F1E14FE}"/>
              </a:ext>
            </a:extLst>
          </p:cNvPr>
          <p:cNvSpPr txBox="1"/>
          <p:nvPr/>
        </p:nvSpPr>
        <p:spPr>
          <a:xfrm>
            <a:off x="657225" y="2362201"/>
            <a:ext cx="4103751" cy="3855721"/>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dirty="0">
                <a:solidFill>
                  <a:prstClr val="white"/>
                </a:solidFill>
                <a:latin typeface="Calibri"/>
              </a:rPr>
              <a:t>When sentences on the Cato Street conspirators were passed, five of the conspirators were transported. </a:t>
            </a:r>
          </a:p>
          <a:p>
            <a:pPr indent="-228600">
              <a:lnSpc>
                <a:spcPct val="90000"/>
              </a:lnSpc>
              <a:spcAft>
                <a:spcPts val="600"/>
              </a:spcAft>
              <a:buFont typeface="Arial" panose="020B0604020202020204" pitchFamily="34" charset="0"/>
              <a:buChar char="•"/>
            </a:pPr>
            <a:r>
              <a:rPr lang="en-US" sz="2400" dirty="0">
                <a:solidFill>
                  <a:prstClr val="white"/>
                </a:solidFill>
                <a:latin typeface="Calibri"/>
              </a:rPr>
              <a:t>Davidson and four others charged with high treason were hanged on 1 May 1820.</a:t>
            </a:r>
          </a:p>
        </p:txBody>
      </p:sp>
      <p:sp>
        <p:nvSpPr>
          <p:cNvPr id="34" name="Rectangle 33">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1006" y="2"/>
            <a:ext cx="5666994"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pic>
        <p:nvPicPr>
          <p:cNvPr id="3" name="Picture 2">
            <a:extLst>
              <a:ext uri="{FF2B5EF4-FFF2-40B4-BE49-F238E27FC236}">
                <a16:creationId xmlns:a16="http://schemas.microsoft.com/office/drawing/2014/main" id="{7C2CBDD7-DB27-4EF9-8F1F-9F68C094540A}"/>
              </a:ext>
            </a:extLst>
          </p:cNvPr>
          <p:cNvPicPr>
            <a:picLocks noChangeAspect="1"/>
          </p:cNvPicPr>
          <p:nvPr/>
        </p:nvPicPr>
        <p:blipFill rotWithShape="1">
          <a:blip r:embed="rId2"/>
          <a:srcRect t="13486" b="10084"/>
          <a:stretch/>
        </p:blipFill>
        <p:spPr>
          <a:xfrm>
            <a:off x="5001006" y="0"/>
            <a:ext cx="5787526" cy="6857998"/>
          </a:xfrm>
          <a:prstGeom prst="rect">
            <a:avLst/>
          </a:prstGeom>
          <a:effectLst/>
        </p:spPr>
      </p:pic>
      <p:sp>
        <p:nvSpPr>
          <p:cNvPr id="2" name="Slide Number Placeholder 1">
            <a:extLst>
              <a:ext uri="{FF2B5EF4-FFF2-40B4-BE49-F238E27FC236}">
                <a16:creationId xmlns:a16="http://schemas.microsoft.com/office/drawing/2014/main" id="{019A9E06-C876-084F-8467-D61DCD755F19}"/>
              </a:ext>
            </a:extLst>
          </p:cNvPr>
          <p:cNvSpPr>
            <a:spLocks noGrp="1"/>
          </p:cNvSpPr>
          <p:nvPr>
            <p:ph type="sldNum" sz="quarter" idx="12"/>
          </p:nvPr>
        </p:nvSpPr>
        <p:spPr/>
        <p:txBody>
          <a:bodyPr/>
          <a:lstStyle/>
          <a:p>
            <a:fld id="{B6F15528-21DE-4FAA-801E-634DDDAF4B2B}" type="slidenum">
              <a:rPr lang="en-US" smtClean="0"/>
              <a:pPr/>
              <a:t>37</a:t>
            </a:fld>
            <a:endParaRPr lang="en-US"/>
          </a:p>
        </p:txBody>
      </p:sp>
    </p:spTree>
    <p:extLst>
      <p:ext uri="{BB962C8B-B14F-4D97-AF65-F5344CB8AC3E}">
        <p14:creationId xmlns:p14="http://schemas.microsoft.com/office/powerpoint/2010/main" val="13233619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xEl>
                                              <p:pRg st="1" end="1"/>
                                            </p:txEl>
                                          </p:spTgt>
                                        </p:tgtEl>
                                        <p:attrNameLst>
                                          <p:attrName>style.visibility</p:attrName>
                                        </p:attrNameLst>
                                      </p:cBhvr>
                                      <p:to>
                                        <p:strVal val="visible"/>
                                      </p:to>
                                    </p:set>
                                    <p:anim calcmode="lin" valueType="num">
                                      <p:cBhvr additive="base">
                                        <p:cTn id="13" dur="500" fill="hold"/>
                                        <p:tgtEl>
                                          <p:spTgt spid="1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EA86598-DA2C-41D5-BC0C-E877F8818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7" y="1"/>
            <a:ext cx="5643865"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 name="Title 1">
            <a:extLst>
              <a:ext uri="{FF2B5EF4-FFF2-40B4-BE49-F238E27FC236}">
                <a16:creationId xmlns:a16="http://schemas.microsoft.com/office/drawing/2014/main" id="{C1FD0B8B-DC7B-44EC-825A-BC137A6F922B}"/>
              </a:ext>
            </a:extLst>
          </p:cNvPr>
          <p:cNvSpPr>
            <a:spLocks noGrp="1"/>
          </p:cNvSpPr>
          <p:nvPr>
            <p:ph type="title"/>
          </p:nvPr>
        </p:nvSpPr>
        <p:spPr>
          <a:xfrm>
            <a:off x="847725" y="637763"/>
            <a:ext cx="5844666" cy="1627274"/>
          </a:xfrm>
        </p:spPr>
        <p:txBody>
          <a:bodyPr anchor="t">
            <a:normAutofit/>
          </a:bodyPr>
          <a:lstStyle/>
          <a:p>
            <a:pPr algn="l"/>
            <a:r>
              <a:rPr lang="en-GB" sz="3900">
                <a:solidFill>
                  <a:schemeClr val="bg1"/>
                </a:solidFill>
              </a:rPr>
              <a:t>Hangman Jemmy Botting (1783-1837)</a:t>
            </a:r>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90667" y="2377331"/>
            <a:ext cx="342900"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3" name="Content Placeholder 2">
            <a:extLst>
              <a:ext uri="{FF2B5EF4-FFF2-40B4-BE49-F238E27FC236}">
                <a16:creationId xmlns:a16="http://schemas.microsoft.com/office/drawing/2014/main" id="{349010C8-9AEA-4A3C-A4BD-2729A02B2016}"/>
              </a:ext>
            </a:extLst>
          </p:cNvPr>
          <p:cNvSpPr>
            <a:spLocks noGrp="1"/>
          </p:cNvSpPr>
          <p:nvPr>
            <p:ph idx="1"/>
          </p:nvPr>
        </p:nvSpPr>
        <p:spPr>
          <a:xfrm>
            <a:off x="695325" y="2377331"/>
            <a:ext cx="6315075" cy="4099669"/>
          </a:xfrm>
        </p:spPr>
        <p:txBody>
          <a:bodyPr>
            <a:normAutofit/>
          </a:bodyPr>
          <a:lstStyle/>
          <a:p>
            <a:r>
              <a:rPr lang="en-GB" sz="2400" dirty="0">
                <a:solidFill>
                  <a:schemeClr val="bg1"/>
                </a:solidFill>
              </a:rPr>
              <a:t>Died after falling out of his wheelchair with people walking by, stepping over him </a:t>
            </a:r>
            <a:r>
              <a:rPr lang="en-US" sz="2400" dirty="0">
                <a:solidFill>
                  <a:schemeClr val="bg1"/>
                </a:solidFill>
              </a:rPr>
              <a:t>– a cruel, rough, unpopular man</a:t>
            </a:r>
            <a:endParaRPr lang="en-GB" sz="2400" dirty="0">
              <a:solidFill>
                <a:schemeClr val="bg1"/>
              </a:solidFill>
            </a:endParaRPr>
          </a:p>
          <a:p>
            <a:r>
              <a:rPr lang="en-US" sz="2400" dirty="0">
                <a:solidFill>
                  <a:schemeClr val="bg1"/>
                </a:solidFill>
              </a:rPr>
              <a:t>Appointed Public Executioner at </a:t>
            </a:r>
            <a:r>
              <a:rPr lang="en-US" sz="2400" dirty="0" err="1">
                <a:solidFill>
                  <a:schemeClr val="bg1"/>
                </a:solidFill>
              </a:rPr>
              <a:t>Newgate</a:t>
            </a:r>
            <a:r>
              <a:rPr lang="en-US" sz="2400" dirty="0">
                <a:solidFill>
                  <a:schemeClr val="bg1"/>
                </a:solidFill>
              </a:rPr>
              <a:t> </a:t>
            </a:r>
            <a:r>
              <a:rPr lang="en-US" sz="2400" dirty="0" err="1">
                <a:solidFill>
                  <a:schemeClr val="bg1"/>
                </a:solidFill>
              </a:rPr>
              <a:t>Gaol</a:t>
            </a:r>
            <a:r>
              <a:rPr lang="en-US" sz="2400" dirty="0">
                <a:solidFill>
                  <a:schemeClr val="bg1"/>
                </a:solidFill>
              </a:rPr>
              <a:t> in 1817</a:t>
            </a:r>
          </a:p>
          <a:p>
            <a:r>
              <a:rPr lang="en-US" sz="2400" dirty="0">
                <a:solidFill>
                  <a:schemeClr val="bg1"/>
                </a:solidFill>
              </a:rPr>
              <a:t>1817-1819, hanged 117 people with 13 in just one week</a:t>
            </a:r>
          </a:p>
          <a:p>
            <a:r>
              <a:rPr lang="en-US" sz="2400" dirty="0" err="1">
                <a:solidFill>
                  <a:schemeClr val="bg1"/>
                </a:solidFill>
              </a:rPr>
              <a:t>Favoured</a:t>
            </a:r>
            <a:r>
              <a:rPr lang="en-US" sz="2400" dirty="0">
                <a:solidFill>
                  <a:schemeClr val="bg1"/>
                </a:solidFill>
              </a:rPr>
              <a:t> the short drop to play to the crowd and seems to have enjoyed his role</a:t>
            </a:r>
            <a:endParaRPr lang="en-GB" sz="2400" dirty="0">
              <a:solidFill>
                <a:schemeClr val="bg1"/>
              </a:solidFill>
            </a:endParaRPr>
          </a:p>
          <a:p>
            <a:endParaRPr lang="en-GB" sz="1700" dirty="0">
              <a:solidFill>
                <a:schemeClr val="bg1"/>
              </a:solidFill>
            </a:endParaRPr>
          </a:p>
        </p:txBody>
      </p:sp>
      <p:pic>
        <p:nvPicPr>
          <p:cNvPr id="5" name="Picture 4">
            <a:extLst>
              <a:ext uri="{FF2B5EF4-FFF2-40B4-BE49-F238E27FC236}">
                <a16:creationId xmlns:a16="http://schemas.microsoft.com/office/drawing/2014/main" id="{30F832D5-1F4A-49C1-AACC-8F567FB6CEFB}"/>
              </a:ext>
            </a:extLst>
          </p:cNvPr>
          <p:cNvPicPr>
            <a:picLocks noChangeAspect="1"/>
          </p:cNvPicPr>
          <p:nvPr/>
        </p:nvPicPr>
        <p:blipFill rotWithShape="1">
          <a:blip r:embed="rId2"/>
          <a:srcRect r="5922"/>
          <a:stretch/>
        </p:blipFill>
        <p:spPr>
          <a:xfrm>
            <a:off x="7996549" y="10"/>
            <a:ext cx="3500126" cy="6857990"/>
          </a:xfrm>
          <a:prstGeom prst="rect">
            <a:avLst/>
          </a:prstGeom>
        </p:spPr>
      </p:pic>
      <p:sp>
        <p:nvSpPr>
          <p:cNvPr id="4" name="Slide Number Placeholder 3">
            <a:extLst>
              <a:ext uri="{FF2B5EF4-FFF2-40B4-BE49-F238E27FC236}">
                <a16:creationId xmlns:a16="http://schemas.microsoft.com/office/drawing/2014/main" id="{338B7111-AC54-7D38-9F7C-40E6900D5E39}"/>
              </a:ext>
            </a:extLst>
          </p:cNvPr>
          <p:cNvSpPr>
            <a:spLocks noGrp="1"/>
          </p:cNvSpPr>
          <p:nvPr>
            <p:ph type="sldNum" sz="quarter" idx="12"/>
          </p:nvPr>
        </p:nvSpPr>
        <p:spPr/>
        <p:txBody>
          <a:bodyPr/>
          <a:lstStyle/>
          <a:p>
            <a:fld id="{B6F15528-21DE-4FAA-801E-634DDDAF4B2B}" type="slidenum">
              <a:rPr lang="en-US" smtClean="0"/>
              <a:pPr/>
              <a:t>38</a:t>
            </a:fld>
            <a:endParaRPr lang="en-US"/>
          </a:p>
        </p:txBody>
      </p:sp>
    </p:spTree>
    <p:extLst>
      <p:ext uri="{BB962C8B-B14F-4D97-AF65-F5344CB8AC3E}">
        <p14:creationId xmlns:p14="http://schemas.microsoft.com/office/powerpoint/2010/main" val="3612637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84B00-AE79-43C0-8FB8-D61B3BEB2C90}"/>
              </a:ext>
            </a:extLst>
          </p:cNvPr>
          <p:cNvSpPr>
            <a:spLocks noGrp="1"/>
          </p:cNvSpPr>
          <p:nvPr>
            <p:ph type="title"/>
          </p:nvPr>
        </p:nvSpPr>
        <p:spPr>
          <a:xfrm>
            <a:off x="742950" y="465138"/>
            <a:ext cx="5048250" cy="1477962"/>
          </a:xfrm>
        </p:spPr>
        <p:txBody>
          <a:bodyPr>
            <a:normAutofit/>
          </a:bodyPr>
          <a:lstStyle/>
          <a:p>
            <a:pPr algn="l"/>
            <a:r>
              <a:rPr lang="en-GB" dirty="0">
                <a:solidFill>
                  <a:schemeClr val="bg1"/>
                </a:solidFill>
              </a:rPr>
              <a:t>Cato Street Conspirators</a:t>
            </a:r>
          </a:p>
        </p:txBody>
      </p:sp>
      <p:sp>
        <p:nvSpPr>
          <p:cNvPr id="3" name="Content Placeholder 2">
            <a:extLst>
              <a:ext uri="{FF2B5EF4-FFF2-40B4-BE49-F238E27FC236}">
                <a16:creationId xmlns:a16="http://schemas.microsoft.com/office/drawing/2014/main" id="{E09B72F9-3E98-4797-97AA-3768402A6F09}"/>
              </a:ext>
            </a:extLst>
          </p:cNvPr>
          <p:cNvSpPr>
            <a:spLocks noGrp="1"/>
          </p:cNvSpPr>
          <p:nvPr>
            <p:ph idx="1"/>
          </p:nvPr>
        </p:nvSpPr>
        <p:spPr>
          <a:xfrm>
            <a:off x="742950" y="2209801"/>
            <a:ext cx="5200650" cy="3916363"/>
          </a:xfrm>
        </p:spPr>
        <p:txBody>
          <a:bodyPr>
            <a:normAutofit/>
          </a:bodyPr>
          <a:lstStyle/>
          <a:p>
            <a:r>
              <a:rPr lang="en-GB" sz="2800" dirty="0">
                <a:solidFill>
                  <a:schemeClr val="bg1"/>
                </a:solidFill>
              </a:rPr>
              <a:t>In 1820, Botting hanged (with John Foxton) the five Cato Street conspirators and passed their bodies to the(masked) surgeon for legal beheading</a:t>
            </a:r>
          </a:p>
          <a:p>
            <a:r>
              <a:rPr lang="en-GB" sz="2800" dirty="0">
                <a:solidFill>
                  <a:schemeClr val="bg1"/>
                </a:solidFill>
              </a:rPr>
              <a:t>The last legal beheading in England</a:t>
            </a:r>
          </a:p>
          <a:p>
            <a:endParaRPr lang="en-GB" dirty="0"/>
          </a:p>
        </p:txBody>
      </p:sp>
      <p:sp>
        <p:nvSpPr>
          <p:cNvPr id="5" name="TextBox 4">
            <a:extLst>
              <a:ext uri="{FF2B5EF4-FFF2-40B4-BE49-F238E27FC236}">
                <a16:creationId xmlns:a16="http://schemas.microsoft.com/office/drawing/2014/main" id="{F27D24BC-D4AD-4965-A870-3CC6DF263422}"/>
              </a:ext>
            </a:extLst>
          </p:cNvPr>
          <p:cNvSpPr txBox="1"/>
          <p:nvPr/>
        </p:nvSpPr>
        <p:spPr>
          <a:xfrm>
            <a:off x="6219827" y="816501"/>
            <a:ext cx="5619750" cy="5447645"/>
          </a:xfrm>
          <a:prstGeom prst="rect">
            <a:avLst/>
          </a:prstGeom>
          <a:solidFill>
            <a:srgbClr val="FFFF00"/>
          </a:solidFill>
          <a:ln w="38100">
            <a:solidFill>
              <a:schemeClr val="tx1"/>
            </a:solidFill>
          </a:ln>
        </p:spPr>
        <p:txBody>
          <a:bodyPr wrap="square">
            <a:spAutoFit/>
          </a:bodyPr>
          <a:lstStyle/>
          <a:p>
            <a:r>
              <a:rPr lang="en-US" sz="2400" dirty="0">
                <a:solidFill>
                  <a:prstClr val="black"/>
                </a:solidFill>
                <a:latin typeface="Calibri"/>
              </a:rPr>
              <a:t>“It was an occasion long remembered by all who witnessed it. From the early hours sightseers had been streaming in and occupying points of vantage. Shortly before the execution part of the railing of St. </a:t>
            </a:r>
            <a:r>
              <a:rPr lang="en-US" sz="2400" dirty="0" err="1">
                <a:solidFill>
                  <a:prstClr val="black"/>
                </a:solidFill>
                <a:latin typeface="Calibri"/>
              </a:rPr>
              <a:t>Sepulchre’s</a:t>
            </a:r>
            <a:r>
              <a:rPr lang="en-US" sz="2400" dirty="0">
                <a:solidFill>
                  <a:prstClr val="black"/>
                </a:solidFill>
                <a:latin typeface="Calibri"/>
              </a:rPr>
              <a:t> Church, on which a great number of people had climbed, collapsed, resulting in the injury of many. Certain observers affected surprise at the extraordinary number of women, some of them well dressed, who had joined the crowds waiting “for this most awful exhibition.’”</a:t>
            </a:r>
          </a:p>
          <a:p>
            <a:endParaRPr lang="en-US" dirty="0">
              <a:solidFill>
                <a:prstClr val="black"/>
              </a:solidFill>
              <a:latin typeface="Calibri"/>
            </a:endParaRPr>
          </a:p>
          <a:p>
            <a:r>
              <a:rPr lang="en-US" dirty="0">
                <a:solidFill>
                  <a:prstClr val="black"/>
                </a:solidFill>
                <a:latin typeface="Calibri"/>
              </a:rPr>
              <a:t>History Today 1953</a:t>
            </a:r>
            <a:endParaRPr lang="en-GB" dirty="0">
              <a:solidFill>
                <a:prstClr val="black"/>
              </a:solidFill>
              <a:latin typeface="Calibri"/>
            </a:endParaRPr>
          </a:p>
        </p:txBody>
      </p:sp>
      <p:sp>
        <p:nvSpPr>
          <p:cNvPr id="4" name="Slide Number Placeholder 3">
            <a:extLst>
              <a:ext uri="{FF2B5EF4-FFF2-40B4-BE49-F238E27FC236}">
                <a16:creationId xmlns:a16="http://schemas.microsoft.com/office/drawing/2014/main" id="{BCD8BFF3-A996-6101-F9BB-CF55054B1B1F}"/>
              </a:ext>
            </a:extLst>
          </p:cNvPr>
          <p:cNvSpPr>
            <a:spLocks noGrp="1"/>
          </p:cNvSpPr>
          <p:nvPr>
            <p:ph type="sldNum" sz="quarter" idx="12"/>
          </p:nvPr>
        </p:nvSpPr>
        <p:spPr/>
        <p:txBody>
          <a:bodyPr/>
          <a:lstStyle/>
          <a:p>
            <a:fld id="{B6F15528-21DE-4FAA-801E-634DDDAF4B2B}" type="slidenum">
              <a:rPr lang="en-US" smtClean="0"/>
              <a:pPr/>
              <a:t>39</a:t>
            </a:fld>
            <a:endParaRPr lang="en-US"/>
          </a:p>
        </p:txBody>
      </p:sp>
    </p:spTree>
    <p:extLst>
      <p:ext uri="{BB962C8B-B14F-4D97-AF65-F5344CB8AC3E}">
        <p14:creationId xmlns:p14="http://schemas.microsoft.com/office/powerpoint/2010/main" val="564591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a:extLst>
              <a:ext uri="{FF2B5EF4-FFF2-40B4-BE49-F238E27FC236}">
                <a16:creationId xmlns:a16="http://schemas.microsoft.com/office/drawing/2014/main" id="{BCF53ED5-7808-454D-B488-6F83F14E5916}"/>
              </a:ext>
            </a:extLst>
          </p:cNvPr>
          <p:cNvSpPr>
            <a:spLocks noGrp="1"/>
          </p:cNvSpPr>
          <p:nvPr>
            <p:ph type="title"/>
          </p:nvPr>
        </p:nvSpPr>
        <p:spPr>
          <a:xfrm>
            <a:off x="581025" y="448721"/>
            <a:ext cx="5102379" cy="1225650"/>
          </a:xfrm>
        </p:spPr>
        <p:txBody>
          <a:bodyPr anchor="b">
            <a:normAutofit/>
          </a:bodyPr>
          <a:lstStyle/>
          <a:p>
            <a:r>
              <a:rPr lang="en-GB" sz="4000" dirty="0">
                <a:solidFill>
                  <a:schemeClr val="bg1"/>
                </a:solidFill>
              </a:rPr>
              <a:t>Public spectacle</a:t>
            </a:r>
          </a:p>
        </p:txBody>
      </p:sp>
      <p:cxnSp>
        <p:nvCxnSpPr>
          <p:cNvPr id="12" name="Straight Connector 11">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C37745-E324-4FA4-9C67-93C5E966548F}"/>
              </a:ext>
            </a:extLst>
          </p:cNvPr>
          <p:cNvSpPr>
            <a:spLocks noGrp="1"/>
          </p:cNvSpPr>
          <p:nvPr>
            <p:ph idx="1"/>
          </p:nvPr>
        </p:nvSpPr>
        <p:spPr>
          <a:xfrm>
            <a:off x="962025" y="2409824"/>
            <a:ext cx="5456064" cy="3152701"/>
          </a:xfrm>
        </p:spPr>
        <p:txBody>
          <a:bodyPr>
            <a:normAutofit/>
          </a:bodyPr>
          <a:lstStyle/>
          <a:p>
            <a:r>
              <a:rPr lang="en-GB" sz="2400" dirty="0">
                <a:solidFill>
                  <a:schemeClr val="bg1"/>
                </a:solidFill>
              </a:rPr>
              <a:t>Families of the convicted would pay to have someone hang onto the legs of the hanged to hasten their demise</a:t>
            </a:r>
          </a:p>
          <a:p>
            <a:r>
              <a:rPr lang="en-GB" sz="2400" dirty="0">
                <a:solidFill>
                  <a:schemeClr val="bg1"/>
                </a:solidFill>
              </a:rPr>
              <a:t>“Hangers-on” and “pulling the leg”?</a:t>
            </a:r>
          </a:p>
          <a:p>
            <a:endParaRPr lang="en-GB" sz="1700" dirty="0">
              <a:solidFill>
                <a:schemeClr val="bg1"/>
              </a:solidFill>
            </a:endParaRPr>
          </a:p>
        </p:txBody>
      </p:sp>
      <p:cxnSp>
        <p:nvCxnSpPr>
          <p:cNvPr id="14" name="Straight Connector 1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13D2931B-89FD-4A07-89E0-A3BC60F30FA2}"/>
              </a:ext>
            </a:extLst>
          </p:cNvPr>
          <p:cNvPicPr>
            <a:picLocks noChangeAspect="1"/>
          </p:cNvPicPr>
          <p:nvPr/>
        </p:nvPicPr>
        <p:blipFill rotWithShape="1">
          <a:blip r:embed="rId2"/>
          <a:srcRect l="20165" r="33512" b="-2"/>
          <a:stretch/>
        </p:blipFill>
        <p:spPr>
          <a:xfrm>
            <a:off x="7180090" y="10"/>
            <a:ext cx="4249911" cy="6857990"/>
          </a:xfrm>
          <a:prstGeom prst="rect">
            <a:avLst/>
          </a:prstGeom>
        </p:spPr>
      </p:pic>
      <p:sp>
        <p:nvSpPr>
          <p:cNvPr id="6" name="TextBox 5">
            <a:extLst>
              <a:ext uri="{FF2B5EF4-FFF2-40B4-BE49-F238E27FC236}">
                <a16:creationId xmlns:a16="http://schemas.microsoft.com/office/drawing/2014/main" id="{4C691A8F-1144-4B94-86A5-0A1D0212EAE8}"/>
              </a:ext>
            </a:extLst>
          </p:cNvPr>
          <p:cNvSpPr txBox="1"/>
          <p:nvPr/>
        </p:nvSpPr>
        <p:spPr>
          <a:xfrm>
            <a:off x="2197326" y="6019800"/>
            <a:ext cx="3289074" cy="369332"/>
          </a:xfrm>
          <a:prstGeom prst="rect">
            <a:avLst/>
          </a:prstGeom>
          <a:noFill/>
        </p:spPr>
        <p:txBody>
          <a:bodyPr wrap="square" rtlCol="0">
            <a:spAutoFit/>
          </a:bodyPr>
          <a:lstStyle/>
          <a:p>
            <a:r>
              <a:rPr lang="en-GB" dirty="0">
                <a:solidFill>
                  <a:prstClr val="white"/>
                </a:solidFill>
                <a:latin typeface="Calibri"/>
              </a:rPr>
              <a:t>A more recent hanging in Iowa</a:t>
            </a:r>
          </a:p>
        </p:txBody>
      </p:sp>
      <p:sp>
        <p:nvSpPr>
          <p:cNvPr id="4" name="Slide Number Placeholder 3">
            <a:extLst>
              <a:ext uri="{FF2B5EF4-FFF2-40B4-BE49-F238E27FC236}">
                <a16:creationId xmlns:a16="http://schemas.microsoft.com/office/drawing/2014/main" id="{C6B10B45-ADE8-CD36-4B1D-1A63DFCE3C40}"/>
              </a:ext>
            </a:extLst>
          </p:cNvPr>
          <p:cNvSpPr>
            <a:spLocks noGrp="1"/>
          </p:cNvSpPr>
          <p:nvPr>
            <p:ph type="sldNum" sz="quarter" idx="12"/>
          </p:nvPr>
        </p:nvSpPr>
        <p:spPr/>
        <p:txBody>
          <a:bodyPr/>
          <a:lstStyle/>
          <a:p>
            <a:fld id="{B6F15528-21DE-4FAA-801E-634DDDAF4B2B}" type="slidenum">
              <a:rPr lang="en-US" smtClean="0"/>
              <a:pPr/>
              <a:t>40</a:t>
            </a:fld>
            <a:endParaRPr lang="en-US"/>
          </a:p>
        </p:txBody>
      </p:sp>
    </p:spTree>
    <p:extLst>
      <p:ext uri="{BB962C8B-B14F-4D97-AF65-F5344CB8AC3E}">
        <p14:creationId xmlns:p14="http://schemas.microsoft.com/office/powerpoint/2010/main" val="2309609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4">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itle 1">
            <a:extLst>
              <a:ext uri="{FF2B5EF4-FFF2-40B4-BE49-F238E27FC236}">
                <a16:creationId xmlns:a16="http://schemas.microsoft.com/office/drawing/2014/main" id="{F622B1B7-DD13-4862-8139-17E0359E9904}"/>
              </a:ext>
            </a:extLst>
          </p:cNvPr>
          <p:cNvSpPr>
            <a:spLocks noGrp="1"/>
          </p:cNvSpPr>
          <p:nvPr>
            <p:ph type="title"/>
          </p:nvPr>
        </p:nvSpPr>
        <p:spPr>
          <a:xfrm>
            <a:off x="7320466" y="609600"/>
            <a:ext cx="4140014" cy="1330839"/>
          </a:xfrm>
        </p:spPr>
        <p:txBody>
          <a:bodyPr>
            <a:normAutofit/>
          </a:bodyPr>
          <a:lstStyle/>
          <a:p>
            <a:r>
              <a:rPr lang="en-GB"/>
              <a:t>Media control</a:t>
            </a:r>
          </a:p>
        </p:txBody>
      </p:sp>
      <p:pic>
        <p:nvPicPr>
          <p:cNvPr id="5" name="Picture 4">
            <a:extLst>
              <a:ext uri="{FF2B5EF4-FFF2-40B4-BE49-F238E27FC236}">
                <a16:creationId xmlns:a16="http://schemas.microsoft.com/office/drawing/2014/main" id="{474435EC-DC4C-4380-A73A-BF61B426B42B}"/>
              </a:ext>
            </a:extLst>
          </p:cNvPr>
          <p:cNvPicPr>
            <a:picLocks noChangeAspect="1"/>
          </p:cNvPicPr>
          <p:nvPr/>
        </p:nvPicPr>
        <p:blipFill rotWithShape="1">
          <a:blip r:embed="rId2"/>
          <a:srcRect l="20689" r="7356"/>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8" name="Content Placeholder 2">
            <a:extLst>
              <a:ext uri="{FF2B5EF4-FFF2-40B4-BE49-F238E27FC236}">
                <a16:creationId xmlns:a16="http://schemas.microsoft.com/office/drawing/2014/main" id="{CA7639BE-9503-4AD8-8A7B-77B25C8B8EC6}"/>
              </a:ext>
            </a:extLst>
          </p:cNvPr>
          <p:cNvSpPr>
            <a:spLocks noGrp="1"/>
          </p:cNvSpPr>
          <p:nvPr>
            <p:ph idx="1"/>
          </p:nvPr>
        </p:nvSpPr>
        <p:spPr>
          <a:xfrm>
            <a:off x="6901731" y="2267340"/>
            <a:ext cx="5153420" cy="3835348"/>
          </a:xfrm>
        </p:spPr>
        <p:txBody>
          <a:bodyPr>
            <a:noAutofit/>
          </a:bodyPr>
          <a:lstStyle/>
          <a:p>
            <a:r>
              <a:rPr lang="en-GB" sz="2400" dirty="0"/>
              <a:t>Lord Chief Justice Sir Charles Abbott ordered that the trial should not be reported before sentencing</a:t>
            </a:r>
          </a:p>
          <a:p>
            <a:r>
              <a:rPr lang="en-GB" sz="2400" dirty="0"/>
              <a:t>The Observer ignored this order</a:t>
            </a:r>
          </a:p>
          <a:p>
            <a:r>
              <a:rPr lang="en-GB" sz="2400" dirty="0"/>
              <a:t>Government wanted scapegoats to silence the voice of reform</a:t>
            </a:r>
          </a:p>
          <a:p>
            <a:r>
              <a:rPr lang="en-GB" sz="2400" dirty="0"/>
              <a:t>Publisher Clement was fined £500 in a case seen as central to promoting the freedom of the press</a:t>
            </a:r>
          </a:p>
        </p:txBody>
      </p:sp>
      <p:pic>
        <p:nvPicPr>
          <p:cNvPr id="2" name="Picture 1">
            <a:extLst>
              <a:ext uri="{FF2B5EF4-FFF2-40B4-BE49-F238E27FC236}">
                <a16:creationId xmlns:a16="http://schemas.microsoft.com/office/drawing/2014/main" id="{532A21D3-88BB-EBBF-C15A-8EE337E5A2AF}"/>
              </a:ext>
            </a:extLst>
          </p:cNvPr>
          <p:cNvPicPr>
            <a:picLocks noChangeAspect="1"/>
          </p:cNvPicPr>
          <p:nvPr/>
        </p:nvPicPr>
        <p:blipFill>
          <a:blip r:embed="rId3"/>
          <a:stretch>
            <a:fillRect/>
          </a:stretch>
        </p:blipFill>
        <p:spPr>
          <a:xfrm>
            <a:off x="3411746" y="193538"/>
            <a:ext cx="3353137" cy="2633638"/>
          </a:xfrm>
          <a:prstGeom prst="rect">
            <a:avLst/>
          </a:prstGeom>
        </p:spPr>
      </p:pic>
      <p:sp>
        <p:nvSpPr>
          <p:cNvPr id="3" name="Slide Number Placeholder 2">
            <a:extLst>
              <a:ext uri="{FF2B5EF4-FFF2-40B4-BE49-F238E27FC236}">
                <a16:creationId xmlns:a16="http://schemas.microsoft.com/office/drawing/2014/main" id="{6484F992-2446-C89F-2E9E-63E92FC85AE4}"/>
              </a:ext>
            </a:extLst>
          </p:cNvPr>
          <p:cNvSpPr>
            <a:spLocks noGrp="1"/>
          </p:cNvSpPr>
          <p:nvPr>
            <p:ph type="sldNum" sz="quarter" idx="12"/>
          </p:nvPr>
        </p:nvSpPr>
        <p:spPr/>
        <p:txBody>
          <a:bodyPr/>
          <a:lstStyle/>
          <a:p>
            <a:fld id="{B6F15528-21DE-4FAA-801E-634DDDAF4B2B}" type="slidenum">
              <a:rPr lang="en-US" smtClean="0"/>
              <a:pPr/>
              <a:t>41</a:t>
            </a:fld>
            <a:endParaRPr lang="en-US"/>
          </a:p>
        </p:txBody>
      </p:sp>
    </p:spTree>
    <p:extLst>
      <p:ext uri="{BB962C8B-B14F-4D97-AF65-F5344CB8AC3E}">
        <p14:creationId xmlns:p14="http://schemas.microsoft.com/office/powerpoint/2010/main" val="35528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
                                            <p:txEl>
                                              <p:pRg st="0" end="0"/>
                                            </p:txEl>
                                          </p:spTgt>
                                        </p:tgtEl>
                                        <p:attrNameLst>
                                          <p:attrName>style.visibility</p:attrName>
                                        </p:attrNameLst>
                                      </p:cBhvr>
                                      <p:to>
                                        <p:strVal val="visible"/>
                                      </p:to>
                                    </p:set>
                                    <p:anim calcmode="lin" valueType="num">
                                      <p:cBhvr additive="base">
                                        <p:cTn id="7" dur="500" fill="hold"/>
                                        <p:tgtEl>
                                          <p:spTgt spid="3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8">
                                            <p:txEl>
                                              <p:pRg st="1" end="1"/>
                                            </p:txEl>
                                          </p:spTgt>
                                        </p:tgtEl>
                                        <p:attrNameLst>
                                          <p:attrName>style.visibility</p:attrName>
                                        </p:attrNameLst>
                                      </p:cBhvr>
                                      <p:to>
                                        <p:strVal val="visible"/>
                                      </p:to>
                                    </p:set>
                                    <p:anim calcmode="lin" valueType="num">
                                      <p:cBhvr additive="base">
                                        <p:cTn id="13" dur="500" fill="hold"/>
                                        <p:tgtEl>
                                          <p:spTgt spid="3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8">
                                            <p:txEl>
                                              <p:pRg st="2" end="2"/>
                                            </p:txEl>
                                          </p:spTgt>
                                        </p:tgtEl>
                                        <p:attrNameLst>
                                          <p:attrName>style.visibility</p:attrName>
                                        </p:attrNameLst>
                                      </p:cBhvr>
                                      <p:to>
                                        <p:strVal val="visible"/>
                                      </p:to>
                                    </p:set>
                                    <p:anim calcmode="lin" valueType="num">
                                      <p:cBhvr additive="base">
                                        <p:cTn id="19" dur="500" fill="hold"/>
                                        <p:tgtEl>
                                          <p:spTgt spid="3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8">
                                            <p:txEl>
                                              <p:pRg st="3" end="3"/>
                                            </p:txEl>
                                          </p:spTgt>
                                        </p:tgtEl>
                                        <p:attrNameLst>
                                          <p:attrName>style.visibility</p:attrName>
                                        </p:attrNameLst>
                                      </p:cBhvr>
                                      <p:to>
                                        <p:strVal val="visible"/>
                                      </p:to>
                                    </p:set>
                                    <p:anim calcmode="lin" valueType="num">
                                      <p:cBhvr additive="base">
                                        <p:cTn id="25" dur="500" fill="hold"/>
                                        <p:tgtEl>
                                          <p:spTgt spid="3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pPr>
              <a:lnSpc>
                <a:spcPct val="90000"/>
              </a:lnSpc>
            </a:pPr>
            <a:r>
              <a:rPr lang="en-GB" sz="5400"/>
              <a:t>Political pressures</a:t>
            </a:r>
          </a:p>
        </p:txBody>
      </p:sp>
      <p:sp>
        <p:nvSpPr>
          <p:cNvPr id="50"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807208"/>
            <a:ext cx="3429000" cy="3410712"/>
          </a:xfrm>
        </p:spPr>
        <p:txBody>
          <a:bodyPr anchor="t">
            <a:normAutofit/>
          </a:bodyPr>
          <a:lstStyle/>
          <a:p>
            <a:r>
              <a:rPr lang="en-GB" sz="2200"/>
              <a:t>Before Cato the government had passed six Acts in the previous few months</a:t>
            </a:r>
          </a:p>
          <a:p>
            <a:r>
              <a:rPr lang="en-GB" sz="2200"/>
              <a:t>Agricultural poverty and insufficient Poor Law assistance</a:t>
            </a:r>
          </a:p>
          <a:p>
            <a:r>
              <a:rPr lang="en-GB" sz="2200"/>
              <a:t>Threat of automation</a:t>
            </a:r>
          </a:p>
          <a:p>
            <a:r>
              <a:rPr lang="en-GB" sz="2200"/>
              <a:t>Continuing disaffection</a:t>
            </a:r>
          </a:p>
          <a:p>
            <a:endParaRPr lang="en-GB" sz="2200"/>
          </a:p>
        </p:txBody>
      </p:sp>
      <p:pic>
        <p:nvPicPr>
          <p:cNvPr id="5" name="Picture 4">
            <a:extLst>
              <a:ext uri="{FF2B5EF4-FFF2-40B4-BE49-F238E27FC236}">
                <a16:creationId xmlns:a16="http://schemas.microsoft.com/office/drawing/2014/main" id="{739A4F6F-DC50-4078-8FA6-A16AC802A0A6}"/>
              </a:ext>
            </a:extLst>
          </p:cNvPr>
          <p:cNvPicPr>
            <a:picLocks noChangeAspect="1"/>
          </p:cNvPicPr>
          <p:nvPr/>
        </p:nvPicPr>
        <p:blipFill rotWithShape="1">
          <a:blip r:embed="rId2"/>
          <a:srcRect l="11556" r="4484" b="-1"/>
          <a:stretch/>
        </p:blipFill>
        <p:spPr>
          <a:xfrm>
            <a:off x="4654296" y="705227"/>
            <a:ext cx="6903720" cy="5447546"/>
          </a:xfrm>
          <a:prstGeom prst="rect">
            <a:avLst/>
          </a:prstGeom>
        </p:spPr>
      </p:pic>
      <p:sp>
        <p:nvSpPr>
          <p:cNvPr id="4" name="Slide Number Placeholder 3">
            <a:extLst>
              <a:ext uri="{FF2B5EF4-FFF2-40B4-BE49-F238E27FC236}">
                <a16:creationId xmlns:a16="http://schemas.microsoft.com/office/drawing/2014/main" id="{024BF9EF-0E38-9D6C-8457-B6E40872EB00}"/>
              </a:ext>
            </a:extLst>
          </p:cNvPr>
          <p:cNvSpPr>
            <a:spLocks noGrp="1"/>
          </p:cNvSpPr>
          <p:nvPr>
            <p:ph type="sldNum" sz="quarter" idx="12"/>
          </p:nvPr>
        </p:nvSpPr>
        <p:spPr/>
        <p:txBody>
          <a:bodyPr/>
          <a:lstStyle/>
          <a:p>
            <a:fld id="{B6F15528-21DE-4FAA-801E-634DDDAF4B2B}" type="slidenum">
              <a:rPr lang="en-US" smtClean="0"/>
              <a:pPr/>
              <a:t>42</a:t>
            </a:fld>
            <a:endParaRPr lang="en-US"/>
          </a:p>
        </p:txBody>
      </p:sp>
    </p:spTree>
    <p:extLst>
      <p:ext uri="{BB962C8B-B14F-4D97-AF65-F5344CB8AC3E}">
        <p14:creationId xmlns:p14="http://schemas.microsoft.com/office/powerpoint/2010/main" val="2902244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873B22-BF6D-49A6-85E7-0B38F209EEB1}"/>
              </a:ext>
            </a:extLst>
          </p:cNvPr>
          <p:cNvSpPr>
            <a:spLocks noGrp="1"/>
          </p:cNvSpPr>
          <p:nvPr>
            <p:ph type="title"/>
          </p:nvPr>
        </p:nvSpPr>
        <p:spPr>
          <a:xfrm>
            <a:off x="630936" y="639520"/>
            <a:ext cx="3429000" cy="1719072"/>
          </a:xfrm>
        </p:spPr>
        <p:txBody>
          <a:bodyPr anchor="b">
            <a:normAutofit/>
          </a:bodyPr>
          <a:lstStyle/>
          <a:p>
            <a:pPr>
              <a:lnSpc>
                <a:spcPct val="90000"/>
              </a:lnSpc>
            </a:pPr>
            <a:r>
              <a:rPr lang="en-GB" sz="5400"/>
              <a:t>Swing Riots 1830</a:t>
            </a:r>
          </a:p>
        </p:txBody>
      </p:sp>
      <p:sp>
        <p:nvSpPr>
          <p:cNvPr id="21"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73AEE3-2B2E-42E7-8435-C13B79A218EA}"/>
              </a:ext>
            </a:extLst>
          </p:cNvPr>
          <p:cNvSpPr>
            <a:spLocks noGrp="1"/>
          </p:cNvSpPr>
          <p:nvPr>
            <p:ph idx="1"/>
          </p:nvPr>
        </p:nvSpPr>
        <p:spPr>
          <a:xfrm>
            <a:off x="630936" y="2807208"/>
            <a:ext cx="4118346" cy="3410712"/>
          </a:xfrm>
        </p:spPr>
        <p:txBody>
          <a:bodyPr anchor="t">
            <a:normAutofit/>
          </a:bodyPr>
          <a:lstStyle/>
          <a:p>
            <a:pPr>
              <a:lnSpc>
                <a:spcPct val="90000"/>
              </a:lnSpc>
            </a:pPr>
            <a:r>
              <a:rPr lang="en-GB" sz="2200" dirty="0"/>
              <a:t>Extreme poverty and demand for government action</a:t>
            </a:r>
          </a:p>
          <a:p>
            <a:pPr>
              <a:lnSpc>
                <a:spcPct val="90000"/>
              </a:lnSpc>
            </a:pPr>
            <a:r>
              <a:rPr lang="en-GB" sz="2200" dirty="0"/>
              <a:t>Hampshire riots and a determined </a:t>
            </a:r>
            <a:r>
              <a:rPr lang="en-US" sz="2200" dirty="0"/>
              <a:t>Lord Lieutenant, the Duke of Wellington</a:t>
            </a:r>
          </a:p>
          <a:p>
            <a:pPr>
              <a:lnSpc>
                <a:spcPct val="90000"/>
              </a:lnSpc>
            </a:pPr>
            <a:r>
              <a:rPr lang="en-US" sz="2200" dirty="0"/>
              <a:t>Tension and nerves for the land-owners and aristocracy</a:t>
            </a:r>
            <a:endParaRPr lang="en-GB" sz="2200" dirty="0"/>
          </a:p>
          <a:p>
            <a:pPr>
              <a:lnSpc>
                <a:spcPct val="90000"/>
              </a:lnSpc>
            </a:pPr>
            <a:endParaRPr lang="en-GB" sz="2200" dirty="0"/>
          </a:p>
        </p:txBody>
      </p:sp>
      <p:pic>
        <p:nvPicPr>
          <p:cNvPr id="5" name="Picture 4">
            <a:extLst>
              <a:ext uri="{FF2B5EF4-FFF2-40B4-BE49-F238E27FC236}">
                <a16:creationId xmlns:a16="http://schemas.microsoft.com/office/drawing/2014/main" id="{64F5D16E-7A20-45CE-9296-03297A2C3370}"/>
              </a:ext>
            </a:extLst>
          </p:cNvPr>
          <p:cNvPicPr>
            <a:picLocks noChangeAspect="1"/>
          </p:cNvPicPr>
          <p:nvPr/>
        </p:nvPicPr>
        <p:blipFill>
          <a:blip r:embed="rId2"/>
          <a:stretch>
            <a:fillRect/>
          </a:stretch>
        </p:blipFill>
        <p:spPr>
          <a:xfrm>
            <a:off x="5477599" y="640080"/>
            <a:ext cx="5257113" cy="5577840"/>
          </a:xfrm>
          <a:prstGeom prst="rect">
            <a:avLst/>
          </a:prstGeom>
        </p:spPr>
      </p:pic>
      <p:sp>
        <p:nvSpPr>
          <p:cNvPr id="4" name="Slide Number Placeholder 3">
            <a:extLst>
              <a:ext uri="{FF2B5EF4-FFF2-40B4-BE49-F238E27FC236}">
                <a16:creationId xmlns:a16="http://schemas.microsoft.com/office/drawing/2014/main" id="{B60CA7C4-C514-6D28-0501-D223F022AF88}"/>
              </a:ext>
            </a:extLst>
          </p:cNvPr>
          <p:cNvSpPr>
            <a:spLocks noGrp="1"/>
          </p:cNvSpPr>
          <p:nvPr>
            <p:ph type="sldNum" sz="quarter" idx="12"/>
          </p:nvPr>
        </p:nvSpPr>
        <p:spPr/>
        <p:txBody>
          <a:bodyPr/>
          <a:lstStyle/>
          <a:p>
            <a:fld id="{B6F15528-21DE-4FAA-801E-634DDDAF4B2B}" type="slidenum">
              <a:rPr lang="en-US" smtClean="0"/>
              <a:pPr/>
              <a:t>43</a:t>
            </a:fld>
            <a:endParaRPr lang="en-US"/>
          </a:p>
        </p:txBody>
      </p:sp>
    </p:spTree>
    <p:extLst>
      <p:ext uri="{BB962C8B-B14F-4D97-AF65-F5344CB8AC3E}">
        <p14:creationId xmlns:p14="http://schemas.microsoft.com/office/powerpoint/2010/main" val="1026066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pic>
        <p:nvPicPr>
          <p:cNvPr id="5" name="Content Placeholder 4">
            <a:extLst>
              <a:ext uri="{FF2B5EF4-FFF2-40B4-BE49-F238E27FC236}">
                <a16:creationId xmlns:a16="http://schemas.microsoft.com/office/drawing/2014/main" id="{B1CFBD6C-2F98-4C04-B94E-77457F66228D}"/>
              </a:ext>
            </a:extLst>
          </p:cNvPr>
          <p:cNvPicPr>
            <a:picLocks noGrp="1" noChangeAspect="1"/>
          </p:cNvPicPr>
          <p:nvPr>
            <p:ph idx="1"/>
          </p:nvPr>
        </p:nvPicPr>
        <p:blipFill rotWithShape="1">
          <a:blip r:embed="rId2"/>
          <a:srcRect t="6658" r="16189" b="2434"/>
          <a:stretch/>
        </p:blipFill>
        <p:spPr>
          <a:xfrm>
            <a:off x="4166616" y="10"/>
            <a:ext cx="6501384"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2" y="0"/>
            <a:ext cx="7004404"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a:extLst>
              <a:ext uri="{FF2B5EF4-FFF2-40B4-BE49-F238E27FC236}">
                <a16:creationId xmlns:a16="http://schemas.microsoft.com/office/drawing/2014/main" id="{B2AB1F1F-3F72-4496-A95B-B5DB2137E9BF}"/>
              </a:ext>
            </a:extLst>
          </p:cNvPr>
          <p:cNvSpPr>
            <a:spLocks noGrp="1"/>
          </p:cNvSpPr>
          <p:nvPr>
            <p:ph type="title"/>
          </p:nvPr>
        </p:nvSpPr>
        <p:spPr>
          <a:xfrm>
            <a:off x="1882485" y="1122363"/>
            <a:ext cx="3017520" cy="3204134"/>
          </a:xfrm>
        </p:spPr>
        <p:txBody>
          <a:bodyPr vert="horz" lIns="91440" tIns="45720" rIns="91440" bIns="45720" rtlCol="0" anchor="b">
            <a:normAutofit/>
          </a:bodyPr>
          <a:lstStyle/>
          <a:p>
            <a:pPr algn="l">
              <a:lnSpc>
                <a:spcPct val="90000"/>
              </a:lnSpc>
            </a:pPr>
            <a:r>
              <a:rPr lang="en-US" sz="4200" dirty="0"/>
              <a:t>Riots across the county 1830</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75653" y="434802"/>
            <a:ext cx="146304"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84771" y="4546920"/>
            <a:ext cx="298323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3" name="Slide Number Placeholder 2">
            <a:extLst>
              <a:ext uri="{FF2B5EF4-FFF2-40B4-BE49-F238E27FC236}">
                <a16:creationId xmlns:a16="http://schemas.microsoft.com/office/drawing/2014/main" id="{637392CC-67AB-D622-436E-DD3B946A793C}"/>
              </a:ext>
            </a:extLst>
          </p:cNvPr>
          <p:cNvSpPr>
            <a:spLocks noGrp="1"/>
          </p:cNvSpPr>
          <p:nvPr>
            <p:ph type="sldNum" sz="quarter" idx="12"/>
          </p:nvPr>
        </p:nvSpPr>
        <p:spPr/>
        <p:txBody>
          <a:bodyPr/>
          <a:lstStyle/>
          <a:p>
            <a:fld id="{B6F15528-21DE-4FAA-801E-634DDDAF4B2B}" type="slidenum">
              <a:rPr lang="en-US" smtClean="0"/>
              <a:pPr/>
              <a:t>44</a:t>
            </a:fld>
            <a:endParaRPr lang="en-US"/>
          </a:p>
        </p:txBody>
      </p:sp>
    </p:spTree>
    <p:extLst>
      <p:ext uri="{BB962C8B-B14F-4D97-AF65-F5344CB8AC3E}">
        <p14:creationId xmlns:p14="http://schemas.microsoft.com/office/powerpoint/2010/main" val="1368773137"/>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solidFill>
                <a:prstClr val="white"/>
              </a:solidFill>
              <a:latin typeface="Calibri"/>
            </a:endParaRPr>
          </a:p>
        </p:txBody>
      </p:sp>
      <p:sp>
        <p:nvSpPr>
          <p:cNvPr id="17" name="Rectangle 16">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4002" y="-1500"/>
            <a:ext cx="9143999"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19" name="Rectangle 18">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0525" y="-1500"/>
            <a:ext cx="6089949"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1" name="Rectangle 20">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17046" y="-3000"/>
            <a:ext cx="9150948"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3" name="Rectangle 2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882903" y="0"/>
            <a:ext cx="8788573"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sp>
        <p:nvSpPr>
          <p:cNvPr id="25" name="Rectangle 24">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3997" y="2888341"/>
            <a:ext cx="9152864"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a:endParaRPr>
          </a:p>
        </p:txBody>
      </p:sp>
      <p:pic>
        <p:nvPicPr>
          <p:cNvPr id="10" name="Picture 9">
            <a:extLst>
              <a:ext uri="{FF2B5EF4-FFF2-40B4-BE49-F238E27FC236}">
                <a16:creationId xmlns:a16="http://schemas.microsoft.com/office/drawing/2014/main" id="{82AFB275-F87B-FAD6-9652-9D99B5648F62}"/>
              </a:ext>
            </a:extLst>
          </p:cNvPr>
          <p:cNvPicPr>
            <a:picLocks noChangeAspect="1"/>
          </p:cNvPicPr>
          <p:nvPr/>
        </p:nvPicPr>
        <p:blipFill>
          <a:blip r:embed="rId2"/>
          <a:stretch>
            <a:fillRect/>
          </a:stretch>
        </p:blipFill>
        <p:spPr>
          <a:xfrm>
            <a:off x="229012" y="341170"/>
            <a:ext cx="5180983" cy="6059630"/>
          </a:xfrm>
          <a:prstGeom prst="rect">
            <a:avLst/>
          </a:prstGeom>
        </p:spPr>
      </p:pic>
      <p:pic>
        <p:nvPicPr>
          <p:cNvPr id="8" name="Content Placeholder 7">
            <a:extLst>
              <a:ext uri="{FF2B5EF4-FFF2-40B4-BE49-F238E27FC236}">
                <a16:creationId xmlns:a16="http://schemas.microsoft.com/office/drawing/2014/main" id="{2693D828-C591-0A65-66BB-2D2842F2A029}"/>
              </a:ext>
            </a:extLst>
          </p:cNvPr>
          <p:cNvPicPr>
            <a:picLocks noGrp="1" noChangeAspect="1"/>
          </p:cNvPicPr>
          <p:nvPr>
            <p:ph sz="half" idx="4294967295"/>
          </p:nvPr>
        </p:nvPicPr>
        <p:blipFill>
          <a:blip r:embed="rId3"/>
          <a:stretch>
            <a:fillRect/>
          </a:stretch>
        </p:blipFill>
        <p:spPr>
          <a:xfrm>
            <a:off x="5416949" y="415345"/>
            <a:ext cx="6652870" cy="5871155"/>
          </a:xfrm>
          <a:prstGeom prst="rect">
            <a:avLst/>
          </a:prstGeom>
        </p:spPr>
      </p:pic>
      <p:sp>
        <p:nvSpPr>
          <p:cNvPr id="2" name="Slide Number Placeholder 1">
            <a:extLst>
              <a:ext uri="{FF2B5EF4-FFF2-40B4-BE49-F238E27FC236}">
                <a16:creationId xmlns:a16="http://schemas.microsoft.com/office/drawing/2014/main" id="{5B7D8964-EEED-539F-42E8-FBD06D037506}"/>
              </a:ext>
            </a:extLst>
          </p:cNvPr>
          <p:cNvSpPr>
            <a:spLocks noGrp="1"/>
          </p:cNvSpPr>
          <p:nvPr>
            <p:ph type="sldNum" sz="quarter" idx="12"/>
          </p:nvPr>
        </p:nvSpPr>
        <p:spPr/>
        <p:txBody>
          <a:bodyPr/>
          <a:lstStyle/>
          <a:p>
            <a:fld id="{B6F15528-21DE-4FAA-801E-634DDDAF4B2B}" type="slidenum">
              <a:rPr lang="en-US" smtClean="0"/>
              <a:pPr/>
              <a:t>45</a:t>
            </a:fld>
            <a:endParaRPr lang="en-US"/>
          </a:p>
        </p:txBody>
      </p:sp>
    </p:spTree>
    <p:extLst>
      <p:ext uri="{BB962C8B-B14F-4D97-AF65-F5344CB8AC3E}">
        <p14:creationId xmlns:p14="http://schemas.microsoft.com/office/powerpoint/2010/main" val="26568598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1D760EC-BD66-42D4-79E7-75D0A3B24228}"/>
              </a:ext>
            </a:extLst>
          </p:cNvPr>
          <p:cNvPicPr>
            <a:picLocks noChangeAspect="1"/>
          </p:cNvPicPr>
          <p:nvPr/>
        </p:nvPicPr>
        <p:blipFill>
          <a:blip r:embed="rId2"/>
          <a:stretch>
            <a:fillRect/>
          </a:stretch>
        </p:blipFill>
        <p:spPr>
          <a:xfrm>
            <a:off x="740208" y="0"/>
            <a:ext cx="4444134" cy="6858000"/>
          </a:xfrm>
          <a:prstGeom prst="rect">
            <a:avLst/>
          </a:prstGeom>
        </p:spPr>
      </p:pic>
      <p:pic>
        <p:nvPicPr>
          <p:cNvPr id="5" name="Picture 4">
            <a:extLst>
              <a:ext uri="{FF2B5EF4-FFF2-40B4-BE49-F238E27FC236}">
                <a16:creationId xmlns:a16="http://schemas.microsoft.com/office/drawing/2014/main" id="{B859236C-E19E-E680-32D1-1FE31E0DEB98}"/>
              </a:ext>
            </a:extLst>
          </p:cNvPr>
          <p:cNvPicPr>
            <a:picLocks noChangeAspect="1"/>
          </p:cNvPicPr>
          <p:nvPr/>
        </p:nvPicPr>
        <p:blipFill>
          <a:blip r:embed="rId3"/>
          <a:stretch>
            <a:fillRect/>
          </a:stretch>
        </p:blipFill>
        <p:spPr>
          <a:xfrm>
            <a:off x="5343525" y="638913"/>
            <a:ext cx="6743700" cy="5580174"/>
          </a:xfrm>
          <a:prstGeom prst="rect">
            <a:avLst/>
          </a:prstGeom>
        </p:spPr>
      </p:pic>
      <p:sp>
        <p:nvSpPr>
          <p:cNvPr id="2" name="Slide Number Placeholder 1">
            <a:extLst>
              <a:ext uri="{FF2B5EF4-FFF2-40B4-BE49-F238E27FC236}">
                <a16:creationId xmlns:a16="http://schemas.microsoft.com/office/drawing/2014/main" id="{4D2C4F74-E5B8-A61B-F26C-D2242051B33C}"/>
              </a:ext>
            </a:extLst>
          </p:cNvPr>
          <p:cNvSpPr>
            <a:spLocks noGrp="1"/>
          </p:cNvSpPr>
          <p:nvPr>
            <p:ph type="sldNum" sz="quarter" idx="12"/>
          </p:nvPr>
        </p:nvSpPr>
        <p:spPr/>
        <p:txBody>
          <a:bodyPr/>
          <a:lstStyle/>
          <a:p>
            <a:fld id="{B6F15528-21DE-4FAA-801E-634DDDAF4B2B}" type="slidenum">
              <a:rPr lang="en-US" smtClean="0"/>
              <a:pPr/>
              <a:t>46</a:t>
            </a:fld>
            <a:endParaRPr lang="en-US"/>
          </a:p>
        </p:txBody>
      </p:sp>
    </p:spTree>
    <p:extLst>
      <p:ext uri="{BB962C8B-B14F-4D97-AF65-F5344CB8AC3E}">
        <p14:creationId xmlns:p14="http://schemas.microsoft.com/office/powerpoint/2010/main" val="3339308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D756566-9181-8449-3131-9790B72F83A1}"/>
              </a:ext>
            </a:extLst>
          </p:cNvPr>
          <p:cNvPicPr>
            <a:picLocks noChangeAspect="1"/>
          </p:cNvPicPr>
          <p:nvPr/>
        </p:nvPicPr>
        <p:blipFill>
          <a:blip r:embed="rId2"/>
          <a:stretch>
            <a:fillRect/>
          </a:stretch>
        </p:blipFill>
        <p:spPr>
          <a:xfrm rot="5400000">
            <a:off x="2081797" y="1248381"/>
            <a:ext cx="8028406" cy="6446044"/>
          </a:xfrm>
          <a:prstGeom prst="rect">
            <a:avLst/>
          </a:prstGeom>
          <a:ln w="228600" cap="sq" cmpd="thickThin">
            <a:solidFill>
              <a:srgbClr val="000000"/>
            </a:solidFill>
            <a:prstDash val="solid"/>
            <a:miter lim="800000"/>
          </a:ln>
          <a:effectLst>
            <a:innerShdw blurRad="76200">
              <a:srgbClr val="000000"/>
            </a:innerShdw>
          </a:effectLst>
        </p:spPr>
      </p:pic>
      <p:sp>
        <p:nvSpPr>
          <p:cNvPr id="2" name="Slide Number Placeholder 1">
            <a:extLst>
              <a:ext uri="{FF2B5EF4-FFF2-40B4-BE49-F238E27FC236}">
                <a16:creationId xmlns:a16="http://schemas.microsoft.com/office/drawing/2014/main" id="{2B9C1E4B-AD16-F7BF-9561-10C9C6D56C9B}"/>
              </a:ext>
            </a:extLst>
          </p:cNvPr>
          <p:cNvSpPr>
            <a:spLocks noGrp="1"/>
          </p:cNvSpPr>
          <p:nvPr>
            <p:ph type="sldNum" sz="quarter" idx="12"/>
          </p:nvPr>
        </p:nvSpPr>
        <p:spPr/>
        <p:txBody>
          <a:bodyPr/>
          <a:lstStyle/>
          <a:p>
            <a:fld id="{B6F15528-21DE-4FAA-801E-634DDDAF4B2B}" type="slidenum">
              <a:rPr lang="en-US" smtClean="0"/>
              <a:pPr/>
              <a:t>47</a:t>
            </a:fld>
            <a:endParaRPr lang="en-US"/>
          </a:p>
        </p:txBody>
      </p:sp>
    </p:spTree>
    <p:extLst>
      <p:ext uri="{BB962C8B-B14F-4D97-AF65-F5344CB8AC3E}">
        <p14:creationId xmlns:p14="http://schemas.microsoft.com/office/powerpoint/2010/main" val="240745587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1A7324-70F0-4E34-8261-EA930D0C091C}"/>
              </a:ext>
            </a:extLst>
          </p:cNvPr>
          <p:cNvSpPr>
            <a:spLocks noGrp="1"/>
          </p:cNvSpPr>
          <p:nvPr>
            <p:ph type="title"/>
          </p:nvPr>
        </p:nvSpPr>
        <p:spPr>
          <a:xfrm>
            <a:off x="640080" y="325369"/>
            <a:ext cx="4368602" cy="1956841"/>
          </a:xfrm>
        </p:spPr>
        <p:txBody>
          <a:bodyPr anchor="b">
            <a:normAutofit/>
          </a:bodyPr>
          <a:lstStyle/>
          <a:p>
            <a:r>
              <a:rPr lang="en-GB" sz="5400"/>
              <a:t>Action</a:t>
            </a:r>
          </a:p>
        </p:txBody>
      </p:sp>
      <p:sp>
        <p:nvSpPr>
          <p:cNvPr id="4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9DAA5DF-B07E-4F13-84E3-C1EE14F5D401}"/>
              </a:ext>
            </a:extLst>
          </p:cNvPr>
          <p:cNvSpPr>
            <a:spLocks noGrp="1"/>
          </p:cNvSpPr>
          <p:nvPr>
            <p:ph idx="1"/>
          </p:nvPr>
        </p:nvSpPr>
        <p:spPr>
          <a:xfrm>
            <a:off x="640080" y="2872899"/>
            <a:ext cx="4598670" cy="3728688"/>
          </a:xfrm>
        </p:spPr>
        <p:txBody>
          <a:bodyPr>
            <a:normAutofit/>
          </a:bodyPr>
          <a:lstStyle/>
          <a:p>
            <a:pPr>
              <a:lnSpc>
                <a:spcPct val="90000"/>
              </a:lnSpc>
            </a:pPr>
            <a:r>
              <a:rPr lang="en-GB" sz="2000" dirty="0"/>
              <a:t>Special constables sworn in</a:t>
            </a:r>
          </a:p>
          <a:p>
            <a:pPr>
              <a:lnSpc>
                <a:spcPct val="90000"/>
              </a:lnSpc>
            </a:pPr>
            <a:r>
              <a:rPr lang="en-GB" sz="2000" dirty="0"/>
              <a:t>Request for arms</a:t>
            </a:r>
          </a:p>
          <a:p>
            <a:pPr>
              <a:lnSpc>
                <a:spcPct val="90000"/>
              </a:lnSpc>
            </a:pPr>
            <a:r>
              <a:rPr lang="en-US" sz="2000" dirty="0"/>
              <a:t>300 tried before the Special Commission at Winchester in December 1830</a:t>
            </a:r>
          </a:p>
          <a:p>
            <a:pPr>
              <a:lnSpc>
                <a:spcPct val="90000"/>
              </a:lnSpc>
            </a:pPr>
            <a:r>
              <a:rPr lang="en-US" sz="2000" dirty="0"/>
              <a:t>90 sentenced to death, two carried out for robbery and aggravated assault and destroying machinery</a:t>
            </a:r>
          </a:p>
          <a:p>
            <a:pPr>
              <a:lnSpc>
                <a:spcPct val="90000"/>
              </a:lnSpc>
            </a:pPr>
            <a:r>
              <a:rPr lang="en-US" sz="2000" dirty="0"/>
              <a:t>Sixty-nine of the prisoners received prison sentences and a further sixty-eight were transported to Australia.</a:t>
            </a:r>
          </a:p>
          <a:p>
            <a:pPr>
              <a:lnSpc>
                <a:spcPct val="90000"/>
              </a:lnSpc>
            </a:pPr>
            <a:endParaRPr lang="en-GB" sz="1900" dirty="0"/>
          </a:p>
        </p:txBody>
      </p:sp>
      <p:pic>
        <p:nvPicPr>
          <p:cNvPr id="5" name="Picture 4">
            <a:extLst>
              <a:ext uri="{FF2B5EF4-FFF2-40B4-BE49-F238E27FC236}">
                <a16:creationId xmlns:a16="http://schemas.microsoft.com/office/drawing/2014/main" id="{BDD10B09-CCE2-457D-B42A-118A9B6B7D63}"/>
              </a:ext>
            </a:extLst>
          </p:cNvPr>
          <p:cNvPicPr>
            <a:picLocks noChangeAspect="1"/>
          </p:cNvPicPr>
          <p:nvPr/>
        </p:nvPicPr>
        <p:blipFill rotWithShape="1">
          <a:blip r:embed="rId2"/>
          <a:srcRect r="19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6E4545C6-E60C-BC77-D86C-C22424B50A6B}"/>
              </a:ext>
            </a:extLst>
          </p:cNvPr>
          <p:cNvSpPr>
            <a:spLocks noGrp="1"/>
          </p:cNvSpPr>
          <p:nvPr>
            <p:ph type="sldNum" sz="quarter" idx="12"/>
          </p:nvPr>
        </p:nvSpPr>
        <p:spPr/>
        <p:txBody>
          <a:bodyPr/>
          <a:lstStyle/>
          <a:p>
            <a:fld id="{B6F15528-21DE-4FAA-801E-634DDDAF4B2B}" type="slidenum">
              <a:rPr lang="en-US" smtClean="0"/>
              <a:pPr/>
              <a:t>48</a:t>
            </a:fld>
            <a:endParaRPr lang="en-US"/>
          </a:p>
        </p:txBody>
      </p:sp>
    </p:spTree>
    <p:extLst>
      <p:ext uri="{BB962C8B-B14F-4D97-AF65-F5344CB8AC3E}">
        <p14:creationId xmlns:p14="http://schemas.microsoft.com/office/powerpoint/2010/main" val="203866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8D19C-A18B-3F20-5A37-2D26F2613A4C}"/>
              </a:ext>
            </a:extLst>
          </p:cNvPr>
          <p:cNvSpPr>
            <a:spLocks noGrp="1"/>
          </p:cNvSpPr>
          <p:nvPr>
            <p:ph type="title"/>
          </p:nvPr>
        </p:nvSpPr>
        <p:spPr>
          <a:xfrm>
            <a:off x="609600" y="274637"/>
            <a:ext cx="10972800" cy="1325563"/>
          </a:xfrm>
        </p:spPr>
        <p:txBody>
          <a:bodyPr/>
          <a:lstStyle/>
          <a:p>
            <a:pPr algn="l"/>
            <a:r>
              <a:rPr lang="en-GB" dirty="0"/>
              <a:t>Chartism</a:t>
            </a:r>
          </a:p>
        </p:txBody>
      </p:sp>
      <p:sp>
        <p:nvSpPr>
          <p:cNvPr id="3" name="Content Placeholder 2">
            <a:extLst>
              <a:ext uri="{FF2B5EF4-FFF2-40B4-BE49-F238E27FC236}">
                <a16:creationId xmlns:a16="http://schemas.microsoft.com/office/drawing/2014/main" id="{995B5D0C-031D-E565-05FF-4F47A39FE8EF}"/>
              </a:ext>
            </a:extLst>
          </p:cNvPr>
          <p:cNvSpPr>
            <a:spLocks noGrp="1"/>
          </p:cNvSpPr>
          <p:nvPr>
            <p:ph idx="1"/>
          </p:nvPr>
        </p:nvSpPr>
        <p:spPr>
          <a:xfrm>
            <a:off x="3566834" y="1729211"/>
            <a:ext cx="4095842" cy="4528713"/>
          </a:xfrm>
        </p:spPr>
        <p:txBody>
          <a:bodyPr>
            <a:normAutofit/>
          </a:bodyPr>
          <a:lstStyle/>
          <a:p>
            <a:r>
              <a:rPr lang="en-US" sz="2400" dirty="0"/>
              <a:t>This was a period where revolution was in the air</a:t>
            </a:r>
          </a:p>
          <a:p>
            <a:r>
              <a:rPr lang="en-US" sz="2400" dirty="0"/>
              <a:t>The Chartist movement was founded in 1838</a:t>
            </a:r>
          </a:p>
          <a:p>
            <a:r>
              <a:rPr lang="en-US" sz="2400" dirty="0"/>
              <a:t>Drive for greater democracy and the threat of violent extremism</a:t>
            </a:r>
          </a:p>
          <a:p>
            <a:r>
              <a:rPr lang="en-US" sz="2400" dirty="0"/>
              <a:t>On the brink of extreme disorder</a:t>
            </a:r>
          </a:p>
        </p:txBody>
      </p:sp>
      <p:pic>
        <p:nvPicPr>
          <p:cNvPr id="4" name="Picture 3">
            <a:extLst>
              <a:ext uri="{FF2B5EF4-FFF2-40B4-BE49-F238E27FC236}">
                <a16:creationId xmlns:a16="http://schemas.microsoft.com/office/drawing/2014/main" id="{131BCBED-CC80-5F80-A44F-D3E0CD554AE1}"/>
              </a:ext>
            </a:extLst>
          </p:cNvPr>
          <p:cNvPicPr>
            <a:picLocks noChangeAspect="1"/>
          </p:cNvPicPr>
          <p:nvPr/>
        </p:nvPicPr>
        <p:blipFill>
          <a:blip r:embed="rId2"/>
          <a:stretch>
            <a:fillRect/>
          </a:stretch>
        </p:blipFill>
        <p:spPr>
          <a:xfrm>
            <a:off x="7791069" y="0"/>
            <a:ext cx="4248912" cy="6858000"/>
          </a:xfrm>
          <a:prstGeom prst="rect">
            <a:avLst/>
          </a:prstGeom>
        </p:spPr>
      </p:pic>
      <p:pic>
        <p:nvPicPr>
          <p:cNvPr id="5" name="Picture 4">
            <a:extLst>
              <a:ext uri="{FF2B5EF4-FFF2-40B4-BE49-F238E27FC236}">
                <a16:creationId xmlns:a16="http://schemas.microsoft.com/office/drawing/2014/main" id="{98A418A7-0F5D-863D-9B47-C179E5D63A92}"/>
              </a:ext>
            </a:extLst>
          </p:cNvPr>
          <p:cNvPicPr>
            <a:picLocks noChangeAspect="1"/>
          </p:cNvPicPr>
          <p:nvPr/>
        </p:nvPicPr>
        <p:blipFill>
          <a:blip r:embed="rId3"/>
          <a:stretch>
            <a:fillRect/>
          </a:stretch>
        </p:blipFill>
        <p:spPr>
          <a:xfrm>
            <a:off x="0" y="1389711"/>
            <a:ext cx="3438442" cy="4078577"/>
          </a:xfrm>
          <a:prstGeom prst="rect">
            <a:avLst/>
          </a:prstGeom>
        </p:spPr>
      </p:pic>
      <p:sp>
        <p:nvSpPr>
          <p:cNvPr id="6" name="TextBox 5">
            <a:extLst>
              <a:ext uri="{FF2B5EF4-FFF2-40B4-BE49-F238E27FC236}">
                <a16:creationId xmlns:a16="http://schemas.microsoft.com/office/drawing/2014/main" id="{016B9416-8E29-DAB0-F178-44E6DBF8038C}"/>
              </a:ext>
            </a:extLst>
          </p:cNvPr>
          <p:cNvSpPr txBox="1"/>
          <p:nvPr/>
        </p:nvSpPr>
        <p:spPr>
          <a:xfrm>
            <a:off x="77180" y="5888593"/>
            <a:ext cx="3489654"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rPr>
              <a:t>Welsh Chartist Leader John Frost</a:t>
            </a:r>
          </a:p>
        </p:txBody>
      </p:sp>
      <p:sp>
        <p:nvSpPr>
          <p:cNvPr id="7" name="Slide Number Placeholder 6">
            <a:extLst>
              <a:ext uri="{FF2B5EF4-FFF2-40B4-BE49-F238E27FC236}">
                <a16:creationId xmlns:a16="http://schemas.microsoft.com/office/drawing/2014/main" id="{9657299D-1E4C-3DE9-3C45-34A61DFF0963}"/>
              </a:ext>
            </a:extLst>
          </p:cNvPr>
          <p:cNvSpPr>
            <a:spLocks noGrp="1"/>
          </p:cNvSpPr>
          <p:nvPr>
            <p:ph type="sldNum" sz="quarter" idx="12"/>
          </p:nvPr>
        </p:nvSpPr>
        <p:spPr/>
        <p:txBody>
          <a:bodyPr/>
          <a:lstStyle/>
          <a:p>
            <a:fld id="{B6F15528-21DE-4FAA-801E-634DDDAF4B2B}" type="slidenum">
              <a:rPr lang="en-US" smtClean="0"/>
              <a:pPr/>
              <a:t>49</a:t>
            </a:fld>
            <a:endParaRPr lang="en-US"/>
          </a:p>
        </p:txBody>
      </p:sp>
    </p:spTree>
    <p:extLst>
      <p:ext uri="{BB962C8B-B14F-4D97-AF65-F5344CB8AC3E}">
        <p14:creationId xmlns:p14="http://schemas.microsoft.com/office/powerpoint/2010/main" val="426151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31CA98F-58D1-E313-7636-988A424DD252}"/>
              </a:ext>
            </a:extLst>
          </p:cNvPr>
          <p:cNvPicPr>
            <a:picLocks noChangeAspect="1"/>
          </p:cNvPicPr>
          <p:nvPr/>
        </p:nvPicPr>
        <p:blipFill>
          <a:blip r:embed="rId2"/>
          <a:stretch>
            <a:fillRect/>
          </a:stretch>
        </p:blipFill>
        <p:spPr>
          <a:xfrm>
            <a:off x="4316769" y="1473002"/>
            <a:ext cx="3558462" cy="3952131"/>
          </a:xfrm>
          <a:prstGeom prst="rect">
            <a:avLst/>
          </a:prstGeom>
        </p:spPr>
      </p:pic>
      <p:pic>
        <p:nvPicPr>
          <p:cNvPr id="5" name="Picture 4">
            <a:extLst>
              <a:ext uri="{FF2B5EF4-FFF2-40B4-BE49-F238E27FC236}">
                <a16:creationId xmlns:a16="http://schemas.microsoft.com/office/drawing/2014/main" id="{3ED7B46B-EACD-994C-E9FE-9802686FCEA2}"/>
              </a:ext>
            </a:extLst>
          </p:cNvPr>
          <p:cNvPicPr>
            <a:picLocks noChangeAspect="1"/>
          </p:cNvPicPr>
          <p:nvPr/>
        </p:nvPicPr>
        <p:blipFill>
          <a:blip r:embed="rId3"/>
          <a:stretch>
            <a:fillRect/>
          </a:stretch>
        </p:blipFill>
        <p:spPr>
          <a:xfrm>
            <a:off x="6289561" y="4241736"/>
            <a:ext cx="5470815" cy="3274072"/>
          </a:xfrm>
          <a:prstGeom prst="rect">
            <a:avLst/>
          </a:prstGeom>
        </p:spPr>
      </p:pic>
      <p:sp>
        <p:nvSpPr>
          <p:cNvPr id="2" name="Title 1">
            <a:extLst>
              <a:ext uri="{FF2B5EF4-FFF2-40B4-BE49-F238E27FC236}">
                <a16:creationId xmlns:a16="http://schemas.microsoft.com/office/drawing/2014/main" id="{84832601-19A2-8235-C76D-B81B8336788D}"/>
              </a:ext>
            </a:extLst>
          </p:cNvPr>
          <p:cNvSpPr>
            <a:spLocks noGrp="1"/>
          </p:cNvSpPr>
          <p:nvPr>
            <p:ph type="title"/>
          </p:nvPr>
        </p:nvSpPr>
        <p:spPr/>
        <p:txBody>
          <a:bodyPr>
            <a:normAutofit/>
          </a:bodyPr>
          <a:lstStyle/>
          <a:p>
            <a:r>
              <a:rPr lang="en-GB" dirty="0">
                <a:solidFill>
                  <a:schemeClr val="bg1"/>
                </a:solidFill>
              </a:rPr>
              <a:t>Uprising, Outrage and Demands for Change</a:t>
            </a:r>
          </a:p>
        </p:txBody>
      </p:sp>
      <p:sp>
        <p:nvSpPr>
          <p:cNvPr id="3" name="Content Placeholder 2">
            <a:extLst>
              <a:ext uri="{FF2B5EF4-FFF2-40B4-BE49-F238E27FC236}">
                <a16:creationId xmlns:a16="http://schemas.microsoft.com/office/drawing/2014/main" id="{07551C27-1741-ACCB-20EA-50A34F8A26E8}"/>
              </a:ext>
            </a:extLst>
          </p:cNvPr>
          <p:cNvSpPr>
            <a:spLocks noGrp="1"/>
          </p:cNvSpPr>
          <p:nvPr>
            <p:ph idx="1"/>
          </p:nvPr>
        </p:nvSpPr>
        <p:spPr>
          <a:xfrm>
            <a:off x="609599" y="2174032"/>
            <a:ext cx="3380509" cy="4115932"/>
          </a:xfrm>
        </p:spPr>
        <p:txBody>
          <a:bodyPr/>
          <a:lstStyle/>
          <a:p>
            <a:r>
              <a:rPr lang="en-US" dirty="0">
                <a:solidFill>
                  <a:schemeClr val="bg1"/>
                </a:solidFill>
              </a:rPr>
              <a:t>Rebecca Riots 1839-43</a:t>
            </a:r>
          </a:p>
          <a:p>
            <a:r>
              <a:rPr lang="en-US" dirty="0">
                <a:solidFill>
                  <a:schemeClr val="bg1"/>
                </a:solidFill>
              </a:rPr>
              <a:t>Lord Shaftsbury</a:t>
            </a:r>
          </a:p>
          <a:p>
            <a:r>
              <a:rPr lang="en-US" dirty="0">
                <a:solidFill>
                  <a:schemeClr val="bg1"/>
                </a:solidFill>
              </a:rPr>
              <a:t>Royal Commission on the Employment of Children 1842</a:t>
            </a:r>
          </a:p>
          <a:p>
            <a:endParaRPr lang="en-GB" dirty="0"/>
          </a:p>
        </p:txBody>
      </p:sp>
      <p:pic>
        <p:nvPicPr>
          <p:cNvPr id="4" name="Picture 3">
            <a:extLst>
              <a:ext uri="{FF2B5EF4-FFF2-40B4-BE49-F238E27FC236}">
                <a16:creationId xmlns:a16="http://schemas.microsoft.com/office/drawing/2014/main" id="{664F4C5E-62B0-759C-F429-0D1355C5AD0B}"/>
              </a:ext>
            </a:extLst>
          </p:cNvPr>
          <p:cNvPicPr>
            <a:picLocks noChangeAspect="1"/>
          </p:cNvPicPr>
          <p:nvPr/>
        </p:nvPicPr>
        <p:blipFill>
          <a:blip r:embed="rId4"/>
          <a:stretch>
            <a:fillRect/>
          </a:stretch>
        </p:blipFill>
        <p:spPr>
          <a:xfrm>
            <a:off x="7483166" y="1853667"/>
            <a:ext cx="4514850" cy="1924050"/>
          </a:xfrm>
          <a:prstGeom prst="rect">
            <a:avLst/>
          </a:prstGeom>
        </p:spPr>
      </p:pic>
      <p:sp>
        <p:nvSpPr>
          <p:cNvPr id="7" name="Slide Number Placeholder 6">
            <a:extLst>
              <a:ext uri="{FF2B5EF4-FFF2-40B4-BE49-F238E27FC236}">
                <a16:creationId xmlns:a16="http://schemas.microsoft.com/office/drawing/2014/main" id="{C047A78E-7AA8-A87D-8F65-6688CC6B96B1}"/>
              </a:ext>
            </a:extLst>
          </p:cNvPr>
          <p:cNvSpPr>
            <a:spLocks noGrp="1"/>
          </p:cNvSpPr>
          <p:nvPr>
            <p:ph type="sldNum" sz="quarter" idx="12"/>
          </p:nvPr>
        </p:nvSpPr>
        <p:spPr/>
        <p:txBody>
          <a:bodyPr/>
          <a:lstStyle/>
          <a:p>
            <a:fld id="{B6F15528-21DE-4FAA-801E-634DDDAF4B2B}" type="slidenum">
              <a:rPr lang="en-US" smtClean="0"/>
              <a:pPr/>
              <a:t>50</a:t>
            </a:fld>
            <a:endParaRPr lang="en-US"/>
          </a:p>
        </p:txBody>
      </p:sp>
    </p:spTree>
    <p:extLst>
      <p:ext uri="{BB962C8B-B14F-4D97-AF65-F5344CB8AC3E}">
        <p14:creationId xmlns:p14="http://schemas.microsoft.com/office/powerpoint/2010/main" val="2284969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a:extLst>
              <a:ext uri="{FF2B5EF4-FFF2-40B4-BE49-F238E27FC236}">
                <a16:creationId xmlns:a16="http://schemas.microsoft.com/office/drawing/2014/main" id="{DA03066D-54B8-48F4-B409-77000A4893E8}"/>
              </a:ext>
            </a:extLst>
          </p:cNvPr>
          <p:cNvSpPr>
            <a:spLocks noGrp="1"/>
          </p:cNvSpPr>
          <p:nvPr>
            <p:ph type="title"/>
          </p:nvPr>
        </p:nvSpPr>
        <p:spPr>
          <a:xfrm>
            <a:off x="451635" y="175599"/>
            <a:ext cx="6931266" cy="996293"/>
          </a:xfrm>
        </p:spPr>
        <p:txBody>
          <a:bodyPr anchor="b">
            <a:noAutofit/>
          </a:bodyPr>
          <a:lstStyle/>
          <a:p>
            <a:pPr algn="l"/>
            <a:r>
              <a:rPr lang="en-GB" sz="6000" dirty="0">
                <a:solidFill>
                  <a:schemeClr val="bg1"/>
                </a:solidFill>
              </a:rPr>
              <a:t>Dissenting voices</a:t>
            </a: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31DD57-72FD-477A-B64C-4057F1472A2E}"/>
              </a:ext>
            </a:extLst>
          </p:cNvPr>
          <p:cNvSpPr>
            <a:spLocks noGrp="1"/>
          </p:cNvSpPr>
          <p:nvPr>
            <p:ph idx="1"/>
          </p:nvPr>
        </p:nvSpPr>
        <p:spPr>
          <a:xfrm>
            <a:off x="2197327" y="1909192"/>
            <a:ext cx="3439885" cy="3647710"/>
          </a:xfrm>
        </p:spPr>
        <p:txBody>
          <a:bodyPr>
            <a:normAutofit/>
          </a:bodyPr>
          <a:lstStyle/>
          <a:p>
            <a:endParaRPr lang="en-GB" sz="2400" dirty="0">
              <a:solidFill>
                <a:schemeClr val="bg1"/>
              </a:solidFill>
            </a:endParaRPr>
          </a:p>
        </p:txBody>
      </p: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3151FA2-3E12-50AB-C2A3-EBC189945A72}"/>
              </a:ext>
            </a:extLst>
          </p:cNvPr>
          <p:cNvPicPr>
            <a:picLocks noChangeAspect="1"/>
          </p:cNvPicPr>
          <p:nvPr/>
        </p:nvPicPr>
        <p:blipFill>
          <a:blip r:embed="rId2"/>
          <a:stretch>
            <a:fillRect/>
          </a:stretch>
        </p:blipFill>
        <p:spPr>
          <a:xfrm>
            <a:off x="2034310" y="1150327"/>
            <a:ext cx="9033739" cy="5496888"/>
          </a:xfrm>
          <a:prstGeom prst="rect">
            <a:avLst/>
          </a:prstGeom>
        </p:spPr>
      </p:pic>
      <p:sp>
        <p:nvSpPr>
          <p:cNvPr id="4" name="Slide Number Placeholder 3">
            <a:extLst>
              <a:ext uri="{FF2B5EF4-FFF2-40B4-BE49-F238E27FC236}">
                <a16:creationId xmlns:a16="http://schemas.microsoft.com/office/drawing/2014/main" id="{13047D1A-2ECA-2BC0-9ABF-137366299292}"/>
              </a:ext>
            </a:extLst>
          </p:cNvPr>
          <p:cNvSpPr>
            <a:spLocks noGrp="1"/>
          </p:cNvSpPr>
          <p:nvPr>
            <p:ph type="sldNum" sz="quarter" idx="12"/>
          </p:nvPr>
        </p:nvSpPr>
        <p:spPr/>
        <p:txBody>
          <a:bodyPr/>
          <a:lstStyle/>
          <a:p>
            <a:fld id="{B6F15528-21DE-4FAA-801E-634DDDAF4B2B}" type="slidenum">
              <a:rPr lang="en-US" smtClean="0"/>
              <a:pPr/>
              <a:t>51</a:t>
            </a:fld>
            <a:endParaRPr lang="en-US"/>
          </a:p>
        </p:txBody>
      </p:sp>
    </p:spTree>
    <p:extLst>
      <p:ext uri="{BB962C8B-B14F-4D97-AF65-F5344CB8AC3E}">
        <p14:creationId xmlns:p14="http://schemas.microsoft.com/office/powerpoint/2010/main" val="2973622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31DD57-72FD-477A-B64C-4057F1472A2E}"/>
              </a:ext>
            </a:extLst>
          </p:cNvPr>
          <p:cNvSpPr>
            <a:spLocks noGrp="1"/>
          </p:cNvSpPr>
          <p:nvPr>
            <p:ph idx="1"/>
          </p:nvPr>
        </p:nvSpPr>
        <p:spPr>
          <a:xfrm>
            <a:off x="2197327" y="1909192"/>
            <a:ext cx="3439885" cy="3647710"/>
          </a:xfrm>
        </p:spPr>
        <p:txBody>
          <a:bodyPr>
            <a:normAutofit/>
          </a:bodyPr>
          <a:lstStyle/>
          <a:p>
            <a:endParaRPr lang="en-GB" sz="2400" dirty="0">
              <a:solidFill>
                <a:schemeClr val="bg1"/>
              </a:solidFill>
            </a:endParaRPr>
          </a:p>
        </p:txBody>
      </p: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9E09FECC-0BBB-A5CD-2D8A-DD3837E81AB9}"/>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1B52C548-EED3-C0B5-A350-54E764BCE0AD}"/>
              </a:ext>
            </a:extLst>
          </p:cNvPr>
          <p:cNvPicPr>
            <a:picLocks noChangeAspect="1"/>
          </p:cNvPicPr>
          <p:nvPr/>
        </p:nvPicPr>
        <p:blipFill>
          <a:blip r:embed="rId2"/>
          <a:stretch>
            <a:fillRect/>
          </a:stretch>
        </p:blipFill>
        <p:spPr>
          <a:xfrm>
            <a:off x="1924050" y="0"/>
            <a:ext cx="8343900" cy="6858000"/>
          </a:xfrm>
          <a:prstGeom prst="rect">
            <a:avLst/>
          </a:prstGeom>
        </p:spPr>
      </p:pic>
      <p:sp>
        <p:nvSpPr>
          <p:cNvPr id="2" name="Slide Number Placeholder 1">
            <a:extLst>
              <a:ext uri="{FF2B5EF4-FFF2-40B4-BE49-F238E27FC236}">
                <a16:creationId xmlns:a16="http://schemas.microsoft.com/office/drawing/2014/main" id="{6454146F-303E-9ED3-C34D-F815F3C65907}"/>
              </a:ext>
            </a:extLst>
          </p:cNvPr>
          <p:cNvSpPr>
            <a:spLocks noGrp="1"/>
          </p:cNvSpPr>
          <p:nvPr>
            <p:ph type="sldNum" sz="quarter" idx="12"/>
          </p:nvPr>
        </p:nvSpPr>
        <p:spPr/>
        <p:txBody>
          <a:bodyPr/>
          <a:lstStyle/>
          <a:p>
            <a:fld id="{B6F15528-21DE-4FAA-801E-634DDDAF4B2B}" type="slidenum">
              <a:rPr lang="en-US" smtClean="0"/>
              <a:pPr/>
              <a:t>52</a:t>
            </a:fld>
            <a:endParaRPr lang="en-US"/>
          </a:p>
        </p:txBody>
      </p:sp>
    </p:spTree>
    <p:extLst>
      <p:ext uri="{BB962C8B-B14F-4D97-AF65-F5344CB8AC3E}">
        <p14:creationId xmlns:p14="http://schemas.microsoft.com/office/powerpoint/2010/main" val="302907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a:endParaRPr>
          </a:p>
        </p:txBody>
      </p:sp>
      <p:sp>
        <p:nvSpPr>
          <p:cNvPr id="2" name="Title 1">
            <a:extLst>
              <a:ext uri="{FF2B5EF4-FFF2-40B4-BE49-F238E27FC236}">
                <a16:creationId xmlns:a16="http://schemas.microsoft.com/office/drawing/2014/main" id="{DA03066D-54B8-48F4-B409-77000A4893E8}"/>
              </a:ext>
            </a:extLst>
          </p:cNvPr>
          <p:cNvSpPr>
            <a:spLocks noGrp="1"/>
          </p:cNvSpPr>
          <p:nvPr>
            <p:ph type="title"/>
          </p:nvPr>
        </p:nvSpPr>
        <p:spPr>
          <a:xfrm>
            <a:off x="876300" y="304804"/>
            <a:ext cx="8191500" cy="996293"/>
          </a:xfrm>
        </p:spPr>
        <p:txBody>
          <a:bodyPr anchor="b">
            <a:noAutofit/>
          </a:bodyPr>
          <a:lstStyle/>
          <a:p>
            <a:pPr algn="l"/>
            <a:r>
              <a:rPr lang="en-GB" sz="6000" dirty="0">
                <a:solidFill>
                  <a:schemeClr val="bg1"/>
                </a:solidFill>
              </a:rPr>
              <a:t>Reform Acts</a:t>
            </a: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31DD57-72FD-477A-B64C-4057F1472A2E}"/>
              </a:ext>
            </a:extLst>
          </p:cNvPr>
          <p:cNvSpPr>
            <a:spLocks noGrp="1"/>
          </p:cNvSpPr>
          <p:nvPr>
            <p:ph idx="1"/>
          </p:nvPr>
        </p:nvSpPr>
        <p:spPr>
          <a:xfrm>
            <a:off x="876300" y="1909192"/>
            <a:ext cx="8724900" cy="3700087"/>
          </a:xfrm>
        </p:spPr>
        <p:txBody>
          <a:bodyPr>
            <a:normAutofit/>
          </a:bodyPr>
          <a:lstStyle/>
          <a:p>
            <a:r>
              <a:rPr lang="en-GB" sz="2400" dirty="0">
                <a:solidFill>
                  <a:schemeClr val="bg1"/>
                </a:solidFill>
              </a:rPr>
              <a:t>1832: fairer representation in Parliament; rotten and pocket boroughs; land-owners domination; power to lower classes – households with a wealth of £10 and more; 20% or 600,000 then had the vote</a:t>
            </a:r>
          </a:p>
          <a:p>
            <a:r>
              <a:rPr lang="en-GB" sz="2400" dirty="0">
                <a:solidFill>
                  <a:schemeClr val="bg1"/>
                </a:solidFill>
              </a:rPr>
              <a:t>1867: extended voting rights further; 1 million people; would democracy destroy high culture and the powerful elite?</a:t>
            </a:r>
          </a:p>
          <a:p>
            <a:r>
              <a:rPr lang="en-GB" sz="2400" dirty="0">
                <a:solidFill>
                  <a:schemeClr val="bg1"/>
                </a:solidFill>
              </a:rPr>
              <a:t>1884: tripled the electorate and included agricultural labourers and miners; voting as a right not a privilege of the elite</a:t>
            </a:r>
          </a:p>
          <a:p>
            <a:r>
              <a:rPr lang="en-GB" sz="2400" dirty="0">
                <a:solidFill>
                  <a:schemeClr val="bg1"/>
                </a:solidFill>
              </a:rPr>
              <a:t>1928 Equal Franchise Act: Representation of the People Act</a:t>
            </a:r>
          </a:p>
        </p:txBody>
      </p: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635784F0-C4D5-E2CA-BB0A-490613FE63B2}"/>
              </a:ext>
            </a:extLst>
          </p:cNvPr>
          <p:cNvSpPr>
            <a:spLocks noGrp="1"/>
          </p:cNvSpPr>
          <p:nvPr>
            <p:ph type="sldNum" sz="quarter" idx="12"/>
          </p:nvPr>
        </p:nvSpPr>
        <p:spPr/>
        <p:txBody>
          <a:bodyPr/>
          <a:lstStyle/>
          <a:p>
            <a:fld id="{B6F15528-21DE-4FAA-801E-634DDDAF4B2B}" type="slidenum">
              <a:rPr lang="en-US" smtClean="0"/>
              <a:pPr/>
              <a:t>53</a:t>
            </a:fld>
            <a:endParaRPr lang="en-US"/>
          </a:p>
        </p:txBody>
      </p:sp>
    </p:spTree>
    <p:extLst>
      <p:ext uri="{BB962C8B-B14F-4D97-AF65-F5344CB8AC3E}">
        <p14:creationId xmlns:p14="http://schemas.microsoft.com/office/powerpoint/2010/main" val="3612434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ACEC45DE-EBFA-984F-4F08-5FC35532A683}"/>
              </a:ext>
            </a:extLst>
          </p:cNvPr>
          <p:cNvGraphicFramePr>
            <a:graphicFrameLocks noGrp="1"/>
          </p:cNvGraphicFramePr>
          <p:nvPr>
            <p:ph idx="1"/>
          </p:nvPr>
        </p:nvGraphicFramePr>
        <p:xfrm>
          <a:off x="838200" y="657546"/>
          <a:ext cx="10515600" cy="5519417"/>
        </p:xfrm>
        <a:graphic>
          <a:graphicData uri="http://schemas.openxmlformats.org/drawingml/2006/chart">
            <c:chart xmlns:c="http://schemas.openxmlformats.org/drawingml/2006/chart" xmlns:r="http://schemas.openxmlformats.org/officeDocument/2006/relationships" r:id="rId2"/>
          </a:graphicData>
        </a:graphic>
      </p:graphicFrame>
      <p:sp>
        <p:nvSpPr>
          <p:cNvPr id="4" name="Slide Number Placeholder 3">
            <a:extLst>
              <a:ext uri="{FF2B5EF4-FFF2-40B4-BE49-F238E27FC236}">
                <a16:creationId xmlns:a16="http://schemas.microsoft.com/office/drawing/2014/main" id="{AFFD5802-FE0F-ED9A-3274-16162BB8A32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66BF11-7370-4380-B3E6-8F033BCAF69F}"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4705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graphicEl>
                                              <a:chart seriesIdx="-3" categoryIdx="-3" bldStep="gridLegend"/>
                                            </p:graphicEl>
                                          </p:spTgt>
                                        </p:tgtEl>
                                        <p:attrNameLst>
                                          <p:attrName>style.visibility</p:attrName>
                                        </p:attrNameLst>
                                      </p:cBhvr>
                                      <p:to>
                                        <p:strVal val="visible"/>
                                      </p:to>
                                    </p:set>
                                    <p:anim calcmode="lin" valueType="num">
                                      <p:cBhvr additive="base">
                                        <p:cTn id="7" dur="500" fill="hold"/>
                                        <p:tgtEl>
                                          <p:spTgt spid="7">
                                            <p:graphicEl>
                                              <a:chart seriesIdx="-3" categoryIdx="-3" bldStep="gridLegen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graphicEl>
                                              <a:chart seriesIdx="-3" categoryIdx="-3" bldStep="gridLegen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graphicEl>
                                              <a:chart seriesIdx="0" categoryIdx="0" bldStep="ptInCategory"/>
                                            </p:graphicEl>
                                          </p:spTgt>
                                        </p:tgtEl>
                                        <p:attrNameLst>
                                          <p:attrName>style.visibility</p:attrName>
                                        </p:attrNameLst>
                                      </p:cBhvr>
                                      <p:to>
                                        <p:strVal val="visible"/>
                                      </p:to>
                                    </p:set>
                                    <p:anim calcmode="lin" valueType="num">
                                      <p:cBhvr additive="base">
                                        <p:cTn id="13" dur="500" fill="hold"/>
                                        <p:tgtEl>
                                          <p:spTgt spid="7">
                                            <p:graphicEl>
                                              <a:chart seriesIdx="0" categoryIdx="0" bldStep="ptInCategory"/>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graphicEl>
                                              <a:chart seriesIdx="0" categoryIdx="0"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graphicEl>
                                              <a:chart seriesIdx="0" categoryIdx="1" bldStep="ptInCategory"/>
                                            </p:graphicEl>
                                          </p:spTgt>
                                        </p:tgtEl>
                                        <p:attrNameLst>
                                          <p:attrName>style.visibility</p:attrName>
                                        </p:attrNameLst>
                                      </p:cBhvr>
                                      <p:to>
                                        <p:strVal val="visible"/>
                                      </p:to>
                                    </p:set>
                                    <p:anim calcmode="lin" valueType="num">
                                      <p:cBhvr additive="base">
                                        <p:cTn id="19" dur="500" fill="hold"/>
                                        <p:tgtEl>
                                          <p:spTgt spid="7">
                                            <p:graphicEl>
                                              <a:chart seriesIdx="0" categoryIdx="1" bldStep="ptInCategory"/>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graphicEl>
                                              <a:chart seriesIdx="0" categoryIdx="1"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graphicEl>
                                              <a:chart seriesIdx="0" categoryIdx="2" bldStep="ptInCategory"/>
                                            </p:graphicEl>
                                          </p:spTgt>
                                        </p:tgtEl>
                                        <p:attrNameLst>
                                          <p:attrName>style.visibility</p:attrName>
                                        </p:attrNameLst>
                                      </p:cBhvr>
                                      <p:to>
                                        <p:strVal val="visible"/>
                                      </p:to>
                                    </p:set>
                                    <p:anim calcmode="lin" valueType="num">
                                      <p:cBhvr additive="base">
                                        <p:cTn id="25" dur="500" fill="hold"/>
                                        <p:tgtEl>
                                          <p:spTgt spid="7">
                                            <p:graphicEl>
                                              <a:chart seriesIdx="0" categoryIdx="2" bldStep="ptInCategory"/>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graphicEl>
                                              <a:chart seriesIdx="0" categoryIdx="2"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graphicEl>
                                              <a:chart seriesIdx="0" categoryIdx="3" bldStep="ptInCategory"/>
                                            </p:graphicEl>
                                          </p:spTgt>
                                        </p:tgtEl>
                                        <p:attrNameLst>
                                          <p:attrName>style.visibility</p:attrName>
                                        </p:attrNameLst>
                                      </p:cBhvr>
                                      <p:to>
                                        <p:strVal val="visible"/>
                                      </p:to>
                                    </p:set>
                                    <p:anim calcmode="lin" valueType="num">
                                      <p:cBhvr additive="base">
                                        <p:cTn id="31" dur="500" fill="hold"/>
                                        <p:tgtEl>
                                          <p:spTgt spid="7">
                                            <p:graphicEl>
                                              <a:chart seriesIdx="0" categoryIdx="3" bldStep="ptInCategory"/>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graphicEl>
                                              <a:chart seriesIdx="0" categoryIdx="3"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graphicEl>
                                              <a:chart seriesIdx="0" categoryIdx="4" bldStep="ptInCategory"/>
                                            </p:graphicEl>
                                          </p:spTgt>
                                        </p:tgtEl>
                                        <p:attrNameLst>
                                          <p:attrName>style.visibility</p:attrName>
                                        </p:attrNameLst>
                                      </p:cBhvr>
                                      <p:to>
                                        <p:strVal val="visible"/>
                                      </p:to>
                                    </p:set>
                                    <p:anim calcmode="lin" valueType="num">
                                      <p:cBhvr additive="base">
                                        <p:cTn id="37" dur="500" fill="hold"/>
                                        <p:tgtEl>
                                          <p:spTgt spid="7">
                                            <p:graphicEl>
                                              <a:chart seriesIdx="0" categoryIdx="4" bldStep="ptInCategory"/>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graphicEl>
                                              <a:chart seriesIdx="0" categoryIdx="4"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graphicEl>
                                              <a:chart seriesIdx="0" categoryIdx="5" bldStep="ptInCategory"/>
                                            </p:graphicEl>
                                          </p:spTgt>
                                        </p:tgtEl>
                                        <p:attrNameLst>
                                          <p:attrName>style.visibility</p:attrName>
                                        </p:attrNameLst>
                                      </p:cBhvr>
                                      <p:to>
                                        <p:strVal val="visible"/>
                                      </p:to>
                                    </p:set>
                                    <p:anim calcmode="lin" valueType="num">
                                      <p:cBhvr additive="base">
                                        <p:cTn id="43" dur="500" fill="hold"/>
                                        <p:tgtEl>
                                          <p:spTgt spid="7">
                                            <p:graphicEl>
                                              <a:chart seriesIdx="0" categoryIdx="5" bldStep="ptInCategory"/>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graphicEl>
                                              <a:chart seriesIdx="0" categoryIdx="5"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Chart bld="categoryEl"/>
        </p:bldSub>
      </p:bldGraphic>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2EFF7-49E0-40EF-B6A1-BA52D699712C}"/>
              </a:ext>
            </a:extLst>
          </p:cNvPr>
          <p:cNvSpPr>
            <a:spLocks noGrp="1"/>
          </p:cNvSpPr>
          <p:nvPr>
            <p:ph type="title"/>
          </p:nvPr>
        </p:nvSpPr>
        <p:spPr/>
        <p:txBody>
          <a:bodyPr/>
          <a:lstStyle/>
          <a:p>
            <a:pPr algn="l"/>
            <a:r>
              <a:rPr lang="en-GB" dirty="0"/>
              <a:t>References</a:t>
            </a:r>
          </a:p>
        </p:txBody>
      </p:sp>
      <p:sp>
        <p:nvSpPr>
          <p:cNvPr id="3" name="Content Placeholder 2">
            <a:extLst>
              <a:ext uri="{FF2B5EF4-FFF2-40B4-BE49-F238E27FC236}">
                <a16:creationId xmlns:a16="http://schemas.microsoft.com/office/drawing/2014/main" id="{4064D4B1-B431-40C5-9DB6-145705D9DA02}"/>
              </a:ext>
            </a:extLst>
          </p:cNvPr>
          <p:cNvSpPr>
            <a:spLocks noGrp="1"/>
          </p:cNvSpPr>
          <p:nvPr>
            <p:ph idx="1"/>
          </p:nvPr>
        </p:nvSpPr>
        <p:spPr/>
        <p:txBody>
          <a:bodyPr>
            <a:normAutofit fontScale="92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British Police History (20212) available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https://british-police-history.uk/cgi-bin/index.cgi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HMICFRS (2017) The History of Her Majesty’s Inspectorate of Constabulary, available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http://www.justiceinspectorates.gov.uk/hmicfrs/publications/the-history-of-hmic/</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prstClr val="black"/>
                </a:solidFill>
                <a:effectLst/>
                <a:uLnTx/>
                <a:uFillTx/>
                <a:latin typeface="Calibri" panose="020F0502020204030204"/>
                <a:ea typeface="+mn-ea"/>
                <a:cs typeface="+mn-cs"/>
              </a:rPr>
              <a:t>Kennison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P. and Cook, K. (2019) </a:t>
            </a:r>
            <a:r>
              <a:rPr kumimoji="0" lang="en-GB" sz="2400" b="0" i="1" u="none" strike="noStrike" kern="1200" cap="none" spc="0" normalizeH="0" baseline="0" noProof="0" dirty="0">
                <a:ln>
                  <a:noFill/>
                </a:ln>
                <a:solidFill>
                  <a:prstClr val="black"/>
                </a:solidFill>
                <a:effectLst/>
                <a:uLnTx/>
                <a:uFillTx/>
                <a:latin typeface="Calibri" panose="020F0502020204030204"/>
                <a:ea typeface="+mn-ea"/>
                <a:cs typeface="+mn-cs"/>
              </a:rPr>
              <a:t>Policing from Bow Street: Principal Officers and the </a:t>
            </a:r>
            <a:r>
              <a:rPr kumimoji="0" lang="en-GB" sz="2400" b="0" i="1" u="none" strike="noStrike" kern="1200" cap="none" spc="0" normalizeH="0" baseline="0" noProof="0" dirty="0" err="1">
                <a:ln>
                  <a:noFill/>
                </a:ln>
                <a:solidFill>
                  <a:prstClr val="black"/>
                </a:solidFill>
                <a:effectLst/>
                <a:uLnTx/>
                <a:uFillTx/>
                <a:latin typeface="Calibri" panose="020F0502020204030204"/>
                <a:ea typeface="+mn-ea"/>
                <a:cs typeface="+mn-cs"/>
              </a:rPr>
              <a:t>Patroles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London: Blue Light Books</a:t>
            </a:r>
          </a:p>
          <a:p>
            <a:r>
              <a:rPr lang="en-US" sz="2400" dirty="0"/>
              <a:t>National Archives (2015) Cato Street Conspirators, available at </a:t>
            </a:r>
            <a:r>
              <a:rPr lang="en-US" sz="2400" dirty="0">
                <a:hlinkClick r:id="rId4"/>
              </a:rPr>
              <a:t>http://www.nationalarchives.gov.uk/pathways/blackhistory/rights/cato.htm</a:t>
            </a:r>
            <a:r>
              <a:rPr lang="en-US" sz="2400" dirty="0"/>
              <a:t>, accessed on 1st May 2015.</a:t>
            </a:r>
            <a:endParaRPr lang="en-GB" sz="2400" dirty="0"/>
          </a:p>
          <a:p>
            <a:r>
              <a:rPr lang="en-GB" sz="2400" dirty="0"/>
              <a:t>Rowland, D (2014) Jemmy Botting 1783-183, for Brighton’s Old Police Cells Museum,  available at  </a:t>
            </a:r>
            <a:r>
              <a:rPr lang="en-GB" sz="2400" dirty="0">
                <a:hlinkClick r:id="rId5"/>
              </a:rPr>
              <a:t>https://www.oldpolicecellsmuseum.org.uk/content/history/police_history/jemmy_botting_born_brighton_1783_died_hove_1837</a:t>
            </a:r>
            <a:r>
              <a:rPr lang="en-GB" sz="2400" dirty="0"/>
              <a:t> </a:t>
            </a:r>
          </a:p>
          <a:p>
            <a:r>
              <a:rPr lang="en-GB" sz="2400" dirty="0"/>
              <a:t>University of Southampton (2020) Old Police Cells Museum, </a:t>
            </a:r>
            <a:r>
              <a:rPr lang="en-GB" sz="2400" dirty="0">
                <a:hlinkClick r:id="rId6"/>
              </a:rPr>
              <a:t>https://specialcollectionsuniversityofsouthampton.wordpress.com/tag/cato-street-conspiracy/</a:t>
            </a:r>
            <a:endParaRPr lang="en-GB" sz="2400" dirty="0"/>
          </a:p>
          <a:p>
            <a:endParaRPr lang="en-GB" sz="2400" dirty="0"/>
          </a:p>
        </p:txBody>
      </p:sp>
      <p:sp>
        <p:nvSpPr>
          <p:cNvPr id="4" name="Slide Number Placeholder 3">
            <a:extLst>
              <a:ext uri="{FF2B5EF4-FFF2-40B4-BE49-F238E27FC236}">
                <a16:creationId xmlns:a16="http://schemas.microsoft.com/office/drawing/2014/main" id="{AF541B33-7CF1-D5F8-ABE9-9E57D4B0CAB8}"/>
              </a:ext>
            </a:extLst>
          </p:cNvPr>
          <p:cNvSpPr>
            <a:spLocks noGrp="1"/>
          </p:cNvSpPr>
          <p:nvPr>
            <p:ph type="sldNum" sz="quarter" idx="12"/>
          </p:nvPr>
        </p:nvSpPr>
        <p:spPr/>
        <p:txBody>
          <a:bodyPr/>
          <a:lstStyle/>
          <a:p>
            <a:fld id="{B6F15528-21DE-4FAA-801E-634DDDAF4B2B}" type="slidenum">
              <a:rPr lang="en-US" smtClean="0"/>
              <a:pPr/>
              <a:t>55</a:t>
            </a:fld>
            <a:endParaRPr lang="en-US"/>
          </a:p>
        </p:txBody>
      </p:sp>
    </p:spTree>
    <p:extLst>
      <p:ext uri="{BB962C8B-B14F-4D97-AF65-F5344CB8AC3E}">
        <p14:creationId xmlns:p14="http://schemas.microsoft.com/office/powerpoint/2010/main" val="3634505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943</TotalTime>
  <Words>2508</Words>
  <Application>Microsoft Office PowerPoint</Application>
  <PresentationFormat>Widescreen</PresentationFormat>
  <Paragraphs>280</Paragraphs>
  <Slides>55</Slides>
  <Notes>0</Notes>
  <HiddenSlides>0</HiddenSlides>
  <MMClips>0</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55</vt:i4>
      </vt:variant>
    </vt:vector>
  </HeadingPairs>
  <TitlesOfParts>
    <vt:vector size="62" baseType="lpstr">
      <vt:lpstr>Arial</vt:lpstr>
      <vt:lpstr>Calibri</vt:lpstr>
      <vt:lpstr>Calibri Light</vt:lpstr>
      <vt:lpstr>Office Theme</vt:lpstr>
      <vt:lpstr>1_Office Theme</vt:lpstr>
      <vt:lpstr>2_Office Theme</vt:lpstr>
      <vt:lpstr>4_Office Theme</vt:lpstr>
      <vt:lpstr>Victorian Reforms of Policing and Politics</vt:lpstr>
      <vt:lpstr>Contents</vt:lpstr>
      <vt:lpstr>Current corruption – always an issue</vt:lpstr>
      <vt:lpstr>Ancient concept</vt:lpstr>
      <vt:lpstr>Magistrates Constables and Councillors</vt:lpstr>
      <vt:lpstr>Glasgow Police Act 1800</vt:lpstr>
      <vt:lpstr>Mid-18th century London</vt:lpstr>
      <vt:lpstr>18th century crisis and panic</vt:lpstr>
      <vt:lpstr>Hogarth’s Four Stages of Cruelty</vt:lpstr>
      <vt:lpstr>PowerPoint Presentation</vt:lpstr>
      <vt:lpstr>Reasons?</vt:lpstr>
      <vt:lpstr>PowerPoint Presentation</vt:lpstr>
      <vt:lpstr>PowerPoint Presentation</vt:lpstr>
      <vt:lpstr>Metropolitan Police Act 1829</vt:lpstr>
      <vt:lpstr>Lack of oversight</vt:lpstr>
      <vt:lpstr>Lack of oversight</vt:lpstr>
      <vt:lpstr>PowerPoint Presentation</vt:lpstr>
      <vt:lpstr>A worrying position - 1839</vt:lpstr>
      <vt:lpstr>Lord Palmerston</vt:lpstr>
      <vt:lpstr>Select Committee on Police 1853</vt:lpstr>
      <vt:lpstr>Select Committee on Police 1853</vt:lpstr>
      <vt:lpstr>Palmerston’s Proposals</vt:lpstr>
      <vt:lpstr>PowerPoint Presentation</vt:lpstr>
      <vt:lpstr>Earl Grey’s Police Bill</vt:lpstr>
      <vt:lpstr>County and Borough Police Act  1856</vt:lpstr>
      <vt:lpstr>County and Borough Police Act 1856</vt:lpstr>
      <vt:lpstr>There had been a consistent call for political reform, for revolution and a new way of organising society for many years prior to the mid-nineteenth century</vt:lpstr>
      <vt:lpstr>The Cato Street Conspiracy and Victorian Reform</vt:lpstr>
      <vt:lpstr>Industrial revolution</vt:lpstr>
      <vt:lpstr>The Conspirators were followers of Thomas Spence (1750-1814)</vt:lpstr>
      <vt:lpstr>Radicalisation</vt:lpstr>
      <vt:lpstr>Intelligence received</vt:lpstr>
      <vt:lpstr>Insurrection</vt:lpstr>
      <vt:lpstr>William Davidson</vt:lpstr>
      <vt:lpstr>Judge’s assurance</vt:lpstr>
      <vt:lpstr>Perspectives</vt:lpstr>
      <vt:lpstr>Execution</vt:lpstr>
      <vt:lpstr>Hangman Jemmy Botting (1783-1837)</vt:lpstr>
      <vt:lpstr>Cato Street Conspirators</vt:lpstr>
      <vt:lpstr>Public spectacle</vt:lpstr>
      <vt:lpstr>Media control</vt:lpstr>
      <vt:lpstr>Political pressures</vt:lpstr>
      <vt:lpstr>Swing Riots 1830</vt:lpstr>
      <vt:lpstr>Riots across the county 1830</vt:lpstr>
      <vt:lpstr>PowerPoint Presentation</vt:lpstr>
      <vt:lpstr>PowerPoint Presentation</vt:lpstr>
      <vt:lpstr>PowerPoint Presentation</vt:lpstr>
      <vt:lpstr>Action</vt:lpstr>
      <vt:lpstr>Chartism</vt:lpstr>
      <vt:lpstr>Uprising, Outrage and Demands for Change</vt:lpstr>
      <vt:lpstr>Dissenting voices</vt:lpstr>
      <vt:lpstr>PowerPoint Presentation</vt:lpstr>
      <vt:lpstr>Reform Acts</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29</cp:revision>
  <dcterms:created xsi:type="dcterms:W3CDTF">2017-09-06T13:24:50Z</dcterms:created>
  <dcterms:modified xsi:type="dcterms:W3CDTF">2024-10-02T17:05:44Z</dcterms:modified>
</cp:coreProperties>
</file>