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handoutMasterIdLst>
    <p:handoutMasterId r:id="rId19"/>
  </p:handoutMasterIdLst>
  <p:sldIdLst>
    <p:sldId id="256" r:id="rId5"/>
    <p:sldId id="260" r:id="rId6"/>
    <p:sldId id="258" r:id="rId7"/>
    <p:sldId id="259" r:id="rId8"/>
    <p:sldId id="263" r:id="rId9"/>
    <p:sldId id="261" r:id="rId10"/>
    <p:sldId id="264" r:id="rId11"/>
    <p:sldId id="265" r:id="rId12"/>
    <p:sldId id="262" r:id="rId13"/>
    <p:sldId id="267" r:id="rId14"/>
    <p:sldId id="268" r:id="rId15"/>
    <p:sldId id="269" r:id="rId16"/>
    <p:sldId id="270" r:id="rId17"/>
    <p:sldId id="266" r:id="rId18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0"/>
      <p:bold r:id="rId21"/>
      <p:italic r:id="rId22"/>
      <p:boldItalic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1" autoAdjust="0"/>
    <p:restoredTop sz="94660"/>
  </p:normalViewPr>
  <p:slideViewPr>
    <p:cSldViewPr>
      <p:cViewPr varScale="1">
        <p:scale>
          <a:sx n="86" d="100"/>
          <a:sy n="86" d="100"/>
        </p:scale>
        <p:origin x="733" y="3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font" Target="fonts/font2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font" Target="fonts/font1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4.fntdata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3.fntdata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Stability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Steve Mosey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Stability -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Example control system – ship stabilisation</a:t>
            </a:r>
          </a:p>
          <a:p>
            <a:r>
              <a:rPr lang="en-GB" dirty="0" smtClean="0"/>
              <a:t>Ship needs to remain steady in sea and not roll in rough waves</a:t>
            </a:r>
          </a:p>
          <a:p>
            <a:r>
              <a:rPr lang="en-GB" dirty="0" smtClean="0"/>
              <a:t>Example control system – Ship carries large mass moved by hydraulic rams to allow adjustment of centre of mass (real ships use fins but this is easier to visualise)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149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rc 5"/>
          <p:cNvSpPr/>
          <p:nvPr/>
        </p:nvSpPr>
        <p:spPr>
          <a:xfrm>
            <a:off x="935596" y="2744924"/>
            <a:ext cx="792088" cy="576064"/>
          </a:xfrm>
          <a:prstGeom prst="arc">
            <a:avLst>
              <a:gd name="adj1" fmla="val 358633"/>
              <a:gd name="adj2" fmla="val 1013654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c 6"/>
          <p:cNvSpPr/>
          <p:nvPr/>
        </p:nvSpPr>
        <p:spPr>
          <a:xfrm>
            <a:off x="1727684" y="2744924"/>
            <a:ext cx="792088" cy="576064"/>
          </a:xfrm>
          <a:prstGeom prst="arc">
            <a:avLst>
              <a:gd name="adj1" fmla="val 358633"/>
              <a:gd name="adj2" fmla="val 1067722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c 7"/>
          <p:cNvSpPr/>
          <p:nvPr/>
        </p:nvSpPr>
        <p:spPr>
          <a:xfrm>
            <a:off x="2501770" y="2760549"/>
            <a:ext cx="792088" cy="576064"/>
          </a:xfrm>
          <a:prstGeom prst="arc">
            <a:avLst>
              <a:gd name="adj1" fmla="val 358633"/>
              <a:gd name="adj2" fmla="val 1067722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c 8"/>
          <p:cNvSpPr/>
          <p:nvPr/>
        </p:nvSpPr>
        <p:spPr>
          <a:xfrm>
            <a:off x="5729205" y="2732229"/>
            <a:ext cx="792088" cy="576064"/>
          </a:xfrm>
          <a:prstGeom prst="arc">
            <a:avLst>
              <a:gd name="adj1" fmla="val 358633"/>
              <a:gd name="adj2" fmla="val 1013654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c 9"/>
          <p:cNvSpPr/>
          <p:nvPr/>
        </p:nvSpPr>
        <p:spPr>
          <a:xfrm>
            <a:off x="6521293" y="2732229"/>
            <a:ext cx="792088" cy="576064"/>
          </a:xfrm>
          <a:prstGeom prst="arc">
            <a:avLst>
              <a:gd name="adj1" fmla="val 358633"/>
              <a:gd name="adj2" fmla="val 1067722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c 10"/>
          <p:cNvSpPr/>
          <p:nvPr/>
        </p:nvSpPr>
        <p:spPr>
          <a:xfrm>
            <a:off x="7295379" y="2747854"/>
            <a:ext cx="792088" cy="576064"/>
          </a:xfrm>
          <a:prstGeom prst="arc">
            <a:avLst>
              <a:gd name="adj1" fmla="val 358633"/>
              <a:gd name="adj2" fmla="val 1067722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4" name="Straight Arrow Connector 13"/>
          <p:cNvCxnSpPr/>
          <p:nvPr/>
        </p:nvCxnSpPr>
        <p:spPr>
          <a:xfrm>
            <a:off x="4499992" y="1592796"/>
            <a:ext cx="0" cy="11394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/>
          <p:cNvGrpSpPr/>
          <p:nvPr/>
        </p:nvGrpSpPr>
        <p:grpSpPr>
          <a:xfrm>
            <a:off x="3275856" y="1196752"/>
            <a:ext cx="2448272" cy="3816424"/>
            <a:chOff x="2879812" y="1592796"/>
            <a:chExt cx="2448272" cy="3816424"/>
          </a:xfrm>
        </p:grpSpPr>
        <p:sp>
          <p:nvSpPr>
            <p:cNvPr id="5" name="Pentagon 4"/>
            <p:cNvSpPr/>
            <p:nvPr/>
          </p:nvSpPr>
          <p:spPr>
            <a:xfrm rot="5400000">
              <a:off x="2195736" y="2276872"/>
              <a:ext cx="3816424" cy="2448272"/>
            </a:xfrm>
            <a:prstGeom prst="homePlate">
              <a:avLst>
                <a:gd name="adj" fmla="val 9623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Arc 11"/>
            <p:cNvSpPr/>
            <p:nvPr/>
          </p:nvSpPr>
          <p:spPr>
            <a:xfrm>
              <a:off x="3527884" y="1988840"/>
              <a:ext cx="1152128" cy="936105"/>
            </a:xfrm>
            <a:prstGeom prst="arc">
              <a:avLst>
                <a:gd name="adj1" fmla="val 21538781"/>
                <a:gd name="adj2" fmla="val 10714700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2942724" y="4725144"/>
              <a:ext cx="2322448" cy="107256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4932040" y="4581128"/>
              <a:ext cx="333132" cy="360040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2937647" y="4595070"/>
              <a:ext cx="333132" cy="360040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5" name="Trapezoid 14"/>
          <p:cNvSpPr/>
          <p:nvPr/>
        </p:nvSpPr>
        <p:spPr>
          <a:xfrm>
            <a:off x="4067944" y="3950679"/>
            <a:ext cx="864096" cy="720080"/>
          </a:xfrm>
          <a:prstGeom prst="trapezoi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Kg</a:t>
            </a:r>
            <a:endParaRPr lang="en-GB" dirty="0"/>
          </a:p>
        </p:txBody>
      </p:sp>
      <p:sp>
        <p:nvSpPr>
          <p:cNvPr id="20" name="Line Callout 1 19"/>
          <p:cNvSpPr/>
          <p:nvPr/>
        </p:nvSpPr>
        <p:spPr>
          <a:xfrm>
            <a:off x="280276" y="980728"/>
            <a:ext cx="2088232" cy="792088"/>
          </a:xfrm>
          <a:prstGeom prst="borderCallout1">
            <a:avLst>
              <a:gd name="adj1" fmla="val 48594"/>
              <a:gd name="adj2" fmla="val 99363"/>
              <a:gd name="adj3" fmla="val 144424"/>
              <a:gd name="adj4" fmla="val 143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Ship</a:t>
            </a:r>
            <a:endParaRPr lang="en-GB" dirty="0"/>
          </a:p>
        </p:txBody>
      </p:sp>
      <p:sp>
        <p:nvSpPr>
          <p:cNvPr id="21" name="Line Callout 1 20"/>
          <p:cNvSpPr/>
          <p:nvPr/>
        </p:nvSpPr>
        <p:spPr>
          <a:xfrm>
            <a:off x="390459" y="4221088"/>
            <a:ext cx="2088232" cy="792088"/>
          </a:xfrm>
          <a:prstGeom prst="borderCallout1">
            <a:avLst>
              <a:gd name="adj1" fmla="val -1951"/>
              <a:gd name="adj2" fmla="val 49184"/>
              <a:gd name="adj3" fmla="val -108924"/>
              <a:gd name="adj4" fmla="val 691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Waves</a:t>
            </a:r>
            <a:endParaRPr lang="en-GB" dirty="0"/>
          </a:p>
        </p:txBody>
      </p:sp>
      <p:sp>
        <p:nvSpPr>
          <p:cNvPr id="22" name="Line Callout 1 21"/>
          <p:cNvSpPr/>
          <p:nvPr/>
        </p:nvSpPr>
        <p:spPr>
          <a:xfrm>
            <a:off x="6372200" y="692696"/>
            <a:ext cx="2088232" cy="792088"/>
          </a:xfrm>
          <a:prstGeom prst="borderCallout1">
            <a:avLst>
              <a:gd name="adj1" fmla="val 49218"/>
              <a:gd name="adj2" fmla="val -995"/>
              <a:gd name="adj3" fmla="val 155032"/>
              <a:gd name="adj4" fmla="val -842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Angle sensor</a:t>
            </a:r>
            <a:endParaRPr lang="en-GB" dirty="0"/>
          </a:p>
        </p:txBody>
      </p:sp>
      <p:sp>
        <p:nvSpPr>
          <p:cNvPr id="23" name="Line Callout 1 22"/>
          <p:cNvSpPr/>
          <p:nvPr/>
        </p:nvSpPr>
        <p:spPr>
          <a:xfrm>
            <a:off x="6372200" y="3392996"/>
            <a:ext cx="2088232" cy="792088"/>
          </a:xfrm>
          <a:prstGeom prst="borderCallout1">
            <a:avLst>
              <a:gd name="adj1" fmla="val 109123"/>
              <a:gd name="adj2" fmla="val -84311"/>
              <a:gd name="adj3" fmla="val 50823"/>
              <a:gd name="adj4" fmla="val 48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Stabilising mass</a:t>
            </a:r>
            <a:endParaRPr lang="en-GB" dirty="0"/>
          </a:p>
        </p:txBody>
      </p:sp>
      <p:sp>
        <p:nvSpPr>
          <p:cNvPr id="24" name="Line Callout 1 23"/>
          <p:cNvSpPr/>
          <p:nvPr/>
        </p:nvSpPr>
        <p:spPr>
          <a:xfrm>
            <a:off x="6272927" y="4725144"/>
            <a:ext cx="2080908" cy="792088"/>
          </a:xfrm>
          <a:prstGeom prst="borderCallout1">
            <a:avLst>
              <a:gd name="adj1" fmla="val 52338"/>
              <a:gd name="adj2" fmla="val 1978"/>
              <a:gd name="adj3" fmla="val -44027"/>
              <a:gd name="adj4" fmla="val -3980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Hydraulic rams to move mass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rc 3"/>
          <p:cNvSpPr/>
          <p:nvPr/>
        </p:nvSpPr>
        <p:spPr>
          <a:xfrm>
            <a:off x="905745" y="2685431"/>
            <a:ext cx="792088" cy="576064"/>
          </a:xfrm>
          <a:prstGeom prst="arc">
            <a:avLst>
              <a:gd name="adj1" fmla="val 358633"/>
              <a:gd name="adj2" fmla="val 1013654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c 4"/>
          <p:cNvSpPr/>
          <p:nvPr/>
        </p:nvSpPr>
        <p:spPr>
          <a:xfrm>
            <a:off x="1697833" y="2685431"/>
            <a:ext cx="792088" cy="576064"/>
          </a:xfrm>
          <a:prstGeom prst="arc">
            <a:avLst>
              <a:gd name="adj1" fmla="val 358633"/>
              <a:gd name="adj2" fmla="val 1067722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c 5"/>
          <p:cNvSpPr/>
          <p:nvPr/>
        </p:nvSpPr>
        <p:spPr>
          <a:xfrm>
            <a:off x="2471919" y="2701056"/>
            <a:ext cx="792088" cy="576064"/>
          </a:xfrm>
          <a:prstGeom prst="arc">
            <a:avLst>
              <a:gd name="adj1" fmla="val 358633"/>
              <a:gd name="adj2" fmla="val 1067722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c 6"/>
          <p:cNvSpPr/>
          <p:nvPr/>
        </p:nvSpPr>
        <p:spPr>
          <a:xfrm>
            <a:off x="5699354" y="2672736"/>
            <a:ext cx="792088" cy="576064"/>
          </a:xfrm>
          <a:prstGeom prst="arc">
            <a:avLst>
              <a:gd name="adj1" fmla="val 358633"/>
              <a:gd name="adj2" fmla="val 1013654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c 7"/>
          <p:cNvSpPr/>
          <p:nvPr/>
        </p:nvSpPr>
        <p:spPr>
          <a:xfrm>
            <a:off x="6491442" y="2672736"/>
            <a:ext cx="792088" cy="576064"/>
          </a:xfrm>
          <a:prstGeom prst="arc">
            <a:avLst>
              <a:gd name="adj1" fmla="val 358633"/>
              <a:gd name="adj2" fmla="val 1067722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c 8"/>
          <p:cNvSpPr/>
          <p:nvPr/>
        </p:nvSpPr>
        <p:spPr>
          <a:xfrm>
            <a:off x="7265528" y="2688361"/>
            <a:ext cx="792088" cy="576064"/>
          </a:xfrm>
          <a:prstGeom prst="arc">
            <a:avLst>
              <a:gd name="adj1" fmla="val 358633"/>
              <a:gd name="adj2" fmla="val 1067722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4211960" y="1628800"/>
            <a:ext cx="0" cy="11394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10"/>
          <p:cNvGrpSpPr/>
          <p:nvPr/>
        </p:nvGrpSpPr>
        <p:grpSpPr>
          <a:xfrm rot="20810618">
            <a:off x="3246005" y="1137259"/>
            <a:ext cx="2448272" cy="3816424"/>
            <a:chOff x="2879812" y="1592796"/>
            <a:chExt cx="2448272" cy="3816424"/>
          </a:xfrm>
        </p:grpSpPr>
        <p:sp>
          <p:nvSpPr>
            <p:cNvPr id="12" name="Pentagon 11"/>
            <p:cNvSpPr/>
            <p:nvPr/>
          </p:nvSpPr>
          <p:spPr>
            <a:xfrm rot="5400000">
              <a:off x="2195736" y="2276872"/>
              <a:ext cx="3816424" cy="2448272"/>
            </a:xfrm>
            <a:prstGeom prst="homePlate">
              <a:avLst>
                <a:gd name="adj" fmla="val 9623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Arc 12"/>
            <p:cNvSpPr/>
            <p:nvPr/>
          </p:nvSpPr>
          <p:spPr>
            <a:xfrm>
              <a:off x="3527884" y="1988840"/>
              <a:ext cx="1152128" cy="936105"/>
            </a:xfrm>
            <a:prstGeom prst="arc">
              <a:avLst>
                <a:gd name="adj1" fmla="val 21538781"/>
                <a:gd name="adj2" fmla="val 10714700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2942724" y="4725144"/>
              <a:ext cx="2322448" cy="107256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4932040" y="4581128"/>
              <a:ext cx="333132" cy="360040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2937647" y="4595070"/>
              <a:ext cx="333132" cy="360040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7" name="Trapezoid 16"/>
          <p:cNvSpPr/>
          <p:nvPr/>
        </p:nvSpPr>
        <p:spPr>
          <a:xfrm rot="20884821">
            <a:off x="4611094" y="3785979"/>
            <a:ext cx="864096" cy="720080"/>
          </a:xfrm>
          <a:prstGeom prst="trapezoi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Kg</a:t>
            </a:r>
            <a:endParaRPr lang="en-GB" dirty="0"/>
          </a:p>
        </p:txBody>
      </p:sp>
      <p:sp>
        <p:nvSpPr>
          <p:cNvPr id="18" name="Line Callout 1 17"/>
          <p:cNvSpPr/>
          <p:nvPr/>
        </p:nvSpPr>
        <p:spPr>
          <a:xfrm>
            <a:off x="6239414" y="1700807"/>
            <a:ext cx="2088232" cy="569159"/>
          </a:xfrm>
          <a:prstGeom prst="borderCallout1">
            <a:avLst>
              <a:gd name="adj1" fmla="val 48594"/>
              <a:gd name="adj2" fmla="val -995"/>
              <a:gd name="adj3" fmla="val 127123"/>
              <a:gd name="adj4" fmla="val -2531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Ship pushed to side in waves</a:t>
            </a:r>
            <a:endParaRPr lang="en-GB" dirty="0"/>
          </a:p>
        </p:txBody>
      </p:sp>
      <p:sp>
        <p:nvSpPr>
          <p:cNvPr id="19" name="Line Callout 1 18"/>
          <p:cNvSpPr/>
          <p:nvPr/>
        </p:nvSpPr>
        <p:spPr>
          <a:xfrm>
            <a:off x="280276" y="980728"/>
            <a:ext cx="2088232" cy="792088"/>
          </a:xfrm>
          <a:prstGeom prst="borderCallout1">
            <a:avLst>
              <a:gd name="adj1" fmla="val 48594"/>
              <a:gd name="adj2" fmla="val 99363"/>
              <a:gd name="adj3" fmla="val 156280"/>
              <a:gd name="adj4" fmla="val 1777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Angle of lean measured</a:t>
            </a:r>
            <a:endParaRPr lang="en-GB" dirty="0"/>
          </a:p>
        </p:txBody>
      </p:sp>
      <p:sp>
        <p:nvSpPr>
          <p:cNvPr id="20" name="Line Callout 1 19"/>
          <p:cNvSpPr/>
          <p:nvPr/>
        </p:nvSpPr>
        <p:spPr>
          <a:xfrm>
            <a:off x="6300192" y="4653136"/>
            <a:ext cx="2088232" cy="569159"/>
          </a:xfrm>
          <a:prstGeom prst="borderCallout1">
            <a:avLst>
              <a:gd name="adj1" fmla="val 48594"/>
              <a:gd name="adj2" fmla="val -995"/>
              <a:gd name="adj3" fmla="val -53509"/>
              <a:gd name="adj4" fmla="val -425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Mass is moved to stabilise ship</a:t>
            </a:r>
            <a:endParaRPr lang="en-GB" dirty="0"/>
          </a:p>
        </p:txBody>
      </p:sp>
      <p:sp>
        <p:nvSpPr>
          <p:cNvPr id="21" name="Right Arrow 20"/>
          <p:cNvSpPr/>
          <p:nvPr/>
        </p:nvSpPr>
        <p:spPr>
          <a:xfrm flipH="1">
            <a:off x="5921530" y="2619252"/>
            <a:ext cx="1800200" cy="3962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979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Normal operation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wave from the side will roll the ship slightly</a:t>
            </a:r>
          </a:p>
          <a:p>
            <a:r>
              <a:rPr lang="en-GB" dirty="0" smtClean="0"/>
              <a:t>Roll angle is measured</a:t>
            </a:r>
          </a:p>
          <a:p>
            <a:r>
              <a:rPr lang="en-GB" dirty="0" smtClean="0"/>
              <a:t>Mass is moved to change Centre of Mass and roll ship into waves</a:t>
            </a:r>
          </a:p>
          <a:p>
            <a:r>
              <a:rPr lang="en-GB" dirty="0" smtClean="0"/>
              <a:t>Roll angle measured and mass is now moved other direction to stop ship from capsizing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9027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 of lag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happens if there is now a delay or lag added in the system?</a:t>
            </a:r>
          </a:p>
          <a:p>
            <a:pPr lvl="1"/>
            <a:r>
              <a:rPr lang="en-GB" dirty="0" smtClean="0"/>
              <a:t>Mass moves more slowly (increased friction? Oil leak? etc.)</a:t>
            </a:r>
          </a:p>
          <a:p>
            <a:pPr lvl="1"/>
            <a:r>
              <a:rPr lang="en-GB" dirty="0" smtClean="0"/>
              <a:t>Can the system still perform as it should?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Remember waves at sea are periodic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963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rc 3"/>
          <p:cNvSpPr/>
          <p:nvPr/>
        </p:nvSpPr>
        <p:spPr>
          <a:xfrm>
            <a:off x="905745" y="2685431"/>
            <a:ext cx="792088" cy="576064"/>
          </a:xfrm>
          <a:prstGeom prst="arc">
            <a:avLst>
              <a:gd name="adj1" fmla="val 358633"/>
              <a:gd name="adj2" fmla="val 1013654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c 4"/>
          <p:cNvSpPr/>
          <p:nvPr/>
        </p:nvSpPr>
        <p:spPr>
          <a:xfrm>
            <a:off x="1697833" y="2685431"/>
            <a:ext cx="792088" cy="576064"/>
          </a:xfrm>
          <a:prstGeom prst="arc">
            <a:avLst>
              <a:gd name="adj1" fmla="val 358633"/>
              <a:gd name="adj2" fmla="val 1067722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c 7"/>
          <p:cNvSpPr/>
          <p:nvPr/>
        </p:nvSpPr>
        <p:spPr>
          <a:xfrm>
            <a:off x="6659256" y="2662751"/>
            <a:ext cx="792088" cy="576064"/>
          </a:xfrm>
          <a:prstGeom prst="arc">
            <a:avLst>
              <a:gd name="adj1" fmla="val 358633"/>
              <a:gd name="adj2" fmla="val 1067722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c 8"/>
          <p:cNvSpPr/>
          <p:nvPr/>
        </p:nvSpPr>
        <p:spPr>
          <a:xfrm>
            <a:off x="7433342" y="2678376"/>
            <a:ext cx="792088" cy="576064"/>
          </a:xfrm>
          <a:prstGeom prst="arc">
            <a:avLst>
              <a:gd name="adj1" fmla="val 358633"/>
              <a:gd name="adj2" fmla="val 1067722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5580112" y="2361804"/>
            <a:ext cx="0" cy="11394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10"/>
          <p:cNvGrpSpPr/>
          <p:nvPr/>
        </p:nvGrpSpPr>
        <p:grpSpPr>
          <a:xfrm rot="3612291">
            <a:off x="3246005" y="1137259"/>
            <a:ext cx="2448272" cy="3816424"/>
            <a:chOff x="2879812" y="1592796"/>
            <a:chExt cx="2448272" cy="3816424"/>
          </a:xfrm>
        </p:grpSpPr>
        <p:sp>
          <p:nvSpPr>
            <p:cNvPr id="12" name="Pentagon 11"/>
            <p:cNvSpPr/>
            <p:nvPr/>
          </p:nvSpPr>
          <p:spPr>
            <a:xfrm rot="5400000">
              <a:off x="2195736" y="2276872"/>
              <a:ext cx="3816424" cy="2448272"/>
            </a:xfrm>
            <a:prstGeom prst="homePlate">
              <a:avLst>
                <a:gd name="adj" fmla="val 9623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Arc 12"/>
            <p:cNvSpPr/>
            <p:nvPr/>
          </p:nvSpPr>
          <p:spPr>
            <a:xfrm>
              <a:off x="3527884" y="1988840"/>
              <a:ext cx="1152128" cy="936105"/>
            </a:xfrm>
            <a:prstGeom prst="arc">
              <a:avLst>
                <a:gd name="adj1" fmla="val 21538781"/>
                <a:gd name="adj2" fmla="val 10714700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2942724" y="4725144"/>
              <a:ext cx="2322448" cy="107256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4932040" y="4581128"/>
              <a:ext cx="333132" cy="360040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2937647" y="4595070"/>
              <a:ext cx="333132" cy="360040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7" name="Trapezoid 16"/>
          <p:cNvSpPr/>
          <p:nvPr/>
        </p:nvSpPr>
        <p:spPr>
          <a:xfrm rot="3724595">
            <a:off x="3195102" y="3622260"/>
            <a:ext cx="864096" cy="720080"/>
          </a:xfrm>
          <a:prstGeom prst="trapezoi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Kg</a:t>
            </a:r>
            <a:endParaRPr lang="en-GB" dirty="0"/>
          </a:p>
        </p:txBody>
      </p:sp>
      <p:sp>
        <p:nvSpPr>
          <p:cNvPr id="18" name="Line Callout 1 17"/>
          <p:cNvSpPr/>
          <p:nvPr/>
        </p:nvSpPr>
        <p:spPr>
          <a:xfrm>
            <a:off x="6239414" y="1700807"/>
            <a:ext cx="2088232" cy="569159"/>
          </a:xfrm>
          <a:prstGeom prst="borderCallout1">
            <a:avLst>
              <a:gd name="adj1" fmla="val 48594"/>
              <a:gd name="adj2" fmla="val -995"/>
              <a:gd name="adj3" fmla="val 127123"/>
              <a:gd name="adj4" fmla="val -2531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Ship leans badly – taking on water</a:t>
            </a:r>
            <a:endParaRPr lang="en-GB" dirty="0"/>
          </a:p>
        </p:txBody>
      </p:sp>
      <p:sp>
        <p:nvSpPr>
          <p:cNvPr id="19" name="Line Callout 1 18"/>
          <p:cNvSpPr/>
          <p:nvPr/>
        </p:nvSpPr>
        <p:spPr>
          <a:xfrm>
            <a:off x="246577" y="980728"/>
            <a:ext cx="2088232" cy="792088"/>
          </a:xfrm>
          <a:prstGeom prst="borderCallout1">
            <a:avLst>
              <a:gd name="adj1" fmla="val 48594"/>
              <a:gd name="adj2" fmla="val 99363"/>
              <a:gd name="adj3" fmla="val 227417"/>
              <a:gd name="adj4" fmla="val 24214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Angle of lean oscillates with waves hitting ship</a:t>
            </a:r>
            <a:endParaRPr lang="en-GB" dirty="0"/>
          </a:p>
        </p:txBody>
      </p:sp>
      <p:sp>
        <p:nvSpPr>
          <p:cNvPr id="20" name="Line Callout 1 19"/>
          <p:cNvSpPr/>
          <p:nvPr/>
        </p:nvSpPr>
        <p:spPr>
          <a:xfrm>
            <a:off x="4571024" y="4149080"/>
            <a:ext cx="3241336" cy="1474540"/>
          </a:xfrm>
          <a:prstGeom prst="borderCallout1">
            <a:avLst>
              <a:gd name="adj1" fmla="val 48594"/>
              <a:gd name="adj2" fmla="val -995"/>
              <a:gd name="adj3" fmla="val 1464"/>
              <a:gd name="adj4" fmla="val -3620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Mass is moved side to side to stabilise ship but lag adds phase shift to feedback signal changing polarity of error signal we now have positive Feedback</a:t>
            </a:r>
            <a:endParaRPr lang="en-GB" dirty="0"/>
          </a:p>
        </p:txBody>
      </p:sp>
      <p:sp>
        <p:nvSpPr>
          <p:cNvPr id="21" name="Right Arrow 20"/>
          <p:cNvSpPr/>
          <p:nvPr/>
        </p:nvSpPr>
        <p:spPr>
          <a:xfrm>
            <a:off x="151670" y="2417999"/>
            <a:ext cx="1800200" cy="3962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946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rc 3"/>
          <p:cNvSpPr/>
          <p:nvPr/>
        </p:nvSpPr>
        <p:spPr>
          <a:xfrm>
            <a:off x="629163" y="1136145"/>
            <a:ext cx="792088" cy="576064"/>
          </a:xfrm>
          <a:prstGeom prst="arc">
            <a:avLst>
              <a:gd name="adj1" fmla="val 358633"/>
              <a:gd name="adj2" fmla="val 1013654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c 4"/>
          <p:cNvSpPr/>
          <p:nvPr/>
        </p:nvSpPr>
        <p:spPr>
          <a:xfrm>
            <a:off x="1421251" y="1136145"/>
            <a:ext cx="792088" cy="576064"/>
          </a:xfrm>
          <a:prstGeom prst="arc">
            <a:avLst>
              <a:gd name="adj1" fmla="val 358633"/>
              <a:gd name="adj2" fmla="val 1067722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c 7"/>
          <p:cNvSpPr/>
          <p:nvPr/>
        </p:nvSpPr>
        <p:spPr>
          <a:xfrm>
            <a:off x="5400092" y="1136663"/>
            <a:ext cx="792088" cy="576064"/>
          </a:xfrm>
          <a:prstGeom prst="arc">
            <a:avLst>
              <a:gd name="adj1" fmla="val 358633"/>
              <a:gd name="adj2" fmla="val 1067722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c 8"/>
          <p:cNvSpPr/>
          <p:nvPr/>
        </p:nvSpPr>
        <p:spPr>
          <a:xfrm>
            <a:off x="6174178" y="1152288"/>
            <a:ext cx="792088" cy="576064"/>
          </a:xfrm>
          <a:prstGeom prst="arc">
            <a:avLst>
              <a:gd name="adj1" fmla="val 358633"/>
              <a:gd name="adj2" fmla="val 1067722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5588848" y="4365104"/>
            <a:ext cx="0" cy="11394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10"/>
          <p:cNvGrpSpPr/>
          <p:nvPr/>
        </p:nvGrpSpPr>
        <p:grpSpPr>
          <a:xfrm rot="5400000">
            <a:off x="3320596" y="2450544"/>
            <a:ext cx="2448272" cy="3816424"/>
            <a:chOff x="2879812" y="1592796"/>
            <a:chExt cx="2448272" cy="3816424"/>
          </a:xfrm>
        </p:grpSpPr>
        <p:sp>
          <p:nvSpPr>
            <p:cNvPr id="12" name="Pentagon 11"/>
            <p:cNvSpPr/>
            <p:nvPr/>
          </p:nvSpPr>
          <p:spPr>
            <a:xfrm rot="5400000">
              <a:off x="2195736" y="2276872"/>
              <a:ext cx="3816424" cy="2448272"/>
            </a:xfrm>
            <a:prstGeom prst="homePlate">
              <a:avLst>
                <a:gd name="adj" fmla="val 9623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Arc 12"/>
            <p:cNvSpPr/>
            <p:nvPr/>
          </p:nvSpPr>
          <p:spPr>
            <a:xfrm>
              <a:off x="3527884" y="1988840"/>
              <a:ext cx="1152128" cy="936105"/>
            </a:xfrm>
            <a:prstGeom prst="arc">
              <a:avLst>
                <a:gd name="adj1" fmla="val 21538781"/>
                <a:gd name="adj2" fmla="val 10714700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2942724" y="4725144"/>
              <a:ext cx="2322448" cy="107256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4932040" y="4581128"/>
              <a:ext cx="333132" cy="360040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2937647" y="4595070"/>
              <a:ext cx="333132" cy="360040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7" name="Trapezoid 16"/>
          <p:cNvSpPr/>
          <p:nvPr/>
        </p:nvSpPr>
        <p:spPr>
          <a:xfrm rot="5400000">
            <a:off x="2924552" y="4358756"/>
            <a:ext cx="864096" cy="720080"/>
          </a:xfrm>
          <a:prstGeom prst="trapezoid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Kg</a:t>
            </a:r>
            <a:endParaRPr lang="en-GB" dirty="0"/>
          </a:p>
        </p:txBody>
      </p:sp>
      <p:sp>
        <p:nvSpPr>
          <p:cNvPr id="22" name="Arc 21"/>
          <p:cNvSpPr/>
          <p:nvPr/>
        </p:nvSpPr>
        <p:spPr>
          <a:xfrm>
            <a:off x="2213738" y="1113465"/>
            <a:ext cx="792088" cy="576064"/>
          </a:xfrm>
          <a:prstGeom prst="arc">
            <a:avLst>
              <a:gd name="adj1" fmla="val 358633"/>
              <a:gd name="adj2" fmla="val 1013654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c 22"/>
          <p:cNvSpPr/>
          <p:nvPr/>
        </p:nvSpPr>
        <p:spPr>
          <a:xfrm>
            <a:off x="3005826" y="1113465"/>
            <a:ext cx="792088" cy="576064"/>
          </a:xfrm>
          <a:prstGeom prst="arc">
            <a:avLst>
              <a:gd name="adj1" fmla="val 358633"/>
              <a:gd name="adj2" fmla="val 1067722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Arc 23"/>
          <p:cNvSpPr/>
          <p:nvPr/>
        </p:nvSpPr>
        <p:spPr>
          <a:xfrm>
            <a:off x="3797914" y="1108677"/>
            <a:ext cx="792088" cy="576064"/>
          </a:xfrm>
          <a:prstGeom prst="arc">
            <a:avLst>
              <a:gd name="adj1" fmla="val 358633"/>
              <a:gd name="adj2" fmla="val 1013654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Arc 24"/>
          <p:cNvSpPr/>
          <p:nvPr/>
        </p:nvSpPr>
        <p:spPr>
          <a:xfrm>
            <a:off x="4590002" y="1108677"/>
            <a:ext cx="792088" cy="576064"/>
          </a:xfrm>
          <a:prstGeom prst="arc">
            <a:avLst>
              <a:gd name="adj1" fmla="val 358633"/>
              <a:gd name="adj2" fmla="val 1067722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Arc 25"/>
          <p:cNvSpPr/>
          <p:nvPr/>
        </p:nvSpPr>
        <p:spPr>
          <a:xfrm>
            <a:off x="6948264" y="1124744"/>
            <a:ext cx="792088" cy="576064"/>
          </a:xfrm>
          <a:prstGeom prst="arc">
            <a:avLst>
              <a:gd name="adj1" fmla="val 358633"/>
              <a:gd name="adj2" fmla="val 1013654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Arc 26"/>
          <p:cNvSpPr/>
          <p:nvPr/>
        </p:nvSpPr>
        <p:spPr>
          <a:xfrm>
            <a:off x="7740352" y="1124744"/>
            <a:ext cx="792088" cy="576064"/>
          </a:xfrm>
          <a:prstGeom prst="arc">
            <a:avLst>
              <a:gd name="adj1" fmla="val 358633"/>
              <a:gd name="adj2" fmla="val 1067722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88362" y="2016271"/>
            <a:ext cx="952500" cy="714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249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Controller Analysis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996" y="1593945"/>
            <a:ext cx="8590008" cy="3670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12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Controller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The black line shows the set-point of the system (ship upright)</a:t>
            </a:r>
          </a:p>
          <a:p>
            <a:r>
              <a:rPr lang="en-GB" dirty="0" smtClean="0"/>
              <a:t>Light blue line shows the process output with disturbance – angle of ship including effect of waves</a:t>
            </a:r>
          </a:p>
          <a:p>
            <a:r>
              <a:rPr lang="en-GB" dirty="0" smtClean="0"/>
              <a:t>Red shows controller error</a:t>
            </a:r>
          </a:p>
          <a:p>
            <a:r>
              <a:rPr lang="en-GB" dirty="0" smtClean="0"/>
              <a:t>Green shows controller effort – movement of mass</a:t>
            </a:r>
          </a:p>
          <a:p>
            <a:r>
              <a:rPr lang="en-GB" dirty="0" smtClean="0"/>
              <a:t>If you look carefully you can see a phase difference between the process output and the controller effort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5610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Controller Analysis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843" y="1472014"/>
            <a:ext cx="8230313" cy="3913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61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Controller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Adding in a small delay in the system creates an amount of lag</a:t>
            </a:r>
          </a:p>
          <a:p>
            <a:r>
              <a:rPr lang="en-GB" dirty="0" smtClean="0"/>
              <a:t>The additional lag in the system changes the phase relationship between the controller and the plant</a:t>
            </a:r>
          </a:p>
          <a:p>
            <a:r>
              <a:rPr lang="en-GB" dirty="0"/>
              <a:t>Waves hitting the ship are compounded by the incorrect position of the mass</a:t>
            </a:r>
            <a:endParaRPr lang="en-GB" dirty="0" smtClean="0"/>
          </a:p>
          <a:p>
            <a:r>
              <a:rPr lang="en-GB" dirty="0" smtClean="0"/>
              <a:t>System now has positive feedback driving system to instability (and sinking the ship)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8361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can predict the stability of a system using a number of tools:</a:t>
            </a:r>
          </a:p>
          <a:p>
            <a:pPr lvl="1"/>
            <a:r>
              <a:rPr lang="en-GB" dirty="0" smtClean="0"/>
              <a:t>Pole zero plots</a:t>
            </a:r>
          </a:p>
          <a:p>
            <a:pPr lvl="1"/>
            <a:r>
              <a:rPr lang="en-GB" dirty="0" err="1" smtClean="0"/>
              <a:t>Nyquist</a:t>
            </a:r>
            <a:r>
              <a:rPr lang="en-GB" dirty="0" smtClean="0"/>
              <a:t> plots</a:t>
            </a:r>
          </a:p>
          <a:p>
            <a:pPr lvl="1"/>
            <a:r>
              <a:rPr lang="en-GB" dirty="0" smtClean="0"/>
              <a:t>Bode plots</a:t>
            </a:r>
          </a:p>
          <a:p>
            <a:r>
              <a:rPr lang="en-GB" dirty="0" smtClean="0"/>
              <a:t>These tools allow us to determine the gain and phase margin of a system</a:t>
            </a:r>
          </a:p>
        </p:txBody>
      </p:sp>
    </p:spTree>
    <p:extLst>
      <p:ext uri="{BB962C8B-B14F-4D97-AF65-F5344CB8AC3E}">
        <p14:creationId xmlns:p14="http://schemas.microsoft.com/office/powerpoint/2010/main" val="1398437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Lag within a system can cause instability</a:t>
            </a:r>
          </a:p>
          <a:p>
            <a:r>
              <a:rPr lang="en-GB" dirty="0" smtClean="0"/>
              <a:t>Gain and phase margins provide a measure of stability</a:t>
            </a:r>
          </a:p>
          <a:p>
            <a:r>
              <a:rPr lang="en-GB" dirty="0" smtClean="0"/>
              <a:t>Controller reaction rate is often traded for better stability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8072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otx" id="{013D1B17-E047-448B-BB2D-EF6591305638}" vid="{271D05B8-AE56-469F-BB9F-571E53852B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0084126275C0F4EA2B226E682B7A175" ma:contentTypeVersion="13" ma:contentTypeDescription="Create a new document." ma:contentTypeScope="" ma:versionID="b0a6fffb61f5c99aae3b629f52a62cf0">
  <xsd:schema xmlns:xsd="http://www.w3.org/2001/XMLSchema" xmlns:xs="http://www.w3.org/2001/XMLSchema" xmlns:p="http://schemas.microsoft.com/office/2006/metadata/properties" xmlns:ns3="a12fe08c-d961-42b5-8243-a968499d8e5e" xmlns:ns4="bc2bc07b-b850-40fa-bc7b-300a8ce20a14" targetNamespace="http://schemas.microsoft.com/office/2006/metadata/properties" ma:root="true" ma:fieldsID="adcb3cfce0f75f129f6b94236a68a7f8" ns3:_="" ns4:_="">
    <xsd:import namespace="a12fe08c-d961-42b5-8243-a968499d8e5e"/>
    <xsd:import namespace="bc2bc07b-b850-40fa-bc7b-300a8ce20a1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2fe08c-d961-42b5-8243-a968499d8e5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2bc07b-b850-40fa-bc7b-300a8ce20a1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a12fe08c-d961-42b5-8243-a968499d8e5e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F0A801C-BF71-4EF8-8250-996C95404F3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12fe08c-d961-42b5-8243-a968499d8e5e"/>
    <ds:schemaRef ds:uri="bc2bc07b-b850-40fa-bc7b-300a8ce20a1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a12fe08c-d961-42b5-8243-a968499d8e5e"/>
    <ds:schemaRef ds:uri="http://schemas.openxmlformats.org/package/2006/metadata/core-properties"/>
    <ds:schemaRef ds:uri="bc2bc07b-b850-40fa-bc7b-300a8ce20a14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155</TotalTime>
  <Words>406</Words>
  <Application>Microsoft Office PowerPoint</Application>
  <PresentationFormat>On-screen Show (4:3)</PresentationFormat>
  <Paragraphs>55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Myriad Pro</vt:lpstr>
      <vt:lpstr>Arial</vt:lpstr>
      <vt:lpstr>Calibri</vt:lpstr>
      <vt:lpstr>20140311PresentationUWTSDTemplate</vt:lpstr>
      <vt:lpstr>Stability</vt:lpstr>
      <vt:lpstr>Stability - Example</vt:lpstr>
      <vt:lpstr>PowerPoint Presentation</vt:lpstr>
      <vt:lpstr>PowerPoint Presentation</vt:lpstr>
      <vt:lpstr>Normal operation</vt:lpstr>
      <vt:lpstr>Addition of lag</vt:lpstr>
      <vt:lpstr>PowerPoint Presentation</vt:lpstr>
      <vt:lpstr>PowerPoint Presentation</vt:lpstr>
      <vt:lpstr>Controller Analysis</vt:lpstr>
      <vt:lpstr>Controller Analysis</vt:lpstr>
      <vt:lpstr>Controller Analysis</vt:lpstr>
      <vt:lpstr>Controller Analysis</vt:lpstr>
      <vt:lpstr>Stability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Stephen Mosey</dc:creator>
  <cp:lastModifiedBy>Stephen Mosey</cp:lastModifiedBy>
  <cp:revision>11</cp:revision>
  <dcterms:created xsi:type="dcterms:W3CDTF">2020-06-25T11:26:09Z</dcterms:created>
  <dcterms:modified xsi:type="dcterms:W3CDTF">2020-06-29T10:24:26Z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0x010100A0084126275C0F4EA2B226E682B7A175</vt:lpwstr>
  </property>
</Properties>
</file>