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sldIdLst>
    <p:sldId id="256" r:id="rId5"/>
    <p:sldId id="257" r:id="rId6"/>
    <p:sldId id="271" r:id="rId7"/>
    <p:sldId id="264" r:id="rId8"/>
    <p:sldId id="265" r:id="rId9"/>
    <p:sldId id="277" r:id="rId10"/>
    <p:sldId id="269" r:id="rId11"/>
    <p:sldId id="266" r:id="rId12"/>
    <p:sldId id="267" r:id="rId13"/>
    <p:sldId id="274" r:id="rId14"/>
    <p:sldId id="268" r:id="rId15"/>
    <p:sldId id="270" r:id="rId16"/>
    <p:sldId id="259" r:id="rId17"/>
    <p:sldId id="261" r:id="rId18"/>
    <p:sldId id="262" r:id="rId19"/>
    <p:sldId id="258" r:id="rId20"/>
    <p:sldId id="263" r:id="rId21"/>
    <p:sldId id="272" r:id="rId22"/>
    <p:sldId id="260" r:id="rId23"/>
    <p:sldId id="275" r:id="rId24"/>
    <p:sldId id="276" r:id="rId25"/>
    <p:sldId id="27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7BD8A-E02A-488B-A96A-13FEFCC273FE}" v="3" dt="2021-01-12T08:31:52.354"/>
    <p1510:client id="{EE0ED735-FAA6-4C01-B666-45B5EAFEF0E4}" v="80" dt="2021-01-13T11:00:34.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B26E2B-AC48-4BAB-9C92-EFCE84A3D8B5}" type="datetimeFigureOut">
              <a:rPr lang="en-GB" smtClean="0"/>
              <a:t>17/01/2021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AB5699-F4B0-471C-A1E3-0790E5DB8A23}" type="slidenum">
              <a:rPr lang="en-GB" smtClean="0"/>
              <a:t>‹#›</a:t>
            </a:fld>
            <a:endParaRPr lang="en-GB"/>
          </a:p>
        </p:txBody>
      </p:sp>
    </p:spTree>
    <p:extLst>
      <p:ext uri="{BB962C8B-B14F-4D97-AF65-F5344CB8AC3E}">
        <p14:creationId xmlns:p14="http://schemas.microsoft.com/office/powerpoint/2010/main" val="8098059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https://www.gowerholidays.com/things-to-do-see/attractions/national-waterfront-museum-maritime-quarter/</a:t>
            </a:r>
          </a:p>
        </p:txBody>
      </p:sp>
      <p:sp>
        <p:nvSpPr>
          <p:cNvPr id="4" name="Slide Number Placeholder 3"/>
          <p:cNvSpPr>
            <a:spLocks noGrp="1"/>
          </p:cNvSpPr>
          <p:nvPr>
            <p:ph type="sldNum" sz="quarter" idx="5"/>
          </p:nvPr>
        </p:nvSpPr>
        <p:spPr/>
        <p:txBody>
          <a:bodyPr/>
          <a:lstStyle/>
          <a:p>
            <a:fld id="{3AAB5699-F4B0-471C-A1E3-0790E5DB8A23}" type="slidenum">
              <a:rPr lang="en-GB" smtClean="0"/>
              <a:t>1</a:t>
            </a:fld>
            <a:endParaRPr lang="en-GB"/>
          </a:p>
        </p:txBody>
      </p:sp>
    </p:spTree>
    <p:extLst>
      <p:ext uri="{BB962C8B-B14F-4D97-AF65-F5344CB8AC3E}">
        <p14:creationId xmlns:p14="http://schemas.microsoft.com/office/powerpoint/2010/main" val="1260560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https://proofthatblog.com/2013/07/01/the-question-is-what-happened-to-the-question-mark/</a:t>
            </a:r>
          </a:p>
        </p:txBody>
      </p:sp>
      <p:sp>
        <p:nvSpPr>
          <p:cNvPr id="4" name="Slide Number Placeholder 3"/>
          <p:cNvSpPr>
            <a:spLocks noGrp="1"/>
          </p:cNvSpPr>
          <p:nvPr>
            <p:ph type="sldNum" sz="quarter" idx="5"/>
          </p:nvPr>
        </p:nvSpPr>
        <p:spPr/>
        <p:txBody>
          <a:bodyPr/>
          <a:lstStyle/>
          <a:p>
            <a:fld id="{3AAB5699-F4B0-471C-A1E3-0790E5DB8A23}" type="slidenum">
              <a:rPr lang="en-GB" smtClean="0"/>
              <a:t>3</a:t>
            </a:fld>
            <a:endParaRPr lang="en-GB"/>
          </a:p>
        </p:txBody>
      </p:sp>
    </p:spTree>
    <p:extLst>
      <p:ext uri="{BB962C8B-B14F-4D97-AF65-F5344CB8AC3E}">
        <p14:creationId xmlns:p14="http://schemas.microsoft.com/office/powerpoint/2010/main" val="1922388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https://www.sciencenews.org/article/idea-brain-book-explores-evolution-neuroscience</a:t>
            </a:r>
          </a:p>
        </p:txBody>
      </p:sp>
      <p:sp>
        <p:nvSpPr>
          <p:cNvPr id="4" name="Slide Number Placeholder 3"/>
          <p:cNvSpPr>
            <a:spLocks noGrp="1"/>
          </p:cNvSpPr>
          <p:nvPr>
            <p:ph type="sldNum" sz="quarter" idx="5"/>
          </p:nvPr>
        </p:nvSpPr>
        <p:spPr/>
        <p:txBody>
          <a:bodyPr/>
          <a:lstStyle/>
          <a:p>
            <a:fld id="{3AAB5699-F4B0-471C-A1E3-0790E5DB8A23}" type="slidenum">
              <a:rPr lang="en-GB" smtClean="0"/>
              <a:t>4</a:t>
            </a:fld>
            <a:endParaRPr lang="en-GB"/>
          </a:p>
        </p:txBody>
      </p:sp>
    </p:spTree>
    <p:extLst>
      <p:ext uri="{BB962C8B-B14F-4D97-AF65-F5344CB8AC3E}">
        <p14:creationId xmlns:p14="http://schemas.microsoft.com/office/powerpoint/2010/main" val="1203331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https://heartmindonline.org/resources/play-outside</a:t>
            </a:r>
          </a:p>
        </p:txBody>
      </p:sp>
      <p:sp>
        <p:nvSpPr>
          <p:cNvPr id="4" name="Slide Number Placeholder 3"/>
          <p:cNvSpPr>
            <a:spLocks noGrp="1"/>
          </p:cNvSpPr>
          <p:nvPr>
            <p:ph type="sldNum" sz="quarter" idx="5"/>
          </p:nvPr>
        </p:nvSpPr>
        <p:spPr/>
        <p:txBody>
          <a:bodyPr/>
          <a:lstStyle/>
          <a:p>
            <a:fld id="{3AAB5699-F4B0-471C-A1E3-0790E5DB8A23}" type="slidenum">
              <a:rPr lang="en-GB" smtClean="0"/>
              <a:t>5</a:t>
            </a:fld>
            <a:endParaRPr lang="en-GB"/>
          </a:p>
        </p:txBody>
      </p:sp>
    </p:spTree>
    <p:extLst>
      <p:ext uri="{BB962C8B-B14F-4D97-AF65-F5344CB8AC3E}">
        <p14:creationId xmlns:p14="http://schemas.microsoft.com/office/powerpoint/2010/main" val="178119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https://www.google.com/url?sa=i&amp;url=https%3A%2F%2Fwowparenting.com%2Fblog%2Fpower-of-imagination%2F&amp;psig=AOvVaw2j3tgo3_yqSK0agAHcPlgQ&amp;ust=1610707891305000&amp;source=images&amp;cd=vfe&amp;ved=0CAMQjB1qFwoTCPCi39Kgm-4CFQAAAAAdAAAAABAD</a:t>
            </a:r>
          </a:p>
        </p:txBody>
      </p:sp>
      <p:sp>
        <p:nvSpPr>
          <p:cNvPr id="4" name="Slide Number Placeholder 3"/>
          <p:cNvSpPr>
            <a:spLocks noGrp="1"/>
          </p:cNvSpPr>
          <p:nvPr>
            <p:ph type="sldNum" sz="quarter" idx="5"/>
          </p:nvPr>
        </p:nvSpPr>
        <p:spPr/>
        <p:txBody>
          <a:bodyPr/>
          <a:lstStyle/>
          <a:p>
            <a:fld id="{3AAB5699-F4B0-471C-A1E3-0790E5DB8A23}" type="slidenum">
              <a:rPr lang="en-GB" smtClean="0"/>
              <a:t>6</a:t>
            </a:fld>
            <a:endParaRPr lang="en-GB"/>
          </a:p>
        </p:txBody>
      </p:sp>
    </p:spTree>
    <p:extLst>
      <p:ext uri="{BB962C8B-B14F-4D97-AF65-F5344CB8AC3E}">
        <p14:creationId xmlns:p14="http://schemas.microsoft.com/office/powerpoint/2010/main" val="499809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https://www.google.com/url?sa=i&amp;url=https%3A%2F%2Fwowparenting.com%2Fblog%2Fpower-of-imagination%2F&amp;psig=AOvVaw2j3tgo3_yqSK0agAHcPlgQ&amp;ust=1610707891305000&amp;source=images&amp;cd=vfe&amp;ved=0CAMQjB1qFwoTCPCi39Kgm-4CFQAAAAAdAAAAABAD</a:t>
            </a:r>
          </a:p>
        </p:txBody>
      </p:sp>
      <p:sp>
        <p:nvSpPr>
          <p:cNvPr id="4" name="Slide Number Placeholder 3"/>
          <p:cNvSpPr>
            <a:spLocks noGrp="1"/>
          </p:cNvSpPr>
          <p:nvPr>
            <p:ph type="sldNum" sz="quarter" idx="5"/>
          </p:nvPr>
        </p:nvSpPr>
        <p:spPr/>
        <p:txBody>
          <a:bodyPr/>
          <a:lstStyle/>
          <a:p>
            <a:fld id="{3AAB5699-F4B0-471C-A1E3-0790E5DB8A23}" type="slidenum">
              <a:rPr lang="en-GB" smtClean="0"/>
              <a:t>7</a:t>
            </a:fld>
            <a:endParaRPr lang="en-GB"/>
          </a:p>
        </p:txBody>
      </p:sp>
    </p:spTree>
    <p:extLst>
      <p:ext uri="{BB962C8B-B14F-4D97-AF65-F5344CB8AC3E}">
        <p14:creationId xmlns:p14="http://schemas.microsoft.com/office/powerpoint/2010/main" val="1559271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https://theacademy-inspiringfutures.co.uk/blog/why-children-benefit-early-years-education</a:t>
            </a:r>
          </a:p>
        </p:txBody>
      </p:sp>
      <p:sp>
        <p:nvSpPr>
          <p:cNvPr id="4" name="Slide Number Placeholder 3"/>
          <p:cNvSpPr>
            <a:spLocks noGrp="1"/>
          </p:cNvSpPr>
          <p:nvPr>
            <p:ph type="sldNum" sz="quarter" idx="5"/>
          </p:nvPr>
        </p:nvSpPr>
        <p:spPr/>
        <p:txBody>
          <a:bodyPr/>
          <a:lstStyle/>
          <a:p>
            <a:fld id="{3AAB5699-F4B0-471C-A1E3-0790E5DB8A23}" type="slidenum">
              <a:rPr lang="en-GB" smtClean="0"/>
              <a:t>8</a:t>
            </a:fld>
            <a:endParaRPr lang="en-GB"/>
          </a:p>
        </p:txBody>
      </p:sp>
    </p:spTree>
    <p:extLst>
      <p:ext uri="{BB962C8B-B14F-4D97-AF65-F5344CB8AC3E}">
        <p14:creationId xmlns:p14="http://schemas.microsoft.com/office/powerpoint/2010/main" val="3591458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https://www.swansea.ac.uk/press-office/news-events/news/2019/10/wales-largest-science-festival-returns-to-swansea.php</a:t>
            </a:r>
          </a:p>
        </p:txBody>
      </p:sp>
      <p:sp>
        <p:nvSpPr>
          <p:cNvPr id="4" name="Slide Number Placeholder 3"/>
          <p:cNvSpPr>
            <a:spLocks noGrp="1"/>
          </p:cNvSpPr>
          <p:nvPr>
            <p:ph type="sldNum" sz="quarter" idx="5"/>
          </p:nvPr>
        </p:nvSpPr>
        <p:spPr/>
        <p:txBody>
          <a:bodyPr/>
          <a:lstStyle/>
          <a:p>
            <a:fld id="{3AAB5699-F4B0-471C-A1E3-0790E5DB8A23}" type="slidenum">
              <a:rPr lang="en-GB" smtClean="0"/>
              <a:t>9</a:t>
            </a:fld>
            <a:endParaRPr lang="en-GB"/>
          </a:p>
        </p:txBody>
      </p:sp>
    </p:spTree>
    <p:extLst>
      <p:ext uri="{BB962C8B-B14F-4D97-AF65-F5344CB8AC3E}">
        <p14:creationId xmlns:p14="http://schemas.microsoft.com/office/powerpoint/2010/main" val="4043534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http://www.dailymontessori.com/montessori-theory/ </a:t>
            </a:r>
          </a:p>
        </p:txBody>
      </p:sp>
      <p:sp>
        <p:nvSpPr>
          <p:cNvPr id="4" name="Slide Number Placeholder 3"/>
          <p:cNvSpPr>
            <a:spLocks noGrp="1"/>
          </p:cNvSpPr>
          <p:nvPr>
            <p:ph type="sldNum" sz="quarter" idx="5"/>
          </p:nvPr>
        </p:nvSpPr>
        <p:spPr/>
        <p:txBody>
          <a:bodyPr/>
          <a:lstStyle/>
          <a:p>
            <a:fld id="{3AAB5699-F4B0-471C-A1E3-0790E5DB8A23}" type="slidenum">
              <a:rPr lang="en-GB" smtClean="0"/>
              <a:t>10</a:t>
            </a:fld>
            <a:endParaRPr lang="en-GB"/>
          </a:p>
        </p:txBody>
      </p:sp>
    </p:spTree>
    <p:extLst>
      <p:ext uri="{BB962C8B-B14F-4D97-AF65-F5344CB8AC3E}">
        <p14:creationId xmlns:p14="http://schemas.microsoft.com/office/powerpoint/2010/main" val="4138385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https://cilffriw-primary-school.j2bloggy.com/home-learning/</a:t>
            </a:r>
          </a:p>
        </p:txBody>
      </p:sp>
      <p:sp>
        <p:nvSpPr>
          <p:cNvPr id="4" name="Slide Number Placeholder 3"/>
          <p:cNvSpPr>
            <a:spLocks noGrp="1"/>
          </p:cNvSpPr>
          <p:nvPr>
            <p:ph type="sldNum" sz="quarter" idx="5"/>
          </p:nvPr>
        </p:nvSpPr>
        <p:spPr/>
        <p:txBody>
          <a:bodyPr/>
          <a:lstStyle/>
          <a:p>
            <a:fld id="{3AAB5699-F4B0-471C-A1E3-0790E5DB8A23}" type="slidenum">
              <a:rPr lang="en-GB" smtClean="0"/>
              <a:t>11</a:t>
            </a:fld>
            <a:endParaRPr lang="en-GB"/>
          </a:p>
        </p:txBody>
      </p:sp>
    </p:spTree>
    <p:extLst>
      <p:ext uri="{BB962C8B-B14F-4D97-AF65-F5344CB8AC3E}">
        <p14:creationId xmlns:p14="http://schemas.microsoft.com/office/powerpoint/2010/main" val="3186103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https://www.splatmessyplay.co.uk/</a:t>
            </a:r>
          </a:p>
        </p:txBody>
      </p:sp>
      <p:sp>
        <p:nvSpPr>
          <p:cNvPr id="4" name="Slide Number Placeholder 3"/>
          <p:cNvSpPr>
            <a:spLocks noGrp="1"/>
          </p:cNvSpPr>
          <p:nvPr>
            <p:ph type="sldNum" sz="quarter" idx="5"/>
          </p:nvPr>
        </p:nvSpPr>
        <p:spPr/>
        <p:txBody>
          <a:bodyPr/>
          <a:lstStyle/>
          <a:p>
            <a:fld id="{3AAB5699-F4B0-471C-A1E3-0790E5DB8A23}" type="slidenum">
              <a:rPr lang="en-GB" smtClean="0"/>
              <a:t>12</a:t>
            </a:fld>
            <a:endParaRPr lang="en-GB"/>
          </a:p>
        </p:txBody>
      </p:sp>
    </p:spTree>
    <p:extLst>
      <p:ext uri="{BB962C8B-B14F-4D97-AF65-F5344CB8AC3E}">
        <p14:creationId xmlns:p14="http://schemas.microsoft.com/office/powerpoint/2010/main" val="10338942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https://www.google.com/search?q=swansea+waterfront+museum&amp;client=firefox-b-d&amp;source=lnms&amp;tbm=isch&amp;sa=X&amp;ved=2ahUKEwiqh_HE4aztAhUElFwKHVNgBJQQ_AUoAnoECAkQBA&amp;biw=1280&amp;bih=607&amp;dpr=1.5#imgrc=KsiWqbuCgYuHaM</a:t>
            </a:r>
          </a:p>
        </p:txBody>
      </p:sp>
      <p:sp>
        <p:nvSpPr>
          <p:cNvPr id="4" name="Slide Number Placeholder 3"/>
          <p:cNvSpPr>
            <a:spLocks noGrp="1"/>
          </p:cNvSpPr>
          <p:nvPr>
            <p:ph type="sldNum" sz="quarter" idx="5"/>
          </p:nvPr>
        </p:nvSpPr>
        <p:spPr/>
        <p:txBody>
          <a:bodyPr/>
          <a:lstStyle/>
          <a:p>
            <a:fld id="{3AAB5699-F4B0-471C-A1E3-0790E5DB8A23}" type="slidenum">
              <a:rPr lang="en-GB" smtClean="0"/>
              <a:t>13</a:t>
            </a:fld>
            <a:endParaRPr lang="en-GB"/>
          </a:p>
        </p:txBody>
      </p:sp>
    </p:spTree>
    <p:extLst>
      <p:ext uri="{BB962C8B-B14F-4D97-AF65-F5344CB8AC3E}">
        <p14:creationId xmlns:p14="http://schemas.microsoft.com/office/powerpoint/2010/main" val="681749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https://en.wikipedia.org/wiki/Rudolf_Steiner</a:t>
            </a:r>
          </a:p>
        </p:txBody>
      </p:sp>
      <p:sp>
        <p:nvSpPr>
          <p:cNvPr id="4" name="Slide Number Placeholder 3"/>
          <p:cNvSpPr>
            <a:spLocks noGrp="1"/>
          </p:cNvSpPr>
          <p:nvPr>
            <p:ph type="sldNum" sz="quarter" idx="5"/>
          </p:nvPr>
        </p:nvSpPr>
        <p:spPr/>
        <p:txBody>
          <a:bodyPr/>
          <a:lstStyle/>
          <a:p>
            <a:fld id="{3AAB5699-F4B0-471C-A1E3-0790E5DB8A23}" type="slidenum">
              <a:rPr lang="en-GB" smtClean="0"/>
              <a:t>14</a:t>
            </a:fld>
            <a:endParaRPr lang="en-GB"/>
          </a:p>
        </p:txBody>
      </p:sp>
    </p:spTree>
    <p:extLst>
      <p:ext uri="{BB962C8B-B14F-4D97-AF65-F5344CB8AC3E}">
        <p14:creationId xmlns:p14="http://schemas.microsoft.com/office/powerpoint/2010/main" val="4156231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https://www.splatmessyplay.co.uk/</a:t>
            </a:r>
          </a:p>
        </p:txBody>
      </p:sp>
      <p:sp>
        <p:nvSpPr>
          <p:cNvPr id="4" name="Slide Number Placeholder 3"/>
          <p:cNvSpPr>
            <a:spLocks noGrp="1"/>
          </p:cNvSpPr>
          <p:nvPr>
            <p:ph type="sldNum" sz="quarter" idx="5"/>
          </p:nvPr>
        </p:nvSpPr>
        <p:spPr/>
        <p:txBody>
          <a:bodyPr/>
          <a:lstStyle/>
          <a:p>
            <a:fld id="{3AAB5699-F4B0-471C-A1E3-0790E5DB8A23}" type="slidenum">
              <a:rPr lang="en-GB" smtClean="0"/>
              <a:t>16</a:t>
            </a:fld>
            <a:endParaRPr lang="en-GB"/>
          </a:p>
        </p:txBody>
      </p:sp>
    </p:spTree>
    <p:extLst>
      <p:ext uri="{BB962C8B-B14F-4D97-AF65-F5344CB8AC3E}">
        <p14:creationId xmlns:p14="http://schemas.microsoft.com/office/powerpoint/2010/main" val="21423460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https://www.educationalvisitsuk.com/attractions/south-east-england/celtic-harmony-camp/</a:t>
            </a:r>
          </a:p>
        </p:txBody>
      </p:sp>
      <p:sp>
        <p:nvSpPr>
          <p:cNvPr id="4" name="Slide Number Placeholder 3"/>
          <p:cNvSpPr>
            <a:spLocks noGrp="1"/>
          </p:cNvSpPr>
          <p:nvPr>
            <p:ph type="sldNum" sz="quarter" idx="5"/>
          </p:nvPr>
        </p:nvSpPr>
        <p:spPr/>
        <p:txBody>
          <a:bodyPr/>
          <a:lstStyle/>
          <a:p>
            <a:fld id="{3AAB5699-F4B0-471C-A1E3-0790E5DB8A23}" type="slidenum">
              <a:rPr lang="en-GB" smtClean="0"/>
              <a:t>17</a:t>
            </a:fld>
            <a:endParaRPr lang="en-GB"/>
          </a:p>
        </p:txBody>
      </p:sp>
    </p:spTree>
    <p:extLst>
      <p:ext uri="{BB962C8B-B14F-4D97-AF65-F5344CB8AC3E}">
        <p14:creationId xmlns:p14="http://schemas.microsoft.com/office/powerpoint/2010/main" val="8595306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https://museum.wales/swansea/learning/</a:t>
            </a:r>
          </a:p>
        </p:txBody>
      </p:sp>
      <p:sp>
        <p:nvSpPr>
          <p:cNvPr id="4" name="Slide Number Placeholder 3"/>
          <p:cNvSpPr>
            <a:spLocks noGrp="1"/>
          </p:cNvSpPr>
          <p:nvPr>
            <p:ph type="sldNum" sz="quarter" idx="5"/>
          </p:nvPr>
        </p:nvSpPr>
        <p:spPr/>
        <p:txBody>
          <a:bodyPr/>
          <a:lstStyle/>
          <a:p>
            <a:fld id="{3AAB5699-F4B0-471C-A1E3-0790E5DB8A23}" type="slidenum">
              <a:rPr lang="en-GB" smtClean="0"/>
              <a:t>18</a:t>
            </a:fld>
            <a:endParaRPr lang="en-GB"/>
          </a:p>
        </p:txBody>
      </p:sp>
    </p:spTree>
    <p:extLst>
      <p:ext uri="{BB962C8B-B14F-4D97-AF65-F5344CB8AC3E}">
        <p14:creationId xmlns:p14="http://schemas.microsoft.com/office/powerpoint/2010/main" val="1590688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https://www.biography.com/scientist/jean-piaget</a:t>
            </a:r>
          </a:p>
        </p:txBody>
      </p:sp>
      <p:sp>
        <p:nvSpPr>
          <p:cNvPr id="4" name="Slide Number Placeholder 3"/>
          <p:cNvSpPr>
            <a:spLocks noGrp="1"/>
          </p:cNvSpPr>
          <p:nvPr>
            <p:ph type="sldNum" sz="quarter" idx="5"/>
          </p:nvPr>
        </p:nvSpPr>
        <p:spPr/>
        <p:txBody>
          <a:bodyPr/>
          <a:lstStyle/>
          <a:p>
            <a:fld id="{3AAB5699-F4B0-471C-A1E3-0790E5DB8A23}" type="slidenum">
              <a:rPr lang="en-GB" smtClean="0"/>
              <a:t>19</a:t>
            </a:fld>
            <a:endParaRPr lang="en-GB"/>
          </a:p>
        </p:txBody>
      </p:sp>
    </p:spTree>
    <p:extLst>
      <p:ext uri="{BB962C8B-B14F-4D97-AF65-F5344CB8AC3E}">
        <p14:creationId xmlns:p14="http://schemas.microsoft.com/office/powerpoint/2010/main" val="1851089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https://museum.wales/learning/activity/306/Global-Citizenship---Welsh-Baccalaureate-/</a:t>
            </a:r>
          </a:p>
        </p:txBody>
      </p:sp>
      <p:sp>
        <p:nvSpPr>
          <p:cNvPr id="4" name="Slide Number Placeholder 3"/>
          <p:cNvSpPr>
            <a:spLocks noGrp="1"/>
          </p:cNvSpPr>
          <p:nvPr>
            <p:ph type="sldNum" sz="quarter" idx="5"/>
          </p:nvPr>
        </p:nvSpPr>
        <p:spPr/>
        <p:txBody>
          <a:bodyPr/>
          <a:lstStyle/>
          <a:p>
            <a:fld id="{3AAB5699-F4B0-471C-A1E3-0790E5DB8A23}" type="slidenum">
              <a:rPr lang="en-GB" smtClean="0"/>
              <a:t>20</a:t>
            </a:fld>
            <a:endParaRPr lang="en-GB"/>
          </a:p>
        </p:txBody>
      </p:sp>
    </p:spTree>
    <p:extLst>
      <p:ext uri="{BB962C8B-B14F-4D97-AF65-F5344CB8AC3E}">
        <p14:creationId xmlns:p14="http://schemas.microsoft.com/office/powerpoint/2010/main" val="129846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https://museum.wales/learning/activity/291/Enterprise-and-Employability-Challenge---Welsh-Baccalaureate/</a:t>
            </a:r>
          </a:p>
        </p:txBody>
      </p:sp>
      <p:sp>
        <p:nvSpPr>
          <p:cNvPr id="4" name="Slide Number Placeholder 3"/>
          <p:cNvSpPr>
            <a:spLocks noGrp="1"/>
          </p:cNvSpPr>
          <p:nvPr>
            <p:ph type="sldNum" sz="quarter" idx="5"/>
          </p:nvPr>
        </p:nvSpPr>
        <p:spPr/>
        <p:txBody>
          <a:bodyPr/>
          <a:lstStyle/>
          <a:p>
            <a:fld id="{3AAB5699-F4B0-471C-A1E3-0790E5DB8A23}" type="slidenum">
              <a:rPr lang="en-GB" smtClean="0"/>
              <a:t>21</a:t>
            </a:fld>
            <a:endParaRPr lang="en-GB"/>
          </a:p>
        </p:txBody>
      </p:sp>
    </p:spTree>
    <p:extLst>
      <p:ext uri="{BB962C8B-B14F-4D97-AF65-F5344CB8AC3E}">
        <p14:creationId xmlns:p14="http://schemas.microsoft.com/office/powerpoint/2010/main" val="4286141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728606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790404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1151251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BB1287-5677-4DA8-AD21-76B5A2DB8F84}"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2111709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BB1287-5677-4DA8-AD21-76B5A2DB8F84}" type="datetimeFigureOut">
              <a:rPr lang="en-GB" smtClean="0"/>
              <a:t>17/01/2021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198257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BB1287-5677-4DA8-AD21-76B5A2DB8F84}" type="datetimeFigureOut">
              <a:rPr lang="en-GB" smtClean="0"/>
              <a:t>17/01/2021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647928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BB1287-5677-4DA8-AD21-76B5A2DB8F84}" type="datetimeFigureOut">
              <a:rPr lang="en-GB" smtClean="0"/>
              <a:t>17/01/2021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275119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BB1287-5677-4DA8-AD21-76B5A2DB8F84}"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2938936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BB1287-5677-4DA8-AD21-76B5A2DB8F84}"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670299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BB1287-5677-4DA8-AD21-76B5A2DB8F84}"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1253686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4228585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21677990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2720223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4196590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1735476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41930793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B1287-5677-4DA8-AD21-76B5A2DB8F84}"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3CEEC0-145A-40B9-8E6E-F6C2116B397E}" type="slidenum">
              <a:rPr lang="en-GB" smtClean="0"/>
              <a:t>‹#›</a:t>
            </a:fld>
            <a:endParaRPr lang="en-GB"/>
          </a:p>
        </p:txBody>
      </p:sp>
    </p:spTree>
    <p:extLst>
      <p:ext uri="{BB962C8B-B14F-4D97-AF65-F5344CB8AC3E}">
        <p14:creationId xmlns:p14="http://schemas.microsoft.com/office/powerpoint/2010/main" val="297678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2BB1287-5677-4DA8-AD21-76B5A2DB8F84}" type="datetimeFigureOut">
              <a:rPr lang="en-GB" smtClean="0"/>
              <a:t>17/01/2021</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3CEEC0-145A-40B9-8E6E-F6C2116B397E}" type="slidenum">
              <a:rPr lang="en-GB" smtClean="0"/>
              <a:t>‹#›</a:t>
            </a:fld>
            <a:endParaRPr lang="en-GB"/>
          </a:p>
        </p:txBody>
      </p:sp>
    </p:spTree>
    <p:extLst>
      <p:ext uri="{BB962C8B-B14F-4D97-AF65-F5344CB8AC3E}">
        <p14:creationId xmlns:p14="http://schemas.microsoft.com/office/powerpoint/2010/main" val="29779207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4355-8AAF-4B49-AE7C-0976F1434F3C}"/>
              </a:ext>
            </a:extLst>
          </p:cNvPr>
          <p:cNvSpPr>
            <a:spLocks noGrp="1"/>
          </p:cNvSpPr>
          <p:nvPr>
            <p:ph type="ctrTitle"/>
          </p:nvPr>
        </p:nvSpPr>
        <p:spPr>
          <a:xfrm>
            <a:off x="4089399" y="4625788"/>
            <a:ext cx="7413623" cy="835217"/>
          </a:xfrm>
        </p:spPr>
        <p:txBody>
          <a:bodyPr>
            <a:normAutofit/>
          </a:bodyPr>
          <a:lstStyle/>
          <a:p>
            <a:pPr>
              <a:lnSpc>
                <a:spcPct val="90000"/>
              </a:lnSpc>
            </a:pPr>
            <a:r>
              <a:rPr lang="en-GB" sz="3700"/>
              <a:t>Education outside of the Classroom </a:t>
            </a:r>
          </a:p>
        </p:txBody>
      </p:sp>
      <p:sp>
        <p:nvSpPr>
          <p:cNvPr id="3" name="Subtitle 2">
            <a:extLst>
              <a:ext uri="{FF2B5EF4-FFF2-40B4-BE49-F238E27FC236}">
                <a16:creationId xmlns:a16="http://schemas.microsoft.com/office/drawing/2014/main" id="{79DDF030-37E4-46F2-84AA-723A3BD5DD7E}"/>
              </a:ext>
            </a:extLst>
          </p:cNvPr>
          <p:cNvSpPr>
            <a:spLocks noGrp="1"/>
          </p:cNvSpPr>
          <p:nvPr>
            <p:ph type="subTitle" idx="1"/>
          </p:nvPr>
        </p:nvSpPr>
        <p:spPr>
          <a:xfrm>
            <a:off x="4515377" y="5461005"/>
            <a:ext cx="6987645" cy="991166"/>
          </a:xfrm>
        </p:spPr>
        <p:txBody>
          <a:bodyPr>
            <a:normAutofit/>
          </a:bodyPr>
          <a:lstStyle/>
          <a:p>
            <a:r>
              <a:rPr lang="en-GB" sz="1800" dirty="0"/>
              <a:t>By Kori Jones and Simon Davies</a:t>
            </a:r>
          </a:p>
          <a:p>
            <a:r>
              <a:rPr lang="en-GB" sz="1400" i="0" dirty="0">
                <a:effectLst/>
                <a:latin typeface="Segoe UI" panose="020B0502040204020203" pitchFamily="34" charset="0"/>
              </a:rPr>
              <a:t>2005743  and            2006998	</a:t>
            </a:r>
          </a:p>
          <a:p>
            <a:endParaRPr lang="en-GB" sz="1400" b="1" i="0" dirty="0">
              <a:effectLst/>
              <a:latin typeface="Segoe UI" panose="020B0502040204020203" pitchFamily="34" charset="0"/>
            </a:endParaRPr>
          </a:p>
          <a:p>
            <a:endParaRPr lang="en-GB" sz="1800" dirty="0"/>
          </a:p>
        </p:txBody>
      </p:sp>
      <p:pic>
        <p:nvPicPr>
          <p:cNvPr id="5" name="Picture 4" descr="A large building&#10;&#10;Description automatically generated">
            <a:extLst>
              <a:ext uri="{FF2B5EF4-FFF2-40B4-BE49-F238E27FC236}">
                <a16:creationId xmlns:a16="http://schemas.microsoft.com/office/drawing/2014/main" id="{D4BAC18A-4EB4-4235-9E88-F4DEF3CD0FD8}"/>
              </a:ext>
            </a:extLst>
          </p:cNvPr>
          <p:cNvPicPr>
            <a:picLocks noChangeAspect="1"/>
          </p:cNvPicPr>
          <p:nvPr/>
        </p:nvPicPr>
        <p:blipFill rotWithShape="1">
          <a:blip r:embed="rId4">
            <a:extLst>
              <a:ext uri="{28A0092B-C50C-407E-A947-70E740481C1C}">
                <a14:useLocalDpi xmlns:a14="http://schemas.microsoft.com/office/drawing/2010/main" val="0"/>
              </a:ext>
            </a:extLst>
          </a:blip>
          <a:srcRect t="16688" r="1" b="8713"/>
          <a:stretch/>
        </p:blipFill>
        <p:spPr>
          <a:xfrm>
            <a:off x="3967843" y="597740"/>
            <a:ext cx="7487555" cy="372843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311E3DDB-02C4-4083-981A-5A5686DF59CF}"/>
              </a:ext>
            </a:extLst>
          </p:cNvPr>
          <p:cNvSpPr txBox="1"/>
          <p:nvPr/>
        </p:nvSpPr>
        <p:spPr>
          <a:xfrm>
            <a:off x="133564" y="452063"/>
            <a:ext cx="421240" cy="369332"/>
          </a:xfrm>
          <a:prstGeom prst="rect">
            <a:avLst/>
          </a:prstGeom>
          <a:noFill/>
        </p:spPr>
        <p:txBody>
          <a:bodyPr wrap="square" rtlCol="0">
            <a:spAutoFit/>
          </a:bodyPr>
          <a:lstStyle/>
          <a:p>
            <a:r>
              <a:rPr lang="en-GB" dirty="0"/>
              <a:t>K</a:t>
            </a:r>
          </a:p>
        </p:txBody>
      </p:sp>
    </p:spTree>
    <p:extLst>
      <p:ext uri="{BB962C8B-B14F-4D97-AF65-F5344CB8AC3E}">
        <p14:creationId xmlns:p14="http://schemas.microsoft.com/office/powerpoint/2010/main" val="3540109123"/>
      </p:ext>
    </p:extLst>
  </p:cSld>
  <p:clrMapOvr>
    <a:masterClrMapping/>
  </p:clrMapOvr>
  <mc:AlternateContent xmlns:mc="http://schemas.openxmlformats.org/markup-compatibility/2006" xmlns:p14="http://schemas.microsoft.com/office/powerpoint/2010/main">
    <mc:Choice Requires="p14">
      <p:transition spd="slow" p14:dur="2000" advTm="8500"/>
    </mc:Choice>
    <mc:Fallback xmlns="">
      <p:transition spd="slow" advTm="85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EE19B-433C-4ED5-AB2F-73D0C7F4E083}"/>
              </a:ext>
            </a:extLst>
          </p:cNvPr>
          <p:cNvSpPr>
            <a:spLocks noGrp="1"/>
          </p:cNvSpPr>
          <p:nvPr>
            <p:ph type="title"/>
          </p:nvPr>
        </p:nvSpPr>
        <p:spPr>
          <a:xfrm>
            <a:off x="1484311" y="114300"/>
            <a:ext cx="10018713" cy="1076325"/>
          </a:xfrm>
        </p:spPr>
        <p:txBody>
          <a:bodyPr/>
          <a:lstStyle/>
          <a:p>
            <a:r>
              <a:rPr lang="en-GB" dirty="0"/>
              <a:t>What are we talking about ?</a:t>
            </a:r>
          </a:p>
        </p:txBody>
      </p:sp>
      <p:sp>
        <p:nvSpPr>
          <p:cNvPr id="3" name="Content Placeholder 2">
            <a:extLst>
              <a:ext uri="{FF2B5EF4-FFF2-40B4-BE49-F238E27FC236}">
                <a16:creationId xmlns:a16="http://schemas.microsoft.com/office/drawing/2014/main" id="{370DC746-A78D-4E3A-B7A6-E3203958785D}"/>
              </a:ext>
            </a:extLst>
          </p:cNvPr>
          <p:cNvSpPr>
            <a:spLocks noGrp="1"/>
          </p:cNvSpPr>
          <p:nvPr>
            <p:ph idx="1"/>
          </p:nvPr>
        </p:nvSpPr>
        <p:spPr>
          <a:xfrm>
            <a:off x="1484311" y="1190625"/>
            <a:ext cx="4025898" cy="3562350"/>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Today we will be talking about the fundamentals of learning outside of the classroom. We have come together as a group to decide to talk about Swansea Waterfront Museum. </a:t>
            </a:r>
          </a:p>
        </p:txBody>
      </p:sp>
      <p:sp>
        <p:nvSpPr>
          <p:cNvPr id="4" name="Content Placeholder 2">
            <a:extLst>
              <a:ext uri="{FF2B5EF4-FFF2-40B4-BE49-F238E27FC236}">
                <a16:creationId xmlns:a16="http://schemas.microsoft.com/office/drawing/2014/main" id="{1CD5D7E4-D2B9-4242-80D0-82618684BA6F}"/>
              </a:ext>
            </a:extLst>
          </p:cNvPr>
          <p:cNvSpPr txBox="1">
            <a:spLocks/>
          </p:cNvSpPr>
          <p:nvPr/>
        </p:nvSpPr>
        <p:spPr>
          <a:xfrm>
            <a:off x="7666036" y="2705101"/>
            <a:ext cx="4025898" cy="3562350"/>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dk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dk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dk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dk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9pPr>
          </a:lstStyle>
          <a:p>
            <a:pPr marL="0" indent="0">
              <a:buFont typeface="Arial"/>
              <a:buNone/>
            </a:pPr>
            <a:r>
              <a:rPr lang="en-GB" dirty="0"/>
              <a:t>Why is learning outside of the classroom important you ask ? Being sat in a classroom day in and day out can get tiring. When we tell children that they are going on a trip their eyes light up like a Christmas tree.</a:t>
            </a:r>
          </a:p>
        </p:txBody>
      </p:sp>
      <p:sp>
        <p:nvSpPr>
          <p:cNvPr id="5" name="TextBox 4">
            <a:extLst>
              <a:ext uri="{FF2B5EF4-FFF2-40B4-BE49-F238E27FC236}">
                <a16:creationId xmlns:a16="http://schemas.microsoft.com/office/drawing/2014/main" id="{CC7ED220-4D25-4F47-9ED9-8A97CE84FAD3}"/>
              </a:ext>
            </a:extLst>
          </p:cNvPr>
          <p:cNvSpPr txBox="1"/>
          <p:nvPr/>
        </p:nvSpPr>
        <p:spPr>
          <a:xfrm>
            <a:off x="92467" y="318499"/>
            <a:ext cx="324128" cy="369332"/>
          </a:xfrm>
          <a:prstGeom prst="rect">
            <a:avLst/>
          </a:prstGeom>
          <a:noFill/>
        </p:spPr>
        <p:txBody>
          <a:bodyPr wrap="none" rtlCol="0">
            <a:spAutoFit/>
          </a:bodyPr>
          <a:lstStyle/>
          <a:p>
            <a:r>
              <a:rPr lang="en-GB" dirty="0"/>
              <a:t>K</a:t>
            </a:r>
          </a:p>
        </p:txBody>
      </p:sp>
    </p:spTree>
    <p:extLst>
      <p:ext uri="{BB962C8B-B14F-4D97-AF65-F5344CB8AC3E}">
        <p14:creationId xmlns:p14="http://schemas.microsoft.com/office/powerpoint/2010/main" val="1553767636"/>
      </p:ext>
    </p:extLst>
  </p:cSld>
  <p:clrMapOvr>
    <a:masterClrMapping/>
  </p:clrMapOvr>
  <mc:AlternateContent xmlns:mc="http://schemas.openxmlformats.org/markup-compatibility/2006" xmlns:p14="http://schemas.microsoft.com/office/powerpoint/2010/main">
    <mc:Choice Requires="p14">
      <p:transition spd="slow" p14:dur="2000" advTm="29672"/>
    </mc:Choice>
    <mc:Fallback xmlns="">
      <p:transition spd="slow" advTm="2967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82FCC-A21B-487B-8D58-D571609CA698}"/>
              </a:ext>
            </a:extLst>
          </p:cNvPr>
          <p:cNvSpPr>
            <a:spLocks noGrp="1"/>
          </p:cNvSpPr>
          <p:nvPr>
            <p:ph type="title"/>
          </p:nvPr>
        </p:nvSpPr>
        <p:spPr/>
        <p:txBody>
          <a:bodyPr/>
          <a:lstStyle/>
          <a:p>
            <a:r>
              <a:rPr lang="en-GB" dirty="0"/>
              <a:t>What can you find in The Swansea waterfront museum?</a:t>
            </a:r>
          </a:p>
        </p:txBody>
      </p:sp>
      <p:sp>
        <p:nvSpPr>
          <p:cNvPr id="3" name="Content Placeholder 2">
            <a:extLst>
              <a:ext uri="{FF2B5EF4-FFF2-40B4-BE49-F238E27FC236}">
                <a16:creationId xmlns:a16="http://schemas.microsoft.com/office/drawing/2014/main" id="{14133872-E707-40CD-B2BE-D9045DA1C55B}"/>
              </a:ext>
            </a:extLst>
          </p:cNvPr>
          <p:cNvSpPr>
            <a:spLocks noGrp="1"/>
          </p:cNvSpPr>
          <p:nvPr>
            <p:ph idx="1"/>
          </p:nvPr>
        </p:nvSpPr>
        <p:spPr>
          <a:xfrm>
            <a:off x="1484311" y="2666999"/>
            <a:ext cx="4238396" cy="3124201"/>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During a walk around the Swansea waterfront museum it helps you discover the history of wales and its culture. From the mines to the ships that would arrive and leave from Swansea carrying freight.</a:t>
            </a:r>
          </a:p>
        </p:txBody>
      </p:sp>
      <p:sp>
        <p:nvSpPr>
          <p:cNvPr id="4" name="TextBox 3">
            <a:extLst>
              <a:ext uri="{FF2B5EF4-FFF2-40B4-BE49-F238E27FC236}">
                <a16:creationId xmlns:a16="http://schemas.microsoft.com/office/drawing/2014/main" id="{F92B9498-8182-4DF6-88EB-70BDB485E0C5}"/>
              </a:ext>
            </a:extLst>
          </p:cNvPr>
          <p:cNvSpPr txBox="1"/>
          <p:nvPr/>
        </p:nvSpPr>
        <p:spPr>
          <a:xfrm>
            <a:off x="133564" y="452063"/>
            <a:ext cx="421240" cy="369332"/>
          </a:xfrm>
          <a:prstGeom prst="rect">
            <a:avLst/>
          </a:prstGeom>
          <a:noFill/>
        </p:spPr>
        <p:txBody>
          <a:bodyPr wrap="square" rtlCol="0">
            <a:spAutoFit/>
          </a:bodyPr>
          <a:lstStyle/>
          <a:p>
            <a:r>
              <a:rPr lang="en-GB" dirty="0"/>
              <a:t>K</a:t>
            </a:r>
          </a:p>
        </p:txBody>
      </p:sp>
      <p:pic>
        <p:nvPicPr>
          <p:cNvPr id="6" name="Picture 5" descr="A picture containing vector graphics&#10;&#10;Description automatically generated">
            <a:extLst>
              <a:ext uri="{FF2B5EF4-FFF2-40B4-BE49-F238E27FC236}">
                <a16:creationId xmlns:a16="http://schemas.microsoft.com/office/drawing/2014/main" id="{215188E3-0A08-4769-8158-280AC8CE3A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6706" y="2666999"/>
            <a:ext cx="3600806" cy="3600806"/>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79113406"/>
      </p:ext>
    </p:extLst>
  </p:cSld>
  <p:clrMapOvr>
    <a:masterClrMapping/>
  </p:clrMapOvr>
  <mc:AlternateContent xmlns:mc="http://schemas.openxmlformats.org/markup-compatibility/2006" xmlns:p14="http://schemas.microsoft.com/office/powerpoint/2010/main">
    <mc:Choice Requires="p14">
      <p:transition spd="slow" p14:dur="2000" advTm="919"/>
    </mc:Choice>
    <mc:Fallback xmlns="">
      <p:transition spd="slow" advTm="91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52ACA-6713-4F02-9A6C-9C01962CF3C6}"/>
              </a:ext>
            </a:extLst>
          </p:cNvPr>
          <p:cNvSpPr>
            <a:spLocks noGrp="1"/>
          </p:cNvSpPr>
          <p:nvPr>
            <p:ph type="title"/>
          </p:nvPr>
        </p:nvSpPr>
        <p:spPr/>
        <p:txBody>
          <a:bodyPr/>
          <a:lstStyle/>
          <a:p>
            <a:r>
              <a:rPr lang="en-GB" dirty="0"/>
              <a:t>Childhood memory</a:t>
            </a:r>
          </a:p>
        </p:txBody>
      </p:sp>
      <p:sp>
        <p:nvSpPr>
          <p:cNvPr id="3" name="Content Placeholder 2">
            <a:extLst>
              <a:ext uri="{FF2B5EF4-FFF2-40B4-BE49-F238E27FC236}">
                <a16:creationId xmlns:a16="http://schemas.microsoft.com/office/drawing/2014/main" id="{238AF845-C22E-4E40-875B-4CFF1D17E21A}"/>
              </a:ext>
            </a:extLst>
          </p:cNvPr>
          <p:cNvSpPr>
            <a:spLocks noGrp="1"/>
          </p:cNvSpPr>
          <p:nvPr>
            <p:ph idx="1"/>
          </p:nvPr>
        </p:nvSpPr>
        <p:spPr>
          <a:xfrm>
            <a:off x="1484310" y="2085655"/>
            <a:ext cx="3765784" cy="3705546"/>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Remember back to when you were in school and if possible think about what thoughts would cross your mind when you knew you were going on a school trip.</a:t>
            </a:r>
          </a:p>
        </p:txBody>
      </p:sp>
      <p:pic>
        <p:nvPicPr>
          <p:cNvPr id="5" name="Picture 4" descr="A close - up of a brain&#10;&#10;Description automatically generated">
            <a:extLst>
              <a:ext uri="{FF2B5EF4-FFF2-40B4-BE49-F238E27FC236}">
                <a16:creationId xmlns:a16="http://schemas.microsoft.com/office/drawing/2014/main" id="{3E536728-35E9-4470-BE1D-964DC72B3D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8892" y="2650732"/>
            <a:ext cx="4022253" cy="2265452"/>
          </a:xfrm>
          <a:prstGeom prst="rect">
            <a:avLst/>
          </a:prstGeom>
          <a:ln w="2286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24924387-09B6-4468-94D4-93445835C0D0}"/>
              </a:ext>
            </a:extLst>
          </p:cNvPr>
          <p:cNvSpPr txBox="1"/>
          <p:nvPr/>
        </p:nvSpPr>
        <p:spPr>
          <a:xfrm>
            <a:off x="92467" y="318499"/>
            <a:ext cx="324128" cy="369332"/>
          </a:xfrm>
          <a:prstGeom prst="rect">
            <a:avLst/>
          </a:prstGeom>
          <a:noFill/>
        </p:spPr>
        <p:txBody>
          <a:bodyPr wrap="none" rtlCol="0">
            <a:spAutoFit/>
          </a:bodyPr>
          <a:lstStyle/>
          <a:p>
            <a:r>
              <a:rPr lang="en-GB" dirty="0"/>
              <a:t>K</a:t>
            </a:r>
          </a:p>
        </p:txBody>
      </p:sp>
    </p:spTree>
    <p:extLst>
      <p:ext uri="{BB962C8B-B14F-4D97-AF65-F5344CB8AC3E}">
        <p14:creationId xmlns:p14="http://schemas.microsoft.com/office/powerpoint/2010/main" val="2981942500"/>
      </p:ext>
    </p:extLst>
  </p:cSld>
  <p:clrMapOvr>
    <a:masterClrMapping/>
  </p:clrMapOvr>
  <mc:AlternateContent xmlns:mc="http://schemas.openxmlformats.org/markup-compatibility/2006" xmlns:p14="http://schemas.microsoft.com/office/powerpoint/2010/main">
    <mc:Choice Requires="p14">
      <p:transition spd="slow" p14:dur="2000" advTm="74307"/>
    </mc:Choice>
    <mc:Fallback xmlns="">
      <p:transition spd="slow" advTm="7430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AD6FB-3B39-4832-A2BE-F52525737388}"/>
              </a:ext>
            </a:extLst>
          </p:cNvPr>
          <p:cNvSpPr>
            <a:spLocks noGrp="1"/>
          </p:cNvSpPr>
          <p:nvPr>
            <p:ph type="title"/>
          </p:nvPr>
        </p:nvSpPr>
        <p:spPr>
          <a:xfrm>
            <a:off x="1484311" y="503165"/>
            <a:ext cx="10018713" cy="1752599"/>
          </a:xfrm>
        </p:spPr>
        <p:txBody>
          <a:bodyPr/>
          <a:lstStyle/>
          <a:p>
            <a:r>
              <a:rPr lang="en-GB" dirty="0"/>
              <a:t>What is learning outside of the classroom?</a:t>
            </a:r>
          </a:p>
        </p:txBody>
      </p:sp>
      <p:sp>
        <p:nvSpPr>
          <p:cNvPr id="3" name="Content Placeholder 2">
            <a:extLst>
              <a:ext uri="{FF2B5EF4-FFF2-40B4-BE49-F238E27FC236}">
                <a16:creationId xmlns:a16="http://schemas.microsoft.com/office/drawing/2014/main" id="{70B5BE78-613B-44A8-A0E5-E4F95D2D8E71}"/>
              </a:ext>
            </a:extLst>
          </p:cNvPr>
          <p:cNvSpPr>
            <a:spLocks noGrp="1"/>
          </p:cNvSpPr>
          <p:nvPr>
            <p:ph idx="1"/>
          </p:nvPr>
        </p:nvSpPr>
        <p:spPr>
          <a:xfrm>
            <a:off x="8141964" y="2345931"/>
            <a:ext cx="3478108" cy="3124201"/>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Outer classroom learning is when children leave the confines of the classroom to learn and explore the environment around them.</a:t>
            </a:r>
          </a:p>
        </p:txBody>
      </p:sp>
      <p:pic>
        <p:nvPicPr>
          <p:cNvPr id="5" name="Picture 4" descr="A person and children playing with a ball in a field&#10;&#10;Description automatically generated with low confidence">
            <a:extLst>
              <a:ext uri="{FF2B5EF4-FFF2-40B4-BE49-F238E27FC236}">
                <a16:creationId xmlns:a16="http://schemas.microsoft.com/office/drawing/2014/main" id="{4A11C3DD-A613-466A-A3DB-BB5D925460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63726" y="2847977"/>
            <a:ext cx="3857625" cy="3143250"/>
          </a:xfrm>
          <a:prstGeom prst="rect">
            <a:avLst/>
          </a:prstGeom>
          <a:ln w="2286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EAF2B763-461D-4F5A-BF0A-A5B0A0B71535}"/>
              </a:ext>
            </a:extLst>
          </p:cNvPr>
          <p:cNvSpPr txBox="1"/>
          <p:nvPr/>
        </p:nvSpPr>
        <p:spPr>
          <a:xfrm>
            <a:off x="92467" y="318499"/>
            <a:ext cx="324128" cy="369332"/>
          </a:xfrm>
          <a:prstGeom prst="rect">
            <a:avLst/>
          </a:prstGeom>
          <a:noFill/>
        </p:spPr>
        <p:txBody>
          <a:bodyPr wrap="none" rtlCol="0">
            <a:spAutoFit/>
          </a:bodyPr>
          <a:lstStyle/>
          <a:p>
            <a:r>
              <a:rPr lang="en-GB" dirty="0"/>
              <a:t>K</a:t>
            </a:r>
          </a:p>
        </p:txBody>
      </p:sp>
    </p:spTree>
    <p:extLst>
      <p:ext uri="{BB962C8B-B14F-4D97-AF65-F5344CB8AC3E}">
        <p14:creationId xmlns:p14="http://schemas.microsoft.com/office/powerpoint/2010/main" val="3208564055"/>
      </p:ext>
    </p:extLst>
  </p:cSld>
  <p:clrMapOvr>
    <a:masterClrMapping/>
  </p:clrMapOvr>
  <mc:AlternateContent xmlns:mc="http://schemas.openxmlformats.org/markup-compatibility/2006" xmlns:p14="http://schemas.microsoft.com/office/powerpoint/2010/main">
    <mc:Choice Requires="p14">
      <p:transition spd="slow" p14:dur="2000" advTm="60461"/>
    </mc:Choice>
    <mc:Fallback xmlns="">
      <p:transition spd="slow" advTm="6046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0159B-B8EA-4B90-81DA-ECE59E5D11E4}"/>
              </a:ext>
            </a:extLst>
          </p:cNvPr>
          <p:cNvSpPr>
            <a:spLocks noGrp="1"/>
          </p:cNvSpPr>
          <p:nvPr>
            <p:ph type="title"/>
          </p:nvPr>
        </p:nvSpPr>
        <p:spPr/>
        <p:txBody>
          <a:bodyPr/>
          <a:lstStyle/>
          <a:p>
            <a:r>
              <a:rPr lang="en-GB" dirty="0"/>
              <a:t>What do they learn?</a:t>
            </a:r>
          </a:p>
        </p:txBody>
      </p:sp>
      <p:sp>
        <p:nvSpPr>
          <p:cNvPr id="3" name="Content Placeholder 2">
            <a:extLst>
              <a:ext uri="{FF2B5EF4-FFF2-40B4-BE49-F238E27FC236}">
                <a16:creationId xmlns:a16="http://schemas.microsoft.com/office/drawing/2014/main" id="{856190B1-D1A9-42F0-9B1D-697BDDA4A0DB}"/>
              </a:ext>
            </a:extLst>
          </p:cNvPr>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pPr marL="0" indent="0">
              <a:buNone/>
            </a:pPr>
            <a:r>
              <a:rPr lang="en-GB" dirty="0"/>
              <a:t>At this young age they learn a variety of vital skills such as social, personal and emotional skills as well as promoting better discipline.</a:t>
            </a:r>
            <a:endParaRPr lang="en-US"/>
          </a:p>
        </p:txBody>
      </p:sp>
      <p:pic>
        <p:nvPicPr>
          <p:cNvPr id="5" name="Picture 5" descr="Aspirations to be an astronaut">
            <a:extLst>
              <a:ext uri="{FF2B5EF4-FFF2-40B4-BE49-F238E27FC236}">
                <a16:creationId xmlns:a16="http://schemas.microsoft.com/office/drawing/2014/main" id="{F054B31D-B675-4D13-AB0C-5313590D9874}"/>
              </a:ext>
            </a:extLst>
          </p:cNvPr>
          <p:cNvPicPr>
            <a:picLocks noGrp="1" noChangeAspect="1"/>
          </p:cNvPicPr>
          <p:nvPr>
            <p:ph sz="half" idx="2"/>
          </p:nvPr>
        </p:nvPicPr>
        <p:blipFill>
          <a:blip r:embed="rId3"/>
          <a:stretch>
            <a:fillRect/>
          </a:stretch>
        </p:blipFill>
        <p:spPr>
          <a:xfrm>
            <a:off x="6711378" y="2667000"/>
            <a:ext cx="4687444" cy="3124200"/>
          </a:xfrm>
          <a:prstGeom prst="rect">
            <a:avLst/>
          </a:prstGeom>
          <a:ln w="2286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AC100DD7-0CD9-4A62-B279-FC583D942F60}"/>
              </a:ext>
            </a:extLst>
          </p:cNvPr>
          <p:cNvSpPr txBox="1"/>
          <p:nvPr/>
        </p:nvSpPr>
        <p:spPr>
          <a:xfrm>
            <a:off x="92467" y="318499"/>
            <a:ext cx="311304" cy="369332"/>
          </a:xfrm>
          <a:prstGeom prst="rect">
            <a:avLst/>
          </a:prstGeom>
          <a:noFill/>
        </p:spPr>
        <p:txBody>
          <a:bodyPr wrap="none" lIns="91440" tIns="45720" rIns="91440" bIns="45720" rtlCol="0" anchor="t">
            <a:spAutoFit/>
          </a:bodyPr>
          <a:lstStyle/>
          <a:p>
            <a:r>
              <a:rPr lang="en-GB" dirty="0"/>
              <a:t>S</a:t>
            </a:r>
          </a:p>
        </p:txBody>
      </p:sp>
    </p:spTree>
    <p:extLst>
      <p:ext uri="{BB962C8B-B14F-4D97-AF65-F5344CB8AC3E}">
        <p14:creationId xmlns:p14="http://schemas.microsoft.com/office/powerpoint/2010/main" val="4284967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D494E-0C1C-4DF9-8B0D-BD675111DFC9}"/>
              </a:ext>
            </a:extLst>
          </p:cNvPr>
          <p:cNvSpPr>
            <a:spLocks noGrp="1"/>
          </p:cNvSpPr>
          <p:nvPr>
            <p:ph type="title"/>
          </p:nvPr>
        </p:nvSpPr>
        <p:spPr/>
        <p:txBody>
          <a:bodyPr/>
          <a:lstStyle/>
          <a:p>
            <a:r>
              <a:rPr lang="en-GB" dirty="0"/>
              <a:t>The brain of early years</a:t>
            </a:r>
          </a:p>
        </p:txBody>
      </p:sp>
      <p:sp>
        <p:nvSpPr>
          <p:cNvPr id="3" name="Content Placeholder 2">
            <a:extLst>
              <a:ext uri="{FF2B5EF4-FFF2-40B4-BE49-F238E27FC236}">
                <a16:creationId xmlns:a16="http://schemas.microsoft.com/office/drawing/2014/main" id="{38DDE667-A6B5-4739-BECE-5E84B01EAFD0}"/>
              </a:ext>
            </a:extLst>
          </p:cNvPr>
          <p:cNvSpPr>
            <a:spLocks noGrp="1"/>
          </p:cNvSpPr>
          <p:nvPr>
            <p:ph idx="1"/>
          </p:nvPr>
        </p:nvSpPr>
        <p:spPr>
          <a:xfrm>
            <a:off x="1484310" y="2666999"/>
            <a:ext cx="3560301" cy="3124201"/>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Early years ranges from birth until the age of 3.  During early years the brain focuses more on the senses.</a:t>
            </a:r>
          </a:p>
        </p:txBody>
      </p:sp>
      <p:pic>
        <p:nvPicPr>
          <p:cNvPr id="5" name="Picture 4" descr="Shape, icon&#10;&#10;Description automatically generated">
            <a:extLst>
              <a:ext uri="{FF2B5EF4-FFF2-40B4-BE49-F238E27FC236}">
                <a16:creationId xmlns:a16="http://schemas.microsoft.com/office/drawing/2014/main" id="{B40B5CED-9C96-48F4-8BBE-4598A88A5C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3667" y="3056341"/>
            <a:ext cx="4741524" cy="3115859"/>
          </a:xfrm>
          <a:prstGeom prst="rect">
            <a:avLst/>
          </a:prstGeom>
          <a:ln w="2286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87543331-6B6D-46A3-AF01-9BEC7DA211B9}"/>
              </a:ext>
            </a:extLst>
          </p:cNvPr>
          <p:cNvSpPr txBox="1"/>
          <p:nvPr/>
        </p:nvSpPr>
        <p:spPr>
          <a:xfrm>
            <a:off x="92467" y="318499"/>
            <a:ext cx="311304" cy="369332"/>
          </a:xfrm>
          <a:prstGeom prst="rect">
            <a:avLst/>
          </a:prstGeom>
          <a:noFill/>
        </p:spPr>
        <p:txBody>
          <a:bodyPr wrap="none" lIns="91440" tIns="45720" rIns="91440" bIns="45720" rtlCol="0" anchor="t">
            <a:spAutoFit/>
          </a:bodyPr>
          <a:lstStyle/>
          <a:p>
            <a:r>
              <a:rPr lang="en-GB" dirty="0"/>
              <a:t>S</a:t>
            </a:r>
          </a:p>
        </p:txBody>
      </p:sp>
    </p:spTree>
    <p:extLst>
      <p:ext uri="{BB962C8B-B14F-4D97-AF65-F5344CB8AC3E}">
        <p14:creationId xmlns:p14="http://schemas.microsoft.com/office/powerpoint/2010/main" val="2609292667"/>
      </p:ext>
    </p:extLst>
  </p:cSld>
  <p:clrMapOvr>
    <a:masterClrMapping/>
  </p:clrMapOvr>
  <mc:AlternateContent xmlns:mc="http://schemas.openxmlformats.org/markup-compatibility/2006" xmlns:p14="http://schemas.microsoft.com/office/powerpoint/2010/main">
    <mc:Choice Requires="p14">
      <p:transition spd="slow" p14:dur="2000" advTm="33334"/>
    </mc:Choice>
    <mc:Fallback xmlns="">
      <p:transition spd="slow" advTm="3333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F7FCE-8C41-4798-A143-DBDD677E42E3}"/>
              </a:ext>
            </a:extLst>
          </p:cNvPr>
          <p:cNvSpPr>
            <a:spLocks noGrp="1"/>
          </p:cNvSpPr>
          <p:nvPr>
            <p:ph type="title"/>
          </p:nvPr>
        </p:nvSpPr>
        <p:spPr/>
        <p:txBody>
          <a:bodyPr/>
          <a:lstStyle/>
          <a:p>
            <a:r>
              <a:rPr lang="en-GB" dirty="0"/>
              <a:t>Early years within The Swansea Waterfront museum</a:t>
            </a:r>
          </a:p>
        </p:txBody>
      </p:sp>
      <p:sp>
        <p:nvSpPr>
          <p:cNvPr id="3" name="Content Placeholder 2">
            <a:extLst>
              <a:ext uri="{FF2B5EF4-FFF2-40B4-BE49-F238E27FC236}">
                <a16:creationId xmlns:a16="http://schemas.microsoft.com/office/drawing/2014/main" id="{000F78D0-C44B-469E-B91D-5ECEC078DD5E}"/>
              </a:ext>
            </a:extLst>
          </p:cNvPr>
          <p:cNvSpPr>
            <a:spLocks noGrp="1"/>
          </p:cNvSpPr>
          <p:nvPr>
            <p:ph idx="1"/>
          </p:nvPr>
        </p:nvSpPr>
        <p:spPr>
          <a:xfrm>
            <a:off x="1484311" y="2666999"/>
            <a:ext cx="4104832" cy="3124201"/>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The Swansea water front museum tries to assist with developments by holding events within the facility which will introduce younger children into sounds and lights.</a:t>
            </a:r>
          </a:p>
        </p:txBody>
      </p:sp>
      <p:pic>
        <p:nvPicPr>
          <p:cNvPr id="5" name="Picture 4" descr="A picture containing person, table, child, indoor&#10;&#10;Description automatically generated">
            <a:extLst>
              <a:ext uri="{FF2B5EF4-FFF2-40B4-BE49-F238E27FC236}">
                <a16:creationId xmlns:a16="http://schemas.microsoft.com/office/drawing/2014/main" id="{6D104AF2-B020-4B3C-B348-ECCFB93023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9173" y="3410166"/>
            <a:ext cx="4066853" cy="3050140"/>
          </a:xfrm>
          <a:prstGeom prst="rect">
            <a:avLst/>
          </a:prstGeom>
          <a:ln w="2286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6F23E47D-8AD8-4B3E-A196-18B5EEFC7E5F}"/>
              </a:ext>
            </a:extLst>
          </p:cNvPr>
          <p:cNvSpPr txBox="1"/>
          <p:nvPr/>
        </p:nvSpPr>
        <p:spPr>
          <a:xfrm>
            <a:off x="92467" y="318499"/>
            <a:ext cx="311304" cy="369332"/>
          </a:xfrm>
          <a:prstGeom prst="rect">
            <a:avLst/>
          </a:prstGeom>
          <a:noFill/>
        </p:spPr>
        <p:txBody>
          <a:bodyPr wrap="none" lIns="91440" tIns="45720" rIns="91440" bIns="45720" rtlCol="0" anchor="t">
            <a:spAutoFit/>
          </a:bodyPr>
          <a:lstStyle/>
          <a:p>
            <a:r>
              <a:rPr lang="en-GB" dirty="0"/>
              <a:t>S</a:t>
            </a:r>
          </a:p>
        </p:txBody>
      </p:sp>
    </p:spTree>
    <p:extLst>
      <p:ext uri="{BB962C8B-B14F-4D97-AF65-F5344CB8AC3E}">
        <p14:creationId xmlns:p14="http://schemas.microsoft.com/office/powerpoint/2010/main" val="1958512623"/>
      </p:ext>
    </p:extLst>
  </p:cSld>
  <p:clrMapOvr>
    <a:masterClrMapping/>
  </p:clrMapOvr>
  <mc:AlternateContent xmlns:mc="http://schemas.openxmlformats.org/markup-compatibility/2006" xmlns:p14="http://schemas.microsoft.com/office/powerpoint/2010/main">
    <mc:Choice Requires="p14">
      <p:transition spd="slow" p14:dur="2000" advTm="49551"/>
    </mc:Choice>
    <mc:Fallback xmlns="">
      <p:transition spd="slow" advTm="4955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53D17-9267-435F-9771-695ADFAF784B}"/>
              </a:ext>
            </a:extLst>
          </p:cNvPr>
          <p:cNvSpPr>
            <a:spLocks noGrp="1"/>
          </p:cNvSpPr>
          <p:nvPr>
            <p:ph type="title"/>
          </p:nvPr>
        </p:nvSpPr>
        <p:spPr/>
        <p:txBody>
          <a:bodyPr/>
          <a:lstStyle/>
          <a:p>
            <a:r>
              <a:rPr lang="en-GB" dirty="0"/>
              <a:t>What events help with early years outdoor education?</a:t>
            </a:r>
          </a:p>
        </p:txBody>
      </p:sp>
      <p:sp>
        <p:nvSpPr>
          <p:cNvPr id="3" name="Content Placeholder 2">
            <a:extLst>
              <a:ext uri="{FF2B5EF4-FFF2-40B4-BE49-F238E27FC236}">
                <a16:creationId xmlns:a16="http://schemas.microsoft.com/office/drawing/2014/main" id="{140F1A88-2391-446E-9F3D-D041C7D345B2}"/>
              </a:ext>
            </a:extLst>
          </p:cNvPr>
          <p:cNvSpPr>
            <a:spLocks noGrp="1"/>
          </p:cNvSpPr>
          <p:nvPr>
            <p:ph idx="1"/>
          </p:nvPr>
        </p:nvSpPr>
        <p:spPr>
          <a:xfrm>
            <a:off x="1484311" y="2666999"/>
            <a:ext cx="3406188" cy="3124201"/>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At the waterfront museum they provide events which vary from music events to creative drawing events.</a:t>
            </a:r>
          </a:p>
        </p:txBody>
      </p:sp>
      <p:pic>
        <p:nvPicPr>
          <p:cNvPr id="5" name="Picture 4" descr="A large crowd of people in a mall&#10;&#10;Description automatically generated with low confidence">
            <a:extLst>
              <a:ext uri="{FF2B5EF4-FFF2-40B4-BE49-F238E27FC236}">
                <a16:creationId xmlns:a16="http://schemas.microsoft.com/office/drawing/2014/main" id="{D9D74C06-652F-4ABA-AEB5-C40D438E29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252658"/>
            <a:ext cx="4938369" cy="2333887"/>
          </a:xfrm>
          <a:prstGeom prst="rect">
            <a:avLst/>
          </a:prstGeom>
          <a:ln w="2286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0CB1D5BE-40EC-4B3D-AC1C-A50C6C7E882A}"/>
              </a:ext>
            </a:extLst>
          </p:cNvPr>
          <p:cNvSpPr txBox="1"/>
          <p:nvPr/>
        </p:nvSpPr>
        <p:spPr>
          <a:xfrm>
            <a:off x="92467" y="318499"/>
            <a:ext cx="311304" cy="369332"/>
          </a:xfrm>
          <a:prstGeom prst="rect">
            <a:avLst/>
          </a:prstGeom>
          <a:noFill/>
        </p:spPr>
        <p:txBody>
          <a:bodyPr wrap="none" lIns="91440" tIns="45720" rIns="91440" bIns="45720" rtlCol="0" anchor="t">
            <a:spAutoFit/>
          </a:bodyPr>
          <a:lstStyle/>
          <a:p>
            <a:r>
              <a:rPr lang="en-GB" dirty="0"/>
              <a:t>S</a:t>
            </a:r>
          </a:p>
        </p:txBody>
      </p:sp>
    </p:spTree>
    <p:extLst>
      <p:ext uri="{BB962C8B-B14F-4D97-AF65-F5344CB8AC3E}">
        <p14:creationId xmlns:p14="http://schemas.microsoft.com/office/powerpoint/2010/main" val="2755049696"/>
      </p:ext>
    </p:extLst>
  </p:cSld>
  <p:clrMapOvr>
    <a:masterClrMapping/>
  </p:clrMapOvr>
  <mc:AlternateContent xmlns:mc="http://schemas.openxmlformats.org/markup-compatibility/2006" xmlns:p14="http://schemas.microsoft.com/office/powerpoint/2010/main">
    <mc:Choice Requires="p14">
      <p:transition spd="slow" p14:dur="2000" advTm="67539"/>
    </mc:Choice>
    <mc:Fallback xmlns="">
      <p:transition spd="slow" advTm="6753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7D78EB-F62E-48A3-9631-FB497538B7AB}"/>
              </a:ext>
            </a:extLst>
          </p:cNvPr>
          <p:cNvSpPr>
            <a:spLocks noGrp="1"/>
          </p:cNvSpPr>
          <p:nvPr>
            <p:ph idx="1"/>
          </p:nvPr>
        </p:nvSpPr>
        <p:spPr>
          <a:xfrm>
            <a:off x="6350132" y="913544"/>
            <a:ext cx="5327456" cy="5030912"/>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During these events it allows children of the early years to learn new things such as what smells they like or what colours they prefer. This will assist them in the future stages of education. This shares some characteristics to Montessori and her philosophy. Montessori believed in children to learn naturally. </a:t>
            </a:r>
          </a:p>
          <a:p>
            <a:pPr marL="0" indent="0">
              <a:buNone/>
            </a:pPr>
            <a:endParaRPr lang="en-GB" dirty="0"/>
          </a:p>
        </p:txBody>
      </p:sp>
      <p:pic>
        <p:nvPicPr>
          <p:cNvPr id="4" name="Picture 3" descr="A picture containing wall, person, indoor, posing&#10;&#10;Description automatically generated">
            <a:extLst>
              <a:ext uri="{FF2B5EF4-FFF2-40B4-BE49-F238E27FC236}">
                <a16:creationId xmlns:a16="http://schemas.microsoft.com/office/drawing/2014/main" id="{956E4E37-5FAA-4B21-AD5A-AF040804CE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73597" y="1285928"/>
            <a:ext cx="2924175" cy="3895725"/>
          </a:xfrm>
          <a:prstGeom prst="rect">
            <a:avLst/>
          </a:prstGeom>
          <a:ln w="228600" cap="sq" cmpd="thickThin">
            <a:solidFill>
              <a:srgbClr val="000000"/>
            </a:solidFill>
            <a:prstDash val="solid"/>
            <a:miter lim="800000"/>
          </a:ln>
          <a:effectLst>
            <a:innerShdw blurRad="76200">
              <a:srgbClr val="000000"/>
            </a:innerShdw>
          </a:effectLst>
        </p:spPr>
      </p:pic>
      <p:sp>
        <p:nvSpPr>
          <p:cNvPr id="2" name="TextBox 1">
            <a:extLst>
              <a:ext uri="{FF2B5EF4-FFF2-40B4-BE49-F238E27FC236}">
                <a16:creationId xmlns:a16="http://schemas.microsoft.com/office/drawing/2014/main" id="{1BBE3FD3-7B2A-441D-B6B6-8F70DB95BA7D}"/>
              </a:ext>
            </a:extLst>
          </p:cNvPr>
          <p:cNvSpPr txBox="1"/>
          <p:nvPr/>
        </p:nvSpPr>
        <p:spPr>
          <a:xfrm>
            <a:off x="92467" y="318499"/>
            <a:ext cx="311304" cy="369332"/>
          </a:xfrm>
          <a:prstGeom prst="rect">
            <a:avLst/>
          </a:prstGeom>
          <a:noFill/>
        </p:spPr>
        <p:txBody>
          <a:bodyPr wrap="none" lIns="91440" tIns="45720" rIns="91440" bIns="45720" rtlCol="0" anchor="t">
            <a:spAutoFit/>
          </a:bodyPr>
          <a:lstStyle/>
          <a:p>
            <a:r>
              <a:rPr lang="en-GB" dirty="0"/>
              <a:t>S</a:t>
            </a:r>
          </a:p>
        </p:txBody>
      </p:sp>
    </p:spTree>
    <p:extLst>
      <p:ext uri="{BB962C8B-B14F-4D97-AF65-F5344CB8AC3E}">
        <p14:creationId xmlns:p14="http://schemas.microsoft.com/office/powerpoint/2010/main" val="1937656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8F7F2-1EB6-4C12-A2D5-9723C48C9360}"/>
              </a:ext>
            </a:extLst>
          </p:cNvPr>
          <p:cNvSpPr>
            <a:spLocks noGrp="1"/>
          </p:cNvSpPr>
          <p:nvPr>
            <p:ph type="title"/>
          </p:nvPr>
        </p:nvSpPr>
        <p:spPr/>
        <p:txBody>
          <a:bodyPr/>
          <a:lstStyle/>
          <a:p>
            <a:r>
              <a:rPr lang="en-GB" dirty="0"/>
              <a:t>What is next after Early years?</a:t>
            </a:r>
          </a:p>
        </p:txBody>
      </p:sp>
      <p:sp>
        <p:nvSpPr>
          <p:cNvPr id="3" name="Content Placeholder 2">
            <a:extLst>
              <a:ext uri="{FF2B5EF4-FFF2-40B4-BE49-F238E27FC236}">
                <a16:creationId xmlns:a16="http://schemas.microsoft.com/office/drawing/2014/main" id="{9FFA4C5B-DABD-4987-9EEB-C5C7F00328C7}"/>
              </a:ext>
            </a:extLst>
          </p:cNvPr>
          <p:cNvSpPr>
            <a:spLocks noGrp="1"/>
          </p:cNvSpPr>
          <p:nvPr>
            <p:ph idx="1"/>
          </p:nvPr>
        </p:nvSpPr>
        <p:spPr>
          <a:xfrm>
            <a:off x="6852863" y="2666999"/>
            <a:ext cx="4650160" cy="3124201"/>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When children develop more they enter the Foundation phase. This phase emphasises on creativity.</a:t>
            </a:r>
          </a:p>
        </p:txBody>
      </p:sp>
      <p:pic>
        <p:nvPicPr>
          <p:cNvPr id="5" name="Picture 4" descr="Diagram&#10;&#10;Description automatically generated">
            <a:extLst>
              <a:ext uri="{FF2B5EF4-FFF2-40B4-BE49-F238E27FC236}">
                <a16:creationId xmlns:a16="http://schemas.microsoft.com/office/drawing/2014/main" id="{740539E2-FD76-4DE3-AF58-E5A7D8BF26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7736" y="2666999"/>
            <a:ext cx="3461535" cy="2567305"/>
          </a:xfrm>
          <a:prstGeom prst="rect">
            <a:avLst/>
          </a:prstGeom>
          <a:ln w="2286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2C9F9F65-90E8-4FE1-B6A1-B14FC964A0B5}"/>
              </a:ext>
            </a:extLst>
          </p:cNvPr>
          <p:cNvSpPr txBox="1"/>
          <p:nvPr/>
        </p:nvSpPr>
        <p:spPr>
          <a:xfrm>
            <a:off x="92467" y="318499"/>
            <a:ext cx="324128" cy="369332"/>
          </a:xfrm>
          <a:prstGeom prst="rect">
            <a:avLst/>
          </a:prstGeom>
          <a:noFill/>
        </p:spPr>
        <p:txBody>
          <a:bodyPr wrap="none" rtlCol="0">
            <a:spAutoFit/>
          </a:bodyPr>
          <a:lstStyle/>
          <a:p>
            <a:r>
              <a:rPr lang="en-GB" dirty="0"/>
              <a:t>K</a:t>
            </a:r>
          </a:p>
        </p:txBody>
      </p:sp>
    </p:spTree>
    <p:extLst>
      <p:ext uri="{BB962C8B-B14F-4D97-AF65-F5344CB8AC3E}">
        <p14:creationId xmlns:p14="http://schemas.microsoft.com/office/powerpoint/2010/main" val="3641620751"/>
      </p:ext>
    </p:extLst>
  </p:cSld>
  <p:clrMapOvr>
    <a:masterClrMapping/>
  </p:clrMapOvr>
  <mc:AlternateContent xmlns:mc="http://schemas.openxmlformats.org/markup-compatibility/2006" xmlns:p14="http://schemas.microsoft.com/office/powerpoint/2010/main">
    <mc:Choice Requires="p14">
      <p:transition spd="slow" p14:dur="2000" advTm="47788"/>
    </mc:Choice>
    <mc:Fallback xmlns="">
      <p:transition spd="slow" advTm="4778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FCC0D-6071-4B3B-8882-47A870B834D6}"/>
              </a:ext>
            </a:extLst>
          </p:cNvPr>
          <p:cNvSpPr>
            <a:spLocks noGrp="1"/>
          </p:cNvSpPr>
          <p:nvPr>
            <p:ph type="title"/>
          </p:nvPr>
        </p:nvSpPr>
        <p:spPr/>
        <p:txBody>
          <a:bodyPr/>
          <a:lstStyle/>
          <a:p>
            <a:r>
              <a:rPr lang="en-GB" dirty="0"/>
              <a:t>The brain during the foundation phase</a:t>
            </a:r>
          </a:p>
        </p:txBody>
      </p:sp>
      <p:sp>
        <p:nvSpPr>
          <p:cNvPr id="3" name="Content Placeholder 2">
            <a:extLst>
              <a:ext uri="{FF2B5EF4-FFF2-40B4-BE49-F238E27FC236}">
                <a16:creationId xmlns:a16="http://schemas.microsoft.com/office/drawing/2014/main" id="{4285F41C-66D0-4986-9F33-555328075AE0}"/>
              </a:ext>
            </a:extLst>
          </p:cNvPr>
          <p:cNvSpPr>
            <a:spLocks noGrp="1"/>
          </p:cNvSpPr>
          <p:nvPr>
            <p:ph idx="1"/>
          </p:nvPr>
        </p:nvSpPr>
        <p:spPr>
          <a:xfrm>
            <a:off x="1484310" y="2666999"/>
            <a:ext cx="3416463" cy="3124201"/>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During the foundation phase which is aged between 3 – 7. The brain enjoys being creative such as drawing and being messy.</a:t>
            </a:r>
          </a:p>
        </p:txBody>
      </p:sp>
      <p:pic>
        <p:nvPicPr>
          <p:cNvPr id="5" name="Picture 4" descr="A picture containing person, grass, colorful&#10;&#10;Description automatically generated">
            <a:extLst>
              <a:ext uri="{FF2B5EF4-FFF2-40B4-BE49-F238E27FC236}">
                <a16:creationId xmlns:a16="http://schemas.microsoft.com/office/drawing/2014/main" id="{C9513D20-1E9A-488F-839E-38E0E32CD7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1018" y="3606229"/>
            <a:ext cx="4894903" cy="2284288"/>
          </a:xfrm>
          <a:prstGeom prst="rect">
            <a:avLst/>
          </a:prstGeom>
          <a:ln w="2286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11EEC433-4C31-4347-86F3-F82DB6915CD6}"/>
              </a:ext>
            </a:extLst>
          </p:cNvPr>
          <p:cNvSpPr txBox="1"/>
          <p:nvPr/>
        </p:nvSpPr>
        <p:spPr>
          <a:xfrm>
            <a:off x="92467" y="318499"/>
            <a:ext cx="324128" cy="369332"/>
          </a:xfrm>
          <a:prstGeom prst="rect">
            <a:avLst/>
          </a:prstGeom>
          <a:noFill/>
        </p:spPr>
        <p:txBody>
          <a:bodyPr wrap="none" lIns="91440" tIns="45720" rIns="91440" bIns="45720" rtlCol="0" anchor="t">
            <a:spAutoFit/>
          </a:bodyPr>
          <a:lstStyle/>
          <a:p>
            <a:r>
              <a:rPr lang="en-GB" dirty="0"/>
              <a:t>K</a:t>
            </a:r>
          </a:p>
        </p:txBody>
      </p:sp>
    </p:spTree>
    <p:extLst>
      <p:ext uri="{BB962C8B-B14F-4D97-AF65-F5344CB8AC3E}">
        <p14:creationId xmlns:p14="http://schemas.microsoft.com/office/powerpoint/2010/main" val="869066992"/>
      </p:ext>
    </p:extLst>
  </p:cSld>
  <p:clrMapOvr>
    <a:masterClrMapping/>
  </p:clrMapOvr>
  <mc:AlternateContent xmlns:mc="http://schemas.openxmlformats.org/markup-compatibility/2006" xmlns:p14="http://schemas.microsoft.com/office/powerpoint/2010/main">
    <mc:Choice Requires="p14">
      <p:transition spd="slow" p14:dur="2000" advTm="47216"/>
    </mc:Choice>
    <mc:Fallback xmlns="">
      <p:transition spd="slow" advTm="4721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 indoor, ceiling, floor&#10;&#10;Description automatically generated">
            <a:extLst>
              <a:ext uri="{FF2B5EF4-FFF2-40B4-BE49-F238E27FC236}">
                <a16:creationId xmlns:a16="http://schemas.microsoft.com/office/drawing/2014/main" id="{BDE2F826-E36C-498C-99E4-77498CB828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6712" y="1719262"/>
            <a:ext cx="5462519" cy="3635058"/>
          </a:xfrm>
          <a:prstGeom prst="rect">
            <a:avLst/>
          </a:prstGeom>
          <a:ln w="2286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1606A2C4-53EB-4B58-9A25-98061481ADED}"/>
              </a:ext>
            </a:extLst>
          </p:cNvPr>
          <p:cNvSpPr>
            <a:spLocks noGrp="1"/>
          </p:cNvSpPr>
          <p:nvPr>
            <p:ph type="title"/>
          </p:nvPr>
        </p:nvSpPr>
        <p:spPr>
          <a:xfrm>
            <a:off x="1970086" y="-248919"/>
            <a:ext cx="10018713" cy="1752599"/>
          </a:xfrm>
        </p:spPr>
        <p:txBody>
          <a:bodyPr/>
          <a:lstStyle/>
          <a:p>
            <a:r>
              <a:rPr lang="en-GB" dirty="0"/>
              <a:t>Foundation phase</a:t>
            </a:r>
          </a:p>
        </p:txBody>
      </p:sp>
      <p:sp>
        <p:nvSpPr>
          <p:cNvPr id="4" name="TextBox 3">
            <a:extLst>
              <a:ext uri="{FF2B5EF4-FFF2-40B4-BE49-F238E27FC236}">
                <a16:creationId xmlns:a16="http://schemas.microsoft.com/office/drawing/2014/main" id="{25EE5AFC-E51D-4DB2-823B-511E0B27E6A2}"/>
              </a:ext>
            </a:extLst>
          </p:cNvPr>
          <p:cNvSpPr txBox="1"/>
          <p:nvPr/>
        </p:nvSpPr>
        <p:spPr>
          <a:xfrm>
            <a:off x="7600950" y="1638300"/>
            <a:ext cx="3857625" cy="258532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The national water front museum approaches the foundation phase by assisting the students within this phase to understand how the world used to work by showing them pictures of Miners and the machinery around. Ships are also on display which may get their mind racing to imagine themselves as pirates or sailing a ship. </a:t>
            </a:r>
          </a:p>
        </p:txBody>
      </p:sp>
      <p:sp>
        <p:nvSpPr>
          <p:cNvPr id="5" name="TextBox 4">
            <a:extLst>
              <a:ext uri="{FF2B5EF4-FFF2-40B4-BE49-F238E27FC236}">
                <a16:creationId xmlns:a16="http://schemas.microsoft.com/office/drawing/2014/main" id="{47D9B7D6-F88B-4986-8B93-CAE110536FF3}"/>
              </a:ext>
            </a:extLst>
          </p:cNvPr>
          <p:cNvSpPr txBox="1"/>
          <p:nvPr/>
        </p:nvSpPr>
        <p:spPr>
          <a:xfrm>
            <a:off x="92467" y="318499"/>
            <a:ext cx="324128" cy="369332"/>
          </a:xfrm>
          <a:prstGeom prst="rect">
            <a:avLst/>
          </a:prstGeom>
          <a:noFill/>
        </p:spPr>
        <p:txBody>
          <a:bodyPr wrap="none" rtlCol="0">
            <a:spAutoFit/>
          </a:bodyPr>
          <a:lstStyle/>
          <a:p>
            <a:r>
              <a:rPr lang="en-GB" dirty="0"/>
              <a:t>K</a:t>
            </a:r>
          </a:p>
        </p:txBody>
      </p:sp>
    </p:spTree>
    <p:extLst>
      <p:ext uri="{BB962C8B-B14F-4D97-AF65-F5344CB8AC3E}">
        <p14:creationId xmlns:p14="http://schemas.microsoft.com/office/powerpoint/2010/main" val="400213717"/>
      </p:ext>
    </p:extLst>
  </p:cSld>
  <p:clrMapOvr>
    <a:masterClrMapping/>
  </p:clrMapOvr>
  <mc:AlternateContent xmlns:mc="http://schemas.openxmlformats.org/markup-compatibility/2006" xmlns:p14="http://schemas.microsoft.com/office/powerpoint/2010/main">
    <mc:Choice Requires="p14">
      <p:transition spd="slow" p14:dur="2000" advTm="106518"/>
    </mc:Choice>
    <mc:Fallback xmlns="">
      <p:transition spd="slow" advTm="10651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F6B70-673D-48CD-AB49-9CD9C7DF51F5}"/>
              </a:ext>
            </a:extLst>
          </p:cNvPr>
          <p:cNvSpPr>
            <a:spLocks noGrp="1"/>
          </p:cNvSpPr>
          <p:nvPr>
            <p:ph type="title"/>
          </p:nvPr>
        </p:nvSpPr>
        <p:spPr>
          <a:xfrm>
            <a:off x="1646236" y="0"/>
            <a:ext cx="10018713" cy="1752599"/>
          </a:xfrm>
        </p:spPr>
        <p:txBody>
          <a:bodyPr/>
          <a:lstStyle/>
          <a:p>
            <a:r>
              <a:rPr lang="en-GB" dirty="0"/>
              <a:t>Rudolf Steiner’s philosophy </a:t>
            </a:r>
          </a:p>
        </p:txBody>
      </p:sp>
      <p:sp>
        <p:nvSpPr>
          <p:cNvPr id="4" name="TextBox 3">
            <a:extLst>
              <a:ext uri="{FF2B5EF4-FFF2-40B4-BE49-F238E27FC236}">
                <a16:creationId xmlns:a16="http://schemas.microsoft.com/office/drawing/2014/main" id="{8CBA2BDC-BCBA-4EF1-8F4D-63686207D61E}"/>
              </a:ext>
            </a:extLst>
          </p:cNvPr>
          <p:cNvSpPr txBox="1"/>
          <p:nvPr/>
        </p:nvSpPr>
        <p:spPr>
          <a:xfrm>
            <a:off x="1419225" y="1762127"/>
            <a:ext cx="3695700" cy="286232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Rudolph Steiner lends a few of his theory to the national waterfront museum. Steiner focuses his theory on stories and words. In the waterfront museum they have stories from back in the time of miners and early 1900’s. As Steiner doesn’t focus on reading until the age of 7. This ties in with the foundation phase</a:t>
            </a:r>
          </a:p>
        </p:txBody>
      </p:sp>
      <p:pic>
        <p:nvPicPr>
          <p:cNvPr id="6" name="Picture 5" descr="A person in a uniform&#10;&#10;Description automatically generated with medium confidence">
            <a:extLst>
              <a:ext uri="{FF2B5EF4-FFF2-40B4-BE49-F238E27FC236}">
                <a16:creationId xmlns:a16="http://schemas.microsoft.com/office/drawing/2014/main" id="{C26B4418-4115-454F-AE78-A78F0B6A7C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0696" y="1619250"/>
            <a:ext cx="2827417" cy="4667250"/>
          </a:xfrm>
          <a:prstGeom prst="rect">
            <a:avLst/>
          </a:prstGeom>
          <a:ln w="228600" cap="sq" cmpd="thickThin">
            <a:solidFill>
              <a:srgbClr val="000000"/>
            </a:solidFill>
            <a:prstDash val="solid"/>
            <a:miter lim="800000"/>
          </a:ln>
          <a:effectLst>
            <a:innerShdw blurRad="76200">
              <a:srgbClr val="000000"/>
            </a:innerShdw>
          </a:effectLst>
        </p:spPr>
      </p:pic>
      <p:sp>
        <p:nvSpPr>
          <p:cNvPr id="5" name="TextBox 4">
            <a:extLst>
              <a:ext uri="{FF2B5EF4-FFF2-40B4-BE49-F238E27FC236}">
                <a16:creationId xmlns:a16="http://schemas.microsoft.com/office/drawing/2014/main" id="{6E107098-CCA7-4B59-9B36-F504AAB78D5E}"/>
              </a:ext>
            </a:extLst>
          </p:cNvPr>
          <p:cNvSpPr txBox="1"/>
          <p:nvPr/>
        </p:nvSpPr>
        <p:spPr>
          <a:xfrm>
            <a:off x="92467" y="318499"/>
            <a:ext cx="324128" cy="369332"/>
          </a:xfrm>
          <a:prstGeom prst="rect">
            <a:avLst/>
          </a:prstGeom>
          <a:noFill/>
        </p:spPr>
        <p:txBody>
          <a:bodyPr wrap="none" lIns="91440" tIns="45720" rIns="91440" bIns="45720" rtlCol="0" anchor="t">
            <a:spAutoFit/>
          </a:bodyPr>
          <a:lstStyle/>
          <a:p>
            <a:r>
              <a:rPr lang="en-GB" dirty="0"/>
              <a:t>K</a:t>
            </a:r>
          </a:p>
        </p:txBody>
      </p:sp>
    </p:spTree>
    <p:extLst>
      <p:ext uri="{BB962C8B-B14F-4D97-AF65-F5344CB8AC3E}">
        <p14:creationId xmlns:p14="http://schemas.microsoft.com/office/powerpoint/2010/main" val="3979535426"/>
      </p:ext>
    </p:extLst>
  </p:cSld>
  <p:clrMapOvr>
    <a:masterClrMapping/>
  </p:clrMapOvr>
  <mc:AlternateContent xmlns:mc="http://schemas.openxmlformats.org/markup-compatibility/2006" xmlns:p14="http://schemas.microsoft.com/office/powerpoint/2010/main">
    <mc:Choice Requires="p14">
      <p:transition spd="slow" p14:dur="2000" advTm="1410"/>
    </mc:Choice>
    <mc:Fallback xmlns="">
      <p:transition spd="slow" advTm="141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5C9F4-B1CD-4B84-B0D9-EA537FDB5732}"/>
              </a:ext>
            </a:extLst>
          </p:cNvPr>
          <p:cNvSpPr>
            <a:spLocks noGrp="1"/>
          </p:cNvSpPr>
          <p:nvPr>
            <p:ph type="title"/>
          </p:nvPr>
        </p:nvSpPr>
        <p:spPr>
          <a:xfrm>
            <a:off x="1646236" y="0"/>
            <a:ext cx="10018713" cy="1752599"/>
          </a:xfrm>
        </p:spPr>
        <p:txBody>
          <a:bodyPr/>
          <a:lstStyle/>
          <a:p>
            <a:r>
              <a:rPr lang="en-GB" dirty="0"/>
              <a:t>How does the waterfront museum tie in with Key stage 2 ?</a:t>
            </a:r>
          </a:p>
        </p:txBody>
      </p:sp>
      <p:sp>
        <p:nvSpPr>
          <p:cNvPr id="4" name="TextBox 3">
            <a:extLst>
              <a:ext uri="{FF2B5EF4-FFF2-40B4-BE49-F238E27FC236}">
                <a16:creationId xmlns:a16="http://schemas.microsoft.com/office/drawing/2014/main" id="{82D5D241-E293-463A-A41A-2C96D15D7677}"/>
              </a:ext>
            </a:extLst>
          </p:cNvPr>
          <p:cNvSpPr txBox="1"/>
          <p:nvPr/>
        </p:nvSpPr>
        <p:spPr>
          <a:xfrm>
            <a:off x="1646236" y="2105025"/>
            <a:ext cx="4076470" cy="286232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The Museum offers ways to assist children within Key stage 2 to grow their skills. The museum provides fun items such as the drying wheel which encourages visitors to turn it as many times as they can to demonstrate the struggles that families used to face in the 17 – 1900s. This take the interest of any children as it is one of the many fun activities that the museum provides.</a:t>
            </a:r>
          </a:p>
        </p:txBody>
      </p:sp>
      <p:sp>
        <p:nvSpPr>
          <p:cNvPr id="5" name="TextBox 4">
            <a:extLst>
              <a:ext uri="{FF2B5EF4-FFF2-40B4-BE49-F238E27FC236}">
                <a16:creationId xmlns:a16="http://schemas.microsoft.com/office/drawing/2014/main" id="{6A634041-7407-48C4-B5A6-0F52EFF0231A}"/>
              </a:ext>
            </a:extLst>
          </p:cNvPr>
          <p:cNvSpPr txBox="1"/>
          <p:nvPr/>
        </p:nvSpPr>
        <p:spPr>
          <a:xfrm>
            <a:off x="7387777" y="4090184"/>
            <a:ext cx="4076470" cy="175432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From time to time at the outdoor facilities at the museum they offer experiences to see ships from the early years of sailing. This can encourage the children within key stage 2 to use their imagination.</a:t>
            </a:r>
            <a:endParaRPr lang="en-GB" dirty="0">
              <a:solidFill>
                <a:srgbClr val="FF0000"/>
              </a:solidFill>
            </a:endParaRPr>
          </a:p>
        </p:txBody>
      </p:sp>
      <p:sp>
        <p:nvSpPr>
          <p:cNvPr id="6" name="TextBox 5">
            <a:extLst>
              <a:ext uri="{FF2B5EF4-FFF2-40B4-BE49-F238E27FC236}">
                <a16:creationId xmlns:a16="http://schemas.microsoft.com/office/drawing/2014/main" id="{98C5CB7B-8E96-44EA-B3E4-9C5BF901A04C}"/>
              </a:ext>
            </a:extLst>
          </p:cNvPr>
          <p:cNvSpPr txBox="1"/>
          <p:nvPr/>
        </p:nvSpPr>
        <p:spPr>
          <a:xfrm>
            <a:off x="92467" y="318499"/>
            <a:ext cx="324128" cy="369332"/>
          </a:xfrm>
          <a:prstGeom prst="rect">
            <a:avLst/>
          </a:prstGeom>
          <a:noFill/>
        </p:spPr>
        <p:txBody>
          <a:bodyPr wrap="none" lIns="91440" tIns="45720" rIns="91440" bIns="45720" rtlCol="0" anchor="t">
            <a:spAutoFit/>
          </a:bodyPr>
          <a:lstStyle/>
          <a:p>
            <a:r>
              <a:rPr lang="en-GB" dirty="0"/>
              <a:t>K</a:t>
            </a:r>
          </a:p>
        </p:txBody>
      </p:sp>
    </p:spTree>
    <p:extLst>
      <p:ext uri="{BB962C8B-B14F-4D97-AF65-F5344CB8AC3E}">
        <p14:creationId xmlns:p14="http://schemas.microsoft.com/office/powerpoint/2010/main" val="1657029197"/>
      </p:ext>
    </p:extLst>
  </p:cSld>
  <p:clrMapOvr>
    <a:masterClrMapping/>
  </p:clrMapOvr>
  <mc:AlternateContent xmlns:mc="http://schemas.openxmlformats.org/markup-compatibility/2006" xmlns:p14="http://schemas.microsoft.com/office/powerpoint/2010/main">
    <mc:Choice Requires="p14">
      <p:transition spd="slow" p14:dur="2000" advTm="1112"/>
    </mc:Choice>
    <mc:Fallback xmlns="">
      <p:transition spd="slow" advTm="111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357EC-8089-4B4A-A2C6-2FA575EA4E59}"/>
              </a:ext>
            </a:extLst>
          </p:cNvPr>
          <p:cNvSpPr>
            <a:spLocks noGrp="1"/>
          </p:cNvSpPr>
          <p:nvPr>
            <p:ph type="title"/>
          </p:nvPr>
        </p:nvSpPr>
        <p:spPr>
          <a:xfrm>
            <a:off x="1589086" y="66676"/>
            <a:ext cx="10018713" cy="1295400"/>
          </a:xfrm>
        </p:spPr>
        <p:txBody>
          <a:bodyPr>
            <a:normAutofit fontScale="90000"/>
          </a:bodyPr>
          <a:lstStyle/>
          <a:p>
            <a:r>
              <a:rPr lang="en-GB" dirty="0"/>
              <a:t>How does Swansea Waterfront Museum tie in with Key stage 2</a:t>
            </a:r>
          </a:p>
        </p:txBody>
      </p:sp>
      <p:sp>
        <p:nvSpPr>
          <p:cNvPr id="3" name="Content Placeholder 2">
            <a:extLst>
              <a:ext uri="{FF2B5EF4-FFF2-40B4-BE49-F238E27FC236}">
                <a16:creationId xmlns:a16="http://schemas.microsoft.com/office/drawing/2014/main" id="{9B04DB48-FD26-4DB2-9FD2-C6711BCF5F62}"/>
              </a:ext>
            </a:extLst>
          </p:cNvPr>
          <p:cNvSpPr>
            <a:spLocks noGrp="1"/>
          </p:cNvSpPr>
          <p:nvPr>
            <p:ph idx="1"/>
          </p:nvPr>
        </p:nvSpPr>
        <p:spPr>
          <a:xfrm>
            <a:off x="1484310" y="1276349"/>
            <a:ext cx="3668715" cy="3124201"/>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On my time that I have attended the Swansea Waterfront Museum. I learned a lot from the history of mining in Wales. </a:t>
            </a:r>
          </a:p>
        </p:txBody>
      </p:sp>
      <p:pic>
        <p:nvPicPr>
          <p:cNvPr id="5" name="Picture 4" descr="A large building&#10;&#10;Description automatically generated">
            <a:extLst>
              <a:ext uri="{FF2B5EF4-FFF2-40B4-BE49-F238E27FC236}">
                <a16:creationId xmlns:a16="http://schemas.microsoft.com/office/drawing/2014/main" id="{6759D636-4131-49C3-AFFC-3817529DD1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3125" y="3009900"/>
            <a:ext cx="5886450" cy="3333750"/>
          </a:xfrm>
          <a:prstGeom prst="rect">
            <a:avLst/>
          </a:prstGeom>
          <a:ln w="2286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14EB855A-2F78-40EE-AE3E-FEB1897DCA22}"/>
              </a:ext>
            </a:extLst>
          </p:cNvPr>
          <p:cNvSpPr txBox="1"/>
          <p:nvPr/>
        </p:nvSpPr>
        <p:spPr>
          <a:xfrm>
            <a:off x="92467" y="318499"/>
            <a:ext cx="311304" cy="369332"/>
          </a:xfrm>
          <a:prstGeom prst="rect">
            <a:avLst/>
          </a:prstGeom>
          <a:noFill/>
        </p:spPr>
        <p:txBody>
          <a:bodyPr wrap="none" lIns="91440" tIns="45720" rIns="91440" bIns="45720" rtlCol="0" anchor="t">
            <a:spAutoFit/>
          </a:bodyPr>
          <a:lstStyle/>
          <a:p>
            <a:r>
              <a:rPr lang="en-GB" dirty="0"/>
              <a:t>S</a:t>
            </a:r>
          </a:p>
        </p:txBody>
      </p:sp>
    </p:spTree>
    <p:extLst>
      <p:ext uri="{BB962C8B-B14F-4D97-AF65-F5344CB8AC3E}">
        <p14:creationId xmlns:p14="http://schemas.microsoft.com/office/powerpoint/2010/main" val="3397777203"/>
      </p:ext>
    </p:extLst>
  </p:cSld>
  <p:clrMapOvr>
    <a:masterClrMapping/>
  </p:clrMapOvr>
  <mc:AlternateContent xmlns:mc="http://schemas.openxmlformats.org/markup-compatibility/2006" xmlns:p14="http://schemas.microsoft.com/office/powerpoint/2010/main">
    <mc:Choice Requires="p14">
      <p:transition spd="slow" p14:dur="2000" advTm="451"/>
    </mc:Choice>
    <mc:Fallback xmlns="">
      <p:transition spd="slow" advTm="45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A80C4-DB19-4340-8551-800A5A971D46}"/>
              </a:ext>
            </a:extLst>
          </p:cNvPr>
          <p:cNvSpPr>
            <a:spLocks noGrp="1"/>
          </p:cNvSpPr>
          <p:nvPr>
            <p:ph type="title"/>
          </p:nvPr>
        </p:nvSpPr>
        <p:spPr/>
        <p:txBody>
          <a:bodyPr/>
          <a:lstStyle/>
          <a:p>
            <a:r>
              <a:rPr lang="en-GB" dirty="0"/>
              <a:t>Key stage 2 outside the classroom</a:t>
            </a:r>
          </a:p>
        </p:txBody>
      </p:sp>
      <p:sp>
        <p:nvSpPr>
          <p:cNvPr id="4" name="TextBox 3">
            <a:extLst>
              <a:ext uri="{FF2B5EF4-FFF2-40B4-BE49-F238E27FC236}">
                <a16:creationId xmlns:a16="http://schemas.microsoft.com/office/drawing/2014/main" id="{103D77EC-4C56-4B71-9B41-FF9445C5ACC7}"/>
              </a:ext>
            </a:extLst>
          </p:cNvPr>
          <p:cNvSpPr txBox="1"/>
          <p:nvPr/>
        </p:nvSpPr>
        <p:spPr>
          <a:xfrm>
            <a:off x="7496322" y="2873177"/>
            <a:ext cx="3745235"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Key stage 2 runs from the ages of 5 – 7. This is the years where they begin to learn more in depth and begin to question why objects react the way they do. Children also learn history of wales in more depth e.g. miners, celts etc…</a:t>
            </a:r>
          </a:p>
        </p:txBody>
      </p:sp>
      <p:sp>
        <p:nvSpPr>
          <p:cNvPr id="5" name="TextBox 4">
            <a:extLst>
              <a:ext uri="{FF2B5EF4-FFF2-40B4-BE49-F238E27FC236}">
                <a16:creationId xmlns:a16="http://schemas.microsoft.com/office/drawing/2014/main" id="{A036C6C7-ED98-4337-9D5A-610C43BF1DC7}"/>
              </a:ext>
            </a:extLst>
          </p:cNvPr>
          <p:cNvSpPr txBox="1"/>
          <p:nvPr/>
        </p:nvSpPr>
        <p:spPr>
          <a:xfrm>
            <a:off x="92467" y="318499"/>
            <a:ext cx="311304" cy="369332"/>
          </a:xfrm>
          <a:prstGeom prst="rect">
            <a:avLst/>
          </a:prstGeom>
          <a:noFill/>
        </p:spPr>
        <p:txBody>
          <a:bodyPr wrap="none" rtlCol="0">
            <a:spAutoFit/>
          </a:bodyPr>
          <a:lstStyle/>
          <a:p>
            <a:r>
              <a:rPr lang="en-GB" dirty="0"/>
              <a:t>S</a:t>
            </a:r>
          </a:p>
        </p:txBody>
      </p:sp>
      <p:pic>
        <p:nvPicPr>
          <p:cNvPr id="6" name="Picture 5" descr="Two people holding a bow and arrow&#10;&#10;Description automatically generated with low confidence">
            <a:extLst>
              <a:ext uri="{FF2B5EF4-FFF2-40B4-BE49-F238E27FC236}">
                <a16:creationId xmlns:a16="http://schemas.microsoft.com/office/drawing/2014/main" id="{F43B7E4F-D515-403A-BC24-B3887E7B44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4412" y="2347790"/>
            <a:ext cx="4625001" cy="3082101"/>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934486973"/>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A12DB-6025-494C-9045-1C7FF14440B2}"/>
              </a:ext>
            </a:extLst>
          </p:cNvPr>
          <p:cNvSpPr>
            <a:spLocks noGrp="1"/>
          </p:cNvSpPr>
          <p:nvPr>
            <p:ph type="title"/>
          </p:nvPr>
        </p:nvSpPr>
        <p:spPr>
          <a:xfrm>
            <a:off x="1607600" y="-6850"/>
            <a:ext cx="10018713" cy="1752599"/>
          </a:xfrm>
        </p:spPr>
        <p:txBody>
          <a:bodyPr/>
          <a:lstStyle/>
          <a:p>
            <a:r>
              <a:rPr lang="en-GB" dirty="0"/>
              <a:t>How does Swansea waterfront museum help with key stage 2 learning ?</a:t>
            </a:r>
          </a:p>
        </p:txBody>
      </p:sp>
      <p:sp>
        <p:nvSpPr>
          <p:cNvPr id="3" name="Content Placeholder 2">
            <a:extLst>
              <a:ext uri="{FF2B5EF4-FFF2-40B4-BE49-F238E27FC236}">
                <a16:creationId xmlns:a16="http://schemas.microsoft.com/office/drawing/2014/main" id="{6C85D25C-0F5D-409B-B4A8-B303FA5E6D26}"/>
              </a:ext>
            </a:extLst>
          </p:cNvPr>
          <p:cNvSpPr>
            <a:spLocks noGrp="1"/>
          </p:cNvSpPr>
          <p:nvPr>
            <p:ph idx="1"/>
          </p:nvPr>
        </p:nvSpPr>
        <p:spPr>
          <a:xfrm>
            <a:off x="1730890" y="1866899"/>
            <a:ext cx="3806881" cy="3866081"/>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GB" dirty="0"/>
              <a:t>Within key stage 2 the waterfront museum provides history on the mining material and equipment they used to use during this time. They also provide videos and interactive equipment e.g. moving map. This will educate the children on the history of the welsh culture.</a:t>
            </a:r>
          </a:p>
        </p:txBody>
      </p:sp>
      <p:sp>
        <p:nvSpPr>
          <p:cNvPr id="5" name="TextBox 4">
            <a:extLst>
              <a:ext uri="{FF2B5EF4-FFF2-40B4-BE49-F238E27FC236}">
                <a16:creationId xmlns:a16="http://schemas.microsoft.com/office/drawing/2014/main" id="{9173FEBD-36FA-49A4-A59F-B84EDD78884B}"/>
              </a:ext>
            </a:extLst>
          </p:cNvPr>
          <p:cNvSpPr txBox="1"/>
          <p:nvPr/>
        </p:nvSpPr>
        <p:spPr>
          <a:xfrm>
            <a:off x="92467" y="318499"/>
            <a:ext cx="311304" cy="369332"/>
          </a:xfrm>
          <a:prstGeom prst="rect">
            <a:avLst/>
          </a:prstGeom>
          <a:noFill/>
        </p:spPr>
        <p:txBody>
          <a:bodyPr wrap="none" rtlCol="0">
            <a:spAutoFit/>
          </a:bodyPr>
          <a:lstStyle/>
          <a:p>
            <a:r>
              <a:rPr lang="en-GB" dirty="0"/>
              <a:t>S</a:t>
            </a:r>
          </a:p>
        </p:txBody>
      </p:sp>
      <p:pic>
        <p:nvPicPr>
          <p:cNvPr id="6" name="Picture 5" descr="A group of people in a room&#10;&#10;Description automatically generated with low confidence">
            <a:extLst>
              <a:ext uri="{FF2B5EF4-FFF2-40B4-BE49-F238E27FC236}">
                <a16:creationId xmlns:a16="http://schemas.microsoft.com/office/drawing/2014/main" id="{014DC5E8-9A63-4C4C-8E62-97D71BD112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6956" y="2526640"/>
            <a:ext cx="4090560" cy="272208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258032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9A2E-5078-41C8-A519-A1A9445476BF}"/>
              </a:ext>
            </a:extLst>
          </p:cNvPr>
          <p:cNvSpPr>
            <a:spLocks noGrp="1"/>
          </p:cNvSpPr>
          <p:nvPr>
            <p:ph type="title"/>
          </p:nvPr>
        </p:nvSpPr>
        <p:spPr>
          <a:xfrm>
            <a:off x="2420301" y="-273050"/>
            <a:ext cx="10018713" cy="1752599"/>
          </a:xfrm>
        </p:spPr>
        <p:txBody>
          <a:bodyPr/>
          <a:lstStyle/>
          <a:p>
            <a:r>
              <a:rPr lang="en-GB" dirty="0"/>
              <a:t>How does Jean Piaget fit in with The national waterfront museum ?</a:t>
            </a:r>
          </a:p>
        </p:txBody>
      </p:sp>
      <p:sp>
        <p:nvSpPr>
          <p:cNvPr id="4" name="TextBox 3">
            <a:extLst>
              <a:ext uri="{FF2B5EF4-FFF2-40B4-BE49-F238E27FC236}">
                <a16:creationId xmlns:a16="http://schemas.microsoft.com/office/drawing/2014/main" id="{B9A9EBED-D7AE-4D92-97DD-B467091D3623}"/>
              </a:ext>
            </a:extLst>
          </p:cNvPr>
          <p:cNvSpPr txBox="1"/>
          <p:nvPr/>
        </p:nvSpPr>
        <p:spPr>
          <a:xfrm>
            <a:off x="1628775" y="2190750"/>
            <a:ext cx="4210050" cy="2031325"/>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dirty="0"/>
              <a:t>Jean Piaget believed there is 4 stages to cognitive development. These stages are: </a:t>
            </a:r>
          </a:p>
          <a:p>
            <a:pPr marL="285750" indent="-285750">
              <a:buFont typeface="Arial" panose="020B0604020202020204" pitchFamily="34" charset="0"/>
              <a:buChar char="•"/>
            </a:pPr>
            <a:r>
              <a:rPr lang="en-GB" dirty="0"/>
              <a:t>Sensorimotor stage</a:t>
            </a:r>
          </a:p>
          <a:p>
            <a:pPr marL="285750" indent="-285750">
              <a:buFont typeface="Arial" panose="020B0604020202020204" pitchFamily="34" charset="0"/>
              <a:buChar char="•"/>
            </a:pPr>
            <a:r>
              <a:rPr lang="en-GB" dirty="0"/>
              <a:t>Preoperational stage</a:t>
            </a:r>
          </a:p>
          <a:p>
            <a:pPr marL="285750" indent="-285750">
              <a:buFont typeface="Arial" panose="020B0604020202020204" pitchFamily="34" charset="0"/>
              <a:buChar char="•"/>
            </a:pPr>
            <a:r>
              <a:rPr lang="en-GB" dirty="0"/>
              <a:t>Concrete operational stage</a:t>
            </a:r>
          </a:p>
          <a:p>
            <a:pPr marL="285750" indent="-285750">
              <a:buFont typeface="Arial" panose="020B0604020202020204" pitchFamily="34" charset="0"/>
              <a:buChar char="•"/>
            </a:pPr>
            <a:r>
              <a:rPr lang="en-GB" dirty="0"/>
              <a:t>Formal operational stage</a:t>
            </a:r>
          </a:p>
          <a:p>
            <a:pPr marL="285750" indent="-285750">
              <a:buFont typeface="Arial" panose="020B0604020202020204" pitchFamily="34" charset="0"/>
              <a:buChar char="•"/>
            </a:pPr>
            <a:endParaRPr lang="en-GB" dirty="0"/>
          </a:p>
        </p:txBody>
      </p:sp>
      <p:pic>
        <p:nvPicPr>
          <p:cNvPr id="6" name="Picture 5" descr="A person wearing glasses&#10;&#10;Description automatically generated with medium confidence">
            <a:extLst>
              <a:ext uri="{FF2B5EF4-FFF2-40B4-BE49-F238E27FC236}">
                <a16:creationId xmlns:a16="http://schemas.microsoft.com/office/drawing/2014/main" id="{9FE9FF28-F54F-40A1-B080-1895312306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6100" y="1600200"/>
            <a:ext cx="4038600" cy="4038600"/>
          </a:xfrm>
          <a:prstGeom prst="rect">
            <a:avLst/>
          </a:prstGeom>
          <a:ln w="228600" cap="sq" cmpd="thickThin">
            <a:solidFill>
              <a:srgbClr val="000000"/>
            </a:solidFill>
            <a:prstDash val="solid"/>
            <a:miter lim="800000"/>
          </a:ln>
          <a:effectLst>
            <a:innerShdw blurRad="76200">
              <a:srgbClr val="000000"/>
            </a:innerShdw>
          </a:effectLst>
        </p:spPr>
      </p:pic>
      <p:sp>
        <p:nvSpPr>
          <p:cNvPr id="5" name="TextBox 4">
            <a:extLst>
              <a:ext uri="{FF2B5EF4-FFF2-40B4-BE49-F238E27FC236}">
                <a16:creationId xmlns:a16="http://schemas.microsoft.com/office/drawing/2014/main" id="{C24D6DA7-0D79-4CDE-8BA4-04BFDF2E0E2A}"/>
              </a:ext>
            </a:extLst>
          </p:cNvPr>
          <p:cNvSpPr txBox="1"/>
          <p:nvPr/>
        </p:nvSpPr>
        <p:spPr>
          <a:xfrm>
            <a:off x="92467" y="318499"/>
            <a:ext cx="311304" cy="369332"/>
          </a:xfrm>
          <a:prstGeom prst="rect">
            <a:avLst/>
          </a:prstGeom>
          <a:noFill/>
        </p:spPr>
        <p:txBody>
          <a:bodyPr wrap="none" lIns="91440" tIns="45720" rIns="91440" bIns="45720" rtlCol="0" anchor="t">
            <a:spAutoFit/>
          </a:bodyPr>
          <a:lstStyle/>
          <a:p>
            <a:r>
              <a:rPr lang="en-GB" dirty="0"/>
              <a:t>S</a:t>
            </a:r>
          </a:p>
        </p:txBody>
      </p:sp>
    </p:spTree>
    <p:extLst>
      <p:ext uri="{BB962C8B-B14F-4D97-AF65-F5344CB8AC3E}">
        <p14:creationId xmlns:p14="http://schemas.microsoft.com/office/powerpoint/2010/main" val="1901528330"/>
      </p:ext>
    </p:extLst>
  </p:cSld>
  <p:clrMapOvr>
    <a:masterClrMapping/>
  </p:clrMapOvr>
  <mc:AlternateContent xmlns:mc="http://schemas.openxmlformats.org/markup-compatibility/2006" xmlns:p14="http://schemas.microsoft.com/office/powerpoint/2010/main">
    <mc:Choice Requires="p14">
      <p:transition spd="slow" p14:dur="2000" advTm="887"/>
    </mc:Choice>
    <mc:Fallback xmlns="">
      <p:transition spd="slow" advTm="887"/>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75049-B8FA-4196-8D04-E6CABD7F914D}"/>
              </a:ext>
            </a:extLst>
          </p:cNvPr>
          <p:cNvSpPr>
            <a:spLocks noGrp="1"/>
          </p:cNvSpPr>
          <p:nvPr>
            <p:ph type="title"/>
          </p:nvPr>
        </p:nvSpPr>
        <p:spPr>
          <a:xfrm>
            <a:off x="1843907" y="0"/>
            <a:ext cx="10018713" cy="1752599"/>
          </a:xfrm>
        </p:spPr>
        <p:txBody>
          <a:bodyPr/>
          <a:lstStyle/>
          <a:p>
            <a:r>
              <a:rPr lang="en-GB" dirty="0"/>
              <a:t>Key stage 3 </a:t>
            </a:r>
          </a:p>
        </p:txBody>
      </p:sp>
      <p:sp>
        <p:nvSpPr>
          <p:cNvPr id="3" name="Content Placeholder 2">
            <a:extLst>
              <a:ext uri="{FF2B5EF4-FFF2-40B4-BE49-F238E27FC236}">
                <a16:creationId xmlns:a16="http://schemas.microsoft.com/office/drawing/2014/main" id="{BD2DB56F-C76D-4745-8DA1-082404493B14}"/>
              </a:ext>
            </a:extLst>
          </p:cNvPr>
          <p:cNvSpPr>
            <a:spLocks noGrp="1"/>
          </p:cNvSpPr>
          <p:nvPr>
            <p:ph idx="1"/>
          </p:nvPr>
        </p:nvSpPr>
        <p:spPr>
          <a:xfrm>
            <a:off x="1484311" y="1130157"/>
            <a:ext cx="4895942" cy="4661043"/>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During Key stage 3 learning takes place whilst children are aged 11-14. Within this time the children would learn more in depth and begin analysing information more intellectually. They would also be expected to form these opinions themselves by asking questions and exploring.</a:t>
            </a:r>
          </a:p>
        </p:txBody>
      </p:sp>
      <p:sp>
        <p:nvSpPr>
          <p:cNvPr id="5" name="TextBox 4">
            <a:extLst>
              <a:ext uri="{FF2B5EF4-FFF2-40B4-BE49-F238E27FC236}">
                <a16:creationId xmlns:a16="http://schemas.microsoft.com/office/drawing/2014/main" id="{337345D2-80D8-4941-955E-48689F128444}"/>
              </a:ext>
            </a:extLst>
          </p:cNvPr>
          <p:cNvSpPr txBox="1"/>
          <p:nvPr/>
        </p:nvSpPr>
        <p:spPr>
          <a:xfrm>
            <a:off x="92467" y="318499"/>
            <a:ext cx="311304" cy="369332"/>
          </a:xfrm>
          <a:prstGeom prst="rect">
            <a:avLst/>
          </a:prstGeom>
          <a:noFill/>
        </p:spPr>
        <p:txBody>
          <a:bodyPr wrap="none" rtlCol="0">
            <a:spAutoFit/>
          </a:bodyPr>
          <a:lstStyle/>
          <a:p>
            <a:r>
              <a:rPr lang="en-GB" dirty="0"/>
              <a:t>S</a:t>
            </a:r>
          </a:p>
        </p:txBody>
      </p:sp>
      <p:pic>
        <p:nvPicPr>
          <p:cNvPr id="6" name="Picture 5" descr="A group of people in a meeting&#10;&#10;Description automatically generated with medium confidence">
            <a:extLst>
              <a:ext uri="{FF2B5EF4-FFF2-40B4-BE49-F238E27FC236}">
                <a16:creationId xmlns:a16="http://schemas.microsoft.com/office/drawing/2014/main" id="{FF918E2D-954C-462B-9234-274CC8524D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3344" y="2247899"/>
            <a:ext cx="4572000" cy="30480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38135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C647C-8E8C-4C9C-B501-3428E21F28E7}"/>
              </a:ext>
            </a:extLst>
          </p:cNvPr>
          <p:cNvSpPr>
            <a:spLocks noGrp="1"/>
          </p:cNvSpPr>
          <p:nvPr>
            <p:ph type="title"/>
          </p:nvPr>
        </p:nvSpPr>
        <p:spPr/>
        <p:txBody>
          <a:bodyPr/>
          <a:lstStyle/>
          <a:p>
            <a:r>
              <a:rPr lang="en-GB" dirty="0"/>
              <a:t>Key stage 3 at the waterfront museum</a:t>
            </a:r>
          </a:p>
        </p:txBody>
      </p:sp>
      <p:sp>
        <p:nvSpPr>
          <p:cNvPr id="3" name="Content Placeholder 2">
            <a:extLst>
              <a:ext uri="{FF2B5EF4-FFF2-40B4-BE49-F238E27FC236}">
                <a16:creationId xmlns:a16="http://schemas.microsoft.com/office/drawing/2014/main" id="{A458F436-43B6-486B-A219-AFFD022C8A0A}"/>
              </a:ext>
            </a:extLst>
          </p:cNvPr>
          <p:cNvSpPr>
            <a:spLocks noGrp="1"/>
          </p:cNvSpPr>
          <p:nvPr>
            <p:ph idx="1"/>
          </p:nvPr>
        </p:nvSpPr>
        <p:spPr>
          <a:xfrm>
            <a:off x="1484311" y="2188397"/>
            <a:ext cx="4392508" cy="3602804"/>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At this stage the museum offers a range of activities where students use their own initiative to prepare their own standpoint on child labour.</a:t>
            </a:r>
          </a:p>
        </p:txBody>
      </p:sp>
      <p:sp>
        <p:nvSpPr>
          <p:cNvPr id="5" name="TextBox 4">
            <a:extLst>
              <a:ext uri="{FF2B5EF4-FFF2-40B4-BE49-F238E27FC236}">
                <a16:creationId xmlns:a16="http://schemas.microsoft.com/office/drawing/2014/main" id="{DF0BBAD5-A9F3-42A7-BC7D-CA37CC7203EB}"/>
              </a:ext>
            </a:extLst>
          </p:cNvPr>
          <p:cNvSpPr txBox="1"/>
          <p:nvPr/>
        </p:nvSpPr>
        <p:spPr>
          <a:xfrm>
            <a:off x="92467" y="318499"/>
            <a:ext cx="311304" cy="369332"/>
          </a:xfrm>
          <a:prstGeom prst="rect">
            <a:avLst/>
          </a:prstGeom>
          <a:noFill/>
        </p:spPr>
        <p:txBody>
          <a:bodyPr wrap="none" rtlCol="0">
            <a:spAutoFit/>
          </a:bodyPr>
          <a:lstStyle/>
          <a:p>
            <a:r>
              <a:rPr lang="en-GB" dirty="0"/>
              <a:t>S</a:t>
            </a:r>
          </a:p>
        </p:txBody>
      </p:sp>
      <p:pic>
        <p:nvPicPr>
          <p:cNvPr id="6" name="Picture 5" descr="Graphical user interface, text, website&#10;&#10;Description automatically generated">
            <a:extLst>
              <a:ext uri="{FF2B5EF4-FFF2-40B4-BE49-F238E27FC236}">
                <a16:creationId xmlns:a16="http://schemas.microsoft.com/office/drawing/2014/main" id="{E6EAA048-3A06-4889-A9D2-5F5E92A1B2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9232" y="2278347"/>
            <a:ext cx="4572000" cy="326707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63131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71B906F-AAEC-4039-89AF-134F7C347C6A}"/>
              </a:ext>
            </a:extLst>
          </p:cNvPr>
          <p:cNvSpPr>
            <a:spLocks noGrp="1"/>
          </p:cNvSpPr>
          <p:nvPr>
            <p:ph type="title"/>
          </p:nvPr>
        </p:nvSpPr>
        <p:spPr>
          <a:xfrm>
            <a:off x="6096000" y="0"/>
            <a:ext cx="4978303" cy="1936054"/>
          </a:xfrm>
        </p:spPr>
        <p:txBody>
          <a:bodyPr vert="horz" lIns="91440" tIns="45720" rIns="91440" bIns="45720" rtlCol="0" anchor="b">
            <a:normAutofit/>
          </a:bodyPr>
          <a:lstStyle/>
          <a:p>
            <a:pPr algn="r"/>
            <a:r>
              <a:rPr lang="en-US" sz="6000" dirty="0"/>
              <a:t>A great museum</a:t>
            </a:r>
          </a:p>
        </p:txBody>
      </p:sp>
      <p:sp>
        <p:nvSpPr>
          <p:cNvPr id="5" name="Text Placeholder 3">
            <a:extLst>
              <a:ext uri="{FF2B5EF4-FFF2-40B4-BE49-F238E27FC236}">
                <a16:creationId xmlns:a16="http://schemas.microsoft.com/office/drawing/2014/main" id="{3BC9ADAB-A0D7-4F71-8CAE-2B3DAB59C1E8}"/>
              </a:ext>
            </a:extLst>
          </p:cNvPr>
          <p:cNvSpPr txBox="1">
            <a:spLocks/>
          </p:cNvSpPr>
          <p:nvPr/>
        </p:nvSpPr>
        <p:spPr>
          <a:xfrm>
            <a:off x="1837374" y="826513"/>
            <a:ext cx="3451199" cy="2435875"/>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dk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dk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dk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dk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9pPr>
          </a:lstStyle>
          <a:p>
            <a:pPr marL="0" indent="0">
              <a:buNone/>
            </a:pPr>
            <a:r>
              <a:rPr lang="en-US" sz="2100" dirty="0"/>
              <a:t>S) The Swansea waterfront museum is a great place to start and continue to learn. We would highly recommend it to any class/school looking to learn from outside the classroom. </a:t>
            </a:r>
          </a:p>
        </p:txBody>
      </p:sp>
      <p:sp>
        <p:nvSpPr>
          <p:cNvPr id="6" name="Text Placeholder 3">
            <a:extLst>
              <a:ext uri="{FF2B5EF4-FFF2-40B4-BE49-F238E27FC236}">
                <a16:creationId xmlns:a16="http://schemas.microsoft.com/office/drawing/2014/main" id="{6C578FAE-0A50-497E-B6EE-7E51219DCBA8}"/>
              </a:ext>
            </a:extLst>
          </p:cNvPr>
          <p:cNvSpPr txBox="1">
            <a:spLocks/>
          </p:cNvSpPr>
          <p:nvPr/>
        </p:nvSpPr>
        <p:spPr>
          <a:xfrm>
            <a:off x="1837373" y="3595613"/>
            <a:ext cx="3451199" cy="2425044"/>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dk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dk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dk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dk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dk1"/>
                </a:solidFill>
                <a:effectLst/>
                <a:latin typeface="+mn-lt"/>
                <a:ea typeface="+mn-ea"/>
                <a:cs typeface="+mn-cs"/>
              </a:defRPr>
            </a:lvl9pPr>
          </a:lstStyle>
          <a:p>
            <a:pPr marL="0" indent="0">
              <a:buNone/>
            </a:pPr>
            <a:r>
              <a:rPr lang="en-US" sz="2100" dirty="0"/>
              <a:t>K) The Swansea waterfront museum allows you to build you knowledge on what you already know, with great exhibits and facilities. Even better it’s Free!!</a:t>
            </a:r>
          </a:p>
        </p:txBody>
      </p:sp>
      <p:pic>
        <p:nvPicPr>
          <p:cNvPr id="7" name="Picture 6" descr="A picture containing text, sky, outdoor, sign&#10;&#10;Description automatically generated">
            <a:extLst>
              <a:ext uri="{FF2B5EF4-FFF2-40B4-BE49-F238E27FC236}">
                <a16:creationId xmlns:a16="http://schemas.microsoft.com/office/drawing/2014/main" id="{2FC87F8F-8A82-4889-8DB8-9428E4E85F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2896" y="2137024"/>
            <a:ext cx="3590293" cy="419283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209121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92BDB3A018E54499E3F014A76151512" ma:contentTypeVersion="9" ma:contentTypeDescription="Create a new document." ma:contentTypeScope="" ma:versionID="0af9dafd60fbd5fad210ccc070eb3d95">
  <xsd:schema xmlns:xsd="http://www.w3.org/2001/XMLSchema" xmlns:xs="http://www.w3.org/2001/XMLSchema" xmlns:p="http://schemas.microsoft.com/office/2006/metadata/properties" xmlns:ns2="178d7cde-1ac9-4788-89be-b155723a6e05" targetNamespace="http://schemas.microsoft.com/office/2006/metadata/properties" ma:root="true" ma:fieldsID="edc1b411634a200b5a1934139676287f" ns2:_="">
    <xsd:import namespace="178d7cde-1ac9-4788-89be-b155723a6e0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8d7cde-1ac9-4788-89be-b155723a6e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FF096F3-D954-4C73-8130-5224D08D5FA2}">
  <ds:schemaRefs>
    <ds:schemaRef ds:uri="http://schemas.microsoft.com/sharepoint/v3/contenttype/forms"/>
  </ds:schemaRefs>
</ds:datastoreItem>
</file>

<file path=customXml/itemProps2.xml><?xml version="1.0" encoding="utf-8"?>
<ds:datastoreItem xmlns:ds="http://schemas.openxmlformats.org/officeDocument/2006/customXml" ds:itemID="{3E29ABD4-6AEF-4031-8FCB-725B2F7BF9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8d7cde-1ac9-4788-89be-b155723a6e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E16AA86-5AAE-410C-923B-2A6C4CB6EE1A}">
  <ds:schemaRefs>
    <ds:schemaRef ds:uri="http://schemas.openxmlformats.org/package/2006/metadata/core-properties"/>
    <ds:schemaRef ds:uri="http://purl.org/dc/elements/1.1/"/>
    <ds:schemaRef ds:uri="http://schemas.microsoft.com/office/2006/documentManagement/types"/>
    <ds:schemaRef ds:uri="http://www.w3.org/XML/1998/namespace"/>
    <ds:schemaRef ds:uri="http://schemas.microsoft.com/office/2006/metadata/properties"/>
    <ds:schemaRef ds:uri="http://purl.org/dc/terms/"/>
    <ds:schemaRef ds:uri="http://purl.org/dc/dcmitype/"/>
    <ds:schemaRef ds:uri="http://schemas.microsoft.com/office/infopath/2007/PartnerControls"/>
    <ds:schemaRef ds:uri="178d7cde-1ac9-4788-89be-b155723a6e05"/>
  </ds:schemaRefs>
</ds:datastoreItem>
</file>

<file path=docProps/app.xml><?xml version="1.0" encoding="utf-8"?>
<Properties xmlns="http://schemas.openxmlformats.org/officeDocument/2006/extended-properties" xmlns:vt="http://schemas.openxmlformats.org/officeDocument/2006/docPropsVTypes">
  <TotalTime>950</TotalTime>
  <Words>1451</Words>
  <Application>Microsoft Office PowerPoint</Application>
  <PresentationFormat>Widescreen</PresentationFormat>
  <Paragraphs>110</Paragraphs>
  <Slides>22</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Corbel</vt:lpstr>
      <vt:lpstr>Segoe UI</vt:lpstr>
      <vt:lpstr>Parallax</vt:lpstr>
      <vt:lpstr>Education outside of the Classroom </vt:lpstr>
      <vt:lpstr>What are we talking about ?</vt:lpstr>
      <vt:lpstr>What can you find in The Swansea waterfront museum?</vt:lpstr>
      <vt:lpstr>Childhood memory</vt:lpstr>
      <vt:lpstr>What is learning outside of the classroom?</vt:lpstr>
      <vt:lpstr>What do they learn?</vt:lpstr>
      <vt:lpstr>The brain of early years</vt:lpstr>
      <vt:lpstr>Early years within The Swansea Waterfront museum</vt:lpstr>
      <vt:lpstr>What events help with early years outdoor education?</vt:lpstr>
      <vt:lpstr>PowerPoint Presentation</vt:lpstr>
      <vt:lpstr>What is next after Early years?</vt:lpstr>
      <vt:lpstr>The brain during the foundation phase</vt:lpstr>
      <vt:lpstr>Foundation phase</vt:lpstr>
      <vt:lpstr>Rudolf Steiner’s philosophy </vt:lpstr>
      <vt:lpstr>How does the waterfront museum tie in with Key stage 2 ?</vt:lpstr>
      <vt:lpstr>How does Swansea Waterfront Museum tie in with Key stage 2</vt:lpstr>
      <vt:lpstr>Key stage 2 outside the classroom</vt:lpstr>
      <vt:lpstr>How does Swansea waterfront museum help with key stage 2 learning ?</vt:lpstr>
      <vt:lpstr>How does Jean Piaget fit in with The national waterfront museum ?</vt:lpstr>
      <vt:lpstr>Key stage 3 </vt:lpstr>
      <vt:lpstr>Key stage 3 at the waterfront museum</vt:lpstr>
      <vt:lpstr>A great museum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outside of the Classroom</dc:title>
  <dc:creator>Kori Jones</dc:creator>
  <cp:lastModifiedBy>Kori Jones (2005743)</cp:lastModifiedBy>
  <cp:revision>148</cp:revision>
  <dcterms:created xsi:type="dcterms:W3CDTF">2020-12-01T12:18:52Z</dcterms:created>
  <dcterms:modified xsi:type="dcterms:W3CDTF">2021-01-17T11:40:27Z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0x010100392BDB3A018E54499E3F014A76151512</vt:lpwstr>
  </property>
</Properties>
</file>