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Layouts/slideLayout39.xml" ContentType="application/vnd.openxmlformats-officedocument.presentationml.slideLayout+xml"/>
  <Override PartName="/ppt/theme/theme5.xml" ContentType="application/vnd.openxmlformats-officedocument.theme+xml"/>
  <Override PartName="/ppt/notesSlides/notesSlide2.xml" ContentType="application/vnd.openxmlformats-officedocument.presentationml.notesSlide+xml"/>
  <Override PartName="/customXml/itemProps1.xml" ContentType="application/vnd.openxmlformats-officedocument.customXmlProperties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5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40.xml" ContentType="application/vnd.openxmlformats-officedocument.presentationml.slideLayout+xml"/>
  <Override PartName="/docProps/custom.xml" ContentType="application/vnd.openxmlformats-officedocument.custom-properties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Masters/slideMaster4.xml" ContentType="application/vnd.openxmlformats-officedocument.presentationml.slideMaster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notesSlides/notesSlide5.xml" ContentType="application/vnd.openxmlformats-officedocument.presentationml.notesSlide+xml"/>
  <Override PartName="/customXml/itemProps2.xml" ContentType="application/vnd.openxmlformats-officedocument.customXml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Layouts/slideLayout29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3.xml" ContentType="application/vnd.openxmlformats-officedocument.presentationml.slideLayout+xml"/>
  <Default Extension="emf" ContentType="image/x-emf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customXml/itemProps3.xml" ContentType="application/vnd.openxmlformats-officedocument.customXml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44.xml" ContentType="application/vnd.openxmlformats-officedocument.presentationml.slideLayout+xml"/>
  <Default Extension="rels" ContentType="application/vnd.openxmlformats-package.relationships+xml"/>
  <Override PartName="/ppt/slides/slide23.xml" ContentType="application/vnd.openxmlformats-officedocument.presentationml.slide+xml"/>
  <Override PartName="/ppt/slideLayouts/slideLayout22.xml" ContentType="application/vnd.openxmlformats-officedocument.presentationml.slideLayout+xml"/>
  <Override PartName="/ppt/slideLayouts/slideLayout33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  <p:sldMasterId id="2147483685" r:id="rId5"/>
    <p:sldMasterId id="2147483698" r:id="rId6"/>
    <p:sldMasterId id="2147483710" r:id="rId7"/>
  </p:sldMasterIdLst>
  <p:notesMasterIdLst>
    <p:notesMasterId r:id="rId37"/>
  </p:notesMasterIdLst>
  <p:sldIdLst>
    <p:sldId id="267" r:id="rId8"/>
    <p:sldId id="312" r:id="rId9"/>
    <p:sldId id="334" r:id="rId10"/>
    <p:sldId id="311" r:id="rId11"/>
    <p:sldId id="339" r:id="rId12"/>
    <p:sldId id="321" r:id="rId13"/>
    <p:sldId id="260" r:id="rId14"/>
    <p:sldId id="286" r:id="rId15"/>
    <p:sldId id="303" r:id="rId16"/>
    <p:sldId id="304" r:id="rId17"/>
    <p:sldId id="308" r:id="rId18"/>
    <p:sldId id="309" r:id="rId19"/>
    <p:sldId id="315" r:id="rId20"/>
    <p:sldId id="314" r:id="rId21"/>
    <p:sldId id="310" r:id="rId22"/>
    <p:sldId id="313" r:id="rId23"/>
    <p:sldId id="316" r:id="rId24"/>
    <p:sldId id="319" r:id="rId25"/>
    <p:sldId id="320" r:id="rId26"/>
    <p:sldId id="322" r:id="rId27"/>
    <p:sldId id="340" r:id="rId28"/>
    <p:sldId id="324" r:id="rId29"/>
    <p:sldId id="325" r:id="rId30"/>
    <p:sldId id="326" r:id="rId31"/>
    <p:sldId id="327" r:id="rId32"/>
    <p:sldId id="328" r:id="rId33"/>
    <p:sldId id="329" r:id="rId34"/>
    <p:sldId id="330" r:id="rId35"/>
    <p:sldId id="331" r:id="rId3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03" autoAdjust="0"/>
    <p:restoredTop sz="95954" autoAdjust="0"/>
  </p:normalViewPr>
  <p:slideViewPr>
    <p:cSldViewPr>
      <p:cViewPr varScale="1">
        <p:scale>
          <a:sx n="83" d="100"/>
          <a:sy n="83" d="100"/>
        </p:scale>
        <p:origin x="-1238" y="-7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1.xml"/><Relationship Id="rId13" Type="http://schemas.openxmlformats.org/officeDocument/2006/relationships/slide" Target="slides/slide6.xml"/><Relationship Id="rId18" Type="http://schemas.openxmlformats.org/officeDocument/2006/relationships/slide" Target="slides/slide11.xml"/><Relationship Id="rId26" Type="http://schemas.openxmlformats.org/officeDocument/2006/relationships/slide" Target="slides/slide19.xml"/><Relationship Id="rId39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4.xml"/><Relationship Id="rId34" Type="http://schemas.openxmlformats.org/officeDocument/2006/relationships/slide" Target="slides/slide27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5.xml"/><Relationship Id="rId17" Type="http://schemas.openxmlformats.org/officeDocument/2006/relationships/slide" Target="slides/slide10.xml"/><Relationship Id="rId25" Type="http://schemas.openxmlformats.org/officeDocument/2006/relationships/slide" Target="slides/slide18.xml"/><Relationship Id="rId33" Type="http://schemas.openxmlformats.org/officeDocument/2006/relationships/slide" Target="slides/slide26.xml"/><Relationship Id="rId38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9.xml"/><Relationship Id="rId20" Type="http://schemas.openxmlformats.org/officeDocument/2006/relationships/slide" Target="slides/slide13.xml"/><Relationship Id="rId29" Type="http://schemas.openxmlformats.org/officeDocument/2006/relationships/slide" Target="slides/slide22.xml"/><Relationship Id="rId41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4.xml"/><Relationship Id="rId24" Type="http://schemas.openxmlformats.org/officeDocument/2006/relationships/slide" Target="slides/slide17.xml"/><Relationship Id="rId32" Type="http://schemas.openxmlformats.org/officeDocument/2006/relationships/slide" Target="slides/slide25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8.xml"/><Relationship Id="rId23" Type="http://schemas.openxmlformats.org/officeDocument/2006/relationships/slide" Target="slides/slide16.xml"/><Relationship Id="rId28" Type="http://schemas.openxmlformats.org/officeDocument/2006/relationships/slide" Target="slides/slide21.xml"/><Relationship Id="rId36" Type="http://schemas.openxmlformats.org/officeDocument/2006/relationships/slide" Target="slides/slide29.xml"/><Relationship Id="rId10" Type="http://schemas.openxmlformats.org/officeDocument/2006/relationships/slide" Target="slides/slide3.xml"/><Relationship Id="rId19" Type="http://schemas.openxmlformats.org/officeDocument/2006/relationships/slide" Target="slides/slide12.xml"/><Relationship Id="rId31" Type="http://schemas.openxmlformats.org/officeDocument/2006/relationships/slide" Target="slides/slide24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2.xml"/><Relationship Id="rId14" Type="http://schemas.openxmlformats.org/officeDocument/2006/relationships/slide" Target="slides/slide7.xml"/><Relationship Id="rId22" Type="http://schemas.openxmlformats.org/officeDocument/2006/relationships/slide" Target="slides/slide15.xml"/><Relationship Id="rId27" Type="http://schemas.openxmlformats.org/officeDocument/2006/relationships/slide" Target="slides/slide20.xml"/><Relationship Id="rId30" Type="http://schemas.openxmlformats.org/officeDocument/2006/relationships/slide" Target="slides/slide23.xml"/><Relationship Id="rId35" Type="http://schemas.openxmlformats.org/officeDocument/2006/relationships/slide" Target="slides/slide28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Book3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GB"/>
  <c:chart>
    <c:title>
      <c:layout/>
      <c:txPr>
        <a:bodyPr/>
        <a:lstStyle/>
        <a:p>
          <a:pPr>
            <a:defRPr lang="en-US">
              <a:solidFill>
                <a:schemeClr val="tx2"/>
              </a:solidFill>
            </a:defRPr>
          </a:pPr>
          <a:endParaRPr lang="en-US"/>
        </a:p>
      </c:txPr>
    </c:title>
    <c:view3D>
      <c:rAngAx val="1"/>
    </c:view3D>
    <c:plotArea>
      <c:layout/>
      <c:bar3DChart>
        <c:barDir val="col"/>
        <c:grouping val="clustered"/>
        <c:ser>
          <c:idx val="0"/>
          <c:order val="0"/>
          <c:tx>
            <c:strRef>
              <c:f>Sheet1!$H$1</c:f>
              <c:strCache>
                <c:ptCount val="1"/>
                <c:pt idx="0">
                  <c:v>Response</c:v>
                </c:pt>
              </c:strCache>
            </c:strRef>
          </c:tx>
          <c:cat>
            <c:strRef>
              <c:f>Sheet1!$G$2:$G$6</c:f>
              <c:strCache>
                <c:ptCount val="5"/>
                <c:pt idx="0">
                  <c:v>Very Poor</c:v>
                </c:pt>
                <c:pt idx="1">
                  <c:v>Poor</c:v>
                </c:pt>
                <c:pt idx="2">
                  <c:v>OK</c:v>
                </c:pt>
                <c:pt idx="3">
                  <c:v>Good</c:v>
                </c:pt>
                <c:pt idx="4">
                  <c:v>Very Good</c:v>
                </c:pt>
              </c:strCache>
            </c:strRef>
          </c:cat>
          <c:val>
            <c:numRef>
              <c:f>Sheet1!$H$2:$H$6</c:f>
              <c:numCache>
                <c:formatCode>General</c:formatCode>
                <c:ptCount val="5"/>
                <c:pt idx="0">
                  <c:v>7</c:v>
                </c:pt>
                <c:pt idx="1">
                  <c:v>18</c:v>
                </c:pt>
                <c:pt idx="2">
                  <c:v>31</c:v>
                </c:pt>
                <c:pt idx="3">
                  <c:v>30</c:v>
                </c:pt>
                <c:pt idx="4">
                  <c:v>23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B9E8-484E-8E6E-0F1C369D4631}"/>
            </c:ext>
          </c:extLst>
        </c:ser>
        <c:shape val="box"/>
        <c:axId val="66972288"/>
        <c:axId val="67015040"/>
        <c:axId val="0"/>
      </c:bar3DChart>
      <c:catAx>
        <c:axId val="66972288"/>
        <c:scaling>
          <c:orientation val="minMax"/>
        </c:scaling>
        <c:axPos val="b"/>
        <c:numFmt formatCode="General" sourceLinked="0"/>
        <c:tickLblPos val="nextTo"/>
        <c:txPr>
          <a:bodyPr/>
          <a:lstStyle/>
          <a:p>
            <a:pPr>
              <a:defRPr lang="en-US"/>
            </a:pPr>
            <a:endParaRPr lang="en-US"/>
          </a:p>
        </c:txPr>
        <c:crossAx val="67015040"/>
        <c:crosses val="autoZero"/>
        <c:auto val="1"/>
        <c:lblAlgn val="ctr"/>
        <c:lblOffset val="100"/>
      </c:catAx>
      <c:valAx>
        <c:axId val="67015040"/>
        <c:scaling>
          <c:orientation val="minMax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 lang="en-US"/>
            </a:pPr>
            <a:endParaRPr lang="en-US"/>
          </a:p>
        </c:txPr>
        <c:crossAx val="66972288"/>
        <c:crosses val="autoZero"/>
        <c:crossBetween val="between"/>
      </c:valAx>
    </c:plotArea>
    <c:legend>
      <c:legendPos val="r"/>
      <c:layout/>
      <c:txPr>
        <a:bodyPr/>
        <a:lstStyle/>
        <a:p>
          <a:pPr>
            <a:defRPr lang="en-US"/>
          </a:pPr>
          <a:endParaRPr lang="en-US"/>
        </a:p>
      </c:txPr>
    </c:legend>
    <c:plotVisOnly val="1"/>
    <c:dispBlanksAs val="gap"/>
  </c:chart>
  <c:externalData r:id="rId1"/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png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3A3B372-BCAD-4897-9C6F-A59F2B70ECF9}" type="datetimeFigureOut">
              <a:rPr lang="en-GB" smtClean="0"/>
              <a:pPr/>
              <a:t>08/11/2017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7926C3-F140-468B-B161-B375968E46F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20121307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4710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GB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70D4291D-7DDE-47C6-97F6-3E83D364458F}" type="slidenum">
              <a:rPr kumimoji="0" lang="en-GB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GB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1291818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8371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>
              <a:latin typeface="Times New Roman" charset="0"/>
            </a:endParaRPr>
          </a:p>
        </p:txBody>
      </p:sp>
      <p:sp>
        <p:nvSpPr>
          <p:cNvPr id="5837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4BE5592-A7F8-4B76-8908-E43A55B4D29F}" type="slidenum">
              <a:rPr lang="en-GB"/>
              <a:pPr/>
              <a:t>6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227019139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1443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>
              <a:latin typeface="Times New Roman" charset="0"/>
            </a:endParaRPr>
          </a:p>
        </p:txBody>
      </p:sp>
      <p:sp>
        <p:nvSpPr>
          <p:cNvPr id="6144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6E6E621-1B00-49B7-8BCE-FD00D6A7E284}" type="slidenum">
              <a:rPr lang="en-GB"/>
              <a:pPr/>
              <a:t>20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328668624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3187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>
              <a:latin typeface="Times New Roman" charset="0"/>
            </a:endParaRPr>
          </a:p>
        </p:txBody>
      </p:sp>
      <p:sp>
        <p:nvSpPr>
          <p:cNvPr id="9318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A95ACCD-467F-469D-A29C-AB467D1B2D82}" type="slidenum">
              <a:rPr lang="en-GB"/>
              <a:pPr/>
              <a:t>21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412529321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6803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>
              <a:latin typeface="Times New Roman" charset="0"/>
            </a:endParaRPr>
          </a:p>
        </p:txBody>
      </p:sp>
      <p:sp>
        <p:nvSpPr>
          <p:cNvPr id="7680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5C3D690-BDC5-4917-BB5C-4A263200E934}" type="slidenum">
              <a:rPr lang="en-GB"/>
              <a:pPr/>
              <a:t>22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225032958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675343B-2B5E-4B84-A4C6-212C523A7E2B}" type="slidenum">
              <a:rPr lang="en-GB"/>
              <a:pPr/>
              <a:t>23</a:t>
            </a:fld>
            <a:endParaRPr lang="en-GB"/>
          </a:p>
        </p:txBody>
      </p:sp>
      <p:sp>
        <p:nvSpPr>
          <p:cNvPr id="778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78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>
              <a:latin typeface="Times New Roman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1607266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8851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>
              <a:latin typeface="Times New Roman" charset="0"/>
            </a:endParaRPr>
          </a:p>
        </p:txBody>
      </p:sp>
      <p:sp>
        <p:nvSpPr>
          <p:cNvPr id="7885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E081509-FC65-43B4-AA71-403258B96DBF}" type="slidenum">
              <a:rPr lang="en-GB"/>
              <a:pPr/>
              <a:t>24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423277378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1923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>
              <a:latin typeface="Times New Roman" charset="0"/>
            </a:endParaRPr>
          </a:p>
        </p:txBody>
      </p:sp>
      <p:sp>
        <p:nvSpPr>
          <p:cNvPr id="8192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A0A4D3E-DFE6-4F7E-B838-9F29AC3282A6}" type="slidenum">
              <a:rPr lang="en-GB"/>
              <a:pPr/>
              <a:t>25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233731872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499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>
              <a:latin typeface="Times New Roman" charset="0"/>
            </a:endParaRPr>
          </a:p>
        </p:txBody>
      </p:sp>
      <p:sp>
        <p:nvSpPr>
          <p:cNvPr id="8499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C7DF244-CD1F-46D1-BBC2-96302DDAC89F}" type="slidenum">
              <a:rPr lang="en-GB"/>
              <a:pPr/>
              <a:t>26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377182752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7043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>
              <a:latin typeface="Times New Roman" charset="0"/>
            </a:endParaRPr>
          </a:p>
        </p:txBody>
      </p:sp>
      <p:sp>
        <p:nvSpPr>
          <p:cNvPr id="8704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DB9EA70-CD52-4B22-BFAC-4BBBDFE7F62D}" type="slidenum">
              <a:rPr lang="en-GB"/>
              <a:pPr/>
              <a:t>27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154491564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011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>
              <a:latin typeface="Times New Roman" charset="0"/>
            </a:endParaRPr>
          </a:p>
        </p:txBody>
      </p:sp>
      <p:sp>
        <p:nvSpPr>
          <p:cNvPr id="9011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974BFEF-39D4-4D03-BD56-59A5B613255E}" type="slidenum">
              <a:rPr lang="en-GB"/>
              <a:pPr/>
              <a:t>28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394587421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3187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>
              <a:latin typeface="Times New Roman" charset="0"/>
            </a:endParaRPr>
          </a:p>
        </p:txBody>
      </p:sp>
      <p:sp>
        <p:nvSpPr>
          <p:cNvPr id="9318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A95ACCD-467F-469D-A29C-AB467D1B2D82}" type="slidenum">
              <a:rPr lang="en-GB"/>
              <a:pPr/>
              <a:t>29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41252932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 bwMode="gray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>
            <a:spLocks noChangeArrowheads="1"/>
          </p:cNvSpPr>
          <p:nvPr/>
        </p:nvSpPr>
        <p:spPr bwMode="ltGray">
          <a:xfrm>
            <a:off x="0" y="0"/>
            <a:ext cx="914400" cy="6858000"/>
          </a:xfrm>
          <a:prstGeom prst="rect">
            <a:avLst/>
          </a:prstGeom>
          <a:solidFill>
            <a:srgbClr val="EE2C23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r" fontAlgn="base">
              <a:spcBef>
                <a:spcPct val="35000"/>
              </a:spcBef>
              <a:spcAft>
                <a:spcPct val="0"/>
              </a:spcAft>
              <a:buClr>
                <a:srgbClr val="FF140A"/>
              </a:buClr>
              <a:buFont typeface="Wingdings" pitchFamily="2" charset="2"/>
              <a:buNone/>
            </a:pPr>
            <a:endParaRPr lang="en-US">
              <a:solidFill>
                <a:srgbClr val="000000"/>
              </a:solidFill>
            </a:endParaRPr>
          </a:p>
        </p:txBody>
      </p:sp>
      <p:pic>
        <p:nvPicPr>
          <p:cNvPr id="5" name="Picture 93" descr="PPT Lockups_DEU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43550" y="296863"/>
            <a:ext cx="3352800" cy="884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35" descr="Dist_Generic_Directional2x3PPT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ltGray">
          <a:xfrm>
            <a:off x="7107238" y="4017963"/>
            <a:ext cx="1873250" cy="2701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43" descr="DSC_0130"/>
          <p:cNvPicPr preferRelativeResize="0">
            <a:picLocks noChangeArrowheads="1"/>
          </p:cNvPicPr>
          <p:nvPr userDrawn="1"/>
        </p:nvPicPr>
        <p:blipFill>
          <a:blip r:embed="rId4" cstate="print">
            <a:lum bright="6000"/>
          </a:blip>
          <a:srcRect/>
          <a:stretch>
            <a:fillRect/>
          </a:stretch>
        </p:blipFill>
        <p:spPr bwMode="auto">
          <a:xfrm>
            <a:off x="3067050" y="4019550"/>
            <a:ext cx="1871663" cy="269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266825" y="1700213"/>
            <a:ext cx="7718425" cy="788987"/>
          </a:xfrm>
        </p:spPr>
        <p:txBody>
          <a:bodyPr anchor="t"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04925" y="2559050"/>
            <a:ext cx="7680325" cy="903288"/>
          </a:xfrm>
        </p:spPr>
        <p:txBody>
          <a:bodyPr/>
          <a:lstStyle>
            <a:lvl1pPr marL="0" indent="0">
              <a:buFont typeface="Wingdings" pitchFamily="2" charset="2"/>
              <a:buNone/>
              <a:defRPr sz="2000"/>
            </a:lvl1pPr>
          </a:lstStyle>
          <a:p>
            <a:r>
              <a:rPr lang="en-US"/>
              <a:t>Click to edit Master subtitle style</a:t>
            </a:r>
          </a:p>
        </p:txBody>
      </p:sp>
      <p:pic>
        <p:nvPicPr>
          <p:cNvPr id="11" name="Picture 42" descr="New Tech image"/>
          <p:cNvPicPr>
            <a:picLocks noChangeAspect="1" noChangeArrowheads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94288" y="4017963"/>
            <a:ext cx="1871662" cy="2700337"/>
          </a:xfrm>
          <a:prstGeom prst="rect">
            <a:avLst/>
          </a:prstGeom>
          <a:noFill/>
        </p:spPr>
      </p:pic>
      <p:pic>
        <p:nvPicPr>
          <p:cNvPr id="10" name="Picture 8" descr="QSB6_7_Tier4_Turbo-3Qtr-High_crop307a"/>
          <p:cNvPicPr>
            <a:picLocks noChangeAspect="1" noChangeArrowheads="1"/>
          </p:cNvPicPr>
          <p:nvPr userDrawn="1"/>
        </p:nvPicPr>
        <p:blipFill>
          <a:blip r:embed="rId6" cstate="print"/>
          <a:srcRect/>
          <a:stretch>
            <a:fillRect/>
          </a:stretch>
        </p:blipFill>
        <p:spPr bwMode="ltGray">
          <a:xfrm>
            <a:off x="1057275" y="4019550"/>
            <a:ext cx="1871663" cy="2700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5232807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E52F785-62A9-4E8A-BE5F-319668DA9741}" type="datetime1">
              <a:rPr lang="en-US"/>
              <a:pPr/>
              <a:t>11/8/2017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 Cummins Confidential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410BB06-8A6B-4A1D-9C0D-D00041A8513A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2604742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6E806E8-61BA-4C61-99E8-C56B54523B96}" type="datetime1">
              <a:rPr lang="en-US"/>
              <a:pPr/>
              <a:t>11/8/2017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 Cummins Confidential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3305A6B-AE27-4E88-BBED-AD9BEECE5F3E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4283463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20750" y="1430338"/>
            <a:ext cx="3956050" cy="44005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29200" y="1430338"/>
            <a:ext cx="3956050" cy="44005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2A5D6E4-ACBE-4B0A-89F4-8854236B9FEF}" type="datetime1">
              <a:rPr lang="en-US"/>
              <a:pPr/>
              <a:t>11/8/2017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 Cummins Confidential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0380C5-B04C-4F3F-93BC-08D2EF76FBE5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40326778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745DB6A-9F9E-4A5B-9C14-C7D3227EE835}" type="datetime1">
              <a:rPr lang="en-US"/>
              <a:pPr/>
              <a:t>11/8/2017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 Cummins Confidential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33E7D9D-358B-45F9-884C-F84CDD6DC6C4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8136182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8ED28DD-8334-4520-95FA-2592A15B9205}" type="datetime1">
              <a:rPr lang="en-US"/>
              <a:pPr/>
              <a:t>11/8/2017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 Cummins Confidential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E2CC439-2805-4C24-ACAE-307DC814510D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6901204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4A9031D-F9BC-4C3F-9025-32977B39BC2E}" type="datetime1">
              <a:rPr lang="en-US"/>
              <a:pPr/>
              <a:t>11/8/2017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 Cummins Confidential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D54643B-0549-44B0-AFBC-350897F64975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9527106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E2CD6C9-2D2F-4381-9760-3BEA21DFD931}" type="datetime1">
              <a:rPr lang="en-US"/>
              <a:pPr/>
              <a:t>11/8/2017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 Cummins Confidential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0C1CA85-0914-452B-899D-82A2774A7067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0297567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DFD9CA4-971B-4C24-A09A-0416BD7D6BD8}" type="datetime1">
              <a:rPr lang="en-US"/>
              <a:pPr/>
              <a:t>11/8/2017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 Cummins Confidential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B1B98D-BF0A-436D-976C-569EBEFCDFDB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5636931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332D0FA-ED96-4AB5-9121-6C054373462F}" type="datetime1">
              <a:rPr lang="en-US"/>
              <a:pPr/>
              <a:t>11/8/2017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 Cummins Confidential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11951E-F979-4EF5-93AE-69E4BE05BDA5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5170716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67538" y="296863"/>
            <a:ext cx="2017712" cy="55340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1225" y="296863"/>
            <a:ext cx="5903913" cy="55340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5784982-803C-4E79-A838-9F7B88E8DAE5}" type="datetime1">
              <a:rPr lang="en-US"/>
              <a:pPr/>
              <a:t>11/8/2017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 Cummins Confidential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993D58C-D41A-4411-AD2B-5F96D0A9AF5D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43094838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 point tex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167642"/>
            <a:ext cx="7247467" cy="882473"/>
          </a:xfrm>
          <a:ln>
            <a:noFill/>
          </a:ln>
        </p:spPr>
        <p:txBody>
          <a:bodyPr lIns="0"/>
          <a:lstStyle>
            <a:lvl1pPr>
              <a:defRPr sz="3600" baseline="0">
                <a:ln>
                  <a:noFill/>
                </a:ln>
                <a:solidFill>
                  <a:schemeClr val="bg1"/>
                </a:solidFill>
              </a:defRPr>
            </a:lvl1pPr>
          </a:lstStyle>
          <a:p>
            <a:r>
              <a:rPr lang="en-GB" dirty="0"/>
              <a:t>Enter heading here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idx="13"/>
          </p:nvPr>
        </p:nvSpPr>
        <p:spPr>
          <a:xfrm>
            <a:off x="457199" y="2604151"/>
            <a:ext cx="2517113" cy="3472202"/>
          </a:xfrm>
        </p:spPr>
        <p:txBody>
          <a:bodyPr anchor="t" anchorCtr="0">
            <a:normAutofit/>
          </a:bodyPr>
          <a:lstStyle>
            <a:lvl1pPr marL="0" indent="0">
              <a:buClr>
                <a:schemeClr val="accent1"/>
              </a:buClr>
              <a:buFontTx/>
              <a:buNone/>
              <a:defRPr sz="1700" spc="-80">
                <a:solidFill>
                  <a:schemeClr val="accent3"/>
                </a:solidFill>
              </a:defRPr>
            </a:lvl1pPr>
            <a:lvl2pPr marL="669600" indent="-285750">
              <a:buClr>
                <a:schemeClr val="accent2"/>
              </a:buClr>
              <a:buSzPct val="85000"/>
              <a:buFont typeface="Lucida Grande"/>
              <a:buChar char="»"/>
              <a:defRPr sz="1800">
                <a:solidFill>
                  <a:schemeClr val="accent3"/>
                </a:solidFill>
              </a:defRPr>
            </a:lvl2pPr>
            <a:lvl3pPr marL="928800" indent="-228600">
              <a:buClr>
                <a:schemeClr val="accent2"/>
              </a:buClr>
              <a:buSzPct val="85000"/>
              <a:buFont typeface="Lucida Grande"/>
              <a:buChar char="»"/>
              <a:defRPr sz="1800">
                <a:solidFill>
                  <a:schemeClr val="accent3"/>
                </a:solidFill>
              </a:defRPr>
            </a:lvl3pPr>
            <a:lvl4pPr marL="1170000" indent="-228600">
              <a:buClr>
                <a:schemeClr val="accent2"/>
              </a:buClr>
              <a:buSzPct val="85000"/>
              <a:buFont typeface="Lucida Grande"/>
              <a:buChar char="»"/>
              <a:defRPr sz="1800">
                <a:solidFill>
                  <a:schemeClr val="accent3"/>
                </a:solidFill>
              </a:defRPr>
            </a:lvl4pPr>
            <a:lvl5pPr marL="1382400" indent="-228600">
              <a:buClr>
                <a:schemeClr val="accent2"/>
              </a:buClr>
              <a:buSzPct val="85000"/>
              <a:buFont typeface="Arial"/>
              <a:buChar char="»"/>
              <a:defRPr sz="1800">
                <a:solidFill>
                  <a:schemeClr val="accent3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3" name="Date Placeholder 6"/>
          <p:cNvSpPr>
            <a:spLocks noGrp="1"/>
          </p:cNvSpPr>
          <p:nvPr>
            <p:ph type="dt" sz="half" idx="15"/>
          </p:nvPr>
        </p:nvSpPr>
        <p:spPr>
          <a:xfrm>
            <a:off x="6637338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156570"/>
              </a:solidFill>
            </a:endParaRPr>
          </a:p>
        </p:txBody>
      </p:sp>
      <p:sp>
        <p:nvSpPr>
          <p:cNvPr id="14" name="Footer Placeholder 7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818A8F"/>
                </a:solidFill>
              </a:rPr>
              <a:t>ILM Example presentation</a:t>
            </a:r>
          </a:p>
        </p:txBody>
      </p:sp>
      <p:sp>
        <p:nvSpPr>
          <p:cNvPr id="15" name="Slide Number Placeholder 8"/>
          <p:cNvSpPr>
            <a:spLocks noGrp="1"/>
          </p:cNvSpPr>
          <p:nvPr>
            <p:ph type="sldNum" sz="quarter" idx="17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9A57E303-57FD-FB44-A898-3135EF2D32D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22" name="Content Placeholder 2"/>
          <p:cNvSpPr>
            <a:spLocks noGrp="1"/>
          </p:cNvSpPr>
          <p:nvPr>
            <p:ph idx="19"/>
          </p:nvPr>
        </p:nvSpPr>
        <p:spPr>
          <a:xfrm>
            <a:off x="3300817" y="2604151"/>
            <a:ext cx="2517113" cy="3472202"/>
          </a:xfrm>
        </p:spPr>
        <p:txBody>
          <a:bodyPr anchor="t" anchorCtr="0">
            <a:normAutofit/>
          </a:bodyPr>
          <a:lstStyle>
            <a:lvl1pPr marL="0" indent="0">
              <a:buClr>
                <a:schemeClr val="accent1"/>
              </a:buClr>
              <a:buFontTx/>
              <a:buNone/>
              <a:defRPr sz="1700" spc="-80">
                <a:solidFill>
                  <a:schemeClr val="accent3"/>
                </a:solidFill>
              </a:defRPr>
            </a:lvl1pPr>
            <a:lvl2pPr marL="383850" indent="0">
              <a:buClr>
                <a:schemeClr val="accent2"/>
              </a:buClr>
              <a:buSzPct val="85000"/>
              <a:buFont typeface="Lucida Grande"/>
              <a:buNone/>
              <a:defRPr sz="1800">
                <a:solidFill>
                  <a:schemeClr val="accent3"/>
                </a:solidFill>
              </a:defRPr>
            </a:lvl2pPr>
            <a:lvl3pPr marL="928800" indent="-228600">
              <a:buClr>
                <a:schemeClr val="accent2"/>
              </a:buClr>
              <a:buSzPct val="85000"/>
              <a:buFont typeface="Lucida Grande"/>
              <a:buChar char="»"/>
              <a:defRPr sz="1800">
                <a:solidFill>
                  <a:schemeClr val="accent3"/>
                </a:solidFill>
              </a:defRPr>
            </a:lvl3pPr>
            <a:lvl4pPr marL="1170000" indent="-228600">
              <a:buClr>
                <a:schemeClr val="accent2"/>
              </a:buClr>
              <a:buSzPct val="85000"/>
              <a:buFont typeface="Lucida Grande"/>
              <a:buChar char="»"/>
              <a:defRPr sz="1800">
                <a:solidFill>
                  <a:schemeClr val="accent3"/>
                </a:solidFill>
              </a:defRPr>
            </a:lvl4pPr>
            <a:lvl5pPr marL="1382400" indent="-228600">
              <a:buClr>
                <a:schemeClr val="accent2"/>
              </a:buClr>
              <a:buSzPct val="85000"/>
              <a:buFont typeface="Arial"/>
              <a:buChar char="»"/>
              <a:defRPr sz="1800">
                <a:solidFill>
                  <a:schemeClr val="accent3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5" name="Content Placeholder 2"/>
          <p:cNvSpPr>
            <a:spLocks noGrp="1"/>
          </p:cNvSpPr>
          <p:nvPr>
            <p:ph idx="21"/>
          </p:nvPr>
        </p:nvSpPr>
        <p:spPr>
          <a:xfrm>
            <a:off x="6157363" y="2604151"/>
            <a:ext cx="2517113" cy="3472202"/>
          </a:xfrm>
        </p:spPr>
        <p:txBody>
          <a:bodyPr anchor="t" anchorCtr="0">
            <a:normAutofit/>
          </a:bodyPr>
          <a:lstStyle>
            <a:lvl1pPr marL="0" indent="0">
              <a:buClr>
                <a:schemeClr val="accent1"/>
              </a:buClr>
              <a:buFontTx/>
              <a:buNone/>
              <a:defRPr sz="1700" spc="-80">
                <a:solidFill>
                  <a:schemeClr val="accent3"/>
                </a:solidFill>
              </a:defRPr>
            </a:lvl1pPr>
            <a:lvl2pPr marL="669600" indent="-285750">
              <a:buClr>
                <a:schemeClr val="accent2"/>
              </a:buClr>
              <a:buSzPct val="85000"/>
              <a:buFont typeface="Lucida Grande"/>
              <a:buChar char="»"/>
              <a:defRPr sz="1800">
                <a:solidFill>
                  <a:schemeClr val="accent3"/>
                </a:solidFill>
              </a:defRPr>
            </a:lvl2pPr>
            <a:lvl3pPr marL="928800" indent="-228600">
              <a:buClr>
                <a:schemeClr val="accent2"/>
              </a:buClr>
              <a:buSzPct val="85000"/>
              <a:buFont typeface="Lucida Grande"/>
              <a:buChar char="»"/>
              <a:defRPr sz="1800">
                <a:solidFill>
                  <a:schemeClr val="accent3"/>
                </a:solidFill>
              </a:defRPr>
            </a:lvl3pPr>
            <a:lvl4pPr marL="1170000" indent="-228600">
              <a:buClr>
                <a:schemeClr val="accent2"/>
              </a:buClr>
              <a:buSzPct val="85000"/>
              <a:buFont typeface="Lucida Grande"/>
              <a:buChar char="»"/>
              <a:defRPr sz="1800">
                <a:solidFill>
                  <a:schemeClr val="accent3"/>
                </a:solidFill>
              </a:defRPr>
            </a:lvl4pPr>
            <a:lvl5pPr marL="1382400" indent="-228600">
              <a:buClr>
                <a:schemeClr val="accent2"/>
              </a:buClr>
              <a:buSzPct val="85000"/>
              <a:buFont typeface="Arial"/>
              <a:buChar char="»"/>
              <a:defRPr sz="1800">
                <a:solidFill>
                  <a:schemeClr val="accent3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="" xmlns:p14="http://schemas.microsoft.com/office/powerpoint/2010/main" val="322674604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 bwMode="gray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>
            <a:spLocks noChangeArrowheads="1"/>
          </p:cNvSpPr>
          <p:nvPr/>
        </p:nvSpPr>
        <p:spPr bwMode="ltGray">
          <a:xfrm>
            <a:off x="0" y="0"/>
            <a:ext cx="914400" cy="6858000"/>
          </a:xfrm>
          <a:prstGeom prst="rect">
            <a:avLst/>
          </a:prstGeom>
          <a:solidFill>
            <a:srgbClr val="EE2C23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r" fontAlgn="base">
              <a:spcBef>
                <a:spcPct val="35000"/>
              </a:spcBef>
              <a:spcAft>
                <a:spcPct val="0"/>
              </a:spcAft>
              <a:buClr>
                <a:srgbClr val="FF140A"/>
              </a:buClr>
              <a:buFont typeface="Wingdings" pitchFamily="2" charset="2"/>
              <a:buNone/>
            </a:pPr>
            <a:endParaRPr lang="en-US">
              <a:solidFill>
                <a:srgbClr val="000000"/>
              </a:solidFill>
            </a:endParaRPr>
          </a:p>
        </p:txBody>
      </p:sp>
      <p:pic>
        <p:nvPicPr>
          <p:cNvPr id="5" name="Picture 93" descr="PPT Lockups_DEU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43550" y="296863"/>
            <a:ext cx="3352800" cy="884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35" descr="Dist_Generic_Directional2x3PPT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ltGray">
          <a:xfrm>
            <a:off x="7107238" y="4017963"/>
            <a:ext cx="1873250" cy="2701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43" descr="DSC_0130"/>
          <p:cNvPicPr preferRelativeResize="0">
            <a:picLocks noChangeArrowheads="1"/>
          </p:cNvPicPr>
          <p:nvPr userDrawn="1"/>
        </p:nvPicPr>
        <p:blipFill>
          <a:blip r:embed="rId4" cstate="print">
            <a:lum bright="6000"/>
          </a:blip>
          <a:srcRect/>
          <a:stretch>
            <a:fillRect/>
          </a:stretch>
        </p:blipFill>
        <p:spPr bwMode="auto">
          <a:xfrm>
            <a:off x="3067050" y="4019550"/>
            <a:ext cx="1871663" cy="269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266825" y="1700213"/>
            <a:ext cx="7718425" cy="788987"/>
          </a:xfrm>
        </p:spPr>
        <p:txBody>
          <a:bodyPr anchor="t"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04925" y="2559050"/>
            <a:ext cx="7680325" cy="903288"/>
          </a:xfrm>
        </p:spPr>
        <p:txBody>
          <a:bodyPr/>
          <a:lstStyle>
            <a:lvl1pPr marL="0" indent="0">
              <a:buFont typeface="Wingdings" pitchFamily="2" charset="2"/>
              <a:buNone/>
              <a:defRPr sz="2000"/>
            </a:lvl1pPr>
          </a:lstStyle>
          <a:p>
            <a:r>
              <a:rPr lang="en-US"/>
              <a:t>Click to edit Master subtitle style</a:t>
            </a:r>
          </a:p>
        </p:txBody>
      </p:sp>
      <p:pic>
        <p:nvPicPr>
          <p:cNvPr id="11" name="Picture 42" descr="New Tech image"/>
          <p:cNvPicPr>
            <a:picLocks noChangeAspect="1" noChangeArrowheads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94288" y="4017963"/>
            <a:ext cx="1871662" cy="2700337"/>
          </a:xfrm>
          <a:prstGeom prst="rect">
            <a:avLst/>
          </a:prstGeom>
          <a:noFill/>
        </p:spPr>
      </p:pic>
      <p:pic>
        <p:nvPicPr>
          <p:cNvPr id="10" name="Picture 8" descr="QSB6_7_Tier4_Turbo-3Qtr-High_crop307a"/>
          <p:cNvPicPr>
            <a:picLocks noChangeAspect="1" noChangeArrowheads="1"/>
          </p:cNvPicPr>
          <p:nvPr userDrawn="1"/>
        </p:nvPicPr>
        <p:blipFill>
          <a:blip r:embed="rId6" cstate="print"/>
          <a:srcRect/>
          <a:stretch>
            <a:fillRect/>
          </a:stretch>
        </p:blipFill>
        <p:spPr bwMode="ltGray">
          <a:xfrm>
            <a:off x="1057275" y="4019550"/>
            <a:ext cx="1871663" cy="2700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07890255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E52F785-62A9-4E8A-BE5F-319668DA9741}" type="datetime1">
              <a:rPr lang="en-US"/>
              <a:pPr/>
              <a:t>11/8/2017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 Cummins Confidential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410BB06-8A6B-4A1D-9C0D-D00041A8513A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72502635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6E806E8-61BA-4C61-99E8-C56B54523B96}" type="datetime1">
              <a:rPr lang="en-US"/>
              <a:pPr/>
              <a:t>11/8/2017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 Cummins Confidential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3305A6B-AE27-4E88-BBED-AD9BEECE5F3E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70409151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20750" y="1430338"/>
            <a:ext cx="3956050" cy="44005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29200" y="1430338"/>
            <a:ext cx="3956050" cy="44005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2A5D6E4-ACBE-4B0A-89F4-8854236B9FEF}" type="datetime1">
              <a:rPr lang="en-US"/>
              <a:pPr/>
              <a:t>11/8/2017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 Cummins Confidential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0380C5-B04C-4F3F-93BC-08D2EF76FBE5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9276372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745DB6A-9F9E-4A5B-9C14-C7D3227EE835}" type="datetime1">
              <a:rPr lang="en-US"/>
              <a:pPr/>
              <a:t>11/8/2017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 Cummins Confidential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33E7D9D-358B-45F9-884C-F84CDD6DC6C4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409135401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8ED28DD-8334-4520-95FA-2592A15B9205}" type="datetime1">
              <a:rPr lang="en-US"/>
              <a:pPr/>
              <a:t>11/8/2017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 Cummins Confidential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E2CC439-2805-4C24-ACAE-307DC814510D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3963239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4A9031D-F9BC-4C3F-9025-32977B39BC2E}" type="datetime1">
              <a:rPr lang="en-US"/>
              <a:pPr/>
              <a:t>11/8/2017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 Cummins Confidential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D54643B-0549-44B0-AFBC-350897F64975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63566007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E2CD6C9-2D2F-4381-9760-3BEA21DFD931}" type="datetime1">
              <a:rPr lang="en-US"/>
              <a:pPr/>
              <a:t>11/8/2017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 Cummins Confidential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0C1CA85-0914-452B-899D-82A2774A7067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50587864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DFD9CA4-971B-4C24-A09A-0416BD7D6BD8}" type="datetime1">
              <a:rPr lang="en-US"/>
              <a:pPr/>
              <a:t>11/8/2017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 Cummins Confidential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B1B98D-BF0A-436D-976C-569EBEFCDFDB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48548141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332D0FA-ED96-4AB5-9121-6C054373462F}" type="datetime1">
              <a:rPr lang="en-US"/>
              <a:pPr/>
              <a:t>11/8/2017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 Cummins Confidential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11951E-F979-4EF5-93AE-69E4BE05BDA5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19305941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67538" y="296863"/>
            <a:ext cx="2017712" cy="55340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1225" y="296863"/>
            <a:ext cx="5903913" cy="55340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5784982-803C-4E79-A838-9F7B88E8DAE5}" type="datetime1">
              <a:rPr lang="en-US"/>
              <a:pPr/>
              <a:t>11/8/2017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 Cummins Confidential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993D58C-D41A-4411-AD2B-5F96D0A9AF5D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45179808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 point tex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167642"/>
            <a:ext cx="7247467" cy="882473"/>
          </a:xfrm>
          <a:ln>
            <a:noFill/>
          </a:ln>
        </p:spPr>
        <p:txBody>
          <a:bodyPr lIns="0"/>
          <a:lstStyle>
            <a:lvl1pPr>
              <a:defRPr sz="3600" baseline="0">
                <a:ln>
                  <a:noFill/>
                </a:ln>
                <a:solidFill>
                  <a:schemeClr val="bg1"/>
                </a:solidFill>
              </a:defRPr>
            </a:lvl1pPr>
          </a:lstStyle>
          <a:p>
            <a:r>
              <a:rPr lang="en-GB" dirty="0"/>
              <a:t>Enter heading here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idx="13"/>
          </p:nvPr>
        </p:nvSpPr>
        <p:spPr>
          <a:xfrm>
            <a:off x="457199" y="2604151"/>
            <a:ext cx="2517113" cy="3472202"/>
          </a:xfrm>
        </p:spPr>
        <p:txBody>
          <a:bodyPr anchor="t" anchorCtr="0">
            <a:normAutofit/>
          </a:bodyPr>
          <a:lstStyle>
            <a:lvl1pPr marL="0" indent="0">
              <a:buClr>
                <a:schemeClr val="accent1"/>
              </a:buClr>
              <a:buFontTx/>
              <a:buNone/>
              <a:defRPr sz="1700" spc="-80">
                <a:solidFill>
                  <a:schemeClr val="accent3"/>
                </a:solidFill>
              </a:defRPr>
            </a:lvl1pPr>
            <a:lvl2pPr marL="669600" indent="-285750">
              <a:buClr>
                <a:schemeClr val="accent2"/>
              </a:buClr>
              <a:buSzPct val="85000"/>
              <a:buFont typeface="Lucida Grande"/>
              <a:buChar char="»"/>
              <a:defRPr sz="1800">
                <a:solidFill>
                  <a:schemeClr val="accent3"/>
                </a:solidFill>
              </a:defRPr>
            </a:lvl2pPr>
            <a:lvl3pPr marL="928800" indent="-228600">
              <a:buClr>
                <a:schemeClr val="accent2"/>
              </a:buClr>
              <a:buSzPct val="85000"/>
              <a:buFont typeface="Lucida Grande"/>
              <a:buChar char="»"/>
              <a:defRPr sz="1800">
                <a:solidFill>
                  <a:schemeClr val="accent3"/>
                </a:solidFill>
              </a:defRPr>
            </a:lvl3pPr>
            <a:lvl4pPr marL="1170000" indent="-228600">
              <a:buClr>
                <a:schemeClr val="accent2"/>
              </a:buClr>
              <a:buSzPct val="85000"/>
              <a:buFont typeface="Lucida Grande"/>
              <a:buChar char="»"/>
              <a:defRPr sz="1800">
                <a:solidFill>
                  <a:schemeClr val="accent3"/>
                </a:solidFill>
              </a:defRPr>
            </a:lvl4pPr>
            <a:lvl5pPr marL="1382400" indent="-228600">
              <a:buClr>
                <a:schemeClr val="accent2"/>
              </a:buClr>
              <a:buSzPct val="85000"/>
              <a:buFont typeface="Arial"/>
              <a:buChar char="»"/>
              <a:defRPr sz="1800">
                <a:solidFill>
                  <a:schemeClr val="accent3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3" name="Date Placeholder 6"/>
          <p:cNvSpPr>
            <a:spLocks noGrp="1"/>
          </p:cNvSpPr>
          <p:nvPr>
            <p:ph type="dt" sz="half" idx="15"/>
          </p:nvPr>
        </p:nvSpPr>
        <p:spPr>
          <a:xfrm>
            <a:off x="6637338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156570"/>
              </a:solidFill>
            </a:endParaRPr>
          </a:p>
        </p:txBody>
      </p:sp>
      <p:sp>
        <p:nvSpPr>
          <p:cNvPr id="14" name="Footer Placeholder 7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818A8F"/>
                </a:solidFill>
              </a:rPr>
              <a:t>ILM Example presentation</a:t>
            </a:r>
          </a:p>
        </p:txBody>
      </p:sp>
      <p:sp>
        <p:nvSpPr>
          <p:cNvPr id="15" name="Slide Number Placeholder 8"/>
          <p:cNvSpPr>
            <a:spLocks noGrp="1"/>
          </p:cNvSpPr>
          <p:nvPr>
            <p:ph type="sldNum" sz="quarter" idx="17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9A57E303-57FD-FB44-A898-3135EF2D32D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22" name="Content Placeholder 2"/>
          <p:cNvSpPr>
            <a:spLocks noGrp="1"/>
          </p:cNvSpPr>
          <p:nvPr>
            <p:ph idx="19"/>
          </p:nvPr>
        </p:nvSpPr>
        <p:spPr>
          <a:xfrm>
            <a:off x="3300817" y="2604151"/>
            <a:ext cx="2517113" cy="3472202"/>
          </a:xfrm>
        </p:spPr>
        <p:txBody>
          <a:bodyPr anchor="t" anchorCtr="0">
            <a:normAutofit/>
          </a:bodyPr>
          <a:lstStyle>
            <a:lvl1pPr marL="0" indent="0">
              <a:buClr>
                <a:schemeClr val="accent1"/>
              </a:buClr>
              <a:buFontTx/>
              <a:buNone/>
              <a:defRPr sz="1700" spc="-80">
                <a:solidFill>
                  <a:schemeClr val="accent3"/>
                </a:solidFill>
              </a:defRPr>
            </a:lvl1pPr>
            <a:lvl2pPr marL="383850" indent="0">
              <a:buClr>
                <a:schemeClr val="accent2"/>
              </a:buClr>
              <a:buSzPct val="85000"/>
              <a:buFont typeface="Lucida Grande"/>
              <a:buNone/>
              <a:defRPr sz="1800">
                <a:solidFill>
                  <a:schemeClr val="accent3"/>
                </a:solidFill>
              </a:defRPr>
            </a:lvl2pPr>
            <a:lvl3pPr marL="928800" indent="-228600">
              <a:buClr>
                <a:schemeClr val="accent2"/>
              </a:buClr>
              <a:buSzPct val="85000"/>
              <a:buFont typeface="Lucida Grande"/>
              <a:buChar char="»"/>
              <a:defRPr sz="1800">
                <a:solidFill>
                  <a:schemeClr val="accent3"/>
                </a:solidFill>
              </a:defRPr>
            </a:lvl3pPr>
            <a:lvl4pPr marL="1170000" indent="-228600">
              <a:buClr>
                <a:schemeClr val="accent2"/>
              </a:buClr>
              <a:buSzPct val="85000"/>
              <a:buFont typeface="Lucida Grande"/>
              <a:buChar char="»"/>
              <a:defRPr sz="1800">
                <a:solidFill>
                  <a:schemeClr val="accent3"/>
                </a:solidFill>
              </a:defRPr>
            </a:lvl4pPr>
            <a:lvl5pPr marL="1382400" indent="-228600">
              <a:buClr>
                <a:schemeClr val="accent2"/>
              </a:buClr>
              <a:buSzPct val="85000"/>
              <a:buFont typeface="Arial"/>
              <a:buChar char="»"/>
              <a:defRPr sz="1800">
                <a:solidFill>
                  <a:schemeClr val="accent3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5" name="Content Placeholder 2"/>
          <p:cNvSpPr>
            <a:spLocks noGrp="1"/>
          </p:cNvSpPr>
          <p:nvPr>
            <p:ph idx="21"/>
          </p:nvPr>
        </p:nvSpPr>
        <p:spPr>
          <a:xfrm>
            <a:off x="6157363" y="2604151"/>
            <a:ext cx="2517113" cy="3472202"/>
          </a:xfrm>
        </p:spPr>
        <p:txBody>
          <a:bodyPr anchor="t" anchorCtr="0">
            <a:normAutofit/>
          </a:bodyPr>
          <a:lstStyle>
            <a:lvl1pPr marL="0" indent="0">
              <a:buClr>
                <a:schemeClr val="accent1"/>
              </a:buClr>
              <a:buFontTx/>
              <a:buNone/>
              <a:defRPr sz="1700" spc="-80">
                <a:solidFill>
                  <a:schemeClr val="accent3"/>
                </a:solidFill>
              </a:defRPr>
            </a:lvl1pPr>
            <a:lvl2pPr marL="669600" indent="-285750">
              <a:buClr>
                <a:schemeClr val="accent2"/>
              </a:buClr>
              <a:buSzPct val="85000"/>
              <a:buFont typeface="Lucida Grande"/>
              <a:buChar char="»"/>
              <a:defRPr sz="1800">
                <a:solidFill>
                  <a:schemeClr val="accent3"/>
                </a:solidFill>
              </a:defRPr>
            </a:lvl2pPr>
            <a:lvl3pPr marL="928800" indent="-228600">
              <a:buClr>
                <a:schemeClr val="accent2"/>
              </a:buClr>
              <a:buSzPct val="85000"/>
              <a:buFont typeface="Lucida Grande"/>
              <a:buChar char="»"/>
              <a:defRPr sz="1800">
                <a:solidFill>
                  <a:schemeClr val="accent3"/>
                </a:solidFill>
              </a:defRPr>
            </a:lvl3pPr>
            <a:lvl4pPr marL="1170000" indent="-228600">
              <a:buClr>
                <a:schemeClr val="accent2"/>
              </a:buClr>
              <a:buSzPct val="85000"/>
              <a:buFont typeface="Lucida Grande"/>
              <a:buChar char="»"/>
              <a:defRPr sz="1800">
                <a:solidFill>
                  <a:schemeClr val="accent3"/>
                </a:solidFill>
              </a:defRPr>
            </a:lvl4pPr>
            <a:lvl5pPr marL="1382400" indent="-228600">
              <a:buClr>
                <a:schemeClr val="accent2"/>
              </a:buClr>
              <a:buSzPct val="85000"/>
              <a:buFont typeface="Arial"/>
              <a:buChar char="»"/>
              <a:defRPr sz="1800">
                <a:solidFill>
                  <a:schemeClr val="accent3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="" xmlns:p14="http://schemas.microsoft.com/office/powerpoint/2010/main" val="298593754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2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5537" y="6525344"/>
            <a:ext cx="971128" cy="218522"/>
          </a:xfrm>
        </p:spPr>
        <p:txBody>
          <a:bodyPr/>
          <a:lstStyle/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08/11/2017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39952" y="638133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5932797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08/11/2017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1840" y="6461782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78714090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5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8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08/11/2017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13116800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08/11/2017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4814274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7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174877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08/11/2017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8971952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08/11/2017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0661848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08/11/2017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26538438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08/11/2017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47072299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7"/>
            <a:ext cx="54864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08/11/2017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48273772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08/11/2017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06748270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08/11/2017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299037422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5536" y="6525344"/>
            <a:ext cx="971128" cy="218522"/>
          </a:xfrm>
        </p:spPr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39952" y="6381328"/>
            <a:ext cx="28956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F9FEF5-0917-4CB4-A720-4AA05A877D5D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="" xmlns:p14="http://schemas.microsoft.com/office/powerpoint/2010/main" val="491873561"/>
      </p:ext>
    </p:extLst>
  </p:cSld>
  <p:clrMapOvr>
    <a:masterClrMapping/>
  </p:clrMapOvr>
  <p:transition spd="slow">
    <p:wipe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1840" y="6461780"/>
            <a:ext cx="28956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107607-E324-4BFB-90F7-04D3B077806B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="" xmlns:p14="http://schemas.microsoft.com/office/powerpoint/2010/main" val="740737991"/>
      </p:ext>
    </p:extLst>
  </p:cSld>
  <p:clrMapOvr>
    <a:masterClrMapping/>
  </p:clrMapOvr>
  <p:transition spd="slow">
    <p:wipe/>
  </p:transition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FB2E8-82A0-4563-979A-71F8D2D2D32C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="" xmlns:p14="http://schemas.microsoft.com/office/powerpoint/2010/main" val="84815490"/>
      </p:ext>
    </p:extLst>
  </p:cSld>
  <p:clrMapOvr>
    <a:masterClrMapping/>
  </p:clrMapOvr>
  <p:transition spd="slow">
    <p:wipe/>
  </p:transition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5A2F1-1292-4497-89A9-C4ABAE7BB38E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="" xmlns:p14="http://schemas.microsoft.com/office/powerpoint/2010/main" val="3045005256"/>
      </p:ext>
    </p:extLst>
  </p:cSld>
  <p:clrMapOvr>
    <a:masterClrMapping/>
  </p:clrMapOvr>
  <p:transition spd="slow">
    <p:wipe/>
  </p:transition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408CB-E883-4026-8BA5-422B383BCA61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="" xmlns:p14="http://schemas.microsoft.com/office/powerpoint/2010/main" val="2786839057"/>
      </p:ext>
    </p:extLst>
  </p:cSld>
  <p:clrMapOvr>
    <a:masterClrMapping/>
  </p:clrMapOvr>
  <p:transition spd="slow">
    <p:wipe/>
  </p:transition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41CBB8-3210-4BA4-8445-76E84C173690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="" xmlns:p14="http://schemas.microsoft.com/office/powerpoint/2010/main" val="3854847135"/>
      </p:ext>
    </p:extLst>
  </p:cSld>
  <p:clrMapOvr>
    <a:masterClrMapping/>
  </p:clrMapOvr>
  <p:transition spd="slow">
    <p:wipe/>
  </p:transition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D6151-2CA3-4BCA-850E-01B5304259A1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="" xmlns:p14="http://schemas.microsoft.com/office/powerpoint/2010/main" val="1090895016"/>
      </p:ext>
    </p:extLst>
  </p:cSld>
  <p:clrMapOvr>
    <a:masterClrMapping/>
  </p:clrMapOvr>
  <p:transition spd="slow">
    <p:wipe/>
  </p:transition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D7A6CC-A8DF-44DF-A036-80E5055CB025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="" xmlns:p14="http://schemas.microsoft.com/office/powerpoint/2010/main" val="1735248043"/>
      </p:ext>
    </p:extLst>
  </p:cSld>
  <p:clrMapOvr>
    <a:masterClrMapping/>
  </p:clrMapOvr>
  <p:transition spd="slow">
    <p:wipe/>
  </p:transition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BE7056-EAA3-4F57-8BBE-F26589CBA51E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="" xmlns:p14="http://schemas.microsoft.com/office/powerpoint/2010/main" val="2976749198"/>
      </p:ext>
    </p:extLst>
  </p:cSld>
  <p:clrMapOvr>
    <a:masterClrMapping/>
  </p:clrMapOvr>
  <p:transition spd="slow">
    <p:wipe/>
  </p:transition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7ADE19-E33E-4602-9267-A0081E7257DC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="" xmlns:p14="http://schemas.microsoft.com/office/powerpoint/2010/main" val="521998462"/>
      </p:ext>
    </p:extLst>
  </p:cSld>
  <p:clrMapOvr>
    <a:masterClrMapping/>
  </p:clrMapOvr>
  <p:transition spd="slow">
    <p:wipe/>
  </p:transition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AF28F0-FBBC-4244-AA7C-56C5B80F6AA2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="" xmlns:p14="http://schemas.microsoft.com/office/powerpoint/2010/main" val="2750959637"/>
      </p:ext>
    </p:extLst>
  </p:cSld>
  <p:clrMapOvr>
    <a:masterClrMapping/>
  </p:clrMapOvr>
  <p:transition spd="slow"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image" Target="../media/image1.pn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image" Target="../media/image7.jpeg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3.xml"/><Relationship Id="rId13" Type="http://schemas.openxmlformats.org/officeDocument/2006/relationships/image" Target="../media/image7.jpeg"/><Relationship Id="rId3" Type="http://schemas.openxmlformats.org/officeDocument/2006/relationships/slideLayout" Target="../slideLayouts/slideLayout38.xml"/><Relationship Id="rId7" Type="http://schemas.openxmlformats.org/officeDocument/2006/relationships/slideLayout" Target="../slideLayouts/slideLayout42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7.xml"/><Relationship Id="rId1" Type="http://schemas.openxmlformats.org/officeDocument/2006/relationships/slideLayout" Target="../slideLayouts/slideLayout36.xml"/><Relationship Id="rId6" Type="http://schemas.openxmlformats.org/officeDocument/2006/relationships/slideLayout" Target="../slideLayouts/slideLayout41.xml"/><Relationship Id="rId11" Type="http://schemas.openxmlformats.org/officeDocument/2006/relationships/slideLayout" Target="../slideLayouts/slideLayout46.xml"/><Relationship Id="rId5" Type="http://schemas.openxmlformats.org/officeDocument/2006/relationships/slideLayout" Target="../slideLayouts/slideLayout40.xml"/><Relationship Id="rId10" Type="http://schemas.openxmlformats.org/officeDocument/2006/relationships/slideLayout" Target="../slideLayouts/slideLayout45.xml"/><Relationship Id="rId4" Type="http://schemas.openxmlformats.org/officeDocument/2006/relationships/slideLayout" Target="../slideLayouts/slideLayout39.xml"/><Relationship Id="rId9" Type="http://schemas.openxmlformats.org/officeDocument/2006/relationships/slideLayout" Target="../slideLayouts/slideLayout44.xml"/><Relationship Id="rId14" Type="http://schemas.openxmlformats.org/officeDocument/2006/relationships/image" Target="../media/image9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51" name="Rectangle 7"/>
          <p:cNvSpPr>
            <a:spLocks noChangeArrowheads="1"/>
          </p:cNvSpPr>
          <p:nvPr/>
        </p:nvSpPr>
        <p:spPr bwMode="ltGray">
          <a:xfrm>
            <a:off x="0" y="0"/>
            <a:ext cx="660400" cy="6858000"/>
          </a:xfrm>
          <a:prstGeom prst="rect">
            <a:avLst/>
          </a:prstGeom>
          <a:solidFill>
            <a:srgbClr val="EE2E24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r" fontAlgn="base">
              <a:spcBef>
                <a:spcPct val="35000"/>
              </a:spcBef>
              <a:spcAft>
                <a:spcPct val="0"/>
              </a:spcAft>
              <a:buClr>
                <a:srgbClr val="FF140A"/>
              </a:buClr>
              <a:buFont typeface="Wingdings" pitchFamily="2" charset="2"/>
              <a:buNone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911225" y="296863"/>
            <a:ext cx="8074025" cy="890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20750" y="1430338"/>
            <a:ext cx="8064500" cy="440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14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289050" y="6281738"/>
            <a:ext cx="1643063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l" eaLnBrk="0" hangingPunct="0">
              <a:spcBef>
                <a:spcPct val="0"/>
              </a:spcBef>
              <a:buClrTx/>
              <a:buFontTx/>
              <a:buNone/>
              <a:defRPr sz="1200">
                <a:solidFill>
                  <a:srgbClr val="969696"/>
                </a:solidFill>
              </a:defRPr>
            </a:lvl1pPr>
          </a:lstStyle>
          <a:p>
            <a:pPr fontAlgn="base">
              <a:spcAft>
                <a:spcPct val="0"/>
              </a:spcAft>
            </a:pPr>
            <a:fld id="{F4CCCB63-B5C7-4360-B81B-A4D1AADA2189}" type="datetime1">
              <a:rPr lang="en-US"/>
              <a:pPr fontAlgn="base">
                <a:spcAft>
                  <a:spcPct val="0"/>
                </a:spcAft>
              </a:pPr>
              <a:t>11/8/2017</a:t>
            </a:fld>
            <a:endParaRPr lang="en-US"/>
          </a:p>
        </p:txBody>
      </p:sp>
      <p:sp>
        <p:nvSpPr>
          <p:cNvPr id="614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076575" y="6281738"/>
            <a:ext cx="3609975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l" eaLnBrk="0" hangingPunct="0">
              <a:spcBef>
                <a:spcPct val="0"/>
              </a:spcBef>
              <a:buClrTx/>
              <a:buFontTx/>
              <a:buNone/>
              <a:defRPr sz="1200">
                <a:solidFill>
                  <a:srgbClr val="969696"/>
                </a:solidFill>
              </a:defRPr>
            </a:lvl1pPr>
          </a:lstStyle>
          <a:p>
            <a:pPr fontAlgn="base">
              <a:spcAft>
                <a:spcPct val="0"/>
              </a:spcAft>
            </a:pPr>
            <a:r>
              <a:rPr lang="en-US"/>
              <a:t> Cummins Confidential</a:t>
            </a:r>
          </a:p>
        </p:txBody>
      </p:sp>
      <p:pic>
        <p:nvPicPr>
          <p:cNvPr id="1031" name="Picture 71" descr="PPT Lockups_DEU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6759575" y="6164263"/>
            <a:ext cx="2217738" cy="58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5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44538" y="6281738"/>
            <a:ext cx="449262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l" eaLnBrk="0" hangingPunct="0">
              <a:spcBef>
                <a:spcPct val="0"/>
              </a:spcBef>
              <a:buClrTx/>
              <a:buFontTx/>
              <a:buNone/>
              <a:defRPr sz="1200">
                <a:solidFill>
                  <a:srgbClr val="969696"/>
                </a:solidFill>
              </a:defRPr>
            </a:lvl1pPr>
          </a:lstStyle>
          <a:p>
            <a:pPr fontAlgn="base">
              <a:spcAft>
                <a:spcPct val="0"/>
              </a:spcAft>
            </a:pPr>
            <a:fld id="{6B1BD82B-E2BA-4BAC-AB21-3387D96223DA}" type="slidenum">
              <a:rPr lang="en-US"/>
              <a:pPr fontAlgn="base">
                <a:spcAft>
                  <a:spcPct val="0"/>
                </a:spcAft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3207629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hf hdr="0"/>
  <p:txStyles>
    <p:titleStyle>
      <a:lvl1pPr algn="l" rtl="0" eaLnBrk="1" fontAlgn="base" hangingPunct="1">
        <a:lnSpc>
          <a:spcPct val="95000"/>
        </a:lnSpc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lnSpc>
          <a:spcPct val="95000"/>
        </a:lnSpc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charset="0"/>
          <a:ea typeface="Arial" charset="0"/>
          <a:cs typeface="Arial" charset="0"/>
        </a:defRPr>
      </a:lvl2pPr>
      <a:lvl3pPr algn="l" rtl="0" eaLnBrk="1" fontAlgn="base" hangingPunct="1">
        <a:lnSpc>
          <a:spcPct val="95000"/>
        </a:lnSpc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charset="0"/>
          <a:ea typeface="Arial" charset="0"/>
          <a:cs typeface="Arial" charset="0"/>
        </a:defRPr>
      </a:lvl3pPr>
      <a:lvl4pPr algn="l" rtl="0" eaLnBrk="1" fontAlgn="base" hangingPunct="1">
        <a:lnSpc>
          <a:spcPct val="95000"/>
        </a:lnSpc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charset="0"/>
          <a:ea typeface="Arial" charset="0"/>
          <a:cs typeface="Arial" charset="0"/>
        </a:defRPr>
      </a:lvl4pPr>
      <a:lvl5pPr algn="l" rtl="0" eaLnBrk="1" fontAlgn="base" hangingPunct="1">
        <a:lnSpc>
          <a:spcPct val="95000"/>
        </a:lnSpc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charset="0"/>
          <a:ea typeface="Arial" charset="0"/>
          <a:cs typeface="Arial" charset="0"/>
        </a:defRPr>
      </a:lvl5pPr>
      <a:lvl6pPr marL="457200" algn="l" rtl="0" eaLnBrk="1" fontAlgn="base" hangingPunct="1">
        <a:lnSpc>
          <a:spcPct val="95000"/>
        </a:lnSpc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charset="0"/>
          <a:ea typeface="Arial" charset="0"/>
          <a:cs typeface="Arial" charset="0"/>
        </a:defRPr>
      </a:lvl6pPr>
      <a:lvl7pPr marL="914400" algn="l" rtl="0" eaLnBrk="1" fontAlgn="base" hangingPunct="1">
        <a:lnSpc>
          <a:spcPct val="95000"/>
        </a:lnSpc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charset="0"/>
          <a:ea typeface="Arial" charset="0"/>
          <a:cs typeface="Arial" charset="0"/>
        </a:defRPr>
      </a:lvl7pPr>
      <a:lvl8pPr marL="1371600" algn="l" rtl="0" eaLnBrk="1" fontAlgn="base" hangingPunct="1">
        <a:lnSpc>
          <a:spcPct val="95000"/>
        </a:lnSpc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charset="0"/>
          <a:ea typeface="Arial" charset="0"/>
          <a:cs typeface="Arial" charset="0"/>
        </a:defRPr>
      </a:lvl8pPr>
      <a:lvl9pPr marL="1828800" algn="l" rtl="0" eaLnBrk="1" fontAlgn="base" hangingPunct="1">
        <a:lnSpc>
          <a:spcPct val="95000"/>
        </a:lnSpc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charset="0"/>
          <a:ea typeface="Arial" charset="0"/>
          <a:cs typeface="Arial" charset="0"/>
        </a:defRPr>
      </a:lvl9pPr>
    </p:titleStyle>
    <p:bodyStyle>
      <a:lvl1pPr marL="231775" indent="-231775" algn="l" rtl="0" eaLnBrk="1" fontAlgn="base" hangingPunct="1">
        <a:spcBef>
          <a:spcPct val="35000"/>
        </a:spcBef>
        <a:spcAft>
          <a:spcPct val="0"/>
        </a:spcAft>
        <a:buClr>
          <a:srgbClr val="EE2E24"/>
        </a:buClr>
        <a:buFont typeface="Wingdings" pitchFamily="2" charset="2"/>
        <a:buChar char="§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579438" indent="-233363" algn="l" rtl="0" eaLnBrk="1" fontAlgn="base" hangingPunct="1">
        <a:spcBef>
          <a:spcPct val="35000"/>
        </a:spcBef>
        <a:spcAft>
          <a:spcPct val="0"/>
        </a:spcAft>
        <a:buClr>
          <a:srgbClr val="EE2E24"/>
        </a:buClr>
        <a:buFont typeface="Arial" charset="0"/>
        <a:buChar char="–"/>
        <a:defRPr sz="2200">
          <a:solidFill>
            <a:schemeClr val="tx1"/>
          </a:solidFill>
          <a:latin typeface="+mn-lt"/>
          <a:ea typeface="+mn-ea"/>
          <a:cs typeface="+mn-cs"/>
        </a:defRPr>
      </a:lvl2pPr>
      <a:lvl3pPr marL="863600" indent="-169863" algn="l" rtl="0" eaLnBrk="1" fontAlgn="base" hangingPunct="1">
        <a:spcBef>
          <a:spcPct val="35000"/>
        </a:spcBef>
        <a:spcAft>
          <a:spcPct val="0"/>
        </a:spcAft>
        <a:buClr>
          <a:srgbClr val="EE2E24"/>
        </a:buClr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3pPr>
      <a:lvl4pPr marL="1146175" indent="-168275" algn="l" rtl="0" eaLnBrk="1" fontAlgn="base" hangingPunct="1">
        <a:spcBef>
          <a:spcPct val="35000"/>
        </a:spcBef>
        <a:spcAft>
          <a:spcPct val="0"/>
        </a:spcAft>
        <a:buChar char="–"/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441450" indent="-180975" algn="l" rtl="0" eaLnBrk="1" fontAlgn="base" hangingPunct="1">
        <a:spcBef>
          <a:spcPct val="35000"/>
        </a:spcBef>
        <a:spcAft>
          <a:spcPct val="0"/>
        </a:spcAft>
        <a:buChar char="»"/>
        <a:defRPr i="1">
          <a:solidFill>
            <a:schemeClr val="tx1"/>
          </a:solidFill>
          <a:latin typeface="+mn-lt"/>
          <a:ea typeface="+mn-ea"/>
          <a:cs typeface="+mn-cs"/>
        </a:defRPr>
      </a:lvl5pPr>
      <a:lvl6pPr marL="1898650" indent="-180975" algn="l" rtl="0" eaLnBrk="1" fontAlgn="base" hangingPunct="1">
        <a:spcBef>
          <a:spcPct val="35000"/>
        </a:spcBef>
        <a:spcAft>
          <a:spcPct val="0"/>
        </a:spcAft>
        <a:buChar char="»"/>
        <a:defRPr i="1">
          <a:solidFill>
            <a:schemeClr val="tx1"/>
          </a:solidFill>
          <a:latin typeface="+mn-lt"/>
          <a:ea typeface="+mn-ea"/>
          <a:cs typeface="+mn-cs"/>
        </a:defRPr>
      </a:lvl6pPr>
      <a:lvl7pPr marL="2355850" indent="-180975" algn="l" rtl="0" eaLnBrk="1" fontAlgn="base" hangingPunct="1">
        <a:spcBef>
          <a:spcPct val="35000"/>
        </a:spcBef>
        <a:spcAft>
          <a:spcPct val="0"/>
        </a:spcAft>
        <a:buChar char="»"/>
        <a:defRPr i="1">
          <a:solidFill>
            <a:schemeClr val="tx1"/>
          </a:solidFill>
          <a:latin typeface="+mn-lt"/>
          <a:ea typeface="+mn-ea"/>
          <a:cs typeface="+mn-cs"/>
        </a:defRPr>
      </a:lvl7pPr>
      <a:lvl8pPr marL="2813050" indent="-180975" algn="l" rtl="0" eaLnBrk="1" fontAlgn="base" hangingPunct="1">
        <a:spcBef>
          <a:spcPct val="35000"/>
        </a:spcBef>
        <a:spcAft>
          <a:spcPct val="0"/>
        </a:spcAft>
        <a:buChar char="»"/>
        <a:defRPr i="1">
          <a:solidFill>
            <a:schemeClr val="tx1"/>
          </a:solidFill>
          <a:latin typeface="+mn-lt"/>
          <a:ea typeface="+mn-ea"/>
          <a:cs typeface="+mn-cs"/>
        </a:defRPr>
      </a:lvl8pPr>
      <a:lvl9pPr marL="3270250" indent="-180975" algn="l" rtl="0" eaLnBrk="1" fontAlgn="base" hangingPunct="1">
        <a:spcBef>
          <a:spcPct val="35000"/>
        </a:spcBef>
        <a:spcAft>
          <a:spcPct val="0"/>
        </a:spcAft>
        <a:buChar char="»"/>
        <a:defRPr i="1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51" name="Rectangle 7"/>
          <p:cNvSpPr>
            <a:spLocks noChangeArrowheads="1"/>
          </p:cNvSpPr>
          <p:nvPr/>
        </p:nvSpPr>
        <p:spPr bwMode="ltGray">
          <a:xfrm>
            <a:off x="0" y="0"/>
            <a:ext cx="660400" cy="6858000"/>
          </a:xfrm>
          <a:prstGeom prst="rect">
            <a:avLst/>
          </a:prstGeom>
          <a:solidFill>
            <a:srgbClr val="EE2E24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r" fontAlgn="base">
              <a:spcBef>
                <a:spcPct val="35000"/>
              </a:spcBef>
              <a:spcAft>
                <a:spcPct val="0"/>
              </a:spcAft>
              <a:buClr>
                <a:srgbClr val="FF140A"/>
              </a:buClr>
              <a:buFont typeface="Wingdings" pitchFamily="2" charset="2"/>
              <a:buNone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911225" y="296863"/>
            <a:ext cx="8074025" cy="890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20750" y="1430338"/>
            <a:ext cx="8064500" cy="440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14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289050" y="6281738"/>
            <a:ext cx="1643063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l" eaLnBrk="0" hangingPunct="0">
              <a:spcBef>
                <a:spcPct val="0"/>
              </a:spcBef>
              <a:buClrTx/>
              <a:buFontTx/>
              <a:buNone/>
              <a:defRPr sz="1200">
                <a:solidFill>
                  <a:srgbClr val="969696"/>
                </a:solidFill>
              </a:defRPr>
            </a:lvl1pPr>
          </a:lstStyle>
          <a:p>
            <a:pPr fontAlgn="base">
              <a:spcAft>
                <a:spcPct val="0"/>
              </a:spcAft>
            </a:pPr>
            <a:fld id="{F4CCCB63-B5C7-4360-B81B-A4D1AADA2189}" type="datetime1">
              <a:rPr lang="en-US"/>
              <a:pPr fontAlgn="base">
                <a:spcAft>
                  <a:spcPct val="0"/>
                </a:spcAft>
              </a:pPr>
              <a:t>11/8/2017</a:t>
            </a:fld>
            <a:endParaRPr lang="en-US"/>
          </a:p>
        </p:txBody>
      </p:sp>
      <p:sp>
        <p:nvSpPr>
          <p:cNvPr id="614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076575" y="6281738"/>
            <a:ext cx="3609975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l" eaLnBrk="0" hangingPunct="0">
              <a:spcBef>
                <a:spcPct val="0"/>
              </a:spcBef>
              <a:buClrTx/>
              <a:buFontTx/>
              <a:buNone/>
              <a:defRPr sz="1200">
                <a:solidFill>
                  <a:srgbClr val="969696"/>
                </a:solidFill>
              </a:defRPr>
            </a:lvl1pPr>
          </a:lstStyle>
          <a:p>
            <a:pPr fontAlgn="base">
              <a:spcAft>
                <a:spcPct val="0"/>
              </a:spcAft>
            </a:pPr>
            <a:r>
              <a:rPr lang="en-US"/>
              <a:t> Cummins Confidential</a:t>
            </a:r>
          </a:p>
        </p:txBody>
      </p:sp>
      <p:pic>
        <p:nvPicPr>
          <p:cNvPr id="1031" name="Picture 71" descr="PPT Lockups_DEU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6759575" y="6164263"/>
            <a:ext cx="2217738" cy="58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5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44538" y="6281738"/>
            <a:ext cx="449262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l" eaLnBrk="0" hangingPunct="0">
              <a:spcBef>
                <a:spcPct val="0"/>
              </a:spcBef>
              <a:buClrTx/>
              <a:buFontTx/>
              <a:buNone/>
              <a:defRPr sz="1200">
                <a:solidFill>
                  <a:srgbClr val="969696"/>
                </a:solidFill>
              </a:defRPr>
            </a:lvl1pPr>
          </a:lstStyle>
          <a:p>
            <a:pPr fontAlgn="base">
              <a:spcAft>
                <a:spcPct val="0"/>
              </a:spcAft>
            </a:pPr>
            <a:fld id="{6B1BD82B-E2BA-4BAC-AB21-3387D96223DA}" type="slidenum">
              <a:rPr lang="en-US"/>
              <a:pPr fontAlgn="base">
                <a:spcAft>
                  <a:spcPct val="0"/>
                </a:spcAft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677877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  <p:sldLayoutId id="2147483697" r:id="rId12"/>
  </p:sldLayoutIdLst>
  <p:hf hdr="0"/>
  <p:txStyles>
    <p:titleStyle>
      <a:lvl1pPr algn="l" rtl="0" eaLnBrk="1" fontAlgn="base" hangingPunct="1">
        <a:lnSpc>
          <a:spcPct val="95000"/>
        </a:lnSpc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lnSpc>
          <a:spcPct val="95000"/>
        </a:lnSpc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charset="0"/>
          <a:ea typeface="Arial" charset="0"/>
          <a:cs typeface="Arial" charset="0"/>
        </a:defRPr>
      </a:lvl2pPr>
      <a:lvl3pPr algn="l" rtl="0" eaLnBrk="1" fontAlgn="base" hangingPunct="1">
        <a:lnSpc>
          <a:spcPct val="95000"/>
        </a:lnSpc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charset="0"/>
          <a:ea typeface="Arial" charset="0"/>
          <a:cs typeface="Arial" charset="0"/>
        </a:defRPr>
      </a:lvl3pPr>
      <a:lvl4pPr algn="l" rtl="0" eaLnBrk="1" fontAlgn="base" hangingPunct="1">
        <a:lnSpc>
          <a:spcPct val="95000"/>
        </a:lnSpc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charset="0"/>
          <a:ea typeface="Arial" charset="0"/>
          <a:cs typeface="Arial" charset="0"/>
        </a:defRPr>
      </a:lvl4pPr>
      <a:lvl5pPr algn="l" rtl="0" eaLnBrk="1" fontAlgn="base" hangingPunct="1">
        <a:lnSpc>
          <a:spcPct val="95000"/>
        </a:lnSpc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charset="0"/>
          <a:ea typeface="Arial" charset="0"/>
          <a:cs typeface="Arial" charset="0"/>
        </a:defRPr>
      </a:lvl5pPr>
      <a:lvl6pPr marL="457200" algn="l" rtl="0" eaLnBrk="1" fontAlgn="base" hangingPunct="1">
        <a:lnSpc>
          <a:spcPct val="95000"/>
        </a:lnSpc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charset="0"/>
          <a:ea typeface="Arial" charset="0"/>
          <a:cs typeface="Arial" charset="0"/>
        </a:defRPr>
      </a:lvl6pPr>
      <a:lvl7pPr marL="914400" algn="l" rtl="0" eaLnBrk="1" fontAlgn="base" hangingPunct="1">
        <a:lnSpc>
          <a:spcPct val="95000"/>
        </a:lnSpc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charset="0"/>
          <a:ea typeface="Arial" charset="0"/>
          <a:cs typeface="Arial" charset="0"/>
        </a:defRPr>
      </a:lvl7pPr>
      <a:lvl8pPr marL="1371600" algn="l" rtl="0" eaLnBrk="1" fontAlgn="base" hangingPunct="1">
        <a:lnSpc>
          <a:spcPct val="95000"/>
        </a:lnSpc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charset="0"/>
          <a:ea typeface="Arial" charset="0"/>
          <a:cs typeface="Arial" charset="0"/>
        </a:defRPr>
      </a:lvl8pPr>
      <a:lvl9pPr marL="1828800" algn="l" rtl="0" eaLnBrk="1" fontAlgn="base" hangingPunct="1">
        <a:lnSpc>
          <a:spcPct val="95000"/>
        </a:lnSpc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charset="0"/>
          <a:ea typeface="Arial" charset="0"/>
          <a:cs typeface="Arial" charset="0"/>
        </a:defRPr>
      </a:lvl9pPr>
    </p:titleStyle>
    <p:bodyStyle>
      <a:lvl1pPr marL="231775" indent="-231775" algn="l" rtl="0" eaLnBrk="1" fontAlgn="base" hangingPunct="1">
        <a:spcBef>
          <a:spcPct val="35000"/>
        </a:spcBef>
        <a:spcAft>
          <a:spcPct val="0"/>
        </a:spcAft>
        <a:buClr>
          <a:srgbClr val="EE2E24"/>
        </a:buClr>
        <a:buFont typeface="Wingdings" pitchFamily="2" charset="2"/>
        <a:buChar char="§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579438" indent="-233363" algn="l" rtl="0" eaLnBrk="1" fontAlgn="base" hangingPunct="1">
        <a:spcBef>
          <a:spcPct val="35000"/>
        </a:spcBef>
        <a:spcAft>
          <a:spcPct val="0"/>
        </a:spcAft>
        <a:buClr>
          <a:srgbClr val="EE2E24"/>
        </a:buClr>
        <a:buFont typeface="Arial" charset="0"/>
        <a:buChar char="–"/>
        <a:defRPr sz="2200">
          <a:solidFill>
            <a:schemeClr val="tx1"/>
          </a:solidFill>
          <a:latin typeface="+mn-lt"/>
          <a:ea typeface="+mn-ea"/>
          <a:cs typeface="+mn-cs"/>
        </a:defRPr>
      </a:lvl2pPr>
      <a:lvl3pPr marL="863600" indent="-169863" algn="l" rtl="0" eaLnBrk="1" fontAlgn="base" hangingPunct="1">
        <a:spcBef>
          <a:spcPct val="35000"/>
        </a:spcBef>
        <a:spcAft>
          <a:spcPct val="0"/>
        </a:spcAft>
        <a:buClr>
          <a:srgbClr val="EE2E24"/>
        </a:buClr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3pPr>
      <a:lvl4pPr marL="1146175" indent="-168275" algn="l" rtl="0" eaLnBrk="1" fontAlgn="base" hangingPunct="1">
        <a:spcBef>
          <a:spcPct val="35000"/>
        </a:spcBef>
        <a:spcAft>
          <a:spcPct val="0"/>
        </a:spcAft>
        <a:buChar char="–"/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441450" indent="-180975" algn="l" rtl="0" eaLnBrk="1" fontAlgn="base" hangingPunct="1">
        <a:spcBef>
          <a:spcPct val="35000"/>
        </a:spcBef>
        <a:spcAft>
          <a:spcPct val="0"/>
        </a:spcAft>
        <a:buChar char="»"/>
        <a:defRPr i="1">
          <a:solidFill>
            <a:schemeClr val="tx1"/>
          </a:solidFill>
          <a:latin typeface="+mn-lt"/>
          <a:ea typeface="+mn-ea"/>
          <a:cs typeface="+mn-cs"/>
        </a:defRPr>
      </a:lvl5pPr>
      <a:lvl6pPr marL="1898650" indent="-180975" algn="l" rtl="0" eaLnBrk="1" fontAlgn="base" hangingPunct="1">
        <a:spcBef>
          <a:spcPct val="35000"/>
        </a:spcBef>
        <a:spcAft>
          <a:spcPct val="0"/>
        </a:spcAft>
        <a:buChar char="»"/>
        <a:defRPr i="1">
          <a:solidFill>
            <a:schemeClr val="tx1"/>
          </a:solidFill>
          <a:latin typeface="+mn-lt"/>
          <a:ea typeface="+mn-ea"/>
          <a:cs typeface="+mn-cs"/>
        </a:defRPr>
      </a:lvl6pPr>
      <a:lvl7pPr marL="2355850" indent="-180975" algn="l" rtl="0" eaLnBrk="1" fontAlgn="base" hangingPunct="1">
        <a:spcBef>
          <a:spcPct val="35000"/>
        </a:spcBef>
        <a:spcAft>
          <a:spcPct val="0"/>
        </a:spcAft>
        <a:buChar char="»"/>
        <a:defRPr i="1">
          <a:solidFill>
            <a:schemeClr val="tx1"/>
          </a:solidFill>
          <a:latin typeface="+mn-lt"/>
          <a:ea typeface="+mn-ea"/>
          <a:cs typeface="+mn-cs"/>
        </a:defRPr>
      </a:lvl7pPr>
      <a:lvl8pPr marL="2813050" indent="-180975" algn="l" rtl="0" eaLnBrk="1" fontAlgn="base" hangingPunct="1">
        <a:spcBef>
          <a:spcPct val="35000"/>
        </a:spcBef>
        <a:spcAft>
          <a:spcPct val="0"/>
        </a:spcAft>
        <a:buChar char="»"/>
        <a:defRPr i="1">
          <a:solidFill>
            <a:schemeClr val="tx1"/>
          </a:solidFill>
          <a:latin typeface="+mn-lt"/>
          <a:ea typeface="+mn-ea"/>
          <a:cs typeface="+mn-cs"/>
        </a:defRPr>
      </a:lvl8pPr>
      <a:lvl9pPr marL="3270250" indent="-180975" algn="l" rtl="0" eaLnBrk="1" fontAlgn="base" hangingPunct="1">
        <a:spcBef>
          <a:spcPct val="35000"/>
        </a:spcBef>
        <a:spcAft>
          <a:spcPct val="0"/>
        </a:spcAft>
        <a:buChar char="»"/>
        <a:defRPr i="1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1520" y="6525344"/>
            <a:ext cx="971128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08/11/2017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56376" y="6380974"/>
            <a:ext cx="730424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1466553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9" r:id="rId1"/>
    <p:sldLayoutId id="2147483700" r:id="rId2"/>
    <p:sldLayoutId id="2147483701" r:id="rId3"/>
    <p:sldLayoutId id="2147483702" r:id="rId4"/>
    <p:sldLayoutId id="2147483703" r:id="rId5"/>
    <p:sldLayoutId id="2147483704" r:id="rId6"/>
    <p:sldLayoutId id="2147483705" r:id="rId7"/>
    <p:sldLayoutId id="2147483706" r:id="rId8"/>
    <p:sldLayoutId id="2147483707" r:id="rId9"/>
    <p:sldLayoutId id="2147483708" r:id="rId10"/>
    <p:sldLayoutId id="214748370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1520" y="6525344"/>
            <a:ext cx="971128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56376" y="6380972"/>
            <a:ext cx="730424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007E46-2E02-4A8C-9BCB-BB53637D0884}" type="slidenum">
              <a:rPr lang="en-GB" altLang="en-US" smtClean="0"/>
              <a:pPr/>
              <a:t>‹#›</a:t>
            </a:fld>
            <a:endParaRPr lang="en-GB" altLang="en-US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14" cstate="print"/>
          <a:stretch>
            <a:fillRect/>
          </a:stretch>
        </p:blipFill>
        <p:spPr>
          <a:xfrm>
            <a:off x="6516216" y="188640"/>
            <a:ext cx="2413000" cy="9652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1155553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1" r:id="rId1"/>
    <p:sldLayoutId id="2147483712" r:id="rId2"/>
    <p:sldLayoutId id="2147483713" r:id="rId3"/>
    <p:sldLayoutId id="2147483714" r:id="rId4"/>
    <p:sldLayoutId id="2147483715" r:id="rId5"/>
    <p:sldLayoutId id="2147483716" r:id="rId6"/>
    <p:sldLayoutId id="2147483717" r:id="rId7"/>
    <p:sldLayoutId id="2147483718" r:id="rId8"/>
    <p:sldLayoutId id="2147483719" r:id="rId9"/>
    <p:sldLayoutId id="2147483720" r:id="rId10"/>
    <p:sldLayoutId id="2147483721" r:id="rId11"/>
  </p:sldLayoutIdLst>
  <p:transition spd="slow">
    <p:wipe/>
  </p:transition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0.xml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31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11.png"/><Relationship Id="rId4" Type="http://schemas.openxmlformats.org/officeDocument/2006/relationships/oleObject" Target="../embeddings/oleObject1.bin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31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11.png"/><Relationship Id="rId4" Type="http://schemas.openxmlformats.org/officeDocument/2006/relationships/oleObject" Target="../embeddings/oleObject2.bin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6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31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11.png"/><Relationship Id="rId4" Type="http://schemas.openxmlformats.org/officeDocument/2006/relationships/oleObject" Target="../embeddings/oleObject3.bin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31.xml"/><Relationship Id="rId1" Type="http://schemas.openxmlformats.org/officeDocument/2006/relationships/vmlDrawing" Target="../drawings/vmlDrawing4.vml"/><Relationship Id="rId5" Type="http://schemas.openxmlformats.org/officeDocument/2006/relationships/image" Target="../media/image11.png"/><Relationship Id="rId4" Type="http://schemas.openxmlformats.org/officeDocument/2006/relationships/oleObject" Target="../embeddings/oleObject4.bin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26.xml"/><Relationship Id="rId1" Type="http://schemas.openxmlformats.org/officeDocument/2006/relationships/vmlDrawing" Target="../drawings/vmlDrawing5.vml"/><Relationship Id="rId5" Type="http://schemas.openxmlformats.org/officeDocument/2006/relationships/image" Target="../media/image11.png"/><Relationship Id="rId4" Type="http://schemas.openxmlformats.org/officeDocument/2006/relationships/oleObject" Target="../embeddings/oleObject5.bin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30.xml"/><Relationship Id="rId1" Type="http://schemas.openxmlformats.org/officeDocument/2006/relationships/vmlDrawing" Target="../drawings/vmlDrawing6.vml"/><Relationship Id="rId5" Type="http://schemas.openxmlformats.org/officeDocument/2006/relationships/image" Target="../media/image11.png"/><Relationship Id="rId4" Type="http://schemas.openxmlformats.org/officeDocument/2006/relationships/oleObject" Target="../embeddings/oleObject6.bin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le 1"/>
          <p:cNvSpPr>
            <a:spLocks noGrp="1"/>
          </p:cNvSpPr>
          <p:nvPr>
            <p:ph type="ctrTitle"/>
          </p:nvPr>
        </p:nvSpPr>
        <p:spPr>
          <a:xfrm>
            <a:off x="971600" y="1196752"/>
            <a:ext cx="7200800" cy="4216400"/>
          </a:xfrm>
        </p:spPr>
        <p:txBody>
          <a:bodyPr>
            <a:normAutofit fontScale="90000"/>
          </a:bodyPr>
          <a:lstStyle/>
          <a:p>
            <a:r>
              <a:rPr lang="en-GB" altLang="en-US" dirty="0"/>
              <a:t/>
            </a:r>
            <a:br>
              <a:rPr lang="en-GB" altLang="en-US" dirty="0"/>
            </a:br>
            <a:r>
              <a:rPr lang="en-GB" altLang="en-US" dirty="0"/>
              <a:t/>
            </a:r>
            <a:br>
              <a:rPr lang="en-GB" altLang="en-US" dirty="0"/>
            </a:br>
            <a:r>
              <a:rPr lang="en-GB" altLang="en-US" dirty="0"/>
              <a:t> </a:t>
            </a:r>
            <a:r>
              <a:rPr lang="en-GB" altLang="en-US" b="1" dirty="0">
                <a:latin typeface="Arial Rounded MT Bold" charset="0"/>
                <a:ea typeface="Arial Rounded MT Bold" charset="0"/>
                <a:cs typeface="Arial Rounded MT Bold" charset="0"/>
              </a:rPr>
              <a:t>BMSK4001</a:t>
            </a:r>
            <a:r>
              <a:rPr lang="en-GB" altLang="en-US" dirty="0"/>
              <a:t/>
            </a:r>
            <a:br>
              <a:rPr lang="en-GB" altLang="en-US" dirty="0"/>
            </a:br>
            <a:r>
              <a:rPr lang="en-GB" altLang="en-US" dirty="0"/>
              <a:t> </a:t>
            </a:r>
            <a:r>
              <a:rPr lang="en-GB" altLang="en-US" dirty="0">
                <a:latin typeface="Arial Rounded MT Bold" charset="0"/>
                <a:ea typeface="Arial Rounded MT Bold" charset="0"/>
                <a:cs typeface="Arial Rounded MT Bold" charset="0"/>
              </a:rPr>
              <a:t>Academic + Employability Skills</a:t>
            </a:r>
            <a:br>
              <a:rPr lang="en-GB" altLang="en-US" dirty="0">
                <a:latin typeface="Arial Rounded MT Bold" charset="0"/>
                <a:ea typeface="Arial Rounded MT Bold" charset="0"/>
                <a:cs typeface="Arial Rounded MT Bold" charset="0"/>
              </a:rPr>
            </a:br>
            <a:r>
              <a:rPr lang="en-GB" altLang="en-US" dirty="0">
                <a:latin typeface="Arial Rounded MT Bold" charset="0"/>
                <a:ea typeface="Arial Rounded MT Bold" charset="0"/>
                <a:cs typeface="Arial Rounded MT Bold" charset="0"/>
              </a:rPr>
              <a:t> </a:t>
            </a:r>
            <a:br>
              <a:rPr lang="en-GB" altLang="en-US" dirty="0">
                <a:latin typeface="Arial Rounded MT Bold" charset="0"/>
                <a:ea typeface="Arial Rounded MT Bold" charset="0"/>
                <a:cs typeface="Arial Rounded MT Bold" charset="0"/>
              </a:rPr>
            </a:br>
            <a:r>
              <a:rPr lang="en-GB" altLang="en-US" dirty="0">
                <a:solidFill>
                  <a:schemeClr val="bg1"/>
                </a:solidFill>
                <a:latin typeface="Arial Rounded MT Bold" charset="0"/>
                <a:ea typeface="Arial Rounded MT Bold" charset="0"/>
                <a:cs typeface="Arial Rounded MT Bold" charset="0"/>
              </a:rPr>
              <a:t>Research Methods</a:t>
            </a:r>
            <a:br>
              <a:rPr lang="en-GB" altLang="en-US" dirty="0">
                <a:solidFill>
                  <a:schemeClr val="bg1"/>
                </a:solidFill>
                <a:latin typeface="Arial Rounded MT Bold" charset="0"/>
                <a:ea typeface="Arial Rounded MT Bold" charset="0"/>
                <a:cs typeface="Arial Rounded MT Bold" charset="0"/>
              </a:rPr>
            </a:br>
            <a:r>
              <a:rPr lang="en-GB" altLang="en-US" dirty="0">
                <a:solidFill>
                  <a:schemeClr val="bg1"/>
                </a:solidFill>
                <a:latin typeface="Arial Rounded MT Bold" charset="0"/>
                <a:ea typeface="Arial Rounded MT Bold" charset="0"/>
                <a:cs typeface="Arial Rounded MT Bold" charset="0"/>
              </a:rPr>
              <a:t>Overview</a:t>
            </a:r>
            <a:r>
              <a:rPr lang="en-GB" altLang="en-US" dirty="0"/>
              <a:t/>
            </a:r>
            <a:br>
              <a:rPr lang="en-GB" altLang="en-US" dirty="0"/>
            </a:br>
            <a:r>
              <a:rPr lang="en-GB" altLang="en-US" dirty="0"/>
              <a:t/>
            </a:r>
            <a:br>
              <a:rPr lang="en-GB" altLang="en-US" dirty="0"/>
            </a:br>
            <a:endParaRPr lang="en-GB" alt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06E5A9F-E615-40BA-994E-0BF3FD40C183}" type="slidenum">
              <a:rPr kumimoji="0" lang="en-GB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ndara" panose="020E0502030303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GB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ndara" panose="020E0502030303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810493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FC6377EA-9470-454B-AA56-5D95C5452F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5536" y="188640"/>
            <a:ext cx="8229600" cy="864096"/>
          </a:xfrm>
        </p:spPr>
        <p:txBody>
          <a:bodyPr>
            <a:normAutofit/>
          </a:bodyPr>
          <a:lstStyle/>
          <a:p>
            <a:r>
              <a:rPr lang="en-GB" sz="2800" dirty="0">
                <a:latin typeface="Arial Rounded MT Bold" panose="020F0704030504030204" pitchFamily="34" charset="0"/>
              </a:rPr>
              <a:t>Overview of Research and Data Handling</a:t>
            </a:r>
            <a:endParaRPr lang="en-GB" sz="28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0C6C2E7E-1E65-4114-AC63-88887A3C30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7544" y="980728"/>
            <a:ext cx="8229600" cy="4365104"/>
          </a:xfrm>
        </p:spPr>
        <p:txBody>
          <a:bodyPr>
            <a:normAutofit/>
          </a:bodyPr>
          <a:lstStyle/>
          <a:p>
            <a:pPr>
              <a:buNone/>
            </a:pPr>
            <a:endParaRPr lang="en-GB" sz="22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Initial </a:t>
            </a:r>
            <a:r>
              <a:rPr lang="en-GB" sz="2400" i="1" dirty="0">
                <a:latin typeface="Calibri" panose="020F0502020204030204" pitchFamily="34" charset="0"/>
                <a:cs typeface="Calibri" panose="020F0502020204030204" pitchFamily="34" charset="0"/>
              </a:rPr>
              <a:t>‘raw data’ </a:t>
            </a: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(letters and numbers with no specific meaning) are transformed into </a:t>
            </a:r>
            <a:r>
              <a:rPr lang="en-GB" sz="2400" dirty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Information</a:t>
            </a:r>
          </a:p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Possession of certain </a:t>
            </a:r>
            <a:r>
              <a:rPr lang="en-GB" sz="2400" dirty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Information</a:t>
            </a: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 can </a:t>
            </a:r>
            <a:r>
              <a:rPr lang="en-GB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bring Knowledge</a:t>
            </a:r>
            <a:endParaRPr lang="en-GB" sz="2400" dirty="0">
              <a:solidFill>
                <a:schemeClr val="tx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We can act upon that </a:t>
            </a:r>
            <a:r>
              <a:rPr lang="en-GB" sz="2400" dirty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Knowledge</a:t>
            </a: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  to effect </a:t>
            </a:r>
            <a:r>
              <a:rPr lang="en-GB" sz="2400" i="1" dirty="0">
                <a:latin typeface="Calibri" panose="020F0502020204030204" pitchFamily="34" charset="0"/>
                <a:cs typeface="Calibri" panose="020F0502020204030204" pitchFamily="34" charset="0"/>
              </a:rPr>
              <a:t>change</a:t>
            </a: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 if </a:t>
            </a:r>
            <a:r>
              <a:rPr lang="en-GB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required. </a:t>
            </a:r>
            <a:endParaRPr lang="en-GB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400" dirty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Data</a:t>
            </a: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 can be collected in several ways using both </a:t>
            </a:r>
            <a:r>
              <a:rPr lang="en-GB" sz="2400" i="1" dirty="0">
                <a:latin typeface="Calibri" panose="020F0502020204030204" pitchFamily="34" charset="0"/>
                <a:cs typeface="Calibri" panose="020F0502020204030204" pitchFamily="34" charset="0"/>
              </a:rPr>
              <a:t>primary</a:t>
            </a: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 and </a:t>
            </a:r>
            <a:r>
              <a:rPr lang="en-GB" sz="2400" i="1" dirty="0">
                <a:latin typeface="Calibri" panose="020F0502020204030204" pitchFamily="34" charset="0"/>
                <a:cs typeface="Calibri" panose="020F0502020204030204" pitchFamily="34" charset="0"/>
              </a:rPr>
              <a:t>secondary</a:t>
            </a: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 sources</a:t>
            </a:r>
          </a:p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Statistics can be </a:t>
            </a:r>
            <a:r>
              <a:rPr lang="en-GB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used </a:t>
            </a: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to produce graphs and charts to illustrate data meaningfully</a:t>
            </a:r>
          </a:p>
          <a:p>
            <a:endParaRPr lang="en-GB" sz="1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="" xmlns:p14="http://schemas.microsoft.com/office/powerpoint/2010/main" val="21089815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FC6377EA-9470-454B-AA56-5D95C5452F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528" y="0"/>
            <a:ext cx="8229600" cy="1152128"/>
          </a:xfrm>
        </p:spPr>
        <p:txBody>
          <a:bodyPr>
            <a:normAutofit/>
          </a:bodyPr>
          <a:lstStyle/>
          <a:p>
            <a:r>
              <a:rPr lang="en-GB" dirty="0">
                <a:latin typeface="Arial Rounded MT Bold" panose="020F0704030504030204" pitchFamily="34" charset="0"/>
              </a:rPr>
              <a:t>Why collect information?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0C6C2E7E-1E65-4114-AC63-88887A3C30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7544" y="980728"/>
            <a:ext cx="8229600" cy="4365104"/>
          </a:xfrm>
        </p:spPr>
        <p:txBody>
          <a:bodyPr>
            <a:normAutofit lnSpcReduction="10000"/>
          </a:bodyPr>
          <a:lstStyle/>
          <a:p>
            <a:pPr>
              <a:buNone/>
            </a:pPr>
            <a:endParaRPr lang="en-GB" sz="22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en-GB" sz="2600" dirty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Decision-making: </a:t>
            </a:r>
            <a:br>
              <a:rPr lang="en-GB" sz="2600" dirty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2600" dirty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en-GB" sz="2600" dirty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US" sz="2600" dirty="0">
                <a:latin typeface="Calibri" panose="020F0502020204030204" pitchFamily="34" charset="0"/>
                <a:cs typeface="Calibri" panose="020F0502020204030204" pitchFamily="34" charset="0"/>
              </a:rPr>
              <a:t>Information used for decision-making is often categorised into three types: </a:t>
            </a:r>
            <a:br>
              <a:rPr lang="en-US" sz="26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en-US" sz="26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en-US" sz="2600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Strategic</a:t>
            </a:r>
            <a:r>
              <a:rPr lang="en-US" sz="2600" dirty="0">
                <a:latin typeface="Calibri" panose="020F0502020204030204" pitchFamily="34" charset="0"/>
                <a:cs typeface="Calibri" panose="020F0502020204030204" pitchFamily="34" charset="0"/>
              </a:rPr>
              <a:t> – looking at the Big Picture</a:t>
            </a:r>
            <a:br>
              <a:rPr lang="en-US" sz="26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en-US" sz="26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en-US" sz="2600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Tactical</a:t>
            </a:r>
            <a:r>
              <a:rPr lang="en-US" sz="2600" dirty="0">
                <a:latin typeface="Calibri" panose="020F0502020204030204" pitchFamily="34" charset="0"/>
                <a:cs typeface="Calibri" panose="020F0502020204030204" pitchFamily="34" charset="0"/>
              </a:rPr>
              <a:t>  - measuring effective use of company resources</a:t>
            </a:r>
            <a:br>
              <a:rPr lang="en-US" sz="26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en-US" sz="26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en-US" sz="2600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Operational</a:t>
            </a:r>
            <a:r>
              <a:rPr lang="en-US" sz="2600" dirty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</a:t>
            </a:r>
            <a:r>
              <a:rPr lang="en-US" sz="2600" dirty="0">
                <a:latin typeface="Calibri" panose="020F0502020204030204" pitchFamily="34" charset="0"/>
                <a:cs typeface="Calibri" panose="020F0502020204030204" pitchFamily="34" charset="0"/>
              </a:rPr>
              <a:t>- how the day to day operations are handled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="" xmlns:p14="http://schemas.microsoft.com/office/powerpoint/2010/main" val="455841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FC6377EA-9470-454B-AA56-5D95C5452F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528" y="0"/>
            <a:ext cx="8229600" cy="1152128"/>
          </a:xfrm>
        </p:spPr>
        <p:txBody>
          <a:bodyPr>
            <a:normAutofit/>
          </a:bodyPr>
          <a:lstStyle/>
          <a:p>
            <a:r>
              <a:rPr lang="en-GB" dirty="0">
                <a:latin typeface="Arial Rounded MT Bold" panose="020F0704030504030204" pitchFamily="34" charset="0"/>
              </a:rPr>
              <a:t>Why collect information?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0C6C2E7E-1E65-4114-AC63-88887A3C30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9552" y="1052736"/>
            <a:ext cx="8229600" cy="4365104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Information is used at all levels and in all </a:t>
            </a:r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functions/departments within 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organisations:</a:t>
            </a:r>
          </a:p>
          <a:p>
            <a:pPr>
              <a:buNone/>
            </a:pPr>
            <a:endParaRPr lang="en-GB" sz="22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70000"/>
              </a:lnSpc>
              <a:buFont typeface="Wingdings" charset="2"/>
              <a:buChar char="§"/>
            </a:pPr>
            <a:r>
              <a:rPr lang="en-GB" sz="2900" dirty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Planning:</a:t>
            </a:r>
            <a:r>
              <a:rPr lang="en-GB" sz="2900" dirty="0">
                <a:latin typeface="Calibri" panose="020F0502020204030204" pitchFamily="34" charset="0"/>
                <a:cs typeface="Calibri" panose="020F0502020204030204" pitchFamily="34" charset="0"/>
              </a:rPr>
              <a:t> making decisions about staff, premises, equipment, customers. </a:t>
            </a:r>
          </a:p>
          <a:p>
            <a:pPr>
              <a:lnSpc>
                <a:spcPct val="170000"/>
              </a:lnSpc>
              <a:buFont typeface="Wingdings" charset="2"/>
              <a:buChar char="§"/>
            </a:pPr>
            <a:r>
              <a:rPr lang="en-GB" sz="2900" i="1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Accurate and up to date information is required to enable planning to take place.</a:t>
            </a:r>
          </a:p>
          <a:p>
            <a:pPr>
              <a:lnSpc>
                <a:spcPct val="170000"/>
              </a:lnSpc>
            </a:pPr>
            <a:r>
              <a:rPr lang="en-GB" sz="2900" dirty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Recording:</a:t>
            </a:r>
            <a:r>
              <a:rPr lang="en-GB" sz="29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900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en-GB" sz="2900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2900" i="1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In order to plan you must have information to base your plans on. </a:t>
            </a:r>
            <a:r>
              <a:rPr lang="en-GB" sz="2900" dirty="0"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en-GB" sz="29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2900" dirty="0">
                <a:latin typeface="Calibri" panose="020F0502020204030204" pitchFamily="34" charset="0"/>
                <a:cs typeface="Calibri" panose="020F0502020204030204" pitchFamily="34" charset="0"/>
              </a:rPr>
              <a:t>Organisations collect a wealth of information as part of their normal operations  - they record  purchases, sales, returns, deliveries etc.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="" xmlns:p14="http://schemas.microsoft.com/office/powerpoint/2010/main" val="3822911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Why collect information?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Measurement:</a:t>
            </a:r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b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US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Organisations</a:t>
            </a:r>
            <a:r>
              <a:rPr lang="en-US" dirty="0" smtClean="0">
                <a:latin typeface="Calibri" panose="020F0502020204030204" pitchFamily="34" charset="0"/>
                <a:cs typeface="Calibri" panose="020F0502020204030204" pitchFamily="34" charset="0"/>
              </a:rPr>
              <a:t> must measure their performance in order to be successful. </a:t>
            </a:r>
            <a:br>
              <a:rPr lang="en-US" dirty="0" smtClean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US" i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Information is used as the main way of measuring performance. </a:t>
            </a:r>
            <a:br>
              <a:rPr lang="en-US" i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US" i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This may be done by collecting and </a:t>
            </a:r>
            <a:r>
              <a:rPr lang="en-US" i="1" dirty="0" err="1" smtClean="0">
                <a:solidFill>
                  <a:schemeClr val="tx2">
                    <a:lumMod val="60000"/>
                    <a:lumOff val="4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analysing</a:t>
            </a:r>
            <a:r>
              <a:rPr lang="en-US" i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information on sales, costs and profits.</a:t>
            </a:r>
            <a:endParaRPr lang="en-GB" i="1" dirty="0" smtClean="0">
              <a:solidFill>
                <a:schemeClr val="tx2">
                  <a:lumMod val="60000"/>
                  <a:lumOff val="4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395536" y="260648"/>
            <a:ext cx="288032" cy="504056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>
                <a:solidFill>
                  <a:schemeClr val="tx2">
                    <a:satMod val="200000"/>
                  </a:schemeClr>
                </a:solidFill>
                <a:latin typeface="Calibri" pitchFamily="34" charset="0"/>
              </a:rPr>
              <a:t> </a:t>
            </a:r>
          </a:p>
        </p:txBody>
      </p:sp>
      <p:sp>
        <p:nvSpPr>
          <p:cNvPr id="24578" name="Rectangle 2"/>
          <p:cNvSpPr>
            <a:spLocks noChangeArrowheads="1"/>
          </p:cNvSpPr>
          <p:nvPr/>
        </p:nvSpPr>
        <p:spPr bwMode="auto">
          <a:xfrm>
            <a:off x="835025" y="116632"/>
            <a:ext cx="7772400" cy="8549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ctr"/>
            <a:r>
              <a:rPr lang="en-US" sz="4000" dirty="0">
                <a:latin typeface="Arial Rounded MT Bold" panose="020F0704030504030204" pitchFamily="34" charset="0"/>
              </a:rPr>
              <a:t>Types of Data</a:t>
            </a:r>
            <a:endParaRPr lang="en-GB" sz="4000" dirty="0">
              <a:latin typeface="Arial Rounded MT Bold" panose="020F0704030504030204" pitchFamily="34" charset="0"/>
              <a:cs typeface="Times New Roman" charset="0"/>
            </a:endParaRPr>
          </a:p>
        </p:txBody>
      </p:sp>
      <p:sp>
        <p:nvSpPr>
          <p:cNvPr id="24579" name="Rectangle 3"/>
          <p:cNvSpPr>
            <a:spLocks noChangeArrowheads="1"/>
          </p:cNvSpPr>
          <p:nvPr/>
        </p:nvSpPr>
        <p:spPr bwMode="auto">
          <a:xfrm>
            <a:off x="755576" y="1024929"/>
            <a:ext cx="7769225" cy="46363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l">
              <a:lnSpc>
                <a:spcPct val="90000"/>
              </a:lnSpc>
              <a:spcBef>
                <a:spcPct val="20000"/>
              </a:spcBef>
              <a:buSzPct val="90000"/>
            </a:pPr>
            <a:r>
              <a:rPr lang="en-US" sz="2400" dirty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Categorical</a:t>
            </a:r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marL="1257300" lvl="2" indent="-342900" algn="l">
              <a:lnSpc>
                <a:spcPct val="90000"/>
              </a:lnSpc>
              <a:spcBef>
                <a:spcPct val="20000"/>
              </a:spcBef>
              <a:buSzPct val="70000"/>
              <a:buFont typeface="Wingdings" pitchFamily="2" charset="2"/>
              <a:buChar char="q"/>
            </a:pPr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 Do you currently </a:t>
            </a:r>
            <a:r>
              <a:rPr lang="en-US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shop at Tesco? </a:t>
            </a:r>
            <a:endParaRPr lang="en-US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1143000" lvl="2" indent="-228600" algn="l">
              <a:lnSpc>
                <a:spcPct val="90000"/>
              </a:lnSpc>
              <a:spcBef>
                <a:spcPct val="20000"/>
              </a:spcBef>
              <a:buSzPct val="70000"/>
            </a:pPr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         Yes                          No</a:t>
            </a:r>
          </a:p>
          <a:p>
            <a:pPr algn="l">
              <a:lnSpc>
                <a:spcPct val="90000"/>
              </a:lnSpc>
              <a:spcBef>
                <a:spcPct val="20000"/>
              </a:spcBef>
              <a:buSzPct val="90000"/>
            </a:pPr>
            <a:endParaRPr lang="en-US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 algn="l">
              <a:lnSpc>
                <a:spcPct val="90000"/>
              </a:lnSpc>
              <a:spcBef>
                <a:spcPct val="20000"/>
              </a:spcBef>
              <a:buSzPct val="90000"/>
            </a:pPr>
            <a:r>
              <a:rPr lang="en-US" sz="2400" dirty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Numerical </a:t>
            </a:r>
          </a:p>
          <a:p>
            <a:pPr marL="1257300" lvl="2" indent="-342900" algn="l">
              <a:lnSpc>
                <a:spcPct val="90000"/>
              </a:lnSpc>
              <a:spcBef>
                <a:spcPct val="20000"/>
              </a:spcBef>
              <a:buSzPct val="70000"/>
              <a:buFont typeface="Wingdings" pitchFamily="2" charset="2"/>
              <a:buChar char="q"/>
            </a:pPr>
            <a:r>
              <a:rPr lang="en-US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How many times a month do you shop at Tesco </a:t>
            </a:r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(Number)</a:t>
            </a:r>
          </a:p>
          <a:p>
            <a:pPr marL="1143000" lvl="2" indent="-228600" algn="l">
              <a:lnSpc>
                <a:spcPct val="90000"/>
              </a:lnSpc>
              <a:spcBef>
                <a:spcPct val="20000"/>
              </a:spcBef>
              <a:buSzPct val="70000"/>
              <a:buFontTx/>
              <a:buBlip>
                <a:blip r:embed="rId3"/>
              </a:buBlip>
            </a:pPr>
            <a:endParaRPr lang="en-US" sz="24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4580" name="Rectangle 4"/>
          <p:cNvSpPr>
            <a:spLocks noChangeArrowheads="1"/>
          </p:cNvSpPr>
          <p:nvPr/>
        </p:nvSpPr>
        <p:spPr bwMode="auto">
          <a:xfrm>
            <a:off x="3263280" y="1916832"/>
            <a:ext cx="228600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24581" name="Rectangle 5"/>
          <p:cNvSpPr>
            <a:spLocks noChangeArrowheads="1"/>
          </p:cNvSpPr>
          <p:nvPr/>
        </p:nvSpPr>
        <p:spPr bwMode="auto">
          <a:xfrm>
            <a:off x="5910436" y="1916832"/>
            <a:ext cx="228600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>
              <a:latin typeface="Calibri" pitchFamily="34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229687"/>
            <a:ext cx="1691680" cy="620882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891491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39221" y="44624"/>
            <a:ext cx="1312863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23B5F192-61E3-4EEE-A142-3B2DC42623A4}"/>
              </a:ext>
            </a:extLst>
          </p:cNvPr>
          <p:cNvSpPr txBox="1"/>
          <p:nvPr/>
        </p:nvSpPr>
        <p:spPr>
          <a:xfrm>
            <a:off x="683568" y="1844824"/>
            <a:ext cx="786188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latin typeface="Arial Rounded MT Bold" panose="020F0704030504030204" pitchFamily="34" charset="0"/>
              </a:rPr>
              <a:t>Primary Source</a:t>
            </a:r>
          </a:p>
          <a:p>
            <a:pPr algn="ctr"/>
            <a:r>
              <a:rPr lang="en-GB" sz="4800" dirty="0">
                <a:latin typeface="Arial Rounded MT Bold" panose="020F0704030504030204" pitchFamily="34" charset="0"/>
              </a:rPr>
              <a:t>Collection Methods</a:t>
            </a:r>
          </a:p>
        </p:txBody>
      </p:sp>
    </p:spTree>
    <p:extLst>
      <p:ext uri="{BB962C8B-B14F-4D97-AF65-F5344CB8AC3E}">
        <p14:creationId xmlns="" xmlns:p14="http://schemas.microsoft.com/office/powerpoint/2010/main" val="3042671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FC6377EA-9470-454B-AA56-5D95C5452F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528" y="0"/>
            <a:ext cx="8229600" cy="1152128"/>
          </a:xfrm>
        </p:spPr>
        <p:txBody>
          <a:bodyPr>
            <a:normAutofit/>
          </a:bodyPr>
          <a:lstStyle/>
          <a:p>
            <a:r>
              <a:rPr lang="en-GB" dirty="0">
                <a:latin typeface="Arial Rounded MT Bold" panose="020F0704030504030204" pitchFamily="34" charset="0"/>
              </a:rPr>
              <a:t>Questionnaires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0C6C2E7E-1E65-4114-AC63-88887A3C30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71600" y="1152128"/>
            <a:ext cx="8229600" cy="4365104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GB" sz="3600" dirty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May be delivered in different ways: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self completion (e.g. online or postal)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telephone survey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face to face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lnSpc>
                <a:spcPct val="90000"/>
              </a:lnSpc>
              <a:buNone/>
            </a:pPr>
            <a:r>
              <a:rPr lang="en-GB" sz="3600" dirty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May seek to discover any of the following types of information:</a:t>
            </a:r>
          </a:p>
          <a:p>
            <a:pPr marL="0" indent="0">
              <a:spcBef>
                <a:spcPct val="50000"/>
              </a:spcBef>
              <a:buNone/>
            </a:pP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factual</a:t>
            </a:r>
          </a:p>
          <a:p>
            <a:pPr marL="0" indent="0">
              <a:spcBef>
                <a:spcPct val="50000"/>
              </a:spcBef>
              <a:buNone/>
            </a:pP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behavioural</a:t>
            </a:r>
          </a:p>
          <a:p>
            <a:pPr marL="0" indent="0">
              <a:spcBef>
                <a:spcPct val="50000"/>
              </a:spcBef>
              <a:buNone/>
            </a:pP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opinion based</a:t>
            </a:r>
          </a:p>
          <a:p>
            <a:pPr marL="0" indent="0">
              <a:spcBef>
                <a:spcPct val="50000"/>
              </a:spcBef>
              <a:buNone/>
            </a:pP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attitudes</a:t>
            </a:r>
          </a:p>
          <a:p>
            <a:pPr marL="0" indent="0">
              <a:spcBef>
                <a:spcPct val="50000"/>
              </a:spcBef>
              <a:buNone/>
            </a:pP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beliefs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="" xmlns:p14="http://schemas.microsoft.com/office/powerpoint/2010/main" val="36387602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FC6377EA-9470-454B-AA56-5D95C5452F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528" y="0"/>
            <a:ext cx="8229600" cy="1152128"/>
          </a:xfrm>
        </p:spPr>
        <p:txBody>
          <a:bodyPr>
            <a:normAutofit/>
          </a:bodyPr>
          <a:lstStyle/>
          <a:p>
            <a:r>
              <a:rPr lang="en-GB" dirty="0">
                <a:latin typeface="Arial Rounded MT Bold" panose="020F0704030504030204" pitchFamily="34" charset="0"/>
              </a:rPr>
              <a:t>Questionnaire Design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0C6C2E7E-1E65-4114-AC63-88887A3C30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1133" y="1152128"/>
            <a:ext cx="8229600" cy="4365104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2600" dirty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Good Design:</a:t>
            </a:r>
          </a:p>
          <a:p>
            <a:pPr lvl="1"/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Respondent knows exactly what to do</a:t>
            </a:r>
          </a:p>
          <a:p>
            <a:pPr lvl="1"/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Clear, neat, attractive layout</a:t>
            </a:r>
          </a:p>
          <a:p>
            <a:pPr lvl="1"/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Polite and professional tone</a:t>
            </a:r>
          </a:p>
          <a:p>
            <a:pPr lvl="1"/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Questions ask what you need to know – no more, no less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en-GB" sz="2400" dirty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Poor  Design:</a:t>
            </a:r>
          </a:p>
          <a:p>
            <a:pPr lvl="1"/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Too long</a:t>
            </a:r>
          </a:p>
          <a:p>
            <a:pPr lvl="1"/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Inappropriate design or language</a:t>
            </a:r>
          </a:p>
          <a:p>
            <a:pPr lvl="1"/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Poor questions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="" xmlns:p14="http://schemas.microsoft.com/office/powerpoint/2010/main" val="593309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FC6377EA-9470-454B-AA56-5D95C5452F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528" y="0"/>
            <a:ext cx="8229600" cy="1152128"/>
          </a:xfrm>
        </p:spPr>
        <p:txBody>
          <a:bodyPr>
            <a:normAutofit/>
          </a:bodyPr>
          <a:lstStyle/>
          <a:p>
            <a:r>
              <a:rPr lang="en-GB" dirty="0">
                <a:latin typeface="Arial Rounded MT Bold" panose="020F0704030504030204" pitchFamily="34" charset="0"/>
              </a:rPr>
              <a:t>Questionnaire Design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0C6C2E7E-1E65-4114-AC63-88887A3C30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3528" y="1268760"/>
            <a:ext cx="8229600" cy="4365104"/>
          </a:xfrm>
        </p:spPr>
        <p:txBody>
          <a:bodyPr>
            <a:normAutofit lnSpcReduction="10000"/>
          </a:bodyPr>
          <a:lstStyle/>
          <a:p>
            <a:pPr marL="400050" lvl="1" indent="0">
              <a:lnSpc>
                <a:spcPct val="90000"/>
              </a:lnSpc>
              <a:buNone/>
            </a:pPr>
            <a:r>
              <a:rPr lang="en-GB" sz="2400" dirty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Poor Question types: </a:t>
            </a:r>
          </a:p>
          <a:p>
            <a:pPr marL="933450" lvl="1" indent="-533400">
              <a:lnSpc>
                <a:spcPct val="90000"/>
              </a:lnSpc>
            </a:pP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negatives or double </a:t>
            </a:r>
            <a:r>
              <a:rPr lang="en-GB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negatives-Do you dislike chocolate. Do you dislike milk and dark chocolate.</a:t>
            </a:r>
            <a:endParaRPr lang="en-GB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933450" lvl="1" indent="-533400">
              <a:lnSpc>
                <a:spcPct val="90000"/>
              </a:lnSpc>
            </a:pPr>
            <a:r>
              <a:rPr lang="en-GB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Ambiguous-Do you think shopping in Swansea has changed in the last 5 years.</a:t>
            </a:r>
            <a:endParaRPr lang="en-GB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933450" lvl="1" indent="-533400">
              <a:lnSpc>
                <a:spcPct val="90000"/>
              </a:lnSpc>
            </a:pP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questions with the words ‘usually’ or ‘recently’ etc.</a:t>
            </a:r>
          </a:p>
          <a:p>
            <a:pPr marL="933450" lvl="1" indent="-533400">
              <a:lnSpc>
                <a:spcPct val="90000"/>
              </a:lnSpc>
            </a:pP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leading </a:t>
            </a:r>
            <a:r>
              <a:rPr lang="en-GB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questions-Will you be voting Labour again</a:t>
            </a:r>
            <a:endParaRPr lang="en-GB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933450" lvl="1" indent="-533400">
              <a:lnSpc>
                <a:spcPct val="90000"/>
              </a:lnSpc>
            </a:pP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questions that don’t itemise </a:t>
            </a:r>
            <a:r>
              <a:rPr lang="en-GB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alternatives-</a:t>
            </a:r>
            <a:r>
              <a:rPr lang="en-GB" sz="24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Likert</a:t>
            </a:r>
            <a:r>
              <a:rPr lang="en-GB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 scale</a:t>
            </a:r>
            <a:endParaRPr lang="en-GB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933450" lvl="1" indent="-533400">
              <a:lnSpc>
                <a:spcPct val="90000"/>
              </a:lnSpc>
            </a:pP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Inconsistent </a:t>
            </a:r>
            <a:r>
              <a:rPr lang="en-GB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questions- Some are yes/no some are tick box.</a:t>
            </a:r>
            <a:endParaRPr lang="en-GB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933450" lvl="1" indent="-533400">
              <a:lnSpc>
                <a:spcPct val="90000"/>
              </a:lnSpc>
            </a:pP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potentially embarrassing questions</a:t>
            </a:r>
          </a:p>
          <a:p>
            <a:pPr marL="933450" lvl="1" indent="-533400">
              <a:lnSpc>
                <a:spcPct val="90000"/>
              </a:lnSpc>
            </a:pP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direct classification questions (how old are you)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="" xmlns:p14="http://schemas.microsoft.com/office/powerpoint/2010/main" val="1125725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FC6377EA-9470-454B-AA56-5D95C5452F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528" y="0"/>
            <a:ext cx="8229600" cy="1152128"/>
          </a:xfrm>
        </p:spPr>
        <p:txBody>
          <a:bodyPr>
            <a:normAutofit/>
          </a:bodyPr>
          <a:lstStyle/>
          <a:p>
            <a:r>
              <a:rPr lang="en-GB" dirty="0">
                <a:latin typeface="Arial Rounded MT Bold" panose="020F0704030504030204" pitchFamily="34" charset="0"/>
              </a:rPr>
              <a:t>Questionnaire Design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0C6C2E7E-1E65-4114-AC63-88887A3C30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5536" y="1412776"/>
            <a:ext cx="8229600" cy="4365104"/>
          </a:xfrm>
        </p:spPr>
        <p:txBody>
          <a:bodyPr>
            <a:normAutofit fontScale="85000" lnSpcReduction="10000"/>
          </a:bodyPr>
          <a:lstStyle/>
          <a:p>
            <a:pPr>
              <a:lnSpc>
                <a:spcPct val="160000"/>
              </a:lnSpc>
              <a:defRPr/>
            </a:pP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Combining the two questions into one question makes it unclear which attitude is being measured, as each question may elicit a different attitude.</a:t>
            </a:r>
          </a:p>
          <a:p>
            <a:pPr>
              <a:lnSpc>
                <a:spcPct val="160000"/>
              </a:lnSpc>
              <a:defRPr/>
            </a:pP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Tip: if the word </a:t>
            </a:r>
            <a:r>
              <a:rPr lang="en-GB" dirty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“and” 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appears in a question, check to verify whether it is a double-barrelled question.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="" xmlns:p14="http://schemas.microsoft.com/office/powerpoint/2010/main" val="6317034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FC6377EA-9470-454B-AA56-5D95C5452F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528" y="0"/>
            <a:ext cx="8229600" cy="1152128"/>
          </a:xfrm>
        </p:spPr>
        <p:txBody>
          <a:bodyPr>
            <a:normAutofit/>
          </a:bodyPr>
          <a:lstStyle/>
          <a:p>
            <a:r>
              <a:rPr lang="en-GB" dirty="0">
                <a:latin typeface="Arial Rounded MT Bold" panose="020F0704030504030204" pitchFamily="34" charset="0"/>
              </a:rPr>
              <a:t>Which method to use?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0C6C2E7E-1E65-4114-AC63-88887A3C30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5536" y="1171322"/>
            <a:ext cx="8229600" cy="4365104"/>
          </a:xfrm>
        </p:spPr>
        <p:txBody>
          <a:bodyPr>
            <a:normAutofit fontScale="62500" lnSpcReduction="20000"/>
          </a:bodyPr>
          <a:lstStyle/>
          <a:p>
            <a:pPr marL="533400" indent="-533400">
              <a:lnSpc>
                <a:spcPct val="150000"/>
              </a:lnSpc>
              <a:buNone/>
            </a:pPr>
            <a:r>
              <a:rPr lang="en-GB" i="1" dirty="0">
                <a:latin typeface="Calibri" panose="020F0502020204030204" pitchFamily="34" charset="0"/>
                <a:cs typeface="Calibri" panose="020F0502020204030204" pitchFamily="34" charset="0"/>
              </a:rPr>
              <a:t>The need to know how many staff would like training in IT skills development.</a:t>
            </a:r>
          </a:p>
          <a:p>
            <a:pPr marL="533400" indent="-533400">
              <a:lnSpc>
                <a:spcPct val="150000"/>
              </a:lnSpc>
              <a:buNone/>
            </a:pP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	This requires a little information, in the same format, from a large number of staff.  </a:t>
            </a:r>
            <a:r>
              <a:rPr lang="en-GB" dirty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Use questionnaires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marL="533400" indent="-533400">
              <a:lnSpc>
                <a:spcPct val="150000"/>
              </a:lnSpc>
              <a:buNone/>
            </a:pPr>
            <a:r>
              <a:rPr lang="en-GB" i="1" dirty="0">
                <a:latin typeface="Calibri" panose="020F0502020204030204" pitchFamily="34" charset="0"/>
                <a:cs typeface="Calibri" panose="020F0502020204030204" pitchFamily="34" charset="0"/>
              </a:rPr>
              <a:t>The need to know in detail how people feel about a new product.</a:t>
            </a:r>
          </a:p>
          <a:p>
            <a:pPr marL="533400" indent="-533400">
              <a:lnSpc>
                <a:spcPct val="150000"/>
              </a:lnSpc>
              <a:buNone/>
            </a:pP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	This requires detailed information on personal views.  </a:t>
            </a:r>
            <a:r>
              <a:rPr lang="en-GB" dirty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Use interviews 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(either individual or group).</a:t>
            </a:r>
          </a:p>
          <a:p>
            <a:pPr marL="533400" indent="-533400">
              <a:lnSpc>
                <a:spcPct val="150000"/>
              </a:lnSpc>
              <a:buNone/>
            </a:pPr>
            <a:r>
              <a:rPr lang="en-GB" i="1" dirty="0">
                <a:latin typeface="Calibri" panose="020F0502020204030204" pitchFamily="34" charset="0"/>
                <a:cs typeface="Calibri" panose="020F0502020204030204" pitchFamily="34" charset="0"/>
              </a:rPr>
              <a:t>The need to know how many shoppers enter the store each day of the week.</a:t>
            </a:r>
          </a:p>
          <a:p>
            <a:pPr marL="533400" indent="-533400">
              <a:lnSpc>
                <a:spcPct val="150000"/>
              </a:lnSpc>
              <a:buNone/>
            </a:pP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	This requires information about consumer behaviour, most easily obtained by counting events. </a:t>
            </a:r>
            <a:r>
              <a:rPr lang="en-GB" dirty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Use </a:t>
            </a:r>
            <a:r>
              <a:rPr lang="en-GB" dirty="0" smtClean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observation or electronic data collection</a:t>
            </a:r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="" xmlns:p14="http://schemas.microsoft.com/office/powerpoint/2010/main" val="4119001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FC6377EA-9470-454B-AA56-5D95C5452F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528" y="0"/>
            <a:ext cx="8229600" cy="1152128"/>
          </a:xfrm>
        </p:spPr>
        <p:txBody>
          <a:bodyPr>
            <a:normAutofit/>
          </a:bodyPr>
          <a:lstStyle/>
          <a:p>
            <a:r>
              <a:rPr lang="en-GB" dirty="0">
                <a:latin typeface="Arial Rounded MT Bold" panose="020F0704030504030204" pitchFamily="34" charset="0"/>
              </a:rPr>
              <a:t>Presenting Data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0C6C2E7E-1E65-4114-AC63-88887A3C30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5536" y="1171322"/>
            <a:ext cx="8229600" cy="4365104"/>
          </a:xfrm>
        </p:spPr>
        <p:txBody>
          <a:bodyPr>
            <a:normAutofit fontScale="77500" lnSpcReduction="200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The purpose of </a:t>
            </a:r>
            <a:r>
              <a:rPr lang="en-US" dirty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descriptive statistics </a:t>
            </a: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is to summarise or display data so we can quickly obtain an overview.</a:t>
            </a:r>
          </a:p>
          <a:p>
            <a:pPr marL="0" indent="0">
              <a:lnSpc>
                <a:spcPct val="160000"/>
              </a:lnSpc>
              <a:buNone/>
            </a:pP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Descriptive statistics play an important role today because of the vast amount of data readily available at our fingertips.</a:t>
            </a:r>
          </a:p>
          <a:p>
            <a:pPr marL="0" indent="0">
              <a:lnSpc>
                <a:spcPct val="160000"/>
              </a:lnSpc>
              <a:buNone/>
            </a:pP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Descriptive Statistics enable us to accurately summarise data to obtain the “big picture” - either graphically or numerically.</a:t>
            </a:r>
          </a:p>
          <a:p>
            <a:pPr marL="0" indent="0">
              <a:lnSpc>
                <a:spcPct val="160000"/>
              </a:lnSpc>
              <a:buNone/>
            </a:pP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The most common descriptive statistic is the </a:t>
            </a:r>
            <a:r>
              <a:rPr lang="en-US" dirty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average</a:t>
            </a:r>
            <a:endParaRPr lang="en-US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798414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FC6377EA-9470-454B-AA56-5D95C5452F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528" y="0"/>
            <a:ext cx="8229600" cy="1152128"/>
          </a:xfrm>
        </p:spPr>
        <p:txBody>
          <a:bodyPr>
            <a:normAutofit/>
          </a:bodyPr>
          <a:lstStyle/>
          <a:p>
            <a:r>
              <a:rPr lang="en-GB" dirty="0">
                <a:latin typeface="Arial Rounded MT Bold" panose="020F0704030504030204" pitchFamily="34" charset="0"/>
              </a:rPr>
              <a:t>Presenting Data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0C6C2E7E-1E65-4114-AC63-88887A3C30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5536" y="1171322"/>
            <a:ext cx="8229600" cy="4365104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Statistics</a:t>
            </a:r>
            <a:r>
              <a:rPr lang="en-US" sz="2000" dirty="0" smtClean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allow us to make claims or form conclusions about a population based on a sample of data from that population.</a:t>
            </a:r>
          </a:p>
          <a:p>
            <a:pPr>
              <a:lnSpc>
                <a:spcPct val="150000"/>
              </a:lnSpc>
            </a:pP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They cover a large variety of techniques that allow us to make actual claims about a population based on a sample of data.</a:t>
            </a:r>
          </a:p>
          <a:p>
            <a:pPr>
              <a:lnSpc>
                <a:spcPct val="150000"/>
              </a:lnSpc>
            </a:pP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A </a:t>
            </a:r>
            <a:r>
              <a:rPr lang="en-US" sz="2000" dirty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population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in statistics represents all possible measurements or outcomes. </a:t>
            </a:r>
          </a:p>
          <a:p>
            <a:pPr>
              <a:lnSpc>
                <a:spcPct val="150000"/>
              </a:lnSpc>
            </a:pP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A </a:t>
            </a:r>
            <a:r>
              <a:rPr lang="en-US" sz="2000" dirty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sample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refers to a portion of the population that is representative of the population from which it was selected</a:t>
            </a:r>
            <a:endParaRPr lang="en-GB" sz="20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58266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FC6377EA-9470-454B-AA56-5D95C5452F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528" y="0"/>
            <a:ext cx="8229600" cy="1152128"/>
          </a:xfrm>
        </p:spPr>
        <p:txBody>
          <a:bodyPr>
            <a:normAutofit/>
          </a:bodyPr>
          <a:lstStyle/>
          <a:p>
            <a:r>
              <a:rPr lang="en-GB" dirty="0">
                <a:latin typeface="Arial Rounded MT Bold" panose="020F0704030504030204" pitchFamily="34" charset="0"/>
              </a:rPr>
              <a:t>Sampling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0C6C2E7E-1E65-4114-AC63-88887A3C30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9552" y="1484784"/>
            <a:ext cx="8229600" cy="436510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Virtually all statistical results are based on the measurements of a sample drawn from a population. </a:t>
            </a:r>
          </a:p>
          <a:p>
            <a:pPr marL="457200" lvl="1" indent="0">
              <a:buNone/>
            </a:pP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E.g. </a:t>
            </a:r>
            <a:r>
              <a:rPr lang="en-GB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People between 16 and 25 are a sample of the population of the UK.</a:t>
            </a:r>
          </a:p>
          <a:p>
            <a:pPr marL="457200" lvl="1" indent="0">
              <a:buNone/>
            </a:pPr>
            <a:endParaRPr lang="en-GB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Measuring the entire population could be very expensive or even impossible</a:t>
            </a:r>
          </a:p>
          <a:p>
            <a:pPr marL="0" indent="0">
              <a:buNone/>
            </a:pP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We can get very accurate information from samples</a:t>
            </a: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93203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FC6377EA-9470-454B-AA56-5D95C5452F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528" y="0"/>
            <a:ext cx="8229600" cy="1152128"/>
          </a:xfrm>
        </p:spPr>
        <p:txBody>
          <a:bodyPr>
            <a:normAutofit/>
          </a:bodyPr>
          <a:lstStyle/>
          <a:p>
            <a:r>
              <a:rPr lang="en-GB" dirty="0">
                <a:latin typeface="Arial Rounded MT Bold" panose="020F0704030504030204" pitchFamily="34" charset="0"/>
              </a:rPr>
              <a:t>Presenting Data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0C6C2E7E-1E65-4114-AC63-88887A3C30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5536" y="1171322"/>
            <a:ext cx="8229600" cy="4365104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sz="2800" dirty="0">
                <a:latin typeface="Calibri" panose="020F0502020204030204" pitchFamily="34" charset="0"/>
                <a:cs typeface="Calibri" panose="020F0502020204030204" pitchFamily="34" charset="0"/>
              </a:rPr>
              <a:t>Once data has been collected, it must be organised and summarised numerically. </a:t>
            </a:r>
          </a:p>
          <a:p>
            <a:pPr>
              <a:lnSpc>
                <a:spcPct val="150000"/>
              </a:lnSpc>
              <a:buFont typeface="Wingdings" charset="2"/>
              <a:buNone/>
            </a:pPr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Use 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of graphs and charts </a:t>
            </a:r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to summarise information in such a way as to create a simplified and clear picture of the data.</a:t>
            </a:r>
          </a:p>
          <a:p>
            <a:pPr marL="0" indent="0">
              <a:lnSpc>
                <a:spcPct val="150000"/>
              </a:lnSpc>
              <a:buNone/>
            </a:pP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192407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FC6377EA-9470-454B-AA56-5D95C5452F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528" y="0"/>
            <a:ext cx="8229600" cy="1152128"/>
          </a:xfrm>
        </p:spPr>
        <p:txBody>
          <a:bodyPr>
            <a:normAutofit/>
          </a:bodyPr>
          <a:lstStyle/>
          <a:p>
            <a:r>
              <a:rPr lang="en-GB" dirty="0">
                <a:latin typeface="Arial Rounded MT Bold" panose="020F0704030504030204" pitchFamily="34" charset="0"/>
              </a:rPr>
              <a:t>Presenting Data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0C6C2E7E-1E65-4114-AC63-88887A3C30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5536" y="1171322"/>
            <a:ext cx="8229600" cy="4365104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A 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frequency table is a useful way to indicate how many units fall into different groupings.</a:t>
            </a: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To make a frequency table, first determine the groupings, then count how many values fall in each group.</a:t>
            </a:r>
          </a:p>
          <a:p>
            <a:pPr marL="0" indent="0">
              <a:lnSpc>
                <a:spcPct val="150000"/>
              </a:lnSpc>
              <a:buNone/>
            </a:pP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509079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562074"/>
          </a:xfrm>
        </p:spPr>
        <p:txBody>
          <a:bodyPr>
            <a:normAutofit fontScale="90000"/>
          </a:bodyPr>
          <a:lstStyle/>
          <a:p>
            <a:pPr algn="ctr"/>
            <a:r>
              <a:rPr lang="en-GB" cap="none" dirty="0">
                <a:latin typeface="Arial Rounded MT Bold" panose="020F0704030504030204" pitchFamily="34" charset="0"/>
              </a:rPr>
              <a:t>Creating a graph from the data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sz="quarter" idx="13"/>
            <p:extLst/>
          </p:nvPr>
        </p:nvGraphicFramePr>
        <p:xfrm>
          <a:off x="1763688" y="3429000"/>
          <a:ext cx="4536504" cy="21945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68252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268252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300033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2"/>
                          </a:solidFill>
                        </a:rPr>
                        <a:t>Response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2"/>
                          </a:solidFill>
                        </a:rPr>
                        <a:t>Frequency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00033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Very Poor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7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00033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Poor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18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300033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OK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31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300033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Good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30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300033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Excellent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23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683568" y="1052736"/>
            <a:ext cx="72008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l">
              <a:buFont typeface="Arial" pitchFamily="34" charset="0"/>
              <a:buChar char="•"/>
            </a:pP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Create a table of the responses and the frequency and add these into two columns in Excel.</a:t>
            </a:r>
          </a:p>
          <a:p>
            <a:pPr algn="l"/>
            <a:r>
              <a:rPr lang="en-GB" dirty="0"/>
              <a:t/>
            </a:r>
            <a:br>
              <a:rPr lang="en-GB" dirty="0"/>
            </a:br>
            <a:r>
              <a:rPr lang="en-GB" dirty="0"/>
              <a:t/>
            </a:r>
            <a:br>
              <a:rPr lang="en-GB" dirty="0"/>
            </a:b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/>
          </p:nvPr>
        </p:nvGraphicFramePr>
        <p:xfrm>
          <a:off x="3131840" y="1772816"/>
          <a:ext cx="1800200" cy="1383218"/>
        </p:xfrm>
        <a:graphic>
          <a:graphicData uri="http://schemas.openxmlformats.org/drawingml/2006/table">
            <a:tbl>
              <a:tblPr>
                <a:tableStyleId>{306799F8-075E-4A3A-A7F6-7FBC6576F1A4}</a:tableStyleId>
              </a:tblPr>
              <a:tblGrid>
                <a:gridCol w="925817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874383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442680"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u="none" strike="noStrike" dirty="0">
                          <a:effectLst/>
                        </a:rPr>
                        <a:t>Response</a:t>
                      </a:r>
                      <a:endParaRPr lang="en-GB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u="none" strike="noStrike">
                          <a:effectLst/>
                        </a:rPr>
                        <a:t>Frequency</a:t>
                      </a: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231878"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u="none" strike="noStrike" dirty="0">
                          <a:effectLst/>
                        </a:rPr>
                        <a:t>Very Poor</a:t>
                      </a:r>
                      <a:endParaRPr lang="en-GB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u="none" strike="noStrike" dirty="0">
                          <a:effectLst/>
                        </a:rPr>
                        <a:t>7</a:t>
                      </a:r>
                      <a:endParaRPr lang="en-GB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156280"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u="none" strike="noStrike" dirty="0">
                          <a:effectLst/>
                        </a:rPr>
                        <a:t>Poor</a:t>
                      </a:r>
                      <a:endParaRPr lang="en-GB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u="none" strike="noStrike" dirty="0">
                          <a:effectLst/>
                        </a:rPr>
                        <a:t>18</a:t>
                      </a:r>
                      <a:endParaRPr lang="en-GB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156280"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u="none" strike="noStrike" dirty="0">
                          <a:effectLst/>
                        </a:rPr>
                        <a:t>OK</a:t>
                      </a:r>
                      <a:endParaRPr lang="en-GB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u="none" strike="noStrike" dirty="0">
                          <a:effectLst/>
                        </a:rPr>
                        <a:t>31</a:t>
                      </a:r>
                      <a:endParaRPr lang="en-GB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156280"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u="none" strike="noStrike" dirty="0">
                          <a:effectLst/>
                        </a:rPr>
                        <a:t>Good</a:t>
                      </a:r>
                      <a:endParaRPr lang="en-GB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u="none" strike="noStrike" dirty="0">
                          <a:effectLst/>
                        </a:rPr>
                        <a:t>30</a:t>
                      </a:r>
                      <a:endParaRPr lang="en-GB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156280"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u="none" strike="noStrike" dirty="0">
                          <a:effectLst/>
                        </a:rPr>
                        <a:t>Very Good</a:t>
                      </a:r>
                      <a:endParaRPr lang="en-GB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u="none" strike="noStrike" dirty="0">
                          <a:effectLst/>
                        </a:rPr>
                        <a:t>23</a:t>
                      </a:r>
                      <a:endParaRPr lang="en-GB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</a:tbl>
          </a:graphicData>
        </a:graphic>
      </p:graphicFrame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34" y="6184260"/>
            <a:ext cx="1835696" cy="67374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0462497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706090"/>
          </a:xfrm>
        </p:spPr>
        <p:txBody>
          <a:bodyPr>
            <a:normAutofit/>
          </a:bodyPr>
          <a:lstStyle/>
          <a:p>
            <a:r>
              <a:rPr lang="en-GB" sz="3600" cap="none" dirty="0">
                <a:latin typeface="Arial Rounded MT Bold" panose="020F0704030504030204" pitchFamily="34" charset="0"/>
              </a:rPr>
              <a:t>A Column Chart of the Frequency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467544" y="1196752"/>
            <a:ext cx="7920880" cy="4464496"/>
          </a:xfrm>
        </p:spPr>
        <p:txBody>
          <a:bodyPr/>
          <a:lstStyle/>
          <a:p>
            <a:pPr marL="285750" indent="-285750"/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Select the data in the two columns, </a:t>
            </a:r>
          </a:p>
          <a:p>
            <a:pPr marL="285750" indent="-285750"/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Click on Insert: Charts: Column and choose a type of Column.</a:t>
            </a:r>
          </a:p>
          <a:p>
            <a:pPr marL="285750" indent="-285750"/>
            <a:endParaRPr lang="en-GB" dirty="0"/>
          </a:p>
          <a:p>
            <a:endParaRPr lang="en-GB" dirty="0"/>
          </a:p>
        </p:txBody>
      </p:sp>
      <p:graphicFrame>
        <p:nvGraphicFramePr>
          <p:cNvPr id="4" name="Chart 3"/>
          <p:cNvGraphicFramePr>
            <a:graphicFrameLocks/>
          </p:cNvGraphicFramePr>
          <p:nvPr>
            <p:extLst/>
          </p:nvPr>
        </p:nvGraphicFramePr>
        <p:xfrm>
          <a:off x="1867230" y="2276872"/>
          <a:ext cx="5513082" cy="33123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34" y="6184260"/>
            <a:ext cx="1835696" cy="67374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6855855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AutoShape 2"/>
          <p:cNvSpPr>
            <a:spLocks noGrp="1" noChangeArrowheads="1"/>
          </p:cNvSpPr>
          <p:nvPr>
            <p:ph type="title"/>
          </p:nvPr>
        </p:nvSpPr>
        <p:spPr>
          <a:xfrm>
            <a:off x="609600" y="274638"/>
            <a:ext cx="7924800" cy="634082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sz="3600" cap="none" dirty="0">
                <a:latin typeface="Arial Rounded MT Bold" panose="020F0704030504030204" pitchFamily="34" charset="0"/>
                <a:ea typeface="Arial" charset="0"/>
                <a:cs typeface="Arial" charset="0"/>
              </a:rPr>
              <a:t>Charts</a:t>
            </a:r>
          </a:p>
        </p:txBody>
      </p:sp>
      <p:sp>
        <p:nvSpPr>
          <p:cNvPr id="27651" name="Rectangle 3"/>
          <p:cNvSpPr>
            <a:spLocks noGrp="1" noChangeArrowheads="1"/>
          </p:cNvSpPr>
          <p:nvPr>
            <p:ph sz="quarter" idx="13"/>
          </p:nvPr>
        </p:nvSpPr>
        <p:spPr>
          <a:xfrm>
            <a:off x="539552" y="1052736"/>
            <a:ext cx="7924800" cy="4464496"/>
          </a:xfrm>
        </p:spPr>
        <p:txBody>
          <a:bodyPr>
            <a:normAutofit/>
          </a:bodyPr>
          <a:lstStyle/>
          <a:p>
            <a:pPr eaLnBrk="1" hangingPunct="1">
              <a:buFont typeface="Wingdings" charset="2"/>
              <a:buChar char="Ø"/>
            </a:pPr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Bar 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charts	</a:t>
            </a:r>
          </a:p>
          <a:p>
            <a:pPr lvl="1" eaLnBrk="1" hangingPunct="1">
              <a:buFont typeface="Wingdings" charset="2"/>
              <a:buNone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	Simple</a:t>
            </a:r>
          </a:p>
          <a:p>
            <a:pPr lvl="1" eaLnBrk="1" hangingPunct="1">
              <a:buFont typeface="Wingdings" charset="2"/>
              <a:buNone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	Stacked</a:t>
            </a:r>
          </a:p>
          <a:p>
            <a:pPr lvl="1" eaLnBrk="1" hangingPunct="1">
              <a:buFont typeface="Wingdings" charset="2"/>
              <a:buNone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	Multiple	</a:t>
            </a:r>
          </a:p>
          <a:p>
            <a:pPr eaLnBrk="1" hangingPunct="1">
              <a:buFont typeface="Wingdings" charset="2"/>
              <a:buChar char="Ø"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Pie charts </a:t>
            </a:r>
          </a:p>
          <a:p>
            <a:pPr eaLnBrk="1" hangingPunct="1">
              <a:buFont typeface="Wingdings" charset="2"/>
              <a:buChar char="Ø"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Scatter Diagrams</a:t>
            </a:r>
          </a:p>
        </p:txBody>
      </p:sp>
    </p:spTree>
    <p:extLst>
      <p:ext uri="{BB962C8B-B14F-4D97-AF65-F5344CB8AC3E}">
        <p14:creationId xmlns="" xmlns:p14="http://schemas.microsoft.com/office/powerpoint/2010/main" val="781116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AutoShape 2"/>
          <p:cNvSpPr>
            <a:spLocks noGrp="1" noChangeArrowheads="1"/>
          </p:cNvSpPr>
          <p:nvPr>
            <p:ph type="title"/>
          </p:nvPr>
        </p:nvSpPr>
        <p:spPr>
          <a:xfrm>
            <a:off x="609600" y="274638"/>
            <a:ext cx="7924800" cy="706090"/>
          </a:xfrm>
        </p:spPr>
        <p:txBody>
          <a:bodyPr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sz="4000" cap="none" dirty="0">
                <a:latin typeface="Arial Rounded MT Bold" panose="020F0704030504030204" pitchFamily="34" charset="0"/>
              </a:rPr>
              <a:t>Graphs</a:t>
            </a:r>
          </a:p>
        </p:txBody>
      </p:sp>
      <p:sp>
        <p:nvSpPr>
          <p:cNvPr id="45059" name="Rectangle 3"/>
          <p:cNvSpPr>
            <a:spLocks noGrp="1" noChangeArrowheads="1"/>
          </p:cNvSpPr>
          <p:nvPr>
            <p:ph sz="quarter" idx="4294967295"/>
          </p:nvPr>
        </p:nvSpPr>
        <p:spPr>
          <a:xfrm>
            <a:off x="539552" y="1412776"/>
            <a:ext cx="7924800" cy="4114800"/>
          </a:xfrm>
        </p:spPr>
        <p:txBody>
          <a:bodyPr/>
          <a:lstStyle/>
          <a:p>
            <a:pPr eaLnBrk="1" hangingPunct="1">
              <a:buFont typeface="Wingdings" charset="2"/>
              <a:buNone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All graphs  have a common structure:</a:t>
            </a:r>
          </a:p>
          <a:p>
            <a:pPr eaLnBrk="1" hangingPunct="1">
              <a:buFont typeface="Wingdings" charset="2"/>
              <a:buNone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eaLnBrk="1" hangingPunct="1">
              <a:buFont typeface="Wingdings" charset="2"/>
              <a:buChar char="§"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A framework</a:t>
            </a:r>
          </a:p>
          <a:p>
            <a:pPr eaLnBrk="1" hangingPunct="1">
              <a:buFont typeface="Wingdings" charset="2"/>
              <a:buChar char="§"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Content</a:t>
            </a:r>
          </a:p>
          <a:p>
            <a:pPr eaLnBrk="1" hangingPunct="1">
              <a:buFont typeface="Wingdings" charset="2"/>
              <a:buChar char="§"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Labels (title, axis labels, legend)</a:t>
            </a:r>
          </a:p>
          <a:p>
            <a:pPr eaLnBrk="1" hangingPunct="1">
              <a:buFont typeface="Wingdings" charset="2"/>
              <a:buNone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eaLnBrk="1" hangingPunct="1">
              <a:buFont typeface="Wingdings" charset="2"/>
              <a:buNone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All are equally important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229687"/>
            <a:ext cx="1691680" cy="620882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3289083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Rectangle 2"/>
          <p:cNvSpPr>
            <a:spLocks noChangeArrowheads="1"/>
          </p:cNvSpPr>
          <p:nvPr/>
        </p:nvSpPr>
        <p:spPr bwMode="auto">
          <a:xfrm>
            <a:off x="215516" y="908720"/>
            <a:ext cx="8712968" cy="12861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>
              <a:lnSpc>
                <a:spcPct val="150000"/>
              </a:lnSpc>
            </a:pPr>
            <a:r>
              <a:rPr lang="en-US" b="1" dirty="0">
                <a:latin typeface="Calibri" pitchFamily="34" charset="0"/>
                <a:cs typeface="Times New Roman" charset="0"/>
              </a:rPr>
              <a:t> </a:t>
            </a: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A bar chart 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has a number of variations such as the stacked bar chart and the multiple bar chart, illustrated as follows, based on the production output of four companies over three successive months. </a:t>
            </a:r>
          </a:p>
        </p:txBody>
      </p:sp>
      <p:graphicFrame>
        <p:nvGraphicFramePr>
          <p:cNvPr id="6146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="" xmlns:p14="http://schemas.microsoft.com/office/powerpoint/2010/main" val="2201085046"/>
              </p:ext>
            </p:extLst>
          </p:nvPr>
        </p:nvGraphicFramePr>
        <p:xfrm>
          <a:off x="1547664" y="2185973"/>
          <a:ext cx="5688632" cy="3439228"/>
        </p:xfrm>
        <a:graphic>
          <a:graphicData uri="http://schemas.openxmlformats.org/presentationml/2006/ole">
            <p:oleObj spid="_x0000_s1028" name="Worksheet" r:id="rId4" imgW="4320000" imgH="2126160" progId="">
              <p:embed/>
            </p:oleObj>
          </a:graphicData>
        </a:graphic>
      </p:graphicFrame>
      <p:sp>
        <p:nvSpPr>
          <p:cNvPr id="5" name="AutoShape 2"/>
          <p:cNvSpPr txBox="1">
            <a:spLocks noChangeArrowheads="1"/>
          </p:cNvSpPr>
          <p:nvPr/>
        </p:nvSpPr>
        <p:spPr>
          <a:xfrm>
            <a:off x="457200" y="188640"/>
            <a:ext cx="8229600" cy="720080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i="0" u="none" strike="noStrike" kern="1200" cap="none" spc="0" normalizeH="0" baseline="0" noProof="0" dirty="0">
                <a:ln>
                  <a:noFill/>
                </a:ln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j-ea"/>
                <a:cs typeface="Times New Roman" charset="0"/>
              </a:rPr>
              <a:t>Multiple Bar Charts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229687"/>
            <a:ext cx="1691680" cy="620882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7067147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Rectangle 2"/>
          <p:cNvSpPr>
            <a:spLocks noChangeArrowheads="1"/>
          </p:cNvSpPr>
          <p:nvPr/>
        </p:nvSpPr>
        <p:spPr bwMode="auto">
          <a:xfrm>
            <a:off x="1475656" y="188640"/>
            <a:ext cx="579120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4000" dirty="0">
                <a:solidFill>
                  <a:schemeClr val="tx2"/>
                </a:solidFill>
                <a:latin typeface="+mj-lt"/>
                <a:cs typeface="Times New Roman" charset="0"/>
              </a:rPr>
              <a:t> </a:t>
            </a:r>
            <a:r>
              <a:rPr lang="en-US" sz="4000" dirty="0">
                <a:latin typeface="Arial Rounded MT Bold" panose="020F0704030504030204" pitchFamily="34" charset="0"/>
                <a:cs typeface="Times New Roman" charset="0"/>
              </a:rPr>
              <a:t>Stacked bar charts</a:t>
            </a:r>
            <a:endParaRPr lang="en-GB" sz="4000" dirty="0">
              <a:latin typeface="Arial Rounded MT Bold" panose="020F0704030504030204" pitchFamily="34" charset="0"/>
              <a:cs typeface="Times New Roman" charset="0"/>
            </a:endParaRPr>
          </a:p>
        </p:txBody>
      </p:sp>
      <p:graphicFrame>
        <p:nvGraphicFramePr>
          <p:cNvPr id="7170" name="Object 3"/>
          <p:cNvGraphicFramePr>
            <a:graphicFrameLocks noChangeAspect="1"/>
          </p:cNvGraphicFramePr>
          <p:nvPr>
            <p:extLst/>
          </p:nvPr>
        </p:nvGraphicFramePr>
        <p:xfrm>
          <a:off x="1134108" y="1340768"/>
          <a:ext cx="6474296" cy="3646979"/>
        </p:xfrm>
        <a:graphic>
          <a:graphicData uri="http://schemas.openxmlformats.org/presentationml/2006/ole">
            <p:oleObj spid="_x0000_s2052" name="Worksheet" r:id="rId4" imgW="4263840" imgH="2036160" progId="">
              <p:embed/>
            </p:oleObj>
          </a:graphicData>
        </a:graphic>
      </p:graphicFrame>
      <p:pic>
        <p:nvPicPr>
          <p:cNvPr id="4" name="Picture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229687"/>
            <a:ext cx="1691680" cy="620882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887009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AutoShape 2"/>
          <p:cNvSpPr>
            <a:spLocks noGrp="1" noChangeArrowheads="1"/>
          </p:cNvSpPr>
          <p:nvPr>
            <p:ph type="title"/>
          </p:nvPr>
        </p:nvSpPr>
        <p:spPr>
          <a:xfrm>
            <a:off x="611560" y="188640"/>
            <a:ext cx="7924800" cy="576064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GB" sz="3600" cap="none" dirty="0">
                <a:latin typeface="Arial Rounded MT Bold" panose="020F0704030504030204" pitchFamily="34" charset="0"/>
                <a:cs typeface="Times New Roman" charset="0"/>
              </a:rPr>
              <a:t>Pie Charts</a:t>
            </a:r>
          </a:p>
        </p:txBody>
      </p:sp>
      <p:sp>
        <p:nvSpPr>
          <p:cNvPr id="37891" name="Rectangle 3"/>
          <p:cNvSpPr>
            <a:spLocks noGrp="1" noChangeArrowheads="1"/>
          </p:cNvSpPr>
          <p:nvPr>
            <p:ph sz="quarter" idx="13"/>
          </p:nvPr>
        </p:nvSpPr>
        <p:spPr>
          <a:xfrm>
            <a:off x="609600" y="908720"/>
            <a:ext cx="7924800" cy="5112568"/>
          </a:xfrm>
        </p:spPr>
        <p:txBody>
          <a:bodyPr>
            <a:normAutofit fontScale="85000" lnSpcReduction="10000"/>
          </a:bodyPr>
          <a:lstStyle/>
          <a:p>
            <a:pPr>
              <a:lnSpc>
                <a:spcPct val="170000"/>
              </a:lnSpc>
              <a:buFont typeface="Wingdings" charset="2"/>
              <a:buChar char="Ø"/>
            </a:pPr>
            <a:r>
              <a:rPr lang="en-GB" sz="2500" dirty="0">
                <a:latin typeface="Calibri" panose="020F0502020204030204" pitchFamily="34" charset="0"/>
                <a:cs typeface="Calibri" panose="020F0502020204030204" pitchFamily="34" charset="0"/>
              </a:rPr>
              <a:t>Pie charts use simple data to </a:t>
            </a:r>
            <a:r>
              <a:rPr lang="en-US" sz="2500" dirty="0">
                <a:latin typeface="Calibri" panose="020F0502020204030204" pitchFamily="34" charset="0"/>
                <a:cs typeface="Calibri" panose="020F0502020204030204" pitchFamily="34" charset="0"/>
              </a:rPr>
              <a:t>emphasise</a:t>
            </a:r>
            <a:r>
              <a:rPr lang="en-GB" sz="2500" dirty="0">
                <a:latin typeface="Calibri" panose="020F0502020204030204" pitchFamily="34" charset="0"/>
                <a:cs typeface="Calibri" panose="020F0502020204030204" pitchFamily="34" charset="0"/>
              </a:rPr>
              <a:t> differences or similarities.</a:t>
            </a:r>
          </a:p>
          <a:p>
            <a:pPr>
              <a:lnSpc>
                <a:spcPct val="170000"/>
              </a:lnSpc>
              <a:buFont typeface="Wingdings" charset="2"/>
              <a:buChar char="Ø"/>
            </a:pPr>
            <a:r>
              <a:rPr lang="en-GB" sz="2500" dirty="0">
                <a:latin typeface="Calibri" panose="020F0502020204030204" pitchFamily="34" charset="0"/>
                <a:cs typeface="Calibri" panose="020F0502020204030204" pitchFamily="34" charset="0"/>
              </a:rPr>
              <a:t>Six categories of data is the maximum that can realistically be accommodated in a pie-chart.</a:t>
            </a:r>
          </a:p>
          <a:p>
            <a:pPr>
              <a:lnSpc>
                <a:spcPct val="170000"/>
              </a:lnSpc>
              <a:buFont typeface="Wingdings" charset="2"/>
              <a:buChar char="Ø"/>
            </a:pPr>
            <a:r>
              <a:rPr lang="en-US" sz="2500" dirty="0">
                <a:latin typeface="Calibri" panose="020F0502020204030204" pitchFamily="34" charset="0"/>
                <a:cs typeface="Calibri" panose="020F0502020204030204" pitchFamily="34" charset="0"/>
              </a:rPr>
              <a:t>Pie charts are commonly used to describe data from relative frequency distributions.</a:t>
            </a:r>
            <a:endParaRPr lang="en-GB" sz="25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70000"/>
              </a:lnSpc>
              <a:buFont typeface="Wingdings" charset="2"/>
              <a:buChar char="Ø"/>
            </a:pPr>
            <a:r>
              <a:rPr lang="en-GB" sz="2500" dirty="0">
                <a:latin typeface="Calibri" panose="020F0502020204030204" pitchFamily="34" charset="0"/>
                <a:cs typeface="Calibri" panose="020F0502020204030204" pitchFamily="34" charset="0"/>
              </a:rPr>
              <a:t>Data must first be converted to degrees of a full circle.</a:t>
            </a:r>
          </a:p>
          <a:p>
            <a:pPr>
              <a:lnSpc>
                <a:spcPct val="170000"/>
              </a:lnSpc>
              <a:buFont typeface="Wingdings" charset="2"/>
              <a:buChar char="Ø"/>
            </a:pPr>
            <a:r>
              <a:rPr lang="en-GB" sz="2500" dirty="0">
                <a:latin typeface="Calibri" panose="020F0502020204030204" pitchFamily="34" charset="0"/>
                <a:cs typeface="Calibri" panose="020F0502020204030204" pitchFamily="34" charset="0"/>
              </a:rPr>
              <a:t>Full circle = 360 degrees</a:t>
            </a:r>
          </a:p>
          <a:p>
            <a:pPr>
              <a:lnSpc>
                <a:spcPct val="170000"/>
              </a:lnSpc>
              <a:buFont typeface="Wingdings" charset="2"/>
              <a:buChar char="Ø"/>
            </a:pPr>
            <a:r>
              <a:rPr lang="en-GB" sz="2500" dirty="0">
                <a:latin typeface="Calibri" panose="020F0502020204030204" pitchFamily="34" charset="0"/>
                <a:cs typeface="Calibri" panose="020F0502020204030204" pitchFamily="34" charset="0"/>
              </a:rPr>
              <a:t>Exploded pie charts allow you to emphasise particular elements</a:t>
            </a:r>
          </a:p>
          <a:p>
            <a:pPr eaLnBrk="1" hangingPunct="1">
              <a:buFont typeface="Wingdings" charset="2"/>
              <a:buNone/>
            </a:pPr>
            <a:endParaRPr lang="en-GB" sz="2400" dirty="0">
              <a:latin typeface="Calibri" pitchFamily="34" charset="0"/>
              <a:cs typeface="Times New Roman" charset="0"/>
            </a:endParaRPr>
          </a:p>
          <a:p>
            <a:pPr eaLnBrk="1" hangingPunct="1">
              <a:buFont typeface="Wingdings" charset="2"/>
              <a:buNone/>
            </a:pPr>
            <a:endParaRPr lang="en-GB" sz="2400" dirty="0">
              <a:latin typeface="Calibri" pitchFamily="34" charset="0"/>
              <a:cs typeface="Times New Roman" charset="0"/>
            </a:endParaRPr>
          </a:p>
          <a:p>
            <a:pPr eaLnBrk="1" hangingPunct="1">
              <a:buFont typeface="Wingdings" charset="2"/>
              <a:buNone/>
            </a:pPr>
            <a:endParaRPr lang="en-GB" sz="2400" dirty="0">
              <a:latin typeface="Calibri" pitchFamily="34" charset="0"/>
              <a:cs typeface="Arial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229687"/>
            <a:ext cx="1691680" cy="620882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70896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Rectangle 2"/>
          <p:cNvSpPr>
            <a:spLocks noChangeArrowheads="1"/>
          </p:cNvSpPr>
          <p:nvPr/>
        </p:nvSpPr>
        <p:spPr bwMode="auto">
          <a:xfrm>
            <a:off x="1403648" y="896526"/>
            <a:ext cx="6019800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r>
              <a:rPr lang="en-GB" sz="2000" b="1" dirty="0">
                <a:latin typeface="Calibri" pitchFamily="34" charset="0"/>
                <a:cs typeface="Times New Roman" charset="0"/>
              </a:rPr>
              <a:t>Region:      North      </a:t>
            </a:r>
            <a:r>
              <a:rPr lang="en-US" sz="2000" b="1" dirty="0">
                <a:latin typeface="Calibri" pitchFamily="34" charset="0"/>
                <a:cs typeface="Times New Roman" charset="0"/>
              </a:rPr>
              <a:t>   </a:t>
            </a:r>
            <a:r>
              <a:rPr lang="en-GB" sz="2000" b="1" dirty="0">
                <a:latin typeface="Calibri" pitchFamily="34" charset="0"/>
                <a:cs typeface="Times New Roman" charset="0"/>
              </a:rPr>
              <a:t> South               East                 West</a:t>
            </a:r>
          </a:p>
          <a:p>
            <a:pPr algn="just"/>
            <a:endParaRPr lang="en-US" sz="2000" b="1" dirty="0">
              <a:latin typeface="Calibri" pitchFamily="34" charset="0"/>
              <a:cs typeface="Times New Roman" charset="0"/>
            </a:endParaRPr>
          </a:p>
          <a:p>
            <a:pPr algn="just"/>
            <a:r>
              <a:rPr lang="en-GB" sz="2000" b="1" dirty="0">
                <a:latin typeface="Calibri" pitchFamily="34" charset="0"/>
                <a:cs typeface="Times New Roman" charset="0"/>
              </a:rPr>
              <a:t>Sales:            25             </a:t>
            </a:r>
            <a:r>
              <a:rPr lang="en-US" sz="2000" b="1" dirty="0">
                <a:latin typeface="Calibri" pitchFamily="34" charset="0"/>
                <a:cs typeface="Times New Roman" charset="0"/>
              </a:rPr>
              <a:t> </a:t>
            </a:r>
            <a:r>
              <a:rPr lang="en-GB" sz="2000" b="1" dirty="0">
                <a:latin typeface="Calibri" pitchFamily="34" charset="0"/>
                <a:cs typeface="Times New Roman" charset="0"/>
              </a:rPr>
              <a:t> 10 </a:t>
            </a:r>
            <a:r>
              <a:rPr lang="en-US" sz="2000" b="1" dirty="0">
                <a:latin typeface="Calibri" pitchFamily="34" charset="0"/>
                <a:cs typeface="Times New Roman" charset="0"/>
              </a:rPr>
              <a:t>   </a:t>
            </a:r>
            <a:r>
              <a:rPr lang="en-GB" sz="2000" b="1" dirty="0">
                <a:latin typeface="Calibri" pitchFamily="34" charset="0"/>
                <a:cs typeface="Times New Roman" charset="0"/>
              </a:rPr>
              <a:t>                 45                     25 </a:t>
            </a:r>
          </a:p>
        </p:txBody>
      </p:sp>
      <p:graphicFrame>
        <p:nvGraphicFramePr>
          <p:cNvPr id="9218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="" xmlns:p14="http://schemas.microsoft.com/office/powerpoint/2010/main" val="2554178370"/>
              </p:ext>
            </p:extLst>
          </p:nvPr>
        </p:nvGraphicFramePr>
        <p:xfrm>
          <a:off x="1152972" y="1912189"/>
          <a:ext cx="6521152" cy="3757347"/>
        </p:xfrm>
        <a:graphic>
          <a:graphicData uri="http://schemas.openxmlformats.org/presentationml/2006/ole">
            <p:oleObj spid="_x0000_s3076" name="Worksheet" r:id="rId4" imgW="5017680" imgH="2441160" progId="">
              <p:embed/>
            </p:oleObj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676519" y="188640"/>
            <a:ext cx="705678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latin typeface="Arial Rounded MT Bold" panose="020F0704030504030204" pitchFamily="34" charset="0"/>
              </a:rPr>
              <a:t>Exploded pie chart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229687"/>
            <a:ext cx="1691680" cy="620882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0781693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Rectangle 2"/>
          <p:cNvSpPr>
            <a:spLocks noChangeArrowheads="1"/>
          </p:cNvSpPr>
          <p:nvPr/>
        </p:nvSpPr>
        <p:spPr bwMode="auto">
          <a:xfrm>
            <a:off x="1691680" y="764704"/>
            <a:ext cx="6019800" cy="1196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en-GB" b="1" dirty="0">
                <a:latin typeface="Calibri" pitchFamily="34" charset="0"/>
                <a:cs typeface="Times New Roman" charset="0"/>
              </a:rPr>
              <a:t> </a:t>
            </a:r>
            <a:r>
              <a:rPr lang="en-US" b="1" dirty="0">
                <a:latin typeface="Calibri" pitchFamily="34" charset="0"/>
                <a:cs typeface="Times New Roman" charset="0"/>
              </a:rPr>
              <a:t>                                           </a:t>
            </a:r>
            <a:r>
              <a:rPr lang="en-GB" b="1" u="sng" dirty="0">
                <a:latin typeface="Calibri" pitchFamily="34" charset="0"/>
                <a:cs typeface="Times New Roman" charset="0"/>
              </a:rPr>
              <a:t>Number of employees</a:t>
            </a:r>
            <a:endParaRPr lang="en-US" b="1" u="sng" dirty="0">
              <a:latin typeface="Calibri" pitchFamily="34" charset="0"/>
              <a:cs typeface="Times New Roman" charset="0"/>
            </a:endParaRPr>
          </a:p>
          <a:p>
            <a:pPr algn="just"/>
            <a:r>
              <a:rPr lang="en-GB" b="1" dirty="0">
                <a:latin typeface="Calibri" pitchFamily="34" charset="0"/>
                <a:cs typeface="Times New Roman" charset="0"/>
              </a:rPr>
              <a:t>Weekly </a:t>
            </a:r>
            <a:r>
              <a:rPr lang="en-US" b="1" dirty="0">
                <a:latin typeface="Calibri" pitchFamily="34" charset="0"/>
                <a:cs typeface="Times New Roman" charset="0"/>
              </a:rPr>
              <a:t>earnings</a:t>
            </a:r>
            <a:r>
              <a:rPr lang="en-GB" b="1" dirty="0">
                <a:latin typeface="Calibri" pitchFamily="34" charset="0"/>
                <a:cs typeface="Times New Roman" charset="0"/>
              </a:rPr>
              <a:t> (£)  </a:t>
            </a:r>
            <a:r>
              <a:rPr lang="en-US" b="1" dirty="0">
                <a:latin typeface="Calibri" pitchFamily="34" charset="0"/>
                <a:cs typeface="Times New Roman" charset="0"/>
              </a:rPr>
              <a:t>  </a:t>
            </a:r>
            <a:r>
              <a:rPr lang="en-GB" b="1" dirty="0">
                <a:latin typeface="Calibri" pitchFamily="34" charset="0"/>
                <a:cs typeface="Times New Roman" charset="0"/>
              </a:rPr>
              <a:t>300    400     500      600     700     800</a:t>
            </a:r>
          </a:p>
          <a:p>
            <a:pPr algn="just"/>
            <a:r>
              <a:rPr lang="en-GB" b="1" dirty="0">
                <a:latin typeface="Calibri" pitchFamily="34" charset="0"/>
                <a:cs typeface="Times New Roman" charset="0"/>
              </a:rPr>
              <a:t>Company a                    </a:t>
            </a:r>
            <a:r>
              <a:rPr lang="en-US" b="1" dirty="0">
                <a:latin typeface="Calibri" pitchFamily="34" charset="0"/>
                <a:cs typeface="Times New Roman" charset="0"/>
              </a:rPr>
              <a:t>  </a:t>
            </a:r>
            <a:r>
              <a:rPr lang="en-GB" b="1" dirty="0">
                <a:latin typeface="Calibri" pitchFamily="34" charset="0"/>
                <a:cs typeface="Times New Roman" charset="0"/>
              </a:rPr>
              <a:t> 2         5         9  </a:t>
            </a:r>
            <a:r>
              <a:rPr lang="en-US" b="1" dirty="0">
                <a:latin typeface="Calibri" pitchFamily="34" charset="0"/>
                <a:cs typeface="Times New Roman" charset="0"/>
              </a:rPr>
              <a:t> </a:t>
            </a:r>
            <a:r>
              <a:rPr lang="en-GB" b="1" dirty="0">
                <a:latin typeface="Calibri" pitchFamily="34" charset="0"/>
                <a:cs typeface="Times New Roman" charset="0"/>
              </a:rPr>
              <a:t>      12        8        4</a:t>
            </a:r>
          </a:p>
          <a:p>
            <a:pPr algn="l"/>
            <a:r>
              <a:rPr lang="en-GB" b="1" dirty="0">
                <a:latin typeface="Calibri" pitchFamily="34" charset="0"/>
                <a:cs typeface="Times New Roman" charset="0"/>
              </a:rPr>
              <a:t>Company b                    </a:t>
            </a:r>
            <a:r>
              <a:rPr lang="en-US" b="1" dirty="0">
                <a:latin typeface="Calibri" pitchFamily="34" charset="0"/>
                <a:cs typeface="Times New Roman" charset="0"/>
              </a:rPr>
              <a:t> </a:t>
            </a:r>
            <a:r>
              <a:rPr lang="en-GB" b="1" dirty="0">
                <a:latin typeface="Calibri" pitchFamily="34" charset="0"/>
                <a:cs typeface="Times New Roman" charset="0"/>
              </a:rPr>
              <a:t>  7    </a:t>
            </a:r>
            <a:r>
              <a:rPr lang="en-US" b="1" dirty="0">
                <a:latin typeface="Calibri" pitchFamily="34" charset="0"/>
                <a:cs typeface="Times New Roman" charset="0"/>
              </a:rPr>
              <a:t> </a:t>
            </a:r>
            <a:r>
              <a:rPr lang="en-GB" b="1" dirty="0">
                <a:latin typeface="Calibri" pitchFamily="34" charset="0"/>
                <a:cs typeface="Times New Roman" charset="0"/>
              </a:rPr>
              <a:t>  14         8          7         3  </a:t>
            </a:r>
            <a:r>
              <a:rPr lang="en-US" b="1" dirty="0">
                <a:latin typeface="Calibri" pitchFamily="34" charset="0"/>
                <a:cs typeface="Times New Roman" charset="0"/>
              </a:rPr>
              <a:t> </a:t>
            </a:r>
            <a:r>
              <a:rPr lang="en-GB" b="1" dirty="0">
                <a:latin typeface="Calibri" pitchFamily="34" charset="0"/>
                <a:cs typeface="Times New Roman" charset="0"/>
              </a:rPr>
              <a:t>     1 </a:t>
            </a:r>
          </a:p>
        </p:txBody>
      </p:sp>
      <p:graphicFrame>
        <p:nvGraphicFramePr>
          <p:cNvPr id="10242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="" xmlns:p14="http://schemas.microsoft.com/office/powerpoint/2010/main" val="1584507572"/>
              </p:ext>
            </p:extLst>
          </p:nvPr>
        </p:nvGraphicFramePr>
        <p:xfrm>
          <a:off x="1446784" y="2060848"/>
          <a:ext cx="6264696" cy="3496282"/>
        </p:xfrm>
        <a:graphic>
          <a:graphicData uri="http://schemas.openxmlformats.org/presentationml/2006/ole">
            <p:oleObj spid="_x0000_s4101" name="Worksheet" r:id="rId4" imgW="4342680" imgH="2148840" progId="">
              <p:embed/>
            </p:oleObj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2411760" y="116632"/>
            <a:ext cx="41044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latin typeface="Arial Rounded MT Bold" panose="020F0704030504030204" pitchFamily="34" charset="0"/>
              </a:rPr>
              <a:t>Line Graphs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229687"/>
            <a:ext cx="1691680" cy="620882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628398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396" name="Rectangle 4"/>
          <p:cNvSpPr>
            <a:spLocks noGrp="1" noChangeArrowheads="1"/>
          </p:cNvSpPr>
          <p:nvPr>
            <p:ph type="title"/>
          </p:nvPr>
        </p:nvSpPr>
        <p:spPr>
          <a:xfrm>
            <a:off x="1043608" y="476672"/>
            <a:ext cx="7383462" cy="990600"/>
          </a:xfrm>
        </p:spPr>
        <p:txBody>
          <a:bodyPr>
            <a:noAutofit/>
          </a:bodyPr>
          <a:lstStyle/>
          <a:p>
            <a:pPr algn="ctr">
              <a:lnSpc>
                <a:spcPct val="80000"/>
              </a:lnSpc>
              <a:defRPr/>
            </a:pPr>
            <a:r>
              <a:rPr lang="en-US" sz="4000" cap="none" dirty="0">
                <a:latin typeface="Arial Rounded MT Bold" panose="020F0704030504030204" pitchFamily="34" charset="0"/>
              </a:rPr>
              <a:t>Side-by-side Bar Charts</a:t>
            </a:r>
            <a:r>
              <a:rPr lang="en-US" sz="4000" dirty="0">
                <a:solidFill>
                  <a:schemeClr val="tx2"/>
                </a:solidFill>
                <a:latin typeface="Calibri" pitchFamily="34" charset="0"/>
              </a:rPr>
              <a:t/>
            </a:r>
            <a:br>
              <a:rPr lang="en-US" sz="4000" dirty="0">
                <a:solidFill>
                  <a:schemeClr val="tx2"/>
                </a:solidFill>
                <a:latin typeface="Calibri" pitchFamily="34" charset="0"/>
              </a:rPr>
            </a:br>
            <a:endParaRPr lang="en-US" sz="4000" dirty="0">
              <a:latin typeface="Calibri" pitchFamily="34" charset="0"/>
            </a:endParaRPr>
          </a:p>
        </p:txBody>
      </p:sp>
      <p:graphicFrame>
        <p:nvGraphicFramePr>
          <p:cNvPr id="2" name="Object 1">
            <a:hlinkClick r:id="" action="ppaction://ole?verb=0"/>
          </p:cNvPr>
          <p:cNvGraphicFramePr>
            <a:graphicFrameLocks/>
          </p:cNvGraphicFramePr>
          <p:nvPr>
            <p:extLst/>
          </p:nvPr>
        </p:nvGraphicFramePr>
        <p:xfrm>
          <a:off x="1547813" y="1844675"/>
          <a:ext cx="5861050" cy="3063875"/>
        </p:xfrm>
        <a:graphic>
          <a:graphicData uri="http://schemas.openxmlformats.org/presentationml/2006/ole">
            <p:oleObj spid="_x0000_s5124" name="Worksheet" r:id="rId4" imgW="11164858" imgH="6287378" progId="">
              <p:embed/>
            </p:oleObj>
          </a:graphicData>
        </a:graphic>
      </p:graphicFrame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229687"/>
            <a:ext cx="1691680" cy="620882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751182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818" name="Rectangle 2"/>
          <p:cNvSpPr>
            <a:spLocks noGrp="1" noChangeArrowheads="1"/>
          </p:cNvSpPr>
          <p:nvPr>
            <p:ph type="title"/>
          </p:nvPr>
        </p:nvSpPr>
        <p:spPr>
          <a:xfrm>
            <a:off x="755576" y="303799"/>
            <a:ext cx="7793038" cy="531912"/>
          </a:xfrm>
        </p:spPr>
        <p:txBody>
          <a:bodyPr>
            <a:normAutofit fontScale="90000"/>
          </a:bodyPr>
          <a:lstStyle/>
          <a:p>
            <a:pPr algn="ctr">
              <a:lnSpc>
                <a:spcPct val="80000"/>
              </a:lnSpc>
              <a:defRPr/>
            </a:pPr>
            <a:r>
              <a:rPr lang="en-US" cap="none" dirty="0">
                <a:latin typeface="Arial Rounded MT Bold" panose="020F0704030504030204" pitchFamily="34" charset="0"/>
              </a:rPr>
              <a:t>Scatter Diagram - Example</a:t>
            </a:r>
          </a:p>
        </p:txBody>
      </p:sp>
      <p:graphicFrame>
        <p:nvGraphicFramePr>
          <p:cNvPr id="13314" name="Object 2"/>
          <p:cNvGraphicFramePr>
            <a:graphicFrameLocks noChangeAspect="1"/>
          </p:cNvGraphicFramePr>
          <p:nvPr>
            <p:extLst/>
          </p:nvPr>
        </p:nvGraphicFramePr>
        <p:xfrm>
          <a:off x="2843808" y="1628800"/>
          <a:ext cx="5741988" cy="3255963"/>
        </p:xfrm>
        <a:graphic>
          <a:graphicData uri="http://schemas.openxmlformats.org/presentationml/2006/ole">
            <p:oleObj spid="_x0000_s6148" name="Chart" r:id="rId4" imgW="4248150" imgH="2409952" progId="">
              <p:embed/>
            </p:oleObj>
          </a:graphicData>
        </a:graphic>
      </p:graphicFrame>
      <p:graphicFrame>
        <p:nvGraphicFramePr>
          <p:cNvPr id="162983" name="Group 167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724510804"/>
              </p:ext>
            </p:extLst>
          </p:nvPr>
        </p:nvGraphicFramePr>
        <p:xfrm>
          <a:off x="467544" y="1123181"/>
          <a:ext cx="1905000" cy="4267200"/>
        </p:xfrm>
        <a:graphic>
          <a:graphicData uri="http://schemas.openxmlformats.org/drawingml/2006/table">
            <a:tbl>
              <a:tblPr/>
              <a:tblGrid>
                <a:gridCol w="93980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96520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244475"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charset="-128"/>
                          <a:cs typeface="Arial" charset="0"/>
                        </a:rPr>
                        <a:t>Volume per day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0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charset="-128"/>
                          <a:cs typeface="Arial" charset="0"/>
                        </a:rPr>
                        <a:t>Cost per day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0BD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244475"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charset="-128"/>
                          <a:cs typeface="Arial" charset="0"/>
                        </a:rPr>
                        <a:t>23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DD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charset="-128"/>
                          <a:cs typeface="Arial" charset="0"/>
                        </a:rPr>
                        <a:t>131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DDF7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244475"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charset="-128"/>
                          <a:cs typeface="Arial" charset="0"/>
                        </a:rPr>
                        <a:t>24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DD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charset="-128"/>
                          <a:cs typeface="Arial" charset="0"/>
                        </a:rPr>
                        <a:t>120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DDF7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244475"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charset="-128"/>
                          <a:cs typeface="Arial" charset="0"/>
                        </a:rPr>
                        <a:t>26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DD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charset="-128"/>
                          <a:cs typeface="Arial" charset="0"/>
                        </a:rPr>
                        <a:t>140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DDF7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244475"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charset="-128"/>
                          <a:cs typeface="Arial" charset="0"/>
                        </a:rPr>
                        <a:t>29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DD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charset="-128"/>
                          <a:cs typeface="Arial" charset="0"/>
                        </a:rPr>
                        <a:t>151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DDF7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244475"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charset="-128"/>
                          <a:cs typeface="Arial" charset="0"/>
                        </a:rPr>
                        <a:t>33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DD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charset="-128"/>
                          <a:cs typeface="Arial" charset="0"/>
                        </a:rPr>
                        <a:t>160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DDF7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244475"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charset="-128"/>
                          <a:cs typeface="Arial" charset="0"/>
                        </a:rPr>
                        <a:t>38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DD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charset="-128"/>
                          <a:cs typeface="Arial" charset="0"/>
                        </a:rPr>
                        <a:t>167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DDF7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244475"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charset="-128"/>
                          <a:cs typeface="Arial" charset="0"/>
                        </a:rPr>
                        <a:t>41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DD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charset="-128"/>
                          <a:cs typeface="Arial" charset="0"/>
                        </a:rPr>
                        <a:t>185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DDF7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244475"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charset="-128"/>
                          <a:cs typeface="Arial" charset="0"/>
                        </a:rPr>
                        <a:t>42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DD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charset="-128"/>
                          <a:cs typeface="Arial" charset="0"/>
                        </a:rPr>
                        <a:t>170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DDF7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  <a:tr h="334963"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charset="-128"/>
                          <a:cs typeface="Arial" charset="0"/>
                        </a:rPr>
                        <a:t>50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DD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charset="-128"/>
                          <a:cs typeface="Arial" charset="0"/>
                        </a:rPr>
                        <a:t>188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DDF7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9"/>
                  </a:ext>
                </a:extLst>
              </a:tr>
              <a:tr h="244475"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charset="-128"/>
                          <a:cs typeface="Arial" charset="0"/>
                        </a:rPr>
                        <a:t>55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DD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charset="-128"/>
                          <a:cs typeface="Arial" charset="0"/>
                        </a:rPr>
                        <a:t>195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DDF7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0"/>
                  </a:ext>
                </a:extLst>
              </a:tr>
              <a:tr h="244475"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charset="-128"/>
                          <a:cs typeface="Arial" charset="0"/>
                        </a:rPr>
                        <a:t>60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DD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charset="-128"/>
                          <a:cs typeface="Arial" charset="0"/>
                        </a:rPr>
                        <a:t>200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DDF7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1"/>
                  </a:ext>
                </a:extLst>
              </a:tr>
            </a:tbl>
          </a:graphicData>
        </a:graphic>
      </p:graphicFrame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229687"/>
            <a:ext cx="1691680" cy="620882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167333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AutoShape 2"/>
          <p:cNvSpPr>
            <a:spLocks noGrp="1" noChangeArrowheads="1"/>
          </p:cNvSpPr>
          <p:nvPr>
            <p:ph type="title"/>
          </p:nvPr>
        </p:nvSpPr>
        <p:spPr>
          <a:xfrm>
            <a:off x="609600" y="274638"/>
            <a:ext cx="7924800" cy="706090"/>
          </a:xfrm>
        </p:spPr>
        <p:txBody>
          <a:bodyPr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sz="4000" cap="none" dirty="0">
                <a:latin typeface="Arial Rounded MT Bold" panose="020F0704030504030204" pitchFamily="34" charset="0"/>
              </a:rPr>
              <a:t>Graphs</a:t>
            </a:r>
          </a:p>
        </p:txBody>
      </p:sp>
      <p:sp>
        <p:nvSpPr>
          <p:cNvPr id="45059" name="Rectangle 3"/>
          <p:cNvSpPr>
            <a:spLocks noGrp="1" noChangeArrowheads="1"/>
          </p:cNvSpPr>
          <p:nvPr>
            <p:ph sz="quarter" idx="13"/>
          </p:nvPr>
        </p:nvSpPr>
        <p:spPr>
          <a:xfrm>
            <a:off x="539552" y="1412776"/>
            <a:ext cx="7924800" cy="4114800"/>
          </a:xfrm>
        </p:spPr>
        <p:txBody>
          <a:bodyPr/>
          <a:lstStyle/>
          <a:p>
            <a:pPr eaLnBrk="1" hangingPunct="1">
              <a:buFont typeface="Wingdings" charset="2"/>
              <a:buNone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All graphs  have a common structure:</a:t>
            </a:r>
          </a:p>
          <a:p>
            <a:pPr eaLnBrk="1" hangingPunct="1">
              <a:buFont typeface="Wingdings" charset="2"/>
              <a:buNone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eaLnBrk="1" hangingPunct="1">
              <a:buFont typeface="Wingdings" charset="2"/>
              <a:buChar char="§"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A framework</a:t>
            </a:r>
          </a:p>
          <a:p>
            <a:pPr eaLnBrk="1" hangingPunct="1">
              <a:buFont typeface="Wingdings" charset="2"/>
              <a:buChar char="§"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Content</a:t>
            </a:r>
          </a:p>
          <a:p>
            <a:pPr eaLnBrk="1" hangingPunct="1">
              <a:buFont typeface="Wingdings" charset="2"/>
              <a:buChar char="§"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Labels (title, axis labels, legend)</a:t>
            </a:r>
          </a:p>
          <a:p>
            <a:pPr eaLnBrk="1" hangingPunct="1">
              <a:buFont typeface="Wingdings" charset="2"/>
              <a:buNone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eaLnBrk="1" hangingPunct="1">
              <a:buFont typeface="Wingdings" charset="2"/>
              <a:buNone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All are equally important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229687"/>
            <a:ext cx="1691680" cy="620882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3289083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mminsSTD_WHITE_DEU">
  <a:themeElements>
    <a:clrScheme name="CumminsSTD_WHITE_AFG 14">
      <a:dk1>
        <a:srgbClr val="000000"/>
      </a:dk1>
      <a:lt1>
        <a:srgbClr val="FFFFFF"/>
      </a:lt1>
      <a:dk2>
        <a:srgbClr val="000000"/>
      </a:dk2>
      <a:lt2>
        <a:srgbClr val="C0C0C0"/>
      </a:lt2>
      <a:accent1>
        <a:srgbClr val="EE2E24"/>
      </a:accent1>
      <a:accent2>
        <a:srgbClr val="5F5F5F"/>
      </a:accent2>
      <a:accent3>
        <a:srgbClr val="FFFFFF"/>
      </a:accent3>
      <a:accent4>
        <a:srgbClr val="000000"/>
      </a:accent4>
      <a:accent5>
        <a:srgbClr val="F5ADAC"/>
      </a:accent5>
      <a:accent6>
        <a:srgbClr val="555555"/>
      </a:accent6>
      <a:hlink>
        <a:srgbClr val="C0C0C0"/>
      </a:hlink>
      <a:folHlink>
        <a:srgbClr val="CC3300"/>
      </a:folHlink>
    </a:clrScheme>
    <a:fontScheme name="CumminsSTD_WHITE_AFG">
      <a:majorFont>
        <a:latin typeface="Arial"/>
        <a:ea typeface="Arial"/>
        <a:cs typeface="Arial"/>
      </a:majorFont>
      <a:minorFont>
        <a:latin typeface="Arial"/>
        <a:ea typeface="Arial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EE2E24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91440" rIns="91440" bIns="91440" numCol="1" anchor="ctr" anchorCtr="0" compatLnSpc="1">
        <a:prstTxWarp prst="textNoShape">
          <a:avLst/>
        </a:prstTxWarp>
      </a:bodyPr>
      <a:lstStyle>
        <a:defPPr marL="231775" marR="0" indent="-231775" algn="r" defTabSz="914400" rtl="0" eaLnBrk="1" fontAlgn="base" latinLnBrk="0" hangingPunct="1">
          <a:lnSpc>
            <a:spcPct val="100000"/>
          </a:lnSpc>
          <a:spcBef>
            <a:spcPct val="35000"/>
          </a:spcBef>
          <a:spcAft>
            <a:spcPct val="0"/>
          </a:spcAft>
          <a:buClr>
            <a:srgbClr val="FF140A"/>
          </a:buClr>
          <a:buSzTx/>
          <a:buFont typeface="Wingdings" pitchFamily="2" charset="2"/>
          <a:buNone/>
          <a:tabLst/>
          <a:defRPr kumimoji="0" lang="en-US" sz="18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charset="0"/>
            <a:ea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EE2E24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91440" rIns="91440" bIns="91440" numCol="1" anchor="ctr" anchorCtr="0" compatLnSpc="1">
        <a:prstTxWarp prst="textNoShape">
          <a:avLst/>
        </a:prstTxWarp>
      </a:bodyPr>
      <a:lstStyle>
        <a:defPPr marL="231775" marR="0" indent="-231775" algn="r" defTabSz="914400" rtl="0" eaLnBrk="1" fontAlgn="base" latinLnBrk="0" hangingPunct="1">
          <a:lnSpc>
            <a:spcPct val="100000"/>
          </a:lnSpc>
          <a:spcBef>
            <a:spcPct val="35000"/>
          </a:spcBef>
          <a:spcAft>
            <a:spcPct val="0"/>
          </a:spcAft>
          <a:buClr>
            <a:srgbClr val="FF140A"/>
          </a:buClr>
          <a:buSzTx/>
          <a:buFont typeface="Wingdings" pitchFamily="2" charset="2"/>
          <a:buNone/>
          <a:tabLst/>
          <a:defRPr kumimoji="0" lang="en-US" sz="18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charset="0"/>
            <a:ea typeface="Arial" charset="0"/>
            <a:cs typeface="Arial" charset="0"/>
          </a:defRPr>
        </a:defPPr>
      </a:lstStyle>
    </a:lnDef>
  </a:objectDefaults>
  <a:extraClrSchemeLst>
    <a:extraClrScheme>
      <a:clrScheme name="CumminsSTD_WHITE_AFG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mminsSTD_WHITE_AFG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mminsSTD_WHITE_AFG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mminsSTD_WHITE_AFG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mminsSTD_WHITE_AFG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mminsSTD_WHITE_AFG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mminsSTD_WHITE_AFG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mminsSTD_WHITE_AFG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mminsSTD_WHITE_AFG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mminsSTD_WHITE_AFG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mminsSTD_WHITE_AFG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mminsSTD_WHITE_AFG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mminsSTD_WHITE_AFG 13">
        <a:dk1>
          <a:srgbClr val="000000"/>
        </a:dk1>
        <a:lt1>
          <a:srgbClr val="FFFFFF"/>
        </a:lt1>
        <a:dk2>
          <a:srgbClr val="000000"/>
        </a:dk2>
        <a:lt2>
          <a:srgbClr val="C0C0C0"/>
        </a:lt2>
        <a:accent1>
          <a:srgbClr val="EE2E24"/>
        </a:accent1>
        <a:accent2>
          <a:srgbClr val="0066CC"/>
        </a:accent2>
        <a:accent3>
          <a:srgbClr val="FFFFFF"/>
        </a:accent3>
        <a:accent4>
          <a:srgbClr val="000000"/>
        </a:accent4>
        <a:accent5>
          <a:srgbClr val="F5ADAC"/>
        </a:accent5>
        <a:accent6>
          <a:srgbClr val="005CB9"/>
        </a:accent6>
        <a:hlink>
          <a:srgbClr val="FA9900"/>
        </a:hlink>
        <a:folHlink>
          <a:srgbClr val="33CC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mminsSTD_WHITE_AFG 14">
        <a:dk1>
          <a:srgbClr val="000000"/>
        </a:dk1>
        <a:lt1>
          <a:srgbClr val="FFFFFF"/>
        </a:lt1>
        <a:dk2>
          <a:srgbClr val="000000"/>
        </a:dk2>
        <a:lt2>
          <a:srgbClr val="C0C0C0"/>
        </a:lt2>
        <a:accent1>
          <a:srgbClr val="EE2E24"/>
        </a:accent1>
        <a:accent2>
          <a:srgbClr val="5F5F5F"/>
        </a:accent2>
        <a:accent3>
          <a:srgbClr val="FFFFFF"/>
        </a:accent3>
        <a:accent4>
          <a:srgbClr val="000000"/>
        </a:accent4>
        <a:accent5>
          <a:srgbClr val="F5ADAC"/>
        </a:accent5>
        <a:accent6>
          <a:srgbClr val="555555"/>
        </a:accent6>
        <a:hlink>
          <a:srgbClr val="C0C0C0"/>
        </a:hlink>
        <a:folHlink>
          <a:srgbClr val="CC33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CumminsSTD_WHITE_DEU">
  <a:themeElements>
    <a:clrScheme name="CumminsSTD_WHITE_AFG 14">
      <a:dk1>
        <a:srgbClr val="000000"/>
      </a:dk1>
      <a:lt1>
        <a:srgbClr val="FFFFFF"/>
      </a:lt1>
      <a:dk2>
        <a:srgbClr val="000000"/>
      </a:dk2>
      <a:lt2>
        <a:srgbClr val="C0C0C0"/>
      </a:lt2>
      <a:accent1>
        <a:srgbClr val="EE2E24"/>
      </a:accent1>
      <a:accent2>
        <a:srgbClr val="5F5F5F"/>
      </a:accent2>
      <a:accent3>
        <a:srgbClr val="FFFFFF"/>
      </a:accent3>
      <a:accent4>
        <a:srgbClr val="000000"/>
      </a:accent4>
      <a:accent5>
        <a:srgbClr val="F5ADAC"/>
      </a:accent5>
      <a:accent6>
        <a:srgbClr val="555555"/>
      </a:accent6>
      <a:hlink>
        <a:srgbClr val="C0C0C0"/>
      </a:hlink>
      <a:folHlink>
        <a:srgbClr val="CC3300"/>
      </a:folHlink>
    </a:clrScheme>
    <a:fontScheme name="CumminsSTD_WHITE_AFG">
      <a:majorFont>
        <a:latin typeface="Arial"/>
        <a:ea typeface="Arial"/>
        <a:cs typeface="Arial"/>
      </a:majorFont>
      <a:minorFont>
        <a:latin typeface="Arial"/>
        <a:ea typeface="Arial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EE2E24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91440" rIns="91440" bIns="91440" numCol="1" anchor="ctr" anchorCtr="0" compatLnSpc="1">
        <a:prstTxWarp prst="textNoShape">
          <a:avLst/>
        </a:prstTxWarp>
      </a:bodyPr>
      <a:lstStyle>
        <a:defPPr marL="231775" marR="0" indent="-231775" algn="r" defTabSz="914400" rtl="0" eaLnBrk="1" fontAlgn="base" latinLnBrk="0" hangingPunct="1">
          <a:lnSpc>
            <a:spcPct val="100000"/>
          </a:lnSpc>
          <a:spcBef>
            <a:spcPct val="35000"/>
          </a:spcBef>
          <a:spcAft>
            <a:spcPct val="0"/>
          </a:spcAft>
          <a:buClr>
            <a:srgbClr val="FF140A"/>
          </a:buClr>
          <a:buSzTx/>
          <a:buFont typeface="Wingdings" pitchFamily="2" charset="2"/>
          <a:buNone/>
          <a:tabLst/>
          <a:defRPr kumimoji="0" lang="en-US" sz="18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charset="0"/>
            <a:ea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EE2E24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91440" rIns="91440" bIns="91440" numCol="1" anchor="ctr" anchorCtr="0" compatLnSpc="1">
        <a:prstTxWarp prst="textNoShape">
          <a:avLst/>
        </a:prstTxWarp>
      </a:bodyPr>
      <a:lstStyle>
        <a:defPPr marL="231775" marR="0" indent="-231775" algn="r" defTabSz="914400" rtl="0" eaLnBrk="1" fontAlgn="base" latinLnBrk="0" hangingPunct="1">
          <a:lnSpc>
            <a:spcPct val="100000"/>
          </a:lnSpc>
          <a:spcBef>
            <a:spcPct val="35000"/>
          </a:spcBef>
          <a:spcAft>
            <a:spcPct val="0"/>
          </a:spcAft>
          <a:buClr>
            <a:srgbClr val="FF140A"/>
          </a:buClr>
          <a:buSzTx/>
          <a:buFont typeface="Wingdings" pitchFamily="2" charset="2"/>
          <a:buNone/>
          <a:tabLst/>
          <a:defRPr kumimoji="0" lang="en-US" sz="18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charset="0"/>
            <a:ea typeface="Arial" charset="0"/>
            <a:cs typeface="Arial" charset="0"/>
          </a:defRPr>
        </a:defPPr>
      </a:lstStyle>
    </a:lnDef>
  </a:objectDefaults>
  <a:extraClrSchemeLst>
    <a:extraClrScheme>
      <a:clrScheme name="CumminsSTD_WHITE_AFG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mminsSTD_WHITE_AFG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mminsSTD_WHITE_AFG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mminsSTD_WHITE_AFG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mminsSTD_WHITE_AFG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mminsSTD_WHITE_AFG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mminsSTD_WHITE_AFG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mminsSTD_WHITE_AFG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mminsSTD_WHITE_AFG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mminsSTD_WHITE_AFG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mminsSTD_WHITE_AFG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mminsSTD_WHITE_AFG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mminsSTD_WHITE_AFG 13">
        <a:dk1>
          <a:srgbClr val="000000"/>
        </a:dk1>
        <a:lt1>
          <a:srgbClr val="FFFFFF"/>
        </a:lt1>
        <a:dk2>
          <a:srgbClr val="000000"/>
        </a:dk2>
        <a:lt2>
          <a:srgbClr val="C0C0C0"/>
        </a:lt2>
        <a:accent1>
          <a:srgbClr val="EE2E24"/>
        </a:accent1>
        <a:accent2>
          <a:srgbClr val="0066CC"/>
        </a:accent2>
        <a:accent3>
          <a:srgbClr val="FFFFFF"/>
        </a:accent3>
        <a:accent4>
          <a:srgbClr val="000000"/>
        </a:accent4>
        <a:accent5>
          <a:srgbClr val="F5ADAC"/>
        </a:accent5>
        <a:accent6>
          <a:srgbClr val="005CB9"/>
        </a:accent6>
        <a:hlink>
          <a:srgbClr val="FA9900"/>
        </a:hlink>
        <a:folHlink>
          <a:srgbClr val="33CC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mminsSTD_WHITE_AFG 14">
        <a:dk1>
          <a:srgbClr val="000000"/>
        </a:dk1>
        <a:lt1>
          <a:srgbClr val="FFFFFF"/>
        </a:lt1>
        <a:dk2>
          <a:srgbClr val="000000"/>
        </a:dk2>
        <a:lt2>
          <a:srgbClr val="C0C0C0"/>
        </a:lt2>
        <a:accent1>
          <a:srgbClr val="EE2E24"/>
        </a:accent1>
        <a:accent2>
          <a:srgbClr val="5F5F5F"/>
        </a:accent2>
        <a:accent3>
          <a:srgbClr val="FFFFFF"/>
        </a:accent3>
        <a:accent4>
          <a:srgbClr val="000000"/>
        </a:accent4>
        <a:accent5>
          <a:srgbClr val="F5ADAC"/>
        </a:accent5>
        <a:accent6>
          <a:srgbClr val="555555"/>
        </a:accent6>
        <a:hlink>
          <a:srgbClr val="C0C0C0"/>
        </a:hlink>
        <a:folHlink>
          <a:srgbClr val="CC33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SftWP July 15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1_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DE49762874EB345BB028C312F3B91B7" ma:contentTypeVersion="7" ma:contentTypeDescription="Create a new document." ma:contentTypeScope="" ma:versionID="745031b7136e6d0b314959d7b3aab4cc">
  <xsd:schema xmlns:xsd="http://www.w3.org/2001/XMLSchema" xmlns:xs="http://www.w3.org/2001/XMLSchema" xmlns:p="http://schemas.microsoft.com/office/2006/metadata/properties" xmlns:ns2="f66716c4-314f-46c1-b01e-5a44c61897d8" xmlns:ns3="a908d394-d138-480e-87a3-ff44c37f991a" targetNamespace="http://schemas.microsoft.com/office/2006/metadata/properties" ma:root="true" ma:fieldsID="48d543818a17c4c1e3adee1e8de4930a" ns2:_="" ns3:_="">
    <xsd:import namespace="f66716c4-314f-46c1-b01e-5a44c61897d8"/>
    <xsd:import namespace="a908d394-d138-480e-87a3-ff44c37f991a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ingHintHash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66716c4-314f-46c1-b01e-5a44c61897d8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ingHintHash" ma:index="9" nillable="true" ma:displayName="Sharing Hint Hash" ma:internalName="SharingHintHash" ma:readOnly="true">
      <xsd:simpleType>
        <xsd:restriction base="dms:Text"/>
      </xsd:simpleType>
    </xsd:element>
    <xsd:element name="SharedWithDetails" ma:index="10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908d394-d138-480e-87a3-ff44c37f991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4" nillable="true" ma:displayName="MediaServiceAutoTags" ma:description="" ma:internalName="MediaServiceAutoTags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0EA02C7E-B257-4E49-A825-33430E451BD2}">
  <ds:schemaRefs>
    <ds:schemaRef ds:uri="http://schemas.microsoft.com/office/2006/metadata/properties"/>
    <ds:schemaRef ds:uri="http://www.w3.org/XML/1998/namespace"/>
    <ds:schemaRef ds:uri="http://purl.org/dc/terms/"/>
    <ds:schemaRef ds:uri="http://purl.org/dc/elements/1.1/"/>
    <ds:schemaRef ds:uri="http://purl.org/dc/dcmitype/"/>
    <ds:schemaRef ds:uri="f66716c4-314f-46c1-b01e-5a44c61897d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</ds:schemaRefs>
</ds:datastoreItem>
</file>

<file path=customXml/itemProps2.xml><?xml version="1.0" encoding="utf-8"?>
<ds:datastoreItem xmlns:ds="http://schemas.openxmlformats.org/officeDocument/2006/customXml" ds:itemID="{845E48A0-A558-4300-AB34-B927BCD8E53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66716c4-314f-46c1-b01e-5a44c61897d8"/>
    <ds:schemaRef ds:uri="a908d394-d138-480e-87a3-ff44c37f991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59D0FD6D-A06E-485A-A440-1E0A7A1BBA17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2376</TotalTime>
  <Words>993</Words>
  <Application>Microsoft Office PowerPoint</Application>
  <PresentationFormat>On-screen Show (4:3)</PresentationFormat>
  <Paragraphs>208</Paragraphs>
  <Slides>29</Slides>
  <Notes>12</Notes>
  <HiddenSlides>0</HiddenSlides>
  <MMClips>0</MMClips>
  <ScaleCrop>false</ScaleCrop>
  <HeadingPairs>
    <vt:vector size="6" baseType="variant">
      <vt:variant>
        <vt:lpstr>Theme</vt:lpstr>
      </vt:variant>
      <vt:variant>
        <vt:i4>4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29</vt:i4>
      </vt:variant>
    </vt:vector>
  </HeadingPairs>
  <TitlesOfParts>
    <vt:vector size="35" baseType="lpstr">
      <vt:lpstr>CumminsSTD_WHITE_DEU</vt:lpstr>
      <vt:lpstr>1_CumminsSTD_WHITE_DEU</vt:lpstr>
      <vt:lpstr>SftWP July 15</vt:lpstr>
      <vt:lpstr>1_20140311PresentationUWTSDTemplate</vt:lpstr>
      <vt:lpstr>Worksheet</vt:lpstr>
      <vt:lpstr>Chart</vt:lpstr>
      <vt:lpstr>   BMSK4001  Academic + Employability Skills   Research Methods Overview  </vt:lpstr>
      <vt:lpstr>Overview of Research and Data Handling</vt:lpstr>
      <vt:lpstr>Why collect information?</vt:lpstr>
      <vt:lpstr>Why collect information?</vt:lpstr>
      <vt:lpstr>Why collect information?</vt:lpstr>
      <vt:lpstr> </vt:lpstr>
      <vt:lpstr>Slide 7</vt:lpstr>
      <vt:lpstr>Questionnaires</vt:lpstr>
      <vt:lpstr>Questionnaire Design</vt:lpstr>
      <vt:lpstr>Questionnaire Design</vt:lpstr>
      <vt:lpstr>Questionnaire Design</vt:lpstr>
      <vt:lpstr>Which method to use?</vt:lpstr>
      <vt:lpstr>Presenting Data</vt:lpstr>
      <vt:lpstr>Presenting Data</vt:lpstr>
      <vt:lpstr>Sampling</vt:lpstr>
      <vt:lpstr>Presenting Data</vt:lpstr>
      <vt:lpstr>Presenting Data</vt:lpstr>
      <vt:lpstr>Creating a graph from the data</vt:lpstr>
      <vt:lpstr>A Column Chart of the Frequency</vt:lpstr>
      <vt:lpstr>Charts</vt:lpstr>
      <vt:lpstr>Graphs</vt:lpstr>
      <vt:lpstr>Slide 22</vt:lpstr>
      <vt:lpstr>Slide 23</vt:lpstr>
      <vt:lpstr>Pie Charts</vt:lpstr>
      <vt:lpstr>Slide 25</vt:lpstr>
      <vt:lpstr>Slide 26</vt:lpstr>
      <vt:lpstr>Side-by-side Bar Charts </vt:lpstr>
      <vt:lpstr>Scatter Diagram - Example</vt:lpstr>
      <vt:lpstr>Graphs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Basic Research Methods Overview</dc:title>
  <dc:creator>Julia Ault</dc:creator>
  <cp:lastModifiedBy>Sian</cp:lastModifiedBy>
  <cp:revision>57</cp:revision>
  <dcterms:created xsi:type="dcterms:W3CDTF">2015-08-19T15:34:00Z</dcterms:created>
  <dcterms:modified xsi:type="dcterms:W3CDTF">2017-11-08T08:35:22Z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0x010100ADE49762874EB345BB028C312F3B91B7</vt:lpwstr>
  </property>
</Properties>
</file>