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904" autoAdjust="0"/>
    <p:restoredTop sz="81569" autoAdjust="0"/>
  </p:normalViewPr>
  <p:slideViewPr>
    <p:cSldViewPr snapToGrid="0" showGuides="1">
      <p:cViewPr varScale="1">
        <p:scale>
          <a:sx n="67" d="100"/>
          <a:sy n="67" d="100"/>
        </p:scale>
        <p:origin x="1714"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595B63-0112-444F-A5AC-AB3EE9DA34F6}" type="datetimeFigureOut">
              <a:rPr lang="en-GB" smtClean="0"/>
              <a:t>05/07/2026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888B15-4AF6-4EA9-9E06-8BFDA5F380CE}" type="slidenum">
              <a:rPr lang="en-GB" smtClean="0"/>
              <a:t>‹#›</a:t>
            </a:fld>
            <a:endParaRPr lang="en-GB"/>
          </a:p>
        </p:txBody>
      </p:sp>
    </p:spTree>
    <p:extLst>
      <p:ext uri="{BB962C8B-B14F-4D97-AF65-F5344CB8AC3E}">
        <p14:creationId xmlns:p14="http://schemas.microsoft.com/office/powerpoint/2010/main" val="3289465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AI was used only to support the visual side of the presentation.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 am Gabriel Oduro and my student number is 2516583 I live now in the London UK, been living my dream here in the UK for 10 years. A person who is curious, purposeful, and academically driven. At the moment I am stdying Level 4 Health and social care at University of Wales Trinity and Saint </a:t>
            </a:r>
            <a:r>
              <a:rPr lang="en-US" sz="1200" dirty="0" err="1"/>
              <a:t>Davids</a:t>
            </a:r>
            <a:r>
              <a:rPr lang="en-US" sz="1200" dirty="0"/>
              <a:t>. I have strong interest in UK health system. Loves to travel, I recently travelled to cornwall, Canary Island and Kerala. I am building towards a career in health and social care. A possible social worker in the future.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Communication is more than speaking. In health and social care, it includes listening, body language, tone, written records and checking that information has been understood. The National Institute for Health and Care Excellence guidance on adult patient experience (2012, updated 2021) supports clear information and communication because people should be involved in their care. Active listening helps the service user feel heard, while empathy helps the professional respond with respect rather than judgement. Clear verbal and non-verbal communication also helps staff work safely together. Accurate recording matters because care often depends on information being passed correctly between staff. The image reinforces this</a:t>
            </a:r>
            <a:r>
              <a:rPr lang="en-US" dirty="0"/>
              <a:t>, </a:t>
            </a:r>
            <a:r>
              <a:rPr dirty="0"/>
              <a:t>it shows communication as a two-way exchange, where the care worker asks a clear question and the service user gives a relevant answer.</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Communication is important in professional practice because it affects safety, dignity and trust. The National Institute for Health and Care Excellence guidance on adult patient experience (2012, updated 2021) supports care that takes account of people’s needs, preferences and values. Poor communication can lead to misunderstandings, such as a service user not understanding medication advice, feeling rushed, or not reporting a concern. Good communication helps professionals identify needs, risks and preferences. It also supports informed consent, handovers, referrals and documentation, so staff can work more effectively as a team and the </a:t>
            </a:r>
            <a:r>
              <a:rPr dirty="0" err="1"/>
              <a:t>organisation</a:t>
            </a:r>
            <a:r>
              <a:rPr dirty="0"/>
              <a:t> can reduce avoidable misunderstandings.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Egan and Reese’s (2018) Skilled Helper Model gives communication a clear structure. The first stage is to listen and explore what is happening now. The second stage is to help the person clarify what they need, prefer or want to achieve. The third stage is to agree practical actions and review progress. This fits health and social care because communication should not be about simply talking at someone. It should help the professional listen, understand the person’s situation, check meaning and work with the person towards realistic support.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A care assistant in a residential care home may support an older resident who feels anxious and refuses personal care. The National Institute for Health and Care Excellence guidance on adult patient experience (2012, updated 2021) supports person-</a:t>
            </a:r>
            <a:r>
              <a:rPr dirty="0" err="1"/>
              <a:t>centred</a:t>
            </a:r>
            <a:r>
              <a:rPr dirty="0"/>
              <a:t> care, where people are treated with dignity and helped to participate in decisions about their care. The care assistant should not rush or force the situation. A calm tone, careful listening, acknowledgement of the resident’s feelings and clear step-by-step explanations can reduce anxiety. Offering choices, checking consent and sharing concerns such as pain or confusion with senior staff also protects safety and dignity. The image reflects this kind of calm, respectful support.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Communication will support future employability because health and social care employers need workers who can listen carefully, speak respectfully, work with colleagues and record information accurately. The Health and Care Professions Council standards for social workers in England (2023) include communication, professional boundaries and accurate records, which makes this skill important for a future social work role. It will support assessments, safeguarding discussions, family meetings and multi-agency working. Empathy and curiosity are personal strengths, but further development is still needed in difficult conversations, professional records and boundaries.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Communication is a core professional skill in health and social care because it affects trust, safety, dignity and outcomes. The National Institute for Health and Care Excellence guidance supports clear communication as part of person-centred care, while Egan and Reese’s Skilled Helper Model shows how listening can move into understanding and practical action. Developing communication will also support future work with service users, families, colleagues and organisations.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The reference list includes the sources used to support the presentation. The National Institute for Health and Care Excellence guidance supports the discussion of person-</a:t>
            </a:r>
            <a:r>
              <a:rPr dirty="0" err="1"/>
              <a:t>centred</a:t>
            </a:r>
            <a:r>
              <a:rPr dirty="0"/>
              <a:t> communication, Egan and Reese support the Skilled Helper Model, and the Health and Care Professions Council standards support the future social work career link. The references have been written in Harvard style to match the citations used in the slides.</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05/07/2026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05/07/2026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05/07/2026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05/07/2026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05/07/2026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05/07/2026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05/07/2026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05/07/2026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05/07/2026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05/07/2026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05/07/2026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05/07/2026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05/07/2026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Gabriel Kingsley Oduro</a:t>
            </a:r>
          </a:p>
          <a:p>
            <a:r>
              <a:rPr lang="en-GB" altLang="en-US" u="sng" dirty="0"/>
              <a:t>Student ID: 2516583</a:t>
            </a:r>
            <a:endParaRPr lang="en-GB" altLang="en-US" b="1" i="1" dirty="0"/>
          </a:p>
          <a:p>
            <a:r>
              <a:rPr lang="en-GB" altLang="en-US" u="sng" dirty="0"/>
              <a:t>Lecturer’s Name</a:t>
            </a:r>
            <a:r>
              <a:rPr lang="en-GB" altLang="en-US" b="1" i="1" dirty="0"/>
              <a:t>: Natalia Dozie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712470" y="2006919"/>
            <a:ext cx="10972800" cy="1143000"/>
          </a:xfrm>
        </p:spPr>
        <p:txBody>
          <a:bodyPr/>
          <a:lstStyle/>
          <a:p>
            <a:r>
              <a:rPr lang="en-GB" b="1" dirty="0"/>
              <a:t>Communication </a:t>
            </a:r>
            <a:br>
              <a:rPr lang="en-GB" b="1" dirty="0"/>
            </a:br>
            <a:r>
              <a:rPr lang="en-GB" b="1" dirty="0"/>
              <a:t>in Health and Social Care</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449580" y="4274821"/>
            <a:ext cx="10972800" cy="3917032"/>
          </a:xfrm>
        </p:spPr>
        <p:txBody>
          <a:bodyPr wrap="square"/>
          <a:lstStyle/>
          <a:p>
            <a:r>
              <a:rPr sz="2400" dirty="0">
                <a:latin typeface="Aptos"/>
              </a:rPr>
              <a:t>AI was used: Yes</a:t>
            </a:r>
          </a:p>
          <a:p>
            <a:r>
              <a:rPr sz="2400" dirty="0">
                <a:latin typeface="Aptos"/>
              </a:rPr>
              <a:t>Source: ChatGPT (OpenAI)</a:t>
            </a:r>
          </a:p>
          <a:p>
            <a:r>
              <a:rPr sz="2400" dirty="0">
                <a:latin typeface="Aptos"/>
              </a:rPr>
              <a:t>Purpose: </a:t>
            </a:r>
            <a:r>
              <a:rPr lang="en-US" sz="2400" dirty="0">
                <a:latin typeface="Aptos"/>
              </a:rPr>
              <a:t>V</a:t>
            </a:r>
            <a:r>
              <a:rPr sz="2400" dirty="0">
                <a:latin typeface="Aptos"/>
              </a:rPr>
              <a:t>isual support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05/07/2026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05/07/2026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735106" y="1600201"/>
            <a:ext cx="10847294" cy="3916363"/>
          </a:xfrm>
        </p:spPr>
        <p:txBody>
          <a:bodyPr wrap="square"/>
          <a:lstStyle/>
          <a:p>
            <a:pPr marL="0" indent="0">
              <a:buNone/>
              <a:defRPr/>
            </a:pPr>
            <a:r>
              <a:rPr sz="2400" b="0" dirty="0">
                <a:latin typeface="Calibri"/>
              </a:rPr>
              <a:t>• Name: Gabriel Kingsley Oduro</a:t>
            </a:r>
            <a:endParaRPr lang="en-GB" sz="2800" dirty="0"/>
          </a:p>
          <a:p>
            <a:pPr marL="0" indent="0">
              <a:buNone/>
            </a:pPr>
            <a:r>
              <a:rPr sz="2400" b="0" dirty="0">
                <a:latin typeface="Calibri"/>
              </a:rPr>
              <a:t>• Programme: Level 4 Health and Social Care</a:t>
            </a:r>
          </a:p>
          <a:p>
            <a:pPr marL="0" indent="0">
              <a:buNone/>
            </a:pPr>
            <a:r>
              <a:rPr sz="2400" b="0" dirty="0">
                <a:latin typeface="Calibri"/>
              </a:rPr>
              <a:t>• Chosen skill: Communication</a:t>
            </a:r>
          </a:p>
          <a:p>
            <a:pPr marL="0" indent="0">
              <a:buNone/>
            </a:pPr>
            <a:r>
              <a:rPr sz="2400" b="0" dirty="0">
                <a:latin typeface="Calibri"/>
              </a:rPr>
              <a:t>• Focus: definition, importance, model/framework, practical application and future career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Communication</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05/07/2026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704800" y="1234440"/>
            <a:ext cx="6400800" cy="3785652"/>
          </a:xfrm>
          <a:prstGeom prst="rect">
            <a:avLst/>
          </a:prstGeom>
          <a:noFill/>
        </p:spPr>
        <p:txBody>
          <a:bodyPr wrap="square">
            <a:spAutoFit/>
          </a:bodyPr>
          <a:lstStyle/>
          <a:p>
            <a:r>
              <a:rPr sz="2400" dirty="0">
                <a:latin typeface="Calibri" panose="020F0502020204030204" pitchFamily="34" charset="0"/>
                <a:ea typeface="Calibri" panose="020F0502020204030204" pitchFamily="34" charset="0"/>
                <a:cs typeface="Calibri" panose="020F0502020204030204" pitchFamily="34" charset="0"/>
              </a:rPr>
              <a:t>Communication is the clear exchange of verbal, non-verbal and written information that helps professionals understand needs, build trust and coordinate safe care (NICE, 2021).</a:t>
            </a:r>
          </a:p>
          <a:p>
            <a:endParaRPr sz="2400" dirty="0">
              <a:latin typeface="Calibri" panose="020F0502020204030204" pitchFamily="34" charset="0"/>
              <a:ea typeface="Calibri" panose="020F0502020204030204" pitchFamily="34" charset="0"/>
              <a:cs typeface="Calibri" panose="020F0502020204030204" pitchFamily="34" charset="0"/>
            </a:endParaRPr>
          </a:p>
          <a:p>
            <a:r>
              <a:rPr sz="2400" dirty="0">
                <a:latin typeface="Calibri" panose="020F0502020204030204" pitchFamily="34" charset="0"/>
                <a:ea typeface="Calibri" panose="020F0502020204030204" pitchFamily="34" charset="0"/>
                <a:cs typeface="Calibri" panose="020F0502020204030204" pitchFamily="34" charset="0"/>
              </a:rPr>
              <a:t>Key communication skills:</a:t>
            </a:r>
          </a:p>
          <a:p>
            <a:r>
              <a:rPr sz="2400" dirty="0">
                <a:latin typeface="Calibri" panose="020F0502020204030204" pitchFamily="34" charset="0"/>
                <a:ea typeface="Calibri" panose="020F0502020204030204" pitchFamily="34" charset="0"/>
                <a:cs typeface="Calibri" panose="020F0502020204030204" pitchFamily="34" charset="0"/>
              </a:rPr>
              <a:t>• Active listening</a:t>
            </a:r>
          </a:p>
          <a:p>
            <a:r>
              <a:rPr sz="2400" dirty="0">
                <a:latin typeface="Calibri" panose="020F0502020204030204" pitchFamily="34" charset="0"/>
                <a:ea typeface="Calibri" panose="020F0502020204030204" pitchFamily="34" charset="0"/>
                <a:cs typeface="Calibri" panose="020F0502020204030204" pitchFamily="34" charset="0"/>
              </a:rPr>
              <a:t>• Empathy</a:t>
            </a:r>
          </a:p>
          <a:p>
            <a:r>
              <a:rPr sz="2400" dirty="0">
                <a:latin typeface="Calibri" panose="020F0502020204030204" pitchFamily="34" charset="0"/>
                <a:ea typeface="Calibri" panose="020F0502020204030204" pitchFamily="34" charset="0"/>
                <a:cs typeface="Calibri" panose="020F0502020204030204" pitchFamily="34" charset="0"/>
              </a:rPr>
              <a:t>• Clear verbal and non-verbal communication</a:t>
            </a:r>
          </a:p>
          <a:p>
            <a:r>
              <a:rPr sz="2400" dirty="0">
                <a:latin typeface="Calibri" panose="020F0502020204030204" pitchFamily="34" charset="0"/>
                <a:ea typeface="Calibri" panose="020F0502020204030204" pitchFamily="34" charset="0"/>
                <a:cs typeface="Calibri" panose="020F0502020204030204" pitchFamily="34" charset="0"/>
              </a:rPr>
              <a:t>• Accurate recording and information sharing</a:t>
            </a:r>
          </a:p>
        </p:txBody>
      </p:sp>
      <p:sp>
        <p:nvSpPr>
          <p:cNvPr id="19461" name="TextBox 19460"/>
          <p:cNvSpPr txBox="1"/>
          <p:nvPr/>
        </p:nvSpPr>
        <p:spPr>
          <a:xfrm>
            <a:off x="7607808" y="4992624"/>
            <a:ext cx="3566160" cy="320040"/>
          </a:xfrm>
          <a:prstGeom prst="rect">
            <a:avLst/>
          </a:prstGeom>
          <a:noFill/>
        </p:spPr>
        <p:txBody>
          <a:bodyPr wrap="none">
            <a:spAutoFit/>
          </a:bodyPr>
          <a:lstStyle/>
          <a:p>
            <a:pPr algn="ctr"/>
            <a:r>
              <a:rPr sz="1100" i="1" dirty="0">
                <a:solidFill>
                  <a:srgbClr val="505050"/>
                </a:solidFill>
                <a:latin typeface="Aptos"/>
              </a:rPr>
              <a:t>Supportive communication in care</a:t>
            </a:r>
          </a:p>
        </p:txBody>
      </p:sp>
      <p:pic>
        <p:nvPicPr>
          <p:cNvPr id="19462" name="Picture 19461" descr="a_clean_flat_soft_shaded_illustration_scene_of_a_1_batch_1.png"/>
          <p:cNvPicPr>
            <a:picLocks noChangeAspect="1"/>
          </p:cNvPicPr>
          <p:nvPr/>
        </p:nvPicPr>
        <p:blipFill>
          <a:blip r:embed="rId3"/>
          <a:stretch>
            <a:fillRect/>
          </a:stretch>
        </p:blipFill>
        <p:spPr>
          <a:xfrm>
            <a:off x="7543800" y="1234440"/>
            <a:ext cx="3703320" cy="37033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05/07/2026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0"/>
            <a:ext cx="9206974" cy="1412472"/>
          </a:xfrm>
        </p:spPr>
        <p:txBody>
          <a:bodyPr wrap="square"/>
          <a:lstStyle/>
          <a:p>
            <a:pPr algn="ctr"/>
            <a:r>
              <a:rPr sz="3400" b="1">
                <a:latin typeface="Calibri"/>
              </a:rPr>
              <a:t>Importance of communication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594360" y="1234440"/>
            <a:ext cx="10972800" cy="3416320"/>
          </a:xfrm>
          <a:prstGeom prst="rect">
            <a:avLst/>
          </a:prstGeom>
          <a:noFill/>
        </p:spPr>
        <p:txBody>
          <a:bodyPr wrap="square">
            <a:spAutoFit/>
          </a:bodyPr>
          <a:lstStyle/>
          <a:p>
            <a:r>
              <a:rPr sz="2400" b="0" dirty="0">
                <a:latin typeface="Calibri"/>
              </a:rPr>
              <a:t>Communication is essential in health and social care because it supports:</a:t>
            </a:r>
          </a:p>
          <a:p>
            <a:r>
              <a:rPr sz="2400" b="0" dirty="0">
                <a:latin typeface="Calibri"/>
              </a:rPr>
              <a:t>• Safe care: needs, risks, consent and concerns are understood</a:t>
            </a:r>
          </a:p>
          <a:p>
            <a:r>
              <a:rPr sz="2400" b="0" dirty="0">
                <a:latin typeface="Calibri"/>
              </a:rPr>
              <a:t>• Quality outcomes: people receive information they can understand</a:t>
            </a:r>
          </a:p>
          <a:p>
            <a:r>
              <a:rPr sz="2400" b="0" dirty="0">
                <a:latin typeface="Calibri"/>
              </a:rPr>
              <a:t>• Service users: dignity, trust and participation in care decisions</a:t>
            </a:r>
          </a:p>
          <a:p>
            <a:r>
              <a:rPr sz="2400" b="0" dirty="0">
                <a:latin typeface="Calibri"/>
              </a:rPr>
              <a:t>• Staff: clearer teamwork, referrals, handovers and documentation</a:t>
            </a:r>
          </a:p>
          <a:p>
            <a:r>
              <a:rPr sz="2400" b="0" dirty="0">
                <a:latin typeface="Calibri"/>
              </a:rPr>
              <a:t>• Organisations: fewer misunderstandings, complaints and avoidable errors</a:t>
            </a:r>
          </a:p>
          <a:p>
            <a:endParaRPr sz="2400" b="0" dirty="0">
              <a:latin typeface="Calibri"/>
            </a:endParaRPr>
          </a:p>
          <a:p>
            <a:r>
              <a:rPr sz="2400" b="0" dirty="0">
                <a:latin typeface="Calibri"/>
              </a:rPr>
              <a:t>If communication is weak, important information can be missed and care may become less person-centered (NICE,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wrap="square"/>
          <a:lstStyle/>
          <a:p>
            <a:pPr algn="ctr"/>
            <a:r>
              <a:rPr sz="3400" b="1" dirty="0">
                <a:latin typeface="Calibri"/>
              </a:rPr>
              <a:t>Model linked to communication</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05/07/2026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cxnSp>
        <p:nvCxnSpPr>
          <p:cNvPr id="6" name="Connector 5"/>
          <p:cNvCxnSpPr/>
          <p:nvPr/>
        </p:nvCxnSpPr>
        <p:spPr>
          <a:xfrm>
            <a:off x="3749039" y="3675887"/>
            <a:ext cx="658369" cy="0"/>
          </a:xfrm>
          <a:prstGeom prst="line">
            <a:avLst/>
          </a:prstGeom>
          <a:ln w="25400">
            <a:solidFill>
              <a:srgbClr val="506482"/>
            </a:solidFill>
          </a:ln>
        </p:spPr>
        <p:style>
          <a:lnRef idx="2">
            <a:schemeClr val="accent1"/>
          </a:lnRef>
          <a:fillRef idx="0">
            <a:schemeClr val="accent1"/>
          </a:fillRef>
          <a:effectRef idx="1">
            <a:schemeClr val="accent1"/>
          </a:effectRef>
          <a:fontRef idx="minor">
            <a:schemeClr val="tx1"/>
          </a:fontRef>
        </p:style>
      </p:cxnSp>
      <p:cxnSp>
        <p:nvCxnSpPr>
          <p:cNvPr id="7" name="Connector 6"/>
          <p:cNvCxnSpPr/>
          <p:nvPr/>
        </p:nvCxnSpPr>
        <p:spPr>
          <a:xfrm>
            <a:off x="7351775" y="3675887"/>
            <a:ext cx="658369" cy="0"/>
          </a:xfrm>
          <a:prstGeom prst="line">
            <a:avLst/>
          </a:prstGeom>
          <a:ln w="25400">
            <a:solidFill>
              <a:srgbClr val="506482"/>
            </a:solidFill>
          </a:ln>
        </p:spPr>
        <p:style>
          <a:lnRef idx="2">
            <a:schemeClr val="accent1"/>
          </a:lnRef>
          <a:fillRef idx="0">
            <a:schemeClr val="accent1"/>
          </a:fillRef>
          <a:effectRef idx="1">
            <a:schemeClr val="accent1"/>
          </a:effectRef>
          <a:fontRef idx="minor">
            <a:schemeClr val="tx1"/>
          </a:fontRef>
        </p:style>
      </p:cxnSp>
      <p:sp>
        <p:nvSpPr>
          <p:cNvPr id="8" name="Rounded Rectangle 7"/>
          <p:cNvSpPr/>
          <p:nvPr/>
        </p:nvSpPr>
        <p:spPr>
          <a:xfrm>
            <a:off x="640080" y="2816352"/>
            <a:ext cx="3127248" cy="1554480"/>
          </a:xfrm>
          <a:prstGeom prst="roundRect">
            <a:avLst/>
          </a:prstGeom>
          <a:solidFill>
            <a:srgbClr val="E1ECF8"/>
          </a:solidFill>
          <a:ln>
            <a:solidFill>
              <a:srgbClr val="A0A0A0"/>
            </a:solidFill>
          </a:ln>
        </p:spPr>
        <p:style>
          <a:lnRef idx="1">
            <a:schemeClr val="accent1"/>
          </a:lnRef>
          <a:fillRef idx="3">
            <a:schemeClr val="accent1"/>
          </a:fillRef>
          <a:effectRef idx="2">
            <a:schemeClr val="accent1"/>
          </a:effectRef>
          <a:fontRef idx="minor">
            <a:schemeClr val="lt1"/>
          </a:fontRef>
        </p:style>
        <p:txBody>
          <a:bodyPr lIns="109728" tIns="91440" rIns="109728" bIns="73152" rtlCol="0" anchor="ctr"/>
          <a:lstStyle/>
          <a:p>
            <a:pPr algn="ctr"/>
            <a:r>
              <a:rPr sz="1500" b="1" dirty="0">
                <a:solidFill>
                  <a:srgbClr val="232323"/>
                </a:solidFill>
                <a:latin typeface="Aptos"/>
              </a:rPr>
              <a:t>1. Present scenario</a:t>
            </a:r>
          </a:p>
          <a:p>
            <a:pPr algn="ctr"/>
            <a:r>
              <a:rPr sz="1300" dirty="0">
                <a:solidFill>
                  <a:srgbClr val="373737"/>
                </a:solidFill>
                <a:latin typeface="Aptos"/>
              </a:rPr>
              <a:t>listen and explore concerns</a:t>
            </a:r>
          </a:p>
        </p:txBody>
      </p:sp>
      <p:sp>
        <p:nvSpPr>
          <p:cNvPr id="9" name="Rounded Rectangle 8"/>
          <p:cNvSpPr/>
          <p:nvPr/>
        </p:nvSpPr>
        <p:spPr>
          <a:xfrm>
            <a:off x="4389120" y="2816352"/>
            <a:ext cx="3127248" cy="1554480"/>
          </a:xfrm>
          <a:prstGeom prst="roundRect">
            <a:avLst/>
          </a:prstGeom>
          <a:solidFill>
            <a:srgbClr val="E9F2DE"/>
          </a:solidFill>
          <a:ln>
            <a:solidFill>
              <a:srgbClr val="A0A0A0"/>
            </a:solidFill>
          </a:ln>
        </p:spPr>
        <p:style>
          <a:lnRef idx="1">
            <a:schemeClr val="accent1"/>
          </a:lnRef>
          <a:fillRef idx="3">
            <a:schemeClr val="accent1"/>
          </a:fillRef>
          <a:effectRef idx="2">
            <a:schemeClr val="accent1"/>
          </a:effectRef>
          <a:fontRef idx="minor">
            <a:schemeClr val="lt1"/>
          </a:fontRef>
        </p:style>
        <p:txBody>
          <a:bodyPr lIns="109728" tIns="91440" rIns="109728" bIns="73152" rtlCol="0" anchor="ctr"/>
          <a:lstStyle/>
          <a:p>
            <a:pPr algn="ctr"/>
            <a:r>
              <a:rPr sz="1500" b="1">
                <a:solidFill>
                  <a:srgbClr val="232323"/>
                </a:solidFill>
                <a:latin typeface="Aptos"/>
              </a:rPr>
              <a:t>2. Preferred scenario</a:t>
            </a:r>
          </a:p>
          <a:p>
            <a:pPr algn="ctr"/>
            <a:r>
              <a:rPr sz="1300">
                <a:solidFill>
                  <a:srgbClr val="373737"/>
                </a:solidFill>
                <a:latin typeface="Aptos"/>
              </a:rPr>
              <a:t>clarify needs and goals</a:t>
            </a:r>
          </a:p>
        </p:txBody>
      </p:sp>
      <p:sp>
        <p:nvSpPr>
          <p:cNvPr id="10" name="Rounded Rectangle 9"/>
          <p:cNvSpPr/>
          <p:nvPr/>
        </p:nvSpPr>
        <p:spPr>
          <a:xfrm>
            <a:off x="8010144" y="2816352"/>
            <a:ext cx="3127248" cy="1554480"/>
          </a:xfrm>
          <a:prstGeom prst="roundRect">
            <a:avLst/>
          </a:prstGeom>
          <a:solidFill>
            <a:srgbClr val="F4E7DA"/>
          </a:solidFill>
          <a:ln>
            <a:solidFill>
              <a:srgbClr val="A0A0A0"/>
            </a:solidFill>
          </a:ln>
        </p:spPr>
        <p:style>
          <a:lnRef idx="1">
            <a:schemeClr val="accent1"/>
          </a:lnRef>
          <a:fillRef idx="3">
            <a:schemeClr val="accent1"/>
          </a:fillRef>
          <a:effectRef idx="2">
            <a:schemeClr val="accent1"/>
          </a:effectRef>
          <a:fontRef idx="minor">
            <a:schemeClr val="lt1"/>
          </a:fontRef>
        </p:style>
        <p:txBody>
          <a:bodyPr lIns="109728" tIns="91440" rIns="109728" bIns="73152" rtlCol="0" anchor="ctr"/>
          <a:lstStyle/>
          <a:p>
            <a:pPr algn="ctr"/>
            <a:r>
              <a:rPr sz="1500" b="1" dirty="0">
                <a:solidFill>
                  <a:srgbClr val="232323"/>
                </a:solidFill>
                <a:latin typeface="Aptos"/>
              </a:rPr>
              <a:t>3. Getting there</a:t>
            </a:r>
          </a:p>
          <a:p>
            <a:pPr algn="ctr"/>
            <a:r>
              <a:rPr sz="1300" dirty="0">
                <a:solidFill>
                  <a:srgbClr val="373737"/>
                </a:solidFill>
                <a:latin typeface="Aptos"/>
              </a:rPr>
              <a:t>agree actions and review</a:t>
            </a:r>
          </a:p>
        </p:txBody>
      </p:sp>
      <p:sp>
        <p:nvSpPr>
          <p:cNvPr id="11" name="TextBox 10"/>
          <p:cNvSpPr txBox="1"/>
          <p:nvPr/>
        </p:nvSpPr>
        <p:spPr>
          <a:xfrm>
            <a:off x="701039" y="1214056"/>
            <a:ext cx="11186161" cy="1098762"/>
          </a:xfrm>
          <a:prstGeom prst="rect">
            <a:avLst/>
          </a:prstGeom>
          <a:noFill/>
        </p:spPr>
        <p:txBody>
          <a:bodyPr wrap="square" lIns="45720" tIns="18288" rIns="45720" bIns="18288">
            <a:spAutoFit/>
          </a:bodyPr>
          <a:lstStyle/>
          <a:p>
            <a:pPr algn="l"/>
            <a:r>
              <a:rPr sz="2300" b="0" i="0" dirty="0">
                <a:solidFill>
                  <a:srgbClr val="000000"/>
                </a:solidFill>
                <a:latin typeface="Aptos"/>
              </a:rPr>
              <a:t>Egan’s Skilled Helper Model links communication to helping practice (Egan and Reese, 2018).</a:t>
            </a:r>
            <a:r>
              <a:rPr lang="en-GB" sz="2300" b="0" i="0" dirty="0">
                <a:solidFill>
                  <a:srgbClr val="000000"/>
                </a:solidFill>
                <a:latin typeface="Aptos"/>
              </a:rPr>
              <a:t> </a:t>
            </a:r>
            <a:r>
              <a:rPr sz="2300" b="0" i="0" dirty="0">
                <a:solidFill>
                  <a:srgbClr val="000000"/>
                </a:solidFill>
                <a:latin typeface="Aptos"/>
              </a:rPr>
              <a:t>It helps professionals move from listening and understanding to agreed practical action.</a:t>
            </a:r>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wrap="square"/>
          <a:lstStyle/>
          <a:p>
            <a:pPr algn="ctr"/>
            <a:r>
              <a:rPr sz="3400" b="1">
                <a:latin typeface="Calibri"/>
              </a:rPr>
              <a:t>Applying communication in practice</a:t>
            </a:r>
            <a:endParaRPr lang="en-GB" sz="2800" b="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05/07/2026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7" name="TextBox 6"/>
          <p:cNvSpPr txBox="1"/>
          <p:nvPr/>
        </p:nvSpPr>
        <p:spPr>
          <a:xfrm>
            <a:off x="7543800" y="5010912"/>
            <a:ext cx="3520440" cy="320040"/>
          </a:xfrm>
          <a:prstGeom prst="rect">
            <a:avLst/>
          </a:prstGeom>
          <a:noFill/>
        </p:spPr>
        <p:txBody>
          <a:bodyPr wrap="none">
            <a:spAutoFit/>
          </a:bodyPr>
          <a:lstStyle/>
          <a:p>
            <a:pPr algn="ctr"/>
            <a:r>
              <a:rPr sz="1100" i="1">
                <a:solidFill>
                  <a:srgbClr val="505050"/>
                </a:solidFill>
                <a:latin typeface="Aptos"/>
              </a:rPr>
              <a:t>Calm, respectful support</a:t>
            </a:r>
          </a:p>
        </p:txBody>
      </p:sp>
      <p:sp>
        <p:nvSpPr>
          <p:cNvPr id="8" name="TextBox 7"/>
          <p:cNvSpPr txBox="1"/>
          <p:nvPr/>
        </p:nvSpPr>
        <p:spPr>
          <a:xfrm>
            <a:off x="453577" y="1052736"/>
            <a:ext cx="6778495" cy="4468916"/>
          </a:xfrm>
          <a:prstGeom prst="rect">
            <a:avLst/>
          </a:prstGeom>
          <a:noFill/>
        </p:spPr>
        <p:txBody>
          <a:bodyPr wrap="square" lIns="45720" tIns="18288" rIns="45720" bIns="18288">
            <a:spAutoFit/>
          </a:bodyPr>
          <a:lstStyle/>
          <a:p>
            <a:pPr algn="l"/>
            <a:r>
              <a:rPr sz="2400" b="1" i="0" dirty="0">
                <a:solidFill>
                  <a:srgbClr val="000000"/>
                </a:solidFill>
                <a:latin typeface="Calibri" panose="020F0502020204030204" pitchFamily="34" charset="0"/>
                <a:ea typeface="Calibri" panose="020F0502020204030204" pitchFamily="34" charset="0"/>
                <a:cs typeface="Calibri" panose="020F0502020204030204" pitchFamily="34" charset="0"/>
              </a:rPr>
              <a:t>Practical example: care assistant in a residential care home</a:t>
            </a:r>
          </a:p>
          <a:p>
            <a:pPr algn="l"/>
            <a:r>
              <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rPr>
              <a:t>Situation: an older resident is anxious and refuses personal care.</a:t>
            </a:r>
          </a:p>
          <a:p>
            <a:pPr algn="l"/>
            <a:endPar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gn="l"/>
            <a:r>
              <a:rPr sz="2400" b="1" i="0" dirty="0">
                <a:solidFill>
                  <a:srgbClr val="000000"/>
                </a:solidFill>
                <a:latin typeface="Calibri" panose="020F0502020204030204" pitchFamily="34" charset="0"/>
                <a:ea typeface="Calibri" panose="020F0502020204030204" pitchFamily="34" charset="0"/>
                <a:cs typeface="Calibri" panose="020F0502020204030204" pitchFamily="34" charset="0"/>
              </a:rPr>
              <a:t>Use communication by:</a:t>
            </a:r>
          </a:p>
          <a:p>
            <a:pPr algn="l"/>
            <a:r>
              <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rPr>
              <a:t>• listening calmly and acknowledging feelings</a:t>
            </a:r>
          </a:p>
          <a:p>
            <a:pPr algn="l"/>
            <a:r>
              <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rPr>
              <a:t>• explaining each step clearly and offering choices</a:t>
            </a:r>
          </a:p>
          <a:p>
            <a:pPr algn="l"/>
            <a:r>
              <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rPr>
              <a:t>• checking understanding and consent</a:t>
            </a:r>
          </a:p>
          <a:p>
            <a:pPr algn="l"/>
            <a:r>
              <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rPr>
              <a:t>• recording and sharing relevant concerns</a:t>
            </a:r>
          </a:p>
          <a:p>
            <a:pPr algn="l"/>
            <a:endPar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gn="l"/>
            <a:r>
              <a:rPr sz="2400" b="1" i="0" dirty="0">
                <a:solidFill>
                  <a:srgbClr val="000000"/>
                </a:solidFill>
                <a:latin typeface="Calibri" panose="020F0502020204030204" pitchFamily="34" charset="0"/>
                <a:ea typeface="Calibri" panose="020F0502020204030204" pitchFamily="34" charset="0"/>
                <a:cs typeface="Calibri" panose="020F0502020204030204" pitchFamily="34" charset="0"/>
              </a:rPr>
              <a:t>Impact: safer, respectful and person-</a:t>
            </a:r>
            <a:r>
              <a:rPr sz="2400" b="1" i="0" dirty="0" err="1">
                <a:solidFill>
                  <a:srgbClr val="000000"/>
                </a:solidFill>
                <a:latin typeface="Calibri" panose="020F0502020204030204" pitchFamily="34" charset="0"/>
                <a:ea typeface="Calibri" panose="020F0502020204030204" pitchFamily="34" charset="0"/>
                <a:cs typeface="Calibri" panose="020F0502020204030204" pitchFamily="34" charset="0"/>
              </a:rPr>
              <a:t>centred</a:t>
            </a:r>
            <a:r>
              <a:rPr sz="2400" b="1" i="0" dirty="0">
                <a:solidFill>
                  <a:srgbClr val="000000"/>
                </a:solidFill>
                <a:latin typeface="Calibri" panose="020F0502020204030204" pitchFamily="34" charset="0"/>
                <a:ea typeface="Calibri" panose="020F0502020204030204" pitchFamily="34" charset="0"/>
                <a:cs typeface="Calibri" panose="020F0502020204030204" pitchFamily="34" charset="0"/>
              </a:rPr>
              <a:t> care.</a:t>
            </a:r>
          </a:p>
        </p:txBody>
      </p:sp>
      <p:pic>
        <p:nvPicPr>
          <p:cNvPr id="9" name="Picture 8" descr="a_clean_softly_lit_digital_illustration_medical_c_2_batch_2.png"/>
          <p:cNvPicPr>
            <a:picLocks noChangeAspect="1"/>
          </p:cNvPicPr>
          <p:nvPr/>
        </p:nvPicPr>
        <p:blipFill>
          <a:blip r:embed="rId3"/>
          <a:stretch>
            <a:fillRect/>
          </a:stretch>
        </p:blipFill>
        <p:spPr>
          <a:xfrm>
            <a:off x="7452360" y="1280160"/>
            <a:ext cx="3703320" cy="3703320"/>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wrap="square"/>
          <a:lstStyle/>
          <a:p>
            <a:pPr algn="ctr"/>
            <a:r>
              <a:rPr sz="3200" b="1">
                <a:latin typeface="Calibri"/>
              </a:rPr>
              <a:t>How communication supports my future career</a:t>
            </a:r>
            <a:endParaRPr lang="en-GB" altLang="en-US" sz="2800" b="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05/07/2026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
        <p:nvSpPr>
          <p:cNvPr id="12294" name="TextBox 12293"/>
          <p:cNvSpPr txBox="1"/>
          <p:nvPr/>
        </p:nvSpPr>
        <p:spPr>
          <a:xfrm>
            <a:off x="712915" y="1453447"/>
            <a:ext cx="10869485" cy="3831071"/>
          </a:xfrm>
          <a:prstGeom prst="rect">
            <a:avLst/>
          </a:prstGeom>
          <a:noFill/>
        </p:spPr>
        <p:txBody>
          <a:bodyPr wrap="square" lIns="45720" tIns="18288" rIns="45720" bIns="18288">
            <a:spAutoFit/>
          </a:bodyPr>
          <a:lstStyle/>
          <a:p>
            <a:pPr algn="l"/>
            <a:r>
              <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rPr>
              <a:t>Communication supports employability by showing confidence, professionalism and respect.</a:t>
            </a:r>
          </a:p>
          <a:p>
            <a:pPr algn="l"/>
            <a:endPar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gn="l"/>
            <a:r>
              <a:rPr sz="2400" b="1" i="0" dirty="0">
                <a:solidFill>
                  <a:srgbClr val="000000"/>
                </a:solidFill>
                <a:latin typeface="Calibri" panose="020F0502020204030204" pitchFamily="34" charset="0"/>
                <a:ea typeface="Calibri" panose="020F0502020204030204" pitchFamily="34" charset="0"/>
                <a:cs typeface="Calibri" panose="020F0502020204030204" pitchFamily="34" charset="0"/>
              </a:rPr>
              <a:t>For a future social work career, it will support:</a:t>
            </a:r>
          </a:p>
          <a:p>
            <a:pPr algn="l"/>
            <a:r>
              <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rPr>
              <a:t>• assessments and trust-building with service users</a:t>
            </a:r>
          </a:p>
          <a:p>
            <a:pPr algn="l"/>
            <a:r>
              <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rPr>
              <a:t>• safeguarding and multi-agency working</a:t>
            </a:r>
          </a:p>
          <a:p>
            <a:pPr algn="l"/>
            <a:r>
              <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rPr>
              <a:t>• clear notes, reports and information sharing</a:t>
            </a:r>
          </a:p>
          <a:p>
            <a:pPr algn="l"/>
            <a:endPar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gn="l"/>
            <a:r>
              <a:rPr sz="2400" b="0" i="0" dirty="0">
                <a:solidFill>
                  <a:srgbClr val="000000"/>
                </a:solidFill>
                <a:latin typeface="Calibri" panose="020F0502020204030204" pitchFamily="34" charset="0"/>
                <a:ea typeface="Calibri" panose="020F0502020204030204" pitchFamily="34" charset="0"/>
                <a:cs typeface="Calibri" panose="020F0502020204030204" pitchFamily="34" charset="0"/>
              </a:rPr>
              <a:t>Development focus: difficult conversations, professional records and boundaries (HCPC,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143000" y="1965960"/>
            <a:ext cx="10058400" cy="2743200"/>
          </a:xfrm>
        </p:spPr>
        <p:txBody>
          <a:bodyPr wrap="square"/>
          <a:lstStyle/>
          <a:p>
            <a:pPr marL="0" indent="0" algn="ctr">
              <a:buNone/>
            </a:pPr>
            <a:r>
              <a:rPr sz="2500" b="0" dirty="0">
                <a:latin typeface="Calibri"/>
              </a:rPr>
              <a:t>Communication is a core professional skill in health and social care. It supports trust, safety, dignity, teamwork and person-centered outcomes. Egan’s Skilled Helper Model shows how listening and empathy can move into practical action. Developing this skill will support my readiness for practice and my future career in health and social care.</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05/07/2026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502920" y="1417638"/>
            <a:ext cx="11689080" cy="4678878"/>
          </a:xfrm>
        </p:spPr>
        <p:txBody>
          <a:bodyPr wrap="square"/>
          <a:lstStyle/>
          <a:p>
            <a:pPr marL="0" indent="0">
              <a:lnSpc>
                <a:spcPct val="100000"/>
              </a:lnSpc>
              <a:spcAft>
                <a:spcPts val="300"/>
              </a:spcAft>
              <a:buNone/>
            </a:pPr>
            <a:r>
              <a:rPr sz="1500" dirty="0"/>
              <a:t>Egan, G. and Reese, R.J. (2018) The Skilled Helper: A Problem-Management and Opportunity-Development Approach to Helping. 11th </a:t>
            </a:r>
            <a:r>
              <a:rPr sz="1500" dirty="0" err="1"/>
              <a:t>edn</a:t>
            </a:r>
            <a:r>
              <a:rPr sz="1500" dirty="0"/>
              <a:t>. Boston, MA: Cengage Learning.</a:t>
            </a:r>
          </a:p>
          <a:p>
            <a:pPr marL="0" indent="0">
              <a:lnSpc>
                <a:spcPct val="100000"/>
              </a:lnSpc>
              <a:spcAft>
                <a:spcPts val="300"/>
              </a:spcAft>
              <a:buNone/>
            </a:pPr>
            <a:endParaRPr lang="en-GB" sz="1500" dirty="0"/>
          </a:p>
          <a:p>
            <a:pPr marL="0" indent="0">
              <a:lnSpc>
                <a:spcPct val="100000"/>
              </a:lnSpc>
              <a:spcAft>
                <a:spcPts val="300"/>
              </a:spcAft>
              <a:buNone/>
            </a:pPr>
            <a:r>
              <a:rPr sz="1500" dirty="0"/>
              <a:t>Health and Care Professions Council (HCPC) (2023) Standards of proficiency: social workers in England. Available at: https://www.hcpc-uk.org/standards/standards-of-proficiency/social-workers-in-england/ (Accessed: 4 July 2026).</a:t>
            </a:r>
          </a:p>
          <a:p>
            <a:pPr marL="0" indent="0">
              <a:lnSpc>
                <a:spcPct val="100000"/>
              </a:lnSpc>
              <a:spcAft>
                <a:spcPts val="300"/>
              </a:spcAft>
              <a:buNone/>
            </a:pPr>
            <a:endParaRPr lang="en-GB" sz="1500" dirty="0"/>
          </a:p>
          <a:p>
            <a:pPr marL="0" indent="0">
              <a:lnSpc>
                <a:spcPct val="100000"/>
              </a:lnSpc>
              <a:spcAft>
                <a:spcPts val="300"/>
              </a:spcAft>
              <a:buNone/>
            </a:pPr>
            <a:r>
              <a:rPr sz="1500" dirty="0"/>
              <a:t>National Institute for Health and Care Excellence (NICE) (2012, updated 2021) Patient experience in adult NHS services: improving the experience of care for people using adult NHS services. CG138. Available at: https://www.nice.org.uk/guidance/cg138 (Accessed: 4 July 2026).</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05/07/2026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9164</TotalTime>
  <Words>1502</Words>
  <Application>Microsoft Office PowerPoint</Application>
  <PresentationFormat>Widescreen</PresentationFormat>
  <Paragraphs>99</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Calibri</vt:lpstr>
      <vt:lpstr>Myriad Pro</vt:lpstr>
      <vt:lpstr>20140311PresentationUWTSDTemplate</vt:lpstr>
      <vt:lpstr>PowerPoint Presentation</vt:lpstr>
      <vt:lpstr>Communication  in Health and Social Care</vt:lpstr>
      <vt:lpstr>Introduction</vt:lpstr>
      <vt:lpstr>Communication</vt:lpstr>
      <vt:lpstr>Importance of communication in professional practice</vt:lpstr>
      <vt:lpstr>Model linked to communication</vt:lpstr>
      <vt:lpstr>Applying communication in practice</vt:lpstr>
      <vt:lpstr>How communication supports my future career</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Gabriel Oduro</cp:lastModifiedBy>
  <cp:revision>39</cp:revision>
  <dcterms:created xsi:type="dcterms:W3CDTF">2025-02-21T18:28:54Z</dcterms:created>
  <dcterms:modified xsi:type="dcterms:W3CDTF">2026-07-11T08:08:31Z</dcterms:modified>
</cp:coreProperties>
</file>