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5" r:id="rId1"/>
  </p:sldMasterIdLst>
  <p:notesMasterIdLst>
    <p:notesMasterId r:id="rId37"/>
  </p:notesMasterIdLst>
  <p:sldIdLst>
    <p:sldId id="256" r:id="rId2"/>
    <p:sldId id="288" r:id="rId3"/>
    <p:sldId id="289" r:id="rId4"/>
    <p:sldId id="290" r:id="rId5"/>
    <p:sldId id="291" r:id="rId6"/>
    <p:sldId id="310" r:id="rId7"/>
    <p:sldId id="311" r:id="rId8"/>
    <p:sldId id="312" r:id="rId9"/>
    <p:sldId id="314" r:id="rId10"/>
    <p:sldId id="333" r:id="rId11"/>
    <p:sldId id="316" r:id="rId12"/>
    <p:sldId id="317" r:id="rId13"/>
    <p:sldId id="318" r:id="rId14"/>
    <p:sldId id="319" r:id="rId15"/>
    <p:sldId id="321" r:id="rId16"/>
    <p:sldId id="257" r:id="rId17"/>
    <p:sldId id="327" r:id="rId18"/>
    <p:sldId id="329" r:id="rId19"/>
    <p:sldId id="338" r:id="rId20"/>
    <p:sldId id="270" r:id="rId21"/>
    <p:sldId id="271" r:id="rId22"/>
    <p:sldId id="295" r:id="rId23"/>
    <p:sldId id="332" r:id="rId24"/>
    <p:sldId id="340" r:id="rId25"/>
    <p:sldId id="334" r:id="rId26"/>
    <p:sldId id="259" r:id="rId27"/>
    <p:sldId id="262" r:id="rId28"/>
    <p:sldId id="268" r:id="rId29"/>
    <p:sldId id="286" r:id="rId30"/>
    <p:sldId id="297" r:id="rId31"/>
    <p:sldId id="335" r:id="rId32"/>
    <p:sldId id="277" r:id="rId33"/>
    <p:sldId id="300" r:id="rId34"/>
    <p:sldId id="304" r:id="rId35"/>
    <p:sldId id="331" r:id="rId36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1C88B"/>
    <a:srgbClr val="FF2549"/>
    <a:srgbClr val="003635"/>
    <a:srgbClr val="005856"/>
    <a:srgbClr val="FE9202"/>
    <a:srgbClr val="1D3A00"/>
    <a:srgbClr val="007033"/>
    <a:srgbClr val="5EEC3C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02"/>
    <p:restoredTop sz="94621"/>
  </p:normalViewPr>
  <p:slideViewPr>
    <p:cSldViewPr snapToGrid="0">
      <p:cViewPr varScale="1">
        <p:scale>
          <a:sx n="122" d="100"/>
          <a:sy n="122" d="100"/>
        </p:scale>
        <p:origin x="1064" y="19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52705" cy="1527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18E60-4300-4729-A0D7-6AB984C3922D}" type="datetimeFigureOut">
              <a:rPr lang="en-US" smtClean="0"/>
              <a:t>2/7/2022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33E96-F078-4B3D-A8F4-F1AF21EBC3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0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8231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91178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754866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24" name="Google Shape;22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0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Hawlfraint Canolfan Peniarth 2014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3382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224" name="Google Shape;22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</a:t>
            </a:fld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0:notes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Hawlfraint Canolfan Peniarth 2014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41560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5466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7361" y="2770854"/>
            <a:ext cx="8056091" cy="1527050"/>
          </a:xfr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680064"/>
            <a:ext cx="8247598" cy="763525"/>
          </a:xfrm>
        </p:spPr>
        <p:txBody>
          <a:bodyPr>
            <a:normAutofit/>
          </a:bodyPr>
          <a:lstStyle>
            <a:lvl1pPr marL="0" indent="0" algn="r">
              <a:buNone/>
              <a:defRPr sz="2800" b="0" i="0">
                <a:solidFill>
                  <a:srgbClr val="CC009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752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216" y="121096"/>
            <a:ext cx="8246070" cy="763526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6" y="1076633"/>
            <a:ext cx="8246070" cy="3785690"/>
          </a:xfrm>
        </p:spPr>
        <p:txBody>
          <a:bodyPr/>
          <a:lstStyle>
            <a:lvl1pPr algn="l">
              <a:defRPr sz="2800">
                <a:solidFill>
                  <a:srgbClr val="002060"/>
                </a:solidFill>
              </a:defRPr>
            </a:lvl1pPr>
            <a:lvl2pPr algn="l">
              <a:defRPr>
                <a:solidFill>
                  <a:srgbClr val="002060"/>
                </a:solidFill>
              </a:defRPr>
            </a:lvl2pPr>
            <a:lvl3pPr algn="l">
              <a:defRPr>
                <a:solidFill>
                  <a:srgbClr val="002060"/>
                </a:solidFill>
              </a:defRPr>
            </a:lvl3pPr>
            <a:lvl4pPr algn="l">
              <a:defRPr>
                <a:solidFill>
                  <a:srgbClr val="002060"/>
                </a:solidFill>
              </a:defRPr>
            </a:lvl4pPr>
            <a:lvl5pPr algn="l"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460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4996" y="391788"/>
            <a:ext cx="6557165" cy="725349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CC00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4996" y="1155313"/>
            <a:ext cx="6557165" cy="3511061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656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380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358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5317" y="94667"/>
            <a:ext cx="8093365" cy="763525"/>
          </a:xfrm>
        </p:spPr>
        <p:txBody>
          <a:bodyPr>
            <a:normAutofit/>
          </a:bodyPr>
          <a:lstStyle>
            <a:lvl1pPr algn="r">
              <a:defRPr sz="36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6879" y="1544909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6879" y="2017306"/>
            <a:ext cx="4040188" cy="2276294"/>
          </a:xfrm>
        </p:spPr>
        <p:txBody>
          <a:bodyPr/>
          <a:lstStyle>
            <a:lvl1pPr algn="ctr">
              <a:defRPr sz="2400">
                <a:solidFill>
                  <a:srgbClr val="002060"/>
                </a:solidFill>
              </a:defRPr>
            </a:lvl1pPr>
            <a:lvl2pPr algn="ctr">
              <a:defRPr sz="2000">
                <a:solidFill>
                  <a:srgbClr val="002060"/>
                </a:solidFill>
              </a:defRPr>
            </a:lvl2pPr>
            <a:lvl3pPr algn="ctr">
              <a:defRPr sz="1800">
                <a:solidFill>
                  <a:srgbClr val="002060"/>
                </a:solidFill>
              </a:defRPr>
            </a:lvl3pPr>
            <a:lvl4pPr algn="ctr">
              <a:defRPr sz="1600">
                <a:solidFill>
                  <a:srgbClr val="002060"/>
                </a:solidFill>
              </a:defRPr>
            </a:lvl4pPr>
            <a:lvl5pPr algn="ctr">
              <a:defRPr sz="1600">
                <a:solidFill>
                  <a:srgbClr val="00206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1544909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2017306"/>
            <a:ext cx="4041775" cy="2276294"/>
          </a:xfrm>
        </p:spPr>
        <p:txBody>
          <a:bodyPr/>
          <a:lstStyle>
            <a:lvl1pPr algn="ctr">
              <a:defRPr sz="2400">
                <a:solidFill>
                  <a:srgbClr val="002060"/>
                </a:solidFill>
              </a:defRPr>
            </a:lvl1pPr>
            <a:lvl2pPr algn="ctr">
              <a:defRPr sz="2000">
                <a:solidFill>
                  <a:srgbClr val="002060"/>
                </a:solidFill>
              </a:defRPr>
            </a:lvl2pPr>
            <a:lvl3pPr algn="ctr">
              <a:defRPr sz="1800">
                <a:solidFill>
                  <a:srgbClr val="002060"/>
                </a:solidFill>
              </a:defRPr>
            </a:lvl3pPr>
            <a:lvl4pPr algn="ctr">
              <a:defRPr sz="1600">
                <a:solidFill>
                  <a:srgbClr val="002060"/>
                </a:solidFill>
              </a:defRPr>
            </a:lvl4pPr>
            <a:lvl5pPr algn="ctr">
              <a:defRPr sz="1600">
                <a:solidFill>
                  <a:srgbClr val="00206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850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61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946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519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943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7714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E:\websites\free-power-point-templates\2012\logos.png">
            <a:extLst>
              <a:ext uri="{FF2B5EF4-FFF2-40B4-BE49-F238E27FC236}">
                <a16:creationId xmlns:a16="http://schemas.microsoft.com/office/drawing/2014/main" id="{08B89D22-1D6E-450B-881F-4D2A4C527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E:\websites\free-power-point-templates\2012\logos.png">
            <a:extLst>
              <a:ext uri="{FF2B5EF4-FFF2-40B4-BE49-F238E27FC236}">
                <a16:creationId xmlns:a16="http://schemas.microsoft.com/office/drawing/2014/main" id="{67F82244-E986-A741-990A-33C6CD5DE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8475" y="2326213"/>
            <a:ext cx="1463784" cy="52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65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2/7/2022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E867DF-3DCA-4725-94F0-F2B6BD747A82}"/>
              </a:ext>
            </a:extLst>
          </p:cNvPr>
          <p:cNvSpPr txBox="1"/>
          <p:nvPr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9A5E97-75D1-594B-AB77-F47E0DBE9A04}"/>
              </a:ext>
            </a:extLst>
          </p:cNvPr>
          <p:cNvSpPr txBox="1"/>
          <p:nvPr userDrawn="1"/>
        </p:nvSpPr>
        <p:spPr>
          <a:xfrm>
            <a:off x="-9150" y="5213747"/>
            <a:ext cx="8389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This presentation uses a free template provided by FPPT.com</a:t>
            </a:r>
          </a:p>
          <a:p>
            <a:r>
              <a:rPr lang="en-US" sz="1400" dirty="0">
                <a:solidFill>
                  <a:schemeClr val="bg1">
                    <a:lumMod val="65000"/>
                  </a:schemeClr>
                </a:solidFill>
              </a:rPr>
              <a:t>www.free-power-point-templates.com</a:t>
            </a:r>
          </a:p>
        </p:txBody>
      </p:sp>
    </p:spTree>
    <p:extLst>
      <p:ext uri="{BB962C8B-B14F-4D97-AF65-F5344CB8AC3E}">
        <p14:creationId xmlns:p14="http://schemas.microsoft.com/office/powerpoint/2010/main" val="1566660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ysgliad.com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ysgliad.com/cysill/arlein/" TargetMode="External"/><Relationship Id="rId2" Type="http://schemas.openxmlformats.org/officeDocument/2006/relationships/hyperlink" Target="https://www.bangor.ac.uk/canolfanbedwyr/tiwtorial-cysgliad.php.c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ysgliad.com/cy/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rceptorsolutions.com/tobach" TargetMode="External"/><Relationship Id="rId2" Type="http://schemas.openxmlformats.org/officeDocument/2006/relationships/hyperlink" Target="http://www.interceptorsolutions.com/tobach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upport.microsoft.com/en-us/office/language-accessory-pack-for-office-82ee1236-0f9a-45ee-9c72-05b026ee809f?ui=en-us&amp;rs=en-us&amp;ad=us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63;p16">
            <a:extLst>
              <a:ext uri="{FF2B5EF4-FFF2-40B4-BE49-F238E27FC236}">
                <a16:creationId xmlns:a16="http://schemas.microsoft.com/office/drawing/2014/main" id="{061A9F0D-5F6E-1943-A003-3C5EC1DC613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204094" y="762114"/>
            <a:ext cx="4743244" cy="24014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Gwallau Cyffredin</a:t>
            </a:r>
            <a:b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</a:br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Geiriau Tebyg </a:t>
            </a:r>
            <a:r>
              <a:rPr lang="cy-GB" sz="3600" dirty="0">
                <a:solidFill>
                  <a:schemeClr val="tx1"/>
                </a:solidFill>
                <a:latin typeface="Avenir Roman" panose="02000503020000020003" pitchFamily="2" charset="0"/>
              </a:rPr>
              <a:t>  </a:t>
            </a:r>
            <a:endParaRPr sz="3600" dirty="0">
              <a:solidFill>
                <a:schemeClr val="tx1"/>
              </a:solidFill>
              <a:latin typeface="Avenir Roman" panose="02000503020000020003" pitchFamily="2" charset="0"/>
            </a:endParaRP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3D1E3AC4-9F80-E34B-AB57-D758521C0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2904" y="4223577"/>
            <a:ext cx="3184072" cy="716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67BD473-317A-BC4A-B72D-D43CABC97755}"/>
              </a:ext>
            </a:extLst>
          </p:cNvPr>
          <p:cNvSpPr/>
          <p:nvPr/>
        </p:nvSpPr>
        <p:spPr>
          <a:xfrm>
            <a:off x="1509565" y="966572"/>
            <a:ext cx="5722884" cy="24622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y-GB" sz="2800" b="1" dirty="0">
                <a:latin typeface="Avenir Roman" panose="02000503020000020003" pitchFamily="2" charset="0"/>
              </a:rPr>
              <a:t>Nod y sesiwn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cy-GB" dirty="0">
                <a:latin typeface="Avenir Roman" panose="02000503020000020003" pitchFamily="2" charset="0"/>
              </a:rPr>
              <a:t>Adolygu rhai o’r prif rheolau iaith sydd wedi codi yn y sesiynau. </a:t>
            </a:r>
          </a:p>
          <a:p>
            <a:endParaRPr lang="cy-GB" dirty="0">
              <a:latin typeface="Avenir Roman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cy-GB" dirty="0">
                <a:latin typeface="Avenir Roman" panose="02000503020000020003" pitchFamily="2" charset="0"/>
              </a:rPr>
              <a:t>Cyfle i drafod beth sydd ar gael i’n cynorthwyo ni wrth ysgrifennu’n Gymraeg. </a:t>
            </a:r>
          </a:p>
          <a:p>
            <a:endParaRPr lang="cy-GB" dirty="0">
              <a:latin typeface="Avenir Roman" panose="02000503020000020003" pitchFamily="2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cy-GB" dirty="0">
                <a:latin typeface="Avenir Roman" panose="02000503020000020003" pitchFamily="2" charset="0"/>
              </a:rPr>
              <a:t>Crynhoi a chloi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2047C64-671F-724D-9CCE-F6E09D221B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3780" y="187475"/>
            <a:ext cx="1040524" cy="951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247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6C667-6641-424E-B82F-71E12DF23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216" y="121096"/>
            <a:ext cx="3188660" cy="763526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l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Geiriau Tebyg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79A90-1B1D-A148-8855-50E9DC48FF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dirty="0">
                <a:latin typeface="Avenir Roman" panose="02000503020000020003" pitchFamily="2" charset="0"/>
              </a:rPr>
              <a:t>Yn y Gymraeg mae’n rhaid i ni fod yn ofalus oherwydd mae gyda ni nifer fawr o eiriau sy’n debyg. Mae’n hawdd drysu rhyngddynt.   </a:t>
            </a:r>
          </a:p>
          <a:p>
            <a:endParaRPr lang="cy-GB" dirty="0">
              <a:latin typeface="Avenir Roman" panose="02000503020000020003" pitchFamily="2" charset="0"/>
            </a:endParaRPr>
          </a:p>
          <a:p>
            <a:r>
              <a:rPr lang="cy-GB" dirty="0">
                <a:latin typeface="Avenir Roman" panose="02000503020000020003" pitchFamily="2" charset="0"/>
              </a:rPr>
              <a:t>Allwch chi feddwl am rai?</a:t>
            </a:r>
          </a:p>
          <a:p>
            <a:pPr marL="0" indent="0">
              <a:buNone/>
            </a:pPr>
            <a:endParaRPr lang="cy-GB" dirty="0">
              <a:latin typeface="Avenir Roman" panose="02000503020000020003" pitchFamily="2" charset="0"/>
            </a:endParaRPr>
          </a:p>
          <a:p>
            <a:r>
              <a:rPr lang="cy-GB" dirty="0">
                <a:latin typeface="Avenir Roman" panose="02000503020000020003" pitchFamily="2" charset="0"/>
              </a:rPr>
              <a:t>Beth sy’n gallu newid ystyr gair?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742629-12C0-8F46-A1F1-C59DD7AFD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9350" y="2974694"/>
            <a:ext cx="888654" cy="816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134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63259-64C1-8A48-93BA-408055C617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y-GB" dirty="0">
                <a:latin typeface="Avenir Roman" panose="02000503020000020003" pitchFamily="2" charset="0"/>
              </a:rPr>
              <a:t>Yn aml iawn mae aceniad neu sillafiad gair yn gallu newid ystyr gair yn llwyr, felly mae’n rhaid i ni fod yn ofalus wrth ysgrifennu yn y Gymraeg. </a:t>
            </a:r>
          </a:p>
          <a:p>
            <a:endParaRPr lang="cy-GB" dirty="0">
              <a:latin typeface="Avenir Roman" panose="02000503020000020003" pitchFamily="2" charset="0"/>
            </a:endParaRPr>
          </a:p>
          <a:p>
            <a:pPr marL="0" indent="0">
              <a:buNone/>
            </a:pPr>
            <a:r>
              <a:rPr lang="cy-GB" dirty="0">
                <a:latin typeface="Avenir Roman" panose="02000503020000020003" pitchFamily="2" charset="0"/>
              </a:rPr>
              <a:t>e.e. Beth ydy’r gwahaniaeth rhwng y geiriau hyn... </a:t>
            </a:r>
          </a:p>
          <a:p>
            <a:pPr marL="0" indent="0">
              <a:buNone/>
            </a:pPr>
            <a:r>
              <a:rPr lang="cy-GB" dirty="0">
                <a:latin typeface="Avenir Roman" panose="02000503020000020003" pitchFamily="2" charset="0"/>
              </a:rPr>
              <a:t>	rhaglenni 		rhaglennu </a:t>
            </a:r>
          </a:p>
          <a:p>
            <a:pPr marL="0" indent="0">
              <a:buNone/>
            </a:pPr>
            <a:r>
              <a:rPr lang="cy-GB" dirty="0">
                <a:latin typeface="Avenir Roman" panose="02000503020000020003" pitchFamily="2" charset="0"/>
              </a:rPr>
              <a:t>	poblogaeth	poblogaidd</a:t>
            </a:r>
          </a:p>
          <a:p>
            <a:pPr marL="0" indent="0">
              <a:buNone/>
            </a:pPr>
            <a:endParaRPr lang="cy-GB" dirty="0">
              <a:latin typeface="Avenir Roman" panose="02000503020000020003" pitchFamily="2" charset="0"/>
            </a:endParaRP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212542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20F8C-6D67-A34B-88EF-F11F8D45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8368" y="1155052"/>
            <a:ext cx="5890521" cy="107966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Dyma rai geiriau tebyg yn y Gymraeg...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2CD417-4649-374D-A68D-DB6902D53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796" y="3022817"/>
            <a:ext cx="1305472" cy="127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971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0AB78DC-27E6-2B4E-B4DD-95C8712A18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350536"/>
              </p:ext>
            </p:extLst>
          </p:nvPr>
        </p:nvGraphicFramePr>
        <p:xfrm>
          <a:off x="249022" y="283779"/>
          <a:ext cx="1285489" cy="4624552"/>
        </p:xfrm>
        <a:graphic>
          <a:graphicData uri="http://schemas.openxmlformats.org/drawingml/2006/table">
            <a:tbl>
              <a:tblPr/>
              <a:tblGrid>
                <a:gridCol w="1285489">
                  <a:extLst>
                    <a:ext uri="{9D8B030D-6E8A-4147-A177-3AD203B41FA5}">
                      <a16:colId xmlns:a16="http://schemas.microsoft.com/office/drawing/2014/main" val="318387860"/>
                    </a:ext>
                  </a:extLst>
                </a:gridCol>
              </a:tblGrid>
              <a:tr h="717603">
                <a:tc>
                  <a:txBody>
                    <a:bodyPr/>
                    <a:lstStyle>
                      <a:lvl1pPr marL="533400" indent="-5334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14400" indent="-45720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295400" indent="-3810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714500" indent="-3429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171700" indent="-3429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6289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861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5433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0005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a 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</a:rPr>
                        <a:t>ac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4050429"/>
                  </a:ext>
                </a:extLst>
              </a:tr>
              <a:tr h="717603">
                <a:tc>
                  <a:txBody>
                    <a:bodyPr/>
                    <a:lstStyle>
                      <a:lvl1pPr marL="533400" indent="-533400"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14400" indent="-457200"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295400" indent="-381000"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714500" indent="-3429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171700" indent="-342900"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6289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861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5433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4000500" indent="-3429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ac</a:t>
                      </a:r>
                    </a:p>
                    <a:p>
                      <a:pPr marL="533400" marR="0" lvl="0" indent="-5334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</a:rPr>
                        <a:t>ag</a:t>
                      </a: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268734"/>
                  </a:ext>
                </a:extLst>
              </a:tr>
              <a:tr h="1036537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ar 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a’r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â’r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342981"/>
                  </a:ext>
                </a:extLst>
              </a:tr>
              <a:tr h="71760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a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â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4976056"/>
                  </a:ext>
                </a:extLst>
              </a:tr>
              <a:tr h="71760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adnabod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gwybod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35958"/>
                  </a:ext>
                </a:extLst>
              </a:tr>
              <a:tr h="717603">
                <a:tc>
                  <a:txBody>
                    <a:bodyPr/>
                    <a:lstStyle>
                      <a:lvl1pPr algn="l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algn="l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algn="l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algn="l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bai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bae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66708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F105E5D5-DBA2-7F4F-A586-10003AFB67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4752359"/>
              </p:ext>
            </p:extLst>
          </p:nvPr>
        </p:nvGraphicFramePr>
        <p:xfrm>
          <a:off x="2104897" y="294289"/>
          <a:ext cx="1184841" cy="4624554"/>
        </p:xfrm>
        <a:graphic>
          <a:graphicData uri="http://schemas.openxmlformats.org/drawingml/2006/table">
            <a:tbl>
              <a:tblPr/>
              <a:tblGrid>
                <a:gridCol w="1184841">
                  <a:extLst>
                    <a:ext uri="{9D8B030D-6E8A-4147-A177-3AD203B41FA5}">
                      <a16:colId xmlns:a16="http://schemas.microsoft.com/office/drawing/2014/main" val="1209855695"/>
                    </a:ext>
                  </a:extLst>
                </a:gridCol>
              </a:tblGrid>
              <a:tr h="7707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cau 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cae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304013"/>
                  </a:ext>
                </a:extLst>
              </a:tr>
              <a:tr h="7707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Cymraeg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Cymreig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392122"/>
                  </a:ext>
                </a:extLst>
              </a:tr>
              <a:tr h="7707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Cymru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Cymry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2613872"/>
                  </a:ext>
                </a:extLst>
              </a:tr>
              <a:tr h="7707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ei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eu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959926"/>
                  </a:ext>
                </a:extLst>
              </a:tr>
              <a:tr h="7707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ffôn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ffon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3287794"/>
                  </a:ext>
                </a:extLst>
              </a:tr>
              <a:tr h="77075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gem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gêm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1248847"/>
                  </a:ext>
                </a:extLst>
              </a:tr>
            </a:tbl>
          </a:graphicData>
        </a:graphic>
      </p:graphicFrame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866F3910-DA56-6447-A617-856FFFE8EC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7739537"/>
              </p:ext>
            </p:extLst>
          </p:nvPr>
        </p:nvGraphicFramePr>
        <p:xfrm>
          <a:off x="3755020" y="304800"/>
          <a:ext cx="1216373" cy="4614043"/>
        </p:xfrm>
        <a:graphic>
          <a:graphicData uri="http://schemas.openxmlformats.org/drawingml/2006/table">
            <a:tbl>
              <a:tblPr/>
              <a:tblGrid>
                <a:gridCol w="1216373">
                  <a:extLst>
                    <a:ext uri="{9D8B030D-6E8A-4147-A177-3AD203B41FA5}">
                      <a16:colId xmlns:a16="http://schemas.microsoft.com/office/drawing/2014/main" val="1805261316"/>
                    </a:ext>
                  </a:extLst>
                </a:gridCol>
              </a:tblGrid>
              <a:tr h="6791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glan 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glân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4318103"/>
                  </a:ext>
                </a:extLst>
              </a:tr>
              <a:tr h="9705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hun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hyn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</a:rPr>
                        <a:t>h</a:t>
                      </a:r>
                      <a:r>
                        <a:rPr kumimoji="0" lang="en-US" altLang="en-US" sz="1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</a:rPr>
                        <a:t>ŷn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389624"/>
                  </a:ext>
                </a:extLst>
              </a:tr>
              <a:tr h="68035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i’w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yw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143573"/>
                  </a:ext>
                </a:extLst>
              </a:tr>
              <a:tr h="67911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melin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melyn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824998"/>
                  </a:ext>
                </a:extLst>
              </a:tr>
              <a:tr h="68035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mor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môr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3247013"/>
                  </a:ext>
                </a:extLst>
              </a:tr>
              <a:tr h="9245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nac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nag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85717"/>
                  </a:ext>
                </a:extLst>
              </a:tr>
            </a:tbl>
          </a:graphicData>
        </a:graphic>
      </p:graphicFrame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229554B1-0042-7D4F-85A7-DCE046E588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11657263"/>
              </p:ext>
            </p:extLst>
          </p:nvPr>
        </p:nvGraphicFramePr>
        <p:xfrm>
          <a:off x="5541779" y="315313"/>
          <a:ext cx="1300456" cy="4603530"/>
        </p:xfrm>
        <a:graphic>
          <a:graphicData uri="http://schemas.openxmlformats.org/drawingml/2006/table">
            <a:tbl>
              <a:tblPr/>
              <a:tblGrid>
                <a:gridCol w="1300456">
                  <a:extLst>
                    <a:ext uri="{9D8B030D-6E8A-4147-A177-3AD203B41FA5}">
                      <a16:colId xmlns:a16="http://schemas.microsoft.com/office/drawing/2014/main" val="3643741542"/>
                    </a:ext>
                  </a:extLst>
                </a:gridCol>
              </a:tblGrid>
              <a:tr h="7516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nith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nyth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6913518"/>
                  </a:ext>
                </a:extLst>
              </a:tr>
              <a:tr h="7543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pa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pwy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0401769"/>
                  </a:ext>
                </a:extLst>
              </a:tr>
              <a:tr h="795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prif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pryf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644757"/>
                  </a:ext>
                </a:extLst>
              </a:tr>
              <a:tr h="795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prydau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prydiau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8131213"/>
                  </a:ext>
                </a:extLst>
              </a:tr>
              <a:tr h="7543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sir 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sur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1692016"/>
                  </a:ext>
                </a:extLst>
              </a:tr>
              <a:tr h="75167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sudd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 sydd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793049"/>
                  </a:ext>
                </a:extLst>
              </a:tr>
            </a:tbl>
          </a:graphicData>
        </a:graphic>
      </p:graphicFrame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47C70E10-E1CD-B840-A856-D29B500563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3447570"/>
              </p:ext>
            </p:extLst>
          </p:nvPr>
        </p:nvGraphicFramePr>
        <p:xfrm>
          <a:off x="7275986" y="388887"/>
          <a:ext cx="1366345" cy="4529956"/>
        </p:xfrm>
        <a:graphic>
          <a:graphicData uri="http://schemas.openxmlformats.org/drawingml/2006/table">
            <a:tbl>
              <a:tblPr/>
              <a:tblGrid>
                <a:gridCol w="1366345">
                  <a:extLst>
                    <a:ext uri="{9D8B030D-6E8A-4147-A177-3AD203B41FA5}">
                      <a16:colId xmlns:a16="http://schemas.microsoft.com/office/drawing/2014/main" val="4237153669"/>
                    </a:ext>
                  </a:extLst>
                </a:gridCol>
              </a:tblGrid>
              <a:tr h="84764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tal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tâl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8149795"/>
                  </a:ext>
                </a:extLst>
              </a:tr>
              <a:tr h="9199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tan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tân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56113"/>
                  </a:ext>
                </a:extLst>
              </a:tr>
              <a:tr h="921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ti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tŷ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39107"/>
                  </a:ext>
                </a:extLst>
              </a:tr>
              <a:tr h="9199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ton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tôn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4767382"/>
                  </a:ext>
                </a:extLst>
              </a:tr>
              <a:tr h="9212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tonnau</a:t>
                      </a:r>
                      <a:endParaRPr kumimoji="0" lang="en-US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y-GB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venir Roman" panose="02000503020000020003" pitchFamily="2" charset="0"/>
                          <a:cs typeface="Times New Roman" panose="02020603050405020304" pitchFamily="18" charset="0"/>
                        </a:rPr>
                        <a:t>tonau</a:t>
                      </a:r>
                      <a:endParaRPr kumimoji="0" lang="cy-GB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</a:endParaRPr>
                    </a:p>
                  </a:txBody>
                  <a:tcPr marL="68580" marR="68580" marT="34290" marB="3429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7622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0289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6E5786A-E258-D540-BA9F-FA104C3B5B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1089119"/>
              </p:ext>
            </p:extLst>
          </p:nvPr>
        </p:nvGraphicFramePr>
        <p:xfrm>
          <a:off x="178676" y="1055304"/>
          <a:ext cx="3783724" cy="3474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2108120">
                  <a:extLst>
                    <a:ext uri="{9D8B030D-6E8A-4147-A177-3AD203B41FA5}">
                      <a16:colId xmlns:a16="http://schemas.microsoft.com/office/drawing/2014/main" val="1509941731"/>
                    </a:ext>
                  </a:extLst>
                </a:gridCol>
                <a:gridCol w="1675604">
                  <a:extLst>
                    <a:ext uri="{9D8B030D-6E8A-4147-A177-3AD203B41FA5}">
                      <a16:colId xmlns:a16="http://schemas.microsoft.com/office/drawing/2014/main" val="682948908"/>
                    </a:ext>
                  </a:extLst>
                </a:gridCol>
              </a:tblGrid>
              <a:tr h="1545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1. a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ac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1. and (+ cytseiniaid)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and (+ llafariaid)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429720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2. ac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ag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2. and (+ vowel)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before a vowel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3538308"/>
                  </a:ext>
                </a:extLst>
              </a:tr>
              <a:tr h="23186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3. ar</a:t>
                      </a:r>
                      <a:endParaRPr lang="en-GB" sz="12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a’r</a:t>
                      </a:r>
                      <a:endParaRPr lang="en-GB" sz="12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â’r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3. on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and the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with the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0862958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4. a</a:t>
                      </a:r>
                      <a:endParaRPr lang="en-GB" sz="12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â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4. and (+ cytseiniaid)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with (+ cytseiniaid)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1878392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5. adnabod</a:t>
                      </a:r>
                      <a:endParaRPr lang="en-GB" sz="12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gwybod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5. to know someone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to know something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6889819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6. bai</a:t>
                      </a:r>
                      <a:endParaRPr lang="en-GB" sz="12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bae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6. the blame</a:t>
                      </a:r>
                      <a:endParaRPr lang="en-GB" sz="12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bay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9523729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7. cau 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cae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7. to shut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field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232927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8. Cymraeg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Cymreig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8. Yr iaith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diwylliant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666594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9. Cymru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Cymry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9. y wlad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y bobl 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0103698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653A02C-A841-AC49-83CA-B94C05B2FC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265765"/>
              </p:ext>
            </p:extLst>
          </p:nvPr>
        </p:nvGraphicFramePr>
        <p:xfrm>
          <a:off x="4960884" y="1055304"/>
          <a:ext cx="3584027" cy="3474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707527">
                  <a:extLst>
                    <a:ext uri="{9D8B030D-6E8A-4147-A177-3AD203B41FA5}">
                      <a16:colId xmlns:a16="http://schemas.microsoft.com/office/drawing/2014/main" val="2930981365"/>
                    </a:ext>
                  </a:extLst>
                </a:gridCol>
                <a:gridCol w="1876500">
                  <a:extLst>
                    <a:ext uri="{9D8B030D-6E8A-4147-A177-3AD203B41FA5}">
                      <a16:colId xmlns:a16="http://schemas.microsoft.com/office/drawing/2014/main" val="903733556"/>
                    </a:ext>
                  </a:extLst>
                </a:gridCol>
              </a:tblGrid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10. ei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eu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10. unigol  - his/her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 lluosog - their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743932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11. ffôn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ffon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11. phone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walking stick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0391551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12. gem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gêm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12. gem/jewel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game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622099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13. glan 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glân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13. on the bank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clean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464522"/>
                  </a:ext>
                </a:extLst>
              </a:tr>
              <a:tr h="2318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14. hun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hyn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hŷn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14. own/self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this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older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267320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15. i’w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yw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15. to his/to her/to their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 is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514153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16. melin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melyn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16. mill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yellow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7727221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17. mor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môr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17. so 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sea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943535"/>
                  </a:ext>
                </a:extLst>
              </a:tr>
              <a:tr h="2318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18. nac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nag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18. negyddol  (+ llafariaid)  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than (+ vowel)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Avenir Roman" panose="02000503020000020003" pitchFamily="2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924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5074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C635862-FF8E-EA4B-B8D6-D43714DD539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1884274"/>
              </p:ext>
            </p:extLst>
          </p:nvPr>
        </p:nvGraphicFramePr>
        <p:xfrm>
          <a:off x="2898690" y="924911"/>
          <a:ext cx="3148955" cy="40233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{5940675A-B579-460E-94D1-54222C63F5DA}</a:tableStyleId>
              </a:tblPr>
              <a:tblGrid>
                <a:gridCol w="1501246">
                  <a:extLst>
                    <a:ext uri="{9D8B030D-6E8A-4147-A177-3AD203B41FA5}">
                      <a16:colId xmlns:a16="http://schemas.microsoft.com/office/drawing/2014/main" val="1402960454"/>
                    </a:ext>
                  </a:extLst>
                </a:gridCol>
                <a:gridCol w="1647709">
                  <a:extLst>
                    <a:ext uri="{9D8B030D-6E8A-4147-A177-3AD203B41FA5}">
                      <a16:colId xmlns:a16="http://schemas.microsoft.com/office/drawing/2014/main" val="2765378302"/>
                    </a:ext>
                  </a:extLst>
                </a:gridCol>
              </a:tblGrid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19. nith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nyth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19. niece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nest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7062623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20. pa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pwy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20. which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who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030241"/>
                  </a:ext>
                </a:extLst>
              </a:tr>
              <a:tr h="24614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21. prif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pryf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21. main / head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a fly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9783682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22. prydau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prydiau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22. meals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at times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3018124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23. sir 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sur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23. county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sour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4801798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24. sudd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sydd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24. juice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that is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7823760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25. tal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tâl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25. tall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payment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2112476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26. tan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tân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26. until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fire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2825976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27. ti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tŷ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27. you (unigol)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 house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0819838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28. ton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tôn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28. wave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tone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2412098"/>
                  </a:ext>
                </a:extLst>
              </a:tr>
              <a:tr h="15457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29. tonnau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>
                          <a:effectLst/>
                        </a:rPr>
                        <a:t>      tonau</a:t>
                      </a:r>
                      <a:endParaRPr lang="en-GB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29. waves</a:t>
                      </a:r>
                      <a:endParaRPr lang="en-GB" sz="12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1200" dirty="0">
                          <a:effectLst/>
                        </a:rPr>
                        <a:t>      tones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2991" marR="22991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8637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9143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7EF4BE-6327-C947-AE51-9537FF61A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216" y="121096"/>
            <a:ext cx="3188660" cy="763526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l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a / ac  = and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4EFF243-2D92-1344-9AAC-93FFCBA6A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61" y="973720"/>
            <a:ext cx="64008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22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EA0A2B4-30A0-9640-A19E-A61FC62EACF8}"/>
              </a:ext>
            </a:extLst>
          </p:cNvPr>
          <p:cNvSpPr txBox="1">
            <a:spLocks/>
          </p:cNvSpPr>
          <p:nvPr/>
        </p:nvSpPr>
        <p:spPr>
          <a:xfrm>
            <a:off x="434216" y="121096"/>
            <a:ext cx="3188660" cy="7635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â / ag   = gyda 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3C2341E-A1BA-5745-8D55-67B2821E8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651" y="1195882"/>
            <a:ext cx="6172200" cy="11684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D00FE91-3D74-F144-B922-F8F7301874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330" y="2675542"/>
            <a:ext cx="5765800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6323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2527F13-6C4B-7E4A-A7FC-0A510A50C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22" y="86372"/>
            <a:ext cx="4751242" cy="7635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a = rhagenw perthynol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31E25B9-A350-F349-A0A7-DA90AC69C2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441" y="1076446"/>
            <a:ext cx="6517512" cy="365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5392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B748DD8E-A9D3-C34B-B03B-A6FBF8846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22" y="86372"/>
            <a:ext cx="4751242" cy="7635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na / nac = negyddol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8C5A382-CE78-8043-8334-CBDCEA6FC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50" y="1159720"/>
            <a:ext cx="7391400" cy="326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539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7761F22-2F65-3745-AAF9-F3C78D4958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22" y="86372"/>
            <a:ext cx="4751242" cy="7635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na / nag  = than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2F9274-0F7E-9D42-AE08-62E0BECB7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201" y="1106266"/>
            <a:ext cx="7099300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65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F47853E-2D20-7243-AC38-E3F9951A0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22" y="86372"/>
            <a:ext cx="4751242" cy="763526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nid / nad  = than 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86E4F9AD-7FA4-2641-8F9A-2AB731FF2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127919"/>
            <a:ext cx="6858000" cy="3683000"/>
          </a:xfrm>
        </p:spPr>
      </p:pic>
    </p:spTree>
    <p:extLst>
      <p:ext uri="{BB962C8B-B14F-4D97-AF65-F5344CB8AC3E}">
        <p14:creationId xmlns:p14="http://schemas.microsoft.com/office/powerpoint/2010/main" val="16384997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520F8C-6D67-A34B-88EF-F11F8D45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6793" y="1236075"/>
            <a:ext cx="5890521" cy="107966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y-GB" dirty="0">
                <a:solidFill>
                  <a:schemeClr val="tx1"/>
                </a:solidFill>
                <a:latin typeface="Avenir Roman" panose="02000503020000020003" pitchFamily="2" charset="0"/>
              </a:rPr>
              <a:t>Sillafu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52CD417-4649-374D-A68D-DB6902D53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6072" y="3277460"/>
            <a:ext cx="1305472" cy="127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04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 txBox="1">
            <a:spLocks noGrp="1"/>
          </p:cNvSpPr>
          <p:nvPr>
            <p:ph type="title"/>
          </p:nvPr>
        </p:nvSpPr>
        <p:spPr>
          <a:xfrm>
            <a:off x="1851012" y="1008127"/>
            <a:ext cx="6172200" cy="76104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GB" sz="2430" b="1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Sillafu</a:t>
            </a:r>
            <a:r>
              <a:rPr lang="en-GB" sz="2430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br>
              <a:rPr lang="en-GB" sz="2430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</a:br>
            <a:r>
              <a:rPr lang="en-GB" sz="2430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Pa </a:t>
            </a:r>
            <a:r>
              <a:rPr lang="en-GB" sz="2430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lythrennau</a:t>
            </a:r>
            <a:r>
              <a:rPr lang="en-GB" sz="2430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30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sy’n</a:t>
            </a:r>
            <a:r>
              <a:rPr lang="en-GB" sz="2430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2430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dyblu</a:t>
            </a:r>
            <a:r>
              <a:rPr lang="en-GB" sz="2430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?</a:t>
            </a:r>
            <a:endParaRPr sz="2430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4"/>
          <p:cNvSpPr txBox="1">
            <a:spLocks noGrp="1"/>
          </p:cNvSpPr>
          <p:nvPr>
            <p:ph idx="1"/>
          </p:nvPr>
        </p:nvSpPr>
        <p:spPr>
          <a:xfrm>
            <a:off x="1396841" y="1567339"/>
            <a:ext cx="6172200" cy="253269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rtlCol="0" anchor="t" anchorCtr="0">
            <a:noAutofit/>
          </a:bodyPr>
          <a:lstStyle/>
          <a:p>
            <a:pPr marL="257175" indent="-142875">
              <a:spcBef>
                <a:spcPts val="0"/>
              </a:spcBef>
              <a:buClr>
                <a:schemeClr val="dk1"/>
              </a:buClr>
              <a:buSzPts val="2400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indent="-142875">
              <a:spcBef>
                <a:spcPts val="360"/>
              </a:spcBef>
              <a:buClr>
                <a:schemeClr val="dk1"/>
              </a:buClr>
              <a:buSzPts val="2400"/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/>
          <p:nvPr/>
        </p:nvSpPr>
        <p:spPr>
          <a:xfrm rot="-840000">
            <a:off x="1050141" y="1843517"/>
            <a:ext cx="2053590" cy="1140619"/>
          </a:xfrm>
          <a:prstGeom prst="irregularSeal1">
            <a:avLst/>
          </a:prstGeom>
          <a:solidFill>
            <a:srgbClr val="FFFF00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3500"/>
            </a:pPr>
            <a:r>
              <a:rPr lang="en-GB" sz="262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</a:t>
            </a:r>
            <a:endParaRPr sz="2625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4"/>
          <p:cNvSpPr/>
          <p:nvPr/>
        </p:nvSpPr>
        <p:spPr>
          <a:xfrm rot="840000">
            <a:off x="6719889" y="1843519"/>
            <a:ext cx="2053590" cy="1140619"/>
          </a:xfrm>
          <a:prstGeom prst="irregularSeal1">
            <a:avLst/>
          </a:prstGeom>
          <a:solidFill>
            <a:srgbClr val="00B050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>
              <a:buClr>
                <a:schemeClr val="dk1"/>
              </a:buClr>
              <a:buSzPts val="3500"/>
            </a:pPr>
            <a:r>
              <a:rPr lang="en-GB" sz="262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</a:t>
            </a:r>
            <a:endParaRPr sz="2625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4"/>
          <p:cNvSpPr/>
          <p:nvPr/>
        </p:nvSpPr>
        <p:spPr>
          <a:xfrm>
            <a:off x="2073117" y="2924176"/>
            <a:ext cx="4997291" cy="514826"/>
          </a:xfrm>
          <a:prstGeom prst="horizontalScroll">
            <a:avLst>
              <a:gd name="adj" fmla="val 12500"/>
            </a:avLst>
          </a:prstGeom>
          <a:gradFill>
            <a:gsLst>
              <a:gs pos="0">
                <a:srgbClr val="68D6CA"/>
              </a:gs>
              <a:gs pos="97000">
                <a:srgbClr val="68D6CA"/>
              </a:gs>
              <a:gs pos="100000">
                <a:srgbClr val="68D6CA"/>
              </a:gs>
            </a:gsLst>
            <a:lin ang="5400000" scaled="0"/>
          </a:gra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>
              <a:buClr>
                <a:schemeClr val="dk1"/>
              </a:buClr>
              <a:buSzPts val="1800"/>
            </a:pPr>
            <a:r>
              <a:rPr lang="en-GB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DYMA'R </a:t>
            </a:r>
            <a:r>
              <a:rPr lang="en-GB" sz="1350" b="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UNIG </a:t>
            </a:r>
            <a:r>
              <a:rPr lang="en-GB" sz="135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LYTHRENNAU SY'N DYBLU YN Y GYMRAEG</a:t>
            </a: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140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5"/>
          <p:cNvSpPr/>
          <p:nvPr/>
        </p:nvSpPr>
        <p:spPr>
          <a:xfrm>
            <a:off x="1388269" y="44657"/>
            <a:ext cx="6172200" cy="8572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>
              <a:buClr>
                <a:schemeClr val="dk2"/>
              </a:buClr>
              <a:buSzPts val="4400"/>
            </a:pP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Pa </a:t>
            </a:r>
            <a:r>
              <a:rPr lang="en-GB" sz="3300" dirty="0" err="1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eiriau</a:t>
            </a: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 </a:t>
            </a:r>
            <a:r>
              <a:rPr lang="en-GB" sz="3300" dirty="0" err="1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sy’n</a:t>
            </a: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 </a:t>
            </a:r>
            <a:r>
              <a:rPr lang="en-GB" sz="3300" dirty="0" err="1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anghywir</a:t>
            </a: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?</a:t>
            </a:r>
            <a:endParaRPr sz="3300" dirty="0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7" name="Google Shape;211;p25">
            <a:extLst>
              <a:ext uri="{FF2B5EF4-FFF2-40B4-BE49-F238E27FC236}">
                <a16:creationId xmlns:a16="http://schemas.microsoft.com/office/drawing/2014/main" id="{B0480C57-4FEE-134D-B1FB-554A7552DA0A}"/>
              </a:ext>
            </a:extLst>
          </p:cNvPr>
          <p:cNvSpPr txBox="1"/>
          <p:nvPr/>
        </p:nvSpPr>
        <p:spPr>
          <a:xfrm>
            <a:off x="2280213" y="1218248"/>
            <a:ext cx="4005335" cy="3562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Cylchgronnau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Pennod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Pennodau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Rhaglenni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Taenlenni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Llwyddianus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Cannoedd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Ysgrifennu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Ysgrifennyddes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Penderfynnu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Peiriannu</a:t>
            </a:r>
          </a:p>
          <a:p>
            <a:endParaRPr lang="cy-GB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  <a:p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146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5"/>
          <p:cNvSpPr txBox="1"/>
          <p:nvPr/>
        </p:nvSpPr>
        <p:spPr>
          <a:xfrm>
            <a:off x="1903095" y="1218248"/>
            <a:ext cx="2121218" cy="32504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pPr marL="257175" indent="-171450">
              <a:spcBef>
                <a:spcPts val="270"/>
              </a:spcBef>
              <a:buClr>
                <a:schemeClr val="dk1"/>
              </a:buClr>
              <a:buSzPts val="1800"/>
            </a:pPr>
            <a:endParaRPr sz="1350" dirty="0">
              <a:solidFill>
                <a:schemeClr val="dk1"/>
              </a:solidFill>
              <a:latin typeface="Lucida Sans"/>
              <a:ea typeface="Lucida Sans"/>
              <a:cs typeface="Lucida Sans"/>
              <a:sym typeface="Lucida Sans"/>
            </a:endParaRPr>
          </a:p>
          <a:p>
            <a:pPr marL="257175" indent="-171450">
              <a:spcBef>
                <a:spcPts val="270"/>
              </a:spcBef>
              <a:buClr>
                <a:schemeClr val="dk1"/>
              </a:buClr>
              <a:buSzPts val="1800"/>
            </a:pPr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5"/>
          <p:cNvSpPr txBox="1"/>
          <p:nvPr/>
        </p:nvSpPr>
        <p:spPr>
          <a:xfrm>
            <a:off x="5325325" y="1062403"/>
            <a:ext cx="2291787" cy="3562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cy-GB" sz="2000" b="1" dirty="0">
                <a:solidFill>
                  <a:srgbClr val="00B05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Cylchgronau </a:t>
            </a:r>
          </a:p>
          <a:p>
            <a:r>
              <a:rPr lang="cy-GB" sz="20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Pennod </a:t>
            </a:r>
          </a:p>
          <a:p>
            <a:r>
              <a:rPr lang="cy-GB" sz="2000" b="1" dirty="0">
                <a:solidFill>
                  <a:srgbClr val="00B05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Penodau </a:t>
            </a:r>
          </a:p>
          <a:p>
            <a:r>
              <a:rPr lang="cy-GB" sz="20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Rhaglenni </a:t>
            </a:r>
          </a:p>
          <a:p>
            <a:r>
              <a:rPr lang="cy-GB" sz="20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Taenlenni </a:t>
            </a:r>
          </a:p>
          <a:p>
            <a:r>
              <a:rPr lang="cy-GB" sz="2000" b="1" dirty="0">
                <a:solidFill>
                  <a:srgbClr val="00B05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Llwyddiannus </a:t>
            </a:r>
          </a:p>
          <a:p>
            <a:r>
              <a:rPr lang="cy-GB" sz="20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Cannoedd </a:t>
            </a:r>
          </a:p>
          <a:p>
            <a:r>
              <a:rPr lang="cy-GB" sz="20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Ysgrifennu</a:t>
            </a:r>
          </a:p>
          <a:p>
            <a:r>
              <a:rPr lang="cy-GB" sz="2000" b="1" dirty="0">
                <a:solidFill>
                  <a:srgbClr val="00B05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Ysgrifenyddes</a:t>
            </a:r>
          </a:p>
          <a:p>
            <a:r>
              <a:rPr lang="cy-GB" sz="2000" b="1" dirty="0">
                <a:solidFill>
                  <a:srgbClr val="00B05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Penderfynu </a:t>
            </a:r>
          </a:p>
          <a:p>
            <a:r>
              <a:rPr lang="cy-GB" sz="20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Peiriannu</a:t>
            </a:r>
          </a:p>
          <a:p>
            <a:endParaRPr lang="cy-GB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  <a:p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25"/>
          <p:cNvSpPr/>
          <p:nvPr/>
        </p:nvSpPr>
        <p:spPr>
          <a:xfrm>
            <a:off x="1388269" y="44657"/>
            <a:ext cx="6172200" cy="8572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>
              <a:buClr>
                <a:schemeClr val="dk2"/>
              </a:buClr>
              <a:buSzPts val="4400"/>
            </a:pP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Pa </a:t>
            </a:r>
            <a:r>
              <a:rPr lang="en-GB" sz="3300" dirty="0" err="1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eiriau</a:t>
            </a: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 </a:t>
            </a:r>
            <a:r>
              <a:rPr lang="en-GB" sz="3300" dirty="0" err="1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sy’n</a:t>
            </a: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 </a:t>
            </a:r>
            <a:r>
              <a:rPr lang="en-GB" sz="3300" dirty="0" err="1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anghywir</a:t>
            </a:r>
            <a:r>
              <a:rPr lang="en-GB" sz="3300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? </a:t>
            </a:r>
            <a:r>
              <a:rPr lang="en-GB" sz="3300" b="1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(</a:t>
            </a:r>
            <a:r>
              <a:rPr lang="en-GB" sz="3300" b="1" dirty="0" err="1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Atebion</a:t>
            </a:r>
            <a:r>
              <a:rPr lang="en-GB" sz="3300" b="1" dirty="0">
                <a:solidFill>
                  <a:schemeClr val="dk2"/>
                </a:solidFill>
                <a:latin typeface="Lucida Sans"/>
                <a:ea typeface="Lucida Sans"/>
                <a:cs typeface="Lucida Sans"/>
                <a:sym typeface="Lucida Sans"/>
              </a:rPr>
              <a:t>) </a:t>
            </a:r>
            <a:endParaRPr sz="3300" b="1" dirty="0">
              <a:solidFill>
                <a:schemeClr val="dk2"/>
              </a:solidFill>
              <a:latin typeface="Lucida Sans"/>
              <a:ea typeface="Lucida Sans"/>
              <a:cs typeface="Lucida Sans"/>
              <a:sym typeface="Lucida Sans"/>
            </a:endParaRPr>
          </a:p>
        </p:txBody>
      </p:sp>
      <p:sp>
        <p:nvSpPr>
          <p:cNvPr id="8" name="Google Shape;211;p25">
            <a:extLst>
              <a:ext uri="{FF2B5EF4-FFF2-40B4-BE49-F238E27FC236}">
                <a16:creationId xmlns:a16="http://schemas.microsoft.com/office/drawing/2014/main" id="{C6BB2013-234B-F442-8E04-812C0F3FFF26}"/>
              </a:ext>
            </a:extLst>
          </p:cNvPr>
          <p:cNvSpPr txBox="1"/>
          <p:nvPr/>
        </p:nvSpPr>
        <p:spPr>
          <a:xfrm>
            <a:off x="1641247" y="1218248"/>
            <a:ext cx="2129742" cy="35620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r>
              <a:rPr lang="cy-GB" sz="2000" b="1" dirty="0">
                <a:solidFill>
                  <a:srgbClr val="FF000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Cylchgronnau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Pennod </a:t>
            </a:r>
          </a:p>
          <a:p>
            <a:r>
              <a:rPr lang="cy-GB" sz="2000" b="1" dirty="0">
                <a:solidFill>
                  <a:srgbClr val="FF000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Pennodau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Rhaglenni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Taenlenni </a:t>
            </a:r>
          </a:p>
          <a:p>
            <a:r>
              <a:rPr lang="cy-GB" sz="2000" b="1" dirty="0">
                <a:solidFill>
                  <a:srgbClr val="FF000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Llwyddianus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Cannoedd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Ysgrifennu</a:t>
            </a:r>
          </a:p>
          <a:p>
            <a:r>
              <a:rPr lang="cy-GB" sz="2000" b="1" dirty="0">
                <a:solidFill>
                  <a:srgbClr val="FF000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Ysgrifennyddes</a:t>
            </a:r>
          </a:p>
          <a:p>
            <a:r>
              <a:rPr lang="cy-GB" sz="2000" b="1" dirty="0">
                <a:solidFill>
                  <a:srgbClr val="FF000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Penderfynnu </a:t>
            </a:r>
          </a:p>
          <a:p>
            <a:r>
              <a:rPr lang="cy-GB" sz="2000" dirty="0">
                <a:latin typeface="Avenir Roman" panose="02000503020000020003" pitchFamily="2" charset="0"/>
                <a:ea typeface="Arial"/>
                <a:cs typeface="Arial"/>
                <a:sym typeface="Arial"/>
              </a:rPr>
              <a:t>Peiriannu</a:t>
            </a:r>
          </a:p>
          <a:p>
            <a:endParaRPr lang="cy-GB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  <a:p>
            <a:endParaRPr sz="135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66A154-F24A-8446-B3D8-1D85DA99A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35" y="1062403"/>
            <a:ext cx="928994" cy="9831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A552D7A-C2A9-2F4C-A701-4C4438B80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891" y="1065821"/>
            <a:ext cx="944388" cy="979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7921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7"/>
          <p:cNvSpPr txBox="1">
            <a:spLocks noGrp="1"/>
          </p:cNvSpPr>
          <p:nvPr>
            <p:ph type="title" idx="4294967295"/>
          </p:nvPr>
        </p:nvSpPr>
        <p:spPr>
          <a:xfrm>
            <a:off x="1620324" y="358998"/>
            <a:ext cx="3943350" cy="4714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/>
          <a:p>
            <a:pPr algn="l">
              <a:spcBef>
                <a:spcPts val="0"/>
              </a:spcBef>
            </a:pPr>
            <a:r>
              <a:rPr lang="en-GB" sz="163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Dewiswch</a:t>
            </a:r>
            <a:r>
              <a:rPr lang="en-GB" sz="163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y </a:t>
            </a:r>
            <a:r>
              <a:rPr lang="en-GB" sz="163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ffurfiau</a:t>
            </a:r>
            <a:r>
              <a:rPr lang="en-GB" sz="163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3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cywir</a:t>
            </a:r>
            <a:r>
              <a:rPr lang="en-GB" sz="163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…</a:t>
            </a:r>
            <a:endParaRPr sz="163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7"/>
          <p:cNvSpPr txBox="1">
            <a:spLocks noGrp="1"/>
          </p:cNvSpPr>
          <p:nvPr>
            <p:ph type="body" idx="4294967295"/>
          </p:nvPr>
        </p:nvSpPr>
        <p:spPr>
          <a:xfrm>
            <a:off x="740780" y="1388839"/>
            <a:ext cx="7766612" cy="286083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rtlCol="0" anchor="t" anchorCtr="0">
            <a:noAutofit/>
          </a:bodyPr>
          <a:lstStyle/>
          <a:p>
            <a:pPr marL="457200" indent="-45720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diwydiant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wynebu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nifer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 o …… (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doriadau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dorriadau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endParaRPr lang="en-GB"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endParaRPr lang="en-GB"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2.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Mae’n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rhaid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chi ……….’r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penderfyniad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 (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gwestiynnu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gwestiynu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endParaRPr lang="en-GB"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3.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sefyllfa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…….. (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anheg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annheg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457200" indent="-45720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4.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Wyt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ti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wedi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dod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o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hyd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i’r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………….? (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cyfrifiaduron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cyfrifiadurron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457200" indent="-389334">
              <a:lnSpc>
                <a:spcPct val="80000"/>
              </a:lnSpc>
              <a:spcBef>
                <a:spcPts val="214"/>
              </a:spcBef>
              <a:buClr>
                <a:schemeClr val="dk1"/>
              </a:buClr>
              <a:buSzPts val="1425"/>
              <a:buNone/>
            </a:pPr>
            <a:endParaRPr sz="1069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  <a:p>
            <a:pPr marL="457200" indent="-389334">
              <a:lnSpc>
                <a:spcPct val="80000"/>
              </a:lnSpc>
              <a:spcBef>
                <a:spcPts val="214"/>
              </a:spcBef>
              <a:buClr>
                <a:schemeClr val="dk1"/>
              </a:buClr>
              <a:buSzPts val="1425"/>
              <a:buNone/>
            </a:pPr>
            <a:endParaRPr sz="1069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  <a:p>
            <a:pPr marL="457200" indent="-457200">
              <a:lnSpc>
                <a:spcPct val="80000"/>
              </a:lnSpc>
              <a:spcBef>
                <a:spcPts val="214"/>
              </a:spcBef>
              <a:buClr>
                <a:schemeClr val="dk1"/>
              </a:buClr>
              <a:buSzPts val="1425"/>
              <a:buNone/>
            </a:pPr>
            <a:r>
              <a:rPr lang="en-GB" sz="1069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 </a:t>
            </a:r>
            <a:endParaRPr sz="1069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79338" y="79714"/>
            <a:ext cx="771549" cy="1030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25496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7"/>
          <p:cNvSpPr txBox="1">
            <a:spLocks noGrp="1"/>
          </p:cNvSpPr>
          <p:nvPr>
            <p:ph type="title" idx="4294967295"/>
          </p:nvPr>
        </p:nvSpPr>
        <p:spPr>
          <a:xfrm>
            <a:off x="1620324" y="358998"/>
            <a:ext cx="3943350" cy="4714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/>
          <a:p>
            <a:pPr algn="l">
              <a:spcBef>
                <a:spcPts val="0"/>
              </a:spcBef>
            </a:pPr>
            <a:r>
              <a:rPr lang="en-GB" sz="163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Dewiswch</a:t>
            </a:r>
            <a:r>
              <a:rPr lang="en-GB" sz="163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y </a:t>
            </a:r>
            <a:r>
              <a:rPr lang="en-GB" sz="163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ffurfiau</a:t>
            </a:r>
            <a:r>
              <a:rPr lang="en-GB" sz="163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31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cywir</a:t>
            </a:r>
            <a:r>
              <a:rPr lang="en-GB" sz="1631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…</a:t>
            </a:r>
            <a:endParaRPr sz="1631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7"/>
          <p:cNvSpPr txBox="1">
            <a:spLocks noGrp="1"/>
          </p:cNvSpPr>
          <p:nvPr>
            <p:ph type="body" idx="4294967295"/>
          </p:nvPr>
        </p:nvSpPr>
        <p:spPr>
          <a:xfrm>
            <a:off x="740780" y="1388839"/>
            <a:ext cx="7766612" cy="286083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8569" tIns="34275" rIns="68569" bIns="34275" rtlCol="0" anchor="t" anchorCtr="0">
            <a:noAutofit/>
          </a:bodyPr>
          <a:lstStyle/>
          <a:p>
            <a:pPr marL="457200" indent="-45720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AutoNum type="arabicPeriod"/>
            </a:pP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diwydiant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wynebu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nifer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 o …… (</a:t>
            </a:r>
            <a:r>
              <a:rPr lang="en-GB" sz="1875" b="1" dirty="0" err="1">
                <a:solidFill>
                  <a:srgbClr val="00B050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doriadau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dorriadau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endParaRPr lang="en-GB"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endParaRPr lang="en-GB"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2.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Mae’n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rhaid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i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chi ……….’r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penderfyniad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 (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gwestiynnu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b="1" dirty="0" err="1">
                <a:solidFill>
                  <a:srgbClr val="00B050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gwestiynu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Clr>
                <a:schemeClr val="dk1"/>
              </a:buClr>
              <a:buSzPts val="2500"/>
              <a:buNone/>
            </a:pP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endParaRPr lang="en-GB"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3.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Mae’r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sefyllfa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yn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…….. (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anheg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b="1" dirty="0" err="1">
                <a:solidFill>
                  <a:srgbClr val="00B050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annheg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457200" indent="-45720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0" indent="0">
              <a:lnSpc>
                <a:spcPct val="80000"/>
              </a:lnSpc>
              <a:spcBef>
                <a:spcPts val="375"/>
              </a:spcBef>
              <a:buClr>
                <a:schemeClr val="dk1"/>
              </a:buClr>
              <a:buSzPts val="2500"/>
              <a:buNone/>
            </a:pP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4.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Wyt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ti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wedi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dod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o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hyd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i’r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 ………….? (</a:t>
            </a:r>
            <a:r>
              <a:rPr lang="en-GB" sz="1875" b="1" dirty="0" err="1">
                <a:solidFill>
                  <a:srgbClr val="00B050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cyfrifiaduron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/</a:t>
            </a:r>
            <a:r>
              <a:rPr lang="en-GB" sz="1875" dirty="0" err="1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cyfrifiadurron</a:t>
            </a:r>
            <a:r>
              <a:rPr lang="en-GB" sz="1875" dirty="0">
                <a:solidFill>
                  <a:schemeClr val="dk1"/>
                </a:solidFill>
                <a:latin typeface="Avenir Roman" panose="02000503020000020003" pitchFamily="2" charset="0"/>
                <a:ea typeface="Calibri"/>
                <a:cs typeface="Calibri"/>
                <a:sym typeface="Calibri"/>
              </a:rPr>
              <a:t>)</a:t>
            </a:r>
            <a:endParaRPr sz="1875" dirty="0">
              <a:solidFill>
                <a:schemeClr val="dk1"/>
              </a:solidFill>
              <a:latin typeface="Avenir Roman" panose="02000503020000020003" pitchFamily="2" charset="0"/>
              <a:ea typeface="Calibri"/>
              <a:cs typeface="Calibri"/>
              <a:sym typeface="Calibri"/>
            </a:endParaRPr>
          </a:p>
          <a:p>
            <a:pPr marL="457200" indent="-389334">
              <a:lnSpc>
                <a:spcPct val="80000"/>
              </a:lnSpc>
              <a:spcBef>
                <a:spcPts val="214"/>
              </a:spcBef>
              <a:buClr>
                <a:schemeClr val="dk1"/>
              </a:buClr>
              <a:buSzPts val="1425"/>
              <a:buNone/>
            </a:pPr>
            <a:endParaRPr sz="1069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  <a:p>
            <a:pPr marL="457200" indent="-389334">
              <a:lnSpc>
                <a:spcPct val="80000"/>
              </a:lnSpc>
              <a:spcBef>
                <a:spcPts val="214"/>
              </a:spcBef>
              <a:buClr>
                <a:schemeClr val="dk1"/>
              </a:buClr>
              <a:buSzPts val="1425"/>
              <a:buNone/>
            </a:pPr>
            <a:endParaRPr sz="1069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  <a:p>
            <a:pPr marL="457200" indent="-457200">
              <a:lnSpc>
                <a:spcPct val="80000"/>
              </a:lnSpc>
              <a:spcBef>
                <a:spcPts val="214"/>
              </a:spcBef>
              <a:buClr>
                <a:schemeClr val="dk1"/>
              </a:buClr>
              <a:buSzPts val="1425"/>
              <a:buNone/>
            </a:pPr>
            <a:r>
              <a:rPr lang="en-GB" sz="1069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 </a:t>
            </a:r>
            <a:endParaRPr sz="1069" dirty="0">
              <a:solidFill>
                <a:schemeClr val="dk1"/>
              </a:solidFill>
              <a:latin typeface="Avenir Roman" panose="02000503020000020003" pitchFamily="2" charset="0"/>
              <a:ea typeface="Arial"/>
              <a:cs typeface="Arial"/>
              <a:sym typeface="Arial"/>
            </a:endParaRPr>
          </a:p>
        </p:txBody>
      </p:sp>
      <p:pic>
        <p:nvPicPr>
          <p:cNvPr id="230" name="Google Shape;23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79338" y="79714"/>
            <a:ext cx="771549" cy="10300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03607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8"/>
          <p:cNvSpPr txBox="1">
            <a:spLocks noGrp="1"/>
          </p:cNvSpPr>
          <p:nvPr>
            <p:ph type="title"/>
          </p:nvPr>
        </p:nvSpPr>
        <p:spPr>
          <a:xfrm>
            <a:off x="911741" y="92598"/>
            <a:ext cx="2097677" cy="7407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/>
          <a:p>
            <a:pPr algn="l">
              <a:spcBef>
                <a:spcPts val="0"/>
              </a:spcBef>
            </a:pPr>
            <a:r>
              <a:rPr lang="en-GB" sz="27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‘</a:t>
            </a:r>
            <a:r>
              <a:rPr lang="en-GB" sz="27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GB" sz="27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’ </a:t>
            </a:r>
            <a:r>
              <a:rPr lang="en-GB" sz="2700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neu</a:t>
            </a:r>
            <a:r>
              <a:rPr lang="en-GB" sz="27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‘u’??</a:t>
            </a:r>
            <a:endParaRPr sz="27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28"/>
          <p:cNvSpPr/>
          <p:nvPr/>
        </p:nvSpPr>
        <p:spPr>
          <a:xfrm>
            <a:off x="1330643" y="965835"/>
            <a:ext cx="6691789" cy="3337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t" anchorCtr="0">
            <a:noAutofit/>
          </a:bodyPr>
          <a:lstStyle/>
          <a:p>
            <a:pPr>
              <a:buClr>
                <a:srgbClr val="192549"/>
              </a:buClr>
              <a:buSzPts val="2200"/>
            </a:pP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‘o’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yng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nghanol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berfenw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= ‘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ar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y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diwedd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,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e.e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colli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pori</a:t>
            </a:r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chemeClr val="dk1"/>
              </a:buClr>
              <a:buSzPts val="2200"/>
            </a:pPr>
            <a:endParaRPr sz="1650" dirty="0">
              <a:solidFill>
                <a:srgbClr val="192549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192549"/>
              </a:buClr>
              <a:buSzPts val="2200"/>
            </a:pP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 ‘a’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yng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nghanol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berfenw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= ‘u’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ar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y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diwedd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e.e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canu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taranu</a:t>
            </a:r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chemeClr val="dk1"/>
              </a:buClr>
              <a:buSzPts val="2200"/>
            </a:pPr>
            <a:endParaRPr sz="1650" dirty="0">
              <a:solidFill>
                <a:srgbClr val="192549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192549"/>
              </a:buClr>
              <a:buSzPts val="2200"/>
            </a:pP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‘y’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neu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‘w’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yng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nghanol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berfenw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= ‘u’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ar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y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diwedd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e.e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cysgu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chwyrnu</a:t>
            </a:r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chemeClr val="dk1"/>
              </a:buClr>
              <a:buSzPts val="2200"/>
            </a:pPr>
            <a:endParaRPr sz="1650" dirty="0">
              <a:solidFill>
                <a:srgbClr val="192549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192549"/>
              </a:buClr>
              <a:buSzPts val="2200"/>
            </a:pP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‘w’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agos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at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ddiwedd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berfenw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= ‘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’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ei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dilyn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e.e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berwi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drewi</a:t>
            </a:r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chemeClr val="dk1"/>
              </a:buClr>
              <a:buSzPts val="2200"/>
            </a:pPr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chemeClr val="dk1"/>
              </a:buClr>
              <a:buSzPts val="2200"/>
            </a:pPr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pPr>
              <a:buClr>
                <a:srgbClr val="192549"/>
              </a:buClr>
              <a:buSzPts val="2200"/>
            </a:pP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Gyda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geiriau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tebyg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eu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sain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mae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berfenwau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fel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arfer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gorffen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gydag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b="1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u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, ac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enwau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lluosog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yn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gorffen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gydag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50" b="1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GB" sz="1650" dirty="0" err="1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e.e</a:t>
            </a:r>
            <a:r>
              <a:rPr lang="en-GB" sz="1650" dirty="0">
                <a:solidFill>
                  <a:srgbClr val="192549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rhestru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GB" sz="1650" i="1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to list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), </a:t>
            </a:r>
            <a:r>
              <a:rPr lang="en-GB" sz="1650" dirty="0" err="1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rhestri</a:t>
            </a:r>
            <a:r>
              <a:rPr lang="en-GB" sz="1650" dirty="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 (lists)</a:t>
            </a:r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sz="1650" dirty="0">
              <a:solidFill>
                <a:srgbClr val="00B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8399EEC-C3C9-2643-8A84-A88270CDA7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7164" y="171810"/>
            <a:ext cx="786918" cy="132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2448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2884" y="141839"/>
            <a:ext cx="4089048" cy="710634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ctr">
            <a:normAutofit fontScale="90000"/>
          </a:bodyPr>
          <a:lstStyle/>
          <a:p>
            <a:r>
              <a:rPr lang="en-US" dirty="0" err="1">
                <a:solidFill>
                  <a:schemeClr val="tx1"/>
                </a:solidFill>
              </a:rPr>
              <a:t>Acen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grom</a:t>
            </a:r>
            <a:r>
              <a:rPr lang="en-US" dirty="0">
                <a:solidFill>
                  <a:schemeClr val="tx1"/>
                </a:solidFill>
              </a:rPr>
              <a:t> (Y to </a:t>
            </a:r>
            <a:r>
              <a:rPr lang="en-US" dirty="0" err="1">
                <a:solidFill>
                  <a:schemeClr val="tx1"/>
                </a:solidFill>
              </a:rPr>
              <a:t>bach</a:t>
            </a:r>
            <a:r>
              <a:rPr lang="en-US" dirty="0">
                <a:solidFill>
                  <a:schemeClr val="tx1"/>
                </a:solidFill>
              </a:rPr>
              <a:t>)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3907" y="141838"/>
            <a:ext cx="1134611" cy="836125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384301" y="2170297"/>
            <a:ext cx="696027" cy="463984"/>
          </a:xfrm>
          <a:prstGeom prst="wedgeRoundRectCallout">
            <a:avLst>
              <a:gd name="adj1" fmla="val 14234"/>
              <a:gd name="adj2" fmla="val -155921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BLE?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2425154" y="1242500"/>
            <a:ext cx="814090" cy="463984"/>
          </a:xfrm>
          <a:prstGeom prst="wedgeRoundRectCallout">
            <a:avLst>
              <a:gd name="adj1" fmla="val -66065"/>
              <a:gd name="adj2" fmla="val -13750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PRYD?</a:t>
            </a:r>
          </a:p>
        </p:txBody>
      </p:sp>
      <p:sp>
        <p:nvSpPr>
          <p:cNvPr id="6" name="Rectangle 5"/>
          <p:cNvSpPr/>
          <p:nvPr/>
        </p:nvSpPr>
        <p:spPr>
          <a:xfrm>
            <a:off x="1582311" y="2068357"/>
            <a:ext cx="727232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buFont typeface="Arial"/>
              <a:buChar char="•"/>
            </a:pPr>
            <a:r>
              <a:rPr lang="en-US" sz="1400" dirty="0">
                <a:latin typeface="Avenir Roman" panose="02000503020000020003" pitchFamily="2" charset="0"/>
              </a:rPr>
              <a:t> Mae to </a:t>
            </a:r>
            <a:r>
              <a:rPr lang="en-US" sz="1400" dirty="0" err="1">
                <a:latin typeface="Avenir Roman" panose="02000503020000020003" pitchFamily="2" charset="0"/>
              </a:rPr>
              <a:t>bach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ar</a:t>
            </a:r>
            <a:r>
              <a:rPr lang="en-US" sz="1400" dirty="0">
                <a:latin typeface="Avenir Roman" panose="02000503020000020003" pitchFamily="2" charset="0"/>
              </a:rPr>
              <a:t> y </a:t>
            </a:r>
            <a:r>
              <a:rPr lang="en-US" sz="1400" dirty="0" err="1">
                <a:latin typeface="Avenir Roman" panose="02000503020000020003" pitchFamily="2" charset="0"/>
              </a:rPr>
              <a:t>llafariaid</a:t>
            </a:r>
            <a:r>
              <a:rPr lang="en-US" sz="1400" dirty="0">
                <a:latin typeface="Avenir Roman" panose="02000503020000020003" pitchFamily="2" charset="0"/>
              </a:rPr>
              <a:t> ‘a’, ‘e’, ‘o’, ‘w’, ‘y’ </a:t>
            </a:r>
            <a:r>
              <a:rPr lang="en-US" sz="1400" dirty="0" err="1">
                <a:latin typeface="Avenir Roman" panose="02000503020000020003" pitchFamily="2" charset="0"/>
              </a:rPr>
              <a:t>os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ydyn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nhw’n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hir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mewn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gair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unsill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sy’n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gorffen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en-US" sz="1400" dirty="0" err="1">
                <a:latin typeface="Avenir Roman" panose="02000503020000020003" pitchFamily="2" charset="0"/>
              </a:rPr>
              <a:t>gyda</a:t>
            </a:r>
            <a:r>
              <a:rPr lang="en-US" sz="1400" dirty="0">
                <a:latin typeface="Avenir Roman" panose="02000503020000020003" pitchFamily="2" charset="0"/>
              </a:rPr>
              <a:t> ‘l’, ‘n’ </a:t>
            </a:r>
            <a:r>
              <a:rPr lang="en-US" sz="1400" dirty="0" err="1">
                <a:latin typeface="Avenir Roman" panose="02000503020000020003" pitchFamily="2" charset="0"/>
              </a:rPr>
              <a:t>neu</a:t>
            </a:r>
            <a:r>
              <a:rPr lang="en-US" sz="1400" dirty="0">
                <a:latin typeface="Avenir Roman" panose="02000503020000020003" pitchFamily="2" charset="0"/>
              </a:rPr>
              <a:t> </a:t>
            </a:r>
            <a:r>
              <a:rPr lang="fr-FR" sz="1400" dirty="0">
                <a:latin typeface="Avenir Roman" panose="02000503020000020003" pitchFamily="2" charset="0"/>
              </a:rPr>
              <a:t>‘r’, </a:t>
            </a:r>
            <a:r>
              <a:rPr lang="fr-FR" sz="1400" dirty="0" err="1">
                <a:latin typeface="Avenir Roman" panose="02000503020000020003" pitchFamily="2" charset="0"/>
              </a:rPr>
              <a:t>e.e</a:t>
            </a:r>
            <a:r>
              <a:rPr lang="fr-FR" sz="1400" dirty="0">
                <a:latin typeface="Avenir Roman" panose="02000503020000020003" pitchFamily="2" charset="0"/>
              </a:rPr>
              <a:t>. </a:t>
            </a:r>
            <a:r>
              <a:rPr lang="fr-FR" sz="1400" dirty="0" err="1">
                <a:latin typeface="Avenir Roman" panose="02000503020000020003" pitchFamily="2" charset="0"/>
              </a:rPr>
              <a:t>sêr</a:t>
            </a:r>
            <a:r>
              <a:rPr lang="fr-FR" sz="1400" dirty="0">
                <a:latin typeface="Avenir Roman" panose="02000503020000020003" pitchFamily="2" charset="0"/>
              </a:rPr>
              <a:t>, </a:t>
            </a:r>
            <a:r>
              <a:rPr lang="fr-FR" sz="1400" dirty="0" err="1">
                <a:latin typeface="Avenir Roman" panose="02000503020000020003" pitchFamily="2" charset="0"/>
              </a:rPr>
              <a:t>pêl</a:t>
            </a:r>
            <a:r>
              <a:rPr lang="fr-FR" sz="1400" dirty="0">
                <a:latin typeface="Avenir Roman" panose="02000503020000020003" pitchFamily="2" charset="0"/>
              </a:rPr>
              <a:t>, </a:t>
            </a:r>
            <a:r>
              <a:rPr lang="fr-FR" sz="1400" dirty="0" err="1">
                <a:latin typeface="Avenir Roman" panose="02000503020000020003" pitchFamily="2" charset="0"/>
              </a:rPr>
              <a:t>sŵn</a:t>
            </a:r>
            <a:endParaRPr lang="fr-FR" sz="1400" dirty="0">
              <a:latin typeface="Avenir Roman" panose="02000503020000020003" pitchFamily="2" charset="0"/>
            </a:endParaRPr>
          </a:p>
          <a:p>
            <a:endParaRPr lang="fr-FR" sz="1400" dirty="0">
              <a:latin typeface="Avenir Roman" panose="020005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venir Roman" panose="02000503020000020003" pitchFamily="2" charset="0"/>
              </a:rPr>
              <a:t>Mae to </a:t>
            </a:r>
            <a:r>
              <a:rPr lang="fr-FR" sz="1400" dirty="0" err="1">
                <a:latin typeface="Avenir Roman" panose="02000503020000020003" pitchFamily="2" charset="0"/>
              </a:rPr>
              <a:t>bach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mewn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geiriau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â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mwy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nag</a:t>
            </a:r>
            <a:r>
              <a:rPr lang="fr-FR" sz="1400" dirty="0">
                <a:latin typeface="Avenir Roman" panose="02000503020000020003" pitchFamily="2" charset="0"/>
              </a:rPr>
              <a:t> un </a:t>
            </a:r>
            <a:r>
              <a:rPr lang="fr-FR" sz="1400" dirty="0" err="1">
                <a:latin typeface="Avenir Roman" panose="02000503020000020003" pitchFamily="2" charset="0"/>
              </a:rPr>
              <a:t>sillaf</a:t>
            </a:r>
            <a:r>
              <a:rPr lang="fr-FR" sz="1400" dirty="0">
                <a:latin typeface="Avenir Roman" panose="02000503020000020003" pitchFamily="2" charset="0"/>
              </a:rPr>
              <a:t> os </a:t>
            </a:r>
            <a:r>
              <a:rPr lang="fr-FR" sz="1400" dirty="0" err="1">
                <a:latin typeface="Avenir Roman" panose="02000503020000020003" pitchFamily="2" charset="0"/>
              </a:rPr>
              <a:t>yw’r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pwyslais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ar</a:t>
            </a:r>
            <a:r>
              <a:rPr lang="fr-FR" sz="1400" dirty="0">
                <a:latin typeface="Avenir Roman" panose="02000503020000020003" pitchFamily="2" charset="0"/>
              </a:rPr>
              <a:t> y </a:t>
            </a:r>
            <a:r>
              <a:rPr lang="fr-FR" sz="1400" dirty="0" err="1">
                <a:latin typeface="Avenir Roman" panose="02000503020000020003" pitchFamily="2" charset="0"/>
              </a:rPr>
              <a:t>sillaf</a:t>
            </a:r>
            <a:r>
              <a:rPr lang="fr-FR" sz="1400" dirty="0">
                <a:latin typeface="Avenir Roman" panose="02000503020000020003" pitchFamily="2" charset="0"/>
              </a:rPr>
              <a:t>  </a:t>
            </a:r>
            <a:r>
              <a:rPr lang="fr-FR" sz="1400" dirty="0" err="1">
                <a:latin typeface="Avenir Roman" panose="02000503020000020003" pitchFamily="2" charset="0"/>
              </a:rPr>
              <a:t>olaf</a:t>
            </a:r>
            <a:r>
              <a:rPr lang="fr-FR" sz="1400" dirty="0">
                <a:latin typeface="Avenir Roman" panose="02000503020000020003" pitchFamily="2" charset="0"/>
              </a:rPr>
              <a:t>, </a:t>
            </a:r>
          </a:p>
          <a:p>
            <a:r>
              <a:rPr lang="fr-FR" sz="1400" dirty="0" err="1">
                <a:latin typeface="Avenir Roman" panose="02000503020000020003" pitchFamily="2" charset="0"/>
              </a:rPr>
              <a:t>e.e</a:t>
            </a:r>
            <a:r>
              <a:rPr lang="fr-FR" sz="1400" dirty="0">
                <a:latin typeface="Avenir Roman" panose="02000503020000020003" pitchFamily="2" charset="0"/>
              </a:rPr>
              <a:t>. </a:t>
            </a:r>
            <a:r>
              <a:rPr lang="fr-FR" sz="1400" dirty="0" err="1">
                <a:latin typeface="Avenir Roman" panose="02000503020000020003" pitchFamily="2" charset="0"/>
              </a:rPr>
              <a:t>ar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wahân</a:t>
            </a:r>
            <a:r>
              <a:rPr lang="fr-FR" sz="1400" dirty="0">
                <a:latin typeface="Avenir Roman" panose="02000503020000020003" pitchFamily="2" charset="0"/>
              </a:rPr>
              <a:t>.</a:t>
            </a:r>
          </a:p>
          <a:p>
            <a:endParaRPr lang="fr-FR" sz="1400" dirty="0">
              <a:latin typeface="Avenir Roman" panose="020005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>
                <a:latin typeface="Avenir Roman" panose="02000503020000020003" pitchFamily="2" charset="0"/>
              </a:rPr>
              <a:t>Mae to </a:t>
            </a:r>
            <a:r>
              <a:rPr lang="fr-FR" sz="1400" dirty="0" err="1">
                <a:latin typeface="Avenir Roman" panose="02000503020000020003" pitchFamily="2" charset="0"/>
              </a:rPr>
              <a:t>bach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ar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lafariad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hir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mewn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gair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unsill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sy’n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gorffen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gyda’r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cytseiniaid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</a:p>
          <a:p>
            <a:r>
              <a:rPr lang="fr-FR" sz="1400" dirty="0">
                <a:latin typeface="Avenir Roman" panose="02000503020000020003" pitchFamily="2" charset="0"/>
              </a:rPr>
              <a:t>	‘p’, ‘t’, ‘c’, ‘m’, </a:t>
            </a:r>
            <a:r>
              <a:rPr lang="fr-FR" sz="1400" dirty="0" err="1">
                <a:latin typeface="Avenir Roman" panose="02000503020000020003" pitchFamily="2" charset="0"/>
              </a:rPr>
              <a:t>e.e</a:t>
            </a:r>
            <a:r>
              <a:rPr lang="fr-FR" sz="1400" dirty="0">
                <a:latin typeface="Avenir Roman" panose="02000503020000020003" pitchFamily="2" charset="0"/>
              </a:rPr>
              <a:t>. </a:t>
            </a:r>
            <a:r>
              <a:rPr lang="fr-FR" sz="1400" dirty="0" err="1">
                <a:latin typeface="Avenir Roman" panose="02000503020000020003" pitchFamily="2" charset="0"/>
              </a:rPr>
              <a:t>tîm</a:t>
            </a:r>
            <a:r>
              <a:rPr lang="fr-FR" sz="1400" dirty="0">
                <a:latin typeface="Avenir Roman" panose="02000503020000020003" pitchFamily="2" charset="0"/>
              </a:rPr>
              <a:t>, </a:t>
            </a:r>
            <a:r>
              <a:rPr lang="fr-FR" sz="1400" dirty="0" err="1">
                <a:latin typeface="Avenir Roman" panose="02000503020000020003" pitchFamily="2" charset="0"/>
              </a:rPr>
              <a:t>plât</a:t>
            </a:r>
            <a:r>
              <a:rPr lang="fr-FR" sz="1400" dirty="0">
                <a:latin typeface="Avenir Roman" panose="02000503020000020003" pitchFamily="2" charset="0"/>
              </a:rPr>
              <a:t>, </a:t>
            </a:r>
            <a:r>
              <a:rPr lang="fr-FR" sz="1400" dirty="0" err="1">
                <a:latin typeface="Avenir Roman" panose="02000503020000020003" pitchFamily="2" charset="0"/>
              </a:rPr>
              <a:t>grŵp</a:t>
            </a:r>
            <a:r>
              <a:rPr lang="fr-FR" sz="1400" dirty="0">
                <a:latin typeface="Avenir Roman" panose="02000503020000020003" pitchFamily="2" charset="0"/>
              </a:rPr>
              <a:t>.</a:t>
            </a:r>
          </a:p>
          <a:p>
            <a:endParaRPr lang="fr-FR" sz="1400" dirty="0">
              <a:latin typeface="Avenir Roman" panose="0200050302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1400" dirty="0" err="1">
                <a:latin typeface="Avenir Roman" panose="02000503020000020003" pitchFamily="2" charset="0"/>
              </a:rPr>
              <a:t>Does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dim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angen</a:t>
            </a:r>
            <a:r>
              <a:rPr lang="fr-FR" sz="1400" dirty="0">
                <a:latin typeface="Avenir Roman" panose="02000503020000020003" pitchFamily="2" charset="0"/>
              </a:rPr>
              <a:t> to </a:t>
            </a:r>
            <a:r>
              <a:rPr lang="fr-FR" sz="1400" dirty="0" err="1">
                <a:latin typeface="Avenir Roman" panose="02000503020000020003" pitchFamily="2" charset="0"/>
              </a:rPr>
              <a:t>bach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mewn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geiriau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unsill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sy’n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gorffen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gyda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llafariad</a:t>
            </a:r>
            <a:r>
              <a:rPr lang="fr-FR" sz="1400" dirty="0">
                <a:latin typeface="Avenir Roman" panose="02000503020000020003" pitchFamily="2" charset="0"/>
              </a:rPr>
              <a:t>, </a:t>
            </a:r>
            <a:r>
              <a:rPr lang="fr-FR" sz="1400" dirty="0" err="1">
                <a:latin typeface="Avenir Roman" panose="02000503020000020003" pitchFamily="2" charset="0"/>
              </a:rPr>
              <a:t>e.e</a:t>
            </a:r>
            <a:r>
              <a:rPr lang="fr-FR" sz="1400" dirty="0">
                <a:latin typeface="Avenir Roman" panose="02000503020000020003" pitchFamily="2" charset="0"/>
              </a:rPr>
              <a:t>. to, 	te. OND , </a:t>
            </a:r>
            <a:r>
              <a:rPr lang="fr-FR" sz="1400" dirty="0" err="1">
                <a:latin typeface="Avenir Roman" panose="02000503020000020003" pitchFamily="2" charset="0"/>
              </a:rPr>
              <a:t>mae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tŷ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yn</a:t>
            </a:r>
            <a:r>
              <a:rPr lang="fr-FR" sz="1400" dirty="0">
                <a:latin typeface="Avenir Roman" panose="02000503020000020003" pitchFamily="2" charset="0"/>
              </a:rPr>
              <a:t> </a:t>
            </a:r>
            <a:r>
              <a:rPr lang="fr-FR" sz="1400" dirty="0" err="1">
                <a:latin typeface="Avenir Roman" panose="02000503020000020003" pitchFamily="2" charset="0"/>
              </a:rPr>
              <a:t>eithriad</a:t>
            </a:r>
            <a:r>
              <a:rPr lang="fr-FR" sz="1400" dirty="0">
                <a:latin typeface="Avenir Roman" panose="02000503020000020003" pitchFamily="2" charset="0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25154" y="4521922"/>
            <a:ext cx="452750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solidFill>
                  <a:srgbClr val="008000"/>
                </a:solidFill>
              </a:rPr>
              <a:t>COFIWCH: Mae to </a:t>
            </a:r>
            <a:r>
              <a:rPr lang="en-US" sz="1500" dirty="0" err="1">
                <a:solidFill>
                  <a:srgbClr val="008000"/>
                </a:solidFill>
              </a:rPr>
              <a:t>ar</a:t>
            </a:r>
            <a:r>
              <a:rPr lang="en-US" sz="1500" dirty="0">
                <a:solidFill>
                  <a:srgbClr val="008000"/>
                </a:solidFill>
              </a:rPr>
              <a:t> y </a:t>
            </a:r>
            <a:r>
              <a:rPr lang="en-US" sz="1500" dirty="0" err="1">
                <a:solidFill>
                  <a:srgbClr val="008000"/>
                </a:solidFill>
              </a:rPr>
              <a:t>tŷ</a:t>
            </a:r>
            <a:r>
              <a:rPr lang="en-US" sz="1500" dirty="0">
                <a:solidFill>
                  <a:srgbClr val="008000"/>
                </a:solidFill>
              </a:rPr>
              <a:t>, </a:t>
            </a:r>
            <a:r>
              <a:rPr lang="en-US" sz="1500" dirty="0" err="1">
                <a:solidFill>
                  <a:srgbClr val="008000"/>
                </a:solidFill>
              </a:rPr>
              <a:t>ond</a:t>
            </a:r>
            <a:r>
              <a:rPr lang="en-US" sz="1500" dirty="0">
                <a:solidFill>
                  <a:srgbClr val="008000"/>
                </a:solidFill>
              </a:rPr>
              <a:t> does dim to </a:t>
            </a:r>
            <a:r>
              <a:rPr lang="en-US" sz="1500" dirty="0" err="1">
                <a:solidFill>
                  <a:srgbClr val="008000"/>
                </a:solidFill>
              </a:rPr>
              <a:t>ar</a:t>
            </a:r>
            <a:r>
              <a:rPr lang="en-US" sz="1500" dirty="0">
                <a:solidFill>
                  <a:srgbClr val="008000"/>
                </a:solidFill>
              </a:rPr>
              <a:t> y to!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E303DE-A3AD-324B-90CB-BBA6FCAF81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01" y="-142903"/>
            <a:ext cx="1747937" cy="176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320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35;p28">
            <a:extLst>
              <a:ext uri="{FF2B5EF4-FFF2-40B4-BE49-F238E27FC236}">
                <a16:creationId xmlns:a16="http://schemas.microsoft.com/office/drawing/2014/main" id="{BD5C0CA0-CE92-BB4C-B371-0F0D705B03E8}"/>
              </a:ext>
            </a:extLst>
          </p:cNvPr>
          <p:cNvSpPr txBox="1">
            <a:spLocks/>
          </p:cNvSpPr>
          <p:nvPr/>
        </p:nvSpPr>
        <p:spPr>
          <a:xfrm>
            <a:off x="911741" y="92598"/>
            <a:ext cx="7005343" cy="7407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cy-GB" sz="27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Ymarfer – Mae angen acen grom ar un gair ym mhob brawddeg 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2972CBE-3D30-4E40-AE59-28655FDAFDBE}"/>
              </a:ext>
            </a:extLst>
          </p:cNvPr>
          <p:cNvSpPr/>
          <p:nvPr/>
        </p:nvSpPr>
        <p:spPr>
          <a:xfrm>
            <a:off x="403784" y="1412113"/>
            <a:ext cx="8345347" cy="256957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Mae hi wrth ei bodd yn mynd i lan y mor.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Aeth y pennaeth ynghyd a chadeirydd y cyngor i’r cyfarfod.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Roedd y ferch yn hoff iawn o don yr emyn ac enillodd y gystadleuaeth.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Wyt ti wedi clywed can newydd y grŵp o Gaernarfon.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Roedd yr olygfa yn wych o dwr hen adeilad y sir. </a:t>
            </a:r>
          </a:p>
          <a:p>
            <a:pPr marL="342900" indent="-342900">
              <a:buAutoNum type="arabicPeriod"/>
            </a:pPr>
            <a:endParaRPr lang="cy-GB" dirty="0">
              <a:latin typeface="Avenir Roman" panose="02000503020000020003" pitchFamily="2" charset="0"/>
            </a:endParaRP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22974979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35;p28">
            <a:extLst>
              <a:ext uri="{FF2B5EF4-FFF2-40B4-BE49-F238E27FC236}">
                <a16:creationId xmlns:a16="http://schemas.microsoft.com/office/drawing/2014/main" id="{BD5C0CA0-CE92-BB4C-B371-0F0D705B03E8}"/>
              </a:ext>
            </a:extLst>
          </p:cNvPr>
          <p:cNvSpPr txBox="1">
            <a:spLocks/>
          </p:cNvSpPr>
          <p:nvPr/>
        </p:nvSpPr>
        <p:spPr>
          <a:xfrm>
            <a:off x="911741" y="92598"/>
            <a:ext cx="7005343" cy="7407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spcFirstLastPara="1" vert="horz" wrap="square" lIns="68569" tIns="34275" rIns="68569" bIns="34275" rtlCol="0" anchor="ctr" anchorCtr="0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cy-GB" sz="2700" dirty="0">
                <a:solidFill>
                  <a:schemeClr val="dk1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Ymarfer – Mae angen acen grom ar un gair ym mhob brawddeg  </a:t>
            </a:r>
            <a:r>
              <a:rPr lang="cy-GB" sz="2700" dirty="0">
                <a:solidFill>
                  <a:srgbClr val="00B050"/>
                </a:solidFill>
                <a:latin typeface="Avenir Roman" panose="02000503020000020003" pitchFamily="2" charset="0"/>
                <a:ea typeface="Arial"/>
                <a:cs typeface="Arial"/>
                <a:sym typeface="Arial"/>
              </a:rPr>
              <a:t>ATEBION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2972CBE-3D30-4E40-AE59-28655FDAFDBE}"/>
              </a:ext>
            </a:extLst>
          </p:cNvPr>
          <p:cNvSpPr/>
          <p:nvPr/>
        </p:nvSpPr>
        <p:spPr>
          <a:xfrm>
            <a:off x="403784" y="1412113"/>
            <a:ext cx="8345347" cy="256957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Mae hi wrth ei bodd yn mynd i lan y </a:t>
            </a:r>
            <a:r>
              <a:rPr lang="cy-GB" b="1" dirty="0">
                <a:solidFill>
                  <a:srgbClr val="00B050"/>
                </a:solidFill>
                <a:latin typeface="Avenir Roman" panose="02000503020000020003" pitchFamily="2" charset="0"/>
              </a:rPr>
              <a:t>môr.</a:t>
            </a:r>
            <a:r>
              <a:rPr lang="cy-GB" dirty="0">
                <a:latin typeface="Avenir Roman" panose="02000503020000020003" pitchFamily="2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Aeth y pennaeth ynghyd </a:t>
            </a:r>
            <a:r>
              <a:rPr lang="cy-GB" b="1" dirty="0">
                <a:solidFill>
                  <a:srgbClr val="00B050"/>
                </a:solidFill>
                <a:latin typeface="Avenir Roman" panose="02000503020000020003" pitchFamily="2" charset="0"/>
              </a:rPr>
              <a:t>â</a:t>
            </a:r>
            <a:r>
              <a:rPr lang="cy-GB" dirty="0">
                <a:latin typeface="Avenir Roman" panose="02000503020000020003" pitchFamily="2" charset="0"/>
              </a:rPr>
              <a:t> chadeirydd y cyngor i’r cyfarfod.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Roedd y ferch yn hoff iawn o </a:t>
            </a:r>
            <a:r>
              <a:rPr lang="cy-GB" b="1" dirty="0">
                <a:solidFill>
                  <a:srgbClr val="00B050"/>
                </a:solidFill>
                <a:latin typeface="Avenir Roman" panose="02000503020000020003" pitchFamily="2" charset="0"/>
              </a:rPr>
              <a:t>dôn</a:t>
            </a:r>
            <a:r>
              <a:rPr lang="cy-GB" dirty="0">
                <a:latin typeface="Avenir Roman" panose="02000503020000020003" pitchFamily="2" charset="0"/>
              </a:rPr>
              <a:t> yr emyn ac enillodd y gystadleuaeth.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Wyt ti wedi clywed </a:t>
            </a:r>
            <a:r>
              <a:rPr lang="cy-GB" b="1" dirty="0">
                <a:solidFill>
                  <a:srgbClr val="00B050"/>
                </a:solidFill>
                <a:latin typeface="Avenir Roman" panose="02000503020000020003" pitchFamily="2" charset="0"/>
              </a:rPr>
              <a:t>cân</a:t>
            </a:r>
            <a:r>
              <a:rPr lang="cy-GB" dirty="0">
                <a:latin typeface="Avenir Roman" panose="02000503020000020003" pitchFamily="2" charset="0"/>
              </a:rPr>
              <a:t> newydd y grŵp o Gaernarfon. </a:t>
            </a:r>
          </a:p>
          <a:p>
            <a:pPr marL="342900" indent="-342900">
              <a:buAutoNum type="arabicPeriod"/>
            </a:pPr>
            <a:r>
              <a:rPr lang="cy-GB" dirty="0">
                <a:latin typeface="Avenir Roman" panose="02000503020000020003" pitchFamily="2" charset="0"/>
              </a:rPr>
              <a:t>Roedd yr olygfa yn wych o </a:t>
            </a:r>
            <a:r>
              <a:rPr lang="cy-GB" b="1" dirty="0">
                <a:solidFill>
                  <a:srgbClr val="00B050"/>
                </a:solidFill>
                <a:latin typeface="Avenir Roman" panose="02000503020000020003" pitchFamily="2" charset="0"/>
              </a:rPr>
              <a:t>dŵr</a:t>
            </a:r>
            <a:r>
              <a:rPr lang="cy-GB" dirty="0">
                <a:latin typeface="Avenir Roman" panose="02000503020000020003" pitchFamily="2" charset="0"/>
              </a:rPr>
              <a:t> hen adeilad y sir. </a:t>
            </a:r>
          </a:p>
          <a:p>
            <a:pPr marL="342900" indent="-342900">
              <a:buAutoNum type="arabicPeriod"/>
            </a:pPr>
            <a:endParaRPr lang="cy-GB" dirty="0">
              <a:latin typeface="Avenir Roman" panose="02000503020000020003" pitchFamily="2" charset="0"/>
            </a:endParaRPr>
          </a:p>
          <a:p>
            <a:endParaRPr lang="cy-GB" dirty="0"/>
          </a:p>
        </p:txBody>
      </p:sp>
    </p:spTree>
    <p:extLst>
      <p:ext uri="{BB962C8B-B14F-4D97-AF65-F5344CB8AC3E}">
        <p14:creationId xmlns:p14="http://schemas.microsoft.com/office/powerpoint/2010/main" val="6110214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AC27B-B936-5747-A8E7-F2BFC15CB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517" y="966048"/>
            <a:ext cx="5072160" cy="763526"/>
          </a:xfrm>
        </p:spPr>
        <p:txBody>
          <a:bodyPr/>
          <a:lstStyle/>
          <a:p>
            <a:r>
              <a:rPr lang="cy-GB" dirty="0">
                <a:solidFill>
                  <a:schemeClr val="tx1"/>
                </a:solidFill>
              </a:rPr>
              <a:t>Cymorth wrth ysgrifennu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341E173-520C-D148-9057-1C0F35B9F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8952">
            <a:off x="1075963" y="2419109"/>
            <a:ext cx="1793436" cy="18030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72B78B-80FD-6B46-80FE-E303C87E79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5850" y="1859842"/>
            <a:ext cx="1892300" cy="2552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722CD59-8625-194C-8E5F-D25E782A42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796" y="2695893"/>
            <a:ext cx="3316308" cy="1249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71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>
            <a:extLst>
              <a:ext uri="{FF2B5EF4-FFF2-40B4-BE49-F238E27FC236}">
                <a16:creationId xmlns:a16="http://schemas.microsoft.com/office/drawing/2014/main" id="{E7C824BA-ECD8-4800-8B50-E540BA7B0E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825" y="74596"/>
            <a:ext cx="2138410" cy="76352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/>
            <a:r>
              <a:rPr lang="cy-GB" altLang="en-US" dirty="0">
                <a:solidFill>
                  <a:schemeClr val="tx1"/>
                </a:solidFill>
                <a:latin typeface="Avenir Roman" panose="02000503020000020003" pitchFamily="2" charset="0"/>
                <a:ea typeface="ＭＳ Ｐゴシック" panose="020B0600070205080204" pitchFamily="34" charset="-128"/>
              </a:rPr>
              <a:t>Cysgliad</a:t>
            </a:r>
          </a:p>
        </p:txBody>
      </p:sp>
      <p:sp>
        <p:nvSpPr>
          <p:cNvPr id="15362" name="Content Placeholder 2">
            <a:extLst>
              <a:ext uri="{FF2B5EF4-FFF2-40B4-BE49-F238E27FC236}">
                <a16:creationId xmlns:a16="http://schemas.microsoft.com/office/drawing/2014/main" id="{A4BC656A-ED0C-496F-BC65-657921467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6591" y="2057031"/>
            <a:ext cx="4591050" cy="646510"/>
          </a:xfrm>
        </p:spPr>
        <p:txBody>
          <a:bodyPr>
            <a:normAutofit fontScale="85000" lnSpcReduction="10000"/>
          </a:bodyPr>
          <a:lstStyle/>
          <a:p>
            <a:pPr eaLnBrk="1" hangingPunct="1"/>
            <a:r>
              <a:rPr lang="en-US" alt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Gwirydd</a:t>
            </a: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Sillafu</a:t>
            </a: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a </a:t>
            </a:r>
            <a:r>
              <a:rPr lang="en-US" altLang="en-US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Gramadeg</a:t>
            </a:r>
            <a:r>
              <a:rPr lang="en-US" altLang="en-US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15363" name="Picture 3">
            <a:extLst>
              <a:ext uri="{FF2B5EF4-FFF2-40B4-BE49-F238E27FC236}">
                <a16:creationId xmlns:a16="http://schemas.microsoft.com/office/drawing/2014/main" id="{53FFC927-F795-4FC8-ACE2-5FB4EC9F24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2" b="19009"/>
          <a:stretch>
            <a:fillRect/>
          </a:stretch>
        </p:blipFill>
        <p:spPr bwMode="auto">
          <a:xfrm>
            <a:off x="890745" y="1796283"/>
            <a:ext cx="1054894" cy="1025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Content Placeholder 2">
            <a:extLst>
              <a:ext uri="{FF2B5EF4-FFF2-40B4-BE49-F238E27FC236}">
                <a16:creationId xmlns:a16="http://schemas.microsoft.com/office/drawing/2014/main" id="{00C7947E-EE58-4768-AB00-49952A06A12C}"/>
              </a:ext>
            </a:extLst>
          </p:cNvPr>
          <p:cNvSpPr txBox="1">
            <a:spLocks/>
          </p:cNvSpPr>
          <p:nvPr/>
        </p:nvSpPr>
        <p:spPr bwMode="auto">
          <a:xfrm>
            <a:off x="2489684" y="3446621"/>
            <a:ext cx="4591050" cy="646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100" dirty="0" err="1">
                <a:cs typeface="Arial" panose="020B0604020202020204" pitchFamily="34" charset="0"/>
              </a:rPr>
              <a:t>Casgliad</a:t>
            </a:r>
            <a:r>
              <a:rPr lang="en-US" altLang="en-US" sz="2100" dirty="0">
                <a:cs typeface="Arial" panose="020B0604020202020204" pitchFamily="34" charset="0"/>
              </a:rPr>
              <a:t> o </a:t>
            </a:r>
            <a:r>
              <a:rPr lang="en-US" altLang="en-US" sz="2100" dirty="0" err="1">
                <a:cs typeface="Arial" panose="020B0604020202020204" pitchFamily="34" charset="0"/>
              </a:rPr>
              <a:t>eiriaduron</a:t>
            </a:r>
            <a:r>
              <a:rPr lang="en-US" altLang="en-US" sz="2100" dirty="0">
                <a:cs typeface="Arial" panose="020B0604020202020204" pitchFamily="34" charset="0"/>
              </a:rPr>
              <a:t> </a:t>
            </a:r>
            <a:r>
              <a:rPr lang="en-US" altLang="en-US" sz="2100" dirty="0" err="1">
                <a:cs typeface="Arial" panose="020B0604020202020204" pitchFamily="34" charset="0"/>
              </a:rPr>
              <a:t>electronig</a:t>
            </a:r>
            <a:endParaRPr lang="en-US" altLang="en-US" sz="2100" dirty="0">
              <a:cs typeface="Arial" panose="020B0604020202020204" pitchFamily="34" charset="0"/>
            </a:endParaRPr>
          </a:p>
        </p:txBody>
      </p:sp>
      <p:pic>
        <p:nvPicPr>
          <p:cNvPr id="15365" name="Picture 5">
            <a:extLst>
              <a:ext uri="{FF2B5EF4-FFF2-40B4-BE49-F238E27FC236}">
                <a16:creationId xmlns:a16="http://schemas.microsoft.com/office/drawing/2014/main" id="{E7A10D13-1F63-46E6-B127-A54683D3EF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320" y="3218855"/>
            <a:ext cx="1026319" cy="929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rved Up Ribbon 1">
            <a:extLst>
              <a:ext uri="{FF2B5EF4-FFF2-40B4-BE49-F238E27FC236}">
                <a16:creationId xmlns:a16="http://schemas.microsoft.com/office/drawing/2014/main" id="{19597AE4-7ECF-2544-B2B6-FF555081203A}"/>
              </a:ext>
            </a:extLst>
          </p:cNvPr>
          <p:cNvSpPr/>
          <p:nvPr/>
        </p:nvSpPr>
        <p:spPr>
          <a:xfrm rot="670404">
            <a:off x="2654862" y="551304"/>
            <a:ext cx="6584621" cy="1714500"/>
          </a:xfrm>
          <a:prstGeom prst="ellipseRibbon2">
            <a:avLst>
              <a:gd name="adj1" fmla="val 46951"/>
              <a:gd name="adj2" fmla="val 72355"/>
              <a:gd name="adj3" fmla="val 19329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b="1" dirty="0" err="1">
                <a:solidFill>
                  <a:schemeClr val="tx1"/>
                </a:solidFill>
              </a:rPr>
              <a:t>Bellach</a:t>
            </a:r>
            <a:r>
              <a:rPr lang="en-US" sz="1350" b="1" dirty="0">
                <a:solidFill>
                  <a:schemeClr val="tx1"/>
                </a:solidFill>
              </a:rPr>
              <a:t> </a:t>
            </a:r>
            <a:r>
              <a:rPr lang="en-US" sz="1350" b="1" dirty="0" err="1">
                <a:solidFill>
                  <a:schemeClr val="tx1"/>
                </a:solidFill>
              </a:rPr>
              <a:t>ar</a:t>
            </a:r>
            <a:r>
              <a:rPr lang="en-US" sz="1350" b="1" dirty="0">
                <a:solidFill>
                  <a:schemeClr val="tx1"/>
                </a:solidFill>
              </a:rPr>
              <a:t> </a:t>
            </a:r>
            <a:r>
              <a:rPr lang="en-US" sz="1350" b="1" dirty="0" err="1">
                <a:solidFill>
                  <a:schemeClr val="tx1"/>
                </a:solidFill>
              </a:rPr>
              <a:t>gael</a:t>
            </a:r>
            <a:r>
              <a:rPr lang="en-US" sz="1350" b="1" dirty="0">
                <a:solidFill>
                  <a:schemeClr val="tx1"/>
                </a:solidFill>
              </a:rPr>
              <a:t> am </a:t>
            </a:r>
            <a:r>
              <a:rPr lang="en-US" sz="1350" b="1" dirty="0" err="1">
                <a:solidFill>
                  <a:schemeClr val="tx1"/>
                </a:solidFill>
              </a:rPr>
              <a:t>ddim</a:t>
            </a:r>
            <a:r>
              <a:rPr lang="en-US" sz="1350" b="1" dirty="0">
                <a:solidFill>
                  <a:schemeClr val="tx1"/>
                </a:solidFill>
              </a:rPr>
              <a:t> </a:t>
            </a:r>
            <a:r>
              <a:rPr lang="en-US" sz="1350" b="1" dirty="0" err="1">
                <a:solidFill>
                  <a:schemeClr val="tx1"/>
                </a:solidFill>
              </a:rPr>
              <a:t>i</a:t>
            </a:r>
            <a:r>
              <a:rPr lang="en-US" sz="1350" b="1" dirty="0">
                <a:solidFill>
                  <a:schemeClr val="tx1"/>
                </a:solidFill>
              </a:rPr>
              <a:t> </a:t>
            </a:r>
            <a:r>
              <a:rPr lang="en-US" sz="1350" b="1" dirty="0" err="1">
                <a:solidFill>
                  <a:schemeClr val="tx1"/>
                </a:solidFill>
              </a:rPr>
              <a:t>unigolion</a:t>
            </a:r>
            <a:r>
              <a:rPr lang="en-US" sz="1350" b="1" dirty="0">
                <a:solidFill>
                  <a:schemeClr val="tx1"/>
                </a:solidFill>
              </a:rPr>
              <a:t> </a:t>
            </a:r>
            <a:endParaRPr lang="en-US" sz="1350" b="1" dirty="0">
              <a:solidFill>
                <a:schemeClr val="tx1"/>
              </a:solidFill>
              <a:sym typeface="Wingdings" pitchFamily="2" charset="2"/>
            </a:endParaRPr>
          </a:p>
          <a:p>
            <a:pPr algn="ctr"/>
            <a:r>
              <a:rPr lang="en-US" sz="1350" b="1" dirty="0" err="1">
                <a:solidFill>
                  <a:schemeClr val="tx1"/>
                </a:solidFill>
                <a:sym typeface="Wingdings" pitchFamily="2" charset="2"/>
              </a:rPr>
              <a:t>Ewch</a:t>
            </a:r>
            <a:r>
              <a:rPr lang="en-US" sz="1350" b="1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350" b="1" dirty="0" err="1">
                <a:solidFill>
                  <a:schemeClr val="tx1"/>
                </a:solidFill>
                <a:sym typeface="Wingdings" pitchFamily="2" charset="2"/>
              </a:rPr>
              <a:t>i</a:t>
            </a:r>
            <a:r>
              <a:rPr lang="en-US" sz="1350" b="1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350" b="1" dirty="0">
                <a:solidFill>
                  <a:schemeClr val="tx1"/>
                </a:solidFill>
                <a:sym typeface="Wingdings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www.cysgliad.com</a:t>
            </a:r>
            <a:r>
              <a:rPr lang="en-US" sz="1350" b="1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350" b="1" dirty="0" err="1">
                <a:solidFill>
                  <a:schemeClr val="tx1"/>
                </a:solidFill>
                <a:sym typeface="Wingdings" pitchFamily="2" charset="2"/>
              </a:rPr>
              <a:t>i</a:t>
            </a:r>
            <a:r>
              <a:rPr lang="en-US" sz="1350" b="1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350" b="1" dirty="0" err="1">
                <a:solidFill>
                  <a:schemeClr val="tx1"/>
                </a:solidFill>
                <a:sym typeface="Wingdings" pitchFamily="2" charset="2"/>
              </a:rPr>
              <a:t>lawrlwytho’r</a:t>
            </a:r>
            <a:r>
              <a:rPr lang="en-US" sz="1350" b="1" dirty="0">
                <a:solidFill>
                  <a:schemeClr val="tx1"/>
                </a:solidFill>
                <a:sym typeface="Wingdings" pitchFamily="2" charset="2"/>
              </a:rPr>
              <a:t> </a:t>
            </a:r>
            <a:r>
              <a:rPr lang="en-US" sz="1350" b="1" dirty="0" err="1">
                <a:solidFill>
                  <a:schemeClr val="tx1"/>
                </a:solidFill>
                <a:sym typeface="Wingdings" pitchFamily="2" charset="2"/>
              </a:rPr>
              <a:t>rhaglen</a:t>
            </a:r>
            <a:r>
              <a:rPr lang="en-US" sz="1350" b="1" dirty="0">
                <a:solidFill>
                  <a:schemeClr val="tx1"/>
                </a:solidFill>
                <a:sym typeface="Wingdings" pitchFamily="2" charset="2"/>
              </a:rPr>
              <a:t>.</a:t>
            </a:r>
            <a:endParaRPr lang="en-US" sz="135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660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uild="p"/>
      <p:bldP spid="15364" grpId="0"/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CF5FE-34E6-4088-B9A4-96145E7A3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804" y="146975"/>
            <a:ext cx="3545524" cy="596525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US" b="1" dirty="0" err="1">
                <a:solidFill>
                  <a:schemeClr val="tx1"/>
                </a:solidFill>
                <a:latin typeface="Avenir Roman" panose="02000503020000020003" pitchFamily="2" charset="0"/>
              </a:rPr>
              <a:t>Prif</a:t>
            </a:r>
            <a:r>
              <a:rPr lang="en-US" b="1" dirty="0">
                <a:solidFill>
                  <a:schemeClr val="tx1"/>
                </a:solidFill>
                <a:latin typeface="Avenir Roman" panose="02000503020000020003" pitchFamily="2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venir Roman" panose="02000503020000020003" pitchFamily="2" charset="0"/>
              </a:rPr>
              <a:t>Sgrin</a:t>
            </a:r>
            <a:r>
              <a:rPr lang="en-US" b="1" dirty="0">
                <a:solidFill>
                  <a:schemeClr val="tx1"/>
                </a:solidFill>
                <a:latin typeface="Avenir Roman" panose="02000503020000020003" pitchFamily="2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Avenir Roman" panose="02000503020000020003" pitchFamily="2" charset="0"/>
              </a:rPr>
              <a:t>Cysgeir</a:t>
            </a:r>
            <a:endParaRPr lang="en-US" b="1" dirty="0">
              <a:solidFill>
                <a:schemeClr val="tx1"/>
              </a:solidFill>
              <a:latin typeface="Avenir Roman" panose="02000503020000020003" pitchFamily="2" charset="0"/>
            </a:endParaRPr>
          </a:p>
        </p:txBody>
      </p:sp>
      <p:pic>
        <p:nvPicPr>
          <p:cNvPr id="18434" name="Picture 3">
            <a:extLst>
              <a:ext uri="{FF2B5EF4-FFF2-40B4-BE49-F238E27FC236}">
                <a16:creationId xmlns:a16="http://schemas.microsoft.com/office/drawing/2014/main" id="{FF3F2B32-8916-4E1F-AE55-E42E0B0E83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357" y="1828801"/>
            <a:ext cx="4769644" cy="3142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4">
            <a:extLst>
              <a:ext uri="{FF2B5EF4-FFF2-40B4-BE49-F238E27FC236}">
                <a16:creationId xmlns:a16="http://schemas.microsoft.com/office/drawing/2014/main" id="{5B260369-FB02-46C1-983A-1A971967E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8982" y="828652"/>
            <a:ext cx="106150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 dirty="0" err="1">
                <a:latin typeface="Calibri" panose="020F0502020204030204" pitchFamily="34" charset="0"/>
              </a:rPr>
              <a:t>Bocs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Geiriau</a:t>
            </a:r>
            <a:endParaRPr lang="en-US" altLang="en-US" sz="1350" dirty="0">
              <a:latin typeface="Calibri" panose="020F0502020204030204" pitchFamily="34" charset="0"/>
            </a:endParaRP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98C17E04-9230-485C-8EA3-7524364774C5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H="1">
            <a:off x="1845470" y="1210866"/>
            <a:ext cx="1250156" cy="657225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37" name="TextBox 8">
            <a:extLst>
              <a:ext uri="{FF2B5EF4-FFF2-40B4-BE49-F238E27FC236}">
                <a16:creationId xmlns:a16="http://schemas.microsoft.com/office/drawing/2014/main" id="{4769FB53-928D-42CB-88DE-BD389A0E6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718" y="820297"/>
            <a:ext cx="1661993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 dirty="0" err="1">
                <a:latin typeface="Calibri" panose="020F0502020204030204" pitchFamily="34" charset="0"/>
              </a:rPr>
              <a:t>Gair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Blaenorol</a:t>
            </a:r>
            <a:r>
              <a:rPr lang="en-US" altLang="en-US" sz="1350" dirty="0">
                <a:latin typeface="Calibri" panose="020F0502020204030204" pitchFamily="34" charset="0"/>
              </a:rPr>
              <a:t>/</a:t>
            </a:r>
            <a:r>
              <a:rPr lang="en-US" altLang="en-US" sz="1350" dirty="0" err="1">
                <a:latin typeface="Calibri" panose="020F0502020204030204" pitchFamily="34" charset="0"/>
              </a:rPr>
              <a:t>Nesaf</a:t>
            </a:r>
            <a:endParaRPr lang="en-US" altLang="en-US" sz="1350" dirty="0">
              <a:latin typeface="Calibri" panose="020F0502020204030204" pitchFamily="34" charset="0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34FA302-2AF8-44B1-9EC3-C8F4E27151BB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3125987" y="1381720"/>
            <a:ext cx="1150144" cy="367904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108F4587-901F-4E43-B2E7-A3CAC7D80E26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3045024" y="1300758"/>
            <a:ext cx="1150144" cy="529829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0" name="TextBox 14">
            <a:extLst>
              <a:ext uri="{FF2B5EF4-FFF2-40B4-BE49-F238E27FC236}">
                <a16:creationId xmlns:a16="http://schemas.microsoft.com/office/drawing/2014/main" id="{BA00CA69-CB27-49A7-A6B3-BF6A105527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6775" y="844154"/>
            <a:ext cx="1185389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 dirty="0" err="1">
                <a:latin typeface="Calibri" panose="020F0502020204030204" pitchFamily="34" charset="0"/>
              </a:rPr>
              <a:t>Chwilio</a:t>
            </a:r>
            <a:r>
              <a:rPr lang="en-US" altLang="en-US" sz="1350" dirty="0">
                <a:latin typeface="Calibri" panose="020F0502020204030204" pitchFamily="34" charset="0"/>
              </a:rPr>
              <a:t> am air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EF35E65-4C0C-4A24-81E2-218E4B9A09E4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3769519" y="1121569"/>
            <a:ext cx="1276350" cy="1020366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2" name="TextBox 20">
            <a:extLst>
              <a:ext uri="{FF2B5EF4-FFF2-40B4-BE49-F238E27FC236}">
                <a16:creationId xmlns:a16="http://schemas.microsoft.com/office/drawing/2014/main" id="{D9230751-9D4B-4F57-B2E6-D47B54C6D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78067" y="1240631"/>
            <a:ext cx="2081147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 dirty="0" err="1">
                <a:latin typeface="Calibri" panose="020F0502020204030204" pitchFamily="34" charset="0"/>
              </a:rPr>
              <a:t>Porwr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Geiriau</a:t>
            </a:r>
            <a:r>
              <a:rPr lang="en-US" altLang="en-US" sz="1350" dirty="0">
                <a:latin typeface="Calibri" panose="020F0502020204030204" pitchFamily="34" charset="0"/>
              </a:rPr>
              <a:t> o</a:t>
            </a:r>
            <a:r>
              <a:rPr lang="cy-GB" altLang="en-US" sz="1350" dirty="0">
                <a:latin typeface="Calibri" panose="020F0502020204030204" pitchFamily="34" charset="0"/>
              </a:rPr>
              <a:t>’</a:t>
            </a:r>
            <a:r>
              <a:rPr lang="en-US" altLang="ja-JP" sz="1350" dirty="0">
                <a:latin typeface="Calibri" panose="020F0502020204030204" pitchFamily="34" charset="0"/>
              </a:rPr>
              <a:t>r </a:t>
            </a:r>
            <a:r>
              <a:rPr lang="en-US" altLang="ja-JP" sz="1350" dirty="0" err="1">
                <a:latin typeface="Calibri" panose="020F0502020204030204" pitchFamily="34" charset="0"/>
              </a:rPr>
              <a:t>Gair</a:t>
            </a:r>
            <a:r>
              <a:rPr lang="en-US" altLang="ja-JP" sz="1350" dirty="0">
                <a:latin typeface="Calibri" panose="020F0502020204030204" pitchFamily="34" charset="0"/>
              </a:rPr>
              <a:t> </a:t>
            </a:r>
            <a:r>
              <a:rPr lang="en-US" altLang="ja-JP" sz="1350" dirty="0" err="1">
                <a:latin typeface="Calibri" panose="020F0502020204030204" pitchFamily="34" charset="0"/>
              </a:rPr>
              <a:t>Hwn</a:t>
            </a:r>
            <a:endParaRPr lang="en-US" altLang="en-US" sz="1350" dirty="0">
              <a:latin typeface="Calibri" panose="020F0502020204030204" pitchFamily="34" charset="0"/>
            </a:endParaRPr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A641260-EBD6-4F13-AC55-F48EE34A868C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4014789" y="1433514"/>
            <a:ext cx="1450181" cy="731044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ACB80CF-5CA4-49FC-ABC5-168180419A29}"/>
              </a:ext>
            </a:extLst>
          </p:cNvPr>
          <p:cNvCxnSpPr>
            <a:cxnSpLocks noChangeShapeType="1"/>
            <a:stCxn id="18445" idx="1"/>
          </p:cNvCxnSpPr>
          <p:nvPr/>
        </p:nvCxnSpPr>
        <p:spPr bwMode="auto">
          <a:xfrm flipH="1" flipV="1">
            <a:off x="4854180" y="2249094"/>
            <a:ext cx="2075257" cy="347973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5" name="TextBox 27">
            <a:extLst>
              <a:ext uri="{FF2B5EF4-FFF2-40B4-BE49-F238E27FC236}">
                <a16:creationId xmlns:a16="http://schemas.microsoft.com/office/drawing/2014/main" id="{D71E10DF-66B9-4D19-B2D7-843E738F8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9437" y="2343151"/>
            <a:ext cx="1006079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>
                <a:latin typeface="Calibri" panose="020F0502020204030204" pitchFamily="34" charset="0"/>
              </a:rPr>
              <a:t>Newid Iaith y Geiriadur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B27CD56D-98F2-4EFE-941D-4F7B2E2EFCB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785939" y="1828800"/>
            <a:ext cx="1822847" cy="906066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49" name="TextBox 39">
            <a:extLst>
              <a:ext uri="{FF2B5EF4-FFF2-40B4-BE49-F238E27FC236}">
                <a16:creationId xmlns:a16="http://schemas.microsoft.com/office/drawing/2014/main" id="{0EDD6441-6772-4BEC-83D3-A4D7D8667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376" y="1535906"/>
            <a:ext cx="1697980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350" dirty="0" err="1">
                <a:latin typeface="Calibri" panose="020F0502020204030204" pitchFamily="34" charset="0"/>
              </a:rPr>
              <a:t>Botwm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Ymadroddion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Cysylltiedig</a:t>
            </a:r>
            <a:endParaRPr lang="en-US" altLang="en-US" sz="1350" dirty="0">
              <a:latin typeface="Calibri" panose="020F0502020204030204" pitchFamily="34" charset="0"/>
            </a:endParaRP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E603FE29-0AA5-49BD-889D-5BC60F3D27F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785939" y="3142060"/>
            <a:ext cx="713185" cy="222647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451" name="TextBox 48">
            <a:extLst>
              <a:ext uri="{FF2B5EF4-FFF2-40B4-BE49-F238E27FC236}">
                <a16:creationId xmlns:a16="http://schemas.microsoft.com/office/drawing/2014/main" id="{890CF273-D4B6-45CE-B6C3-EC502C0FE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860" y="2584848"/>
            <a:ext cx="1185864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350" dirty="0" err="1">
                <a:latin typeface="Calibri" panose="020F0502020204030204" pitchFamily="34" charset="0"/>
              </a:rPr>
              <a:t>Rhestr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Eiriau</a:t>
            </a:r>
            <a:endParaRPr lang="en-US" altLang="en-US" sz="1350" dirty="0">
              <a:latin typeface="Calibri" panose="020F0502020204030204" pitchFamily="34" charset="0"/>
            </a:endParaRPr>
          </a:p>
        </p:txBody>
      </p:sp>
      <p:sp>
        <p:nvSpPr>
          <p:cNvPr id="18452" name="Rectangle 53">
            <a:extLst>
              <a:ext uri="{FF2B5EF4-FFF2-40B4-BE49-F238E27FC236}">
                <a16:creationId xmlns:a16="http://schemas.microsoft.com/office/drawing/2014/main" id="{945ECEEE-DF61-4AC3-B1D2-5998FBB8ED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3480" y="1059656"/>
            <a:ext cx="1115690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350" dirty="0" err="1">
                <a:latin typeface="Calibri" panose="020F0502020204030204" pitchFamily="34" charset="0"/>
              </a:rPr>
              <a:t>Rhestr</a:t>
            </a:r>
            <a:r>
              <a:rPr lang="en-US" altLang="en-US" sz="1350" dirty="0">
                <a:latin typeface="Calibri" panose="020F0502020204030204" pitchFamily="34" charset="0"/>
              </a:rPr>
              <a:t> Hanes</a:t>
            </a: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0FB897DD-C167-4FBB-A20D-0CD6437EF65C}"/>
              </a:ext>
            </a:extLst>
          </p:cNvPr>
          <p:cNvCxnSpPr>
            <a:cxnSpLocks noChangeShapeType="1"/>
            <a:stCxn id="18452" idx="2"/>
          </p:cNvCxnSpPr>
          <p:nvPr/>
        </p:nvCxnSpPr>
        <p:spPr bwMode="auto">
          <a:xfrm>
            <a:off x="2981325" y="1359738"/>
            <a:ext cx="220266" cy="804819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40000" dist="20000" dir="5400000" rotWithShape="0">
              <a:srgbClr val="BFBFBF">
                <a:alpha val="37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" name="Picture 3">
            <a:extLst>
              <a:ext uri="{FF2B5EF4-FFF2-40B4-BE49-F238E27FC236}">
                <a16:creationId xmlns:a16="http://schemas.microsoft.com/office/drawing/2014/main" id="{F7696667-00B6-7E45-8AE8-6CA0E6EA43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689" y="273844"/>
            <a:ext cx="752475" cy="682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1068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90FDF-4652-4B7B-98B0-33947CE28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389" y="204648"/>
            <a:ext cx="2648909" cy="566738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en-US" b="1" dirty="0">
                <a:solidFill>
                  <a:schemeClr val="tx1"/>
                </a:solidFill>
                <a:ea typeface="+mj-ea"/>
                <a:cs typeface="+mj-cs"/>
              </a:rPr>
              <a:t>Y </a:t>
            </a:r>
            <a:r>
              <a:rPr lang="en-US" b="1" dirty="0" err="1">
                <a:solidFill>
                  <a:schemeClr val="tx1"/>
                </a:solidFill>
                <a:ea typeface="+mj-ea"/>
                <a:cs typeface="+mj-cs"/>
              </a:rPr>
              <a:t>Botwm</a:t>
            </a:r>
            <a:r>
              <a:rPr lang="en-US" b="1" dirty="0">
                <a:solidFill>
                  <a:schemeClr val="tx1"/>
                </a:solidFill>
                <a:ea typeface="+mj-ea"/>
                <a:cs typeface="+mj-cs"/>
              </a:rPr>
              <a:t> Pori</a:t>
            </a:r>
          </a:p>
        </p:txBody>
      </p:sp>
      <p:pic>
        <p:nvPicPr>
          <p:cNvPr id="24578" name="Picture 3">
            <a:extLst>
              <a:ext uri="{FF2B5EF4-FFF2-40B4-BE49-F238E27FC236}">
                <a16:creationId xmlns:a16="http://schemas.microsoft.com/office/drawing/2014/main" id="{9F70C576-9BE0-4FA0-849D-97DD14F128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341" y="229791"/>
            <a:ext cx="752475" cy="682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4">
            <a:extLst>
              <a:ext uri="{FF2B5EF4-FFF2-40B4-BE49-F238E27FC236}">
                <a16:creationId xmlns:a16="http://schemas.microsoft.com/office/drawing/2014/main" id="{C0F06B4C-8E13-4CF5-B4DD-9AF105A080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844" y="1120698"/>
            <a:ext cx="5649516" cy="3353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Rectangle 5">
            <a:extLst>
              <a:ext uri="{FF2B5EF4-FFF2-40B4-BE49-F238E27FC236}">
                <a16:creationId xmlns:a16="http://schemas.microsoft.com/office/drawing/2014/main" id="{F9B06A8D-7546-4921-8FD1-5B6BEE9E3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074" y="4508898"/>
            <a:ext cx="7853246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 dirty="0" err="1">
                <a:latin typeface="Calibri" panose="020F0502020204030204" pitchFamily="34" charset="0"/>
              </a:rPr>
              <a:t>Mae'r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ffenestr</a:t>
            </a:r>
            <a:r>
              <a:rPr lang="en-US" altLang="en-US" sz="1350" dirty="0">
                <a:latin typeface="Calibri" panose="020F0502020204030204" pitchFamily="34" charset="0"/>
              </a:rPr>
              <a:t> hon </a:t>
            </a:r>
            <a:r>
              <a:rPr lang="en-US" altLang="en-US" sz="1350" dirty="0" err="1">
                <a:latin typeface="Calibri" panose="020F0502020204030204" pitchFamily="34" charset="0"/>
              </a:rPr>
              <a:t>yn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dangos</a:t>
            </a:r>
            <a:r>
              <a:rPr lang="en-US" altLang="en-US" sz="1350" dirty="0">
                <a:latin typeface="Calibri" panose="020F0502020204030204" pitchFamily="34" charset="0"/>
              </a:rPr>
              <a:t> y </a:t>
            </a:r>
            <a:r>
              <a:rPr lang="en-US" altLang="en-US" sz="1350" dirty="0" err="1">
                <a:latin typeface="Calibri" panose="020F0502020204030204" pitchFamily="34" charset="0"/>
              </a:rPr>
              <a:t>cysylltiadau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rhwng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geiriau</a:t>
            </a:r>
            <a:r>
              <a:rPr lang="en-US" altLang="en-US" sz="1350" dirty="0">
                <a:latin typeface="Calibri" panose="020F0502020204030204" pitchFamily="34" charset="0"/>
              </a:rPr>
              <a:t>, ac </a:t>
            </a:r>
            <a:r>
              <a:rPr lang="en-US" altLang="en-US" sz="1350" dirty="0" err="1">
                <a:latin typeface="Calibri" panose="020F0502020204030204" pitchFamily="34" charset="0"/>
              </a:rPr>
              <a:t>yn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galluogi'r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defnyddiwr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i</a:t>
            </a:r>
            <a:r>
              <a:rPr lang="en-US" altLang="en-US" sz="1350" dirty="0">
                <a:latin typeface="Calibri" panose="020F0502020204030204" pitchFamily="34" charset="0"/>
              </a:rPr>
              <a:t> weld </a:t>
            </a:r>
            <a:r>
              <a:rPr lang="en-US" altLang="en-US" sz="1350" dirty="0" err="1">
                <a:latin typeface="Calibri" panose="020F0502020204030204" pitchFamily="34" charset="0"/>
              </a:rPr>
              <a:t>ymadroddion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cysylltiedig</a:t>
            </a:r>
            <a:r>
              <a:rPr lang="en-US" altLang="en-US" sz="1350" dirty="0">
                <a:latin typeface="Calibri" panose="020F0502020204030204" pitchFamily="34" charset="0"/>
              </a:rPr>
              <a:t> a </a:t>
            </a:r>
            <a:r>
              <a:rPr lang="en-US" altLang="en-US" sz="1350" dirty="0" err="1">
                <a:latin typeface="Calibri" panose="020F0502020204030204" pitchFamily="34" charset="0"/>
              </a:rPr>
              <a:t>chwilio</a:t>
            </a:r>
            <a:r>
              <a:rPr lang="en-US" altLang="en-US" sz="1350" dirty="0">
                <a:latin typeface="Calibri" panose="020F0502020204030204" pitchFamily="34" charset="0"/>
              </a:rPr>
              <a:t> am </a:t>
            </a:r>
            <a:r>
              <a:rPr lang="en-US" altLang="en-US" sz="1350" dirty="0" err="1">
                <a:latin typeface="Calibri" panose="020F0502020204030204" pitchFamily="34" charset="0"/>
              </a:rPr>
              <a:t>gyfieithiadau</a:t>
            </a:r>
            <a:r>
              <a:rPr lang="en-US" altLang="en-US" sz="1350" dirty="0">
                <a:latin typeface="Calibri" panose="020F0502020204030204" pitchFamily="34" charset="0"/>
              </a:rPr>
              <a:t> </a:t>
            </a:r>
            <a:r>
              <a:rPr lang="en-US" altLang="en-US" sz="1350" dirty="0" err="1">
                <a:latin typeface="Calibri" panose="020F0502020204030204" pitchFamily="34" charset="0"/>
              </a:rPr>
              <a:t>ohonynt</a:t>
            </a:r>
            <a:r>
              <a:rPr lang="en-US" altLang="en-US" sz="1350" dirty="0">
                <a:latin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671202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>
            <a:extLst>
              <a:ext uri="{FF2B5EF4-FFF2-40B4-BE49-F238E27FC236}">
                <a16:creationId xmlns:a16="http://schemas.microsoft.com/office/drawing/2014/main" id="{FF649996-891C-423A-9F02-8F31D8DAE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328" y="91938"/>
            <a:ext cx="3575851" cy="76352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Beth </a:t>
            </a:r>
            <a:r>
              <a:rPr lang="en-US" altLang="en-US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yw</a:t>
            </a:r>
            <a:r>
              <a:rPr lang="en-US" altLang="en-US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solidFill>
                  <a:schemeClr val="tx1"/>
                </a:solidFill>
                <a:ea typeface="ＭＳ Ｐゴシック" panose="020B0600070205080204" pitchFamily="34" charset="-128"/>
              </a:rPr>
              <a:t>Cysill</a:t>
            </a:r>
            <a:r>
              <a:rPr lang="en-US" altLang="en-US" b="1" dirty="0">
                <a:solidFill>
                  <a:schemeClr val="tx1"/>
                </a:solidFill>
                <a:ea typeface="ＭＳ Ｐゴシック" panose="020B0600070205080204" pitchFamily="34" charset="-128"/>
              </a:rPr>
              <a:t>?</a:t>
            </a:r>
          </a:p>
        </p:txBody>
      </p:sp>
      <p:sp>
        <p:nvSpPr>
          <p:cNvPr id="31746" name="Content Placeholder 2">
            <a:extLst>
              <a:ext uri="{FF2B5EF4-FFF2-40B4-BE49-F238E27FC236}">
                <a16:creationId xmlns:a16="http://schemas.microsoft.com/office/drawing/2014/main" id="{10BEDBB4-E396-4C0F-A927-6F871FF051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2254" y="1069182"/>
            <a:ext cx="6172200" cy="3976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1800" dirty="0" err="1">
                <a:ea typeface="ＭＳ Ｐゴシック" panose="020B0600070205080204" pitchFamily="34" charset="-128"/>
              </a:rPr>
              <a:t>Gwirio</a:t>
            </a:r>
            <a:r>
              <a:rPr lang="en-US" altLang="en-US" sz="1800" dirty="0">
                <a:ea typeface="ＭＳ Ｐゴシック" panose="020B0600070205080204" pitchFamily="34" charset="-128"/>
              </a:rPr>
              <a:t> </a:t>
            </a:r>
            <a:r>
              <a:rPr lang="en-US" altLang="en-US" sz="1800" dirty="0" err="1">
                <a:ea typeface="ＭＳ Ｐゴシック" panose="020B0600070205080204" pitchFamily="34" charset="-128"/>
              </a:rPr>
              <a:t>Sillafu</a:t>
            </a:r>
            <a:r>
              <a:rPr lang="en-US" altLang="en-US" sz="1800" dirty="0">
                <a:ea typeface="ＭＳ Ｐゴシック" panose="020B0600070205080204" pitchFamily="34" charset="-128"/>
              </a:rPr>
              <a:t>, </a:t>
            </a:r>
            <a:r>
              <a:rPr lang="en-US" altLang="en-US" sz="1800" dirty="0" err="1">
                <a:ea typeface="ＭＳ Ｐゴシック" panose="020B0600070205080204" pitchFamily="34" charset="-128"/>
              </a:rPr>
              <a:t>Gramadeg</a:t>
            </a:r>
            <a:r>
              <a:rPr lang="en-US" altLang="en-US" sz="1800" dirty="0">
                <a:ea typeface="ＭＳ Ｐゴシック" panose="020B0600070205080204" pitchFamily="34" charset="-128"/>
              </a:rPr>
              <a:t> a </a:t>
            </a:r>
            <a:r>
              <a:rPr lang="en-US" altLang="en-US" sz="1800" dirty="0" err="1">
                <a:ea typeface="ＭＳ Ｐゴシック" panose="020B0600070205080204" pitchFamily="34" charset="-128"/>
              </a:rPr>
              <a:t>Thesawrws</a:t>
            </a:r>
            <a:endParaRPr lang="en-US" altLang="en-US" sz="1800" dirty="0">
              <a:ea typeface="ＭＳ Ｐゴシック" panose="020B0600070205080204" pitchFamily="34" charset="-128"/>
            </a:endParaRPr>
          </a:p>
          <a:p>
            <a:pPr marL="0" indent="0">
              <a:buNone/>
            </a:pPr>
            <a:endParaRPr lang="en-US" altLang="en-US" sz="1800" dirty="0">
              <a:ea typeface="ＭＳ Ｐゴシック" panose="020B0600070205080204" pitchFamily="34" charset="-128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5AA8074-F3A5-49B1-819B-F745359B216A}"/>
              </a:ext>
            </a:extLst>
          </p:cNvPr>
          <p:cNvSpPr txBox="1">
            <a:spLocks/>
          </p:cNvSpPr>
          <p:nvPr/>
        </p:nvSpPr>
        <p:spPr>
          <a:xfrm>
            <a:off x="1485900" y="2025255"/>
            <a:ext cx="6291263" cy="289679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57175" indent="-257175">
              <a:spcBef>
                <a:spcPct val="20000"/>
              </a:spcBef>
              <a:defRPr/>
            </a:pPr>
            <a:endParaRPr lang="en-US" sz="1500" dirty="0"/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93B678D7-5645-483B-B3B5-4B9CDD749B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2" b="19009"/>
          <a:stretch>
            <a:fillRect/>
          </a:stretch>
        </p:blipFill>
        <p:spPr bwMode="auto">
          <a:xfrm>
            <a:off x="7606424" y="171451"/>
            <a:ext cx="856060" cy="8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Box 10">
            <a:extLst>
              <a:ext uri="{FF2B5EF4-FFF2-40B4-BE49-F238E27FC236}">
                <a16:creationId xmlns:a16="http://schemas.microsoft.com/office/drawing/2014/main" id="{219E720E-5F37-402D-8412-C8D2F38E67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523" y="1597818"/>
            <a:ext cx="7790259" cy="154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 dirty="0"/>
              <a:t>Mae </a:t>
            </a:r>
            <a:r>
              <a:rPr lang="en-US" altLang="en-US" sz="1350" b="1" dirty="0" err="1"/>
              <a:t>gwirydd</a:t>
            </a:r>
            <a:r>
              <a:rPr lang="en-US" altLang="en-US" sz="1350" b="1" dirty="0"/>
              <a:t> </a:t>
            </a:r>
            <a:r>
              <a:rPr lang="en-US" altLang="en-US" sz="1350" b="1" dirty="0" err="1"/>
              <a:t>sillafu</a:t>
            </a:r>
            <a:r>
              <a:rPr lang="en-US" altLang="en-US" sz="1350" b="1" dirty="0"/>
              <a:t> </a:t>
            </a:r>
            <a:r>
              <a:rPr lang="en-US" altLang="en-US" sz="1350" dirty="0" err="1"/>
              <a:t>cyfrifiadurol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gweithio</a:t>
            </a:r>
            <a:r>
              <a:rPr lang="en-US" altLang="en-US" sz="1350" dirty="0"/>
              <a:t> </a:t>
            </a:r>
            <a:r>
              <a:rPr lang="en-US" altLang="en-US" sz="1350" dirty="0" err="1"/>
              <a:t>drwy</a:t>
            </a:r>
            <a:r>
              <a:rPr lang="en-US" altLang="en-US" sz="1350" dirty="0"/>
              <a:t> </a:t>
            </a:r>
            <a:r>
              <a:rPr lang="en-US" altLang="en-US" sz="1350" dirty="0" err="1"/>
              <a:t>chwilio</a:t>
            </a:r>
            <a:r>
              <a:rPr lang="en-US" altLang="en-US" sz="1350" dirty="0"/>
              <a:t> am </a:t>
            </a:r>
            <a:r>
              <a:rPr lang="en-US" altLang="en-US" sz="1350" dirty="0" err="1"/>
              <a:t>eiriau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unigol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eich</a:t>
            </a:r>
            <a:r>
              <a:rPr lang="en-US" altLang="en-US" sz="1350" dirty="0"/>
              <a:t> </a:t>
            </a:r>
            <a:r>
              <a:rPr lang="en-US" altLang="en-US" sz="1350" dirty="0" err="1"/>
              <a:t>dogfen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nad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yw'n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hadnabod</a:t>
            </a:r>
            <a:r>
              <a:rPr lang="en-US" altLang="en-US" sz="1350" dirty="0"/>
              <a:t> - </a:t>
            </a:r>
            <a:r>
              <a:rPr lang="en-US" altLang="en-US" sz="1350" dirty="0" err="1"/>
              <a:t>hynny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yw</a:t>
            </a:r>
            <a:r>
              <a:rPr lang="en-US" altLang="en-US" sz="1350" dirty="0"/>
              <a:t>, </a:t>
            </a:r>
            <a:r>
              <a:rPr lang="en-US" altLang="en-US" sz="1350" dirty="0" err="1"/>
              <a:t>geiriau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sy</a:t>
            </a:r>
            <a:r>
              <a:rPr lang="en-US" altLang="en-US" sz="1350" dirty="0"/>
              <a:t> </a:t>
            </a:r>
            <a:r>
              <a:rPr lang="en-US" altLang="en-US" sz="1350" dirty="0" err="1"/>
              <a:t>ddim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ei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eiriadur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mewnol</a:t>
            </a:r>
            <a:r>
              <a:rPr lang="en-US" altLang="en-US" sz="1350" dirty="0"/>
              <a:t>. </a:t>
            </a:r>
          </a:p>
          <a:p>
            <a:pPr eaLnBrk="1" hangingPunct="1"/>
            <a:endParaRPr lang="en-US" altLang="en-US" sz="1350" dirty="0"/>
          </a:p>
          <a:p>
            <a:pPr eaLnBrk="1" hangingPunct="1"/>
            <a:r>
              <a:rPr lang="en-US" altLang="en-US" sz="1350" dirty="0" err="1"/>
              <a:t>Ar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ôl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oedi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ar</a:t>
            </a:r>
            <a:r>
              <a:rPr lang="en-US" altLang="en-US" sz="1350" dirty="0"/>
              <a:t> air </a:t>
            </a:r>
            <a:r>
              <a:rPr lang="en-US" altLang="en-US" sz="1350" dirty="0" err="1"/>
              <a:t>o'r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fath</a:t>
            </a:r>
            <a:r>
              <a:rPr lang="en-US" altLang="en-US" sz="1350" dirty="0"/>
              <a:t>, </a:t>
            </a:r>
            <a:r>
              <a:rPr lang="en-US" altLang="en-US" sz="1350" dirty="0" err="1"/>
              <a:t>bydd</a:t>
            </a:r>
            <a:r>
              <a:rPr lang="en-US" altLang="en-US" sz="1350" dirty="0"/>
              <a:t> y </a:t>
            </a:r>
            <a:r>
              <a:rPr lang="en-US" altLang="en-US" sz="1350" dirty="0" err="1"/>
              <a:t>gwirydd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sillafu'n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awgrymu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geiriau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o'i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eiriadur</a:t>
            </a:r>
            <a:r>
              <a:rPr lang="en-US" altLang="en-US" sz="1350" dirty="0"/>
              <a:t> a all, o </a:t>
            </a:r>
            <a:r>
              <a:rPr lang="en-US" altLang="en-US" sz="1350" dirty="0" err="1"/>
              <a:t>bosibl</a:t>
            </a:r>
            <a:r>
              <a:rPr lang="en-US" altLang="en-US" sz="1350" dirty="0"/>
              <a:t>, </a:t>
            </a:r>
            <a:r>
              <a:rPr lang="en-US" altLang="en-US" sz="1350" dirty="0" err="1"/>
              <a:t>gael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cyfnewid</a:t>
            </a:r>
            <a:r>
              <a:rPr lang="en-US" altLang="en-US" sz="1350" dirty="0"/>
              <a:t> am y </a:t>
            </a:r>
            <a:r>
              <a:rPr lang="en-US" altLang="en-US" sz="1350" dirty="0" err="1"/>
              <a:t>gair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dieithr</a:t>
            </a:r>
            <a:r>
              <a:rPr lang="en-US" altLang="en-US" sz="1350" dirty="0"/>
              <a:t>. </a:t>
            </a:r>
          </a:p>
          <a:p>
            <a:pPr eaLnBrk="1" hangingPunct="1"/>
            <a:endParaRPr lang="en-US" altLang="en-US" sz="1350" dirty="0"/>
          </a:p>
          <a:p>
            <a:pPr eaLnBrk="1" hangingPunct="1"/>
            <a:r>
              <a:rPr lang="en-US" altLang="en-US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84B006-E4F5-6343-9F1D-33184935B3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6523" y="2930664"/>
            <a:ext cx="7790258" cy="1962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US" altLang="en-US" sz="1350" dirty="0"/>
              <a:t>Mae </a:t>
            </a:r>
            <a:r>
              <a:rPr lang="en-US" altLang="en-US" sz="1350" b="1" dirty="0" err="1"/>
              <a:t>gwirydd</a:t>
            </a:r>
            <a:r>
              <a:rPr lang="en-US" altLang="en-US" sz="1350" b="1" dirty="0"/>
              <a:t> </a:t>
            </a:r>
            <a:r>
              <a:rPr lang="en-US" altLang="en-US" sz="1350" b="1" dirty="0" err="1"/>
              <a:t>gramadeg</a:t>
            </a:r>
            <a:r>
              <a:rPr lang="en-US" altLang="en-US" sz="1350" b="1" dirty="0"/>
              <a:t> </a:t>
            </a:r>
            <a:r>
              <a:rPr lang="en-US" altLang="en-US" sz="1350" dirty="0"/>
              <a:t>neu </a:t>
            </a:r>
            <a:r>
              <a:rPr lang="en-US" altLang="en-US" sz="1350" dirty="0" err="1"/>
              <a:t>arddull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ceisio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adnabod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cyfuniadau</a:t>
            </a:r>
            <a:r>
              <a:rPr lang="en-US" altLang="en-US" sz="1350" dirty="0"/>
              <a:t> o </a:t>
            </a:r>
            <a:r>
              <a:rPr lang="en-US" altLang="en-US" sz="1350" dirty="0" err="1"/>
              <a:t>nifer</a:t>
            </a:r>
            <a:r>
              <a:rPr lang="en-US" altLang="en-US" sz="1350" dirty="0"/>
              <a:t> o </a:t>
            </a:r>
            <a:r>
              <a:rPr lang="en-US" altLang="en-US" sz="1350" dirty="0" err="1"/>
              <a:t>eiriau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sy'n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dangos</a:t>
            </a:r>
            <a:r>
              <a:rPr lang="en-US" altLang="en-US" sz="1350" dirty="0"/>
              <a:t> </a:t>
            </a:r>
            <a:r>
              <a:rPr lang="en-US" altLang="en-US" sz="1350" dirty="0" err="1"/>
              <a:t>strwythur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gramadegol</a:t>
            </a:r>
            <a:r>
              <a:rPr lang="en-US" altLang="en-US" sz="1350" dirty="0"/>
              <a:t> neu </a:t>
            </a:r>
            <a:r>
              <a:rPr lang="en-US" altLang="en-US" sz="1350" dirty="0" err="1"/>
              <a:t>strwythur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arddull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arbennig</a:t>
            </a:r>
            <a:r>
              <a:rPr lang="en-US" altLang="en-US" sz="1350" dirty="0"/>
              <a:t>. </a:t>
            </a:r>
          </a:p>
          <a:p>
            <a:pPr eaLnBrk="1" hangingPunct="1"/>
            <a:endParaRPr lang="en-US" altLang="en-US" sz="1350" dirty="0"/>
          </a:p>
          <a:p>
            <a:pPr eaLnBrk="1" hangingPunct="1"/>
            <a:r>
              <a:rPr lang="en-US" altLang="en-US" sz="1350" dirty="0" err="1"/>
              <a:t>Yn</a:t>
            </a:r>
            <a:r>
              <a:rPr lang="en-US" altLang="en-US" sz="1350" dirty="0"/>
              <a:t> y </a:t>
            </a:r>
            <a:r>
              <a:rPr lang="en-US" altLang="en-US" sz="1350" dirty="0" err="1"/>
              <a:t>Gymraeg</a:t>
            </a:r>
            <a:r>
              <a:rPr lang="en-US" altLang="en-US" sz="1350" dirty="0"/>
              <a:t>, </a:t>
            </a:r>
            <a:r>
              <a:rPr lang="en-US" altLang="en-US" sz="1350" dirty="0" err="1"/>
              <a:t>er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enghraifft</a:t>
            </a:r>
            <a:r>
              <a:rPr lang="en-US" altLang="en-US" sz="1350" dirty="0"/>
              <a:t>, </a:t>
            </a:r>
            <a:r>
              <a:rPr lang="en-US" altLang="en-US" sz="1350" dirty="0" err="1"/>
              <a:t>rhaid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i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ansoddair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fel</a:t>
            </a:r>
            <a:r>
              <a:rPr lang="en-US" altLang="en-US" sz="1350" dirty="0"/>
              <a:t> '</a:t>
            </a:r>
            <a:r>
              <a:rPr lang="en-US" altLang="en-US" sz="1350" dirty="0" err="1"/>
              <a:t>mawr</a:t>
            </a:r>
            <a:r>
              <a:rPr lang="en-US" altLang="en-US" sz="1350" dirty="0"/>
              <a:t>' </a:t>
            </a:r>
            <a:r>
              <a:rPr lang="en-US" altLang="en-US" sz="1350" dirty="0" err="1"/>
              <a:t>dreiglo'n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feddal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ôl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enw</a:t>
            </a:r>
            <a:r>
              <a:rPr lang="en-US" altLang="en-US" sz="1350" dirty="0"/>
              <a:t> </a:t>
            </a:r>
            <a:r>
              <a:rPr lang="en-US" altLang="en-US" sz="1350" dirty="0" err="1"/>
              <a:t>benywaidd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unigol</a:t>
            </a:r>
            <a:r>
              <a:rPr lang="en-US" altLang="en-US" sz="1350" dirty="0"/>
              <a:t>, </a:t>
            </a:r>
            <a:r>
              <a:rPr lang="en-US" altLang="en-US" sz="1350" dirty="0" err="1"/>
              <a:t>fel</a:t>
            </a:r>
            <a:r>
              <a:rPr lang="en-US" altLang="en-US" sz="1350" dirty="0"/>
              <a:t> '</a:t>
            </a:r>
            <a:r>
              <a:rPr lang="en-US" altLang="en-US" sz="1350" dirty="0" err="1"/>
              <a:t>cath</a:t>
            </a:r>
            <a:r>
              <a:rPr lang="en-US" altLang="en-US" sz="1350" dirty="0"/>
              <a:t>'. 'Cath </a:t>
            </a:r>
            <a:r>
              <a:rPr lang="en-US" altLang="en-US" sz="1350" dirty="0" err="1"/>
              <a:t>fawr</a:t>
            </a:r>
            <a:r>
              <a:rPr lang="en-US" altLang="en-US" sz="1350" dirty="0"/>
              <a:t>' </a:t>
            </a:r>
            <a:r>
              <a:rPr lang="en-US" altLang="en-US" sz="1350" dirty="0" err="1"/>
              <a:t>sy'n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gywir</a:t>
            </a:r>
            <a:r>
              <a:rPr lang="en-US" altLang="en-US" sz="1350" dirty="0"/>
              <a:t> ac </a:t>
            </a:r>
            <a:r>
              <a:rPr lang="en-US" altLang="en-US" sz="1350" dirty="0" err="1"/>
              <a:t>nid</a:t>
            </a:r>
            <a:r>
              <a:rPr lang="en-US" altLang="en-US" sz="1350" dirty="0"/>
              <a:t> '</a:t>
            </a:r>
            <a:r>
              <a:rPr lang="en-US" altLang="en-US" sz="1350" dirty="0" err="1"/>
              <a:t>cath</a:t>
            </a:r>
            <a:r>
              <a:rPr lang="en-US" altLang="en-US" sz="1350" dirty="0"/>
              <a:t> </a:t>
            </a:r>
            <a:r>
              <a:rPr lang="en-US" altLang="en-US" sz="1350" dirty="0" err="1"/>
              <a:t>mawr</a:t>
            </a:r>
            <a:r>
              <a:rPr lang="en-US" altLang="en-US" sz="1350" dirty="0"/>
              <a:t>'. </a:t>
            </a:r>
            <a:r>
              <a:rPr lang="en-US" altLang="en-US" sz="1350" dirty="0" err="1"/>
              <a:t>Cyn</a:t>
            </a:r>
            <a:r>
              <a:rPr lang="en-US" altLang="en-US" sz="1350" dirty="0"/>
              <a:t> belled </a:t>
            </a:r>
            <a:r>
              <a:rPr lang="en-US" altLang="en-US" sz="1350" dirty="0" err="1"/>
              <a:t>â</a:t>
            </a:r>
            <a:r>
              <a:rPr lang="en-US" altLang="en-US" sz="1350" dirty="0"/>
              <a:t> bod y </a:t>
            </a:r>
            <a:r>
              <a:rPr lang="en-US" altLang="en-US" sz="1350" dirty="0" err="1"/>
              <a:t>rhaglen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gyfrifiadurol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gallu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adnabod</a:t>
            </a:r>
            <a:r>
              <a:rPr lang="en-US" altLang="en-US" sz="1350" dirty="0"/>
              <a:t> y </a:t>
            </a:r>
            <a:r>
              <a:rPr lang="en-US" altLang="en-US" sz="1350" dirty="0" err="1"/>
              <a:t>strwythur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hwn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gywir</a:t>
            </a:r>
            <a:r>
              <a:rPr lang="en-US" altLang="en-US" sz="1350" dirty="0"/>
              <a:t> (</a:t>
            </a:r>
            <a:r>
              <a:rPr lang="en-US" altLang="en-US" sz="1350" dirty="0" err="1"/>
              <a:t>sef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ansoddair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ôl</a:t>
            </a:r>
            <a:r>
              <a:rPr lang="en-US" altLang="en-US" sz="1350" dirty="0"/>
              <a:t> </a:t>
            </a:r>
            <a:r>
              <a:rPr lang="en-US" altLang="en-US" sz="1350" dirty="0" err="1"/>
              <a:t>enw</a:t>
            </a:r>
            <a:r>
              <a:rPr lang="en-US" altLang="en-US" sz="1350" dirty="0"/>
              <a:t> </a:t>
            </a:r>
            <a:r>
              <a:rPr lang="en-US" altLang="en-US" sz="1350" dirty="0" err="1"/>
              <a:t>benywaidd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unigol</a:t>
            </a:r>
            <a:r>
              <a:rPr lang="en-US" altLang="en-US" sz="1350" dirty="0"/>
              <a:t>), </a:t>
            </a:r>
            <a:r>
              <a:rPr lang="en-US" altLang="en-US" sz="1350" dirty="0" err="1"/>
              <a:t>bydd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gallu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gwneud</a:t>
            </a:r>
            <a:r>
              <a:rPr lang="en-US" altLang="en-US" sz="1350" dirty="0"/>
              <a:t> </a:t>
            </a:r>
            <a:r>
              <a:rPr lang="en-US" altLang="en-US" sz="1350" dirty="0" err="1"/>
              <a:t>yn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siwr</a:t>
            </a:r>
            <a:r>
              <a:rPr lang="en-US" altLang="en-US" sz="1350" dirty="0"/>
              <a:t> bod </a:t>
            </a:r>
            <a:r>
              <a:rPr lang="en-US" altLang="en-US" sz="1350" dirty="0" err="1"/>
              <a:t>yr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ansoddair</a:t>
            </a:r>
            <a:r>
              <a:rPr lang="en-US" altLang="en-US" sz="1350" dirty="0"/>
              <a:t> </a:t>
            </a:r>
            <a:r>
              <a:rPr lang="en-US" altLang="en-US" sz="1350" dirty="0" err="1"/>
              <a:t>wedi'i</a:t>
            </a:r>
            <a:r>
              <a:rPr lang="en-US" altLang="en-US" sz="1350" dirty="0"/>
              <a:t> </a:t>
            </a:r>
            <a:r>
              <a:rPr lang="en-US" altLang="en-US" sz="1350" dirty="0" err="1"/>
              <a:t>dreiglo'n</a:t>
            </a:r>
            <a:r>
              <a:rPr lang="en-US" altLang="en-US" sz="1350" dirty="0"/>
              <a:t> </a:t>
            </a:r>
            <a:r>
              <a:rPr lang="en-US" altLang="en-US" sz="1350" dirty="0" err="1"/>
              <a:t>gywir</a:t>
            </a:r>
            <a:r>
              <a:rPr lang="en-US" altLang="en-US" sz="1350" dirty="0"/>
              <a:t>. </a:t>
            </a:r>
          </a:p>
          <a:p>
            <a:pPr eaLnBrk="1" hangingPunct="1"/>
            <a:endParaRPr lang="en-US" altLang="en-US" sz="1350" dirty="0"/>
          </a:p>
          <a:p>
            <a:pPr eaLnBrk="1" hangingPunct="1"/>
            <a:endParaRPr lang="en-US" altLang="en-US" sz="1350" dirty="0"/>
          </a:p>
        </p:txBody>
      </p:sp>
      <p:pic>
        <p:nvPicPr>
          <p:cNvPr id="8" name="Picture 7" descr="A picture containing meter&#10;&#10;Description automatically generated">
            <a:extLst>
              <a:ext uri="{FF2B5EF4-FFF2-40B4-BE49-F238E27FC236}">
                <a16:creationId xmlns:a16="http://schemas.microsoft.com/office/drawing/2014/main" id="{704A0783-B5D3-0245-A72C-A171FB37F3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9093" y="4325020"/>
            <a:ext cx="3088385" cy="69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62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uild="p"/>
      <p:bldP spid="31749" grpId="0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7AF9F-4DDA-2F47-ACF4-81A9FD144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100" y="68272"/>
            <a:ext cx="4282633" cy="76352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dirty="0" err="1">
                <a:solidFill>
                  <a:schemeClr val="tx1"/>
                </a:solidFill>
                <a:latin typeface="Avenir Roman" panose="02000503020000020003" pitchFamily="2" charset="0"/>
              </a:rPr>
              <a:t>Defnyddio</a:t>
            </a:r>
            <a:r>
              <a:rPr lang="en-US" dirty="0">
                <a:solidFill>
                  <a:schemeClr val="tx1"/>
                </a:solidFill>
                <a:latin typeface="Avenir Roman" panose="02000503020000020003" pitchFamily="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venir Roman" panose="02000503020000020003" pitchFamily="2" charset="0"/>
              </a:rPr>
              <a:t>Cysill</a:t>
            </a:r>
            <a:r>
              <a:rPr lang="en-US" dirty="0">
                <a:solidFill>
                  <a:schemeClr val="tx1"/>
                </a:solidFill>
                <a:latin typeface="Avenir Roman" panose="02000503020000020003" pitchFamily="2" charset="0"/>
              </a:rPr>
              <a:t>…</a:t>
            </a:r>
          </a:p>
        </p:txBody>
      </p:sp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CE83C83-94E2-124B-BCA0-8F45B7984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623" y="1437086"/>
            <a:ext cx="3707264" cy="2521743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9CB80312-8B7D-6C43-A72B-888364264E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8086" y="1437086"/>
            <a:ext cx="3707264" cy="2550316"/>
          </a:xfrm>
          <a:prstGeom prst="rect">
            <a:avLst/>
          </a:prstGeom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0143B548-A20E-7547-B4E3-94216D98C3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2" b="19009"/>
          <a:stretch>
            <a:fillRect/>
          </a:stretch>
        </p:blipFill>
        <p:spPr bwMode="auto">
          <a:xfrm>
            <a:off x="7985029" y="157788"/>
            <a:ext cx="856060" cy="8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A picture containing meter&#10;&#10;Description automatically generated">
            <a:extLst>
              <a:ext uri="{FF2B5EF4-FFF2-40B4-BE49-F238E27FC236}">
                <a16:creationId xmlns:a16="http://schemas.microsoft.com/office/drawing/2014/main" id="{DC644258-61C5-1B4C-AA7B-3EC35460BD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7172" y="4371404"/>
            <a:ext cx="3088385" cy="69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57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8AD1A-6BF1-FB4B-862B-BC4F4A9013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9437" y="1076633"/>
            <a:ext cx="8246070" cy="3785690"/>
          </a:xfrm>
        </p:spPr>
        <p:txBody>
          <a:bodyPr/>
          <a:lstStyle/>
          <a:p>
            <a:r>
              <a:rPr lang="cy-GB" dirty="0"/>
              <a:t>Ap treiglo (am ddim) 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A5845C-7D32-EF4D-BC70-25F6E12D9D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034" y="0"/>
            <a:ext cx="828566" cy="1199763"/>
          </a:xfrm>
          <a:prstGeom prst="rect">
            <a:avLst/>
          </a:prstGeom>
        </p:spPr>
      </p:pic>
      <p:pic>
        <p:nvPicPr>
          <p:cNvPr id="7" name="Content Placeholder 4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8E7B77E4-A331-C34B-88E7-E152E3A6FB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567" t="28099" r="31687" b="22853"/>
          <a:stretch/>
        </p:blipFill>
        <p:spPr>
          <a:xfrm rot="21206256">
            <a:off x="248287" y="1816538"/>
            <a:ext cx="4042774" cy="23058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6ADBEA2-7EE7-D94E-A6F8-6BF924D923E3}"/>
              </a:ext>
            </a:extLst>
          </p:cNvPr>
          <p:cNvSpPr/>
          <p:nvPr/>
        </p:nvSpPr>
        <p:spPr>
          <a:xfrm>
            <a:off x="4273507" y="1199763"/>
            <a:ext cx="4572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y-GB" sz="1400" dirty="0">
                <a:latin typeface="Avenir Roman" panose="02000503020000020003" pitchFamily="2" charset="0"/>
              </a:rPr>
              <a:t>Nod Ap Treiglo ydy cynorthwyo siaradwyr Cymraeg a dysgwyr i wirio’r treigladau. Mae elfen chwilota’r ap dim ond yn cynnwys y geiriau hynny sy’n achosi i’r geiriau sy’n eu dilyn yn syth dreiglo. Felly nid yw’n cynnwys pob rheol treiglo yn y Gymraeg. Ond wrth ddefnyddio elfen adolygu yr ap, dylech allu dod o hyd i’r holl reolau fydd yn eich cynorthwyo i wybod pryd i dreiglo.</a:t>
            </a:r>
          </a:p>
          <a:p>
            <a:r>
              <a:rPr lang="cy-GB" sz="1400" dirty="0">
                <a:latin typeface="Avenir Roman" panose="02000503020000020003" pitchFamily="2" charset="0"/>
              </a:rPr>
              <a:t>Wrth ddefnyddio’r ap hwn, dylech gofio rhai egwyddorion cyffredinol …</a:t>
            </a:r>
          </a:p>
          <a:p>
            <a:br>
              <a:rPr lang="cy-GB" sz="1400" dirty="0">
                <a:latin typeface="Avenir Roman" panose="02000503020000020003" pitchFamily="2" charset="0"/>
              </a:rPr>
            </a:br>
            <a:r>
              <a:rPr lang="cy-GB" sz="1400" b="1" dirty="0">
                <a:latin typeface="Avenir Roman" panose="02000503020000020003" pitchFamily="2" charset="0"/>
              </a:rPr>
              <a:t>* Dydy enwau priod (proper nouns) ddim fel arfer yn treiglo – i Dafydd</a:t>
            </a:r>
          </a:p>
          <a:p>
            <a:r>
              <a:rPr lang="cy-GB" sz="1400" b="1" dirty="0">
                <a:latin typeface="Avenir Roman" panose="02000503020000020003" pitchFamily="2" charset="0"/>
              </a:rPr>
              <a:t>* Dim ond enwau lleoedd Cymraeg fydd yn treiglo – o Fryste, ond o Birmingham</a:t>
            </a:r>
          </a:p>
          <a:p>
            <a:r>
              <a:rPr lang="cy-GB" sz="1400" b="1" dirty="0">
                <a:latin typeface="Avenir Roman" panose="02000503020000020003" pitchFamily="2" charset="0"/>
              </a:rPr>
              <a:t>* Fydd enwau sydd wedi eu benthyg o’r Saesneg ddim fel arfer yn treiglo e.e. dwy gêm, dau grŵp</a:t>
            </a:r>
          </a:p>
        </p:txBody>
      </p:sp>
      <p:sp>
        <p:nvSpPr>
          <p:cNvPr id="9" name="Alternative Process 7">
            <a:extLst>
              <a:ext uri="{FF2B5EF4-FFF2-40B4-BE49-F238E27FC236}">
                <a16:creationId xmlns:a16="http://schemas.microsoft.com/office/drawing/2014/main" id="{343309D8-E50B-564E-8E53-93F6100003F7}"/>
              </a:ext>
            </a:extLst>
          </p:cNvPr>
          <p:cNvSpPr/>
          <p:nvPr/>
        </p:nvSpPr>
        <p:spPr>
          <a:xfrm>
            <a:off x="129767" y="4437127"/>
            <a:ext cx="3849997" cy="604128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>
                <a:solidFill>
                  <a:schemeClr val="tx1"/>
                </a:solidFill>
              </a:rPr>
              <a:t>Mae’r</a:t>
            </a:r>
            <a:r>
              <a:rPr lang="en-US" sz="1350" dirty="0">
                <a:solidFill>
                  <a:schemeClr val="tx1"/>
                </a:solidFill>
              </a:rPr>
              <a:t> Ap </a:t>
            </a:r>
            <a:r>
              <a:rPr lang="en-US" sz="1350" dirty="0" err="1">
                <a:solidFill>
                  <a:schemeClr val="tx1"/>
                </a:solidFill>
              </a:rPr>
              <a:t>Treiglo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yn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cael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ei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ddiweddaru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ar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hyn</a:t>
            </a:r>
            <a:r>
              <a:rPr lang="en-US" sz="1350" dirty="0">
                <a:solidFill>
                  <a:schemeClr val="tx1"/>
                </a:solidFill>
              </a:rPr>
              <a:t> o </a:t>
            </a:r>
            <a:r>
              <a:rPr lang="en-US" sz="1350" dirty="0" err="1">
                <a:solidFill>
                  <a:schemeClr val="tx1"/>
                </a:solidFill>
              </a:rPr>
              <a:t>bryd</a:t>
            </a:r>
            <a:r>
              <a:rPr lang="en-US" sz="1350" dirty="0">
                <a:solidFill>
                  <a:schemeClr val="tx1"/>
                </a:solidFill>
              </a:rPr>
              <a:t>, ac felly </a:t>
            </a:r>
            <a:r>
              <a:rPr lang="en-US" sz="1350" dirty="0" err="1">
                <a:solidFill>
                  <a:schemeClr val="tx1"/>
                </a:solidFill>
              </a:rPr>
              <a:t>nid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yw’n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gweithio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ar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fersiynau</a:t>
            </a:r>
            <a:r>
              <a:rPr lang="en-US" sz="1350" dirty="0">
                <a:solidFill>
                  <a:schemeClr val="tx1"/>
                </a:solidFill>
              </a:rPr>
              <a:t> </a:t>
            </a:r>
            <a:r>
              <a:rPr lang="en-US" sz="1350" dirty="0" err="1">
                <a:solidFill>
                  <a:schemeClr val="tx1"/>
                </a:solidFill>
              </a:rPr>
              <a:t>diweddaraf</a:t>
            </a:r>
            <a:r>
              <a:rPr lang="en-US" sz="1350" dirty="0">
                <a:solidFill>
                  <a:schemeClr val="tx1"/>
                </a:solidFill>
              </a:rPr>
              <a:t> iOS.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26B4B99-A8C5-544F-A510-1F760C35F5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9277" y="3967949"/>
            <a:ext cx="469178" cy="46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64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>
            <a:extLst>
              <a:ext uri="{FF2B5EF4-FFF2-40B4-BE49-F238E27FC236}">
                <a16:creationId xmlns:a16="http://schemas.microsoft.com/office/drawing/2014/main" id="{E6A5CD5C-BE5E-4B2B-94D1-6CF44D63F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5900" y="205978"/>
            <a:ext cx="6172200" cy="736997"/>
          </a:xfrm>
        </p:spPr>
        <p:txBody>
          <a:bodyPr/>
          <a:lstStyle/>
          <a:p>
            <a:pPr eaLnBrk="1" hangingPunct="1"/>
            <a:r>
              <a:rPr lang="en-US" altLang="en-US" b="1" dirty="0" err="1">
                <a:ea typeface="ＭＳ Ｐゴシック" panose="020B0600070205080204" pitchFamily="34" charset="-128"/>
              </a:rPr>
              <a:t>Defnyddio</a:t>
            </a:r>
            <a:r>
              <a:rPr lang="en-US" altLang="en-US" b="1" dirty="0">
                <a:ea typeface="ＭＳ Ｐゴシック" panose="020B0600070205080204" pitchFamily="34" charset="-128"/>
              </a:rPr>
              <a:t> </a:t>
            </a:r>
            <a:r>
              <a:rPr lang="en-US" altLang="en-US" b="1" dirty="0" err="1">
                <a:ea typeface="ＭＳ Ｐゴシック" panose="020B0600070205080204" pitchFamily="34" charset="-128"/>
              </a:rPr>
              <a:t>Cysill</a:t>
            </a:r>
            <a:r>
              <a:rPr lang="en-US" altLang="en-US" b="1" dirty="0">
                <a:ea typeface="ＭＳ Ｐゴシック" panose="020B0600070205080204" pitchFamily="34" charset="-128"/>
              </a:rPr>
              <a:t>…</a:t>
            </a:r>
          </a:p>
        </p:txBody>
      </p:sp>
      <p:pic>
        <p:nvPicPr>
          <p:cNvPr id="35842" name="Picture 3">
            <a:extLst>
              <a:ext uri="{FF2B5EF4-FFF2-40B4-BE49-F238E27FC236}">
                <a16:creationId xmlns:a16="http://schemas.microsoft.com/office/drawing/2014/main" id="{D50F2414-4C91-49FE-85FF-A2A720A92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2" b="19009"/>
          <a:stretch>
            <a:fillRect/>
          </a:stretch>
        </p:blipFill>
        <p:spPr bwMode="auto">
          <a:xfrm>
            <a:off x="7909758" y="110728"/>
            <a:ext cx="856060" cy="8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4">
            <a:extLst>
              <a:ext uri="{FF2B5EF4-FFF2-40B4-BE49-F238E27FC236}">
                <a16:creationId xmlns:a16="http://schemas.microsoft.com/office/drawing/2014/main" id="{17C14B08-E6A2-4ED2-8467-2226AD714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377" y="1790700"/>
            <a:ext cx="3763133" cy="242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8ACFA03-3051-7A45-B4DE-7F52B1A6C7C4}"/>
              </a:ext>
            </a:extLst>
          </p:cNvPr>
          <p:cNvSpPr txBox="1"/>
          <p:nvPr/>
        </p:nvSpPr>
        <p:spPr>
          <a:xfrm>
            <a:off x="92344" y="1461420"/>
            <a:ext cx="42674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50" dirty="0" err="1"/>
              <a:t>Ry’n</a:t>
            </a:r>
            <a:r>
              <a:rPr lang="en-US" sz="1350" dirty="0"/>
              <a:t> </a:t>
            </a:r>
            <a:r>
              <a:rPr lang="en-US" sz="1350" dirty="0" err="1"/>
              <a:t>ni’n</a:t>
            </a:r>
            <a:r>
              <a:rPr lang="en-US" sz="1350" dirty="0"/>
              <a:t> </a:t>
            </a:r>
            <a:r>
              <a:rPr lang="en-US" sz="1350" dirty="0" err="1"/>
              <a:t>gallu</a:t>
            </a:r>
            <a:r>
              <a:rPr lang="en-US" sz="1350" dirty="0"/>
              <a:t> </a:t>
            </a:r>
            <a:r>
              <a:rPr lang="en-US" sz="1350" dirty="0" err="1"/>
              <a:t>defnyddio</a:t>
            </a:r>
            <a:r>
              <a:rPr lang="en-US" sz="1350" dirty="0"/>
              <a:t> </a:t>
            </a:r>
            <a:r>
              <a:rPr lang="en-US" sz="1350" dirty="0" err="1"/>
              <a:t>Cysill</a:t>
            </a:r>
            <a:r>
              <a:rPr lang="en-US" sz="1350" dirty="0"/>
              <a:t> </a:t>
            </a:r>
            <a:r>
              <a:rPr lang="en-US" sz="1350" dirty="0" err="1"/>
              <a:t>mewn</a:t>
            </a:r>
            <a:r>
              <a:rPr lang="en-US" sz="1350" dirty="0"/>
              <a:t> un o </a:t>
            </a:r>
            <a:r>
              <a:rPr lang="en-US" sz="1350" dirty="0" err="1"/>
              <a:t>ddwy</a:t>
            </a:r>
            <a:r>
              <a:rPr lang="en-US" sz="1350" dirty="0"/>
              <a:t> </a:t>
            </a:r>
            <a:r>
              <a:rPr lang="en-US" sz="1350" dirty="0" err="1"/>
              <a:t>ffordd</a:t>
            </a:r>
            <a:r>
              <a:rPr lang="en-US" sz="1350" dirty="0"/>
              <a:t>…</a:t>
            </a:r>
          </a:p>
          <a:p>
            <a:endParaRPr lang="en-US" sz="1350" dirty="0"/>
          </a:p>
          <a:p>
            <a:pPr marL="257175" indent="-257175">
              <a:buFont typeface="+mj-lt"/>
              <a:buAutoNum type="arabicPeriod"/>
            </a:pPr>
            <a:r>
              <a:rPr lang="en-US" sz="1350" dirty="0" err="1"/>
              <a:t>oddi</a:t>
            </a:r>
            <a:r>
              <a:rPr lang="en-US" sz="1350" dirty="0"/>
              <a:t> </a:t>
            </a:r>
            <a:r>
              <a:rPr lang="en-US" sz="1350" dirty="0" err="1"/>
              <a:t>fewn</a:t>
            </a:r>
            <a:r>
              <a:rPr lang="en-US" sz="1350" dirty="0"/>
              <a:t> </a:t>
            </a:r>
            <a:r>
              <a:rPr lang="en-US" sz="1350" dirty="0" err="1"/>
              <a:t>i’n</a:t>
            </a:r>
            <a:r>
              <a:rPr lang="en-US" sz="1350" dirty="0"/>
              <a:t> </a:t>
            </a:r>
            <a:r>
              <a:rPr lang="en-US" sz="1350" dirty="0" err="1"/>
              <a:t>rhaglen</a:t>
            </a:r>
            <a:r>
              <a:rPr lang="en-US" sz="1350" dirty="0"/>
              <a:t> </a:t>
            </a:r>
            <a:r>
              <a:rPr lang="en-US" sz="1350" dirty="0" err="1"/>
              <a:t>prosesu</a:t>
            </a:r>
            <a:r>
              <a:rPr lang="en-US" sz="1350" dirty="0"/>
              <a:t> </a:t>
            </a:r>
            <a:r>
              <a:rPr lang="en-US" sz="1350" dirty="0" err="1"/>
              <a:t>geiriau</a:t>
            </a:r>
            <a:r>
              <a:rPr lang="en-US" sz="1350" dirty="0"/>
              <a:t> – Word /Outlook</a:t>
            </a:r>
          </a:p>
          <a:p>
            <a:pPr marL="257175" indent="-257175">
              <a:buFont typeface="+mj-lt"/>
              <a:buAutoNum type="arabicPeriod"/>
            </a:pPr>
            <a:r>
              <a:rPr lang="en-US" sz="1350" dirty="0" err="1"/>
              <a:t>drwy’r</a:t>
            </a:r>
            <a:r>
              <a:rPr lang="en-US" sz="1350" dirty="0"/>
              <a:t> </a:t>
            </a:r>
            <a:r>
              <a:rPr lang="en-US" sz="1350" dirty="0" err="1"/>
              <a:t>wefan</a:t>
            </a:r>
            <a:r>
              <a:rPr lang="en-US" sz="1350" dirty="0"/>
              <a:t> </a:t>
            </a:r>
            <a:r>
              <a:rPr lang="en-US" sz="1350" dirty="0" err="1"/>
              <a:t>www.cysill.com</a:t>
            </a:r>
            <a:endParaRPr lang="en-US" sz="1350" dirty="0"/>
          </a:p>
        </p:txBody>
      </p:sp>
      <p:pic>
        <p:nvPicPr>
          <p:cNvPr id="4" name="Picture 3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3EC49734-EDB7-B644-BDD7-2DAAAE2E56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193" y="2571750"/>
            <a:ext cx="3517099" cy="2266485"/>
          </a:xfrm>
          <a:prstGeom prst="rect">
            <a:avLst/>
          </a:prstGeom>
        </p:spPr>
      </p:pic>
      <p:sp>
        <p:nvSpPr>
          <p:cNvPr id="5" name="Diamond 4">
            <a:extLst>
              <a:ext uri="{FF2B5EF4-FFF2-40B4-BE49-F238E27FC236}">
                <a16:creationId xmlns:a16="http://schemas.microsoft.com/office/drawing/2014/main" id="{BF95CBB8-E86A-2244-93A4-4E8C99837A1D}"/>
              </a:ext>
            </a:extLst>
          </p:cNvPr>
          <p:cNvSpPr/>
          <p:nvPr/>
        </p:nvSpPr>
        <p:spPr>
          <a:xfrm rot="546790">
            <a:off x="4302884" y="3273902"/>
            <a:ext cx="2381702" cy="1611559"/>
          </a:xfrm>
          <a:prstGeom prst="diamond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>
                <a:solidFill>
                  <a:schemeClr val="tx1"/>
                </a:solidFill>
              </a:rPr>
              <a:t>Dydy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Cysill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ddim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yn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gweithio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yn</a:t>
            </a:r>
            <a:r>
              <a:rPr lang="en-US" sz="1200" dirty="0">
                <a:solidFill>
                  <a:schemeClr val="tx1"/>
                </a:solidFill>
              </a:rPr>
              <a:t> Word </a:t>
            </a:r>
            <a:r>
              <a:rPr lang="en-US" sz="1200" dirty="0" err="1">
                <a:solidFill>
                  <a:schemeClr val="tx1"/>
                </a:solidFill>
              </a:rPr>
              <a:t>ar</a:t>
            </a:r>
            <a:r>
              <a:rPr lang="en-US" sz="1200" dirty="0">
                <a:solidFill>
                  <a:schemeClr val="tx1"/>
                </a:solidFill>
              </a:rPr>
              <a:t> </a:t>
            </a:r>
            <a:r>
              <a:rPr lang="en-US" sz="1200" dirty="0" err="1">
                <a:solidFill>
                  <a:schemeClr val="tx1"/>
                </a:solidFill>
              </a:rPr>
              <a:t>gyfrifiadur</a:t>
            </a:r>
            <a:r>
              <a:rPr lang="en-US" sz="1200" dirty="0">
                <a:solidFill>
                  <a:schemeClr val="tx1"/>
                </a:solidFill>
              </a:rPr>
              <a:t> Mac.</a:t>
            </a:r>
          </a:p>
        </p:txBody>
      </p:sp>
    </p:spTree>
    <p:extLst>
      <p:ext uri="{BB962C8B-B14F-4D97-AF65-F5344CB8AC3E}">
        <p14:creationId xmlns:p14="http://schemas.microsoft.com/office/powerpoint/2010/main" val="23226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85D76-051D-4742-8159-ED6DB5CB1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769" y="97946"/>
            <a:ext cx="4941663" cy="76352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err="1">
                <a:solidFill>
                  <a:schemeClr val="tx1"/>
                </a:solidFill>
              </a:rPr>
              <a:t>Cysylltiadau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Defnyddiol</a:t>
            </a:r>
            <a:r>
              <a:rPr lang="en-US" dirty="0">
                <a:solidFill>
                  <a:schemeClr val="tx1"/>
                </a:solidFill>
              </a:rPr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58C6B-E742-D343-9AE1-EC053C3BE8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https://www.bangor.ac.uk/canolfanbedwyr/tiwtorial-cysgliad.php.cy</a:t>
            </a:r>
            <a:r>
              <a:rPr lang="en-GB" dirty="0"/>
              <a:t>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https://www.cysgliad.com/cysill/arlein/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4"/>
              </a:rPr>
              <a:t>https://www.cysgliad.com/cy/</a:t>
            </a:r>
            <a:r>
              <a:rPr lang="en-GB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53972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F98FD-6A73-8F40-967B-DBEA90792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660" y="86372"/>
            <a:ext cx="2047992" cy="76352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To </a:t>
            </a:r>
            <a:r>
              <a:rPr lang="en-US" dirty="0" err="1">
                <a:solidFill>
                  <a:schemeClr val="tx1"/>
                </a:solidFill>
              </a:rPr>
              <a:t>bach</a:t>
            </a:r>
            <a:r>
              <a:rPr lang="en-US" dirty="0">
                <a:solidFill>
                  <a:schemeClr val="tx1"/>
                </a:solidFill>
              </a:rPr>
              <a:t>!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5914BA1-C0AC-7140-BC3E-6F2EF7CC3D2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57660" y="3281892"/>
          <a:ext cx="2602746" cy="1691640"/>
        </p:xfrm>
        <a:graphic>
          <a:graphicData uri="http://schemas.openxmlformats.org/drawingml/2006/table">
            <a:tbl>
              <a:tblPr/>
              <a:tblGrid>
                <a:gridCol w="1301373">
                  <a:extLst>
                    <a:ext uri="{9D8B030D-6E8A-4147-A177-3AD203B41FA5}">
                      <a16:colId xmlns:a16="http://schemas.microsoft.com/office/drawing/2014/main" val="1681417325"/>
                    </a:ext>
                  </a:extLst>
                </a:gridCol>
                <a:gridCol w="1301373">
                  <a:extLst>
                    <a:ext uri="{9D8B030D-6E8A-4147-A177-3AD203B41FA5}">
                      <a16:colId xmlns:a16="http://schemas.microsoft.com/office/drawing/2014/main" val="530668822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Bysell</a:t>
                      </a: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Symbol</a:t>
                      </a: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697645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b="0">
                          <a:effectLst/>
                        </a:rPr>
                        <a:t>alt gr</a:t>
                      </a:r>
                      <a:r>
                        <a:rPr lang="en-GB" sz="1400">
                          <a:effectLst/>
                        </a:rPr>
                        <a:t> &amp; </a:t>
                      </a:r>
                      <a:r>
                        <a:rPr lang="en-GB" sz="1400" b="0">
                          <a:effectLst/>
                        </a:rPr>
                        <a:t>o</a:t>
                      </a:r>
                      <a:endParaRPr lang="en-GB" sz="1400">
                        <a:effectLst/>
                      </a:endParaRP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ô</a:t>
                      </a: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8464607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b="0" dirty="0">
                          <a:effectLst/>
                        </a:rPr>
                        <a:t>alt gr</a:t>
                      </a:r>
                      <a:r>
                        <a:rPr lang="en-GB" sz="1400" dirty="0">
                          <a:effectLst/>
                        </a:rPr>
                        <a:t> &amp; </a:t>
                      </a:r>
                      <a:r>
                        <a:rPr lang="en-GB" sz="1400" b="0" dirty="0">
                          <a:effectLst/>
                        </a:rPr>
                        <a:t>A</a:t>
                      </a:r>
                      <a:endParaRPr lang="en-GB" sz="1400" dirty="0">
                        <a:effectLst/>
                      </a:endParaRP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dirty="0" err="1">
                          <a:effectLst/>
                        </a:rPr>
                        <a:t>Â</a:t>
                      </a:r>
                      <a:endParaRPr lang="en-GB" sz="1400" dirty="0">
                        <a:effectLst/>
                      </a:endParaRP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2347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b="0" dirty="0">
                          <a:effectLst/>
                        </a:rPr>
                        <a:t>alt gr</a:t>
                      </a:r>
                      <a:r>
                        <a:rPr lang="en-GB" sz="1400" dirty="0">
                          <a:effectLst/>
                        </a:rPr>
                        <a:t> &amp; </a:t>
                      </a:r>
                      <a:r>
                        <a:rPr lang="en-GB" sz="1400" b="0" dirty="0">
                          <a:effectLst/>
                        </a:rPr>
                        <a:t>w</a:t>
                      </a:r>
                      <a:endParaRPr lang="en-GB" sz="1400" dirty="0">
                        <a:effectLst/>
                      </a:endParaRP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ŵ</a:t>
                      </a: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394582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b="0">
                          <a:effectLst/>
                        </a:rPr>
                        <a:t>alt gr</a:t>
                      </a:r>
                      <a:r>
                        <a:rPr lang="en-GB" sz="1400">
                          <a:effectLst/>
                        </a:rPr>
                        <a:t> &amp;</a:t>
                      </a:r>
                      <a:r>
                        <a:rPr lang="en-GB" sz="1400" b="0">
                          <a:effectLst/>
                        </a:rPr>
                        <a:t> /</a:t>
                      </a:r>
                      <a:r>
                        <a:rPr lang="en-GB" sz="1400">
                          <a:effectLst/>
                        </a:rPr>
                        <a:t> &amp; </a:t>
                      </a:r>
                      <a:r>
                        <a:rPr lang="en-GB" sz="1400" b="0">
                          <a:effectLst/>
                        </a:rPr>
                        <a:t>e</a:t>
                      </a:r>
                      <a:endParaRPr lang="en-GB" sz="1400">
                        <a:effectLst/>
                      </a:endParaRP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é</a:t>
                      </a: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085765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b="0">
                          <a:effectLst/>
                        </a:rPr>
                        <a:t>alt gr</a:t>
                      </a:r>
                      <a:r>
                        <a:rPr lang="en-GB" sz="1400">
                          <a:effectLst/>
                        </a:rPr>
                        <a:t> &amp; </a:t>
                      </a:r>
                      <a:r>
                        <a:rPr lang="en-GB" sz="1400" b="0">
                          <a:effectLst/>
                        </a:rPr>
                        <a:t>"</a:t>
                      </a:r>
                      <a:r>
                        <a:rPr lang="en-GB" sz="1400">
                          <a:effectLst/>
                        </a:rPr>
                        <a:t> &amp; </a:t>
                      </a:r>
                      <a:r>
                        <a:rPr lang="en-GB" sz="1400" b="0">
                          <a:effectLst/>
                        </a:rPr>
                        <a:t>i</a:t>
                      </a:r>
                      <a:endParaRPr lang="en-GB" sz="1400">
                        <a:effectLst/>
                      </a:endParaRP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dirty="0" err="1">
                          <a:effectLst/>
                        </a:rPr>
                        <a:t>ï</a:t>
                      </a:r>
                      <a:endParaRPr lang="en-GB" sz="1400" dirty="0">
                        <a:effectLst/>
                      </a:endParaRPr>
                    </a:p>
                  </a:txBody>
                  <a:tcPr marL="68580" marR="68580" marT="34290" marB="34290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6539709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3493C6CB-2291-5B4B-B901-6CA43E1946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8087" y="1171273"/>
            <a:ext cx="4462541" cy="168507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 </a:t>
            </a:r>
            <a:r>
              <a:rPr lang="en-US" altLang="en-US" sz="1500" dirty="0">
                <a:solidFill>
                  <a:srgbClr val="4682B4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To Bach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rhaglen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rhad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am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ddim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gwneud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gwaith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osod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acenion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nodau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gyfer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Gymraeg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ddidrafferth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Drwy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ddefnyddio'r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bysell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Alt Gr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modd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gosod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bach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ben y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llafariaid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â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ê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î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û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ŵ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ŷ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ac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acenion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amrywiol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è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ï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altLang="en-US" sz="15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ati</a:t>
            </a:r>
            <a:r>
              <a:rPr lang="en-US" altLang="en-US" sz="15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500" dirty="0">
                <a:hlinkClick r:id="rId3"/>
              </a:rPr>
              <a:t>https://www.interceptorsolutions.com/tobach</a:t>
            </a:r>
            <a:r>
              <a:rPr lang="en-GB" sz="1500" dirty="0"/>
              <a:t> </a:t>
            </a:r>
            <a:endParaRPr lang="en-US" alt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lternative Process 5">
            <a:extLst>
              <a:ext uri="{FF2B5EF4-FFF2-40B4-BE49-F238E27FC236}">
                <a16:creationId xmlns:a16="http://schemas.microsoft.com/office/drawing/2014/main" id="{A8915577-A357-864E-91F3-8116AEB47CA1}"/>
              </a:ext>
            </a:extLst>
          </p:cNvPr>
          <p:cNvSpPr/>
          <p:nvPr/>
        </p:nvSpPr>
        <p:spPr>
          <a:xfrm>
            <a:off x="5299451" y="1546534"/>
            <a:ext cx="3586889" cy="261963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Os</a:t>
            </a:r>
            <a:r>
              <a:rPr lang="en-US" sz="1350" dirty="0"/>
              <a:t> </a:t>
            </a:r>
            <a:r>
              <a:rPr lang="en-US" sz="1350" dirty="0" err="1"/>
              <a:t>ydych</a:t>
            </a:r>
            <a:r>
              <a:rPr lang="en-US" sz="1350" dirty="0"/>
              <a:t> </a:t>
            </a:r>
            <a:r>
              <a:rPr lang="en-US" sz="1350" dirty="0" err="1"/>
              <a:t>chi’n</a:t>
            </a:r>
            <a:r>
              <a:rPr lang="en-US" sz="1350" dirty="0"/>
              <a:t> </a:t>
            </a:r>
            <a:r>
              <a:rPr lang="en-US" sz="1350" dirty="0" err="1"/>
              <a:t>newid</a:t>
            </a:r>
            <a:r>
              <a:rPr lang="en-US" sz="1350" dirty="0"/>
              <a:t> </a:t>
            </a:r>
            <a:r>
              <a:rPr lang="en-US" sz="1350" dirty="0" err="1"/>
              <a:t>iaith</a:t>
            </a:r>
            <a:r>
              <a:rPr lang="en-US" sz="1350" dirty="0"/>
              <a:t> </a:t>
            </a:r>
            <a:r>
              <a:rPr lang="en-US" sz="1350" dirty="0" err="1"/>
              <a:t>eich</a:t>
            </a:r>
            <a:r>
              <a:rPr lang="en-US" sz="1350" dirty="0"/>
              <a:t> </a:t>
            </a:r>
            <a:r>
              <a:rPr lang="en-US" sz="1350" dirty="0" err="1"/>
              <a:t>cyfrifiadur</a:t>
            </a:r>
            <a:r>
              <a:rPr lang="en-US" sz="1350" dirty="0"/>
              <a:t> Windows </a:t>
            </a:r>
            <a:r>
              <a:rPr lang="en-US" sz="1350" dirty="0" err="1"/>
              <a:t>i’r</a:t>
            </a:r>
            <a:r>
              <a:rPr lang="en-US" sz="1350" dirty="0"/>
              <a:t> </a:t>
            </a:r>
            <a:r>
              <a:rPr lang="en-US" sz="1350" dirty="0" err="1"/>
              <a:t>Gymraeg</a:t>
            </a:r>
            <a:r>
              <a:rPr lang="en-US" sz="1350" dirty="0"/>
              <a:t>, </a:t>
            </a:r>
            <a:r>
              <a:rPr lang="en-US" sz="1350" dirty="0" err="1"/>
              <a:t>mae’n</a:t>
            </a:r>
            <a:r>
              <a:rPr lang="en-US" sz="1350" dirty="0"/>
              <a:t> </a:t>
            </a:r>
            <a:r>
              <a:rPr lang="en-US" sz="1350" dirty="0" err="1"/>
              <a:t>galluogi’r</a:t>
            </a:r>
            <a:r>
              <a:rPr lang="en-US" sz="1350" dirty="0"/>
              <a:t> to </a:t>
            </a:r>
            <a:r>
              <a:rPr lang="en-US" sz="1350" dirty="0" err="1"/>
              <a:t>bach</a:t>
            </a:r>
            <a:r>
              <a:rPr lang="en-US" sz="1350" dirty="0"/>
              <a:t> ac </a:t>
            </a:r>
            <a:r>
              <a:rPr lang="en-US" sz="1350" dirty="0" err="1"/>
              <a:t>yn</a:t>
            </a:r>
            <a:r>
              <a:rPr lang="en-US" sz="1350" dirty="0"/>
              <a:t> </a:t>
            </a:r>
            <a:r>
              <a:rPr lang="en-US" sz="1350" dirty="0" err="1"/>
              <a:t>peidio</a:t>
            </a:r>
            <a:r>
              <a:rPr lang="en-US" sz="1350" dirty="0"/>
              <a:t> </a:t>
            </a:r>
            <a:r>
              <a:rPr lang="en-US" sz="1350" dirty="0" err="1"/>
              <a:t>â</a:t>
            </a:r>
            <a:r>
              <a:rPr lang="en-US" sz="1350" dirty="0"/>
              <a:t> </a:t>
            </a:r>
            <a:r>
              <a:rPr lang="en-US" sz="1350" dirty="0" err="1"/>
              <a:t>chywiro’r</a:t>
            </a:r>
            <a:r>
              <a:rPr lang="en-US" sz="1350" dirty="0"/>
              <a:t> </a:t>
            </a:r>
            <a:r>
              <a:rPr lang="en-US" sz="1350" dirty="0" err="1"/>
              <a:t>Saesneg</a:t>
            </a:r>
            <a:r>
              <a:rPr lang="en-US" sz="1350" dirty="0"/>
              <a:t> </a:t>
            </a:r>
            <a:r>
              <a:rPr lang="en-US" sz="1350" dirty="0" err="1"/>
              <a:t>yn</a:t>
            </a:r>
            <a:r>
              <a:rPr lang="en-US" sz="1350" dirty="0"/>
              <a:t> </a:t>
            </a:r>
            <a:r>
              <a:rPr lang="en-US" sz="1350" dirty="0" err="1"/>
              <a:t>awtomatig</a:t>
            </a:r>
            <a:r>
              <a:rPr lang="en-US" sz="1350" dirty="0"/>
              <a:t>.</a:t>
            </a:r>
          </a:p>
          <a:p>
            <a:pPr algn="ctr"/>
            <a:endParaRPr lang="en-US" sz="1350" dirty="0"/>
          </a:p>
          <a:p>
            <a:pPr algn="ctr"/>
            <a:r>
              <a:rPr lang="en-US" sz="1350" dirty="0"/>
              <a:t>Mae </a:t>
            </a:r>
            <a:r>
              <a:rPr lang="en-US" sz="1350" dirty="0" err="1"/>
              <a:t>canllaw</a:t>
            </a:r>
            <a:r>
              <a:rPr lang="en-US" sz="1350" dirty="0"/>
              <a:t> </a:t>
            </a:r>
            <a:r>
              <a:rPr lang="en-US" sz="1350" dirty="0" err="1"/>
              <a:t>ar</a:t>
            </a:r>
            <a:r>
              <a:rPr lang="en-US" sz="1350" dirty="0"/>
              <a:t> </a:t>
            </a:r>
            <a:r>
              <a:rPr lang="en-US" sz="1350" dirty="0" err="1"/>
              <a:t>sut</a:t>
            </a:r>
            <a:r>
              <a:rPr lang="en-US" sz="1350" dirty="0"/>
              <a:t> </a:t>
            </a:r>
            <a:r>
              <a:rPr lang="en-US" sz="1350" dirty="0" err="1"/>
              <a:t>i</a:t>
            </a:r>
            <a:r>
              <a:rPr lang="en-US" sz="1350" dirty="0"/>
              <a:t> </a:t>
            </a:r>
            <a:r>
              <a:rPr lang="en-US" sz="1350" dirty="0" err="1"/>
              <a:t>wneud</a:t>
            </a:r>
            <a:r>
              <a:rPr lang="en-US" sz="1350" dirty="0"/>
              <a:t> </a:t>
            </a:r>
            <a:r>
              <a:rPr lang="en-US" sz="1350" dirty="0" err="1"/>
              <a:t>hynny</a:t>
            </a:r>
            <a:r>
              <a:rPr lang="en-US" sz="1350" dirty="0"/>
              <a:t> </a:t>
            </a:r>
            <a:r>
              <a:rPr lang="en-US" sz="1350" dirty="0" err="1"/>
              <a:t>yn</a:t>
            </a:r>
            <a:r>
              <a:rPr lang="en-US" sz="1350" dirty="0"/>
              <a:t>: </a:t>
            </a:r>
          </a:p>
          <a:p>
            <a:pPr algn="ctr"/>
            <a:r>
              <a:rPr lang="en-GB" sz="1350" dirty="0">
                <a:hlinkClick r:id="rId4"/>
              </a:rPr>
              <a:t>https://support.microsoft.com/en-us/office/language-accessory-pack-for-office-82ee1236-0f9a-45ee-9c72-05b026ee809f?ui=en-us&amp;rs=en-us&amp;ad=us</a:t>
            </a:r>
            <a:endParaRPr lang="en-US" sz="1350" dirty="0"/>
          </a:p>
        </p:txBody>
      </p:sp>
    </p:spTree>
    <p:extLst>
      <p:ext uri="{BB962C8B-B14F-4D97-AF65-F5344CB8AC3E}">
        <p14:creationId xmlns:p14="http://schemas.microsoft.com/office/powerpoint/2010/main" val="416652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73ED2781-54FB-B04A-B5CB-5AF196A62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95661">
            <a:off x="220225" y="1617590"/>
            <a:ext cx="1720290" cy="230576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71EC5E-D577-1944-AA30-BE2164C41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09591">
            <a:off x="7154571" y="2450346"/>
            <a:ext cx="1638455" cy="2416493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E70538D-AD88-A248-A043-F9A9212B0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100" y="76659"/>
            <a:ext cx="2223479" cy="763526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algn="l"/>
            <a:r>
              <a:rPr lang="en-US" dirty="0" err="1">
                <a:solidFill>
                  <a:schemeClr val="tx1"/>
                </a:solidFill>
                <a:latin typeface="Avenir Roman" panose="02000503020000020003" pitchFamily="2" charset="0"/>
              </a:rPr>
              <a:t>Llyfrau</a:t>
            </a:r>
            <a:endParaRPr lang="en-US" dirty="0">
              <a:solidFill>
                <a:schemeClr val="tx1"/>
              </a:solidFill>
              <a:latin typeface="Avenir Roman" panose="02000503020000020003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611BAC-9833-A640-8A98-F5582E88F0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1250">
            <a:off x="2321133" y="2406404"/>
            <a:ext cx="1655172" cy="24250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2D2EFF-D53F-0F46-9DAE-FC9E78CA2A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389" y="158140"/>
            <a:ext cx="1503093" cy="214150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DB65521-3F4B-1541-9BD7-8B81D0E04A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5537">
            <a:off x="4604788" y="2485763"/>
            <a:ext cx="1622330" cy="234566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EC1289C-C400-AE4D-811A-E7807B0845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663">
            <a:off x="5970360" y="206106"/>
            <a:ext cx="1635980" cy="235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123353"/>
      </p:ext>
    </p:extLst>
  </p:cSld>
  <p:clrMapOvr>
    <a:masterClrMapping/>
  </p:clrMapOvr>
</p:sld>
</file>

<file path=ppt/theme/theme1.xml><?xml version="1.0" encoding="utf-8"?>
<a:theme xmlns:a="http://schemas.openxmlformats.org/drawingml/2006/main" name="Cwis CMB Caerfyrddin Gorff 2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Cwis CMB Caerfyrddin Gorff 20</Template>
  <TotalTime>0</TotalTime>
  <Words>1917</Words>
  <Application>Microsoft Office PowerPoint</Application>
  <PresentationFormat>On-screen Show (16:9)</PresentationFormat>
  <Paragraphs>380</Paragraphs>
  <Slides>35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Cwis CMB Caerfyrddin Gorff 20</vt:lpstr>
      <vt:lpstr>Gwallau Cyffredin Geiriau Tebyg   </vt:lpstr>
      <vt:lpstr>PowerPoint Presentation</vt:lpstr>
      <vt:lpstr>Geiriau Tebyg  </vt:lpstr>
      <vt:lpstr>PowerPoint Presentation</vt:lpstr>
      <vt:lpstr>Dyma rai geiriau tebyg yn y Gymraeg... </vt:lpstr>
      <vt:lpstr>PowerPoint Presentation</vt:lpstr>
      <vt:lpstr>PowerPoint Presentation</vt:lpstr>
      <vt:lpstr>PowerPoint Presentation</vt:lpstr>
      <vt:lpstr>a / ac  = and </vt:lpstr>
      <vt:lpstr>PowerPoint Presentation</vt:lpstr>
      <vt:lpstr>a = rhagenw perthynol </vt:lpstr>
      <vt:lpstr>na / nac = negyddol </vt:lpstr>
      <vt:lpstr>na / nag  = than </vt:lpstr>
      <vt:lpstr>nid / nad  = than </vt:lpstr>
      <vt:lpstr>Sillafu </vt:lpstr>
      <vt:lpstr>Sillafu  Pa lythrennau sy’n dyblu?</vt:lpstr>
      <vt:lpstr>PowerPoint Presentation</vt:lpstr>
      <vt:lpstr>PowerPoint Presentation</vt:lpstr>
      <vt:lpstr>Dewiswch y ffurfiau cywir …</vt:lpstr>
      <vt:lpstr>Dewiswch y ffurfiau cywir …</vt:lpstr>
      <vt:lpstr>‘i’ neu ‘u’??</vt:lpstr>
      <vt:lpstr>Acen grom (Y to bach)</vt:lpstr>
      <vt:lpstr>PowerPoint Presentation</vt:lpstr>
      <vt:lpstr>PowerPoint Presentation</vt:lpstr>
      <vt:lpstr>Cymorth wrth ysgrifennu </vt:lpstr>
      <vt:lpstr>Cysgliad</vt:lpstr>
      <vt:lpstr>Prif Sgrin Cysgeir</vt:lpstr>
      <vt:lpstr>Y Botwm Pori</vt:lpstr>
      <vt:lpstr>Beth yw Cysill?</vt:lpstr>
      <vt:lpstr>Defnyddio Cysill…</vt:lpstr>
      <vt:lpstr>PowerPoint Presentation</vt:lpstr>
      <vt:lpstr>Defnyddio Cysill…</vt:lpstr>
      <vt:lpstr>Cysylltiadau Defnyddiol…</vt:lpstr>
      <vt:lpstr>To bach!</vt:lpstr>
      <vt:lpstr>Llyfrau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Gwallau Cyffredin Geiriau Tebyg   </dc:title>
  <dc:creator/>
  <cp:lastModifiedBy/>
  <cp:revision>2</cp:revision>
  <cp:lastPrinted>2020-07-22T21:45:41Z</cp:lastPrinted>
  <dcterms:created xsi:type="dcterms:W3CDTF">2017-08-01T15:40:51Z</dcterms:created>
  <dcterms:modified xsi:type="dcterms:W3CDTF">2022-02-08T00:43:07Z</dcterms:modified>
</cp:coreProperties>
</file>