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av" ContentType="audio/x-wav"/>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8" r:id="rId5"/>
  </p:sldMasterIdLst>
  <p:notesMasterIdLst>
    <p:notesMasterId r:id="rId35"/>
  </p:notesMasterIdLst>
  <p:sldIdLst>
    <p:sldId id="258" r:id="rId6"/>
    <p:sldId id="347" r:id="rId7"/>
    <p:sldId id="348" r:id="rId8"/>
    <p:sldId id="416" r:id="rId9"/>
    <p:sldId id="418" r:id="rId10"/>
    <p:sldId id="349" r:id="rId11"/>
    <p:sldId id="312" r:id="rId12"/>
    <p:sldId id="260" r:id="rId13"/>
    <p:sldId id="302" r:id="rId14"/>
    <p:sldId id="301" r:id="rId15"/>
    <p:sldId id="262" r:id="rId16"/>
    <p:sldId id="565" r:id="rId17"/>
    <p:sldId id="563" r:id="rId18"/>
    <p:sldId id="528" r:id="rId19"/>
    <p:sldId id="304" r:id="rId20"/>
    <p:sldId id="309" r:id="rId21"/>
    <p:sldId id="338" r:id="rId22"/>
    <p:sldId id="299" r:id="rId23"/>
    <p:sldId id="351" r:id="rId24"/>
    <p:sldId id="308" r:id="rId25"/>
    <p:sldId id="278" r:id="rId26"/>
    <p:sldId id="303" r:id="rId27"/>
    <p:sldId id="280" r:id="rId28"/>
    <p:sldId id="307" r:id="rId29"/>
    <p:sldId id="297" r:id="rId30"/>
    <p:sldId id="285" r:id="rId31"/>
    <p:sldId id="287" r:id="rId32"/>
    <p:sldId id="273" r:id="rId33"/>
    <p:sldId id="274"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CC6332B-C43B-4632-914D-F100CB0DC18D}" v="1" dt="2026-09-29T08:58:53.55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74" autoAdjust="0"/>
    <p:restoredTop sz="83314" autoAdjust="0"/>
  </p:normalViewPr>
  <p:slideViewPr>
    <p:cSldViewPr snapToGrid="0" snapToObjects="1">
      <p:cViewPr varScale="1">
        <p:scale>
          <a:sx n="82" d="100"/>
          <a:sy n="82" d="100"/>
        </p:scale>
        <p:origin x="581"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tableStyles" Target="tableStyles.xml"/><Relationship Id="rId21" Type="http://schemas.openxmlformats.org/officeDocument/2006/relationships/slide" Target="slides/slide16.xml"/><Relationship Id="rId34" Type="http://schemas.openxmlformats.org/officeDocument/2006/relationships/slide" Target="slides/slide29.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presProps" Target="pres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notesMaster" Target="notesMasters/notesMaster1.xml"/><Relationship Id="rId8" Type="http://schemas.openxmlformats.org/officeDocument/2006/relationships/slide" Target="slides/slide3.xml"/><Relationship Id="rId3" Type="http://schemas.openxmlformats.org/officeDocument/2006/relationships/customXml" Target="../customXml/item3.xml"/></Relationships>
</file>

<file path=ppt/diagrams/colors1.xml><?xml version="1.0" encoding="utf-8"?>
<dgm:colorsDef xmlns:dgm="http://schemas.openxmlformats.org/drawingml/2006/diagram" xmlns:a="http://schemas.openxmlformats.org/drawingml/2006/main" uniqueId="urn:microsoft.com/office/officeart/2005/8/colors/accent1_2#3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3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A3712D8-3C63-4F1C-A7C6-75E30FD0E86C}" type="doc">
      <dgm:prSet loTypeId="urn:microsoft.com/office/officeart/2005/8/layout/vList2" loCatId="list" qsTypeId="urn:microsoft.com/office/officeart/2005/8/quickstyle/simple1#31" qsCatId="simple" csTypeId="urn:microsoft.com/office/officeart/2005/8/colors/accent1_2#31" csCatId="accent1"/>
      <dgm:spPr/>
      <dgm:t>
        <a:bodyPr/>
        <a:lstStyle/>
        <a:p>
          <a:endParaRPr lang="en-US"/>
        </a:p>
      </dgm:t>
    </dgm:pt>
    <dgm:pt modelId="{48B74B4A-07E6-4258-A2D5-FD3B68A5CD1E}">
      <dgm:prSet/>
      <dgm:spPr/>
      <dgm:t>
        <a:bodyPr/>
        <a:lstStyle/>
        <a:p>
          <a:r>
            <a:rPr lang="en-GB" b="1" dirty="0"/>
            <a:t>Aspects of philosophy</a:t>
          </a:r>
          <a:endParaRPr lang="en-US" dirty="0"/>
        </a:p>
      </dgm:t>
    </dgm:pt>
    <dgm:pt modelId="{0446254D-9178-4044-9E3B-42EDC5D6B240}" type="parTrans" cxnId="{74703668-4B4C-4024-9989-A72439120E72}">
      <dgm:prSet/>
      <dgm:spPr/>
      <dgm:t>
        <a:bodyPr/>
        <a:lstStyle/>
        <a:p>
          <a:endParaRPr lang="en-US"/>
        </a:p>
      </dgm:t>
    </dgm:pt>
    <dgm:pt modelId="{B711E255-3917-462F-B09B-9777B388A621}" type="sibTrans" cxnId="{74703668-4B4C-4024-9989-A72439120E72}">
      <dgm:prSet/>
      <dgm:spPr/>
      <dgm:t>
        <a:bodyPr/>
        <a:lstStyle/>
        <a:p>
          <a:endParaRPr lang="en-US"/>
        </a:p>
      </dgm:t>
    </dgm:pt>
    <dgm:pt modelId="{FF0E95C2-D925-4512-8F83-5C6EB5196A83}">
      <dgm:prSet/>
      <dgm:spPr/>
      <dgm:t>
        <a:bodyPr/>
        <a:lstStyle/>
        <a:p>
          <a:r>
            <a:rPr lang="en-GB" b="1" dirty="0"/>
            <a:t>Positivism - </a:t>
          </a:r>
          <a:r>
            <a:rPr lang="en-GB" dirty="0"/>
            <a:t>importance of an objective scientific method.</a:t>
          </a:r>
          <a:endParaRPr lang="en-US" dirty="0"/>
        </a:p>
      </dgm:t>
    </dgm:pt>
    <dgm:pt modelId="{F32F44EC-43C5-4ACB-AE0E-84A5C56996BA}" type="parTrans" cxnId="{B7087B00-1083-488D-BED4-AB46C09C7A1E}">
      <dgm:prSet/>
      <dgm:spPr/>
      <dgm:t>
        <a:bodyPr/>
        <a:lstStyle/>
        <a:p>
          <a:endParaRPr lang="en-US"/>
        </a:p>
      </dgm:t>
    </dgm:pt>
    <dgm:pt modelId="{A5B6A5F6-8809-4C55-B024-D80278BDBC9C}" type="sibTrans" cxnId="{B7087B00-1083-488D-BED4-AB46C09C7A1E}">
      <dgm:prSet/>
      <dgm:spPr/>
      <dgm:t>
        <a:bodyPr/>
        <a:lstStyle/>
        <a:p>
          <a:endParaRPr lang="en-US"/>
        </a:p>
      </dgm:t>
    </dgm:pt>
    <dgm:pt modelId="{D37ADFCB-1158-4B3F-9F03-0374E5CEDCA8}">
      <dgm:prSet/>
      <dgm:spPr/>
      <dgm:t>
        <a:bodyPr/>
        <a:lstStyle/>
        <a:p>
          <a:r>
            <a:rPr lang="en-GB" b="1" dirty="0"/>
            <a:t>Realism - </a:t>
          </a:r>
          <a:r>
            <a:rPr lang="en-US" dirty="0"/>
            <a:t>what the senses show us as reality is the truth.</a:t>
          </a:r>
        </a:p>
      </dgm:t>
    </dgm:pt>
    <dgm:pt modelId="{38315C3E-9C8A-412B-AB52-F759E4C6991B}" type="parTrans" cxnId="{4F56617C-31FE-46E0-AEC3-66C25122C98B}">
      <dgm:prSet/>
      <dgm:spPr/>
      <dgm:t>
        <a:bodyPr/>
        <a:lstStyle/>
        <a:p>
          <a:endParaRPr lang="en-US"/>
        </a:p>
      </dgm:t>
    </dgm:pt>
    <dgm:pt modelId="{021E6BFF-47BF-4EC3-92DF-8596328B9667}" type="sibTrans" cxnId="{4F56617C-31FE-46E0-AEC3-66C25122C98B}">
      <dgm:prSet/>
      <dgm:spPr/>
      <dgm:t>
        <a:bodyPr/>
        <a:lstStyle/>
        <a:p>
          <a:endParaRPr lang="en-US"/>
        </a:p>
      </dgm:t>
    </dgm:pt>
    <dgm:pt modelId="{E0CFA9FC-5EA7-408E-883D-1F6EE572C84A}">
      <dgm:prSet/>
      <dgm:spPr/>
      <dgm:t>
        <a:bodyPr/>
        <a:lstStyle/>
        <a:p>
          <a:r>
            <a:rPr lang="en-GB" b="1" dirty="0"/>
            <a:t>Interpretivism – </a:t>
          </a:r>
          <a:r>
            <a:rPr lang="en-GB" dirty="0"/>
            <a:t>more concerned with understanding peoples perception of the world.</a:t>
          </a:r>
          <a:endParaRPr lang="en-US" dirty="0"/>
        </a:p>
      </dgm:t>
    </dgm:pt>
    <dgm:pt modelId="{C90E50B7-AC6E-4410-9E02-8B1A486A1551}" type="parTrans" cxnId="{2433BE8D-747A-4EFC-969A-108A59A1A57E}">
      <dgm:prSet/>
      <dgm:spPr/>
      <dgm:t>
        <a:bodyPr/>
        <a:lstStyle/>
        <a:p>
          <a:endParaRPr lang="en-US"/>
        </a:p>
      </dgm:t>
    </dgm:pt>
    <dgm:pt modelId="{A8B89BDE-8143-4261-B3B0-B520CBDA2A41}" type="sibTrans" cxnId="{2433BE8D-747A-4EFC-969A-108A59A1A57E}">
      <dgm:prSet/>
      <dgm:spPr/>
      <dgm:t>
        <a:bodyPr/>
        <a:lstStyle/>
        <a:p>
          <a:endParaRPr lang="en-US"/>
        </a:p>
      </dgm:t>
    </dgm:pt>
    <dgm:pt modelId="{EF8F0AF1-C053-4979-82F9-A90AE191D165}">
      <dgm:prSet/>
      <dgm:spPr/>
      <dgm:t>
        <a:bodyPr/>
        <a:lstStyle/>
        <a:p>
          <a:r>
            <a:rPr lang="en-GB" b="1"/>
            <a:t>Pragmatism </a:t>
          </a:r>
          <a:r>
            <a:rPr lang="en-GB"/>
            <a:t>– The research question is the most important determinant of Knowledge. </a:t>
          </a:r>
          <a:endParaRPr lang="en-US"/>
        </a:p>
      </dgm:t>
    </dgm:pt>
    <dgm:pt modelId="{039FFEA5-6BB6-47FD-9EF0-94D248027A60}" type="parTrans" cxnId="{0FA5D192-7593-4E20-965B-CB3EDCD487DB}">
      <dgm:prSet/>
      <dgm:spPr/>
      <dgm:t>
        <a:bodyPr/>
        <a:lstStyle/>
        <a:p>
          <a:endParaRPr lang="en-US"/>
        </a:p>
      </dgm:t>
    </dgm:pt>
    <dgm:pt modelId="{893CC098-3EC4-4933-B439-5E2E0F39902C}" type="sibTrans" cxnId="{0FA5D192-7593-4E20-965B-CB3EDCD487DB}">
      <dgm:prSet/>
      <dgm:spPr/>
      <dgm:t>
        <a:bodyPr/>
        <a:lstStyle/>
        <a:p>
          <a:endParaRPr lang="en-US"/>
        </a:p>
      </dgm:t>
    </dgm:pt>
    <dgm:pt modelId="{2AFF3AE4-26E3-462A-9EB4-2E1C5C9EA64A}" type="pres">
      <dgm:prSet presAssocID="{9A3712D8-3C63-4F1C-A7C6-75E30FD0E86C}" presName="linear" presStyleCnt="0">
        <dgm:presLayoutVars>
          <dgm:animLvl val="lvl"/>
          <dgm:resizeHandles val="exact"/>
        </dgm:presLayoutVars>
      </dgm:prSet>
      <dgm:spPr/>
    </dgm:pt>
    <dgm:pt modelId="{527C5182-B7F0-485C-B9BC-007566188715}" type="pres">
      <dgm:prSet presAssocID="{48B74B4A-07E6-4258-A2D5-FD3B68A5CD1E}" presName="parentText" presStyleLbl="node1" presStyleIdx="0" presStyleCnt="1" custLinFactNeighborX="0" custLinFactNeighborY="-4086">
        <dgm:presLayoutVars>
          <dgm:chMax val="0"/>
          <dgm:bulletEnabled val="1"/>
        </dgm:presLayoutVars>
      </dgm:prSet>
      <dgm:spPr/>
    </dgm:pt>
    <dgm:pt modelId="{6EE98B06-AEC7-466B-857D-67C97583C249}" type="pres">
      <dgm:prSet presAssocID="{48B74B4A-07E6-4258-A2D5-FD3B68A5CD1E}" presName="childText" presStyleLbl="revTx" presStyleIdx="0" presStyleCnt="1">
        <dgm:presLayoutVars>
          <dgm:bulletEnabled val="1"/>
        </dgm:presLayoutVars>
      </dgm:prSet>
      <dgm:spPr/>
    </dgm:pt>
  </dgm:ptLst>
  <dgm:cxnLst>
    <dgm:cxn modelId="{B7087B00-1083-488D-BED4-AB46C09C7A1E}" srcId="{48B74B4A-07E6-4258-A2D5-FD3B68A5CD1E}" destId="{FF0E95C2-D925-4512-8F83-5C6EB5196A83}" srcOrd="0" destOrd="0" parTransId="{F32F44EC-43C5-4ACB-AE0E-84A5C56996BA}" sibTransId="{A5B6A5F6-8809-4C55-B024-D80278BDBC9C}"/>
    <dgm:cxn modelId="{0F310E19-E056-4723-A4F4-7E502213DD34}" type="presOf" srcId="{EF8F0AF1-C053-4979-82F9-A90AE191D165}" destId="{6EE98B06-AEC7-466B-857D-67C97583C249}" srcOrd="0" destOrd="3" presId="urn:microsoft.com/office/officeart/2005/8/layout/vList2"/>
    <dgm:cxn modelId="{4C97561B-9552-4C6C-92F6-455B046A3DF6}" type="presOf" srcId="{D37ADFCB-1158-4B3F-9F03-0374E5CEDCA8}" destId="{6EE98B06-AEC7-466B-857D-67C97583C249}" srcOrd="0" destOrd="1" presId="urn:microsoft.com/office/officeart/2005/8/layout/vList2"/>
    <dgm:cxn modelId="{5C9CF428-A4E8-4F7C-A055-4CF4A249ECB6}" type="presOf" srcId="{FF0E95C2-D925-4512-8F83-5C6EB5196A83}" destId="{6EE98B06-AEC7-466B-857D-67C97583C249}" srcOrd="0" destOrd="0" presId="urn:microsoft.com/office/officeart/2005/8/layout/vList2"/>
    <dgm:cxn modelId="{664B2066-9FDB-47A1-A84B-68DB0EE93A7A}" type="presOf" srcId="{E0CFA9FC-5EA7-408E-883D-1F6EE572C84A}" destId="{6EE98B06-AEC7-466B-857D-67C97583C249}" srcOrd="0" destOrd="2" presId="urn:microsoft.com/office/officeart/2005/8/layout/vList2"/>
    <dgm:cxn modelId="{74703668-4B4C-4024-9989-A72439120E72}" srcId="{9A3712D8-3C63-4F1C-A7C6-75E30FD0E86C}" destId="{48B74B4A-07E6-4258-A2D5-FD3B68A5CD1E}" srcOrd="0" destOrd="0" parTransId="{0446254D-9178-4044-9E3B-42EDC5D6B240}" sibTransId="{B711E255-3917-462F-B09B-9777B388A621}"/>
    <dgm:cxn modelId="{112DF269-C7A7-41E1-BC36-6D11CD53C400}" type="presOf" srcId="{48B74B4A-07E6-4258-A2D5-FD3B68A5CD1E}" destId="{527C5182-B7F0-485C-B9BC-007566188715}" srcOrd="0" destOrd="0" presId="urn:microsoft.com/office/officeart/2005/8/layout/vList2"/>
    <dgm:cxn modelId="{4F56617C-31FE-46E0-AEC3-66C25122C98B}" srcId="{48B74B4A-07E6-4258-A2D5-FD3B68A5CD1E}" destId="{D37ADFCB-1158-4B3F-9F03-0374E5CEDCA8}" srcOrd="1" destOrd="0" parTransId="{38315C3E-9C8A-412B-AB52-F759E4C6991B}" sibTransId="{021E6BFF-47BF-4EC3-92DF-8596328B9667}"/>
    <dgm:cxn modelId="{2433BE8D-747A-4EFC-969A-108A59A1A57E}" srcId="{48B74B4A-07E6-4258-A2D5-FD3B68A5CD1E}" destId="{E0CFA9FC-5EA7-408E-883D-1F6EE572C84A}" srcOrd="2" destOrd="0" parTransId="{C90E50B7-AC6E-4410-9E02-8B1A486A1551}" sibTransId="{A8B89BDE-8143-4261-B3B0-B520CBDA2A41}"/>
    <dgm:cxn modelId="{0FA5D192-7593-4E20-965B-CB3EDCD487DB}" srcId="{48B74B4A-07E6-4258-A2D5-FD3B68A5CD1E}" destId="{EF8F0AF1-C053-4979-82F9-A90AE191D165}" srcOrd="3" destOrd="0" parTransId="{039FFEA5-6BB6-47FD-9EF0-94D248027A60}" sibTransId="{893CC098-3EC4-4933-B439-5E2E0F39902C}"/>
    <dgm:cxn modelId="{7118D89F-4BDD-458C-808F-1262CA9314AB}" type="presOf" srcId="{9A3712D8-3C63-4F1C-A7C6-75E30FD0E86C}" destId="{2AFF3AE4-26E3-462A-9EB4-2E1C5C9EA64A}" srcOrd="0" destOrd="0" presId="urn:microsoft.com/office/officeart/2005/8/layout/vList2"/>
    <dgm:cxn modelId="{1BD4FBEE-1605-4C4A-B3EA-E0F281F99C15}" type="presParOf" srcId="{2AFF3AE4-26E3-462A-9EB4-2E1C5C9EA64A}" destId="{527C5182-B7F0-485C-B9BC-007566188715}" srcOrd="0" destOrd="0" presId="urn:microsoft.com/office/officeart/2005/8/layout/vList2"/>
    <dgm:cxn modelId="{02CF7F21-1851-4483-9831-C0BEB7AAFA9D}" type="presParOf" srcId="{2AFF3AE4-26E3-462A-9EB4-2E1C5C9EA64A}" destId="{6EE98B06-AEC7-466B-857D-67C97583C249}"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81A80B1-82F3-4FE9-9CA5-076D025A1BFA}" type="doc">
      <dgm:prSet loTypeId="urn:microsoft.com/office/officeart/2005/8/layout/default" loCatId="list" qsTypeId="urn:microsoft.com/office/officeart/2005/8/quickstyle/simple1#32" qsCatId="simple" csTypeId="urn:microsoft.com/office/officeart/2005/8/colors/accent1_2#32" csCatId="accent1" phldr="1"/>
      <dgm:spPr/>
      <dgm:t>
        <a:bodyPr/>
        <a:lstStyle/>
        <a:p>
          <a:endParaRPr lang="en-GB"/>
        </a:p>
      </dgm:t>
    </dgm:pt>
    <dgm:pt modelId="{48F8A252-8987-4575-86FE-0B6D7A22B33B}">
      <dgm:prSet phldrT="[Text]"/>
      <dgm:spPr/>
      <dgm:t>
        <a:bodyPr/>
        <a:lstStyle/>
        <a:p>
          <a:r>
            <a:rPr lang="en-GB" b="1" dirty="0">
              <a:solidFill>
                <a:srgbClr val="C00000"/>
              </a:solidFill>
            </a:rPr>
            <a:t>Experiment</a:t>
          </a:r>
        </a:p>
      </dgm:t>
    </dgm:pt>
    <dgm:pt modelId="{C1B613E9-1621-4D27-8BEF-DFC4EBD504C6}" type="parTrans" cxnId="{9FC312D3-B666-4399-84AD-5A40634989CE}">
      <dgm:prSet/>
      <dgm:spPr/>
      <dgm:t>
        <a:bodyPr/>
        <a:lstStyle/>
        <a:p>
          <a:endParaRPr lang="en-GB"/>
        </a:p>
      </dgm:t>
    </dgm:pt>
    <dgm:pt modelId="{24C2C106-F393-4A13-A9BC-DA22FF87A5AC}" type="sibTrans" cxnId="{9FC312D3-B666-4399-84AD-5A40634989CE}">
      <dgm:prSet/>
      <dgm:spPr/>
      <dgm:t>
        <a:bodyPr/>
        <a:lstStyle/>
        <a:p>
          <a:endParaRPr lang="en-GB"/>
        </a:p>
      </dgm:t>
    </dgm:pt>
    <dgm:pt modelId="{55A6A731-1A9E-434E-8B2D-9BD0313AD3F3}">
      <dgm:prSet phldrT="[Text]"/>
      <dgm:spPr/>
      <dgm:t>
        <a:bodyPr/>
        <a:lstStyle/>
        <a:p>
          <a:r>
            <a:rPr lang="en-GB" b="1" dirty="0">
              <a:solidFill>
                <a:srgbClr val="002060"/>
              </a:solidFill>
            </a:rPr>
            <a:t>Action Research</a:t>
          </a:r>
        </a:p>
      </dgm:t>
    </dgm:pt>
    <dgm:pt modelId="{D637DB06-D6B9-4E58-B08C-47BB09234B3B}" type="parTrans" cxnId="{3A2BC6C4-62B9-41FD-AB62-76D3A5176654}">
      <dgm:prSet/>
      <dgm:spPr/>
      <dgm:t>
        <a:bodyPr/>
        <a:lstStyle/>
        <a:p>
          <a:endParaRPr lang="en-GB"/>
        </a:p>
      </dgm:t>
    </dgm:pt>
    <dgm:pt modelId="{581BC900-D817-4B72-A80D-3ED0D84FCD17}" type="sibTrans" cxnId="{3A2BC6C4-62B9-41FD-AB62-76D3A5176654}">
      <dgm:prSet/>
      <dgm:spPr/>
      <dgm:t>
        <a:bodyPr/>
        <a:lstStyle/>
        <a:p>
          <a:endParaRPr lang="en-GB"/>
        </a:p>
      </dgm:t>
    </dgm:pt>
    <dgm:pt modelId="{F9FED818-72E0-4882-B3E1-2C6AE908CBF9}">
      <dgm:prSet phldrT="[Text]"/>
      <dgm:spPr/>
      <dgm:t>
        <a:bodyPr/>
        <a:lstStyle/>
        <a:p>
          <a:r>
            <a:rPr lang="en-GB" b="1" dirty="0">
              <a:solidFill>
                <a:srgbClr val="7030A0"/>
              </a:solidFill>
            </a:rPr>
            <a:t>Survey</a:t>
          </a:r>
        </a:p>
      </dgm:t>
    </dgm:pt>
    <dgm:pt modelId="{1F603416-6AF3-4C6C-A446-5BE24DE38B45}" type="parTrans" cxnId="{211E8CC8-3FC2-4D4D-8C20-85FB48DF5D00}">
      <dgm:prSet/>
      <dgm:spPr/>
      <dgm:t>
        <a:bodyPr/>
        <a:lstStyle/>
        <a:p>
          <a:endParaRPr lang="en-GB"/>
        </a:p>
      </dgm:t>
    </dgm:pt>
    <dgm:pt modelId="{3C724F79-9E63-4E4D-9F17-70CA69B6F3D2}" type="sibTrans" cxnId="{211E8CC8-3FC2-4D4D-8C20-85FB48DF5D00}">
      <dgm:prSet/>
      <dgm:spPr/>
      <dgm:t>
        <a:bodyPr/>
        <a:lstStyle/>
        <a:p>
          <a:endParaRPr lang="en-GB"/>
        </a:p>
      </dgm:t>
    </dgm:pt>
    <dgm:pt modelId="{E9B1EAC8-674D-44A0-B968-13CBA31E9E08}">
      <dgm:prSet phldrT="[Text]"/>
      <dgm:spPr/>
      <dgm:t>
        <a:bodyPr/>
        <a:lstStyle/>
        <a:p>
          <a:r>
            <a:rPr lang="en-GB" dirty="0"/>
            <a:t>Grounded theory</a:t>
          </a:r>
        </a:p>
      </dgm:t>
    </dgm:pt>
    <dgm:pt modelId="{1A8EA11F-CE6D-41E0-AE40-95BF612A0A0A}" type="parTrans" cxnId="{80D53029-D259-4BB1-8DF9-468E3154D9ED}">
      <dgm:prSet/>
      <dgm:spPr/>
      <dgm:t>
        <a:bodyPr/>
        <a:lstStyle/>
        <a:p>
          <a:endParaRPr lang="en-GB"/>
        </a:p>
      </dgm:t>
    </dgm:pt>
    <dgm:pt modelId="{B88E7B77-64EC-4E7B-877A-9014CDAE0E54}" type="sibTrans" cxnId="{80D53029-D259-4BB1-8DF9-468E3154D9ED}">
      <dgm:prSet/>
      <dgm:spPr/>
      <dgm:t>
        <a:bodyPr/>
        <a:lstStyle/>
        <a:p>
          <a:endParaRPr lang="en-GB"/>
        </a:p>
      </dgm:t>
    </dgm:pt>
    <dgm:pt modelId="{09C89A6C-C52B-4B11-B9E9-D2EA70B7B055}">
      <dgm:prSet phldrT="[Text]"/>
      <dgm:spPr/>
      <dgm:t>
        <a:bodyPr/>
        <a:lstStyle/>
        <a:p>
          <a:r>
            <a:rPr lang="en-GB" b="1" dirty="0">
              <a:solidFill>
                <a:srgbClr val="800000"/>
              </a:solidFill>
            </a:rPr>
            <a:t>Ethnography</a:t>
          </a:r>
        </a:p>
      </dgm:t>
    </dgm:pt>
    <dgm:pt modelId="{2205B397-97A2-4053-A0AA-8BF7557E68F1}" type="parTrans" cxnId="{27449981-5F47-4A7C-AA39-11EEDB302E81}">
      <dgm:prSet/>
      <dgm:spPr/>
      <dgm:t>
        <a:bodyPr/>
        <a:lstStyle/>
        <a:p>
          <a:endParaRPr lang="en-GB"/>
        </a:p>
      </dgm:t>
    </dgm:pt>
    <dgm:pt modelId="{5EE30946-851C-453D-83FF-3D218A669C8F}" type="sibTrans" cxnId="{27449981-5F47-4A7C-AA39-11EEDB302E81}">
      <dgm:prSet/>
      <dgm:spPr/>
      <dgm:t>
        <a:bodyPr/>
        <a:lstStyle/>
        <a:p>
          <a:endParaRPr lang="en-GB"/>
        </a:p>
      </dgm:t>
    </dgm:pt>
    <dgm:pt modelId="{FA2F8DD4-6173-41D8-BE39-D2D1D753E1D6}">
      <dgm:prSet/>
      <dgm:spPr/>
      <dgm:t>
        <a:bodyPr/>
        <a:lstStyle/>
        <a:p>
          <a:r>
            <a:rPr lang="en-GB" b="1" dirty="0">
              <a:solidFill>
                <a:srgbClr val="CC00CC"/>
              </a:solidFill>
            </a:rPr>
            <a:t>Archival/Desk Research</a:t>
          </a:r>
        </a:p>
      </dgm:t>
    </dgm:pt>
    <dgm:pt modelId="{344E5603-1EF3-487D-80B5-BB1BAF5092CB}" type="parTrans" cxnId="{8A2F6B42-21AE-4F02-B325-D00AF18A401C}">
      <dgm:prSet/>
      <dgm:spPr/>
      <dgm:t>
        <a:bodyPr/>
        <a:lstStyle/>
        <a:p>
          <a:endParaRPr lang="en-GB"/>
        </a:p>
      </dgm:t>
    </dgm:pt>
    <dgm:pt modelId="{E423384C-DC12-4DF5-BE40-B0B2B338B6C2}" type="sibTrans" cxnId="{8A2F6B42-21AE-4F02-B325-D00AF18A401C}">
      <dgm:prSet/>
      <dgm:spPr/>
      <dgm:t>
        <a:bodyPr/>
        <a:lstStyle/>
        <a:p>
          <a:endParaRPr lang="en-GB"/>
        </a:p>
      </dgm:t>
    </dgm:pt>
    <dgm:pt modelId="{EA5A82F9-C488-4A44-BC8B-FF9DE47CEBA6}">
      <dgm:prSet/>
      <dgm:spPr/>
      <dgm:t>
        <a:bodyPr/>
        <a:lstStyle/>
        <a:p>
          <a:r>
            <a:rPr lang="en-GB" b="1" dirty="0">
              <a:solidFill>
                <a:srgbClr val="006600"/>
              </a:solidFill>
            </a:rPr>
            <a:t>Case-study</a:t>
          </a:r>
        </a:p>
      </dgm:t>
    </dgm:pt>
    <dgm:pt modelId="{5F0B28E6-79EE-402B-9CAE-27F64F0A7C41}" type="parTrans" cxnId="{345EA7F6-639D-4101-923D-E9EFA57A3965}">
      <dgm:prSet/>
      <dgm:spPr/>
      <dgm:t>
        <a:bodyPr/>
        <a:lstStyle/>
        <a:p>
          <a:endParaRPr lang="en-GB"/>
        </a:p>
      </dgm:t>
    </dgm:pt>
    <dgm:pt modelId="{BD423279-860C-48A4-8A11-7D040803052D}" type="sibTrans" cxnId="{345EA7F6-639D-4101-923D-E9EFA57A3965}">
      <dgm:prSet/>
      <dgm:spPr/>
      <dgm:t>
        <a:bodyPr/>
        <a:lstStyle/>
        <a:p>
          <a:endParaRPr lang="en-GB"/>
        </a:p>
      </dgm:t>
    </dgm:pt>
    <dgm:pt modelId="{DA2A79ED-B308-4D22-92FE-0A4861CF7AF7}" type="pres">
      <dgm:prSet presAssocID="{C81A80B1-82F3-4FE9-9CA5-076D025A1BFA}" presName="diagram" presStyleCnt="0">
        <dgm:presLayoutVars>
          <dgm:dir/>
          <dgm:resizeHandles val="exact"/>
        </dgm:presLayoutVars>
      </dgm:prSet>
      <dgm:spPr/>
    </dgm:pt>
    <dgm:pt modelId="{E45EDBDF-1593-4AA0-83A8-BC08E832231D}" type="pres">
      <dgm:prSet presAssocID="{48F8A252-8987-4575-86FE-0B6D7A22B33B}" presName="node" presStyleLbl="node1" presStyleIdx="0" presStyleCnt="7">
        <dgm:presLayoutVars>
          <dgm:bulletEnabled val="1"/>
        </dgm:presLayoutVars>
      </dgm:prSet>
      <dgm:spPr/>
    </dgm:pt>
    <dgm:pt modelId="{0C79CB39-6D40-44EE-B954-68E05DFCAE20}" type="pres">
      <dgm:prSet presAssocID="{24C2C106-F393-4A13-A9BC-DA22FF87A5AC}" presName="sibTrans" presStyleCnt="0"/>
      <dgm:spPr/>
    </dgm:pt>
    <dgm:pt modelId="{CBAB590D-4615-4EB4-839D-10E6625ABE8E}" type="pres">
      <dgm:prSet presAssocID="{55A6A731-1A9E-434E-8B2D-9BD0313AD3F3}" presName="node" presStyleLbl="node1" presStyleIdx="1" presStyleCnt="7">
        <dgm:presLayoutVars>
          <dgm:bulletEnabled val="1"/>
        </dgm:presLayoutVars>
      </dgm:prSet>
      <dgm:spPr/>
    </dgm:pt>
    <dgm:pt modelId="{397CE903-4286-4F5E-A9CF-C535852681BF}" type="pres">
      <dgm:prSet presAssocID="{581BC900-D817-4B72-A80D-3ED0D84FCD17}" presName="sibTrans" presStyleCnt="0"/>
      <dgm:spPr/>
    </dgm:pt>
    <dgm:pt modelId="{27D0BC96-DBED-4AA1-9715-55CCE62DE5AE}" type="pres">
      <dgm:prSet presAssocID="{F9FED818-72E0-4882-B3E1-2C6AE908CBF9}" presName="node" presStyleLbl="node1" presStyleIdx="2" presStyleCnt="7">
        <dgm:presLayoutVars>
          <dgm:bulletEnabled val="1"/>
        </dgm:presLayoutVars>
      </dgm:prSet>
      <dgm:spPr/>
    </dgm:pt>
    <dgm:pt modelId="{787701DB-E7C7-46EF-8FDC-BF8AD8307BBE}" type="pres">
      <dgm:prSet presAssocID="{3C724F79-9E63-4E4D-9F17-70CA69B6F3D2}" presName="sibTrans" presStyleCnt="0"/>
      <dgm:spPr/>
    </dgm:pt>
    <dgm:pt modelId="{E6C13923-E2EF-4D8A-B459-9D9D2A088BB1}" type="pres">
      <dgm:prSet presAssocID="{E9B1EAC8-674D-44A0-B968-13CBA31E9E08}" presName="node" presStyleLbl="node1" presStyleIdx="3" presStyleCnt="7">
        <dgm:presLayoutVars>
          <dgm:bulletEnabled val="1"/>
        </dgm:presLayoutVars>
      </dgm:prSet>
      <dgm:spPr/>
    </dgm:pt>
    <dgm:pt modelId="{88EAA64A-8763-44D2-8099-1CF9B57DB001}" type="pres">
      <dgm:prSet presAssocID="{B88E7B77-64EC-4E7B-877A-9014CDAE0E54}" presName="sibTrans" presStyleCnt="0"/>
      <dgm:spPr/>
    </dgm:pt>
    <dgm:pt modelId="{42F30FD3-0947-44B6-B840-8F0EEDE20AD3}" type="pres">
      <dgm:prSet presAssocID="{09C89A6C-C52B-4B11-B9E9-D2EA70B7B055}" presName="node" presStyleLbl="node1" presStyleIdx="4" presStyleCnt="7">
        <dgm:presLayoutVars>
          <dgm:bulletEnabled val="1"/>
        </dgm:presLayoutVars>
      </dgm:prSet>
      <dgm:spPr/>
    </dgm:pt>
    <dgm:pt modelId="{0B2FA9CB-A291-455E-97D9-5BB0504E557B}" type="pres">
      <dgm:prSet presAssocID="{5EE30946-851C-453D-83FF-3D218A669C8F}" presName="sibTrans" presStyleCnt="0"/>
      <dgm:spPr/>
    </dgm:pt>
    <dgm:pt modelId="{186F2A0C-1E49-4885-9FAA-9E1F5015CA60}" type="pres">
      <dgm:prSet presAssocID="{EA5A82F9-C488-4A44-BC8B-FF9DE47CEBA6}" presName="node" presStyleLbl="node1" presStyleIdx="5" presStyleCnt="7">
        <dgm:presLayoutVars>
          <dgm:bulletEnabled val="1"/>
        </dgm:presLayoutVars>
      </dgm:prSet>
      <dgm:spPr/>
    </dgm:pt>
    <dgm:pt modelId="{CDD067E6-7FDC-48EE-BDA5-D86268759F03}" type="pres">
      <dgm:prSet presAssocID="{BD423279-860C-48A4-8A11-7D040803052D}" presName="sibTrans" presStyleCnt="0"/>
      <dgm:spPr/>
    </dgm:pt>
    <dgm:pt modelId="{739780EC-C103-480D-948F-B6E0238784EA}" type="pres">
      <dgm:prSet presAssocID="{FA2F8DD4-6173-41D8-BE39-D2D1D753E1D6}" presName="node" presStyleLbl="node1" presStyleIdx="6" presStyleCnt="7">
        <dgm:presLayoutVars>
          <dgm:bulletEnabled val="1"/>
        </dgm:presLayoutVars>
      </dgm:prSet>
      <dgm:spPr/>
    </dgm:pt>
  </dgm:ptLst>
  <dgm:cxnLst>
    <dgm:cxn modelId="{A3CBA61C-9040-4679-943D-87BE999328BD}" type="presOf" srcId="{09C89A6C-C52B-4B11-B9E9-D2EA70B7B055}" destId="{42F30FD3-0947-44B6-B840-8F0EEDE20AD3}" srcOrd="0" destOrd="0" presId="urn:microsoft.com/office/officeart/2005/8/layout/default"/>
    <dgm:cxn modelId="{80D53029-D259-4BB1-8DF9-468E3154D9ED}" srcId="{C81A80B1-82F3-4FE9-9CA5-076D025A1BFA}" destId="{E9B1EAC8-674D-44A0-B968-13CBA31E9E08}" srcOrd="3" destOrd="0" parTransId="{1A8EA11F-CE6D-41E0-AE40-95BF612A0A0A}" sibTransId="{B88E7B77-64EC-4E7B-877A-9014CDAE0E54}"/>
    <dgm:cxn modelId="{68E47F2A-5F86-40D8-909C-0A730DB0F7E2}" type="presOf" srcId="{55A6A731-1A9E-434E-8B2D-9BD0313AD3F3}" destId="{CBAB590D-4615-4EB4-839D-10E6625ABE8E}" srcOrd="0" destOrd="0" presId="urn:microsoft.com/office/officeart/2005/8/layout/default"/>
    <dgm:cxn modelId="{31C55A3F-B2C4-4204-8DB4-55F1B9CEA2DB}" type="presOf" srcId="{F9FED818-72E0-4882-B3E1-2C6AE908CBF9}" destId="{27D0BC96-DBED-4AA1-9715-55CCE62DE5AE}" srcOrd="0" destOrd="0" presId="urn:microsoft.com/office/officeart/2005/8/layout/default"/>
    <dgm:cxn modelId="{8A2F6B42-21AE-4F02-B325-D00AF18A401C}" srcId="{C81A80B1-82F3-4FE9-9CA5-076D025A1BFA}" destId="{FA2F8DD4-6173-41D8-BE39-D2D1D753E1D6}" srcOrd="6" destOrd="0" parTransId="{344E5603-1EF3-487D-80B5-BB1BAF5092CB}" sibTransId="{E423384C-DC12-4DF5-BE40-B0B2B338B6C2}"/>
    <dgm:cxn modelId="{F1141D47-E12C-4729-BB06-FB385AB53699}" type="presOf" srcId="{FA2F8DD4-6173-41D8-BE39-D2D1D753E1D6}" destId="{739780EC-C103-480D-948F-B6E0238784EA}" srcOrd="0" destOrd="0" presId="urn:microsoft.com/office/officeart/2005/8/layout/default"/>
    <dgm:cxn modelId="{27449981-5F47-4A7C-AA39-11EEDB302E81}" srcId="{C81A80B1-82F3-4FE9-9CA5-076D025A1BFA}" destId="{09C89A6C-C52B-4B11-B9E9-D2EA70B7B055}" srcOrd="4" destOrd="0" parTransId="{2205B397-97A2-4053-A0AA-8BF7557E68F1}" sibTransId="{5EE30946-851C-453D-83FF-3D218A669C8F}"/>
    <dgm:cxn modelId="{317F52A8-A200-4014-8EAB-2A6351197BD7}" type="presOf" srcId="{48F8A252-8987-4575-86FE-0B6D7A22B33B}" destId="{E45EDBDF-1593-4AA0-83A8-BC08E832231D}" srcOrd="0" destOrd="0" presId="urn:microsoft.com/office/officeart/2005/8/layout/default"/>
    <dgm:cxn modelId="{3A2BC6C4-62B9-41FD-AB62-76D3A5176654}" srcId="{C81A80B1-82F3-4FE9-9CA5-076D025A1BFA}" destId="{55A6A731-1A9E-434E-8B2D-9BD0313AD3F3}" srcOrd="1" destOrd="0" parTransId="{D637DB06-D6B9-4E58-B08C-47BB09234B3B}" sibTransId="{581BC900-D817-4B72-A80D-3ED0D84FCD17}"/>
    <dgm:cxn modelId="{211E8CC8-3FC2-4D4D-8C20-85FB48DF5D00}" srcId="{C81A80B1-82F3-4FE9-9CA5-076D025A1BFA}" destId="{F9FED818-72E0-4882-B3E1-2C6AE908CBF9}" srcOrd="2" destOrd="0" parTransId="{1F603416-6AF3-4C6C-A446-5BE24DE38B45}" sibTransId="{3C724F79-9E63-4E4D-9F17-70CA69B6F3D2}"/>
    <dgm:cxn modelId="{9FC312D3-B666-4399-84AD-5A40634989CE}" srcId="{C81A80B1-82F3-4FE9-9CA5-076D025A1BFA}" destId="{48F8A252-8987-4575-86FE-0B6D7A22B33B}" srcOrd="0" destOrd="0" parTransId="{C1B613E9-1621-4D27-8BEF-DFC4EBD504C6}" sibTransId="{24C2C106-F393-4A13-A9BC-DA22FF87A5AC}"/>
    <dgm:cxn modelId="{EA5165DB-0539-4934-97BC-C3954B9B05BA}" type="presOf" srcId="{E9B1EAC8-674D-44A0-B968-13CBA31E9E08}" destId="{E6C13923-E2EF-4D8A-B459-9D9D2A088BB1}" srcOrd="0" destOrd="0" presId="urn:microsoft.com/office/officeart/2005/8/layout/default"/>
    <dgm:cxn modelId="{40CB65DF-1AC0-4F92-A970-325E139D695D}" type="presOf" srcId="{EA5A82F9-C488-4A44-BC8B-FF9DE47CEBA6}" destId="{186F2A0C-1E49-4885-9FAA-9E1F5015CA60}" srcOrd="0" destOrd="0" presId="urn:microsoft.com/office/officeart/2005/8/layout/default"/>
    <dgm:cxn modelId="{751EE6E8-9E75-4B39-B511-11D05E1A9B15}" type="presOf" srcId="{C81A80B1-82F3-4FE9-9CA5-076D025A1BFA}" destId="{DA2A79ED-B308-4D22-92FE-0A4861CF7AF7}" srcOrd="0" destOrd="0" presId="urn:microsoft.com/office/officeart/2005/8/layout/default"/>
    <dgm:cxn modelId="{345EA7F6-639D-4101-923D-E9EFA57A3965}" srcId="{C81A80B1-82F3-4FE9-9CA5-076D025A1BFA}" destId="{EA5A82F9-C488-4A44-BC8B-FF9DE47CEBA6}" srcOrd="5" destOrd="0" parTransId="{5F0B28E6-79EE-402B-9CAE-27F64F0A7C41}" sibTransId="{BD423279-860C-48A4-8A11-7D040803052D}"/>
    <dgm:cxn modelId="{E2ADC571-BCDE-4BD1-A879-645D8899AD8E}" type="presParOf" srcId="{DA2A79ED-B308-4D22-92FE-0A4861CF7AF7}" destId="{E45EDBDF-1593-4AA0-83A8-BC08E832231D}" srcOrd="0" destOrd="0" presId="urn:microsoft.com/office/officeart/2005/8/layout/default"/>
    <dgm:cxn modelId="{81AC7984-D7CD-4A27-9110-71A3055B6E83}" type="presParOf" srcId="{DA2A79ED-B308-4D22-92FE-0A4861CF7AF7}" destId="{0C79CB39-6D40-44EE-B954-68E05DFCAE20}" srcOrd="1" destOrd="0" presId="urn:microsoft.com/office/officeart/2005/8/layout/default"/>
    <dgm:cxn modelId="{675D604E-94BD-402D-A744-2D19CD5B697E}" type="presParOf" srcId="{DA2A79ED-B308-4D22-92FE-0A4861CF7AF7}" destId="{CBAB590D-4615-4EB4-839D-10E6625ABE8E}" srcOrd="2" destOrd="0" presId="urn:microsoft.com/office/officeart/2005/8/layout/default"/>
    <dgm:cxn modelId="{FA442DC2-796D-44E4-9F3E-D51EE093AB05}" type="presParOf" srcId="{DA2A79ED-B308-4D22-92FE-0A4861CF7AF7}" destId="{397CE903-4286-4F5E-A9CF-C535852681BF}" srcOrd="3" destOrd="0" presId="urn:microsoft.com/office/officeart/2005/8/layout/default"/>
    <dgm:cxn modelId="{A8BF1AF0-F8E4-4E57-910F-47E5E58FA9C2}" type="presParOf" srcId="{DA2A79ED-B308-4D22-92FE-0A4861CF7AF7}" destId="{27D0BC96-DBED-4AA1-9715-55CCE62DE5AE}" srcOrd="4" destOrd="0" presId="urn:microsoft.com/office/officeart/2005/8/layout/default"/>
    <dgm:cxn modelId="{E4BF2D8E-9558-48D9-93DB-9481CD274925}" type="presParOf" srcId="{DA2A79ED-B308-4D22-92FE-0A4861CF7AF7}" destId="{787701DB-E7C7-46EF-8FDC-BF8AD8307BBE}" srcOrd="5" destOrd="0" presId="urn:microsoft.com/office/officeart/2005/8/layout/default"/>
    <dgm:cxn modelId="{537BEC0D-4BB8-496F-B25C-BD56EA00692E}" type="presParOf" srcId="{DA2A79ED-B308-4D22-92FE-0A4861CF7AF7}" destId="{E6C13923-E2EF-4D8A-B459-9D9D2A088BB1}" srcOrd="6" destOrd="0" presId="urn:microsoft.com/office/officeart/2005/8/layout/default"/>
    <dgm:cxn modelId="{F819273A-5E4E-4FEA-AA85-DACBFEF731FD}" type="presParOf" srcId="{DA2A79ED-B308-4D22-92FE-0A4861CF7AF7}" destId="{88EAA64A-8763-44D2-8099-1CF9B57DB001}" srcOrd="7" destOrd="0" presId="urn:microsoft.com/office/officeart/2005/8/layout/default"/>
    <dgm:cxn modelId="{C13DFFF5-6E2A-4596-8141-32968E64DE01}" type="presParOf" srcId="{DA2A79ED-B308-4D22-92FE-0A4861CF7AF7}" destId="{42F30FD3-0947-44B6-B840-8F0EEDE20AD3}" srcOrd="8" destOrd="0" presId="urn:microsoft.com/office/officeart/2005/8/layout/default"/>
    <dgm:cxn modelId="{1C6A3FEE-E3CB-4006-98F0-E3CD12B46006}" type="presParOf" srcId="{DA2A79ED-B308-4D22-92FE-0A4861CF7AF7}" destId="{0B2FA9CB-A291-455E-97D9-5BB0504E557B}" srcOrd="9" destOrd="0" presId="urn:microsoft.com/office/officeart/2005/8/layout/default"/>
    <dgm:cxn modelId="{DC46CCA1-001E-426E-B51B-0223700F2B60}" type="presParOf" srcId="{DA2A79ED-B308-4D22-92FE-0A4861CF7AF7}" destId="{186F2A0C-1E49-4885-9FAA-9E1F5015CA60}" srcOrd="10" destOrd="0" presId="urn:microsoft.com/office/officeart/2005/8/layout/default"/>
    <dgm:cxn modelId="{D58E66B8-70A9-4621-95CA-C8C98D06900B}" type="presParOf" srcId="{DA2A79ED-B308-4D22-92FE-0A4861CF7AF7}" destId="{CDD067E6-7FDC-48EE-BDA5-D86268759F03}" srcOrd="11" destOrd="0" presId="urn:microsoft.com/office/officeart/2005/8/layout/default"/>
    <dgm:cxn modelId="{F177DAC7-9F8E-4511-A0F8-0A216AE7E5FA}" type="presParOf" srcId="{DA2A79ED-B308-4D22-92FE-0A4861CF7AF7}" destId="{739780EC-C103-480D-948F-B6E0238784EA}"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7C5182-B7F0-485C-B9BC-007566188715}">
      <dsp:nvSpPr>
        <dsp:cNvPr id="0" name=""/>
        <dsp:cNvSpPr/>
      </dsp:nvSpPr>
      <dsp:spPr>
        <a:xfrm>
          <a:off x="0" y="0"/>
          <a:ext cx="6873551" cy="8634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b="1" kern="1200" dirty="0"/>
            <a:t>Aspects of philosophy</a:t>
          </a:r>
          <a:endParaRPr lang="en-US" sz="3600" kern="1200" dirty="0"/>
        </a:p>
      </dsp:txBody>
      <dsp:txXfrm>
        <a:off x="42151" y="42151"/>
        <a:ext cx="6789249" cy="779158"/>
      </dsp:txXfrm>
    </dsp:sp>
    <dsp:sp modelId="{6EE98B06-AEC7-466B-857D-67C97583C249}">
      <dsp:nvSpPr>
        <dsp:cNvPr id="0" name=""/>
        <dsp:cNvSpPr/>
      </dsp:nvSpPr>
      <dsp:spPr>
        <a:xfrm>
          <a:off x="0" y="895581"/>
          <a:ext cx="6873551" cy="4322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8235" tIns="45720" rIns="256032" bIns="45720" numCol="1" spcCol="1270" anchor="t" anchorCtr="0">
          <a:noAutofit/>
        </a:bodyPr>
        <a:lstStyle/>
        <a:p>
          <a:pPr marL="285750" lvl="1" indent="-285750" algn="l" defTabSz="1244600">
            <a:lnSpc>
              <a:spcPct val="90000"/>
            </a:lnSpc>
            <a:spcBef>
              <a:spcPct val="0"/>
            </a:spcBef>
            <a:spcAft>
              <a:spcPct val="20000"/>
            </a:spcAft>
            <a:buChar char="•"/>
          </a:pPr>
          <a:r>
            <a:rPr lang="en-GB" sz="2800" b="1" kern="1200" dirty="0"/>
            <a:t>Positivism - </a:t>
          </a:r>
          <a:r>
            <a:rPr lang="en-GB" sz="2800" kern="1200" dirty="0"/>
            <a:t>importance of an objective scientific method.</a:t>
          </a:r>
          <a:endParaRPr lang="en-US" sz="2800" kern="1200" dirty="0"/>
        </a:p>
        <a:p>
          <a:pPr marL="285750" lvl="1" indent="-285750" algn="l" defTabSz="1244600">
            <a:lnSpc>
              <a:spcPct val="90000"/>
            </a:lnSpc>
            <a:spcBef>
              <a:spcPct val="0"/>
            </a:spcBef>
            <a:spcAft>
              <a:spcPct val="20000"/>
            </a:spcAft>
            <a:buChar char="•"/>
          </a:pPr>
          <a:r>
            <a:rPr lang="en-GB" sz="2800" b="1" kern="1200" dirty="0"/>
            <a:t>Realism - </a:t>
          </a:r>
          <a:r>
            <a:rPr lang="en-US" sz="2800" kern="1200" dirty="0"/>
            <a:t>what the senses show us as reality is the truth.</a:t>
          </a:r>
        </a:p>
        <a:p>
          <a:pPr marL="285750" lvl="1" indent="-285750" algn="l" defTabSz="1244600">
            <a:lnSpc>
              <a:spcPct val="90000"/>
            </a:lnSpc>
            <a:spcBef>
              <a:spcPct val="0"/>
            </a:spcBef>
            <a:spcAft>
              <a:spcPct val="20000"/>
            </a:spcAft>
            <a:buChar char="•"/>
          </a:pPr>
          <a:r>
            <a:rPr lang="en-GB" sz="2800" b="1" kern="1200" dirty="0"/>
            <a:t>Interpretivism – </a:t>
          </a:r>
          <a:r>
            <a:rPr lang="en-GB" sz="2800" kern="1200" dirty="0"/>
            <a:t>more concerned with understanding peoples perception of the world.</a:t>
          </a:r>
          <a:endParaRPr lang="en-US" sz="2800" kern="1200" dirty="0"/>
        </a:p>
        <a:p>
          <a:pPr marL="285750" lvl="1" indent="-285750" algn="l" defTabSz="1244600">
            <a:lnSpc>
              <a:spcPct val="90000"/>
            </a:lnSpc>
            <a:spcBef>
              <a:spcPct val="0"/>
            </a:spcBef>
            <a:spcAft>
              <a:spcPct val="20000"/>
            </a:spcAft>
            <a:buChar char="•"/>
          </a:pPr>
          <a:r>
            <a:rPr lang="en-GB" sz="2800" b="1" kern="1200"/>
            <a:t>Pragmatism </a:t>
          </a:r>
          <a:r>
            <a:rPr lang="en-GB" sz="2800" kern="1200"/>
            <a:t>– The research question is the most important determinant of Knowledge. </a:t>
          </a:r>
          <a:endParaRPr lang="en-US" sz="2800" kern="1200"/>
        </a:p>
      </dsp:txBody>
      <dsp:txXfrm>
        <a:off x="0" y="895581"/>
        <a:ext cx="6873551" cy="43221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5EDBDF-1593-4AA0-83A8-BC08E832231D}">
      <dsp:nvSpPr>
        <dsp:cNvPr id="0" name=""/>
        <dsp:cNvSpPr/>
      </dsp:nvSpPr>
      <dsp:spPr>
        <a:xfrm>
          <a:off x="0" y="333164"/>
          <a:ext cx="2857499" cy="171450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b="1" kern="1200" dirty="0">
              <a:solidFill>
                <a:srgbClr val="C00000"/>
              </a:solidFill>
            </a:rPr>
            <a:t>Experiment</a:t>
          </a:r>
        </a:p>
      </dsp:txBody>
      <dsp:txXfrm>
        <a:off x="0" y="333164"/>
        <a:ext cx="2857499" cy="1714500"/>
      </dsp:txXfrm>
    </dsp:sp>
    <dsp:sp modelId="{CBAB590D-4615-4EB4-839D-10E6625ABE8E}">
      <dsp:nvSpPr>
        <dsp:cNvPr id="0" name=""/>
        <dsp:cNvSpPr/>
      </dsp:nvSpPr>
      <dsp:spPr>
        <a:xfrm>
          <a:off x="3143250" y="333164"/>
          <a:ext cx="2857499" cy="171450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b="1" kern="1200" dirty="0">
              <a:solidFill>
                <a:srgbClr val="002060"/>
              </a:solidFill>
            </a:rPr>
            <a:t>Action Research</a:t>
          </a:r>
        </a:p>
      </dsp:txBody>
      <dsp:txXfrm>
        <a:off x="3143250" y="333164"/>
        <a:ext cx="2857499" cy="1714500"/>
      </dsp:txXfrm>
    </dsp:sp>
    <dsp:sp modelId="{27D0BC96-DBED-4AA1-9715-55CCE62DE5AE}">
      <dsp:nvSpPr>
        <dsp:cNvPr id="0" name=""/>
        <dsp:cNvSpPr/>
      </dsp:nvSpPr>
      <dsp:spPr>
        <a:xfrm>
          <a:off x="6286500" y="333164"/>
          <a:ext cx="2857499" cy="171450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b="1" kern="1200" dirty="0">
              <a:solidFill>
                <a:srgbClr val="7030A0"/>
              </a:solidFill>
            </a:rPr>
            <a:t>Survey</a:t>
          </a:r>
        </a:p>
      </dsp:txBody>
      <dsp:txXfrm>
        <a:off x="6286500" y="333164"/>
        <a:ext cx="2857499" cy="1714500"/>
      </dsp:txXfrm>
    </dsp:sp>
    <dsp:sp modelId="{E6C13923-E2EF-4D8A-B459-9D9D2A088BB1}">
      <dsp:nvSpPr>
        <dsp:cNvPr id="0" name=""/>
        <dsp:cNvSpPr/>
      </dsp:nvSpPr>
      <dsp:spPr>
        <a:xfrm>
          <a:off x="0" y="2333414"/>
          <a:ext cx="2857499" cy="171450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dirty="0"/>
            <a:t>Grounded theory</a:t>
          </a:r>
        </a:p>
      </dsp:txBody>
      <dsp:txXfrm>
        <a:off x="0" y="2333414"/>
        <a:ext cx="2857499" cy="1714500"/>
      </dsp:txXfrm>
    </dsp:sp>
    <dsp:sp modelId="{42F30FD3-0947-44B6-B840-8F0EEDE20AD3}">
      <dsp:nvSpPr>
        <dsp:cNvPr id="0" name=""/>
        <dsp:cNvSpPr/>
      </dsp:nvSpPr>
      <dsp:spPr>
        <a:xfrm>
          <a:off x="3143250" y="2333414"/>
          <a:ext cx="2857499" cy="171450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b="1" kern="1200" dirty="0">
              <a:solidFill>
                <a:srgbClr val="800000"/>
              </a:solidFill>
            </a:rPr>
            <a:t>Ethnography</a:t>
          </a:r>
        </a:p>
      </dsp:txBody>
      <dsp:txXfrm>
        <a:off x="3143250" y="2333414"/>
        <a:ext cx="2857499" cy="1714500"/>
      </dsp:txXfrm>
    </dsp:sp>
    <dsp:sp modelId="{186F2A0C-1E49-4885-9FAA-9E1F5015CA60}">
      <dsp:nvSpPr>
        <dsp:cNvPr id="0" name=""/>
        <dsp:cNvSpPr/>
      </dsp:nvSpPr>
      <dsp:spPr>
        <a:xfrm>
          <a:off x="6286500" y="2333414"/>
          <a:ext cx="2857499" cy="171450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b="1" kern="1200" dirty="0">
              <a:solidFill>
                <a:srgbClr val="006600"/>
              </a:solidFill>
            </a:rPr>
            <a:t>Case-study</a:t>
          </a:r>
        </a:p>
      </dsp:txBody>
      <dsp:txXfrm>
        <a:off x="6286500" y="2333414"/>
        <a:ext cx="2857499" cy="1714500"/>
      </dsp:txXfrm>
    </dsp:sp>
    <dsp:sp modelId="{739780EC-C103-480D-948F-B6E0238784EA}">
      <dsp:nvSpPr>
        <dsp:cNvPr id="0" name=""/>
        <dsp:cNvSpPr/>
      </dsp:nvSpPr>
      <dsp:spPr>
        <a:xfrm>
          <a:off x="3143250" y="4333664"/>
          <a:ext cx="2857499" cy="171450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b="1" kern="1200" dirty="0">
              <a:solidFill>
                <a:srgbClr val="CC00CC"/>
              </a:solidFill>
            </a:rPr>
            <a:t>Archival/Desk Research</a:t>
          </a:r>
        </a:p>
      </dsp:txBody>
      <dsp:txXfrm>
        <a:off x="3143250" y="4333664"/>
        <a:ext cx="2857499" cy="17145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3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3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917D39-44C8-4CB7-9073-D4C64472DAE0}" type="datetimeFigureOut">
              <a:rPr lang="en-GB" smtClean="0"/>
              <a:t>29/09/2026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F38699-4B03-4757-A8E8-1F2266124752}" type="slidenum">
              <a:rPr lang="en-GB" smtClean="0"/>
              <a:t>‹#›</a:t>
            </a:fld>
            <a:endParaRPr lang="en-GB"/>
          </a:p>
        </p:txBody>
      </p:sp>
    </p:spTree>
    <p:extLst>
      <p:ext uri="{BB962C8B-B14F-4D97-AF65-F5344CB8AC3E}">
        <p14:creationId xmlns:p14="http://schemas.microsoft.com/office/powerpoint/2010/main" val="30638026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Fill in the relevant information for the cohort</a:t>
            </a:r>
          </a:p>
        </p:txBody>
      </p:sp>
      <p:sp>
        <p:nvSpPr>
          <p:cNvPr id="4" name="Slide Number Placeholder 3"/>
          <p:cNvSpPr>
            <a:spLocks noGrp="1"/>
          </p:cNvSpPr>
          <p:nvPr>
            <p:ph type="sldNum" sz="quarter" idx="5"/>
          </p:nvPr>
        </p:nvSpPr>
        <p:spPr/>
        <p:txBody>
          <a:bodyPr/>
          <a:lstStyle/>
          <a:p>
            <a:fld id="{58F38699-4B03-4757-A8E8-1F2266124752}" type="slidenum">
              <a:rPr lang="en-GB" smtClean="0"/>
              <a:t>1</a:t>
            </a:fld>
            <a:endParaRPr lang="en-GB"/>
          </a:p>
        </p:txBody>
      </p:sp>
    </p:spTree>
    <p:extLst>
      <p:ext uri="{BB962C8B-B14F-4D97-AF65-F5344CB8AC3E}">
        <p14:creationId xmlns:p14="http://schemas.microsoft.com/office/powerpoint/2010/main" val="22344795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6"/>
        <p:cNvGrpSpPr/>
        <p:nvPr/>
      </p:nvGrpSpPr>
      <p:grpSpPr>
        <a:xfrm>
          <a:off x="0" y="0"/>
          <a:ext cx="0" cy="0"/>
          <a:chOff x="0" y="0"/>
          <a:chExt cx="0" cy="0"/>
        </a:xfrm>
      </p:grpSpPr>
      <p:sp>
        <p:nvSpPr>
          <p:cNvPr id="237" name="Google Shape;237;p2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rgbClr val="000000"/>
                </a:solidFill>
                <a:latin typeface="Times New Roman"/>
                <a:ea typeface="Times New Roman"/>
                <a:cs typeface="Times New Roman"/>
                <a:sym typeface="Times New Roman"/>
              </a:rPr>
              <a:t>4</a:t>
            </a:fld>
            <a:endParaRPr sz="1200" b="0" i="0" u="none" strike="noStrike" cap="none">
              <a:solidFill>
                <a:srgbClr val="000000"/>
              </a:solidFill>
              <a:latin typeface="Times New Roman"/>
              <a:ea typeface="Times New Roman"/>
              <a:cs typeface="Times New Roman"/>
              <a:sym typeface="Times New Roman"/>
            </a:endParaRPr>
          </a:p>
        </p:txBody>
      </p:sp>
      <p:sp>
        <p:nvSpPr>
          <p:cNvPr id="238" name="Google Shape;238;p26:notes"/>
          <p:cNvSpPr>
            <a:spLocks noGrp="1" noRot="1" noChangeAspect="1"/>
          </p:cNvSpPr>
          <p:nvPr>
            <p:ph type="sldImg" idx="2"/>
          </p:nvPr>
        </p:nvSpPr>
        <p:spPr>
          <a:xfrm>
            <a:off x="314325" y="868363"/>
            <a:ext cx="6153150" cy="346233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chemeClr val="dk1"/>
            </a:solidFill>
            <a:prstDash val="solid"/>
            <a:round/>
            <a:headEnd type="none" w="sm" len="sm"/>
            <a:tailEnd type="none" w="sm" len="sm"/>
          </a:ln>
        </p:spPr>
      </p:sp>
      <p:sp>
        <p:nvSpPr>
          <p:cNvPr id="239" name="Google Shape;239;p26:notes"/>
          <p:cNvSpPr txBox="1">
            <a:spLocks noGrp="1"/>
          </p:cNvSpPr>
          <p:nvPr>
            <p:ph type="body" idx="1"/>
          </p:nvPr>
        </p:nvSpPr>
        <p:spPr>
          <a:xfrm>
            <a:off x="904875" y="4722813"/>
            <a:ext cx="4972050" cy="4122737"/>
          </a:xfrm>
          <a:prstGeom prst="rect">
            <a:avLst/>
          </a:prstGeom>
          <a:noFill/>
          <a:ln>
            <a:noFill/>
          </a:ln>
        </p:spPr>
        <p:txBody>
          <a:bodyPr spcFirstLastPara="1" wrap="square" lIns="90475" tIns="44450" rIns="90475" bIns="44450" anchor="t" anchorCtr="0">
            <a:noAutofit/>
          </a:bodyPr>
          <a:lstStyle/>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240" name="Google Shape;240;p26:notes"/>
          <p:cNvSpPr/>
          <p:nvPr/>
        </p:nvSpPr>
        <p:spPr>
          <a:xfrm>
            <a:off x="1050925" y="4716463"/>
            <a:ext cx="4830763" cy="2406650"/>
          </a:xfrm>
          <a:prstGeom prst="rect">
            <a:avLst/>
          </a:prstGeom>
          <a:noFill/>
          <a:ln>
            <a:noFill/>
          </a:ln>
        </p:spPr>
        <p:txBody>
          <a:bodyPr spcFirstLastPara="1" wrap="square" lIns="90475" tIns="44450" rIns="90475" bIns="44450" anchor="t" anchorCtr="0">
            <a:noAutofit/>
          </a:bodyPr>
          <a:lstStyle/>
          <a:p>
            <a:pPr marL="0" marR="0" lvl="0" indent="-76200" algn="l" rtl="0">
              <a:spcBef>
                <a:spcPts val="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Focused - helps with controlling data collection &amp; organisation</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Systematic</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Beyond - contributes to the debate / identifies the gap</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A basis for analysis</a:t>
            </a:r>
            <a:endParaRPr/>
          </a:p>
          <a:p>
            <a:pPr marL="0" marR="0" lvl="0" indent="0" algn="l" rtl="0">
              <a:spcBef>
                <a:spcPts val="600"/>
              </a:spcBef>
              <a:spcAft>
                <a:spcPts val="0"/>
              </a:spcAft>
              <a:buNone/>
            </a:pPr>
            <a:endParaRPr sz="1200" b="0" i="0" u="none" strike="noStrike" cap="none">
              <a:solidFill>
                <a:srgbClr val="000000"/>
              </a:solidFill>
              <a:latin typeface="Times New Roman"/>
              <a:ea typeface="Times New Roman"/>
              <a:cs typeface="Times New Roman"/>
              <a:sym typeface="Times New Roman"/>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Think of one or more of your assignments so far.</a:t>
            </a:r>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How do they measure up to this definition?</a:t>
            </a:r>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What alterations would you now make in order for them to meet the definition?</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2"/>
        <p:cNvGrpSpPr/>
        <p:nvPr/>
      </p:nvGrpSpPr>
      <p:grpSpPr>
        <a:xfrm>
          <a:off x="0" y="0"/>
          <a:ext cx="0" cy="0"/>
          <a:chOff x="0" y="0"/>
          <a:chExt cx="0" cy="0"/>
        </a:xfrm>
      </p:grpSpPr>
      <p:sp>
        <p:nvSpPr>
          <p:cNvPr id="263" name="Google Shape;263;p3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264" name="Google Shape;264;p3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65" name="Google Shape;265;p3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rgbClr val="000000"/>
                </a:solidFill>
                <a:latin typeface="Times New Roman"/>
                <a:ea typeface="Times New Roman"/>
                <a:cs typeface="Times New Roman"/>
                <a:sym typeface="Times New Roman"/>
              </a:rPr>
              <a:t>5</a:t>
            </a:fld>
            <a:endParaRPr sz="1200" b="0" i="0" u="none" strike="noStrike" cap="none">
              <a:solidFill>
                <a:srgbClr val="000000"/>
              </a:solidFill>
              <a:latin typeface="Times New Roman"/>
              <a:ea typeface="Times New Roman"/>
              <a:cs typeface="Times New Roman"/>
              <a:sym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B350DD0C-89A9-AE04-EE85-1D3D1D56C8B1}"/>
              </a:ext>
            </a:extLst>
          </p:cNvPr>
          <p:cNvSpPr>
            <a:spLocks noGrp="1" noRot="1" noChangeAspect="1" noTextEdit="1"/>
          </p:cNvSpPr>
          <p:nvPr>
            <p:ph type="sldImg"/>
          </p:nvPr>
        </p:nvSpPr>
        <p:spPr>
          <a:ln/>
        </p:spPr>
      </p:sp>
      <p:sp>
        <p:nvSpPr>
          <p:cNvPr id="28675" name="Notes Placeholder 2">
            <a:extLst>
              <a:ext uri="{FF2B5EF4-FFF2-40B4-BE49-F238E27FC236}">
                <a16:creationId xmlns:a16="http://schemas.microsoft.com/office/drawing/2014/main" id="{2236F4CD-D3A1-E348-70DB-34F18811878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28676" name="Slide Number Placeholder 3">
            <a:extLst>
              <a:ext uri="{FF2B5EF4-FFF2-40B4-BE49-F238E27FC236}">
                <a16:creationId xmlns:a16="http://schemas.microsoft.com/office/drawing/2014/main" id="{FF4F6D76-E617-B3B4-6B4B-1F87BEE7349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4CF34D5F-A3AE-43C5-A40C-09E3842132B4}" type="slidenum">
              <a:rPr lang="en-GB" altLang="en-US"/>
              <a:pPr>
                <a:spcBef>
                  <a:spcPct val="0"/>
                </a:spcBef>
              </a:pPr>
              <a:t>20</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slideMaster" Target="../slideMasters/slideMaster2.xml"/><Relationship Id="rId1" Type="http://schemas.openxmlformats.org/officeDocument/2006/relationships/audio" Target="../media/audio1.wav"/></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9/29/2026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26531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462CA03C-F853-A91C-D253-6CF5F658A2A3}"/>
              </a:ext>
            </a:extLst>
          </p:cNvPr>
          <p:cNvSpPr>
            <a:spLocks noGrp="1"/>
          </p:cNvSpPr>
          <p:nvPr>
            <p:ph type="dt" sz="half" idx="10"/>
          </p:nvPr>
        </p:nvSpPr>
        <p:spPr/>
        <p:txBody>
          <a:bodyPr/>
          <a:lstStyle>
            <a:lvl1pPr>
              <a:defRPr/>
            </a:lvl1pPr>
          </a:lstStyle>
          <a:p>
            <a:pPr>
              <a:defRPr/>
            </a:pPr>
            <a:endParaRPr lang="en-GB" altLang="en-US"/>
          </a:p>
        </p:txBody>
      </p:sp>
      <p:sp>
        <p:nvSpPr>
          <p:cNvPr id="6" name="Footer Placeholder 4">
            <a:extLst>
              <a:ext uri="{FF2B5EF4-FFF2-40B4-BE49-F238E27FC236}">
                <a16:creationId xmlns:a16="http://schemas.microsoft.com/office/drawing/2014/main" id="{5A9459F0-285E-6DA6-FD34-7022C6E95885}"/>
              </a:ext>
            </a:extLst>
          </p:cNvPr>
          <p:cNvSpPr>
            <a:spLocks noGrp="1"/>
          </p:cNvSpPr>
          <p:nvPr>
            <p:ph type="ftr" sz="quarter" idx="11"/>
          </p:nvPr>
        </p:nvSpPr>
        <p:spPr/>
        <p:txBody>
          <a:bodyPr/>
          <a:lstStyle>
            <a:lvl1pPr>
              <a:defRPr/>
            </a:lvl1pPr>
          </a:lstStyle>
          <a:p>
            <a:pPr>
              <a:defRPr/>
            </a:pPr>
            <a:endParaRPr lang="en-GB" altLang="en-US"/>
          </a:p>
        </p:txBody>
      </p:sp>
      <p:sp>
        <p:nvSpPr>
          <p:cNvPr id="7" name="Slide Number Placeholder 5">
            <a:extLst>
              <a:ext uri="{FF2B5EF4-FFF2-40B4-BE49-F238E27FC236}">
                <a16:creationId xmlns:a16="http://schemas.microsoft.com/office/drawing/2014/main" id="{6CD2B840-5533-6B94-4ED2-D54466A668F9}"/>
              </a:ext>
            </a:extLst>
          </p:cNvPr>
          <p:cNvSpPr>
            <a:spLocks noGrp="1"/>
          </p:cNvSpPr>
          <p:nvPr>
            <p:ph type="sldNum" sz="quarter" idx="12"/>
          </p:nvPr>
        </p:nvSpPr>
        <p:spPr/>
        <p:txBody>
          <a:bodyPr/>
          <a:lstStyle>
            <a:lvl1pPr>
              <a:defRPr/>
            </a:lvl1pPr>
          </a:lstStyle>
          <a:p>
            <a:fld id="{C41DEEB9-892B-439A-8236-4EBE49D8438E}" type="slidenum">
              <a:rPr lang="en-GB" altLang="en-US"/>
              <a:pPr/>
              <a:t>‹#›</a:t>
            </a:fld>
            <a:endParaRPr lang="en-GB" altLang="en-US"/>
          </a:p>
        </p:txBody>
      </p:sp>
    </p:spTree>
    <p:extLst>
      <p:ext uri="{BB962C8B-B14F-4D97-AF65-F5344CB8AC3E}">
        <p14:creationId xmlns:p14="http://schemas.microsoft.com/office/powerpoint/2010/main" val="3512068822"/>
      </p:ext>
    </p:extLst>
  </p:cSld>
  <p:clrMapOvr>
    <a:masterClrMapping/>
  </p:clrMapOvr>
  <p:transition spd="med">
    <p:pull dir="rd"/>
    <p:sndAc>
      <p:stSnd>
        <p:snd r:embed="rId1" name="camera.wav"/>
      </p:stSnd>
    </p:sndAc>
  </p:transition>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5"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7.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notesSlide" Target="../notesSlides/notesSlide4.xml"/><Relationship Id="rId1" Type="http://schemas.openxmlformats.org/officeDocument/2006/relationships/slideLayout" Target="../slideLayouts/slideLayout3.xml"/><Relationship Id="rId4" Type="http://schemas.openxmlformats.org/officeDocument/2006/relationships/image" Target="../media/image8.wmf"/></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image" Target="../media/image9.wmf"/><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4D9E2CC-1AE0-9F1D-FAB0-0A1AD94712BA}"/>
              </a:ext>
            </a:extLst>
          </p:cNvPr>
          <p:cNvSpPr>
            <a:spLocks noGrp="1"/>
          </p:cNvSpPr>
          <p:nvPr>
            <p:ph idx="1"/>
          </p:nvPr>
        </p:nvSpPr>
        <p:spPr>
          <a:xfrm>
            <a:off x="145473" y="1091046"/>
            <a:ext cx="8676409" cy="3844370"/>
          </a:xfrm>
        </p:spPr>
        <p:txBody>
          <a:bodyPr/>
          <a:lstStyle/>
          <a:p>
            <a:pPr marL="0" indent="0">
              <a:buNone/>
            </a:pPr>
            <a:r>
              <a:rPr lang="en-GB" sz="4800" dirty="0">
                <a:latin typeface="Aptos" panose="020B0004020202020204" pitchFamily="34" charset="0"/>
              </a:rPr>
              <a:t>Converting Research into Practice</a:t>
            </a:r>
          </a:p>
          <a:p>
            <a:pPr marL="0" indent="0">
              <a:buNone/>
            </a:pPr>
            <a:r>
              <a:rPr lang="en-GB" sz="4800" dirty="0">
                <a:latin typeface="Aptos" panose="020B0004020202020204" pitchFamily="34" charset="0"/>
              </a:rPr>
              <a:t>LCDB 7010</a:t>
            </a:r>
          </a:p>
          <a:p>
            <a:pPr marL="0" indent="0">
              <a:buNone/>
            </a:pPr>
            <a:endParaRPr lang="en-GB" sz="4800" dirty="0">
              <a:latin typeface="Aptos" panose="020B0004020202020204" pitchFamily="34" charset="0"/>
            </a:endParaRPr>
          </a:p>
          <a:p>
            <a:pPr marL="0" indent="0">
              <a:buNone/>
            </a:pPr>
            <a:r>
              <a:rPr lang="en-GB" sz="4000" b="1" dirty="0">
                <a:latin typeface="Aptos" panose="020B0004020202020204" pitchFamily="34" charset="0"/>
              </a:rPr>
              <a:t>Research Methodology</a:t>
            </a:r>
          </a:p>
          <a:p>
            <a:pPr marL="0" indent="0">
              <a:buNone/>
            </a:pPr>
            <a:endParaRPr lang="en-GB" sz="4000" dirty="0">
              <a:latin typeface="Aptos" panose="020B0004020202020204" pitchFamily="34" charset="0"/>
            </a:endParaRPr>
          </a:p>
          <a:p>
            <a:pPr marL="0" indent="0">
              <a:buNone/>
            </a:pPr>
            <a:r>
              <a:rPr lang="en-GB" sz="4000" dirty="0">
                <a:latin typeface="Aptos" panose="020B0004020202020204" pitchFamily="34" charset="0"/>
              </a:rPr>
              <a:t>Delivered by: Dr Eno Maycock</a:t>
            </a:r>
          </a:p>
          <a:p>
            <a:pPr marL="0" indent="0">
              <a:buNone/>
            </a:pPr>
            <a:endParaRPr lang="en-GB" sz="4000" dirty="0"/>
          </a:p>
          <a:p>
            <a:pPr marL="0" indent="0">
              <a:buNone/>
            </a:pPr>
            <a:r>
              <a:rPr lang="en-GB" sz="4000" dirty="0"/>
              <a:t>			</a:t>
            </a:r>
          </a:p>
        </p:txBody>
      </p:sp>
    </p:spTree>
    <p:extLst>
      <p:ext uri="{BB962C8B-B14F-4D97-AF65-F5344CB8AC3E}">
        <p14:creationId xmlns:p14="http://schemas.microsoft.com/office/powerpoint/2010/main" val="17208888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12072664" cy="476671"/>
          </a:xfrm>
        </p:spPr>
        <p:txBody>
          <a:bodyPr>
            <a:noAutofit/>
          </a:bodyPr>
          <a:lstStyle/>
          <a:p>
            <a:pPr algn="ctr"/>
            <a:r>
              <a:rPr lang="en-GB" b="1" dirty="0">
                <a:latin typeface="Aptos" panose="020B0004020202020204" pitchFamily="34" charset="0"/>
              </a:rPr>
              <a:t>What is Research Methodology</a:t>
            </a:r>
          </a:p>
        </p:txBody>
      </p:sp>
      <p:sp>
        <p:nvSpPr>
          <p:cNvPr id="3" name="Content Placeholder 2"/>
          <p:cNvSpPr>
            <a:spLocks noGrp="1"/>
          </p:cNvSpPr>
          <p:nvPr>
            <p:ph idx="1"/>
          </p:nvPr>
        </p:nvSpPr>
        <p:spPr>
          <a:xfrm>
            <a:off x="0" y="548680"/>
            <a:ext cx="12192000" cy="5628283"/>
          </a:xfrm>
        </p:spPr>
        <p:txBody>
          <a:bodyPr>
            <a:normAutofit/>
          </a:bodyPr>
          <a:lstStyle/>
          <a:p>
            <a:pPr fontAlgn="base"/>
            <a:r>
              <a:rPr lang="en-GB" dirty="0">
                <a:latin typeface="Aptos" panose="020B0004020202020204" pitchFamily="34" charset="0"/>
              </a:rPr>
              <a:t>A research methodology encompasses the way in which you intend to carry out your research project.</a:t>
            </a:r>
          </a:p>
          <a:p>
            <a:pPr fontAlgn="base"/>
            <a:r>
              <a:rPr lang="en-GB" dirty="0">
                <a:latin typeface="Aptos" panose="020B0004020202020204" pitchFamily="34" charset="0"/>
              </a:rPr>
              <a:t>You can think of your research methodology as being a formula. </a:t>
            </a:r>
          </a:p>
          <a:p>
            <a:pPr fontAlgn="base"/>
            <a:r>
              <a:rPr lang="en-GB" dirty="0">
                <a:latin typeface="Aptos" panose="020B0004020202020204" pitchFamily="34" charset="0"/>
              </a:rPr>
              <a:t>One part will be how you plan on putting your research project into practice and another will be why you feel this is the best way to approach it. </a:t>
            </a:r>
          </a:p>
          <a:p>
            <a:pPr fontAlgn="base"/>
            <a:r>
              <a:rPr lang="en-GB" dirty="0">
                <a:latin typeface="Aptos" panose="020B0004020202020204" pitchFamily="34" charset="0"/>
              </a:rPr>
              <a:t>Your research methodology is ultimately a methodological and systematic plan to resolve your research/project problem.</a:t>
            </a:r>
          </a:p>
          <a:p>
            <a:pPr fontAlgn="base"/>
            <a:r>
              <a:rPr lang="en-GB" dirty="0">
                <a:latin typeface="Aptos" panose="020B0004020202020204" pitchFamily="34" charset="0"/>
              </a:rPr>
              <a:t>In short, you are explaining how you will take your idea and turn it into a study, which in turn will produce valid and reliable results that are in accordance with the aims and objectives of your research/project.</a:t>
            </a:r>
          </a:p>
          <a:p>
            <a:pPr fontAlgn="base"/>
            <a:r>
              <a:rPr lang="en-GB" dirty="0">
                <a:latin typeface="Aptos" panose="020B0004020202020204" pitchFamily="34" charset="0"/>
              </a:rPr>
              <a:t>Think of it like writing a plan or an outline for you what you intend to do.</a:t>
            </a:r>
          </a:p>
          <a:p>
            <a:endParaRPr lang="en-GB" dirty="0"/>
          </a:p>
        </p:txBody>
      </p:sp>
    </p:spTree>
    <p:extLst>
      <p:ext uri="{BB962C8B-B14F-4D97-AF65-F5344CB8AC3E}">
        <p14:creationId xmlns:p14="http://schemas.microsoft.com/office/powerpoint/2010/main" val="38981183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12192000" cy="476671"/>
          </a:xfrm>
        </p:spPr>
        <p:txBody>
          <a:bodyPr>
            <a:normAutofit fontScale="90000"/>
          </a:bodyPr>
          <a:lstStyle/>
          <a:p>
            <a:pPr algn="ctr"/>
            <a:r>
              <a:rPr lang="en-GB" b="1" dirty="0">
                <a:latin typeface="Aptos" panose="020B0004020202020204" pitchFamily="34" charset="0"/>
              </a:rPr>
              <a:t>What needs to be included</a:t>
            </a:r>
          </a:p>
        </p:txBody>
      </p:sp>
      <p:sp>
        <p:nvSpPr>
          <p:cNvPr id="3" name="Content Placeholder 2"/>
          <p:cNvSpPr>
            <a:spLocks noGrp="1"/>
          </p:cNvSpPr>
          <p:nvPr>
            <p:ph idx="1"/>
          </p:nvPr>
        </p:nvSpPr>
        <p:spPr>
          <a:xfrm>
            <a:off x="0" y="332656"/>
            <a:ext cx="12192000" cy="5844307"/>
          </a:xfrm>
        </p:spPr>
        <p:txBody>
          <a:bodyPr>
            <a:normAutofit fontScale="92500" lnSpcReduction="10000"/>
          </a:bodyPr>
          <a:lstStyle/>
          <a:p>
            <a:pPr fontAlgn="base"/>
            <a:r>
              <a:rPr lang="en-GB" b="1" dirty="0">
                <a:latin typeface="Aptos" panose="020B0004020202020204" pitchFamily="34" charset="0"/>
              </a:rPr>
              <a:t>Your research method.</a:t>
            </a:r>
            <a:r>
              <a:rPr lang="en-GB" dirty="0">
                <a:latin typeface="Aptos" panose="020B0004020202020204" pitchFamily="34" charset="0"/>
              </a:rPr>
              <a:t> You need to state whether you plan to use quantitative analysis, qualitative analysis, or mixed-method research method. </a:t>
            </a:r>
          </a:p>
          <a:p>
            <a:pPr fontAlgn="base"/>
            <a:r>
              <a:rPr lang="en-GB" b="1" dirty="0">
                <a:latin typeface="Aptos" panose="020B0004020202020204" pitchFamily="34" charset="0"/>
              </a:rPr>
              <a:t>Explain your reasoning.</a:t>
            </a:r>
            <a:r>
              <a:rPr lang="en-GB" dirty="0">
                <a:latin typeface="Aptos" panose="020B0004020202020204" pitchFamily="34" charset="0"/>
              </a:rPr>
              <a:t> Why is this particular methodology the best way to answer your research problem and achieve your objectives?</a:t>
            </a:r>
          </a:p>
          <a:p>
            <a:pPr fontAlgn="base"/>
            <a:r>
              <a:rPr lang="en-GB" b="1" dirty="0">
                <a:latin typeface="Aptos" panose="020B0004020202020204" pitchFamily="34" charset="0"/>
              </a:rPr>
              <a:t>Explain your instruments.</a:t>
            </a:r>
            <a:r>
              <a:rPr lang="en-GB" dirty="0">
                <a:latin typeface="Aptos" panose="020B0004020202020204" pitchFamily="34" charset="0"/>
              </a:rPr>
              <a:t> This will mainly be about your collection methods e.g. interviews, </a:t>
            </a:r>
            <a:r>
              <a:rPr lang="en-US" altLang="en-US" dirty="0">
                <a:latin typeface="Aptos" panose="020B0004020202020204" pitchFamily="34" charset="0"/>
              </a:rPr>
              <a:t>industry or government reports, </a:t>
            </a:r>
            <a:r>
              <a:rPr lang="en-GB" dirty="0">
                <a:latin typeface="Aptos" panose="020B0004020202020204" pitchFamily="34" charset="0"/>
              </a:rPr>
              <a:t>questionnaires, </a:t>
            </a:r>
            <a:r>
              <a:rPr lang="en-US" altLang="en-US" dirty="0">
                <a:latin typeface="Aptos" panose="020B0004020202020204" pitchFamily="34" charset="0"/>
              </a:rPr>
              <a:t>documents (budgets, organizational charts, policies/procedures, monitoring reports)</a:t>
            </a:r>
            <a:r>
              <a:rPr lang="en-GB" dirty="0">
                <a:latin typeface="Aptos" panose="020B0004020202020204" pitchFamily="34" charset="0"/>
              </a:rPr>
              <a:t>. Your methodology will need to detail your reasoning in choosing a particular instrument for your research.</a:t>
            </a:r>
          </a:p>
          <a:p>
            <a:pPr fontAlgn="base"/>
            <a:r>
              <a:rPr lang="en-GB" b="1" dirty="0">
                <a:latin typeface="Aptos" panose="020B0004020202020204" pitchFamily="34" charset="0"/>
              </a:rPr>
              <a:t>What will you do with your results?</a:t>
            </a:r>
            <a:r>
              <a:rPr lang="en-GB" dirty="0">
                <a:latin typeface="Aptos" panose="020B0004020202020204" pitchFamily="34" charset="0"/>
              </a:rPr>
              <a:t> How are you going to </a:t>
            </a:r>
            <a:r>
              <a:rPr lang="en-GB" dirty="0" err="1">
                <a:latin typeface="Aptos" panose="020B0004020202020204" pitchFamily="34" charset="0"/>
              </a:rPr>
              <a:t>analyze</a:t>
            </a:r>
            <a:r>
              <a:rPr lang="en-GB" dirty="0">
                <a:latin typeface="Aptos" panose="020B0004020202020204" pitchFamily="34" charset="0"/>
              </a:rPr>
              <a:t> the data?</a:t>
            </a:r>
          </a:p>
          <a:p>
            <a:pPr fontAlgn="base"/>
            <a:r>
              <a:rPr lang="en-GB" b="1" dirty="0">
                <a:latin typeface="Aptos" panose="020B0004020202020204" pitchFamily="34" charset="0"/>
              </a:rPr>
              <a:t>How will your sampling process go?</a:t>
            </a:r>
            <a:r>
              <a:rPr lang="en-GB" dirty="0">
                <a:latin typeface="Aptos" panose="020B0004020202020204" pitchFamily="34" charset="0"/>
              </a:rPr>
              <a:t> </a:t>
            </a:r>
          </a:p>
          <a:p>
            <a:pPr fontAlgn="base"/>
            <a:r>
              <a:rPr lang="en-GB" b="1" dirty="0">
                <a:latin typeface="Aptos" panose="020B0004020202020204" pitchFamily="34" charset="0"/>
              </a:rPr>
              <a:t>Any practical limitations?</a:t>
            </a:r>
            <a:r>
              <a:rPr lang="en-GB" dirty="0">
                <a:latin typeface="Aptos" panose="020B0004020202020204" pitchFamily="34" charset="0"/>
              </a:rPr>
              <a:t> You should discuss any limitations you foresee being an issue when you’re carrying out your research.</a:t>
            </a:r>
          </a:p>
          <a:p>
            <a:pPr fontAlgn="base"/>
            <a:r>
              <a:rPr lang="en-GB" b="1" dirty="0">
                <a:latin typeface="Aptos" panose="020B0004020202020204" pitchFamily="34" charset="0"/>
              </a:rPr>
              <a:t>Your ethics process</a:t>
            </a:r>
          </a:p>
          <a:p>
            <a:pPr fontAlgn="base"/>
            <a:endParaRPr lang="en-GB" dirty="0"/>
          </a:p>
          <a:p>
            <a:endParaRPr lang="en-GB" dirty="0"/>
          </a:p>
        </p:txBody>
      </p:sp>
    </p:spTree>
    <p:extLst>
      <p:ext uri="{BB962C8B-B14F-4D97-AF65-F5344CB8AC3E}">
        <p14:creationId xmlns:p14="http://schemas.microsoft.com/office/powerpoint/2010/main" val="15884450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41"/>
        <p:cNvGrpSpPr/>
        <p:nvPr/>
      </p:nvGrpSpPr>
      <p:grpSpPr>
        <a:xfrm>
          <a:off x="0" y="0"/>
          <a:ext cx="0" cy="0"/>
          <a:chOff x="0" y="0"/>
          <a:chExt cx="0" cy="0"/>
        </a:xfrm>
      </p:grpSpPr>
      <p:sp>
        <p:nvSpPr>
          <p:cNvPr id="242" name="Google Shape;242;p38"/>
          <p:cNvSpPr txBox="1">
            <a:spLocks noGrp="1"/>
          </p:cNvSpPr>
          <p:nvPr>
            <p:ph type="body" idx="1"/>
          </p:nvPr>
        </p:nvSpPr>
        <p:spPr>
          <a:xfrm>
            <a:off x="0" y="1"/>
            <a:ext cx="12191999" cy="5732464"/>
          </a:xfrm>
          <a:prstGeom prst="rect">
            <a:avLst/>
          </a:prstGeom>
          <a:noFill/>
          <a:ln>
            <a:noFill/>
          </a:ln>
        </p:spPr>
        <p:txBody>
          <a:bodyPr spcFirstLastPara="1" wrap="square" lIns="90475" tIns="44450" rIns="90475" bIns="44450" anchor="t" anchorCtr="0">
            <a:normAutofit fontScale="92500"/>
          </a:bodyPr>
          <a:lstStyle/>
          <a:p>
            <a:pPr marL="342900" lvl="0" indent="-342900" algn="l" rtl="0">
              <a:spcBef>
                <a:spcPts val="0"/>
              </a:spcBef>
              <a:spcAft>
                <a:spcPts val="0"/>
              </a:spcAft>
              <a:buClr>
                <a:schemeClr val="accent6"/>
              </a:buClr>
              <a:buSzPts val="3600"/>
              <a:buChar char="•"/>
            </a:pPr>
            <a:r>
              <a:rPr lang="en-GB" sz="3600" dirty="0">
                <a:latin typeface="Open Sans"/>
                <a:ea typeface="Open Sans"/>
                <a:cs typeface="Open Sans"/>
                <a:sym typeface="Open Sans"/>
              </a:rPr>
              <a:t>Your answer to the “What is research?” question depends on your answers to two more fundamental questions: </a:t>
            </a:r>
            <a:br>
              <a:rPr lang="en-GB" sz="3600" dirty="0">
                <a:latin typeface="Open Sans"/>
                <a:ea typeface="Open Sans"/>
                <a:cs typeface="Open Sans"/>
                <a:sym typeface="Open Sans"/>
              </a:rPr>
            </a:br>
            <a:endParaRPr sz="3600" dirty="0">
              <a:latin typeface="Open Sans"/>
              <a:ea typeface="Open Sans"/>
              <a:cs typeface="Open Sans"/>
              <a:sym typeface="Open Sans"/>
            </a:endParaRPr>
          </a:p>
          <a:p>
            <a:pPr marL="342900" lvl="0" indent="-342900">
              <a:spcBef>
                <a:spcPts val="0"/>
              </a:spcBef>
              <a:buClr>
                <a:schemeClr val="dk1"/>
              </a:buClr>
              <a:buSzPts val="3200"/>
            </a:pPr>
            <a:r>
              <a:rPr lang="en-GB" sz="3600" dirty="0">
                <a:latin typeface="Open Sans"/>
                <a:ea typeface="Open Sans"/>
                <a:cs typeface="Open Sans"/>
                <a:sym typeface="Open Sans"/>
              </a:rPr>
              <a:t>What is reality? (Ontology) - </a:t>
            </a:r>
            <a:r>
              <a:rPr lang="en-GB" dirty="0"/>
              <a:t>from the Greek </a:t>
            </a:r>
            <a:r>
              <a:rPr lang="en-GB" i="1" dirty="0"/>
              <a:t>on</a:t>
            </a:r>
            <a:r>
              <a:rPr lang="en-GB" dirty="0"/>
              <a:t> (being) &amp; </a:t>
            </a:r>
            <a:r>
              <a:rPr lang="en-GB" i="1" dirty="0"/>
              <a:t>logos </a:t>
            </a:r>
            <a:r>
              <a:rPr lang="en-GB" dirty="0"/>
              <a:t>(theory) 	So literally “theory of being”.</a:t>
            </a:r>
            <a:br>
              <a:rPr lang="en-GB" dirty="0"/>
            </a:br>
            <a:r>
              <a:rPr lang="en-GB" dirty="0"/>
              <a:t>What is the nature of being? What is the nature of the reality we seek to explain? Does it exist out there waiting to be discovered, or only in the human mind?</a:t>
            </a:r>
          </a:p>
          <a:p>
            <a:pPr marL="342900" lvl="0" indent="-342900" algn="l" rtl="0">
              <a:spcBef>
                <a:spcPts val="720"/>
              </a:spcBef>
              <a:spcAft>
                <a:spcPts val="0"/>
              </a:spcAft>
              <a:buClr>
                <a:schemeClr val="accent6"/>
              </a:buClr>
              <a:buSzPts val="3600"/>
              <a:buChar char="•"/>
            </a:pPr>
            <a:endParaRPr dirty="0"/>
          </a:p>
          <a:p>
            <a:pPr marL="342900" lvl="0" indent="-342900">
              <a:spcBef>
                <a:spcPts val="0"/>
              </a:spcBef>
              <a:buClr>
                <a:schemeClr val="dk1"/>
              </a:buClr>
              <a:buSzPts val="3200"/>
            </a:pPr>
            <a:r>
              <a:rPr lang="en-GB" sz="3600" dirty="0">
                <a:latin typeface="Open Sans"/>
                <a:ea typeface="Open Sans"/>
                <a:cs typeface="Open Sans"/>
                <a:sym typeface="Open Sans"/>
              </a:rPr>
              <a:t>What is knowledge? (Epistemology) - </a:t>
            </a:r>
            <a:r>
              <a:rPr lang="en-GB" dirty="0"/>
              <a:t>From the Greek </a:t>
            </a:r>
            <a:r>
              <a:rPr lang="en-GB" i="1" dirty="0"/>
              <a:t>episteme</a:t>
            </a:r>
            <a:r>
              <a:rPr lang="en-GB" dirty="0"/>
              <a:t> (knowledge) and </a:t>
            </a:r>
            <a:r>
              <a:rPr lang="en-GB" i="1" dirty="0"/>
              <a:t>logos</a:t>
            </a:r>
            <a:r>
              <a:rPr lang="en-GB" dirty="0"/>
              <a:t> (theory) - so literally “theory of knowledge”. </a:t>
            </a:r>
          </a:p>
          <a:p>
            <a:pPr marL="342900" lvl="0" indent="-342900">
              <a:spcBef>
                <a:spcPts val="640"/>
              </a:spcBef>
              <a:buClr>
                <a:schemeClr val="dk1"/>
              </a:buClr>
              <a:buSzPts val="3200"/>
            </a:pPr>
            <a:r>
              <a:rPr lang="en-GB" dirty="0"/>
              <a:t>What constitutes knowledge, how can it be acquired and communicated? Realist view suggests observer role, determine laws, natural science methods (positivism). Nominalist view suggests any number of different social worlds</a:t>
            </a:r>
          </a:p>
          <a:p>
            <a:pPr marL="342900" lvl="0" indent="-342900" algn="l" rtl="0">
              <a:spcBef>
                <a:spcPts val="720"/>
              </a:spcBef>
              <a:spcAft>
                <a:spcPts val="0"/>
              </a:spcAft>
              <a:buClr>
                <a:schemeClr val="accent6"/>
              </a:buClr>
              <a:buSzPts val="3600"/>
              <a:buChar char="•"/>
            </a:pPr>
            <a:endParaRPr dirty="0"/>
          </a:p>
          <a:p>
            <a:pPr marL="342900" lvl="0" indent="-88900" algn="ctr" rtl="0">
              <a:spcBef>
                <a:spcPts val="800"/>
              </a:spcBef>
              <a:spcAft>
                <a:spcPts val="0"/>
              </a:spcAft>
              <a:buClr>
                <a:schemeClr val="accent6"/>
              </a:buClr>
              <a:buSzPts val="4000"/>
              <a:buNone/>
            </a:pPr>
            <a:endParaRPr sz="4000" b="1" dirty="0">
              <a:latin typeface="Open Sans"/>
              <a:ea typeface="Open Sans"/>
              <a:cs typeface="Open Sans"/>
              <a:sym typeface="Open Sans"/>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66"/>
        <p:cNvGrpSpPr/>
        <p:nvPr/>
      </p:nvGrpSpPr>
      <p:grpSpPr>
        <a:xfrm>
          <a:off x="0" y="0"/>
          <a:ext cx="0" cy="0"/>
          <a:chOff x="0" y="0"/>
          <a:chExt cx="0" cy="0"/>
        </a:xfrm>
      </p:grpSpPr>
      <p:sp>
        <p:nvSpPr>
          <p:cNvPr id="267" name="Google Shape;267;p42"/>
          <p:cNvSpPr txBox="1">
            <a:spLocks noGrp="1"/>
          </p:cNvSpPr>
          <p:nvPr>
            <p:ph type="body" idx="1"/>
          </p:nvPr>
        </p:nvSpPr>
        <p:spPr>
          <a:xfrm>
            <a:off x="0" y="821094"/>
            <a:ext cx="4702629" cy="5271732"/>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Clr>
                <a:schemeClr val="dk1"/>
              </a:buClr>
              <a:buSzPts val="3200"/>
              <a:buChar char="•"/>
            </a:pPr>
            <a:r>
              <a:rPr lang="en-GB" dirty="0"/>
              <a:t>Paradigm means belief, assumption, tradition – ‘a network of coherent ideas’ (Bassey 1999)</a:t>
            </a:r>
            <a:br>
              <a:rPr lang="en-GB" dirty="0"/>
            </a:br>
            <a:endParaRPr dirty="0"/>
          </a:p>
          <a:p>
            <a:pPr marL="342900" lvl="0" indent="-342900" algn="l" rtl="0">
              <a:spcBef>
                <a:spcPts val="640"/>
              </a:spcBef>
              <a:spcAft>
                <a:spcPts val="0"/>
              </a:spcAft>
              <a:buClr>
                <a:schemeClr val="dk1"/>
              </a:buClr>
              <a:buSzPts val="3200"/>
              <a:buChar char="•"/>
            </a:pPr>
            <a:r>
              <a:rPr lang="en-GB" dirty="0"/>
              <a:t>A paradigm is an underlying structure for belief. </a:t>
            </a:r>
            <a:endParaRPr dirty="0"/>
          </a:p>
          <a:p>
            <a:pPr marL="342900" lvl="0" indent="-342900" algn="l" rtl="0">
              <a:spcBef>
                <a:spcPts val="640"/>
              </a:spcBef>
              <a:spcAft>
                <a:spcPts val="0"/>
              </a:spcAft>
              <a:buClr>
                <a:schemeClr val="dk1"/>
              </a:buClr>
              <a:buSzPts val="3200"/>
              <a:buFont typeface="Open Sans"/>
              <a:buNone/>
            </a:pPr>
            <a:r>
              <a:rPr lang="en-GB" dirty="0"/>
              <a:t>  </a:t>
            </a:r>
            <a:endParaRPr dirty="0"/>
          </a:p>
          <a:p>
            <a:pPr marL="342900" lvl="0" indent="-342900" algn="l" rtl="0">
              <a:spcBef>
                <a:spcPts val="640"/>
              </a:spcBef>
              <a:spcAft>
                <a:spcPts val="0"/>
              </a:spcAft>
              <a:buClr>
                <a:schemeClr val="dk1"/>
              </a:buClr>
              <a:buSzPts val="3200"/>
              <a:buChar char="•"/>
            </a:pPr>
            <a:r>
              <a:rPr lang="en-GB" dirty="0"/>
              <a:t>A lens through which to view </a:t>
            </a:r>
            <a:br>
              <a:rPr lang="en-GB" dirty="0"/>
            </a:br>
            <a:r>
              <a:rPr lang="en-GB" dirty="0"/>
              <a:t>the world.</a:t>
            </a:r>
            <a:endParaRPr dirty="0"/>
          </a:p>
          <a:p>
            <a:pPr marL="342900" lvl="0" indent="-139700" algn="l" rtl="0">
              <a:spcBef>
                <a:spcPts val="640"/>
              </a:spcBef>
              <a:spcAft>
                <a:spcPts val="0"/>
              </a:spcAft>
              <a:buClr>
                <a:schemeClr val="dk1"/>
              </a:buClr>
              <a:buSzPts val="3200"/>
              <a:buNone/>
            </a:pPr>
            <a:endParaRPr b="1" dirty="0"/>
          </a:p>
        </p:txBody>
      </p:sp>
      <p:sp>
        <p:nvSpPr>
          <p:cNvPr id="268" name="Google Shape;268;p42"/>
          <p:cNvSpPr txBox="1">
            <a:spLocks noGrp="1"/>
          </p:cNvSpPr>
          <p:nvPr>
            <p:ph type="title"/>
          </p:nvPr>
        </p:nvSpPr>
        <p:spPr>
          <a:xfrm>
            <a:off x="0" y="0"/>
            <a:ext cx="4886132" cy="90805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b="1" dirty="0"/>
              <a:t>Research paradigms</a:t>
            </a:r>
            <a:endParaRPr b="1" dirty="0"/>
          </a:p>
        </p:txBody>
      </p:sp>
      <p:pic>
        <p:nvPicPr>
          <p:cNvPr id="269" name="Google Shape;269;p42"/>
          <p:cNvPicPr preferRelativeResize="0"/>
          <p:nvPr/>
        </p:nvPicPr>
        <p:blipFill rotWithShape="1">
          <a:blip r:embed="rId3">
            <a:alphaModFix/>
          </a:blip>
          <a:srcRect/>
          <a:stretch/>
        </p:blipFill>
        <p:spPr>
          <a:xfrm>
            <a:off x="2661913" y="4666472"/>
            <a:ext cx="2327275" cy="2286000"/>
          </a:xfrm>
          <a:prstGeom prst="rect">
            <a:avLst/>
          </a:prstGeom>
          <a:noFill/>
          <a:ln>
            <a:noFill/>
          </a:ln>
        </p:spPr>
      </p:pic>
      <p:sp>
        <p:nvSpPr>
          <p:cNvPr id="260" name="Google Shape;260;p41"/>
          <p:cNvSpPr txBox="1">
            <a:spLocks/>
          </p:cNvSpPr>
          <p:nvPr/>
        </p:nvSpPr>
        <p:spPr>
          <a:xfrm>
            <a:off x="7305868" y="0"/>
            <a:ext cx="4886132" cy="606490"/>
          </a:xfrm>
          <a:prstGeom prst="rect">
            <a:avLst/>
          </a:prstGeom>
          <a:noFill/>
          <a:ln>
            <a:noFill/>
          </a:ln>
        </p:spPr>
        <p:txBody>
          <a:bodyPr spcFirstLastPara="1" vert="horz" wrap="square" lIns="91425" tIns="45700" rIns="91425" bIns="45700" rtlCol="0" anchor="ctr" anchorCtr="0">
            <a:normAutofit fontScale="90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spcBef>
                <a:spcPts val="0"/>
              </a:spcBef>
              <a:buClr>
                <a:schemeClr val="dk1"/>
              </a:buClr>
              <a:buSzPct val="100000"/>
              <a:buFont typeface="Open Sans"/>
              <a:buNone/>
            </a:pPr>
            <a:r>
              <a:rPr lang="en-GB" b="1" dirty="0"/>
              <a:t>Methodology</a:t>
            </a:r>
          </a:p>
        </p:txBody>
      </p:sp>
      <p:sp>
        <p:nvSpPr>
          <p:cNvPr id="3" name="TextBox 2">
            <a:extLst>
              <a:ext uri="{FF2B5EF4-FFF2-40B4-BE49-F238E27FC236}">
                <a16:creationId xmlns:a16="http://schemas.microsoft.com/office/drawing/2014/main" id="{B79B606F-0476-1B74-C592-FA34F4C7D9E9}"/>
              </a:ext>
            </a:extLst>
          </p:cNvPr>
          <p:cNvSpPr txBox="1"/>
          <p:nvPr/>
        </p:nvSpPr>
        <p:spPr>
          <a:xfrm>
            <a:off x="5598367" y="748526"/>
            <a:ext cx="6593633" cy="5062924"/>
          </a:xfrm>
          <a:prstGeom prst="rect">
            <a:avLst/>
          </a:prstGeom>
          <a:noFill/>
        </p:spPr>
        <p:txBody>
          <a:bodyPr wrap="square">
            <a:spAutoFit/>
          </a:bodyPr>
          <a:lstStyle/>
          <a:p>
            <a:pPr marL="342900" lvl="0" indent="-342900" algn="l" rtl="0">
              <a:spcBef>
                <a:spcPts val="0"/>
              </a:spcBef>
              <a:spcAft>
                <a:spcPts val="0"/>
              </a:spcAft>
              <a:buClr>
                <a:schemeClr val="dk1"/>
              </a:buClr>
              <a:buSzPts val="3200"/>
              <a:buChar char="•"/>
            </a:pPr>
            <a:r>
              <a:rPr lang="en-GB" sz="2800" dirty="0"/>
              <a:t>From the Greek </a:t>
            </a:r>
            <a:r>
              <a:rPr lang="en-GB" sz="2800" i="1" dirty="0" err="1"/>
              <a:t>methodos</a:t>
            </a:r>
            <a:r>
              <a:rPr lang="en-GB" sz="2800" i="1" dirty="0"/>
              <a:t> </a:t>
            </a:r>
            <a:r>
              <a:rPr lang="en-GB" sz="2800" dirty="0"/>
              <a:t>(procedure for the attainment of a goal, in this case the acquisition of knowledge) and </a:t>
            </a:r>
            <a:r>
              <a:rPr lang="en-GB" sz="2800" i="1" dirty="0"/>
              <a:t>logos </a:t>
            </a:r>
            <a:r>
              <a:rPr lang="en-GB" sz="2800" dirty="0"/>
              <a:t>(theory), so literally “theory of the way in which knowledge is acquired”</a:t>
            </a:r>
          </a:p>
          <a:p>
            <a:pPr marL="342900" lvl="0" indent="-342900" algn="l" rtl="0">
              <a:spcBef>
                <a:spcPts val="640"/>
              </a:spcBef>
              <a:spcAft>
                <a:spcPts val="0"/>
              </a:spcAft>
              <a:buClr>
                <a:schemeClr val="dk1"/>
              </a:buClr>
              <a:buSzPts val="3200"/>
              <a:buChar char="•"/>
            </a:pPr>
            <a:r>
              <a:rPr lang="en-GB" sz="2800" dirty="0"/>
              <a:t>How should knowledge be produced?</a:t>
            </a:r>
          </a:p>
          <a:p>
            <a:pPr marL="342900" lvl="0" indent="-342900" algn="l" rtl="0">
              <a:spcBef>
                <a:spcPts val="640"/>
              </a:spcBef>
              <a:spcAft>
                <a:spcPts val="0"/>
              </a:spcAft>
              <a:buClr>
                <a:schemeClr val="dk1"/>
              </a:buClr>
              <a:buSzPts val="3200"/>
              <a:buChar char="•"/>
            </a:pPr>
            <a:endParaRPr lang="en-GB" sz="2800" dirty="0"/>
          </a:p>
          <a:p>
            <a:pPr marL="342900" lvl="0" indent="-342900" algn="l" rtl="0">
              <a:spcBef>
                <a:spcPts val="640"/>
              </a:spcBef>
              <a:spcAft>
                <a:spcPts val="0"/>
              </a:spcAft>
              <a:buClr>
                <a:schemeClr val="dk1"/>
              </a:buClr>
              <a:buSzPts val="3200"/>
              <a:buChar char="•"/>
            </a:pPr>
            <a:r>
              <a:rPr lang="en-GB" sz="2800" dirty="0"/>
              <a:t>Ontology &amp; epistemological views lead to distinct approaches to methodology – e.g.,  scientific method, collecting quantitative data, notions of control etc.</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1524000" y="0"/>
            <a:ext cx="9144000" cy="548680"/>
          </a:xfrm>
        </p:spPr>
        <p:txBody>
          <a:bodyPr>
            <a:normAutofit fontScale="90000"/>
          </a:bodyPr>
          <a:lstStyle/>
          <a:p>
            <a:pPr eaLnBrk="1" hangingPunct="1"/>
            <a:r>
              <a:rPr lang="en-GB" sz="3600" b="1" dirty="0">
                <a:latin typeface="Aptos" panose="020B0004020202020204" pitchFamily="34" charset="0"/>
              </a:rPr>
              <a:t>Research Design and Tactics</a:t>
            </a:r>
          </a:p>
        </p:txBody>
      </p:sp>
      <p:sp>
        <p:nvSpPr>
          <p:cNvPr id="4099" name="Rectangle 3"/>
          <p:cNvSpPr>
            <a:spLocks noGrp="1" noChangeArrowheads="1"/>
          </p:cNvSpPr>
          <p:nvPr>
            <p:ph idx="1"/>
          </p:nvPr>
        </p:nvSpPr>
        <p:spPr>
          <a:xfrm>
            <a:off x="1271464" y="476672"/>
            <a:ext cx="5544616" cy="6381328"/>
          </a:xfrm>
        </p:spPr>
        <p:txBody>
          <a:bodyPr>
            <a:normAutofit fontScale="62500" lnSpcReduction="20000"/>
          </a:bodyPr>
          <a:lstStyle/>
          <a:p>
            <a:pPr algn="ctr" eaLnBrk="1" hangingPunct="1">
              <a:buFontTx/>
              <a:buNone/>
            </a:pPr>
            <a:r>
              <a:rPr lang="en-GB" sz="2600" b="1" dirty="0">
                <a:latin typeface="Arial" charset="0"/>
              </a:rPr>
              <a:t>The research onion (Saunders, 2009)</a:t>
            </a:r>
          </a:p>
          <a:p>
            <a:pPr eaLnBrk="1" hangingPunct="1">
              <a:buFontTx/>
              <a:buNone/>
            </a:pPr>
            <a:endParaRPr lang="en-GB" sz="2600" dirty="0">
              <a:latin typeface="Arial" charset="0"/>
            </a:endParaRPr>
          </a:p>
          <a:p>
            <a:pPr algn="ctr" eaLnBrk="1" hangingPunct="1">
              <a:buFontTx/>
              <a:buNone/>
            </a:pPr>
            <a:endParaRPr lang="en-GB" sz="2400" dirty="0">
              <a:latin typeface="Arial" charset="0"/>
            </a:endParaRPr>
          </a:p>
          <a:p>
            <a:pPr algn="r" eaLnBrk="1" hangingPunct="1">
              <a:buFontTx/>
              <a:buNone/>
            </a:pPr>
            <a:endParaRPr lang="en-GB" sz="2400" dirty="0">
              <a:latin typeface="Arial" charset="0"/>
            </a:endParaRPr>
          </a:p>
          <a:p>
            <a:pPr algn="r" eaLnBrk="1" hangingPunct="1">
              <a:buFontTx/>
              <a:buNone/>
            </a:pPr>
            <a:endParaRPr lang="en-GB" sz="2400" dirty="0">
              <a:latin typeface="Arial" charset="0"/>
            </a:endParaRPr>
          </a:p>
          <a:p>
            <a:pPr algn="r" eaLnBrk="1" hangingPunct="1">
              <a:buFontTx/>
              <a:buNone/>
            </a:pPr>
            <a:endParaRPr lang="en-GB" sz="2400" dirty="0">
              <a:latin typeface="Arial" charset="0"/>
            </a:endParaRPr>
          </a:p>
          <a:p>
            <a:pPr algn="r" eaLnBrk="1" hangingPunct="1">
              <a:buFontTx/>
              <a:buNone/>
            </a:pPr>
            <a:endParaRPr lang="en-GB" sz="2400" dirty="0">
              <a:latin typeface="Arial" charset="0"/>
            </a:endParaRPr>
          </a:p>
          <a:p>
            <a:pPr algn="r" eaLnBrk="1" hangingPunct="1">
              <a:buFontTx/>
              <a:buNone/>
            </a:pPr>
            <a:endParaRPr lang="en-GB" sz="2000" dirty="0">
              <a:latin typeface="Arial" charset="0"/>
            </a:endParaRPr>
          </a:p>
          <a:p>
            <a:pPr algn="r" eaLnBrk="1" hangingPunct="1">
              <a:buFontTx/>
              <a:buNone/>
            </a:pPr>
            <a:endParaRPr lang="en-GB" sz="2000" dirty="0">
              <a:latin typeface="Arial" charset="0"/>
            </a:endParaRPr>
          </a:p>
          <a:p>
            <a:pPr algn="r" eaLnBrk="1" hangingPunct="1">
              <a:buFontTx/>
              <a:buNone/>
            </a:pPr>
            <a:endParaRPr lang="en-GB" sz="2000" dirty="0">
              <a:latin typeface="Arial" charset="0"/>
            </a:endParaRPr>
          </a:p>
          <a:p>
            <a:pPr algn="r" eaLnBrk="1" hangingPunct="1">
              <a:buFontTx/>
              <a:buNone/>
            </a:pPr>
            <a:endParaRPr lang="en-GB" sz="2000" dirty="0">
              <a:latin typeface="Arial" charset="0"/>
            </a:endParaRPr>
          </a:p>
          <a:p>
            <a:pPr algn="r" eaLnBrk="1" hangingPunct="1">
              <a:buFontTx/>
              <a:buNone/>
            </a:pPr>
            <a:endParaRPr lang="en-GB" sz="2000" dirty="0">
              <a:latin typeface="Arial" charset="0"/>
            </a:endParaRPr>
          </a:p>
          <a:p>
            <a:pPr algn="r" eaLnBrk="1" hangingPunct="1">
              <a:buFontTx/>
              <a:buNone/>
            </a:pPr>
            <a:endParaRPr lang="en-GB" sz="1800" dirty="0">
              <a:latin typeface="Arial" charset="0"/>
            </a:endParaRPr>
          </a:p>
          <a:p>
            <a:pPr algn="r" eaLnBrk="1" hangingPunct="1">
              <a:buFontTx/>
              <a:buNone/>
            </a:pPr>
            <a:endParaRPr lang="en-GB" sz="1800" dirty="0">
              <a:latin typeface="Arial" charset="0"/>
            </a:endParaRPr>
          </a:p>
          <a:p>
            <a:pPr algn="r" eaLnBrk="1" hangingPunct="1">
              <a:buFontTx/>
              <a:buNone/>
            </a:pPr>
            <a:endParaRPr lang="en-GB" sz="1800" dirty="0">
              <a:latin typeface="Arial" charset="0"/>
            </a:endParaRPr>
          </a:p>
          <a:p>
            <a:pPr algn="r" eaLnBrk="1" hangingPunct="1">
              <a:buFontTx/>
              <a:buNone/>
            </a:pPr>
            <a:endParaRPr lang="en-GB" sz="1800" dirty="0">
              <a:latin typeface="Arial" charset="0"/>
            </a:endParaRPr>
          </a:p>
          <a:p>
            <a:pPr algn="r" eaLnBrk="1" hangingPunct="1">
              <a:buFontTx/>
              <a:buNone/>
            </a:pPr>
            <a:endParaRPr lang="en-GB" sz="1800" dirty="0">
              <a:latin typeface="Arial" charset="0"/>
            </a:endParaRPr>
          </a:p>
          <a:p>
            <a:pPr algn="r" eaLnBrk="1" hangingPunct="1">
              <a:buFontTx/>
              <a:buNone/>
            </a:pPr>
            <a:endParaRPr lang="en-GB" sz="1800" dirty="0">
              <a:latin typeface="Arial" charset="0"/>
            </a:endParaRPr>
          </a:p>
          <a:p>
            <a:pPr algn="r" eaLnBrk="1" hangingPunct="1">
              <a:buFontTx/>
              <a:buNone/>
            </a:pPr>
            <a:endParaRPr lang="en-GB" sz="1300" dirty="0">
              <a:latin typeface="Arial" charset="0"/>
            </a:endParaRPr>
          </a:p>
          <a:p>
            <a:pPr algn="r" eaLnBrk="1" hangingPunct="1">
              <a:buFontTx/>
              <a:buNone/>
            </a:pPr>
            <a:endParaRPr lang="en-GB" sz="1300" dirty="0">
              <a:latin typeface="Arial" charset="0"/>
            </a:endParaRPr>
          </a:p>
          <a:p>
            <a:pPr algn="r" eaLnBrk="1" hangingPunct="1">
              <a:buFontTx/>
              <a:buNone/>
            </a:pPr>
            <a:endParaRPr lang="en-GB" sz="1300" dirty="0">
              <a:latin typeface="Arial" charset="0"/>
            </a:endParaRPr>
          </a:p>
          <a:p>
            <a:pPr algn="r" eaLnBrk="1" hangingPunct="1">
              <a:buFontTx/>
              <a:buNone/>
            </a:pPr>
            <a:endParaRPr lang="en-GB" sz="1300" dirty="0">
              <a:latin typeface="Arial" charset="0"/>
            </a:endParaRPr>
          </a:p>
          <a:p>
            <a:pPr algn="r" eaLnBrk="1" hangingPunct="1">
              <a:buFontTx/>
              <a:buNone/>
            </a:pPr>
            <a:endParaRPr lang="en-GB" sz="1300" dirty="0">
              <a:latin typeface="Arial" charset="0"/>
            </a:endParaRPr>
          </a:p>
          <a:p>
            <a:pPr algn="r" eaLnBrk="1" hangingPunct="1">
              <a:buFontTx/>
              <a:buNone/>
            </a:pPr>
            <a:endParaRPr lang="en-GB" sz="1300" dirty="0">
              <a:latin typeface="Arial" charset="0"/>
            </a:endParaRPr>
          </a:p>
          <a:p>
            <a:pPr algn="r" eaLnBrk="1" hangingPunct="1">
              <a:buFontTx/>
              <a:buNone/>
            </a:pPr>
            <a:r>
              <a:rPr lang="en-GB" sz="1300" dirty="0">
                <a:latin typeface="Arial" charset="0"/>
              </a:rPr>
              <a:t>Saunders </a:t>
            </a:r>
            <a:r>
              <a:rPr lang="en-GB" sz="1300" i="1" dirty="0">
                <a:latin typeface="Arial" charset="0"/>
              </a:rPr>
              <a:t>et al</a:t>
            </a:r>
            <a:r>
              <a:rPr lang="en-GB" sz="1300" dirty="0">
                <a:latin typeface="Arial" charset="0"/>
              </a:rPr>
              <a:t>, (2009</a:t>
            </a:r>
            <a:r>
              <a:rPr lang="en-GB" sz="1800" dirty="0">
                <a:latin typeface="Arial" charset="0"/>
              </a:rPr>
              <a:t>)</a:t>
            </a:r>
          </a:p>
        </p:txBody>
      </p:sp>
      <p:pic>
        <p:nvPicPr>
          <p:cNvPr id="2" name="Picture 1"/>
          <p:cNvPicPr>
            <a:picLocks noChangeAspect="1"/>
          </p:cNvPicPr>
          <p:nvPr/>
        </p:nvPicPr>
        <p:blipFill>
          <a:blip r:embed="rId2"/>
          <a:stretch>
            <a:fillRect/>
          </a:stretch>
        </p:blipFill>
        <p:spPr>
          <a:xfrm>
            <a:off x="7464152" y="1412776"/>
            <a:ext cx="4727848" cy="4032448"/>
          </a:xfrm>
          <a:prstGeom prst="rect">
            <a:avLst/>
          </a:prstGeom>
        </p:spPr>
      </p:pic>
      <p:pic>
        <p:nvPicPr>
          <p:cNvPr id="3" name="Picture 2"/>
          <p:cNvPicPr>
            <a:picLocks noChangeAspect="1"/>
          </p:cNvPicPr>
          <p:nvPr/>
        </p:nvPicPr>
        <p:blipFill>
          <a:blip r:embed="rId3"/>
          <a:stretch>
            <a:fillRect/>
          </a:stretch>
        </p:blipFill>
        <p:spPr>
          <a:xfrm>
            <a:off x="0" y="764704"/>
            <a:ext cx="7680176" cy="6093296"/>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355076" y="3741"/>
            <a:ext cx="11481847" cy="662782"/>
          </a:xfrm>
        </p:spPr>
        <p:txBody>
          <a:bodyPr vert="horz" lIns="91440" tIns="45720" rIns="91440" bIns="45720" rtlCol="0" anchor="ctr">
            <a:normAutofit fontScale="90000"/>
          </a:bodyPr>
          <a:lstStyle/>
          <a:p>
            <a:pPr algn="ctr"/>
            <a:r>
              <a:rPr lang="en-GB" b="1" dirty="0">
                <a:latin typeface="Aptos" panose="020B0004020202020204" pitchFamily="34" charset="0"/>
              </a:rPr>
              <a:t>Understanding your research philosophy</a:t>
            </a:r>
          </a:p>
        </p:txBody>
      </p:sp>
      <p:sp>
        <p:nvSpPr>
          <p:cNvPr id="6" name="TextBox 5">
            <a:extLst>
              <a:ext uri="{FF2B5EF4-FFF2-40B4-BE49-F238E27FC236}">
                <a16:creationId xmlns:a16="http://schemas.microsoft.com/office/drawing/2014/main" id="{BEE1D471-3271-72DE-74DB-AD854FA346F6}"/>
              </a:ext>
            </a:extLst>
          </p:cNvPr>
          <p:cNvSpPr txBox="1"/>
          <p:nvPr/>
        </p:nvSpPr>
        <p:spPr>
          <a:xfrm>
            <a:off x="0" y="731837"/>
            <a:ext cx="4665306" cy="5394327"/>
          </a:xfrm>
          <a:prstGeom prst="rect">
            <a:avLst/>
          </a:prstGeom>
        </p:spPr>
        <p:txBody>
          <a:bodyPr vert="horz" lIns="91440" tIns="45720" rIns="91440" bIns="45720" rtlCol="0">
            <a:normAutofit/>
          </a:bodyPr>
          <a:lstStyle/>
          <a:p>
            <a:pPr marL="228600" indent="-228600">
              <a:lnSpc>
                <a:spcPct val="90000"/>
              </a:lnSpc>
              <a:spcBef>
                <a:spcPts val="1000"/>
              </a:spcBef>
              <a:buFont typeface="Arial" panose="020B0604020202020204" pitchFamily="34" charset="0"/>
              <a:buChar char="•"/>
            </a:pPr>
            <a:r>
              <a:rPr lang="en-US" sz="2800" dirty="0"/>
              <a:t>‘Research philosophy is an over-arching term relating to the development of knowledge &amp; the nature of that knowledge’ (Saunders </a:t>
            </a:r>
            <a:r>
              <a:rPr lang="en-US" sz="2800" i="1" dirty="0"/>
              <a:t>et al</a:t>
            </a:r>
            <a:r>
              <a:rPr lang="en-US" sz="2800" dirty="0"/>
              <a:t>, 2009).</a:t>
            </a:r>
          </a:p>
          <a:p>
            <a:pPr marL="228600" indent="-228600">
              <a:lnSpc>
                <a:spcPct val="90000"/>
              </a:lnSpc>
              <a:spcBef>
                <a:spcPts val="1000"/>
              </a:spcBef>
              <a:buFont typeface="Arial" panose="020B0604020202020204" pitchFamily="34" charset="0"/>
              <a:buChar char="•"/>
            </a:pPr>
            <a:r>
              <a:rPr lang="en-US" sz="2800" dirty="0"/>
              <a:t>It contains important assumptions about the way in which you view the world (Anderson, 2012).</a:t>
            </a:r>
          </a:p>
        </p:txBody>
      </p:sp>
      <p:graphicFrame>
        <p:nvGraphicFramePr>
          <p:cNvPr id="5125" name="Rectangle 3">
            <a:extLst>
              <a:ext uri="{FF2B5EF4-FFF2-40B4-BE49-F238E27FC236}">
                <a16:creationId xmlns:a16="http://schemas.microsoft.com/office/drawing/2014/main" id="{C5D994F0-9D47-625F-952E-704787E4A20C}"/>
              </a:ext>
            </a:extLst>
          </p:cNvPr>
          <p:cNvGraphicFramePr>
            <a:graphicFrameLocks noGrp="1"/>
          </p:cNvGraphicFramePr>
          <p:nvPr>
            <p:ph sz="half" idx="2"/>
            <p:extLst>
              <p:ext uri="{D42A27DB-BD31-4B8C-83A1-F6EECF244321}">
                <p14:modId xmlns:p14="http://schemas.microsoft.com/office/powerpoint/2010/main" val="4131719013"/>
              </p:ext>
            </p:extLst>
          </p:nvPr>
        </p:nvGraphicFramePr>
        <p:xfrm>
          <a:off x="5318448" y="643036"/>
          <a:ext cx="6873551" cy="52498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ransition spd="med">
    <p:pull dir="rd"/>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1"/>
            <a:ext cx="11481847" cy="482599"/>
          </a:xfrm>
        </p:spPr>
        <p:txBody>
          <a:bodyPr>
            <a:noAutofit/>
          </a:bodyPr>
          <a:lstStyle/>
          <a:p>
            <a:pPr algn="ctr"/>
            <a:r>
              <a:rPr b="1" dirty="0">
                <a:latin typeface="Aptos" panose="020B0004020202020204" pitchFamily="34" charset="0"/>
              </a:rPr>
              <a:t>Research Paradigms Overview</a:t>
            </a:r>
          </a:p>
        </p:txBody>
      </p:sp>
      <p:graphicFrame>
        <p:nvGraphicFramePr>
          <p:cNvPr id="4" name="Content Placeholder 3">
            <a:extLst>
              <a:ext uri="{FF2B5EF4-FFF2-40B4-BE49-F238E27FC236}">
                <a16:creationId xmlns:a16="http://schemas.microsoft.com/office/drawing/2014/main" id="{FE1E4FF8-FBC5-5800-FFDB-5FA670D6A948}"/>
              </a:ext>
            </a:extLst>
          </p:cNvPr>
          <p:cNvGraphicFramePr>
            <a:graphicFrameLocks noGrp="1"/>
          </p:cNvGraphicFramePr>
          <p:nvPr>
            <p:ph idx="1"/>
            <p:extLst>
              <p:ext uri="{D42A27DB-BD31-4B8C-83A1-F6EECF244321}">
                <p14:modId xmlns:p14="http://schemas.microsoft.com/office/powerpoint/2010/main" val="3667310698"/>
              </p:ext>
            </p:extLst>
          </p:nvPr>
        </p:nvGraphicFramePr>
        <p:xfrm>
          <a:off x="0" y="482600"/>
          <a:ext cx="12192002" cy="6065520"/>
        </p:xfrm>
        <a:graphic>
          <a:graphicData uri="http://schemas.openxmlformats.org/drawingml/2006/table">
            <a:tbl>
              <a:tblPr firstRow="1" bandRow="1">
                <a:tableStyleId>{5C22544A-7EE6-4342-B048-85BDC9FD1C3A}</a:tableStyleId>
              </a:tblPr>
              <a:tblGrid>
                <a:gridCol w="2108200">
                  <a:extLst>
                    <a:ext uri="{9D8B030D-6E8A-4147-A177-3AD203B41FA5}">
                      <a16:colId xmlns:a16="http://schemas.microsoft.com/office/drawing/2014/main" val="2236293506"/>
                    </a:ext>
                  </a:extLst>
                </a:gridCol>
                <a:gridCol w="5386101">
                  <a:extLst>
                    <a:ext uri="{9D8B030D-6E8A-4147-A177-3AD203B41FA5}">
                      <a16:colId xmlns:a16="http://schemas.microsoft.com/office/drawing/2014/main" val="1663464469"/>
                    </a:ext>
                  </a:extLst>
                </a:gridCol>
                <a:gridCol w="4697701">
                  <a:extLst>
                    <a:ext uri="{9D8B030D-6E8A-4147-A177-3AD203B41FA5}">
                      <a16:colId xmlns:a16="http://schemas.microsoft.com/office/drawing/2014/main" val="1243837089"/>
                    </a:ext>
                  </a:extLst>
                </a:gridCol>
              </a:tblGrid>
              <a:tr h="0">
                <a:tc>
                  <a:txBody>
                    <a:bodyPr/>
                    <a:lstStyle/>
                    <a:p>
                      <a:endParaRPr lang="en-GB" sz="3200" dirty="0"/>
                    </a:p>
                  </a:txBody>
                  <a:tcPr>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200" dirty="0"/>
                        <a:t>Positivism</a:t>
                      </a:r>
                    </a:p>
                  </a:txBody>
                  <a:tcPr>
                    <a:lnL w="12700" cap="flat" cmpd="sng" algn="ctr">
                      <a:solidFill>
                        <a:schemeClr val="tx1"/>
                      </a:solidFill>
                      <a:prstDash val="solid"/>
                      <a:round/>
                      <a:headEnd type="none" w="med" len="med"/>
                      <a:tailEnd type="none" w="med" len="med"/>
                    </a:lnL>
                    <a:lnB w="12700" cap="flat" cmpd="sng" algn="ctr">
                      <a:solidFill>
                        <a:schemeClr val="tx1"/>
                      </a:solidFill>
                      <a:prstDash val="solid"/>
                      <a:round/>
                      <a:headEnd type="none" w="med" len="med"/>
                      <a:tailEnd type="none" w="med" len="med"/>
                    </a:lnB>
                  </a:tcPr>
                </a:tc>
                <a:tc>
                  <a:txBody>
                    <a:bodyPr/>
                    <a:lstStyle/>
                    <a:p>
                      <a:r>
                        <a:rPr lang="en-GB" sz="3200" dirty="0"/>
                        <a:t>Interpretivism</a:t>
                      </a:r>
                    </a:p>
                  </a:txBody>
                  <a:tcPr/>
                </a:tc>
                <a:extLst>
                  <a:ext uri="{0D108BD9-81ED-4DB2-BD59-A6C34878D82A}">
                    <a16:rowId xmlns:a16="http://schemas.microsoft.com/office/drawing/2014/main" val="2483330126"/>
                  </a:ext>
                </a:extLst>
              </a:tr>
              <a:tr h="598805">
                <a:tc>
                  <a:txBody>
                    <a:bodyPr/>
                    <a:lstStyle/>
                    <a:p>
                      <a:r>
                        <a:rPr lang="en-GB" sz="2400" b="1" dirty="0">
                          <a:latin typeface="Aptos" panose="020B0004020202020204" pitchFamily="34" charset="0"/>
                        </a:rPr>
                        <a:t>Ontology </a:t>
                      </a:r>
                      <a:r>
                        <a:rPr lang="en-GB" sz="2000" b="1" dirty="0">
                          <a:latin typeface="Aptos" panose="020B0004020202020204" pitchFamily="34" charset="0"/>
                        </a:rPr>
                        <a:t>(what is reality)</a:t>
                      </a:r>
                      <a:endParaRPr lang="en-GB" sz="2400" b="1" dirty="0">
                        <a:latin typeface="Aptos" panose="020B0004020202020204" pitchFamily="34" charset="0"/>
                      </a:endParaRP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r>
                        <a:rPr lang="en-GB" sz="2400" kern="1200" dirty="0">
                          <a:solidFill>
                            <a:schemeClr val="dk1"/>
                          </a:solidFill>
                          <a:effectLst/>
                          <a:latin typeface="+mn-lt"/>
                          <a:ea typeface="+mn-ea"/>
                          <a:cs typeface="+mn-cs"/>
                        </a:rPr>
                        <a:t>Assumes reality is objective and can be measured</a:t>
                      </a:r>
                      <a:endParaRPr lang="en-GB" sz="2400" dirty="0"/>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kern="1200" dirty="0">
                          <a:solidFill>
                            <a:schemeClr val="dk1"/>
                          </a:solidFill>
                          <a:effectLst/>
                          <a:latin typeface="+mn-lt"/>
                          <a:ea typeface="+mn-ea"/>
                          <a:cs typeface="+mn-cs"/>
                        </a:rPr>
                        <a:t>Reality is socially constructed and subjective</a:t>
                      </a:r>
                      <a:endParaRPr lang="en-GB" sz="2400" dirty="0"/>
                    </a:p>
                  </a:txBody>
                  <a:tcPr/>
                </a:tc>
                <a:extLst>
                  <a:ext uri="{0D108BD9-81ED-4DB2-BD59-A6C34878D82A}">
                    <a16:rowId xmlns:a16="http://schemas.microsoft.com/office/drawing/2014/main" val="2709710704"/>
                  </a:ext>
                </a:extLst>
              </a:tr>
              <a:tr h="598805">
                <a:tc>
                  <a:txBody>
                    <a:bodyPr/>
                    <a:lstStyle/>
                    <a:p>
                      <a:r>
                        <a:rPr lang="en-GB" sz="2400" b="1" dirty="0">
                          <a:latin typeface="Aptos" panose="020B0004020202020204" pitchFamily="34" charset="0"/>
                        </a:rPr>
                        <a:t>Epistemology </a:t>
                      </a:r>
                      <a:r>
                        <a:rPr lang="en-GB" sz="2000" b="1" dirty="0">
                          <a:latin typeface="Aptos" panose="020B0004020202020204" pitchFamily="34" charset="0"/>
                        </a:rPr>
                        <a:t>(how we know)</a:t>
                      </a:r>
                      <a:endParaRPr lang="en-GB" sz="2400" b="1" dirty="0">
                        <a:latin typeface="Aptos" panose="020B0004020202020204" pitchFamily="34" charset="0"/>
                      </a:endParaRPr>
                    </a:p>
                  </a:txBody>
                  <a:tcPr>
                    <a:lnR w="12700" cap="flat" cmpd="sng" algn="ctr">
                      <a:solidFill>
                        <a:schemeClr val="tx1"/>
                      </a:solidFill>
                      <a:prstDash val="solid"/>
                      <a:round/>
                      <a:headEnd type="none" w="med" len="med"/>
                      <a:tailEnd type="none" w="med" len="med"/>
                    </a:lnR>
                  </a:tcPr>
                </a:tc>
                <a:tc>
                  <a:txBody>
                    <a:bodyPr/>
                    <a:lstStyle/>
                    <a:p>
                      <a:r>
                        <a:rPr lang="en-GB" sz="2400" kern="1200" dirty="0">
                          <a:solidFill>
                            <a:schemeClr val="dk1"/>
                          </a:solidFill>
                          <a:effectLst/>
                          <a:latin typeface="+mn-lt"/>
                          <a:ea typeface="+mn-ea"/>
                          <a:cs typeface="+mn-cs"/>
                        </a:rPr>
                        <a:t>Knowledge is gained through observation and experiment; facts are discovered by testing hypotheses</a:t>
                      </a:r>
                      <a:endParaRPr lang="en-GB" sz="2400" dirty="0"/>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tcPr>
                </a:tc>
                <a:tc>
                  <a:txBody>
                    <a:bodyPr/>
                    <a:lstStyle/>
                    <a:p>
                      <a:r>
                        <a:rPr lang="en-GB" sz="2400" kern="1200" dirty="0">
                          <a:solidFill>
                            <a:schemeClr val="dk1"/>
                          </a:solidFill>
                          <a:effectLst/>
                          <a:latin typeface="+mn-lt"/>
                          <a:ea typeface="+mn-ea"/>
                          <a:cs typeface="+mn-cs"/>
                        </a:rPr>
                        <a:t>Knowledge is developed through understanding meanings and experiences from the perspective of participants.</a:t>
                      </a:r>
                      <a:endParaRPr lang="en-GB" sz="2400" dirty="0"/>
                    </a:p>
                  </a:txBody>
                  <a:tcPr/>
                </a:tc>
                <a:extLst>
                  <a:ext uri="{0D108BD9-81ED-4DB2-BD59-A6C34878D82A}">
                    <a16:rowId xmlns:a16="http://schemas.microsoft.com/office/drawing/2014/main" val="1683700645"/>
                  </a:ext>
                </a:extLst>
              </a:tr>
              <a:tr h="598805">
                <a:tc>
                  <a:txBody>
                    <a:bodyPr/>
                    <a:lstStyle/>
                    <a:p>
                      <a:r>
                        <a:rPr lang="en-GB" sz="2400" b="1" dirty="0">
                          <a:latin typeface="Aptos" panose="020B0004020202020204" pitchFamily="34" charset="0"/>
                        </a:rPr>
                        <a:t>Methodology </a:t>
                      </a:r>
                      <a:r>
                        <a:rPr lang="en-GB" sz="2000" b="1" dirty="0">
                          <a:latin typeface="Aptos" panose="020B0004020202020204" pitchFamily="34" charset="0"/>
                        </a:rPr>
                        <a:t>(How we study)</a:t>
                      </a:r>
                      <a:endParaRPr lang="en-GB" sz="2400" b="1" dirty="0">
                        <a:latin typeface="Aptos" panose="020B0004020202020204" pitchFamily="34" charset="0"/>
                      </a:endParaRPr>
                    </a:p>
                  </a:txBody>
                  <a:tcPr>
                    <a:lnR w="12700" cap="flat" cmpd="sng" algn="ctr">
                      <a:solidFill>
                        <a:schemeClr val="tx1"/>
                      </a:solidFill>
                      <a:prstDash val="solid"/>
                      <a:round/>
                      <a:headEnd type="none" w="med" len="med"/>
                      <a:tailEnd type="none" w="med" len="med"/>
                    </a:lnR>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kern="1200" dirty="0">
                          <a:solidFill>
                            <a:schemeClr val="dk1"/>
                          </a:solidFill>
                          <a:effectLst/>
                          <a:latin typeface="+mn-lt"/>
                          <a:ea typeface="+mn-ea"/>
                          <a:cs typeface="+mn-cs"/>
                        </a:rPr>
                        <a:t>Uses quantitative methods such as surveys, experiments, and statistical analysis.</a:t>
                      </a:r>
                    </a:p>
                    <a:p>
                      <a:endParaRPr lang="en-GB" sz="2400" dirty="0"/>
                    </a:p>
                  </a:txBody>
                  <a:tcPr>
                    <a:lnL w="12700" cap="flat" cmpd="sng" algn="ctr">
                      <a:solidFill>
                        <a:schemeClr val="tx1"/>
                      </a:solidFill>
                      <a:prstDash val="solid"/>
                      <a:round/>
                      <a:headEnd type="none" w="med" len="med"/>
                      <a:tailEnd type="none" w="med" len="med"/>
                    </a:ln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kern="1200" dirty="0">
                          <a:solidFill>
                            <a:schemeClr val="dk1"/>
                          </a:solidFill>
                          <a:effectLst/>
                          <a:latin typeface="+mn-lt"/>
                          <a:ea typeface="+mn-ea"/>
                          <a:cs typeface="+mn-cs"/>
                        </a:rPr>
                        <a:t>Uses qualitative methods such as interviews, ethnography, and case studies.</a:t>
                      </a:r>
                    </a:p>
                    <a:p>
                      <a:endParaRPr lang="en-GB" sz="2400" dirty="0"/>
                    </a:p>
                  </a:txBody>
                  <a:tcPr/>
                </a:tc>
                <a:extLst>
                  <a:ext uri="{0D108BD9-81ED-4DB2-BD59-A6C34878D82A}">
                    <a16:rowId xmlns:a16="http://schemas.microsoft.com/office/drawing/2014/main" val="3740246113"/>
                  </a:ext>
                </a:extLst>
              </a:tr>
              <a:tr h="598805">
                <a:tc>
                  <a:txBody>
                    <a:bodyPr/>
                    <a:lstStyle/>
                    <a:p>
                      <a:r>
                        <a:rPr lang="en-GB" sz="2400" b="1" dirty="0">
                          <a:latin typeface="Aptos" panose="020B0004020202020204" pitchFamily="34" charset="0"/>
                        </a:rPr>
                        <a:t>Summary</a:t>
                      </a:r>
                    </a:p>
                  </a:txBody>
                  <a:tcPr>
                    <a:lnR w="12700" cap="flat" cmpd="sng" algn="ctr">
                      <a:solidFill>
                        <a:schemeClr val="tx1"/>
                      </a:solidFill>
                      <a:prstDash val="solid"/>
                      <a:round/>
                      <a:headEnd type="none" w="med" len="med"/>
                      <a:tailEnd type="none" w="med" len="med"/>
                    </a:lnR>
                  </a:tcPr>
                </a:tc>
                <a:tc>
                  <a:txBody>
                    <a:bodyPr/>
                    <a:lstStyle/>
                    <a:p>
                      <a:r>
                        <a:rPr lang="en-GB" sz="2400" kern="1200" dirty="0">
                          <a:solidFill>
                            <a:schemeClr val="dk1"/>
                          </a:solidFill>
                          <a:effectLst/>
                          <a:latin typeface="+mn-lt"/>
                          <a:ea typeface="+mn-ea"/>
                          <a:cs typeface="+mn-cs"/>
                        </a:rPr>
                        <a:t>Positivism seeks to uncover universal laws by studying observable phenomena. It is common in natural sciences &amp; some social sciences.</a:t>
                      </a:r>
                      <a:endParaRPr lang="en-GB" sz="2400" dirty="0"/>
                    </a:p>
                  </a:txBody>
                  <a:tcPr>
                    <a:lnL w="12700" cap="flat" cmpd="sng" algn="ctr">
                      <a:solidFill>
                        <a:schemeClr val="tx1"/>
                      </a:solidFill>
                      <a:prstDash val="solid"/>
                      <a:round/>
                      <a:headEnd type="none" w="med" len="med"/>
                      <a:tailEnd type="none" w="med" len="med"/>
                    </a:lnL>
                  </a:tcPr>
                </a:tc>
                <a:tc>
                  <a:txBody>
                    <a:bodyPr/>
                    <a:lstStyle/>
                    <a:p>
                      <a:r>
                        <a:rPr lang="en-GB" sz="2400" kern="1200" dirty="0">
                          <a:solidFill>
                            <a:schemeClr val="dk1"/>
                          </a:solidFill>
                          <a:effectLst/>
                          <a:latin typeface="+mn-lt"/>
                          <a:ea typeface="+mn-ea"/>
                          <a:cs typeface="+mn-cs"/>
                        </a:rPr>
                        <a:t>Interpretivism focuses on understanding the complexity of human experience &amp; the meanings people attach to their actions.</a:t>
                      </a:r>
                      <a:endParaRPr lang="en-GB" sz="2400" dirty="0"/>
                    </a:p>
                  </a:txBody>
                  <a:tcPr/>
                </a:tc>
                <a:extLst>
                  <a:ext uri="{0D108BD9-81ED-4DB2-BD59-A6C34878D82A}">
                    <a16:rowId xmlns:a16="http://schemas.microsoft.com/office/drawing/2014/main" val="517799096"/>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50F06B-7F2C-8E84-5BC1-39D0620BCAC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AA92CE9-8AB7-033C-B4FC-84C6282EF868}"/>
              </a:ext>
            </a:extLst>
          </p:cNvPr>
          <p:cNvSpPr>
            <a:spLocks noGrp="1"/>
          </p:cNvSpPr>
          <p:nvPr>
            <p:ph type="title"/>
          </p:nvPr>
        </p:nvSpPr>
        <p:spPr>
          <a:xfrm>
            <a:off x="358219" y="1"/>
            <a:ext cx="11481847" cy="482599"/>
          </a:xfrm>
        </p:spPr>
        <p:txBody>
          <a:bodyPr>
            <a:normAutofit fontScale="90000"/>
          </a:bodyPr>
          <a:lstStyle/>
          <a:p>
            <a:pPr algn="ctr"/>
            <a:r>
              <a:rPr b="1" dirty="0">
                <a:latin typeface="Aptos" panose="020B0004020202020204" pitchFamily="34" charset="0"/>
              </a:rPr>
              <a:t>Research Paradigms Overview</a:t>
            </a:r>
          </a:p>
        </p:txBody>
      </p:sp>
      <p:graphicFrame>
        <p:nvGraphicFramePr>
          <p:cNvPr id="4" name="Content Placeholder 3">
            <a:extLst>
              <a:ext uri="{FF2B5EF4-FFF2-40B4-BE49-F238E27FC236}">
                <a16:creationId xmlns:a16="http://schemas.microsoft.com/office/drawing/2014/main" id="{796C6D69-4260-B637-602A-8E450B4D536B}"/>
              </a:ext>
            </a:extLst>
          </p:cNvPr>
          <p:cNvGraphicFramePr>
            <a:graphicFrameLocks noGrp="1"/>
          </p:cNvGraphicFramePr>
          <p:nvPr>
            <p:ph idx="1"/>
            <p:extLst>
              <p:ext uri="{D42A27DB-BD31-4B8C-83A1-F6EECF244321}">
                <p14:modId xmlns:p14="http://schemas.microsoft.com/office/powerpoint/2010/main" val="3223442830"/>
              </p:ext>
            </p:extLst>
          </p:nvPr>
        </p:nvGraphicFramePr>
        <p:xfrm>
          <a:off x="0" y="482600"/>
          <a:ext cx="12192000" cy="6431280"/>
        </p:xfrm>
        <a:graphic>
          <a:graphicData uri="http://schemas.openxmlformats.org/drawingml/2006/table">
            <a:tbl>
              <a:tblPr firstRow="1" bandRow="1">
                <a:tableStyleId>{5C22544A-7EE6-4342-B048-85BDC9FD1C3A}</a:tableStyleId>
              </a:tblPr>
              <a:tblGrid>
                <a:gridCol w="1905000">
                  <a:extLst>
                    <a:ext uri="{9D8B030D-6E8A-4147-A177-3AD203B41FA5}">
                      <a16:colId xmlns:a16="http://schemas.microsoft.com/office/drawing/2014/main" val="2236293506"/>
                    </a:ext>
                  </a:extLst>
                </a:gridCol>
                <a:gridCol w="5600700">
                  <a:extLst>
                    <a:ext uri="{9D8B030D-6E8A-4147-A177-3AD203B41FA5}">
                      <a16:colId xmlns:a16="http://schemas.microsoft.com/office/drawing/2014/main" val="1205783651"/>
                    </a:ext>
                  </a:extLst>
                </a:gridCol>
                <a:gridCol w="4686300">
                  <a:extLst>
                    <a:ext uri="{9D8B030D-6E8A-4147-A177-3AD203B41FA5}">
                      <a16:colId xmlns:a16="http://schemas.microsoft.com/office/drawing/2014/main" val="4251443089"/>
                    </a:ext>
                  </a:extLst>
                </a:gridCol>
              </a:tblGrid>
              <a:tr h="457200">
                <a:tc>
                  <a:txBody>
                    <a:bodyPr/>
                    <a:lstStyle/>
                    <a:p>
                      <a:endParaRPr lang="en-GB" sz="3200" b="1" dirty="0"/>
                    </a:p>
                  </a:txBody>
                  <a:tcPr>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tc>
                  <a:txBody>
                    <a:bodyPr/>
                    <a:lstStyle/>
                    <a:p>
                      <a:r>
                        <a:rPr lang="en-GB" sz="3200" dirty="0"/>
                        <a:t>Critical Realism</a:t>
                      </a:r>
                    </a:p>
                  </a:txBody>
                  <a:tcPr>
                    <a:lnL w="12700" cap="flat" cmpd="sng" algn="ctr">
                      <a:solidFill>
                        <a:schemeClr val="tx1"/>
                      </a:solidFill>
                      <a:prstDash val="solid"/>
                      <a:round/>
                      <a:headEnd type="none" w="med" len="med"/>
                      <a:tailEnd type="none" w="med" len="med"/>
                    </a:lnL>
                  </a:tcPr>
                </a:tc>
                <a:tc>
                  <a:txBody>
                    <a:bodyPr/>
                    <a:lstStyle/>
                    <a:p>
                      <a:r>
                        <a:rPr lang="en-GB" sz="3200" dirty="0"/>
                        <a:t>Pragmatism</a:t>
                      </a:r>
                    </a:p>
                  </a:txBody>
                  <a:tcPr/>
                </a:tc>
                <a:extLst>
                  <a:ext uri="{0D108BD9-81ED-4DB2-BD59-A6C34878D82A}">
                    <a16:rowId xmlns:a16="http://schemas.microsoft.com/office/drawing/2014/main" val="2483330126"/>
                  </a:ext>
                </a:extLst>
              </a:tr>
              <a:tr h="598805">
                <a:tc>
                  <a:txBody>
                    <a:bodyPr/>
                    <a:lstStyle/>
                    <a:p>
                      <a:r>
                        <a:rPr lang="en-GB" sz="2400" b="1" dirty="0"/>
                        <a:t>Ontology </a:t>
                      </a:r>
                      <a:r>
                        <a:rPr lang="en-GB" sz="2000" b="1" dirty="0"/>
                        <a:t>(what is reality)</a:t>
                      </a:r>
                      <a:endParaRPr lang="en-GB" sz="2400" b="1" dirty="0"/>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r>
                        <a:rPr lang="en-GB" sz="2400" kern="1200" dirty="0">
                          <a:solidFill>
                            <a:schemeClr val="dk1"/>
                          </a:solidFill>
                          <a:effectLst/>
                          <a:latin typeface="+mn-lt"/>
                          <a:ea typeface="+mn-ea"/>
                          <a:cs typeface="+mn-cs"/>
                        </a:rPr>
                        <a:t>Reality exists independently of our perceptions, but our understanding of it is always partial and influenced by social, cultural, and historical contexts.</a:t>
                      </a:r>
                      <a:endParaRPr lang="en-GB" sz="2400" dirty="0"/>
                    </a:p>
                  </a:txBody>
                  <a:tcPr>
                    <a:lnL w="12700" cap="flat" cmpd="sng" algn="ctr">
                      <a:solidFill>
                        <a:schemeClr val="tx1"/>
                      </a:solidFill>
                      <a:prstDash val="solid"/>
                      <a:round/>
                      <a:headEnd type="none" w="med" len="med"/>
                      <a:tailEnd type="none" w="med" len="med"/>
                    </a:ln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kern="1200" dirty="0">
                          <a:solidFill>
                            <a:schemeClr val="dk1"/>
                          </a:solidFill>
                          <a:effectLst/>
                          <a:latin typeface="+mn-lt"/>
                          <a:ea typeface="+mn-ea"/>
                          <a:cs typeface="+mn-cs"/>
                        </a:rPr>
                        <a:t>Reality is viewed as dynamic and shaped by practical consequences and problem-solving.</a:t>
                      </a:r>
                    </a:p>
                    <a:p>
                      <a:endParaRPr lang="en-GB" sz="2400" dirty="0"/>
                    </a:p>
                  </a:txBody>
                  <a:tcPr/>
                </a:tc>
                <a:extLst>
                  <a:ext uri="{0D108BD9-81ED-4DB2-BD59-A6C34878D82A}">
                    <a16:rowId xmlns:a16="http://schemas.microsoft.com/office/drawing/2014/main" val="2709710704"/>
                  </a:ext>
                </a:extLst>
              </a:tr>
              <a:tr h="0">
                <a:tc>
                  <a:txBody>
                    <a:bodyPr/>
                    <a:lstStyle/>
                    <a:p>
                      <a:r>
                        <a:rPr lang="en-GB" sz="2400" b="1" dirty="0"/>
                        <a:t>Epistemology </a:t>
                      </a:r>
                      <a:r>
                        <a:rPr lang="en-GB" sz="2000" b="1" dirty="0"/>
                        <a:t>(how we know)</a:t>
                      </a:r>
                      <a:endParaRPr lang="en-GB" sz="2400" b="1" dirty="0"/>
                    </a:p>
                  </a:txBody>
                  <a:tcPr>
                    <a:lnR w="12700" cap="flat" cmpd="sng" algn="ctr">
                      <a:solidFill>
                        <a:schemeClr val="tx1"/>
                      </a:solidFill>
                      <a:prstDash val="solid"/>
                      <a:round/>
                      <a:headEnd type="none" w="med" len="med"/>
                      <a:tailEnd type="none" w="med" len="med"/>
                    </a:lnR>
                  </a:tcPr>
                </a:tc>
                <a:tc>
                  <a:txBody>
                    <a:bodyPr/>
                    <a:lstStyle/>
                    <a:p>
                      <a:r>
                        <a:rPr lang="en-GB" sz="2400" kern="1200" dirty="0">
                          <a:solidFill>
                            <a:schemeClr val="dk1"/>
                          </a:solidFill>
                          <a:effectLst/>
                          <a:latin typeface="+mn-lt"/>
                          <a:ea typeface="+mn-ea"/>
                          <a:cs typeface="+mn-cs"/>
                        </a:rPr>
                        <a:t>Knowledge is a result of both observable phenomena and underlying structures that may not be directly visible.</a:t>
                      </a:r>
                      <a:endParaRPr lang="en-GB" sz="2400" dirty="0"/>
                    </a:p>
                  </a:txBody>
                  <a:tcPr>
                    <a:lnL w="12700" cap="flat" cmpd="sng" algn="ctr">
                      <a:solidFill>
                        <a:schemeClr val="tx1"/>
                      </a:solidFill>
                      <a:prstDash val="solid"/>
                      <a:round/>
                      <a:headEnd type="none" w="med" len="med"/>
                      <a:tailEnd type="none" w="med" len="med"/>
                    </a:ln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kern="1200" dirty="0">
                          <a:solidFill>
                            <a:schemeClr val="dk1"/>
                          </a:solidFill>
                          <a:effectLst/>
                          <a:latin typeface="+mn-lt"/>
                          <a:ea typeface="+mn-ea"/>
                          <a:cs typeface="+mn-cs"/>
                        </a:rPr>
                        <a:t>Knowledge is judged by its usefulness and applicability to real-world problems.</a:t>
                      </a:r>
                      <a:endParaRPr lang="en-GB" sz="2400" dirty="0"/>
                    </a:p>
                  </a:txBody>
                  <a:tcPr/>
                </a:tc>
                <a:extLst>
                  <a:ext uri="{0D108BD9-81ED-4DB2-BD59-A6C34878D82A}">
                    <a16:rowId xmlns:a16="http://schemas.microsoft.com/office/drawing/2014/main" val="1683700645"/>
                  </a:ext>
                </a:extLst>
              </a:tr>
              <a:tr h="0">
                <a:tc>
                  <a:txBody>
                    <a:bodyPr/>
                    <a:lstStyle/>
                    <a:p>
                      <a:r>
                        <a:rPr lang="en-GB" sz="2400" b="1" dirty="0"/>
                        <a:t>Methodology </a:t>
                      </a:r>
                      <a:r>
                        <a:rPr lang="en-GB" sz="2000" b="1" dirty="0"/>
                        <a:t>(How we study )</a:t>
                      </a:r>
                      <a:endParaRPr lang="en-GB" sz="2400" b="1" dirty="0"/>
                    </a:p>
                  </a:txBody>
                  <a:tcPr>
                    <a:lnR w="12700" cap="flat" cmpd="sng" algn="ctr">
                      <a:solidFill>
                        <a:schemeClr val="tx1"/>
                      </a:solidFill>
                      <a:prstDash val="solid"/>
                      <a:round/>
                      <a:headEnd type="none" w="med" len="med"/>
                      <a:tailEnd type="none" w="med" len="med"/>
                    </a:lnR>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kern="1200" dirty="0">
                          <a:solidFill>
                            <a:schemeClr val="dk1"/>
                          </a:solidFill>
                          <a:effectLst/>
                          <a:latin typeface="+mn-lt"/>
                          <a:ea typeface="+mn-ea"/>
                          <a:cs typeface="+mn-cs"/>
                        </a:rPr>
                        <a:t>Employs both qualitative &amp; quantitative methods to uncover deeper mechanisms &amp; causes.</a:t>
                      </a:r>
                      <a:endParaRPr lang="en-GB" sz="2400" dirty="0"/>
                    </a:p>
                  </a:txBody>
                  <a:tcPr>
                    <a:lnL w="12700" cap="flat" cmpd="sng" algn="ctr">
                      <a:solidFill>
                        <a:schemeClr val="tx1"/>
                      </a:solidFill>
                      <a:prstDash val="solid"/>
                      <a:round/>
                      <a:headEnd type="none" w="med" len="med"/>
                      <a:tailEnd type="none" w="med" len="med"/>
                    </a:lnL>
                  </a:tcPr>
                </a:tc>
                <a:tc>
                  <a:txBody>
                    <a:bodyPr/>
                    <a:lstStyle/>
                    <a:p>
                      <a:r>
                        <a:rPr lang="en-GB" sz="2400" kern="1200" dirty="0">
                          <a:solidFill>
                            <a:schemeClr val="dk1"/>
                          </a:solidFill>
                          <a:effectLst/>
                          <a:latin typeface="+mn-lt"/>
                          <a:ea typeface="+mn-ea"/>
                          <a:cs typeface="+mn-cs"/>
                        </a:rPr>
                        <a:t>Flexible, any methods (quantitative, qualitative, or mixed) that best address the research question</a:t>
                      </a:r>
                      <a:endParaRPr lang="en-GB" sz="2400" dirty="0"/>
                    </a:p>
                  </a:txBody>
                  <a:tcPr/>
                </a:tc>
                <a:extLst>
                  <a:ext uri="{0D108BD9-81ED-4DB2-BD59-A6C34878D82A}">
                    <a16:rowId xmlns:a16="http://schemas.microsoft.com/office/drawing/2014/main" val="3740246113"/>
                  </a:ext>
                </a:extLst>
              </a:tr>
              <a:tr h="598805">
                <a:tc>
                  <a:txBody>
                    <a:bodyPr/>
                    <a:lstStyle/>
                    <a:p>
                      <a:r>
                        <a:rPr lang="en-GB" sz="2400" b="1" dirty="0"/>
                        <a:t>Summary</a:t>
                      </a:r>
                    </a:p>
                  </a:txBody>
                  <a:tcPr>
                    <a:lnR w="12700" cap="flat" cmpd="sng" algn="ctr">
                      <a:solidFill>
                        <a:schemeClr val="tx1"/>
                      </a:solidFill>
                      <a:prstDash val="solid"/>
                      <a:round/>
                      <a:headEnd type="none" w="med" len="med"/>
                      <a:tailEnd type="none" w="med" len="med"/>
                    </a:lnR>
                  </a:tcPr>
                </a:tc>
                <a:tc>
                  <a:txBody>
                    <a:bodyPr/>
                    <a:lstStyle/>
                    <a:p>
                      <a:r>
                        <a:rPr lang="en-GB" sz="2400" kern="1200" dirty="0">
                          <a:solidFill>
                            <a:schemeClr val="dk1"/>
                          </a:solidFill>
                          <a:effectLst/>
                          <a:latin typeface="+mn-lt"/>
                          <a:ea typeface="+mn-ea"/>
                          <a:cs typeface="+mn-cs"/>
                        </a:rPr>
                        <a:t>Critical realism bridges the gap between positivism and interpretivism, recognising both the existence of an objective reality and the importance of context in understanding it.</a:t>
                      </a:r>
                      <a:endParaRPr lang="en-GB" sz="2400" dirty="0"/>
                    </a:p>
                  </a:txBody>
                  <a:tcPr>
                    <a:lnL w="12700" cap="flat" cmpd="sng" algn="ctr">
                      <a:solidFill>
                        <a:schemeClr val="tx1"/>
                      </a:solidFill>
                      <a:prstDash val="solid"/>
                      <a:round/>
                      <a:headEnd type="none" w="med" len="med"/>
                      <a:tailEnd type="none" w="med" len="med"/>
                    </a:lnL>
                  </a:tcPr>
                </a:tc>
                <a:tc>
                  <a:txBody>
                    <a:bodyPr/>
                    <a:lstStyle/>
                    <a:p>
                      <a:r>
                        <a:rPr lang="en-GB" sz="2400" kern="1200" dirty="0">
                          <a:solidFill>
                            <a:schemeClr val="dk1"/>
                          </a:solidFill>
                          <a:effectLst/>
                          <a:latin typeface="+mn-lt"/>
                          <a:ea typeface="+mn-ea"/>
                          <a:cs typeface="+mn-cs"/>
                        </a:rPr>
                        <a:t>Pragmatism is especially relevant for DBA research, as it prioritises actionable knowledge and methodological flexibility to solve practical problems.</a:t>
                      </a:r>
                      <a:endParaRPr lang="en-GB" sz="2400" dirty="0"/>
                    </a:p>
                  </a:txBody>
                  <a:tcPr/>
                </a:tc>
                <a:extLst>
                  <a:ext uri="{0D108BD9-81ED-4DB2-BD59-A6C34878D82A}">
                    <a16:rowId xmlns:a16="http://schemas.microsoft.com/office/drawing/2014/main" val="517799096"/>
                  </a:ext>
                </a:extLst>
              </a:tr>
            </a:tbl>
          </a:graphicData>
        </a:graphic>
      </p:graphicFrame>
    </p:spTree>
    <p:extLst>
      <p:ext uri="{BB962C8B-B14F-4D97-AF65-F5344CB8AC3E}">
        <p14:creationId xmlns:p14="http://schemas.microsoft.com/office/powerpoint/2010/main" val="41512751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07A0E7-E64F-4F51-E7D6-B6670508ECF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65539B7-A929-1D42-2D5C-E417F50CB7A6}"/>
              </a:ext>
            </a:extLst>
          </p:cNvPr>
          <p:cNvSpPr>
            <a:spLocks noGrp="1"/>
          </p:cNvSpPr>
          <p:nvPr>
            <p:ph type="title"/>
          </p:nvPr>
        </p:nvSpPr>
        <p:spPr>
          <a:xfrm>
            <a:off x="358219" y="2"/>
            <a:ext cx="11481847" cy="653142"/>
          </a:xfrm>
        </p:spPr>
        <p:txBody>
          <a:bodyPr>
            <a:noAutofit/>
          </a:bodyPr>
          <a:lstStyle/>
          <a:p>
            <a:pPr algn="ctr"/>
            <a:r>
              <a:rPr b="1" dirty="0">
                <a:latin typeface="Aptos" panose="020B0004020202020204" pitchFamily="34" charset="0"/>
              </a:rPr>
              <a:t>Research Paradigms Overview</a:t>
            </a:r>
            <a:r>
              <a:rPr lang="en-GB" b="1" dirty="0">
                <a:latin typeface="Aptos" panose="020B0004020202020204" pitchFamily="34" charset="0"/>
              </a:rPr>
              <a:t> Summary</a:t>
            </a:r>
            <a:endParaRPr b="1" dirty="0">
              <a:latin typeface="Aptos" panose="020B0004020202020204" pitchFamily="34" charset="0"/>
            </a:endParaRPr>
          </a:p>
        </p:txBody>
      </p:sp>
      <p:sp>
        <p:nvSpPr>
          <p:cNvPr id="3" name="Content Placeholder 2">
            <a:extLst>
              <a:ext uri="{FF2B5EF4-FFF2-40B4-BE49-F238E27FC236}">
                <a16:creationId xmlns:a16="http://schemas.microsoft.com/office/drawing/2014/main" id="{FC5F9150-733B-F0EB-25E3-16107B03988B}"/>
              </a:ext>
            </a:extLst>
          </p:cNvPr>
          <p:cNvSpPr>
            <a:spLocks noGrp="1"/>
          </p:cNvSpPr>
          <p:nvPr>
            <p:ph idx="1"/>
          </p:nvPr>
        </p:nvSpPr>
        <p:spPr>
          <a:xfrm>
            <a:off x="1" y="850900"/>
            <a:ext cx="11840066" cy="4550659"/>
          </a:xfrm>
        </p:spPr>
        <p:txBody>
          <a:bodyPr>
            <a:normAutofit fontScale="92500" lnSpcReduction="20000"/>
          </a:bodyPr>
          <a:lstStyle/>
          <a:p>
            <a:pPr marL="514350" lvl="0" indent="-514350">
              <a:buFont typeface="+mj-lt"/>
              <a:buAutoNum type="arabicPeriod"/>
            </a:pPr>
            <a:r>
              <a:rPr lang="en-GB" sz="3200" b="1" dirty="0"/>
              <a:t>Positivism</a:t>
            </a:r>
            <a:r>
              <a:rPr lang="en-GB" sz="3200" dirty="0"/>
              <a:t> seeks objective truths through measurement.</a:t>
            </a:r>
          </a:p>
          <a:p>
            <a:pPr marL="514350" lvl="0" indent="-514350">
              <a:buFont typeface="+mj-lt"/>
              <a:buAutoNum type="arabicPeriod"/>
            </a:pPr>
            <a:r>
              <a:rPr lang="en-GB" sz="3200" b="1" dirty="0"/>
              <a:t>Interpretivism</a:t>
            </a:r>
            <a:r>
              <a:rPr lang="en-GB" sz="3200" dirty="0"/>
              <a:t> explores subjective meanings and experiences.</a:t>
            </a:r>
          </a:p>
          <a:p>
            <a:pPr marL="514350" lvl="0" indent="-514350">
              <a:buFont typeface="+mj-lt"/>
              <a:buAutoNum type="arabicPeriod"/>
            </a:pPr>
            <a:r>
              <a:rPr lang="en-GB" sz="3200" b="1" dirty="0"/>
              <a:t>Critical Realism</a:t>
            </a:r>
            <a:r>
              <a:rPr lang="en-GB" sz="3200" dirty="0"/>
              <a:t> acknowledges both objective reality and the influence of context.</a:t>
            </a:r>
          </a:p>
          <a:p>
            <a:pPr marL="514350" lvl="0" indent="-514350">
              <a:buFont typeface="+mj-lt"/>
              <a:buAutoNum type="arabicPeriod"/>
            </a:pPr>
            <a:r>
              <a:rPr lang="en-GB" sz="3200" b="1" dirty="0"/>
              <a:t>Pragmatism</a:t>
            </a:r>
            <a:r>
              <a:rPr lang="en-GB" sz="3200" dirty="0"/>
              <a:t> focuses on practical solutions and uses whatever methods work best.</a:t>
            </a:r>
          </a:p>
          <a:p>
            <a:endParaRPr lang="en-GB" dirty="0"/>
          </a:p>
          <a:p>
            <a:pPr marL="0" indent="0">
              <a:buNone/>
            </a:pPr>
            <a:r>
              <a:rPr lang="en-GB" sz="3500" b="1" dirty="0">
                <a:latin typeface="Aptos" panose="020B0004020202020204" pitchFamily="34" charset="0"/>
              </a:rPr>
              <a:t>Focus on:</a:t>
            </a:r>
          </a:p>
          <a:p>
            <a:r>
              <a:rPr lang="en-GB" dirty="0">
                <a:latin typeface="Aptos" panose="020B0004020202020204" pitchFamily="34" charset="0"/>
              </a:rPr>
              <a:t>Ontology (what is reality?)</a:t>
            </a:r>
          </a:p>
          <a:p>
            <a:r>
              <a:rPr lang="en-GB" dirty="0">
                <a:latin typeface="Aptos" panose="020B0004020202020204" pitchFamily="34" charset="0"/>
              </a:rPr>
              <a:t>Epistemology (how we know)</a:t>
            </a:r>
          </a:p>
          <a:p>
            <a:r>
              <a:rPr lang="en-GB" dirty="0">
                <a:latin typeface="Aptos" panose="020B0004020202020204" pitchFamily="34" charset="0"/>
              </a:rPr>
              <a:t>Methodology (how we study)</a:t>
            </a:r>
          </a:p>
          <a:p>
            <a:endParaRPr dirty="0"/>
          </a:p>
        </p:txBody>
      </p:sp>
    </p:spTree>
    <p:extLst>
      <p:ext uri="{BB962C8B-B14F-4D97-AF65-F5344CB8AC3E}">
        <p14:creationId xmlns:p14="http://schemas.microsoft.com/office/powerpoint/2010/main" val="31194204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1"/>
            <a:ext cx="2539999" cy="1456440"/>
          </a:xfrm>
        </p:spPr>
        <p:txBody>
          <a:bodyPr>
            <a:normAutofit/>
          </a:bodyPr>
          <a:lstStyle/>
          <a:p>
            <a:r>
              <a:rPr sz="3200" b="1" dirty="0">
                <a:latin typeface="Aptos" panose="020B0004020202020204" pitchFamily="34" charset="0"/>
              </a:rPr>
              <a:t>Pragmatism for DBA Research</a:t>
            </a:r>
          </a:p>
        </p:txBody>
      </p:sp>
      <p:sp>
        <p:nvSpPr>
          <p:cNvPr id="3" name="Content Placeholder 2"/>
          <p:cNvSpPr>
            <a:spLocks noGrp="1"/>
          </p:cNvSpPr>
          <p:nvPr>
            <p:ph idx="1"/>
          </p:nvPr>
        </p:nvSpPr>
        <p:spPr>
          <a:xfrm>
            <a:off x="1" y="1574800"/>
            <a:ext cx="2539999" cy="3826759"/>
          </a:xfrm>
        </p:spPr>
        <p:txBody>
          <a:bodyPr>
            <a:normAutofit/>
          </a:bodyPr>
          <a:lstStyle/>
          <a:p>
            <a:r>
              <a:rPr sz="2400" dirty="0">
                <a:latin typeface="Aptos" panose="020B0004020202020204" pitchFamily="34" charset="0"/>
              </a:rPr>
              <a:t>Problem-driven research</a:t>
            </a:r>
          </a:p>
          <a:p>
            <a:r>
              <a:rPr sz="2400" dirty="0">
                <a:latin typeface="Aptos" panose="020B0004020202020204" pitchFamily="34" charset="0"/>
              </a:rPr>
              <a:t>Methodological flexibility</a:t>
            </a:r>
          </a:p>
          <a:p>
            <a:r>
              <a:rPr sz="2400" dirty="0">
                <a:latin typeface="Aptos" panose="020B0004020202020204" pitchFamily="34" charset="0"/>
              </a:rPr>
              <a:t>Focus on actionable knowledge</a:t>
            </a:r>
          </a:p>
        </p:txBody>
      </p:sp>
      <p:sp>
        <p:nvSpPr>
          <p:cNvPr id="4" name="Title 1">
            <a:extLst>
              <a:ext uri="{FF2B5EF4-FFF2-40B4-BE49-F238E27FC236}">
                <a16:creationId xmlns:a16="http://schemas.microsoft.com/office/drawing/2014/main" id="{8495B5FC-A003-DADA-B91E-5DC1B800BF0B}"/>
              </a:ext>
            </a:extLst>
          </p:cNvPr>
          <p:cNvSpPr txBox="1">
            <a:spLocks/>
          </p:cNvSpPr>
          <p:nvPr/>
        </p:nvSpPr>
        <p:spPr>
          <a:xfrm>
            <a:off x="6174033" y="38979"/>
            <a:ext cx="2715967" cy="1325563"/>
          </a:xfrm>
          <a:prstGeom prst="rect">
            <a:avLst/>
          </a:prstGeom>
        </p:spPr>
        <p:txBody>
          <a:bodyPr vert="horz" lIns="91440" tIns="45720" rIns="91440" bIns="45720" rtlCol="0"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dirty="0">
                <a:latin typeface="Aptos" panose="020B0004020202020204" pitchFamily="34" charset="0"/>
              </a:rPr>
              <a:t>Scholar–Practitioner Model</a:t>
            </a:r>
          </a:p>
        </p:txBody>
      </p:sp>
      <p:sp>
        <p:nvSpPr>
          <p:cNvPr id="5" name="Content Placeholder 2"/>
          <p:cNvSpPr txBox="1">
            <a:spLocks/>
          </p:cNvSpPr>
          <p:nvPr/>
        </p:nvSpPr>
        <p:spPr>
          <a:xfrm>
            <a:off x="6096000" y="1456441"/>
            <a:ext cx="3022601" cy="327589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dirty="0">
                <a:latin typeface="Aptos" panose="020B0004020202020204" pitchFamily="34" charset="0"/>
              </a:rPr>
              <a:t>Dual identity: researcher &amp; practitioner</a:t>
            </a:r>
          </a:p>
          <a:p>
            <a:r>
              <a:rPr lang="en-GB" sz="2400" dirty="0">
                <a:latin typeface="Aptos" panose="020B0004020202020204" pitchFamily="34" charset="0"/>
              </a:rPr>
              <a:t>Reflexivity</a:t>
            </a:r>
          </a:p>
          <a:p>
            <a:r>
              <a:rPr lang="en-GB" sz="2400" dirty="0">
                <a:latin typeface="Aptos" panose="020B0004020202020204" pitchFamily="34" charset="0"/>
              </a:rPr>
              <a:t>Embedded research contexts</a:t>
            </a:r>
          </a:p>
        </p:txBody>
      </p:sp>
      <p:sp>
        <p:nvSpPr>
          <p:cNvPr id="6" name="Title 1"/>
          <p:cNvSpPr txBox="1">
            <a:spLocks/>
          </p:cNvSpPr>
          <p:nvPr/>
        </p:nvSpPr>
        <p:spPr>
          <a:xfrm>
            <a:off x="2684217" y="1"/>
            <a:ext cx="308609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dirty="0">
                <a:latin typeface="Aptos" panose="020B0004020202020204" pitchFamily="34" charset="0"/>
              </a:rPr>
              <a:t>Practice-Based Research</a:t>
            </a:r>
          </a:p>
        </p:txBody>
      </p:sp>
      <p:sp>
        <p:nvSpPr>
          <p:cNvPr id="7" name="Content Placeholder 2"/>
          <p:cNvSpPr txBox="1">
            <a:spLocks/>
          </p:cNvSpPr>
          <p:nvPr/>
        </p:nvSpPr>
        <p:spPr>
          <a:xfrm>
            <a:off x="2684217" y="1400527"/>
            <a:ext cx="3195883" cy="382675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dirty="0">
                <a:latin typeface="Aptos" panose="020B0004020202020204" pitchFamily="34" charset="0"/>
              </a:rPr>
              <a:t>Starts with a real organisational problem</a:t>
            </a:r>
          </a:p>
          <a:p>
            <a:r>
              <a:rPr lang="en-GB" sz="2400" dirty="0">
                <a:latin typeface="Aptos" panose="020B0004020202020204" pitchFamily="34" charset="0"/>
              </a:rPr>
              <a:t>Engages stakeholders</a:t>
            </a:r>
          </a:p>
          <a:p>
            <a:r>
              <a:rPr lang="en-GB" sz="2400" dirty="0">
                <a:latin typeface="Aptos" panose="020B0004020202020204" pitchFamily="34" charset="0"/>
              </a:rPr>
              <a:t>Produces practical insights</a:t>
            </a:r>
          </a:p>
        </p:txBody>
      </p:sp>
      <p:sp>
        <p:nvSpPr>
          <p:cNvPr id="8" name="Title 1"/>
          <p:cNvSpPr txBox="1">
            <a:spLocks/>
          </p:cNvSpPr>
          <p:nvPr/>
        </p:nvSpPr>
        <p:spPr>
          <a:xfrm>
            <a:off x="9000633" y="38978"/>
            <a:ext cx="3191366" cy="1325563"/>
          </a:xfrm>
          <a:prstGeom prst="rect">
            <a:avLst/>
          </a:prstGeom>
        </p:spPr>
        <p:txBody>
          <a:bodyPr vert="horz" lIns="91440" tIns="45720" rIns="91440" bIns="45720" rtlCol="0"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dirty="0">
                <a:latin typeface="Aptos" panose="020B0004020202020204" pitchFamily="34" charset="0"/>
              </a:rPr>
              <a:t>From Practice Problem to Research Gap</a:t>
            </a:r>
          </a:p>
        </p:txBody>
      </p:sp>
      <p:sp>
        <p:nvSpPr>
          <p:cNvPr id="9" name="Content Placeholder 2"/>
          <p:cNvSpPr txBox="1">
            <a:spLocks/>
          </p:cNvSpPr>
          <p:nvPr/>
        </p:nvSpPr>
        <p:spPr>
          <a:xfrm>
            <a:off x="9461499" y="1400527"/>
            <a:ext cx="2730500"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400" dirty="0">
                <a:latin typeface="Aptos" panose="020B0004020202020204" pitchFamily="34" charset="0"/>
              </a:rPr>
              <a:t>Framework:</a:t>
            </a:r>
          </a:p>
          <a:p>
            <a:r>
              <a:rPr lang="en-GB" sz="2400" dirty="0">
                <a:latin typeface="Aptos" panose="020B0004020202020204" pitchFamily="34" charset="0"/>
              </a:rPr>
              <a:t>Practice Issue </a:t>
            </a:r>
          </a:p>
          <a:p>
            <a:r>
              <a:rPr lang="en-GB" sz="2400" dirty="0">
                <a:latin typeface="Aptos" panose="020B0004020202020204" pitchFamily="34" charset="0"/>
              </a:rPr>
              <a:t>Literature Tension </a:t>
            </a:r>
          </a:p>
          <a:p>
            <a:r>
              <a:rPr lang="en-GB" sz="2400" dirty="0">
                <a:latin typeface="Aptos" panose="020B0004020202020204" pitchFamily="34" charset="0"/>
              </a:rPr>
              <a:t>Research Question</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99562-0094-398B-5C51-95D2B0D5D385}"/>
              </a:ext>
            </a:extLst>
          </p:cNvPr>
          <p:cNvSpPr>
            <a:spLocks noGrp="1"/>
          </p:cNvSpPr>
          <p:nvPr>
            <p:ph type="title"/>
          </p:nvPr>
        </p:nvSpPr>
        <p:spPr>
          <a:xfrm>
            <a:off x="0" y="0"/>
            <a:ext cx="12268200" cy="402771"/>
          </a:xfrm>
        </p:spPr>
        <p:txBody>
          <a:bodyPr>
            <a:normAutofit fontScale="90000"/>
          </a:bodyPr>
          <a:lstStyle/>
          <a:p>
            <a:br>
              <a:rPr lang="en-GB" b="1" dirty="0"/>
            </a:br>
            <a:r>
              <a:rPr lang="en-GB" sz="3600" b="1" dirty="0"/>
              <a:t>Deep Work to Complete Parts of your Research Proposal</a:t>
            </a:r>
            <a:br>
              <a:rPr lang="en-GB" sz="3600" dirty="0"/>
            </a:br>
            <a:endParaRPr lang="en-GB" dirty="0"/>
          </a:p>
        </p:txBody>
      </p:sp>
      <p:sp>
        <p:nvSpPr>
          <p:cNvPr id="3" name="Content Placeholder 2">
            <a:extLst>
              <a:ext uri="{FF2B5EF4-FFF2-40B4-BE49-F238E27FC236}">
                <a16:creationId xmlns:a16="http://schemas.microsoft.com/office/drawing/2014/main" id="{926D7EA5-EC8D-DA83-3084-A0A6AB796F12}"/>
              </a:ext>
            </a:extLst>
          </p:cNvPr>
          <p:cNvSpPr>
            <a:spLocks noGrp="1"/>
          </p:cNvSpPr>
          <p:nvPr>
            <p:ph idx="1"/>
          </p:nvPr>
        </p:nvSpPr>
        <p:spPr>
          <a:xfrm>
            <a:off x="0" y="402772"/>
            <a:ext cx="12192000" cy="5312228"/>
          </a:xfrm>
        </p:spPr>
        <p:txBody>
          <a:bodyPr>
            <a:normAutofit fontScale="55000" lnSpcReduction="20000"/>
          </a:bodyPr>
          <a:lstStyle/>
          <a:p>
            <a:pPr marL="0" indent="0">
              <a:buNone/>
            </a:pPr>
            <a:r>
              <a:rPr lang="en-GB" sz="3600" dirty="0">
                <a:latin typeface="Aptos" panose="020B0004020202020204" pitchFamily="34" charset="0"/>
              </a:rPr>
              <a:t>Today, you would be focused on a transition into </a:t>
            </a:r>
            <a:r>
              <a:rPr lang="en-GB" sz="3600" b="1" dirty="0">
                <a:latin typeface="Aptos" panose="020B0004020202020204" pitchFamily="34" charset="0"/>
              </a:rPr>
              <a:t>Deep Work, </a:t>
            </a:r>
            <a:r>
              <a:rPr lang="en-GB" sz="3600" dirty="0">
                <a:latin typeface="Aptos" panose="020B0004020202020204" pitchFamily="34" charset="0"/>
              </a:rPr>
              <a:t>the ability to focus without distraction to complete the Systematic Literature Review and the Conceptual Framework Parts of your Proposal.</a:t>
            </a:r>
          </a:p>
          <a:p>
            <a:pPr marL="0" indent="0">
              <a:buNone/>
            </a:pPr>
            <a:endParaRPr lang="en-GB" sz="3600" dirty="0">
              <a:latin typeface="Aptos" panose="020B0004020202020204" pitchFamily="34" charset="0"/>
            </a:endParaRPr>
          </a:p>
          <a:p>
            <a:pPr marL="742950" lvl="0" indent="-742950">
              <a:buAutoNum type="arabicPeriod"/>
            </a:pPr>
            <a:r>
              <a:rPr lang="en-GB" sz="3600" b="1" dirty="0">
                <a:latin typeface="Aptos" panose="020B0004020202020204" pitchFamily="34" charset="0"/>
              </a:rPr>
              <a:t>You would begin with the Protocol: </a:t>
            </a:r>
          </a:p>
          <a:p>
            <a:pPr marL="0" lvl="0" indent="0">
              <a:buNone/>
            </a:pPr>
            <a:r>
              <a:rPr lang="en-GB" sz="3600" dirty="0">
                <a:latin typeface="Aptos" panose="020B0004020202020204" pitchFamily="34" charset="0"/>
              </a:rPr>
              <a:t>Rigor Over Routine, which involves the meticulous mapping of:</a:t>
            </a:r>
          </a:p>
          <a:p>
            <a:pPr lvl="0"/>
            <a:r>
              <a:rPr lang="en-GB" sz="3600" b="1" dirty="0">
                <a:latin typeface="Aptos" panose="020B0004020202020204" pitchFamily="34" charset="0"/>
              </a:rPr>
              <a:t>Search Strategies:</a:t>
            </a:r>
            <a:r>
              <a:rPr lang="en-GB" sz="3600" dirty="0">
                <a:latin typeface="Aptos" panose="020B0004020202020204" pitchFamily="34" charset="0"/>
              </a:rPr>
              <a:t> The precise use of Boolean operators and databases like Scopus or Web of Science.</a:t>
            </a:r>
          </a:p>
          <a:p>
            <a:pPr lvl="0"/>
            <a:r>
              <a:rPr lang="en-GB" sz="3600" b="1" dirty="0">
                <a:latin typeface="Aptos" panose="020B0004020202020204" pitchFamily="34" charset="0"/>
              </a:rPr>
              <a:t>Selection Criteria:</a:t>
            </a:r>
            <a:r>
              <a:rPr lang="en-GB" sz="3600" dirty="0">
                <a:latin typeface="Aptos" panose="020B0004020202020204" pitchFamily="34" charset="0"/>
              </a:rPr>
              <a:t> The disciplined application of Inclusion and Exclusion (I/E) criteria.</a:t>
            </a:r>
          </a:p>
          <a:p>
            <a:pPr lvl="0"/>
            <a:r>
              <a:rPr lang="en-GB" sz="3600" b="1" dirty="0">
                <a:latin typeface="Aptos" panose="020B0004020202020204" pitchFamily="34" charset="0"/>
              </a:rPr>
              <a:t>Visual Transparency:</a:t>
            </a:r>
            <a:r>
              <a:rPr lang="en-GB" sz="3600" dirty="0">
                <a:latin typeface="Aptos" panose="020B0004020202020204" pitchFamily="34" charset="0"/>
              </a:rPr>
              <a:t> The use of PRISMA flow diagrams to map the journey from data noise to clear insight.</a:t>
            </a:r>
          </a:p>
          <a:p>
            <a:pPr marL="0" indent="0">
              <a:buNone/>
            </a:pPr>
            <a:r>
              <a:rPr lang="en-GB" sz="3600" b="1" dirty="0">
                <a:latin typeface="Aptos" panose="020B0004020202020204" pitchFamily="34" charset="0"/>
              </a:rPr>
              <a:t>2. Synthesis: Moving Beyond Descriptive Summaries</a:t>
            </a:r>
            <a:endParaRPr lang="en-GB" sz="3600" dirty="0">
              <a:latin typeface="Aptos" panose="020B0004020202020204" pitchFamily="34" charset="0"/>
            </a:endParaRPr>
          </a:p>
          <a:p>
            <a:r>
              <a:rPr lang="en-GB" sz="3600" dirty="0">
                <a:latin typeface="Aptos" panose="020B0004020202020204" pitchFamily="34" charset="0"/>
              </a:rPr>
              <a:t>You would move from the collection of data from the literature to Critical Synthesis. This is the most cognitively taxing part of the proposal, requiring 700–900 words of deep analysis. You must compare and critique authors to identify the Research Gap. It is here that you integrate academic journals with practitioner reports to justify why your study matters.</a:t>
            </a:r>
          </a:p>
          <a:p>
            <a:pPr marL="0" indent="0">
              <a:buNone/>
            </a:pPr>
            <a:r>
              <a:rPr lang="en-GB" sz="3600" b="1" dirty="0">
                <a:latin typeface="Aptos" panose="020B0004020202020204" pitchFamily="34" charset="0"/>
              </a:rPr>
              <a:t>3. The Theoretical Lens/Framework</a:t>
            </a:r>
            <a:endParaRPr lang="en-GB" sz="3600" dirty="0">
              <a:latin typeface="Aptos" panose="020B0004020202020204" pitchFamily="34" charset="0"/>
            </a:endParaRPr>
          </a:p>
          <a:p>
            <a:r>
              <a:rPr lang="en-GB" sz="3600" dirty="0">
                <a:latin typeface="Aptos" panose="020B0004020202020204" pitchFamily="34" charset="0"/>
              </a:rPr>
              <a:t>Here you would provide the structural integrity for your research. This section (300–400 words) requires you to explicitly link your theories to your specific research focus, often visualized through a conceptual framework diagram</a:t>
            </a:r>
          </a:p>
          <a:p>
            <a:pPr marL="0" indent="0">
              <a:buNone/>
            </a:pPr>
            <a:r>
              <a:rPr lang="en-GB" dirty="0"/>
              <a:t> </a:t>
            </a:r>
          </a:p>
          <a:p>
            <a:endParaRPr lang="en-GB" b="1" dirty="0"/>
          </a:p>
        </p:txBody>
      </p:sp>
    </p:spTree>
    <p:extLst>
      <p:ext uri="{BB962C8B-B14F-4D97-AF65-F5344CB8AC3E}">
        <p14:creationId xmlns:p14="http://schemas.microsoft.com/office/powerpoint/2010/main" val="32743941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5DF432-50C0-647C-FB35-5C796D24751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80F728-BCCA-1A4C-5A29-7EC68D06CA7E}"/>
              </a:ext>
            </a:extLst>
          </p:cNvPr>
          <p:cNvSpPr>
            <a:spLocks noGrp="1"/>
          </p:cNvSpPr>
          <p:nvPr>
            <p:ph type="title"/>
          </p:nvPr>
        </p:nvSpPr>
        <p:spPr>
          <a:xfrm>
            <a:off x="0" y="0"/>
            <a:ext cx="12192000" cy="370114"/>
          </a:xfrm>
        </p:spPr>
        <p:txBody>
          <a:bodyPr>
            <a:normAutofit fontScale="90000"/>
          </a:bodyPr>
          <a:lstStyle/>
          <a:p>
            <a:br>
              <a:rPr lang="en-GB" b="1" dirty="0"/>
            </a:br>
            <a:r>
              <a:rPr lang="en-GB" sz="3600" b="1" dirty="0">
                <a:latin typeface="Aptos" panose="020B0004020202020204" pitchFamily="34" charset="0"/>
              </a:rPr>
              <a:t>The Systematic Literature Review &amp; Theoretical Lens </a:t>
            </a:r>
            <a:r>
              <a:rPr lang="en-GB" sz="3100" b="1" dirty="0">
                <a:latin typeface="Aptos" panose="020B0004020202020204" pitchFamily="34" charset="0"/>
              </a:rPr>
              <a:t>(90–150 Mins)</a:t>
            </a:r>
            <a:br>
              <a:rPr lang="en-GB" sz="3600" dirty="0">
                <a:latin typeface="Aptos" panose="020B0004020202020204" pitchFamily="34" charset="0"/>
              </a:rPr>
            </a:br>
            <a:endParaRPr lang="en-GB" dirty="0">
              <a:latin typeface="Aptos" panose="020B0004020202020204" pitchFamily="34" charset="0"/>
            </a:endParaRPr>
          </a:p>
        </p:txBody>
      </p:sp>
      <p:sp>
        <p:nvSpPr>
          <p:cNvPr id="3" name="Content Placeholder 2">
            <a:extLst>
              <a:ext uri="{FF2B5EF4-FFF2-40B4-BE49-F238E27FC236}">
                <a16:creationId xmlns:a16="http://schemas.microsoft.com/office/drawing/2014/main" id="{D8458D5B-7E32-AE32-CFEB-2A3D7EC8EDD0}"/>
              </a:ext>
            </a:extLst>
          </p:cNvPr>
          <p:cNvSpPr>
            <a:spLocks noGrp="1"/>
          </p:cNvSpPr>
          <p:nvPr>
            <p:ph idx="1"/>
          </p:nvPr>
        </p:nvSpPr>
        <p:spPr>
          <a:xfrm>
            <a:off x="0" y="564830"/>
            <a:ext cx="6172201" cy="5287986"/>
          </a:xfrm>
        </p:spPr>
        <p:txBody>
          <a:bodyPr>
            <a:normAutofit fontScale="77500" lnSpcReduction="20000"/>
          </a:bodyPr>
          <a:lstStyle/>
          <a:p>
            <a:pPr marL="0" indent="0">
              <a:buNone/>
            </a:pPr>
            <a:r>
              <a:rPr lang="en-GB" sz="2600" b="1" dirty="0">
                <a:latin typeface="Aptos" panose="020B0004020202020204" pitchFamily="34" charset="0"/>
              </a:rPr>
              <a:t>3. Systematic Literature Review (700–900 words)</a:t>
            </a:r>
          </a:p>
          <a:p>
            <a:pPr marL="0" indent="0">
              <a:buNone/>
            </a:pPr>
            <a:r>
              <a:rPr lang="en-GB" dirty="0">
                <a:latin typeface="Aptos" panose="020B0004020202020204" pitchFamily="34" charset="0"/>
              </a:rPr>
              <a:t>What to include:</a:t>
            </a:r>
          </a:p>
          <a:p>
            <a:pPr>
              <a:buFont typeface="Wingdings" panose="05000000000000000000" pitchFamily="2" charset="2"/>
              <a:buChar char="Ø"/>
            </a:pPr>
            <a:r>
              <a:rPr lang="en-GB" dirty="0">
                <a:latin typeface="Aptos" panose="020B0004020202020204" pitchFamily="34" charset="0"/>
              </a:rPr>
              <a:t>Explanation of your SLR approach (databases, keywords, inclusion/exclusion criteria - PRISMA)</a:t>
            </a:r>
          </a:p>
          <a:p>
            <a:pPr>
              <a:buFont typeface="Wingdings" panose="05000000000000000000" pitchFamily="2" charset="2"/>
              <a:buChar char="Ø"/>
            </a:pPr>
            <a:r>
              <a:rPr lang="en-GB" dirty="0">
                <a:latin typeface="Aptos" panose="020B0004020202020204" pitchFamily="34" charset="0"/>
              </a:rPr>
              <a:t>Critical synthesis of key themes, debates, and gaps in the literature</a:t>
            </a:r>
          </a:p>
          <a:p>
            <a:pPr>
              <a:buFont typeface="Wingdings" panose="05000000000000000000" pitchFamily="2" charset="2"/>
              <a:buChar char="Ø"/>
            </a:pPr>
            <a:r>
              <a:rPr lang="en-GB" dirty="0">
                <a:latin typeface="Aptos" panose="020B0004020202020204" pitchFamily="34" charset="0"/>
              </a:rPr>
              <a:t>Integration of academic and practitioner sources (e.g., journals, industry reports)</a:t>
            </a:r>
          </a:p>
          <a:p>
            <a:pPr marL="0" indent="0">
              <a:buNone/>
            </a:pPr>
            <a:r>
              <a:rPr lang="en-GB" sz="2600" b="1" dirty="0">
                <a:latin typeface="Aptos" panose="020B0004020202020204" pitchFamily="34" charset="0"/>
              </a:rPr>
              <a:t>To pass:</a:t>
            </a:r>
          </a:p>
          <a:p>
            <a:pPr>
              <a:buFont typeface="Wingdings" panose="05000000000000000000" pitchFamily="2" charset="2"/>
              <a:buChar char="Ø"/>
            </a:pPr>
            <a:r>
              <a:rPr lang="en-GB" dirty="0">
                <a:latin typeface="Aptos" panose="020B0004020202020204" pitchFamily="34" charset="0"/>
              </a:rPr>
              <a:t>Evidence of systematic searching (not random reading – 15 to 30 articles)</a:t>
            </a:r>
          </a:p>
          <a:p>
            <a:pPr>
              <a:buFont typeface="Wingdings" panose="05000000000000000000" pitchFamily="2" charset="2"/>
              <a:buChar char="Ø"/>
            </a:pPr>
            <a:r>
              <a:rPr lang="en-GB" dirty="0">
                <a:latin typeface="Aptos" panose="020B0004020202020204" pitchFamily="34" charset="0"/>
              </a:rPr>
              <a:t>Critical synthesis (compare, contrast, critique authors)</a:t>
            </a:r>
          </a:p>
          <a:p>
            <a:pPr>
              <a:buFont typeface="Wingdings" panose="05000000000000000000" pitchFamily="2" charset="2"/>
              <a:buChar char="Ø"/>
            </a:pPr>
            <a:r>
              <a:rPr lang="en-GB" dirty="0">
                <a:latin typeface="Aptos" panose="020B0004020202020204" pitchFamily="34" charset="0"/>
              </a:rPr>
              <a:t>Identification of research gaps and justification for your study</a:t>
            </a:r>
          </a:p>
        </p:txBody>
      </p:sp>
      <p:sp>
        <p:nvSpPr>
          <p:cNvPr id="5" name="TextBox 4">
            <a:extLst>
              <a:ext uri="{FF2B5EF4-FFF2-40B4-BE49-F238E27FC236}">
                <a16:creationId xmlns:a16="http://schemas.microsoft.com/office/drawing/2014/main" id="{8FDAE47B-B8AE-DE9A-3565-5A573BAAC194}"/>
              </a:ext>
            </a:extLst>
          </p:cNvPr>
          <p:cNvSpPr txBox="1"/>
          <p:nvPr/>
        </p:nvSpPr>
        <p:spPr>
          <a:xfrm>
            <a:off x="6868886" y="564830"/>
            <a:ext cx="5323114" cy="5262979"/>
          </a:xfrm>
          <a:prstGeom prst="rect">
            <a:avLst/>
          </a:prstGeom>
          <a:noFill/>
        </p:spPr>
        <p:txBody>
          <a:bodyPr wrap="square">
            <a:spAutoFit/>
          </a:bodyPr>
          <a:lstStyle/>
          <a:p>
            <a:pPr marL="0" indent="0">
              <a:buNone/>
            </a:pPr>
            <a:r>
              <a:rPr lang="en-GB" sz="2400" b="1" dirty="0">
                <a:latin typeface="Aptos" panose="020B0004020202020204" pitchFamily="34" charset="0"/>
              </a:rPr>
              <a:t>4. Theoretical or Conceptual Framework (300–400 words)</a:t>
            </a:r>
          </a:p>
          <a:p>
            <a:pPr marL="0" indent="0">
              <a:buNone/>
            </a:pPr>
            <a:r>
              <a:rPr lang="en-GB" sz="2400" dirty="0">
                <a:latin typeface="Aptos" panose="020B0004020202020204" pitchFamily="34" charset="0"/>
              </a:rPr>
              <a:t>What to include:</a:t>
            </a:r>
          </a:p>
          <a:p>
            <a:pPr marL="342900" indent="-342900">
              <a:buFont typeface="Wingdings" panose="05000000000000000000" pitchFamily="2" charset="2"/>
              <a:buChar char="Ø"/>
            </a:pPr>
            <a:r>
              <a:rPr lang="en-GB" sz="2400" dirty="0">
                <a:latin typeface="Aptos" panose="020B0004020202020204" pitchFamily="34" charset="0"/>
              </a:rPr>
              <a:t>Key theories/models guiding your study (e.g. Fraud Diamond Model, institutional theory, Push &amp; Pull Theory, Feminist security theories, governance frameworks)</a:t>
            </a:r>
          </a:p>
          <a:p>
            <a:pPr marL="342900" indent="-342900">
              <a:buFont typeface="Wingdings" panose="05000000000000000000" pitchFamily="2" charset="2"/>
              <a:buChar char="Ø"/>
            </a:pPr>
            <a:r>
              <a:rPr lang="en-GB" sz="2400" dirty="0">
                <a:latin typeface="Aptos" panose="020B0004020202020204" pitchFamily="34" charset="0"/>
              </a:rPr>
              <a:t>Explanation of how these theories inform your research questions</a:t>
            </a:r>
          </a:p>
          <a:p>
            <a:pPr marL="342900" indent="-342900">
              <a:buFont typeface="Wingdings" panose="05000000000000000000" pitchFamily="2" charset="2"/>
              <a:buChar char="Ø"/>
            </a:pPr>
            <a:r>
              <a:rPr lang="en-GB" sz="2400" dirty="0">
                <a:latin typeface="Aptos" panose="020B0004020202020204" pitchFamily="34" charset="0"/>
              </a:rPr>
              <a:t>A simple conceptual framework diagram (if appropriate)</a:t>
            </a:r>
          </a:p>
          <a:p>
            <a:pPr marL="342900" indent="-342900">
              <a:buFont typeface="Wingdings" panose="05000000000000000000" pitchFamily="2" charset="2"/>
              <a:buChar char="Ø"/>
            </a:pPr>
            <a:r>
              <a:rPr lang="en-GB" sz="2400" dirty="0">
                <a:latin typeface="Aptos" panose="020B0004020202020204" pitchFamily="34" charset="0"/>
              </a:rPr>
              <a:t>Explicit linkage between theory and your research focus</a:t>
            </a:r>
          </a:p>
        </p:txBody>
      </p:sp>
    </p:spTree>
    <p:extLst>
      <p:ext uri="{BB962C8B-B14F-4D97-AF65-F5344CB8AC3E}">
        <p14:creationId xmlns:p14="http://schemas.microsoft.com/office/powerpoint/2010/main" val="3289884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1B101-DE97-BAD6-D95E-202B4F4814AA}"/>
              </a:ext>
            </a:extLst>
          </p:cNvPr>
          <p:cNvSpPr>
            <a:spLocks noGrp="1"/>
          </p:cNvSpPr>
          <p:nvPr>
            <p:ph type="title"/>
          </p:nvPr>
        </p:nvSpPr>
        <p:spPr>
          <a:xfrm>
            <a:off x="0" y="0"/>
            <a:ext cx="12192000" cy="370114"/>
          </a:xfrm>
        </p:spPr>
        <p:txBody>
          <a:bodyPr>
            <a:normAutofit fontScale="90000"/>
          </a:bodyPr>
          <a:lstStyle/>
          <a:p>
            <a:br>
              <a:rPr lang="en-GB" b="1" dirty="0"/>
            </a:br>
            <a:r>
              <a:rPr lang="en-GB" b="1" dirty="0"/>
              <a:t>The Systematic Literature Review (SLR) Anatomy Lab (</a:t>
            </a:r>
            <a:r>
              <a:rPr lang="en-GB" dirty="0"/>
              <a:t>60–90 Mins)</a:t>
            </a:r>
            <a:br>
              <a:rPr lang="en-GB" dirty="0"/>
            </a:br>
            <a:endParaRPr lang="en-GB" dirty="0"/>
          </a:p>
        </p:txBody>
      </p:sp>
      <p:sp>
        <p:nvSpPr>
          <p:cNvPr id="3" name="Content Placeholder 2">
            <a:extLst>
              <a:ext uri="{FF2B5EF4-FFF2-40B4-BE49-F238E27FC236}">
                <a16:creationId xmlns:a16="http://schemas.microsoft.com/office/drawing/2014/main" id="{6AF502C7-F2E0-0A45-ED8A-D435C519E5D2}"/>
              </a:ext>
            </a:extLst>
          </p:cNvPr>
          <p:cNvSpPr>
            <a:spLocks noGrp="1"/>
          </p:cNvSpPr>
          <p:nvPr>
            <p:ph idx="1"/>
          </p:nvPr>
        </p:nvSpPr>
        <p:spPr>
          <a:xfrm>
            <a:off x="-1" y="478971"/>
            <a:ext cx="12191999" cy="5287986"/>
          </a:xfrm>
        </p:spPr>
        <p:txBody>
          <a:bodyPr>
            <a:normAutofit fontScale="55000" lnSpcReduction="20000"/>
          </a:bodyPr>
          <a:lstStyle/>
          <a:p>
            <a:pPr marL="0" indent="0">
              <a:buNone/>
            </a:pPr>
            <a:r>
              <a:rPr lang="en-GB" sz="3200" b="1" dirty="0">
                <a:latin typeface="Aptos" panose="020B0004020202020204" pitchFamily="34" charset="0"/>
              </a:rPr>
              <a:t>The Task - </a:t>
            </a:r>
            <a:r>
              <a:rPr lang="en-GB" sz="3200" dirty="0">
                <a:latin typeface="Aptos" panose="020B0004020202020204" pitchFamily="34" charset="0"/>
              </a:rPr>
              <a:t>You are required to find one peer-reviewed article within your subject are that explicitly states it uses a Systematic Literature Review methodology. Using the provided lecture slides as a framework, students must review the paper and identify the following:</a:t>
            </a:r>
          </a:p>
          <a:p>
            <a:pPr marL="0" indent="0">
              <a:buNone/>
            </a:pPr>
            <a:r>
              <a:rPr lang="en-GB" sz="2900" b="1" dirty="0">
                <a:solidFill>
                  <a:srgbClr val="00B050"/>
                </a:solidFill>
                <a:latin typeface="Aptos" panose="020B0004020202020204" pitchFamily="34" charset="0"/>
              </a:rPr>
              <a:t>1. Foundations: Aims &amp; Objectives - </a:t>
            </a:r>
            <a:r>
              <a:rPr lang="en-GB" sz="2900" dirty="0">
                <a:solidFill>
                  <a:srgbClr val="00B050"/>
                </a:solidFill>
                <a:latin typeface="Aptos" panose="020B0004020202020204" pitchFamily="34" charset="0"/>
              </a:rPr>
              <a:t>What is the primary research question?</a:t>
            </a:r>
          </a:p>
          <a:p>
            <a:pPr marL="0" indent="0">
              <a:buNone/>
            </a:pPr>
            <a:r>
              <a:rPr lang="en-GB" sz="2900" dirty="0">
                <a:solidFill>
                  <a:srgbClr val="00B050"/>
                </a:solidFill>
                <a:latin typeface="Aptos" panose="020B0004020202020204" pitchFamily="34" charset="0"/>
              </a:rPr>
              <a:t>Does it follow a framework like </a:t>
            </a:r>
            <a:r>
              <a:rPr lang="en-GB" sz="2900" b="1" dirty="0">
                <a:solidFill>
                  <a:srgbClr val="00B050"/>
                </a:solidFill>
                <a:latin typeface="Aptos" panose="020B0004020202020204" pitchFamily="34" charset="0"/>
              </a:rPr>
              <a:t>CIMO</a:t>
            </a:r>
            <a:r>
              <a:rPr lang="en-GB" sz="2900" dirty="0">
                <a:solidFill>
                  <a:srgbClr val="00B050"/>
                </a:solidFill>
                <a:latin typeface="Aptos" panose="020B0004020202020204" pitchFamily="34" charset="0"/>
              </a:rPr>
              <a:t> (Context, Intervention, Mechanisms, Outcomes) to narrow the scope, or is it a broad thematic question?</a:t>
            </a:r>
          </a:p>
          <a:p>
            <a:pPr marL="0" lvl="0" indent="0">
              <a:buNone/>
            </a:pPr>
            <a:r>
              <a:rPr lang="en-GB" sz="2900" dirty="0">
                <a:solidFill>
                  <a:srgbClr val="00B050"/>
                </a:solidFill>
                <a:latin typeface="Aptos" panose="020B0004020202020204" pitchFamily="34" charset="0"/>
              </a:rPr>
              <a:t>Identify the specific objectives: What does the author hope to achieve (e.g., identifying gaps, building a new conceptual model, or evaluating a specific intervention)?</a:t>
            </a:r>
          </a:p>
          <a:p>
            <a:pPr marL="0" indent="0">
              <a:buNone/>
            </a:pPr>
            <a:r>
              <a:rPr lang="en-GB" sz="2900" b="1" dirty="0">
                <a:solidFill>
                  <a:srgbClr val="00B050"/>
                </a:solidFill>
                <a:latin typeface="Aptos" panose="020B0004020202020204" pitchFamily="34" charset="0"/>
              </a:rPr>
              <a:t>2. The Protocol: Key Steps in the Methodology</a:t>
            </a:r>
            <a:endParaRPr lang="en-GB" sz="2900" dirty="0">
              <a:solidFill>
                <a:srgbClr val="00B050"/>
              </a:solidFill>
              <a:latin typeface="Aptos" panose="020B0004020202020204" pitchFamily="34" charset="0"/>
            </a:endParaRPr>
          </a:p>
          <a:p>
            <a:pPr lvl="0"/>
            <a:r>
              <a:rPr lang="en-GB" sz="2900" b="1" dirty="0">
                <a:solidFill>
                  <a:srgbClr val="00B050"/>
                </a:solidFill>
                <a:latin typeface="Aptos" panose="020B0004020202020204" pitchFamily="34" charset="0"/>
              </a:rPr>
              <a:t>Search Strategy:</a:t>
            </a:r>
            <a:r>
              <a:rPr lang="en-GB" sz="2900" dirty="0">
                <a:solidFill>
                  <a:srgbClr val="00B050"/>
                </a:solidFill>
                <a:latin typeface="Aptos" panose="020B0004020202020204" pitchFamily="34" charset="0"/>
              </a:rPr>
              <a:t> Identify the keywords, Boolean operators (AND/OR/NOT), and databases (e.g., Scopus, Web of Science) used.</a:t>
            </a:r>
          </a:p>
          <a:p>
            <a:pPr lvl="0"/>
            <a:r>
              <a:rPr lang="en-GB" sz="2900" b="1" dirty="0">
                <a:solidFill>
                  <a:srgbClr val="00B050"/>
                </a:solidFill>
                <a:latin typeface="Aptos" panose="020B0004020202020204" pitchFamily="34" charset="0"/>
              </a:rPr>
              <a:t>Selection Criteria:</a:t>
            </a:r>
            <a:r>
              <a:rPr lang="en-GB" sz="2900" dirty="0">
                <a:solidFill>
                  <a:srgbClr val="00B050"/>
                </a:solidFill>
                <a:latin typeface="Aptos" panose="020B0004020202020204" pitchFamily="34" charset="0"/>
              </a:rPr>
              <a:t> What were the explicit Inclusion and Exclusion (I/E) criteria?</a:t>
            </a:r>
          </a:p>
          <a:p>
            <a:pPr lvl="0"/>
            <a:r>
              <a:rPr lang="en-GB" sz="2900" b="1" dirty="0">
                <a:solidFill>
                  <a:srgbClr val="00B050"/>
                </a:solidFill>
                <a:latin typeface="Aptos" panose="020B0004020202020204" pitchFamily="34" charset="0"/>
              </a:rPr>
              <a:t>PRISMA Mapping:</a:t>
            </a:r>
            <a:r>
              <a:rPr lang="en-GB" sz="2900" dirty="0">
                <a:solidFill>
                  <a:srgbClr val="00B050"/>
                </a:solidFill>
                <a:latin typeface="Aptos" panose="020B0004020202020204" pitchFamily="34" charset="0"/>
              </a:rPr>
              <a:t> Does the paper include a PRISMA flow diagram? Locate the initial number of results vs. the final included set.</a:t>
            </a:r>
          </a:p>
          <a:p>
            <a:pPr marL="0" indent="0">
              <a:buNone/>
            </a:pPr>
            <a:r>
              <a:rPr lang="en-GB" sz="2900" b="1" dirty="0">
                <a:latin typeface="Aptos" panose="020B0004020202020204" pitchFamily="34" charset="0"/>
              </a:rPr>
              <a:t>3. Synthesis: The Process of Data Analysis</a:t>
            </a:r>
            <a:endParaRPr lang="en-GB" sz="2900" dirty="0">
              <a:latin typeface="Aptos" panose="020B0004020202020204" pitchFamily="34" charset="0"/>
            </a:endParaRPr>
          </a:p>
          <a:p>
            <a:pPr lvl="0"/>
            <a:r>
              <a:rPr lang="en-GB" sz="2900" dirty="0">
                <a:latin typeface="Aptos" panose="020B0004020202020204" pitchFamily="34" charset="0"/>
              </a:rPr>
              <a:t>How did the author </a:t>
            </a:r>
            <a:r>
              <a:rPr lang="en-GB" sz="2900" dirty="0" err="1">
                <a:latin typeface="Aptos" panose="020B0004020202020204" pitchFamily="34" charset="0"/>
              </a:rPr>
              <a:t>analyze</a:t>
            </a:r>
            <a:r>
              <a:rPr lang="en-GB" sz="2900" dirty="0">
                <a:latin typeface="Aptos" panose="020B0004020202020204" pitchFamily="34" charset="0"/>
              </a:rPr>
              <a:t> the data? (e.g., Thematic analysis, Meta-analysis, or Qualitative Synthesis).</a:t>
            </a:r>
          </a:p>
          <a:p>
            <a:pPr marL="0" indent="0">
              <a:buNone/>
            </a:pPr>
            <a:r>
              <a:rPr lang="en-GB" sz="2900" b="1" dirty="0">
                <a:latin typeface="Aptos" panose="020B0004020202020204" pitchFamily="34" charset="0"/>
              </a:rPr>
              <a:t>4. Outcomes: The Way the Results Were Written</a:t>
            </a:r>
            <a:endParaRPr lang="en-GB" sz="2900" dirty="0">
              <a:latin typeface="Aptos" panose="020B0004020202020204" pitchFamily="34" charset="0"/>
            </a:endParaRPr>
          </a:p>
          <a:p>
            <a:pPr lvl="0"/>
            <a:r>
              <a:rPr lang="en-GB" sz="2900" dirty="0">
                <a:latin typeface="Aptos" panose="020B0004020202020204" pitchFamily="34" charset="0"/>
              </a:rPr>
              <a:t>How are the findings presented? Look for summary tables, conceptual frameworks, or thematic maps.</a:t>
            </a:r>
          </a:p>
          <a:p>
            <a:pPr lvl="0"/>
            <a:r>
              <a:rPr lang="en-GB" sz="2900" dirty="0">
                <a:latin typeface="Aptos" panose="020B0004020202020204" pitchFamily="34" charset="0"/>
              </a:rPr>
              <a:t>Does the conclusion explicitly identify a </a:t>
            </a:r>
            <a:r>
              <a:rPr lang="en-GB" sz="2900" b="1" dirty="0">
                <a:latin typeface="Aptos" panose="020B0004020202020204" pitchFamily="34" charset="0"/>
              </a:rPr>
              <a:t>"Research Gap"</a:t>
            </a:r>
            <a:r>
              <a:rPr lang="en-GB" sz="2900" dirty="0">
                <a:latin typeface="Aptos" panose="020B0004020202020204" pitchFamily="34" charset="0"/>
              </a:rPr>
              <a:t> that justifies further study?</a:t>
            </a:r>
          </a:p>
          <a:p>
            <a:pPr lvl="0"/>
            <a:r>
              <a:rPr lang="en-GB" sz="2900" dirty="0">
                <a:latin typeface="Aptos" panose="020B0004020202020204" pitchFamily="34" charset="0"/>
              </a:rPr>
              <a:t>Does the paper offer "Managerial Implications" alongside academic contributions?</a:t>
            </a:r>
          </a:p>
          <a:p>
            <a:endParaRPr lang="en-GB" dirty="0"/>
          </a:p>
        </p:txBody>
      </p:sp>
    </p:spTree>
    <p:extLst>
      <p:ext uri="{BB962C8B-B14F-4D97-AF65-F5344CB8AC3E}">
        <p14:creationId xmlns:p14="http://schemas.microsoft.com/office/powerpoint/2010/main" val="2621724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656622C-A172-FBB4-4A0F-029E6FCFF9DB}"/>
              </a:ext>
            </a:extLst>
          </p:cNvPr>
          <p:cNvSpPr>
            <a:spLocks noGrp="1"/>
          </p:cNvSpPr>
          <p:nvPr>
            <p:ph idx="1"/>
          </p:nvPr>
        </p:nvSpPr>
        <p:spPr>
          <a:xfrm>
            <a:off x="761802" y="2743200"/>
            <a:ext cx="4646905" cy="3613149"/>
          </a:xfrm>
        </p:spPr>
        <p:txBody>
          <a:bodyPr anchor="ctr">
            <a:normAutofit/>
          </a:bodyPr>
          <a:lstStyle/>
          <a:p>
            <a:endParaRPr lang="en-GB" sz="2000" dirty="0"/>
          </a:p>
          <a:p>
            <a:pPr marL="0" indent="0">
              <a:buNone/>
            </a:pPr>
            <a:r>
              <a:rPr lang="en-GB" sz="5400" b="1" dirty="0">
                <a:latin typeface="Aptos" panose="020B0004020202020204" pitchFamily="34" charset="0"/>
              </a:rPr>
              <a:t>Break Time – 15 minutes</a:t>
            </a:r>
          </a:p>
        </p:txBody>
      </p:sp>
      <p:pic>
        <p:nvPicPr>
          <p:cNvPr id="6" name="Picture 5" descr="An early morning coffee with bread and a newspaper on top of the table">
            <a:extLst>
              <a:ext uri="{FF2B5EF4-FFF2-40B4-BE49-F238E27FC236}">
                <a16:creationId xmlns:a16="http://schemas.microsoft.com/office/drawing/2014/main" id="{E40CF974-521E-77EB-224F-83411BCF1865}"/>
              </a:ext>
            </a:extLst>
          </p:cNvPr>
          <p:cNvPicPr>
            <a:picLocks noChangeAspect="1"/>
          </p:cNvPicPr>
          <p:nvPr/>
        </p:nvPicPr>
        <p:blipFill>
          <a:blip r:embed="rId2"/>
          <a:srcRect l="15934" r="24666" b="-2"/>
          <a:stretch>
            <a:fillRect/>
          </a:stretch>
        </p:blipFill>
        <p:spPr>
          <a:xfrm>
            <a:off x="6096000" y="1"/>
            <a:ext cx="6102825" cy="6858000"/>
          </a:xfrm>
          <a:prstGeom prst="rect">
            <a:avLst/>
          </a:prstGeom>
        </p:spPr>
      </p:pic>
    </p:spTree>
    <p:extLst>
      <p:ext uri="{BB962C8B-B14F-4D97-AF65-F5344CB8AC3E}">
        <p14:creationId xmlns:p14="http://schemas.microsoft.com/office/powerpoint/2010/main" val="36630623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0" y="0"/>
            <a:ext cx="9144000" cy="548680"/>
          </a:xfrm>
        </p:spPr>
        <p:txBody>
          <a:bodyPr>
            <a:noAutofit/>
          </a:bodyPr>
          <a:lstStyle/>
          <a:p>
            <a:r>
              <a:rPr lang="en-GB" b="1" dirty="0">
                <a:latin typeface="+mn-lt"/>
              </a:rPr>
              <a:t>Research Strategies </a:t>
            </a:r>
            <a:endParaRPr lang="en-GB" dirty="0">
              <a:latin typeface="+mn-lt"/>
            </a:endParaRPr>
          </a:p>
        </p:txBody>
      </p:sp>
      <p:graphicFrame>
        <p:nvGraphicFramePr>
          <p:cNvPr id="4" name="Content Placeholder 3"/>
          <p:cNvGraphicFramePr>
            <a:graphicFrameLocks noGrp="1"/>
          </p:cNvGraphicFramePr>
          <p:nvPr>
            <p:ph idx="1"/>
          </p:nvPr>
        </p:nvGraphicFramePr>
        <p:xfrm>
          <a:off x="1524000" y="476672"/>
          <a:ext cx="9144000" cy="63813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734" y="6501"/>
            <a:ext cx="12164266" cy="686195"/>
          </a:xfrm>
        </p:spPr>
        <p:txBody>
          <a:bodyPr>
            <a:normAutofit fontScale="90000"/>
          </a:bodyPr>
          <a:lstStyle/>
          <a:p>
            <a:r>
              <a:rPr lang="en-GB" b="1" dirty="0">
                <a:latin typeface="+mn-lt"/>
              </a:rPr>
              <a:t>Research Strategies</a:t>
            </a:r>
            <a:endParaRPr lang="en-GB" dirty="0">
              <a:latin typeface="+mn-lt"/>
            </a:endParaRPr>
          </a:p>
        </p:txBody>
      </p:sp>
      <p:sp>
        <p:nvSpPr>
          <p:cNvPr id="3" name="Content Placeholder 2"/>
          <p:cNvSpPr>
            <a:spLocks noGrp="1"/>
          </p:cNvSpPr>
          <p:nvPr>
            <p:ph sz="half" idx="1"/>
          </p:nvPr>
        </p:nvSpPr>
        <p:spPr>
          <a:xfrm>
            <a:off x="27734" y="993732"/>
            <a:ext cx="5879977" cy="4711378"/>
          </a:xfrm>
        </p:spPr>
        <p:txBody>
          <a:bodyPr>
            <a:normAutofit lnSpcReduction="10000"/>
          </a:bodyPr>
          <a:lstStyle/>
          <a:p>
            <a:pPr>
              <a:buFont typeface="Wingdings" pitchFamily="2" charset="2"/>
              <a:buChar char="§"/>
            </a:pPr>
            <a:r>
              <a:rPr lang="en-GB" sz="2800" dirty="0"/>
              <a:t>An </a:t>
            </a:r>
            <a:r>
              <a:rPr lang="en-GB" b="1" dirty="0"/>
              <a:t>Experimen</a:t>
            </a:r>
            <a:r>
              <a:rPr lang="en-GB" sz="2800" b="1" dirty="0"/>
              <a:t>t</a:t>
            </a:r>
            <a:r>
              <a:rPr lang="en-GB" sz="2800" dirty="0"/>
              <a:t> will involve a definition of a theoretical hypothesis, selection &amp; random allocation of samples from know populations, introduction of planned intervention, measurement &amp; control of all other variables.</a:t>
            </a:r>
          </a:p>
          <a:p>
            <a:pPr>
              <a:buFont typeface="Wingdings" pitchFamily="2" charset="2"/>
              <a:buChar char="§"/>
            </a:pPr>
            <a:r>
              <a:rPr lang="en-GB" sz="2800" b="1" dirty="0"/>
              <a:t>Survey</a:t>
            </a:r>
            <a:r>
              <a:rPr lang="en-GB" sz="2800" dirty="0"/>
              <a:t> - Popular in business research, perceived as authoritative, allows collection of quantitative data, but can be analysed quantitatively. Structured observation &amp; interviews can be used.</a:t>
            </a:r>
          </a:p>
          <a:p>
            <a:pPr>
              <a:buFont typeface="Wingdings" pitchFamily="2" charset="2"/>
              <a:buChar char="§"/>
            </a:pPr>
            <a:endParaRPr lang="en-GB" sz="2400" dirty="0"/>
          </a:p>
          <a:p>
            <a:pPr>
              <a:buFont typeface="Wingdings" pitchFamily="2" charset="2"/>
              <a:buChar char="§"/>
            </a:pPr>
            <a:endParaRPr lang="en-GB" sz="2400" dirty="0">
              <a:latin typeface="Arial" charset="0"/>
            </a:endParaRPr>
          </a:p>
          <a:p>
            <a:pPr>
              <a:buFont typeface="Wingdings" pitchFamily="2" charset="2"/>
              <a:buChar char="§"/>
            </a:pPr>
            <a:endParaRPr lang="en-GB" dirty="0"/>
          </a:p>
        </p:txBody>
      </p:sp>
      <p:sp>
        <p:nvSpPr>
          <p:cNvPr id="7" name="Content Placeholder 6">
            <a:extLst>
              <a:ext uri="{FF2B5EF4-FFF2-40B4-BE49-F238E27FC236}">
                <a16:creationId xmlns:a16="http://schemas.microsoft.com/office/drawing/2014/main" id="{8DB273A5-EFC5-0357-8487-D71E2594672B}"/>
              </a:ext>
            </a:extLst>
          </p:cNvPr>
          <p:cNvSpPr>
            <a:spLocks noGrp="1"/>
          </p:cNvSpPr>
          <p:nvPr>
            <p:ph sz="half" idx="2"/>
          </p:nvPr>
        </p:nvSpPr>
        <p:spPr>
          <a:xfrm>
            <a:off x="6979298" y="1173752"/>
            <a:ext cx="5212701" cy="4351338"/>
          </a:xfrm>
        </p:spPr>
        <p:txBody>
          <a:bodyPr>
            <a:normAutofit lnSpcReduction="10000"/>
          </a:bodyPr>
          <a:lstStyle/>
          <a:p>
            <a:pPr>
              <a:buFont typeface="Wingdings" pitchFamily="2" charset="2"/>
              <a:buChar char="§"/>
            </a:pPr>
            <a:r>
              <a:rPr lang="en-GB" b="1" dirty="0"/>
              <a:t>Case-study</a:t>
            </a:r>
            <a:r>
              <a:rPr lang="en-GB" dirty="0"/>
              <a:t> provides a rich understanding of a real life context and uses &amp; triangulates multiple sources of data </a:t>
            </a:r>
            <a:r>
              <a:rPr lang="en-GB" sz="2400" dirty="0"/>
              <a:t>(Yin, 2003).</a:t>
            </a:r>
            <a:endParaRPr lang="en-GB" sz="2000" dirty="0"/>
          </a:p>
          <a:p>
            <a:pPr>
              <a:buFont typeface="Wingdings" pitchFamily="2" charset="2"/>
              <a:buChar char="§"/>
            </a:pPr>
            <a:r>
              <a:rPr lang="en-GB" b="1" dirty="0"/>
              <a:t>Action research </a:t>
            </a:r>
            <a:r>
              <a:rPr lang="en-GB" dirty="0"/>
              <a:t>involves practitioners in the research &amp; the researcher becomes part of the organisation &amp; </a:t>
            </a:r>
            <a:r>
              <a:rPr lang="en-GB" dirty="0">
                <a:solidFill>
                  <a:srgbClr val="800000"/>
                </a:solidFill>
              </a:rPr>
              <a:t>promotes change within the organisation </a:t>
            </a:r>
            <a:r>
              <a:rPr lang="en-GB" sz="2400" dirty="0"/>
              <a:t>(Schein, 1999).</a:t>
            </a:r>
          </a:p>
        </p:txBody>
      </p:sp>
      <p:sp>
        <p:nvSpPr>
          <p:cNvPr id="8" name="TextBox 7">
            <a:extLst>
              <a:ext uri="{FF2B5EF4-FFF2-40B4-BE49-F238E27FC236}">
                <a16:creationId xmlns:a16="http://schemas.microsoft.com/office/drawing/2014/main" id="{CACE9674-67A6-EB2C-08F5-43DC16C993AA}"/>
              </a:ext>
            </a:extLst>
          </p:cNvPr>
          <p:cNvSpPr txBox="1"/>
          <p:nvPr/>
        </p:nvSpPr>
        <p:spPr>
          <a:xfrm>
            <a:off x="9264352" y="6006147"/>
            <a:ext cx="2592288" cy="341632"/>
          </a:xfrm>
          <a:prstGeom prst="rect">
            <a:avLst/>
          </a:prstGeom>
          <a:noFill/>
        </p:spPr>
        <p:txBody>
          <a:bodyPr wrap="square">
            <a:spAutoFit/>
          </a:bodyPr>
          <a:lstStyle/>
          <a:p>
            <a:pPr>
              <a:lnSpc>
                <a:spcPct val="90000"/>
              </a:lnSpc>
            </a:pPr>
            <a:r>
              <a:rPr lang="en-GB" sz="1800" dirty="0"/>
              <a:t>(Source: Anderson, 2012)</a:t>
            </a:r>
          </a:p>
        </p:txBody>
      </p:sp>
    </p:spTree>
  </p:cSld>
  <p:clrMapOvr>
    <a:masterClrMapping/>
  </p:clrMapOvr>
  <p:transition spd="med">
    <p:pull dir="rd"/>
    <p:sndAc>
      <p:stSnd>
        <p:snd r:embed="rId2" name="camera.wav"/>
      </p:stSnd>
    </p:sndAc>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695400" y="1"/>
            <a:ext cx="10658400" cy="764703"/>
          </a:xfrm>
        </p:spPr>
        <p:txBody>
          <a:bodyPr>
            <a:noAutofit/>
          </a:bodyPr>
          <a:lstStyle/>
          <a:p>
            <a:pPr eaLnBrk="1" hangingPunct="1"/>
            <a:r>
              <a:rPr lang="en-GB" sz="4000" b="1" dirty="0">
                <a:latin typeface="+mn-lt"/>
              </a:rPr>
              <a:t>Research Strategies</a:t>
            </a:r>
          </a:p>
        </p:txBody>
      </p:sp>
      <p:sp>
        <p:nvSpPr>
          <p:cNvPr id="17411" name="Rectangle 3"/>
          <p:cNvSpPr>
            <a:spLocks noGrp="1" noChangeArrowheads="1"/>
          </p:cNvSpPr>
          <p:nvPr>
            <p:ph sz="half" idx="1"/>
          </p:nvPr>
        </p:nvSpPr>
        <p:spPr>
          <a:xfrm>
            <a:off x="47328" y="908720"/>
            <a:ext cx="5972473" cy="4927402"/>
          </a:xfrm>
        </p:spPr>
        <p:txBody>
          <a:bodyPr>
            <a:normAutofit lnSpcReduction="10000"/>
          </a:bodyPr>
          <a:lstStyle/>
          <a:p>
            <a:pPr>
              <a:lnSpc>
                <a:spcPct val="90000"/>
              </a:lnSpc>
              <a:buFont typeface="Wingdings" pitchFamily="2" charset="2"/>
              <a:buChar char="§"/>
            </a:pPr>
            <a:r>
              <a:rPr lang="en-GB" sz="2800" b="1" dirty="0"/>
              <a:t>Grounded theory </a:t>
            </a:r>
            <a:r>
              <a:rPr lang="en-GB" sz="2800" dirty="0"/>
              <a:t>is built through induction &amp; deduction &amp; helps to predict &amp; explain behaviour. It develops theory from data generated by observations. It is an interpretative process </a:t>
            </a:r>
            <a:r>
              <a:rPr lang="en-GB" sz="2400" dirty="0"/>
              <a:t>(</a:t>
            </a:r>
            <a:r>
              <a:rPr lang="en-GB" sz="2400" dirty="0" err="1"/>
              <a:t>Suddaby</a:t>
            </a:r>
            <a:r>
              <a:rPr lang="en-GB" sz="2400" dirty="0"/>
              <a:t>, 2006).</a:t>
            </a:r>
          </a:p>
          <a:p>
            <a:pPr>
              <a:lnSpc>
                <a:spcPct val="90000"/>
              </a:lnSpc>
              <a:buFont typeface="Wingdings" pitchFamily="2" charset="2"/>
              <a:buChar char="§"/>
            </a:pPr>
            <a:endParaRPr lang="en-GB" sz="2800" b="1" dirty="0"/>
          </a:p>
          <a:p>
            <a:pPr>
              <a:lnSpc>
                <a:spcPct val="90000"/>
              </a:lnSpc>
              <a:buFont typeface="Wingdings" pitchFamily="2" charset="2"/>
              <a:buChar char="§"/>
            </a:pPr>
            <a:r>
              <a:rPr lang="en-GB" sz="2800" b="1" dirty="0"/>
              <a:t>Ethnography</a:t>
            </a:r>
            <a:r>
              <a:rPr lang="en-GB" sz="2800" dirty="0"/>
              <a:t> - Aims to describe &amp; explain the social world inhabited by the researcher. Takes place over an extended time period. Involves extended participant observation.</a:t>
            </a:r>
          </a:p>
          <a:p>
            <a:pPr>
              <a:lnSpc>
                <a:spcPct val="90000"/>
              </a:lnSpc>
              <a:buFont typeface="Wingdings" pitchFamily="2" charset="2"/>
              <a:buChar char="§"/>
            </a:pPr>
            <a:endParaRPr lang="en-GB" sz="2600" dirty="0"/>
          </a:p>
        </p:txBody>
      </p:sp>
      <p:sp>
        <p:nvSpPr>
          <p:cNvPr id="5" name="Content Placeholder 4">
            <a:extLst>
              <a:ext uri="{FF2B5EF4-FFF2-40B4-BE49-F238E27FC236}">
                <a16:creationId xmlns:a16="http://schemas.microsoft.com/office/drawing/2014/main" id="{A6DB84C2-6929-D16E-6435-4535BC0EAB59}"/>
              </a:ext>
            </a:extLst>
          </p:cNvPr>
          <p:cNvSpPr>
            <a:spLocks noGrp="1"/>
          </p:cNvSpPr>
          <p:nvPr>
            <p:ph sz="half" idx="2"/>
          </p:nvPr>
        </p:nvSpPr>
        <p:spPr>
          <a:xfrm>
            <a:off x="7104112" y="2132856"/>
            <a:ext cx="5087888" cy="2773787"/>
          </a:xfrm>
        </p:spPr>
        <p:txBody>
          <a:bodyPr>
            <a:normAutofit lnSpcReduction="10000"/>
          </a:bodyPr>
          <a:lstStyle/>
          <a:p>
            <a:pPr>
              <a:buFont typeface="Wingdings" pitchFamily="2" charset="2"/>
              <a:buChar char="§"/>
            </a:pPr>
            <a:r>
              <a:rPr lang="en-GB" sz="3200" b="1" dirty="0"/>
              <a:t>Archival or desk research: </a:t>
            </a:r>
            <a:r>
              <a:rPr lang="en-GB" dirty="0"/>
              <a:t>Uses administrative records &amp; documents as the principal sources of data. Allows research questions focused on the past. Is constrained by the nature of the records &amp; documents. </a:t>
            </a:r>
          </a:p>
          <a:p>
            <a:pPr>
              <a:buFont typeface="Wingdings" pitchFamily="2" charset="2"/>
              <a:buChar char="§"/>
            </a:pPr>
            <a:endParaRPr lang="en-GB" dirty="0"/>
          </a:p>
        </p:txBody>
      </p:sp>
      <p:sp>
        <p:nvSpPr>
          <p:cNvPr id="9" name="TextBox 8">
            <a:extLst>
              <a:ext uri="{FF2B5EF4-FFF2-40B4-BE49-F238E27FC236}">
                <a16:creationId xmlns:a16="http://schemas.microsoft.com/office/drawing/2014/main" id="{5E49C0CB-D01A-E890-6CD7-B066B880BF46}"/>
              </a:ext>
            </a:extLst>
          </p:cNvPr>
          <p:cNvSpPr txBox="1"/>
          <p:nvPr/>
        </p:nvSpPr>
        <p:spPr>
          <a:xfrm>
            <a:off x="9264352" y="6006147"/>
            <a:ext cx="2592288" cy="341632"/>
          </a:xfrm>
          <a:prstGeom prst="rect">
            <a:avLst/>
          </a:prstGeom>
          <a:noFill/>
        </p:spPr>
        <p:txBody>
          <a:bodyPr wrap="square">
            <a:spAutoFit/>
          </a:bodyPr>
          <a:lstStyle/>
          <a:p>
            <a:pPr>
              <a:lnSpc>
                <a:spcPct val="90000"/>
              </a:lnSpc>
            </a:pPr>
            <a:r>
              <a:rPr lang="en-GB" sz="1800" dirty="0"/>
              <a:t>(Source: Anderson, 2012)</a:t>
            </a:r>
          </a:p>
        </p:txBody>
      </p:sp>
    </p:spTree>
  </p:cSld>
  <p:clrMapOvr>
    <a:masterClrMapping/>
  </p:clrMapOvr>
  <p:transition spd="med">
    <p:pull dir="rd"/>
    <p:sndAc>
      <p:stSnd>
        <p:snd r:embed="rId2" name="camera.wav"/>
      </p:stSnd>
    </p:sndAc>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6636D3-A562-8421-9010-11D54257B69D}"/>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8E61D3D-5F2E-E5AF-F906-9297946AFDD8}"/>
              </a:ext>
            </a:extLst>
          </p:cNvPr>
          <p:cNvSpPr>
            <a:spLocks noGrp="1"/>
          </p:cNvSpPr>
          <p:nvPr>
            <p:ph idx="1"/>
          </p:nvPr>
        </p:nvSpPr>
        <p:spPr>
          <a:xfrm>
            <a:off x="500545" y="1073021"/>
            <a:ext cx="4985855" cy="3613149"/>
          </a:xfrm>
        </p:spPr>
        <p:txBody>
          <a:bodyPr anchor="ctr">
            <a:normAutofit/>
          </a:bodyPr>
          <a:lstStyle/>
          <a:p>
            <a:endParaRPr lang="en-GB" sz="2000" dirty="0"/>
          </a:p>
          <a:p>
            <a:pPr marL="0" indent="0">
              <a:buNone/>
            </a:pPr>
            <a:r>
              <a:rPr lang="en-GB" sz="6000" b="1" dirty="0">
                <a:latin typeface="Aptos" panose="020B0004020202020204" pitchFamily="34" charset="0"/>
              </a:rPr>
              <a:t>Break Time – 15 minutes</a:t>
            </a:r>
          </a:p>
        </p:txBody>
      </p:sp>
      <p:pic>
        <p:nvPicPr>
          <p:cNvPr id="6" name="Picture 5" descr="An early morning coffee with bread and a newspaper on top of the table">
            <a:extLst>
              <a:ext uri="{FF2B5EF4-FFF2-40B4-BE49-F238E27FC236}">
                <a16:creationId xmlns:a16="http://schemas.microsoft.com/office/drawing/2014/main" id="{80E7D81D-E93E-A732-31A4-115CAD817431}"/>
              </a:ext>
            </a:extLst>
          </p:cNvPr>
          <p:cNvPicPr>
            <a:picLocks noChangeAspect="1"/>
          </p:cNvPicPr>
          <p:nvPr/>
        </p:nvPicPr>
        <p:blipFill>
          <a:blip r:embed="rId2"/>
          <a:srcRect l="15934" r="24666" b="-2"/>
          <a:stretch>
            <a:fillRect/>
          </a:stretch>
        </p:blipFill>
        <p:spPr>
          <a:xfrm>
            <a:off x="6096000" y="1"/>
            <a:ext cx="6102825" cy="6858000"/>
          </a:xfrm>
          <a:prstGeom prst="rect">
            <a:avLst/>
          </a:prstGeom>
        </p:spPr>
      </p:pic>
    </p:spTree>
    <p:extLst>
      <p:ext uri="{BB962C8B-B14F-4D97-AF65-F5344CB8AC3E}">
        <p14:creationId xmlns:p14="http://schemas.microsoft.com/office/powerpoint/2010/main" val="9528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62" name="Rectangle 2">
            <a:extLst>
              <a:ext uri="{FF2B5EF4-FFF2-40B4-BE49-F238E27FC236}">
                <a16:creationId xmlns:a16="http://schemas.microsoft.com/office/drawing/2014/main" id="{56697BE0-6A72-DA40-073A-A858392E278C}"/>
              </a:ext>
            </a:extLst>
          </p:cNvPr>
          <p:cNvSpPr>
            <a:spLocks noGrp="1" noChangeArrowheads="1"/>
          </p:cNvSpPr>
          <p:nvPr>
            <p:ph type="title"/>
          </p:nvPr>
        </p:nvSpPr>
        <p:spPr>
          <a:xfrm>
            <a:off x="2927350" y="1"/>
            <a:ext cx="6908800" cy="765175"/>
          </a:xfrm>
        </p:spPr>
        <p:txBody>
          <a:bodyPr/>
          <a:lstStyle/>
          <a:p>
            <a:pPr eaLnBrk="1" hangingPunct="1"/>
            <a:r>
              <a:rPr lang="en-GB" altLang="en-US" u="sng" dirty="0"/>
              <a:t>Making the Links</a:t>
            </a:r>
          </a:p>
        </p:txBody>
      </p:sp>
      <p:sp>
        <p:nvSpPr>
          <p:cNvPr id="92163" name="Rectangle 3">
            <a:extLst>
              <a:ext uri="{FF2B5EF4-FFF2-40B4-BE49-F238E27FC236}">
                <a16:creationId xmlns:a16="http://schemas.microsoft.com/office/drawing/2014/main" id="{CEC7F834-E51F-6E4D-5F1E-0909510BF476}"/>
              </a:ext>
            </a:extLst>
          </p:cNvPr>
          <p:cNvSpPr>
            <a:spLocks noGrp="1" noChangeArrowheads="1"/>
          </p:cNvSpPr>
          <p:nvPr>
            <p:ph idx="1"/>
          </p:nvPr>
        </p:nvSpPr>
        <p:spPr>
          <a:xfrm>
            <a:off x="1571626" y="792163"/>
            <a:ext cx="9144000" cy="5715000"/>
          </a:xfrm>
        </p:spPr>
        <p:txBody>
          <a:bodyPr/>
          <a:lstStyle/>
          <a:p>
            <a:pPr algn="ctr" eaLnBrk="1" hangingPunct="1">
              <a:lnSpc>
                <a:spcPct val="80000"/>
              </a:lnSpc>
              <a:buFontTx/>
              <a:buNone/>
            </a:pPr>
            <a:r>
              <a:rPr lang="en-GB" altLang="en-US" b="1" dirty="0"/>
              <a:t>Introduction</a:t>
            </a:r>
          </a:p>
          <a:p>
            <a:pPr eaLnBrk="1" hangingPunct="1">
              <a:lnSpc>
                <a:spcPct val="80000"/>
              </a:lnSpc>
              <a:buFontTx/>
              <a:buNone/>
            </a:pPr>
            <a:endParaRPr lang="en-GB" altLang="en-US" b="1" dirty="0"/>
          </a:p>
          <a:p>
            <a:pPr algn="ctr" eaLnBrk="1" hangingPunct="1">
              <a:lnSpc>
                <a:spcPct val="80000"/>
              </a:lnSpc>
              <a:buFontTx/>
              <a:buNone/>
            </a:pPr>
            <a:r>
              <a:rPr lang="en-GB" altLang="en-US" b="1" dirty="0"/>
              <a:t>Literature review</a:t>
            </a:r>
          </a:p>
          <a:p>
            <a:pPr algn="ctr" eaLnBrk="1" hangingPunct="1">
              <a:lnSpc>
                <a:spcPct val="80000"/>
              </a:lnSpc>
              <a:buFontTx/>
              <a:buNone/>
            </a:pPr>
            <a:endParaRPr lang="en-GB" altLang="en-US" b="1" dirty="0"/>
          </a:p>
          <a:p>
            <a:pPr algn="ctr" eaLnBrk="1" hangingPunct="1">
              <a:lnSpc>
                <a:spcPct val="80000"/>
              </a:lnSpc>
              <a:buFontTx/>
              <a:buNone/>
            </a:pPr>
            <a:r>
              <a:rPr lang="en-GB" altLang="en-US" b="1" dirty="0"/>
              <a:t>Research Methods</a:t>
            </a:r>
          </a:p>
          <a:p>
            <a:pPr algn="ctr" eaLnBrk="1" hangingPunct="1">
              <a:lnSpc>
                <a:spcPct val="80000"/>
              </a:lnSpc>
              <a:buFontTx/>
              <a:buNone/>
            </a:pPr>
            <a:endParaRPr lang="en-GB" altLang="en-US" b="1" dirty="0"/>
          </a:p>
          <a:p>
            <a:pPr algn="ctr" eaLnBrk="1" hangingPunct="1">
              <a:lnSpc>
                <a:spcPct val="80000"/>
              </a:lnSpc>
              <a:buFontTx/>
              <a:buNone/>
            </a:pPr>
            <a:r>
              <a:rPr lang="en-GB" altLang="en-US" b="1" dirty="0"/>
              <a:t>Findings/Results</a:t>
            </a:r>
          </a:p>
          <a:p>
            <a:pPr eaLnBrk="1" hangingPunct="1">
              <a:lnSpc>
                <a:spcPct val="80000"/>
              </a:lnSpc>
              <a:buFontTx/>
              <a:buNone/>
            </a:pPr>
            <a:endParaRPr lang="en-GB" altLang="en-US" b="1" dirty="0"/>
          </a:p>
          <a:p>
            <a:pPr algn="ctr" eaLnBrk="1" hangingPunct="1">
              <a:lnSpc>
                <a:spcPct val="80000"/>
              </a:lnSpc>
              <a:buFontTx/>
              <a:buNone/>
            </a:pPr>
            <a:r>
              <a:rPr lang="en-GB" altLang="en-US" b="1" dirty="0"/>
              <a:t>Conclusions</a:t>
            </a:r>
          </a:p>
          <a:p>
            <a:pPr eaLnBrk="1" hangingPunct="1">
              <a:lnSpc>
                <a:spcPct val="80000"/>
              </a:lnSpc>
              <a:buFontTx/>
              <a:buNone/>
            </a:pPr>
            <a:endParaRPr lang="en-GB" altLang="en-US" b="1" dirty="0"/>
          </a:p>
          <a:p>
            <a:pPr algn="ctr" eaLnBrk="1" hangingPunct="1">
              <a:lnSpc>
                <a:spcPct val="80000"/>
              </a:lnSpc>
              <a:buFontTx/>
              <a:buNone/>
            </a:pPr>
            <a:r>
              <a:rPr lang="en-GB" altLang="en-US" b="1" dirty="0"/>
              <a:t>Recommendations</a:t>
            </a:r>
          </a:p>
        </p:txBody>
      </p:sp>
      <p:sp>
        <p:nvSpPr>
          <p:cNvPr id="92164" name="AutoShape 4">
            <a:extLst>
              <a:ext uri="{FF2B5EF4-FFF2-40B4-BE49-F238E27FC236}">
                <a16:creationId xmlns:a16="http://schemas.microsoft.com/office/drawing/2014/main" id="{5EA3C367-CCC0-EAFB-63FE-62343720BEA8}"/>
              </a:ext>
            </a:extLst>
          </p:cNvPr>
          <p:cNvSpPr>
            <a:spLocks noChangeArrowheads="1"/>
          </p:cNvSpPr>
          <p:nvPr/>
        </p:nvSpPr>
        <p:spPr bwMode="auto">
          <a:xfrm>
            <a:off x="5778501" y="1816101"/>
            <a:ext cx="511175" cy="468313"/>
          </a:xfrm>
          <a:prstGeom prst="downArrow">
            <a:avLst>
              <a:gd name="adj1" fmla="val 50000"/>
              <a:gd name="adj2" fmla="val 25000"/>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92165" name="AutoShape 5">
            <a:extLst>
              <a:ext uri="{FF2B5EF4-FFF2-40B4-BE49-F238E27FC236}">
                <a16:creationId xmlns:a16="http://schemas.microsoft.com/office/drawing/2014/main" id="{56157E2F-537E-2140-1F49-2D543C973B91}"/>
              </a:ext>
            </a:extLst>
          </p:cNvPr>
          <p:cNvSpPr>
            <a:spLocks noChangeArrowheads="1"/>
          </p:cNvSpPr>
          <p:nvPr/>
        </p:nvSpPr>
        <p:spPr bwMode="auto">
          <a:xfrm>
            <a:off x="5930901" y="2565401"/>
            <a:ext cx="295275" cy="493713"/>
          </a:xfrm>
          <a:prstGeom prst="downArrow">
            <a:avLst>
              <a:gd name="adj1" fmla="val 50000"/>
              <a:gd name="adj2" fmla="val 41801"/>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92166" name="AutoShape 6">
            <a:extLst>
              <a:ext uri="{FF2B5EF4-FFF2-40B4-BE49-F238E27FC236}">
                <a16:creationId xmlns:a16="http://schemas.microsoft.com/office/drawing/2014/main" id="{6C72CE1C-0FED-FAF8-1116-D7BA94DEDBD3}"/>
              </a:ext>
            </a:extLst>
          </p:cNvPr>
          <p:cNvSpPr>
            <a:spLocks noChangeArrowheads="1"/>
          </p:cNvSpPr>
          <p:nvPr/>
        </p:nvSpPr>
        <p:spPr bwMode="auto">
          <a:xfrm>
            <a:off x="5892801" y="3352801"/>
            <a:ext cx="333375" cy="531813"/>
          </a:xfrm>
          <a:prstGeom prst="downArrow">
            <a:avLst>
              <a:gd name="adj1" fmla="val 50000"/>
              <a:gd name="adj2" fmla="val 39881"/>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92167" name="AutoShape 7">
            <a:extLst>
              <a:ext uri="{FF2B5EF4-FFF2-40B4-BE49-F238E27FC236}">
                <a16:creationId xmlns:a16="http://schemas.microsoft.com/office/drawing/2014/main" id="{C1BE3F7D-916C-5DB7-A914-453488C150EB}"/>
              </a:ext>
            </a:extLst>
          </p:cNvPr>
          <p:cNvSpPr>
            <a:spLocks noChangeArrowheads="1"/>
          </p:cNvSpPr>
          <p:nvPr/>
        </p:nvSpPr>
        <p:spPr bwMode="auto">
          <a:xfrm>
            <a:off x="5918201" y="4178300"/>
            <a:ext cx="257175" cy="501650"/>
          </a:xfrm>
          <a:prstGeom prst="downArrow">
            <a:avLst>
              <a:gd name="adj1" fmla="val 50000"/>
              <a:gd name="adj2" fmla="val 48765"/>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92168" name="AutoShape 8">
            <a:extLst>
              <a:ext uri="{FF2B5EF4-FFF2-40B4-BE49-F238E27FC236}">
                <a16:creationId xmlns:a16="http://schemas.microsoft.com/office/drawing/2014/main" id="{DE971327-1B07-DBE6-9AA6-5051AD3B6168}"/>
              </a:ext>
            </a:extLst>
          </p:cNvPr>
          <p:cNvSpPr>
            <a:spLocks noChangeArrowheads="1"/>
          </p:cNvSpPr>
          <p:nvPr/>
        </p:nvSpPr>
        <p:spPr bwMode="auto">
          <a:xfrm>
            <a:off x="5816601" y="5029201"/>
            <a:ext cx="371475" cy="506413"/>
          </a:xfrm>
          <a:prstGeom prst="downArrow">
            <a:avLst>
              <a:gd name="adj1" fmla="val 50000"/>
              <a:gd name="adj2" fmla="val 34081"/>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92169" name="AutoShape 9">
            <a:extLst>
              <a:ext uri="{FF2B5EF4-FFF2-40B4-BE49-F238E27FC236}">
                <a16:creationId xmlns:a16="http://schemas.microsoft.com/office/drawing/2014/main" id="{E3F949A0-6962-3CDE-BD0A-28B8F74819BD}"/>
              </a:ext>
            </a:extLst>
          </p:cNvPr>
          <p:cNvSpPr>
            <a:spLocks noChangeArrowheads="1"/>
          </p:cNvSpPr>
          <p:nvPr/>
        </p:nvSpPr>
        <p:spPr bwMode="auto">
          <a:xfrm>
            <a:off x="7896226" y="1484313"/>
            <a:ext cx="784225" cy="4068762"/>
          </a:xfrm>
          <a:prstGeom prst="curvedLeftArrow">
            <a:avLst>
              <a:gd name="adj1" fmla="val 68072"/>
              <a:gd name="adj2" fmla="val 207530"/>
              <a:gd name="adj3" fmla="val 33333"/>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92170" name="AutoShape 10">
            <a:extLst>
              <a:ext uri="{FF2B5EF4-FFF2-40B4-BE49-F238E27FC236}">
                <a16:creationId xmlns:a16="http://schemas.microsoft.com/office/drawing/2014/main" id="{348CDE4C-4914-C627-920B-907FB7644CD1}"/>
              </a:ext>
            </a:extLst>
          </p:cNvPr>
          <p:cNvSpPr>
            <a:spLocks noChangeArrowheads="1"/>
          </p:cNvSpPr>
          <p:nvPr/>
        </p:nvSpPr>
        <p:spPr bwMode="auto">
          <a:xfrm>
            <a:off x="3962401" y="2944814"/>
            <a:ext cx="581025" cy="1304925"/>
          </a:xfrm>
          <a:prstGeom prst="curvedRightArrow">
            <a:avLst>
              <a:gd name="adj1" fmla="val 44918"/>
              <a:gd name="adj2" fmla="val 89836"/>
              <a:gd name="adj3" fmla="val 33333"/>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92171" name="AutoShape 11">
            <a:extLst>
              <a:ext uri="{FF2B5EF4-FFF2-40B4-BE49-F238E27FC236}">
                <a16:creationId xmlns:a16="http://schemas.microsoft.com/office/drawing/2014/main" id="{2E6930D3-7EBA-6BA1-845D-7135995C7AA3}"/>
              </a:ext>
            </a:extLst>
          </p:cNvPr>
          <p:cNvSpPr>
            <a:spLocks noChangeArrowheads="1"/>
          </p:cNvSpPr>
          <p:nvPr/>
        </p:nvSpPr>
        <p:spPr bwMode="auto">
          <a:xfrm>
            <a:off x="7464425" y="3922714"/>
            <a:ext cx="215900" cy="1082675"/>
          </a:xfrm>
          <a:prstGeom prst="curvedLeftArrow">
            <a:avLst>
              <a:gd name="adj1" fmla="val 87107"/>
              <a:gd name="adj2" fmla="val 200588"/>
              <a:gd name="adj3" fmla="val 33333"/>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92172" name="AutoShape 12">
            <a:extLst>
              <a:ext uri="{FF2B5EF4-FFF2-40B4-BE49-F238E27FC236}">
                <a16:creationId xmlns:a16="http://schemas.microsoft.com/office/drawing/2014/main" id="{642B068D-2B72-C462-1DC9-E8ABC3E6C233}"/>
              </a:ext>
            </a:extLst>
          </p:cNvPr>
          <p:cNvSpPr>
            <a:spLocks noChangeArrowheads="1"/>
          </p:cNvSpPr>
          <p:nvPr/>
        </p:nvSpPr>
        <p:spPr bwMode="auto">
          <a:xfrm>
            <a:off x="3365501" y="2197101"/>
            <a:ext cx="1368425" cy="3203575"/>
          </a:xfrm>
          <a:prstGeom prst="curvedRightArrow">
            <a:avLst>
              <a:gd name="adj1" fmla="val 32602"/>
              <a:gd name="adj2" fmla="val 93643"/>
              <a:gd name="adj3" fmla="val 33333"/>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pic>
        <p:nvPicPr>
          <p:cNvPr id="27661" name="Picture 13" descr="MCj02325920000[1]">
            <a:extLst>
              <a:ext uri="{FF2B5EF4-FFF2-40B4-BE49-F238E27FC236}">
                <a16:creationId xmlns:a16="http://schemas.microsoft.com/office/drawing/2014/main" id="{D1E5E148-F19E-A585-D1A8-CDE5775B8C9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53589" y="3559176"/>
            <a:ext cx="2555875" cy="1381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62" name="Picture 27" descr="MCBD19671_0000[1]">
            <a:extLst>
              <a:ext uri="{FF2B5EF4-FFF2-40B4-BE49-F238E27FC236}">
                <a16:creationId xmlns:a16="http://schemas.microsoft.com/office/drawing/2014/main" id="{BA7AAFBD-6E49-8072-2385-D1CA1F7D625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838" y="144463"/>
            <a:ext cx="2071688" cy="3208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92162"/>
                                        </p:tgtEl>
                                        <p:attrNameLst>
                                          <p:attrName>style.visibility</p:attrName>
                                        </p:attrNameLst>
                                      </p:cBhvr>
                                      <p:to>
                                        <p:strVal val="visible"/>
                                      </p:to>
                                    </p:set>
                                    <p:anim calcmode="lin" valueType="num">
                                      <p:cBhvr additive="base">
                                        <p:cTn id="7" dur="500" fill="hold"/>
                                        <p:tgtEl>
                                          <p:spTgt spid="92162"/>
                                        </p:tgtEl>
                                        <p:attrNameLst>
                                          <p:attrName>ppt_x</p:attrName>
                                        </p:attrNameLst>
                                      </p:cBhvr>
                                      <p:tavLst>
                                        <p:tav tm="0">
                                          <p:val>
                                            <p:strVal val="0-#ppt_w/2"/>
                                          </p:val>
                                        </p:tav>
                                        <p:tav tm="100000">
                                          <p:val>
                                            <p:strVal val="#ppt_x"/>
                                          </p:val>
                                        </p:tav>
                                      </p:tavLst>
                                    </p:anim>
                                    <p:anim calcmode="lin" valueType="num">
                                      <p:cBhvr additive="base">
                                        <p:cTn id="8" dur="500" fill="hold"/>
                                        <p:tgtEl>
                                          <p:spTgt spid="92162"/>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92163">
                                            <p:txEl>
                                              <p:pRg st="0" end="0"/>
                                            </p:txEl>
                                          </p:spTgt>
                                        </p:tgtEl>
                                        <p:attrNameLst>
                                          <p:attrName>style.visibility</p:attrName>
                                        </p:attrNameLst>
                                      </p:cBhvr>
                                      <p:to>
                                        <p:strVal val="visible"/>
                                      </p:to>
                                    </p:set>
                                    <p:anim calcmode="lin" valueType="num">
                                      <p:cBhvr additive="base">
                                        <p:cTn id="13" dur="500" fill="hold"/>
                                        <p:tgtEl>
                                          <p:spTgt spid="92163">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9216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92163">
                                            <p:txEl>
                                              <p:pRg st="2" end="2"/>
                                            </p:txEl>
                                          </p:spTgt>
                                        </p:tgtEl>
                                        <p:attrNameLst>
                                          <p:attrName>style.visibility</p:attrName>
                                        </p:attrNameLst>
                                      </p:cBhvr>
                                      <p:to>
                                        <p:strVal val="visible"/>
                                      </p:to>
                                    </p:set>
                                    <p:anim calcmode="lin" valueType="num">
                                      <p:cBhvr additive="base">
                                        <p:cTn id="19" dur="500" fill="hold"/>
                                        <p:tgtEl>
                                          <p:spTgt spid="92163">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9216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92163">
                                            <p:txEl>
                                              <p:pRg st="4" end="4"/>
                                            </p:txEl>
                                          </p:spTgt>
                                        </p:tgtEl>
                                        <p:attrNameLst>
                                          <p:attrName>style.visibility</p:attrName>
                                        </p:attrNameLst>
                                      </p:cBhvr>
                                      <p:to>
                                        <p:strVal val="visible"/>
                                      </p:to>
                                    </p:set>
                                    <p:anim calcmode="lin" valueType="num">
                                      <p:cBhvr additive="base">
                                        <p:cTn id="25" dur="500" fill="hold"/>
                                        <p:tgtEl>
                                          <p:spTgt spid="92163">
                                            <p:txEl>
                                              <p:pRg st="4" end="4"/>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9216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92163">
                                            <p:txEl>
                                              <p:pRg st="6" end="6"/>
                                            </p:txEl>
                                          </p:spTgt>
                                        </p:tgtEl>
                                        <p:attrNameLst>
                                          <p:attrName>style.visibility</p:attrName>
                                        </p:attrNameLst>
                                      </p:cBhvr>
                                      <p:to>
                                        <p:strVal val="visible"/>
                                      </p:to>
                                    </p:set>
                                    <p:anim calcmode="lin" valueType="num">
                                      <p:cBhvr additive="base">
                                        <p:cTn id="31" dur="500" fill="hold"/>
                                        <p:tgtEl>
                                          <p:spTgt spid="92163">
                                            <p:txEl>
                                              <p:pRg st="6" end="6"/>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92163">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92163">
                                            <p:txEl>
                                              <p:pRg st="8" end="8"/>
                                            </p:txEl>
                                          </p:spTgt>
                                        </p:tgtEl>
                                        <p:attrNameLst>
                                          <p:attrName>style.visibility</p:attrName>
                                        </p:attrNameLst>
                                      </p:cBhvr>
                                      <p:to>
                                        <p:strVal val="visible"/>
                                      </p:to>
                                    </p:set>
                                    <p:anim calcmode="lin" valueType="num">
                                      <p:cBhvr additive="base">
                                        <p:cTn id="37" dur="500" fill="hold"/>
                                        <p:tgtEl>
                                          <p:spTgt spid="92163">
                                            <p:txEl>
                                              <p:pRg st="8" end="8"/>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92163">
                                            <p:txEl>
                                              <p:pRg st="8" end="8"/>
                                            </p:txEl>
                                          </p:spTgt>
                                        </p:tgtEl>
                                        <p:attrNameLst>
                                          <p:attrName>ppt_y</p:attrName>
                                        </p:attrNameLst>
                                      </p:cBhvr>
                                      <p:tavLst>
                                        <p:tav tm="0">
                                          <p:val>
                                            <p:strVal val="#ppt_y"/>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92163">
                                            <p:txEl>
                                              <p:pRg st="10" end="10"/>
                                            </p:txEl>
                                          </p:spTgt>
                                        </p:tgtEl>
                                        <p:attrNameLst>
                                          <p:attrName>style.visibility</p:attrName>
                                        </p:attrNameLst>
                                      </p:cBhvr>
                                      <p:to>
                                        <p:strVal val="visible"/>
                                      </p:to>
                                    </p:set>
                                    <p:anim calcmode="lin" valueType="num">
                                      <p:cBhvr additive="base">
                                        <p:cTn id="43" dur="500" fill="hold"/>
                                        <p:tgtEl>
                                          <p:spTgt spid="92163">
                                            <p:txEl>
                                              <p:pRg st="10" end="10"/>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92163">
                                            <p:txEl>
                                              <p:pRg st="10" end="10"/>
                                            </p:txEl>
                                          </p:spTgt>
                                        </p:tgtEl>
                                        <p:attrNameLst>
                                          <p:attrName>ppt_y</p:attrName>
                                        </p:attrNameLst>
                                      </p:cBhvr>
                                      <p:tavLst>
                                        <p:tav tm="0">
                                          <p:val>
                                            <p:strVal val="#ppt_y"/>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92164"/>
                                        </p:tgtEl>
                                        <p:attrNameLst>
                                          <p:attrName>style.visibility</p:attrName>
                                        </p:attrNameLst>
                                      </p:cBhvr>
                                      <p:to>
                                        <p:strVal val="visible"/>
                                      </p:to>
                                    </p:set>
                                    <p:anim calcmode="lin" valueType="num">
                                      <p:cBhvr additive="base">
                                        <p:cTn id="49" dur="500" fill="hold"/>
                                        <p:tgtEl>
                                          <p:spTgt spid="92164"/>
                                        </p:tgtEl>
                                        <p:attrNameLst>
                                          <p:attrName>ppt_x</p:attrName>
                                        </p:attrNameLst>
                                      </p:cBhvr>
                                      <p:tavLst>
                                        <p:tav tm="0">
                                          <p:val>
                                            <p:strVal val="0-#ppt_w/2"/>
                                          </p:val>
                                        </p:tav>
                                        <p:tav tm="100000">
                                          <p:val>
                                            <p:strVal val="#ppt_x"/>
                                          </p:val>
                                        </p:tav>
                                      </p:tavLst>
                                    </p:anim>
                                    <p:anim calcmode="lin" valueType="num">
                                      <p:cBhvr additive="base">
                                        <p:cTn id="50" dur="500" fill="hold"/>
                                        <p:tgtEl>
                                          <p:spTgt spid="92164"/>
                                        </p:tgtEl>
                                        <p:attrNameLst>
                                          <p:attrName>ppt_y</p:attrName>
                                        </p:attrNameLst>
                                      </p:cBhvr>
                                      <p:tavLst>
                                        <p:tav tm="0">
                                          <p:val>
                                            <p:strVal val="#ppt_y"/>
                                          </p:val>
                                        </p:tav>
                                        <p:tav tm="100000">
                                          <p:val>
                                            <p:strVal val="#ppt_y"/>
                                          </p:val>
                                        </p:tav>
                                      </p:tavLst>
                                    </p:anim>
                                  </p:childTnLst>
                                </p:cTn>
                              </p:par>
                            </p:childTnLst>
                          </p:cTn>
                        </p:par>
                      </p:childTnLst>
                    </p:cTn>
                  </p:par>
                  <p:par>
                    <p:cTn id="51" fill="hold" nodeType="clickPar">
                      <p:stCondLst>
                        <p:cond delay="indefinite"/>
                      </p:stCondLst>
                      <p:childTnLst>
                        <p:par>
                          <p:cTn id="52" fill="hold" nodeType="withGroup">
                            <p:stCondLst>
                              <p:cond delay="0"/>
                            </p:stCondLst>
                            <p:childTnLst>
                              <p:par>
                                <p:cTn id="53" presetID="2" presetClass="entr" presetSubtype="8" fill="hold" grpId="0" nodeType="clickEffect">
                                  <p:stCondLst>
                                    <p:cond delay="0"/>
                                  </p:stCondLst>
                                  <p:childTnLst>
                                    <p:set>
                                      <p:cBhvr>
                                        <p:cTn id="54" dur="1" fill="hold">
                                          <p:stCondLst>
                                            <p:cond delay="0"/>
                                          </p:stCondLst>
                                        </p:cTn>
                                        <p:tgtEl>
                                          <p:spTgt spid="92165"/>
                                        </p:tgtEl>
                                        <p:attrNameLst>
                                          <p:attrName>style.visibility</p:attrName>
                                        </p:attrNameLst>
                                      </p:cBhvr>
                                      <p:to>
                                        <p:strVal val="visible"/>
                                      </p:to>
                                    </p:set>
                                    <p:anim calcmode="lin" valueType="num">
                                      <p:cBhvr additive="base">
                                        <p:cTn id="55" dur="500" fill="hold"/>
                                        <p:tgtEl>
                                          <p:spTgt spid="92165"/>
                                        </p:tgtEl>
                                        <p:attrNameLst>
                                          <p:attrName>ppt_x</p:attrName>
                                        </p:attrNameLst>
                                      </p:cBhvr>
                                      <p:tavLst>
                                        <p:tav tm="0">
                                          <p:val>
                                            <p:strVal val="0-#ppt_w/2"/>
                                          </p:val>
                                        </p:tav>
                                        <p:tav tm="100000">
                                          <p:val>
                                            <p:strVal val="#ppt_x"/>
                                          </p:val>
                                        </p:tav>
                                      </p:tavLst>
                                    </p:anim>
                                    <p:anim calcmode="lin" valueType="num">
                                      <p:cBhvr additive="base">
                                        <p:cTn id="56" dur="500" fill="hold"/>
                                        <p:tgtEl>
                                          <p:spTgt spid="92165"/>
                                        </p:tgtEl>
                                        <p:attrNameLst>
                                          <p:attrName>ppt_y</p:attrName>
                                        </p:attrNameLst>
                                      </p:cBhvr>
                                      <p:tavLst>
                                        <p:tav tm="0">
                                          <p:val>
                                            <p:strVal val="#ppt_y"/>
                                          </p:val>
                                        </p:tav>
                                        <p:tav tm="100000">
                                          <p:val>
                                            <p:strVal val="#ppt_y"/>
                                          </p:val>
                                        </p:tav>
                                      </p:tavLst>
                                    </p:anim>
                                  </p:childTnLst>
                                </p:cTn>
                              </p:par>
                            </p:childTnLst>
                          </p:cTn>
                        </p:par>
                      </p:childTnLst>
                    </p:cTn>
                  </p:par>
                  <p:par>
                    <p:cTn id="57" fill="hold" nodeType="clickPar">
                      <p:stCondLst>
                        <p:cond delay="indefinite"/>
                      </p:stCondLst>
                      <p:childTnLst>
                        <p:par>
                          <p:cTn id="58" fill="hold" nodeType="withGroup">
                            <p:stCondLst>
                              <p:cond delay="0"/>
                            </p:stCondLst>
                            <p:childTnLst>
                              <p:par>
                                <p:cTn id="59" presetID="2" presetClass="entr" presetSubtype="8" fill="hold" grpId="0" nodeType="clickEffect">
                                  <p:stCondLst>
                                    <p:cond delay="0"/>
                                  </p:stCondLst>
                                  <p:childTnLst>
                                    <p:set>
                                      <p:cBhvr>
                                        <p:cTn id="60" dur="1" fill="hold">
                                          <p:stCondLst>
                                            <p:cond delay="0"/>
                                          </p:stCondLst>
                                        </p:cTn>
                                        <p:tgtEl>
                                          <p:spTgt spid="92166"/>
                                        </p:tgtEl>
                                        <p:attrNameLst>
                                          <p:attrName>style.visibility</p:attrName>
                                        </p:attrNameLst>
                                      </p:cBhvr>
                                      <p:to>
                                        <p:strVal val="visible"/>
                                      </p:to>
                                    </p:set>
                                    <p:anim calcmode="lin" valueType="num">
                                      <p:cBhvr additive="base">
                                        <p:cTn id="61" dur="500" fill="hold"/>
                                        <p:tgtEl>
                                          <p:spTgt spid="92166"/>
                                        </p:tgtEl>
                                        <p:attrNameLst>
                                          <p:attrName>ppt_x</p:attrName>
                                        </p:attrNameLst>
                                      </p:cBhvr>
                                      <p:tavLst>
                                        <p:tav tm="0">
                                          <p:val>
                                            <p:strVal val="0-#ppt_w/2"/>
                                          </p:val>
                                        </p:tav>
                                        <p:tav tm="100000">
                                          <p:val>
                                            <p:strVal val="#ppt_x"/>
                                          </p:val>
                                        </p:tav>
                                      </p:tavLst>
                                    </p:anim>
                                    <p:anim calcmode="lin" valueType="num">
                                      <p:cBhvr additive="base">
                                        <p:cTn id="62" dur="500" fill="hold"/>
                                        <p:tgtEl>
                                          <p:spTgt spid="92166"/>
                                        </p:tgtEl>
                                        <p:attrNameLst>
                                          <p:attrName>ppt_y</p:attrName>
                                        </p:attrNameLst>
                                      </p:cBhvr>
                                      <p:tavLst>
                                        <p:tav tm="0">
                                          <p:val>
                                            <p:strVal val="#ppt_y"/>
                                          </p:val>
                                        </p:tav>
                                        <p:tav tm="100000">
                                          <p:val>
                                            <p:strVal val="#ppt_y"/>
                                          </p:val>
                                        </p:tav>
                                      </p:tavLst>
                                    </p:anim>
                                  </p:childTnLst>
                                </p:cTn>
                              </p:par>
                            </p:childTnLst>
                          </p:cTn>
                        </p:par>
                      </p:childTnLst>
                    </p:cTn>
                  </p:par>
                  <p:par>
                    <p:cTn id="63" fill="hold" nodeType="clickPar">
                      <p:stCondLst>
                        <p:cond delay="indefinite"/>
                      </p:stCondLst>
                      <p:childTnLst>
                        <p:par>
                          <p:cTn id="64" fill="hold" nodeType="withGroup">
                            <p:stCondLst>
                              <p:cond delay="0"/>
                            </p:stCondLst>
                            <p:childTnLst>
                              <p:par>
                                <p:cTn id="65" presetID="2" presetClass="entr" presetSubtype="8" fill="hold" grpId="0" nodeType="clickEffect">
                                  <p:stCondLst>
                                    <p:cond delay="0"/>
                                  </p:stCondLst>
                                  <p:childTnLst>
                                    <p:set>
                                      <p:cBhvr>
                                        <p:cTn id="66" dur="1" fill="hold">
                                          <p:stCondLst>
                                            <p:cond delay="0"/>
                                          </p:stCondLst>
                                        </p:cTn>
                                        <p:tgtEl>
                                          <p:spTgt spid="92167"/>
                                        </p:tgtEl>
                                        <p:attrNameLst>
                                          <p:attrName>style.visibility</p:attrName>
                                        </p:attrNameLst>
                                      </p:cBhvr>
                                      <p:to>
                                        <p:strVal val="visible"/>
                                      </p:to>
                                    </p:set>
                                    <p:anim calcmode="lin" valueType="num">
                                      <p:cBhvr additive="base">
                                        <p:cTn id="67" dur="500" fill="hold"/>
                                        <p:tgtEl>
                                          <p:spTgt spid="92167"/>
                                        </p:tgtEl>
                                        <p:attrNameLst>
                                          <p:attrName>ppt_x</p:attrName>
                                        </p:attrNameLst>
                                      </p:cBhvr>
                                      <p:tavLst>
                                        <p:tav tm="0">
                                          <p:val>
                                            <p:strVal val="0-#ppt_w/2"/>
                                          </p:val>
                                        </p:tav>
                                        <p:tav tm="100000">
                                          <p:val>
                                            <p:strVal val="#ppt_x"/>
                                          </p:val>
                                        </p:tav>
                                      </p:tavLst>
                                    </p:anim>
                                    <p:anim calcmode="lin" valueType="num">
                                      <p:cBhvr additive="base">
                                        <p:cTn id="68" dur="500" fill="hold"/>
                                        <p:tgtEl>
                                          <p:spTgt spid="92167"/>
                                        </p:tgtEl>
                                        <p:attrNameLst>
                                          <p:attrName>ppt_y</p:attrName>
                                        </p:attrNameLst>
                                      </p:cBhvr>
                                      <p:tavLst>
                                        <p:tav tm="0">
                                          <p:val>
                                            <p:strVal val="#ppt_y"/>
                                          </p:val>
                                        </p:tav>
                                        <p:tav tm="100000">
                                          <p:val>
                                            <p:strVal val="#ppt_y"/>
                                          </p:val>
                                        </p:tav>
                                      </p:tavLst>
                                    </p:anim>
                                  </p:childTnLst>
                                </p:cTn>
                              </p:par>
                            </p:childTnLst>
                          </p:cTn>
                        </p:par>
                      </p:childTnLst>
                    </p:cTn>
                  </p:par>
                  <p:par>
                    <p:cTn id="69" fill="hold" nodeType="clickPar">
                      <p:stCondLst>
                        <p:cond delay="indefinite"/>
                      </p:stCondLst>
                      <p:childTnLst>
                        <p:par>
                          <p:cTn id="70" fill="hold" nodeType="withGroup">
                            <p:stCondLst>
                              <p:cond delay="0"/>
                            </p:stCondLst>
                            <p:childTnLst>
                              <p:par>
                                <p:cTn id="71" presetID="2" presetClass="entr" presetSubtype="8" fill="hold" grpId="0" nodeType="clickEffect">
                                  <p:stCondLst>
                                    <p:cond delay="0"/>
                                  </p:stCondLst>
                                  <p:childTnLst>
                                    <p:set>
                                      <p:cBhvr>
                                        <p:cTn id="72" dur="1" fill="hold">
                                          <p:stCondLst>
                                            <p:cond delay="0"/>
                                          </p:stCondLst>
                                        </p:cTn>
                                        <p:tgtEl>
                                          <p:spTgt spid="92168"/>
                                        </p:tgtEl>
                                        <p:attrNameLst>
                                          <p:attrName>style.visibility</p:attrName>
                                        </p:attrNameLst>
                                      </p:cBhvr>
                                      <p:to>
                                        <p:strVal val="visible"/>
                                      </p:to>
                                    </p:set>
                                    <p:anim calcmode="lin" valueType="num">
                                      <p:cBhvr additive="base">
                                        <p:cTn id="73" dur="500" fill="hold"/>
                                        <p:tgtEl>
                                          <p:spTgt spid="92168"/>
                                        </p:tgtEl>
                                        <p:attrNameLst>
                                          <p:attrName>ppt_x</p:attrName>
                                        </p:attrNameLst>
                                      </p:cBhvr>
                                      <p:tavLst>
                                        <p:tav tm="0">
                                          <p:val>
                                            <p:strVal val="0-#ppt_w/2"/>
                                          </p:val>
                                        </p:tav>
                                        <p:tav tm="100000">
                                          <p:val>
                                            <p:strVal val="#ppt_x"/>
                                          </p:val>
                                        </p:tav>
                                      </p:tavLst>
                                    </p:anim>
                                    <p:anim calcmode="lin" valueType="num">
                                      <p:cBhvr additive="base">
                                        <p:cTn id="74" dur="500" fill="hold"/>
                                        <p:tgtEl>
                                          <p:spTgt spid="92168"/>
                                        </p:tgtEl>
                                        <p:attrNameLst>
                                          <p:attrName>ppt_y</p:attrName>
                                        </p:attrNameLst>
                                      </p:cBhvr>
                                      <p:tavLst>
                                        <p:tav tm="0">
                                          <p:val>
                                            <p:strVal val="#ppt_y"/>
                                          </p:val>
                                        </p:tav>
                                        <p:tav tm="100000">
                                          <p:val>
                                            <p:strVal val="#ppt_y"/>
                                          </p:val>
                                        </p:tav>
                                      </p:tavLst>
                                    </p:anim>
                                  </p:childTnLst>
                                </p:cTn>
                              </p:par>
                            </p:childTnLst>
                          </p:cTn>
                        </p:par>
                      </p:childTnLst>
                    </p:cTn>
                  </p:par>
                  <p:par>
                    <p:cTn id="75" fill="hold" nodeType="clickPar">
                      <p:stCondLst>
                        <p:cond delay="indefinite"/>
                      </p:stCondLst>
                      <p:childTnLst>
                        <p:par>
                          <p:cTn id="76" fill="hold" nodeType="withGroup">
                            <p:stCondLst>
                              <p:cond delay="0"/>
                            </p:stCondLst>
                            <p:childTnLst>
                              <p:par>
                                <p:cTn id="77" presetID="2" presetClass="entr" presetSubtype="8" fill="hold" grpId="0" nodeType="clickEffect">
                                  <p:stCondLst>
                                    <p:cond delay="0"/>
                                  </p:stCondLst>
                                  <p:childTnLst>
                                    <p:set>
                                      <p:cBhvr>
                                        <p:cTn id="78" dur="1" fill="hold">
                                          <p:stCondLst>
                                            <p:cond delay="0"/>
                                          </p:stCondLst>
                                        </p:cTn>
                                        <p:tgtEl>
                                          <p:spTgt spid="92169"/>
                                        </p:tgtEl>
                                        <p:attrNameLst>
                                          <p:attrName>style.visibility</p:attrName>
                                        </p:attrNameLst>
                                      </p:cBhvr>
                                      <p:to>
                                        <p:strVal val="visible"/>
                                      </p:to>
                                    </p:set>
                                    <p:anim calcmode="lin" valueType="num">
                                      <p:cBhvr additive="base">
                                        <p:cTn id="79" dur="500" fill="hold"/>
                                        <p:tgtEl>
                                          <p:spTgt spid="92169"/>
                                        </p:tgtEl>
                                        <p:attrNameLst>
                                          <p:attrName>ppt_x</p:attrName>
                                        </p:attrNameLst>
                                      </p:cBhvr>
                                      <p:tavLst>
                                        <p:tav tm="0">
                                          <p:val>
                                            <p:strVal val="0-#ppt_w/2"/>
                                          </p:val>
                                        </p:tav>
                                        <p:tav tm="100000">
                                          <p:val>
                                            <p:strVal val="#ppt_x"/>
                                          </p:val>
                                        </p:tav>
                                      </p:tavLst>
                                    </p:anim>
                                    <p:anim calcmode="lin" valueType="num">
                                      <p:cBhvr additive="base">
                                        <p:cTn id="80" dur="500" fill="hold"/>
                                        <p:tgtEl>
                                          <p:spTgt spid="92169"/>
                                        </p:tgtEl>
                                        <p:attrNameLst>
                                          <p:attrName>ppt_y</p:attrName>
                                        </p:attrNameLst>
                                      </p:cBhvr>
                                      <p:tavLst>
                                        <p:tav tm="0">
                                          <p:val>
                                            <p:strVal val="#ppt_y"/>
                                          </p:val>
                                        </p:tav>
                                        <p:tav tm="100000">
                                          <p:val>
                                            <p:strVal val="#ppt_y"/>
                                          </p:val>
                                        </p:tav>
                                      </p:tavLst>
                                    </p:anim>
                                  </p:childTnLst>
                                </p:cTn>
                              </p:par>
                            </p:childTnLst>
                          </p:cTn>
                        </p:par>
                      </p:childTnLst>
                    </p:cTn>
                  </p:par>
                  <p:par>
                    <p:cTn id="81" fill="hold" nodeType="clickPar">
                      <p:stCondLst>
                        <p:cond delay="indefinite"/>
                      </p:stCondLst>
                      <p:childTnLst>
                        <p:par>
                          <p:cTn id="82" fill="hold" nodeType="withGroup">
                            <p:stCondLst>
                              <p:cond delay="0"/>
                            </p:stCondLst>
                            <p:childTnLst>
                              <p:par>
                                <p:cTn id="83" presetID="2" presetClass="entr" presetSubtype="8" fill="hold" grpId="0" nodeType="clickEffect">
                                  <p:stCondLst>
                                    <p:cond delay="0"/>
                                  </p:stCondLst>
                                  <p:childTnLst>
                                    <p:set>
                                      <p:cBhvr>
                                        <p:cTn id="84" dur="1" fill="hold">
                                          <p:stCondLst>
                                            <p:cond delay="0"/>
                                          </p:stCondLst>
                                        </p:cTn>
                                        <p:tgtEl>
                                          <p:spTgt spid="92172"/>
                                        </p:tgtEl>
                                        <p:attrNameLst>
                                          <p:attrName>style.visibility</p:attrName>
                                        </p:attrNameLst>
                                      </p:cBhvr>
                                      <p:to>
                                        <p:strVal val="visible"/>
                                      </p:to>
                                    </p:set>
                                    <p:anim calcmode="lin" valueType="num">
                                      <p:cBhvr additive="base">
                                        <p:cTn id="85" dur="500" fill="hold"/>
                                        <p:tgtEl>
                                          <p:spTgt spid="92172"/>
                                        </p:tgtEl>
                                        <p:attrNameLst>
                                          <p:attrName>ppt_x</p:attrName>
                                        </p:attrNameLst>
                                      </p:cBhvr>
                                      <p:tavLst>
                                        <p:tav tm="0">
                                          <p:val>
                                            <p:strVal val="0-#ppt_w/2"/>
                                          </p:val>
                                        </p:tav>
                                        <p:tav tm="100000">
                                          <p:val>
                                            <p:strVal val="#ppt_x"/>
                                          </p:val>
                                        </p:tav>
                                      </p:tavLst>
                                    </p:anim>
                                    <p:anim calcmode="lin" valueType="num">
                                      <p:cBhvr additive="base">
                                        <p:cTn id="86" dur="500" fill="hold"/>
                                        <p:tgtEl>
                                          <p:spTgt spid="92172"/>
                                        </p:tgtEl>
                                        <p:attrNameLst>
                                          <p:attrName>ppt_y</p:attrName>
                                        </p:attrNameLst>
                                      </p:cBhvr>
                                      <p:tavLst>
                                        <p:tav tm="0">
                                          <p:val>
                                            <p:strVal val="#ppt_y"/>
                                          </p:val>
                                        </p:tav>
                                        <p:tav tm="100000">
                                          <p:val>
                                            <p:strVal val="#ppt_y"/>
                                          </p:val>
                                        </p:tav>
                                      </p:tavLst>
                                    </p:anim>
                                  </p:childTnLst>
                                </p:cTn>
                              </p:par>
                            </p:childTnLst>
                          </p:cTn>
                        </p:par>
                      </p:childTnLst>
                    </p:cTn>
                  </p:par>
                  <p:par>
                    <p:cTn id="87" fill="hold" nodeType="clickPar">
                      <p:stCondLst>
                        <p:cond delay="indefinite"/>
                      </p:stCondLst>
                      <p:childTnLst>
                        <p:par>
                          <p:cTn id="88" fill="hold" nodeType="withGroup">
                            <p:stCondLst>
                              <p:cond delay="0"/>
                            </p:stCondLst>
                            <p:childTnLst>
                              <p:par>
                                <p:cTn id="89" presetID="2" presetClass="entr" presetSubtype="8" fill="hold" grpId="0" nodeType="clickEffect">
                                  <p:stCondLst>
                                    <p:cond delay="0"/>
                                  </p:stCondLst>
                                  <p:childTnLst>
                                    <p:set>
                                      <p:cBhvr>
                                        <p:cTn id="90" dur="1" fill="hold">
                                          <p:stCondLst>
                                            <p:cond delay="0"/>
                                          </p:stCondLst>
                                        </p:cTn>
                                        <p:tgtEl>
                                          <p:spTgt spid="92171"/>
                                        </p:tgtEl>
                                        <p:attrNameLst>
                                          <p:attrName>style.visibility</p:attrName>
                                        </p:attrNameLst>
                                      </p:cBhvr>
                                      <p:to>
                                        <p:strVal val="visible"/>
                                      </p:to>
                                    </p:set>
                                    <p:anim calcmode="lin" valueType="num">
                                      <p:cBhvr additive="base">
                                        <p:cTn id="91" dur="500" fill="hold"/>
                                        <p:tgtEl>
                                          <p:spTgt spid="92171"/>
                                        </p:tgtEl>
                                        <p:attrNameLst>
                                          <p:attrName>ppt_x</p:attrName>
                                        </p:attrNameLst>
                                      </p:cBhvr>
                                      <p:tavLst>
                                        <p:tav tm="0">
                                          <p:val>
                                            <p:strVal val="0-#ppt_w/2"/>
                                          </p:val>
                                        </p:tav>
                                        <p:tav tm="100000">
                                          <p:val>
                                            <p:strVal val="#ppt_x"/>
                                          </p:val>
                                        </p:tav>
                                      </p:tavLst>
                                    </p:anim>
                                    <p:anim calcmode="lin" valueType="num">
                                      <p:cBhvr additive="base">
                                        <p:cTn id="92" dur="500" fill="hold"/>
                                        <p:tgtEl>
                                          <p:spTgt spid="92171"/>
                                        </p:tgtEl>
                                        <p:attrNameLst>
                                          <p:attrName>ppt_y</p:attrName>
                                        </p:attrNameLst>
                                      </p:cBhvr>
                                      <p:tavLst>
                                        <p:tav tm="0">
                                          <p:val>
                                            <p:strVal val="#ppt_y"/>
                                          </p:val>
                                        </p:tav>
                                        <p:tav tm="100000">
                                          <p:val>
                                            <p:strVal val="#ppt_y"/>
                                          </p:val>
                                        </p:tav>
                                      </p:tavLst>
                                    </p:anim>
                                  </p:childTnLst>
                                </p:cTn>
                              </p:par>
                            </p:childTnLst>
                          </p:cTn>
                        </p:par>
                      </p:childTnLst>
                    </p:cTn>
                  </p:par>
                  <p:par>
                    <p:cTn id="93" fill="hold" nodeType="clickPar">
                      <p:stCondLst>
                        <p:cond delay="indefinite"/>
                      </p:stCondLst>
                      <p:childTnLst>
                        <p:par>
                          <p:cTn id="94" fill="hold" nodeType="withGroup">
                            <p:stCondLst>
                              <p:cond delay="0"/>
                            </p:stCondLst>
                            <p:childTnLst>
                              <p:par>
                                <p:cTn id="95" presetID="2" presetClass="entr" presetSubtype="8" fill="hold" grpId="0" nodeType="clickEffect">
                                  <p:stCondLst>
                                    <p:cond delay="0"/>
                                  </p:stCondLst>
                                  <p:childTnLst>
                                    <p:set>
                                      <p:cBhvr>
                                        <p:cTn id="96" dur="1" fill="hold">
                                          <p:stCondLst>
                                            <p:cond delay="0"/>
                                          </p:stCondLst>
                                        </p:cTn>
                                        <p:tgtEl>
                                          <p:spTgt spid="92170"/>
                                        </p:tgtEl>
                                        <p:attrNameLst>
                                          <p:attrName>style.visibility</p:attrName>
                                        </p:attrNameLst>
                                      </p:cBhvr>
                                      <p:to>
                                        <p:strVal val="visible"/>
                                      </p:to>
                                    </p:set>
                                    <p:anim calcmode="lin" valueType="num">
                                      <p:cBhvr additive="base">
                                        <p:cTn id="97" dur="500" fill="hold"/>
                                        <p:tgtEl>
                                          <p:spTgt spid="92170"/>
                                        </p:tgtEl>
                                        <p:attrNameLst>
                                          <p:attrName>ppt_x</p:attrName>
                                        </p:attrNameLst>
                                      </p:cBhvr>
                                      <p:tavLst>
                                        <p:tav tm="0">
                                          <p:val>
                                            <p:strVal val="0-#ppt_w/2"/>
                                          </p:val>
                                        </p:tav>
                                        <p:tav tm="100000">
                                          <p:val>
                                            <p:strVal val="#ppt_x"/>
                                          </p:val>
                                        </p:tav>
                                      </p:tavLst>
                                    </p:anim>
                                    <p:anim calcmode="lin" valueType="num">
                                      <p:cBhvr additive="base">
                                        <p:cTn id="98" dur="500" fill="hold"/>
                                        <p:tgtEl>
                                          <p:spTgt spid="9217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62" grpId="0" autoUpdateAnimBg="0"/>
      <p:bldP spid="92163" grpId="0" build="p" autoUpdateAnimBg="0"/>
      <p:bldP spid="92164" grpId="0" animBg="1"/>
      <p:bldP spid="92165" grpId="0" animBg="1"/>
      <p:bldP spid="92166" grpId="0" animBg="1"/>
      <p:bldP spid="92167" grpId="0" animBg="1"/>
      <p:bldP spid="92168" grpId="0" animBg="1"/>
      <p:bldP spid="92169" grpId="0" animBg="1"/>
      <p:bldP spid="92170" grpId="0" animBg="1"/>
      <p:bldP spid="92171" grpId="0" animBg="1"/>
      <p:bldP spid="92172"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Journals to Explore</a:t>
            </a:r>
          </a:p>
        </p:txBody>
      </p:sp>
      <p:sp>
        <p:nvSpPr>
          <p:cNvPr id="3" name="Content Placeholder 2"/>
          <p:cNvSpPr>
            <a:spLocks noGrp="1"/>
          </p:cNvSpPr>
          <p:nvPr>
            <p:ph idx="1"/>
          </p:nvPr>
        </p:nvSpPr>
        <p:spPr/>
        <p:txBody>
          <a:bodyPr/>
          <a:lstStyle/>
          <a:p>
            <a:r>
              <a:t>• Journal of Management Studies</a:t>
            </a:r>
          </a:p>
          <a:p>
            <a:r>
              <a:t>• Academy of Management Learning &amp; Education</a:t>
            </a:r>
          </a:p>
          <a:p>
            <a:r>
              <a:t>• Management Learning</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1FB3A-1D36-7010-E086-B4C421491D53}"/>
              </a:ext>
            </a:extLst>
          </p:cNvPr>
          <p:cNvSpPr>
            <a:spLocks noGrp="1"/>
          </p:cNvSpPr>
          <p:nvPr>
            <p:ph type="title"/>
          </p:nvPr>
        </p:nvSpPr>
        <p:spPr>
          <a:xfrm>
            <a:off x="355076" y="60325"/>
            <a:ext cx="11481847" cy="701675"/>
          </a:xfrm>
        </p:spPr>
        <p:txBody>
          <a:bodyPr/>
          <a:lstStyle/>
          <a:p>
            <a:pPr algn="ctr"/>
            <a:r>
              <a:rPr lang="en-GB" b="1" dirty="0">
                <a:latin typeface="Aptos" panose="020B0004020202020204" pitchFamily="34" charset="0"/>
              </a:rPr>
              <a:t>Reference List</a:t>
            </a:r>
          </a:p>
        </p:txBody>
      </p:sp>
      <p:sp>
        <p:nvSpPr>
          <p:cNvPr id="3" name="Content Placeholder 2">
            <a:extLst>
              <a:ext uri="{FF2B5EF4-FFF2-40B4-BE49-F238E27FC236}">
                <a16:creationId xmlns:a16="http://schemas.microsoft.com/office/drawing/2014/main" id="{CD13D650-CDA0-6FDE-65F3-D0551124B6FE}"/>
              </a:ext>
            </a:extLst>
          </p:cNvPr>
          <p:cNvSpPr>
            <a:spLocks noGrp="1"/>
          </p:cNvSpPr>
          <p:nvPr>
            <p:ph idx="1"/>
          </p:nvPr>
        </p:nvSpPr>
        <p:spPr>
          <a:xfrm>
            <a:off x="0" y="762000"/>
            <a:ext cx="12191999" cy="4762500"/>
          </a:xfrm>
        </p:spPr>
        <p:txBody>
          <a:bodyPr>
            <a:normAutofit fontScale="85000" lnSpcReduction="20000"/>
          </a:bodyPr>
          <a:lstStyle/>
          <a:p>
            <a:pPr marL="514350" indent="-514350">
              <a:buFont typeface="+mj-lt"/>
              <a:buAutoNum type="arabicPeriod"/>
            </a:pPr>
            <a:r>
              <a:rPr lang="en-GB" dirty="0">
                <a:latin typeface="Aptos" panose="020B0004020202020204" pitchFamily="34" charset="0"/>
              </a:rPr>
              <a:t>Bryman, A. and Bell, E. (2003) Business Research Methods, Oxford: Oxford University Press. Chapters 1 &amp; 2.</a:t>
            </a:r>
          </a:p>
          <a:p>
            <a:pPr marL="514350" indent="-514350">
              <a:buFont typeface="+mj-lt"/>
              <a:buAutoNum type="arabicPeriod"/>
            </a:pPr>
            <a:r>
              <a:rPr lang="en-GB" dirty="0">
                <a:latin typeface="Aptos" panose="020B0004020202020204" pitchFamily="34" charset="0"/>
              </a:rPr>
              <a:t>Creswell, J.W. and </a:t>
            </a:r>
            <a:r>
              <a:rPr lang="en-GB" dirty="0" err="1">
                <a:latin typeface="Aptos" panose="020B0004020202020204" pitchFamily="34" charset="0"/>
              </a:rPr>
              <a:t>Poth</a:t>
            </a:r>
            <a:r>
              <a:rPr lang="en-GB" dirty="0">
                <a:latin typeface="Aptos" panose="020B0004020202020204" pitchFamily="34" charset="0"/>
              </a:rPr>
              <a:t>, C.N. (2018) </a:t>
            </a:r>
            <a:r>
              <a:rPr lang="en-GB" i="1" dirty="0">
                <a:latin typeface="Aptos" panose="020B0004020202020204" pitchFamily="34" charset="0"/>
              </a:rPr>
              <a:t>Qualitative inquiry and research design: choosing among five approaches</a:t>
            </a:r>
            <a:r>
              <a:rPr lang="en-GB" dirty="0">
                <a:latin typeface="Aptos" panose="020B0004020202020204" pitchFamily="34" charset="0"/>
              </a:rPr>
              <a:t>. 4th </a:t>
            </a:r>
            <a:r>
              <a:rPr lang="en-GB" dirty="0" err="1">
                <a:latin typeface="Aptos" panose="020B0004020202020204" pitchFamily="34" charset="0"/>
              </a:rPr>
              <a:t>edn</a:t>
            </a:r>
            <a:r>
              <a:rPr lang="en-GB" dirty="0">
                <a:latin typeface="Aptos" panose="020B0004020202020204" pitchFamily="34" charset="0"/>
              </a:rPr>
              <a:t>. Thousand Oaks, CA: Sage.</a:t>
            </a:r>
          </a:p>
          <a:p>
            <a:pPr marL="514350" indent="-514350">
              <a:buFont typeface="+mj-lt"/>
              <a:buAutoNum type="arabicPeriod"/>
            </a:pPr>
            <a:r>
              <a:rPr lang="en-GB" dirty="0">
                <a:latin typeface="Aptos" panose="020B0004020202020204" pitchFamily="34" charset="0"/>
              </a:rPr>
              <a:t>Crotty, M. (1998) </a:t>
            </a:r>
            <a:r>
              <a:rPr lang="en-GB" i="1" dirty="0">
                <a:latin typeface="Aptos" panose="020B0004020202020204" pitchFamily="34" charset="0"/>
              </a:rPr>
              <a:t>The foundations of social research: meaning and perspective in the research process</a:t>
            </a:r>
            <a:r>
              <a:rPr lang="en-GB" dirty="0">
                <a:latin typeface="Aptos" panose="020B0004020202020204" pitchFamily="34" charset="0"/>
              </a:rPr>
              <a:t>. London: SAGE Publications.</a:t>
            </a:r>
          </a:p>
          <a:p>
            <a:pPr marL="514350" indent="-514350">
              <a:buFont typeface="+mj-lt"/>
              <a:buAutoNum type="arabicPeriod"/>
            </a:pPr>
            <a:r>
              <a:rPr lang="en-GB" dirty="0">
                <a:latin typeface="Aptos" panose="020B0004020202020204" pitchFamily="34" charset="0"/>
              </a:rPr>
              <a:t>Flyvbjerg, B. (2006) ‘Five misunderstandings about case-study research’, </a:t>
            </a:r>
            <a:r>
              <a:rPr lang="en-GB" i="1" dirty="0">
                <a:latin typeface="Aptos" panose="020B0004020202020204" pitchFamily="34" charset="0"/>
              </a:rPr>
              <a:t>Qualitative Inquiry</a:t>
            </a:r>
            <a:r>
              <a:rPr lang="en-GB" dirty="0">
                <a:latin typeface="Aptos" panose="020B0004020202020204" pitchFamily="34" charset="0"/>
              </a:rPr>
              <a:t>, 12(2), pp. 219–245.</a:t>
            </a:r>
          </a:p>
          <a:p>
            <a:pPr marL="514350" indent="-514350">
              <a:buFont typeface="+mj-lt"/>
              <a:buAutoNum type="arabicPeriod"/>
            </a:pPr>
            <a:r>
              <a:rPr lang="en-GB" dirty="0">
                <a:latin typeface="Aptos" panose="020B0004020202020204" pitchFamily="34" charset="0"/>
              </a:rPr>
              <a:t>Nicolai, A. and Seidl, D. (2010) ‘From communication barriers to practical relevance: the relevance gap from a system-theoretic perspective’, </a:t>
            </a:r>
            <a:r>
              <a:rPr lang="en-GB" i="1" dirty="0">
                <a:latin typeface="Aptos" panose="020B0004020202020204" pitchFamily="34" charset="0"/>
              </a:rPr>
              <a:t>Theory, Culture &amp; Society</a:t>
            </a:r>
            <a:r>
              <a:rPr lang="en-GB" dirty="0">
                <a:latin typeface="Aptos" panose="020B0004020202020204" pitchFamily="34" charset="0"/>
              </a:rPr>
              <a:t>, 27(6), pp. 125–142.</a:t>
            </a:r>
          </a:p>
          <a:p>
            <a:pPr marL="514350" indent="-514350">
              <a:buFont typeface="+mj-lt"/>
              <a:buAutoNum type="arabicPeriod"/>
            </a:pPr>
            <a:r>
              <a:rPr lang="en-GB" dirty="0">
                <a:latin typeface="Aptos" panose="020B0004020202020204" pitchFamily="34" charset="0"/>
              </a:rPr>
              <a:t>Saunders, M., Lewis, P. and Thornhill, A. (2019) </a:t>
            </a:r>
            <a:r>
              <a:rPr lang="en-GB" i="1" dirty="0">
                <a:latin typeface="Aptos" panose="020B0004020202020204" pitchFamily="34" charset="0"/>
              </a:rPr>
              <a:t>Research methods for business students</a:t>
            </a:r>
            <a:r>
              <a:rPr lang="en-GB" dirty="0">
                <a:latin typeface="Aptos" panose="020B0004020202020204" pitchFamily="34" charset="0"/>
              </a:rPr>
              <a:t>. 8th </a:t>
            </a:r>
            <a:r>
              <a:rPr lang="en-GB" dirty="0" err="1">
                <a:latin typeface="Aptos" panose="020B0004020202020204" pitchFamily="34" charset="0"/>
              </a:rPr>
              <a:t>edn</a:t>
            </a:r>
            <a:r>
              <a:rPr lang="en-GB" dirty="0">
                <a:latin typeface="Aptos" panose="020B0004020202020204" pitchFamily="34" charset="0"/>
              </a:rPr>
              <a:t>. Harlow: Pearson Education.</a:t>
            </a:r>
          </a:p>
          <a:p>
            <a:pPr marL="514350" indent="-514350">
              <a:buFont typeface="+mj-lt"/>
              <a:buAutoNum type="arabicPeriod"/>
            </a:pPr>
            <a:r>
              <a:rPr lang="en-GB" dirty="0">
                <a:latin typeface="Aptos" panose="020B0004020202020204" pitchFamily="34" charset="0"/>
              </a:rPr>
              <a:t>Van de Ven, A.H. (2007) </a:t>
            </a:r>
            <a:r>
              <a:rPr lang="en-GB" i="1" dirty="0">
                <a:latin typeface="Aptos" panose="020B0004020202020204" pitchFamily="34" charset="0"/>
              </a:rPr>
              <a:t>Engaged scholarship: a guide for organizational and social research</a:t>
            </a:r>
            <a:r>
              <a:rPr lang="en-GB" dirty="0">
                <a:latin typeface="Aptos" panose="020B0004020202020204" pitchFamily="34" charset="0"/>
              </a:rPr>
              <a:t>. Oxford: Oxford University Press.</a:t>
            </a:r>
          </a:p>
          <a:p>
            <a:endParaRPr lang="en-GB" dirty="0"/>
          </a:p>
        </p:txBody>
      </p:sp>
    </p:spTree>
    <p:extLst>
      <p:ext uri="{BB962C8B-B14F-4D97-AF65-F5344CB8AC3E}">
        <p14:creationId xmlns:p14="http://schemas.microsoft.com/office/powerpoint/2010/main" val="36384709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658" name="Rectangle 2"/>
          <p:cNvSpPr>
            <a:spLocks noGrp="1" noChangeArrowheads="1"/>
          </p:cNvSpPr>
          <p:nvPr>
            <p:ph type="title"/>
          </p:nvPr>
        </p:nvSpPr>
        <p:spPr>
          <a:xfrm>
            <a:off x="3792538" y="2492375"/>
            <a:ext cx="4183062" cy="947738"/>
          </a:xfrm>
        </p:spPr>
        <p:txBody>
          <a:bodyPr>
            <a:normAutofit fontScale="90000"/>
          </a:bodyPr>
          <a:lstStyle/>
          <a:p>
            <a:pPr algn="ctr">
              <a:defRPr/>
            </a:pPr>
            <a:r>
              <a:rPr lang="en-GB" dirty="0">
                <a:solidFill>
                  <a:srgbClr val="FF3300"/>
                </a:solidFill>
                <a:effectLst>
                  <a:outerShdw blurRad="38100" dist="38100" dir="2700000" algn="tl">
                    <a:srgbClr val="C0C0C0"/>
                  </a:outerShdw>
                </a:effectLst>
                <a:latin typeface="Aptos" panose="020B0004020202020204" pitchFamily="34" charset="0"/>
              </a:rPr>
              <a:t>ANY QUESTIONS?</a:t>
            </a:r>
          </a:p>
        </p:txBody>
      </p:sp>
      <p:pic>
        <p:nvPicPr>
          <p:cNvPr id="18437" name="Picture 5" descr="MCj04042630000[1]"/>
          <p:cNvPicPr>
            <a:picLocks noChangeAspect="1" noChangeArrowheads="1"/>
          </p:cNvPicPr>
          <p:nvPr/>
        </p:nvPicPr>
        <p:blipFill>
          <a:blip r:embed="rId2" cstate="print"/>
          <a:srcRect/>
          <a:stretch>
            <a:fillRect/>
          </a:stretch>
        </p:blipFill>
        <p:spPr bwMode="auto">
          <a:xfrm>
            <a:off x="95248" y="3116263"/>
            <a:ext cx="3524252" cy="2611437"/>
          </a:xfrm>
          <a:prstGeom prst="rect">
            <a:avLst/>
          </a:prstGeom>
          <a:noFill/>
          <a:ln w="9525">
            <a:noFill/>
            <a:miter lim="800000"/>
            <a:headEnd/>
            <a:tailEnd/>
          </a:ln>
        </p:spPr>
      </p:pic>
      <p:pic>
        <p:nvPicPr>
          <p:cNvPr id="2" name="Picture 1" descr="MCj02346250000[1]">
            <a:extLst>
              <a:ext uri="{FF2B5EF4-FFF2-40B4-BE49-F238E27FC236}">
                <a16:creationId xmlns:a16="http://schemas.microsoft.com/office/drawing/2014/main" id="{7EBFAB83-AA80-38ED-FBF7-C275A4FB6F2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78800" y="0"/>
            <a:ext cx="3917952" cy="3286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0889FDB-2B6C-8F84-0270-24375D2478CE}"/>
              </a:ext>
            </a:extLst>
          </p:cNvPr>
          <p:cNvSpPr>
            <a:spLocks noGrp="1"/>
          </p:cNvSpPr>
          <p:nvPr>
            <p:ph idx="1"/>
          </p:nvPr>
        </p:nvSpPr>
        <p:spPr>
          <a:xfrm>
            <a:off x="4447308" y="591344"/>
            <a:ext cx="7439892" cy="5585619"/>
          </a:xfrm>
        </p:spPr>
        <p:txBody>
          <a:bodyPr anchor="ctr">
            <a:normAutofit/>
          </a:bodyPr>
          <a:lstStyle/>
          <a:p>
            <a:pPr marL="0" indent="0">
              <a:buNone/>
            </a:pPr>
            <a:endParaRPr lang="en-GB" dirty="0"/>
          </a:p>
          <a:p>
            <a:pPr marL="0" indent="0">
              <a:buNone/>
            </a:pPr>
            <a:endParaRPr lang="en-GB" dirty="0"/>
          </a:p>
          <a:p>
            <a:pPr marL="0" indent="0">
              <a:buNone/>
            </a:pPr>
            <a:r>
              <a:rPr lang="en-GB" sz="8000" b="1" dirty="0">
                <a:latin typeface="Aptos" panose="020B0004020202020204" pitchFamily="34" charset="0"/>
              </a:rPr>
              <a:t>THE END</a:t>
            </a:r>
          </a:p>
        </p:txBody>
      </p:sp>
    </p:spTree>
    <p:extLst>
      <p:ext uri="{BB962C8B-B14F-4D97-AF65-F5344CB8AC3E}">
        <p14:creationId xmlns:p14="http://schemas.microsoft.com/office/powerpoint/2010/main" val="33357968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Between-Session Tasks</a:t>
            </a:r>
          </a:p>
        </p:txBody>
      </p:sp>
      <p:sp>
        <p:nvSpPr>
          <p:cNvPr id="3" name="Content Placeholder 2"/>
          <p:cNvSpPr>
            <a:spLocks noGrp="1"/>
          </p:cNvSpPr>
          <p:nvPr>
            <p:ph idx="1"/>
          </p:nvPr>
        </p:nvSpPr>
        <p:spPr/>
        <p:txBody>
          <a:bodyPr/>
          <a:lstStyle/>
          <a:p>
            <a:r>
              <a:rPr dirty="0"/>
              <a:t>Before Week 2:</a:t>
            </a:r>
          </a:p>
          <a:p>
            <a:r>
              <a:rPr dirty="0"/>
              <a:t>• </a:t>
            </a:r>
            <a:r>
              <a:rPr dirty="0" err="1"/>
              <a:t>Finalise</a:t>
            </a:r>
            <a:r>
              <a:rPr dirty="0"/>
              <a:t> topic</a:t>
            </a:r>
          </a:p>
          <a:p>
            <a:r>
              <a:rPr dirty="0"/>
              <a:t>• Draft research aim</a:t>
            </a:r>
          </a:p>
          <a:p>
            <a:r>
              <a:rPr dirty="0"/>
              <a:t>• Identify 5–7 key academic sources</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Isosceles Triangle 21">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a:extLst>
              <a:ext uri="{FF2B5EF4-FFF2-40B4-BE49-F238E27FC236}">
                <a16:creationId xmlns:a16="http://schemas.microsoft.com/office/drawing/2014/main" id="{B645E384-5DE1-2866-F015-3D3F9647AA33}"/>
              </a:ext>
            </a:extLst>
          </p:cNvPr>
          <p:cNvPicPr>
            <a:picLocks noGrp="1" noChangeAspect="1"/>
          </p:cNvPicPr>
          <p:nvPr>
            <p:ph idx="1"/>
          </p:nvPr>
        </p:nvPicPr>
        <p:blipFill>
          <a:blip r:embed="rId2"/>
          <a:stretch>
            <a:fillRect/>
          </a:stretch>
        </p:blipFill>
        <p:spPr>
          <a:xfrm>
            <a:off x="1981200" y="0"/>
            <a:ext cx="10210800" cy="6857999"/>
          </a:xfrm>
          <a:prstGeom prst="rect">
            <a:avLst/>
          </a:prstGeom>
          <a:ln>
            <a:noFill/>
          </a:ln>
        </p:spPr>
      </p:pic>
      <p:sp>
        <p:nvSpPr>
          <p:cNvPr id="24" name="Isosceles Triangle 23">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484443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4DB902D-ED78-E0E6-3F1B-017A88711CAD}"/>
              </a:ext>
            </a:extLst>
          </p:cNvPr>
          <p:cNvPicPr>
            <a:picLocks noGrp="1" noChangeAspect="1"/>
          </p:cNvPicPr>
          <p:nvPr>
            <p:ph idx="1"/>
          </p:nvPr>
        </p:nvPicPr>
        <p:blipFill>
          <a:blip r:embed="rId2"/>
          <a:stretch>
            <a:fillRect/>
          </a:stretch>
        </p:blipFill>
        <p:spPr>
          <a:xfrm>
            <a:off x="63141" y="393700"/>
            <a:ext cx="11485392" cy="5082284"/>
          </a:xfrm>
          <a:prstGeom prst="rect">
            <a:avLst/>
          </a:prstGeom>
        </p:spPr>
      </p:pic>
    </p:spTree>
    <p:extLst>
      <p:ext uri="{BB962C8B-B14F-4D97-AF65-F5344CB8AC3E}">
        <p14:creationId xmlns:p14="http://schemas.microsoft.com/office/powerpoint/2010/main" val="34414719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1952625" y="1571625"/>
            <a:ext cx="8286750" cy="437554"/>
          </a:xfrm>
          <a:prstGeom prst="rect">
            <a:avLst/>
          </a:prstGeom>
        </p:spPr>
      </p:pic>
      <p:sp>
        <p:nvSpPr>
          <p:cNvPr id="4" name="object 4"/>
          <p:cNvSpPr/>
          <p:nvPr/>
        </p:nvSpPr>
        <p:spPr>
          <a:xfrm>
            <a:off x="1774032" y="6576714"/>
            <a:ext cx="8679815" cy="0"/>
          </a:xfrm>
          <a:custGeom>
            <a:avLst/>
            <a:gdLst/>
            <a:ahLst/>
            <a:cxnLst/>
            <a:rect l="l" t="t" r="r" b="b"/>
            <a:pathLst>
              <a:path w="8679815">
                <a:moveTo>
                  <a:pt x="0" y="0"/>
                </a:moveTo>
                <a:lnTo>
                  <a:pt x="8679660" y="0"/>
                </a:lnTo>
              </a:path>
            </a:pathLst>
          </a:custGeom>
          <a:ln w="26789">
            <a:solidFill>
              <a:srgbClr val="9E2842"/>
            </a:solidFill>
          </a:ln>
        </p:spPr>
        <p:txBody>
          <a:bodyPr wrap="square" lIns="0" tIns="0" rIns="0" bIns="0" rtlCol="0"/>
          <a:lstStyle/>
          <a:p>
            <a:endParaRPr/>
          </a:p>
        </p:txBody>
      </p:sp>
      <p:graphicFrame>
        <p:nvGraphicFramePr>
          <p:cNvPr id="5" name="object 5"/>
          <p:cNvGraphicFramePr>
            <a:graphicFrameLocks noGrp="1"/>
          </p:cNvGraphicFramePr>
          <p:nvPr>
            <p:extLst>
              <p:ext uri="{D42A27DB-BD31-4B8C-83A1-F6EECF244321}">
                <p14:modId xmlns:p14="http://schemas.microsoft.com/office/powerpoint/2010/main" val="3691210065"/>
              </p:ext>
            </p:extLst>
          </p:nvPr>
        </p:nvGraphicFramePr>
        <p:xfrm>
          <a:off x="685801" y="1598414"/>
          <a:ext cx="9946640" cy="4269105"/>
        </p:xfrm>
        <a:graphic>
          <a:graphicData uri="http://schemas.openxmlformats.org/drawingml/2006/table">
            <a:tbl>
              <a:tblPr firstRow="1" bandRow="1">
                <a:tableStyleId>{2D5ABB26-0587-4C30-8999-92F81FD0307C}</a:tableStyleId>
              </a:tblPr>
              <a:tblGrid>
                <a:gridCol w="6168951">
                  <a:extLst>
                    <a:ext uri="{9D8B030D-6E8A-4147-A177-3AD203B41FA5}">
                      <a16:colId xmlns:a16="http://schemas.microsoft.com/office/drawing/2014/main" val="20000"/>
                    </a:ext>
                  </a:extLst>
                </a:gridCol>
                <a:gridCol w="3777689">
                  <a:extLst>
                    <a:ext uri="{9D8B030D-6E8A-4147-A177-3AD203B41FA5}">
                      <a16:colId xmlns:a16="http://schemas.microsoft.com/office/drawing/2014/main" val="20001"/>
                    </a:ext>
                  </a:extLst>
                </a:gridCol>
              </a:tblGrid>
              <a:tr h="428625">
                <a:tc gridSpan="2">
                  <a:txBody>
                    <a:bodyPr/>
                    <a:lstStyle/>
                    <a:p>
                      <a:pPr>
                        <a:lnSpc>
                          <a:spcPct val="100000"/>
                        </a:lnSpc>
                      </a:pPr>
                      <a:endParaRPr sz="2800" dirty="0">
                        <a:latin typeface="Times New Roman"/>
                        <a:cs typeface="Times New Roman"/>
                      </a:endParaRPr>
                    </a:p>
                  </a:txBody>
                  <a:tcPr marL="0" marR="0" marT="0" marB="0">
                    <a:lnL w="19050">
                      <a:solidFill>
                        <a:srgbClr val="1C1C1C"/>
                      </a:solidFill>
                      <a:prstDash val="solid"/>
                    </a:lnL>
                    <a:lnR w="19050">
                      <a:solidFill>
                        <a:srgbClr val="1C1C1C"/>
                      </a:solidFill>
                      <a:prstDash val="solid"/>
                    </a:lnR>
                    <a:lnT w="19050">
                      <a:solidFill>
                        <a:srgbClr val="1C1C1C"/>
                      </a:solidFill>
                      <a:prstDash val="solid"/>
                    </a:lnT>
                    <a:lnB w="19050">
                      <a:solidFill>
                        <a:srgbClr val="1C1C1C"/>
                      </a:solidFill>
                      <a:prstDash val="solid"/>
                    </a:lnB>
                  </a:tcPr>
                </a:tc>
                <a:tc hMerge="1">
                  <a:txBody>
                    <a:bodyPr/>
                    <a:lstStyle/>
                    <a:p>
                      <a:endParaRPr/>
                    </a:p>
                  </a:txBody>
                  <a:tcPr marL="0" marR="0" marT="0" marB="0"/>
                </a:tc>
                <a:extLst>
                  <a:ext uri="{0D108BD9-81ED-4DB2-BD59-A6C34878D82A}">
                    <a16:rowId xmlns:a16="http://schemas.microsoft.com/office/drawing/2014/main" val="10000"/>
                  </a:ext>
                </a:extLst>
              </a:tr>
              <a:tr h="462161">
                <a:tc>
                  <a:txBody>
                    <a:bodyPr/>
                    <a:lstStyle/>
                    <a:p>
                      <a:pPr marL="126364">
                        <a:lnSpc>
                          <a:spcPct val="100000"/>
                        </a:lnSpc>
                      </a:pPr>
                      <a:r>
                        <a:rPr sz="2800" dirty="0">
                          <a:latin typeface="Aptos" panose="020B0004020202020204" pitchFamily="34" charset="0"/>
                          <a:cs typeface="Arial MT"/>
                        </a:rPr>
                        <a:t>Causal</a:t>
                      </a:r>
                      <a:r>
                        <a:rPr sz="2800" spc="240" dirty="0">
                          <a:latin typeface="Aptos" panose="020B0004020202020204" pitchFamily="34" charset="0"/>
                          <a:cs typeface="Arial MT"/>
                        </a:rPr>
                        <a:t> </a:t>
                      </a:r>
                      <a:r>
                        <a:rPr sz="2800" spc="95" dirty="0">
                          <a:latin typeface="Aptos" panose="020B0004020202020204" pitchFamily="34" charset="0"/>
                          <a:cs typeface="Arial MT"/>
                        </a:rPr>
                        <a:t>relationships</a:t>
                      </a:r>
                      <a:r>
                        <a:rPr lang="en-GB" sz="2800" spc="95" dirty="0">
                          <a:latin typeface="Aptos" panose="020B0004020202020204" pitchFamily="34" charset="0"/>
                          <a:cs typeface="Arial MT"/>
                        </a:rPr>
                        <a:t> - </a:t>
                      </a:r>
                      <a:r>
                        <a:rPr sz="2800" spc="-40" dirty="0">
                          <a:latin typeface="Aptos" panose="020B0004020202020204" pitchFamily="34" charset="0"/>
                          <a:cs typeface="Arial MT"/>
                        </a:rPr>
                        <a:t>What</a:t>
                      </a:r>
                      <a:r>
                        <a:rPr sz="2800" spc="10" dirty="0">
                          <a:latin typeface="Aptos" panose="020B0004020202020204" pitchFamily="34" charset="0"/>
                          <a:cs typeface="Arial MT"/>
                        </a:rPr>
                        <a:t> </a:t>
                      </a:r>
                      <a:r>
                        <a:rPr sz="2800" dirty="0">
                          <a:latin typeface="Aptos" panose="020B0004020202020204" pitchFamily="34" charset="0"/>
                          <a:cs typeface="Arial MT"/>
                        </a:rPr>
                        <a:t>is</a:t>
                      </a:r>
                      <a:r>
                        <a:rPr sz="2800" spc="-70" dirty="0">
                          <a:latin typeface="Aptos" panose="020B0004020202020204" pitchFamily="34" charset="0"/>
                          <a:cs typeface="Arial MT"/>
                        </a:rPr>
                        <a:t> </a:t>
                      </a:r>
                      <a:r>
                        <a:rPr sz="2800" dirty="0">
                          <a:latin typeface="Aptos" panose="020B0004020202020204" pitchFamily="34" charset="0"/>
                          <a:cs typeface="Arial MT"/>
                        </a:rPr>
                        <a:t>the</a:t>
                      </a:r>
                      <a:r>
                        <a:rPr sz="2800" spc="-85" dirty="0">
                          <a:latin typeface="Aptos" panose="020B0004020202020204" pitchFamily="34" charset="0"/>
                          <a:cs typeface="Arial MT"/>
                        </a:rPr>
                        <a:t> </a:t>
                      </a:r>
                      <a:r>
                        <a:rPr sz="2800" spc="-10" dirty="0">
                          <a:latin typeface="Aptos" panose="020B0004020202020204" pitchFamily="34" charset="0"/>
                          <a:cs typeface="Arial MT"/>
                        </a:rPr>
                        <a:t>relationship</a:t>
                      </a:r>
                      <a:r>
                        <a:rPr sz="2800" spc="65" dirty="0">
                          <a:latin typeface="Aptos" panose="020B0004020202020204" pitchFamily="34" charset="0"/>
                          <a:cs typeface="Arial MT"/>
                        </a:rPr>
                        <a:t> </a:t>
                      </a:r>
                      <a:r>
                        <a:rPr sz="2800" spc="-10" dirty="0">
                          <a:latin typeface="Aptos" panose="020B0004020202020204" pitchFamily="34" charset="0"/>
                          <a:cs typeface="Arial MT"/>
                        </a:rPr>
                        <a:t>between</a:t>
                      </a:r>
                      <a:r>
                        <a:rPr sz="2800" spc="30" dirty="0">
                          <a:latin typeface="Aptos" panose="020B0004020202020204" pitchFamily="34" charset="0"/>
                          <a:cs typeface="Arial MT"/>
                        </a:rPr>
                        <a:t> </a:t>
                      </a:r>
                      <a:r>
                        <a:rPr sz="2800" spc="-375" dirty="0">
                          <a:latin typeface="Aptos" panose="020B0004020202020204" pitchFamily="34" charset="0"/>
                          <a:cs typeface="Arial MT"/>
                        </a:rPr>
                        <a:t>A </a:t>
                      </a:r>
                      <a:r>
                        <a:rPr lang="en-GB" sz="2800" spc="-375" dirty="0">
                          <a:latin typeface="Aptos" panose="020B0004020202020204" pitchFamily="34" charset="0"/>
                          <a:cs typeface="Arial MT"/>
                        </a:rPr>
                        <a:t>  </a:t>
                      </a:r>
                      <a:r>
                        <a:rPr sz="2800" dirty="0">
                          <a:latin typeface="Aptos" panose="020B0004020202020204" pitchFamily="34" charset="0"/>
                          <a:cs typeface="Arial MT"/>
                        </a:rPr>
                        <a:t>and</a:t>
                      </a:r>
                      <a:r>
                        <a:rPr sz="2800" spc="-65" dirty="0">
                          <a:latin typeface="Aptos" panose="020B0004020202020204" pitchFamily="34" charset="0"/>
                          <a:cs typeface="Arial MT"/>
                        </a:rPr>
                        <a:t> </a:t>
                      </a:r>
                      <a:r>
                        <a:rPr sz="2800" spc="-25" dirty="0">
                          <a:latin typeface="Aptos" panose="020B0004020202020204" pitchFamily="34" charset="0"/>
                          <a:cs typeface="Arial MT"/>
                        </a:rPr>
                        <a:t>B?</a:t>
                      </a:r>
                      <a:endParaRPr sz="2800" dirty="0">
                        <a:latin typeface="Aptos" panose="020B0004020202020204" pitchFamily="34" charset="0"/>
                        <a:cs typeface="Arial MT"/>
                      </a:endParaRPr>
                    </a:p>
                  </a:txBody>
                  <a:tcPr marL="0" marR="0" marT="0" marB="0">
                    <a:lnL w="19050">
                      <a:solidFill>
                        <a:srgbClr val="1C1C1C"/>
                      </a:solidFill>
                      <a:prstDash val="solid"/>
                    </a:lnL>
                    <a:lnR w="19050">
                      <a:solidFill>
                        <a:srgbClr val="1C1C1C"/>
                      </a:solidFill>
                      <a:prstDash val="solid"/>
                    </a:lnR>
                    <a:lnT w="19050">
                      <a:solidFill>
                        <a:srgbClr val="1C1C1C"/>
                      </a:solidFill>
                      <a:prstDash val="solid"/>
                    </a:lnT>
                    <a:lnB w="19050">
                      <a:solidFill>
                        <a:srgbClr val="1C1C1C"/>
                      </a:solidFill>
                      <a:prstDash val="solid"/>
                    </a:lnB>
                  </a:tcPr>
                </a:tc>
                <a:tc>
                  <a:txBody>
                    <a:bodyPr/>
                    <a:lstStyle/>
                    <a:p>
                      <a:pPr marL="118745">
                        <a:lnSpc>
                          <a:spcPct val="100000"/>
                        </a:lnSpc>
                      </a:pPr>
                      <a:r>
                        <a:rPr sz="2800" spc="60" dirty="0">
                          <a:latin typeface="Aptos" panose="020B0004020202020204" pitchFamily="34" charset="0"/>
                          <a:cs typeface="Arial MT"/>
                        </a:rPr>
                        <a:t>Experiment</a:t>
                      </a:r>
                      <a:endParaRPr sz="2800" dirty="0">
                        <a:latin typeface="Aptos" panose="020B0004020202020204" pitchFamily="34" charset="0"/>
                        <a:cs typeface="Arial MT"/>
                      </a:endParaRPr>
                    </a:p>
                  </a:txBody>
                  <a:tcPr marL="0" marR="0" marT="0" marB="0">
                    <a:lnL w="19050">
                      <a:solidFill>
                        <a:srgbClr val="1C1C1C"/>
                      </a:solidFill>
                      <a:prstDash val="solid"/>
                    </a:lnL>
                    <a:lnR w="19050">
                      <a:solidFill>
                        <a:srgbClr val="1C1C1C"/>
                      </a:solidFill>
                      <a:prstDash val="solid"/>
                    </a:lnR>
                    <a:lnT w="19050">
                      <a:solidFill>
                        <a:srgbClr val="1C1C1C"/>
                      </a:solidFill>
                      <a:prstDash val="solid"/>
                    </a:lnT>
                    <a:lnB w="19050">
                      <a:solidFill>
                        <a:srgbClr val="1C1C1C"/>
                      </a:solidFill>
                      <a:prstDash val="solid"/>
                    </a:lnB>
                  </a:tcPr>
                </a:tc>
                <a:extLst>
                  <a:ext uri="{0D108BD9-81ED-4DB2-BD59-A6C34878D82A}">
                    <a16:rowId xmlns:a16="http://schemas.microsoft.com/office/drawing/2014/main" val="10001"/>
                  </a:ext>
                </a:extLst>
              </a:tr>
              <a:tr h="201747">
                <a:tc>
                  <a:txBody>
                    <a:bodyPr/>
                    <a:lstStyle/>
                    <a:p>
                      <a:pPr marL="129539">
                        <a:lnSpc>
                          <a:spcPct val="100000"/>
                        </a:lnSpc>
                      </a:pPr>
                      <a:r>
                        <a:rPr sz="2800" spc="105" dirty="0">
                          <a:latin typeface="Aptos" panose="020B0004020202020204" pitchFamily="34" charset="0"/>
                          <a:cs typeface="Arial MT"/>
                        </a:rPr>
                        <a:t>Meaning</a:t>
                      </a:r>
                      <a:r>
                        <a:rPr lang="en-GB" sz="2800" spc="105" dirty="0">
                          <a:latin typeface="Aptos" panose="020B0004020202020204" pitchFamily="34" charset="0"/>
                          <a:cs typeface="Arial MT"/>
                        </a:rPr>
                        <a:t> - </a:t>
                      </a:r>
                      <a:r>
                        <a:rPr sz="2800" dirty="0">
                          <a:latin typeface="Aptos" panose="020B0004020202020204" pitchFamily="34" charset="0"/>
                          <a:cs typeface="Arial MT"/>
                        </a:rPr>
                        <a:t>What</a:t>
                      </a:r>
                      <a:r>
                        <a:rPr sz="2800" spc="290" dirty="0">
                          <a:latin typeface="Aptos" panose="020B0004020202020204" pitchFamily="34" charset="0"/>
                          <a:cs typeface="Arial MT"/>
                        </a:rPr>
                        <a:t> </a:t>
                      </a:r>
                      <a:r>
                        <a:rPr sz="2800" dirty="0">
                          <a:latin typeface="Aptos" panose="020B0004020202020204" pitchFamily="34" charset="0"/>
                          <a:cs typeface="Arial MT"/>
                        </a:rPr>
                        <a:t>is</a:t>
                      </a:r>
                      <a:r>
                        <a:rPr sz="2800" spc="200" dirty="0">
                          <a:latin typeface="Aptos" panose="020B0004020202020204" pitchFamily="34" charset="0"/>
                          <a:cs typeface="Arial MT"/>
                        </a:rPr>
                        <a:t> </a:t>
                      </a:r>
                      <a:r>
                        <a:rPr sz="2800" dirty="0">
                          <a:latin typeface="Aptos" panose="020B0004020202020204" pitchFamily="34" charset="0"/>
                          <a:cs typeface="Arial MT"/>
                        </a:rPr>
                        <a:t>the</a:t>
                      </a:r>
                      <a:r>
                        <a:rPr sz="2800" spc="185" dirty="0">
                          <a:latin typeface="Aptos" panose="020B0004020202020204" pitchFamily="34" charset="0"/>
                          <a:cs typeface="Arial MT"/>
                        </a:rPr>
                        <a:t> </a:t>
                      </a:r>
                      <a:r>
                        <a:rPr sz="2800" dirty="0">
                          <a:latin typeface="Aptos" panose="020B0004020202020204" pitchFamily="34" charset="0"/>
                          <a:cs typeface="Arial MT"/>
                        </a:rPr>
                        <a:t>meaning</a:t>
                      </a:r>
                      <a:r>
                        <a:rPr sz="2800" spc="395" dirty="0">
                          <a:latin typeface="Aptos" panose="020B0004020202020204" pitchFamily="34" charset="0"/>
                          <a:cs typeface="Arial MT"/>
                        </a:rPr>
                        <a:t> </a:t>
                      </a:r>
                      <a:r>
                        <a:rPr sz="2800" dirty="0">
                          <a:latin typeface="Aptos" panose="020B0004020202020204" pitchFamily="34" charset="0"/>
                          <a:cs typeface="Arial MT"/>
                        </a:rPr>
                        <a:t>of</a:t>
                      </a:r>
                      <a:r>
                        <a:rPr sz="2800" spc="150" dirty="0">
                          <a:latin typeface="Aptos" panose="020B0004020202020204" pitchFamily="34" charset="0"/>
                          <a:cs typeface="Arial MT"/>
                        </a:rPr>
                        <a:t> </a:t>
                      </a:r>
                      <a:r>
                        <a:rPr sz="2800" spc="30" dirty="0">
                          <a:latin typeface="Aptos" panose="020B0004020202020204" pitchFamily="34" charset="0"/>
                          <a:cs typeface="Arial MT"/>
                        </a:rPr>
                        <a:t>this </a:t>
                      </a:r>
                      <a:r>
                        <a:rPr sz="2800" spc="-10" dirty="0">
                          <a:latin typeface="Aptos" panose="020B0004020202020204" pitchFamily="34" charset="0"/>
                          <a:cs typeface="Arial MT"/>
                        </a:rPr>
                        <a:t>experience?</a:t>
                      </a:r>
                      <a:endParaRPr sz="2800" dirty="0">
                        <a:latin typeface="Aptos" panose="020B0004020202020204" pitchFamily="34" charset="0"/>
                        <a:cs typeface="Arial MT"/>
                      </a:endParaRPr>
                    </a:p>
                  </a:txBody>
                  <a:tcPr marL="0" marR="0" marT="0" marB="0">
                    <a:lnL w="19050">
                      <a:solidFill>
                        <a:srgbClr val="1C1C1C"/>
                      </a:solidFill>
                      <a:prstDash val="solid"/>
                    </a:lnL>
                    <a:lnR w="19050">
                      <a:solidFill>
                        <a:srgbClr val="1C1C1C"/>
                      </a:solidFill>
                      <a:prstDash val="solid"/>
                    </a:lnR>
                    <a:lnT w="19050">
                      <a:solidFill>
                        <a:srgbClr val="1C1C1C"/>
                      </a:solidFill>
                      <a:prstDash val="solid"/>
                    </a:lnT>
                    <a:lnB w="19050">
                      <a:solidFill>
                        <a:srgbClr val="1C1C1C"/>
                      </a:solidFill>
                      <a:prstDash val="solid"/>
                    </a:lnB>
                  </a:tcPr>
                </a:tc>
                <a:tc>
                  <a:txBody>
                    <a:bodyPr/>
                    <a:lstStyle/>
                    <a:p>
                      <a:pPr marL="118110">
                        <a:lnSpc>
                          <a:spcPct val="100000"/>
                        </a:lnSpc>
                      </a:pPr>
                      <a:r>
                        <a:rPr sz="2800" spc="-10" dirty="0">
                          <a:latin typeface="Aptos" panose="020B0004020202020204" pitchFamily="34" charset="0"/>
                          <a:cs typeface="Arial MT"/>
                        </a:rPr>
                        <a:t>Phenomenology</a:t>
                      </a:r>
                      <a:endParaRPr sz="2800" dirty="0">
                        <a:latin typeface="Aptos" panose="020B0004020202020204" pitchFamily="34" charset="0"/>
                        <a:cs typeface="Arial MT"/>
                      </a:endParaRPr>
                    </a:p>
                  </a:txBody>
                  <a:tcPr marL="0" marR="0" marT="0" marB="0">
                    <a:lnL w="19050">
                      <a:solidFill>
                        <a:srgbClr val="1C1C1C"/>
                      </a:solidFill>
                      <a:prstDash val="solid"/>
                    </a:lnL>
                    <a:lnR w="19050">
                      <a:solidFill>
                        <a:srgbClr val="1C1C1C"/>
                      </a:solidFill>
                      <a:prstDash val="solid"/>
                    </a:lnR>
                    <a:lnT w="19050">
                      <a:solidFill>
                        <a:srgbClr val="1C1C1C"/>
                      </a:solidFill>
                      <a:prstDash val="solid"/>
                    </a:lnT>
                    <a:lnB w="19050">
                      <a:solidFill>
                        <a:srgbClr val="1C1C1C"/>
                      </a:solidFill>
                      <a:prstDash val="solid"/>
                    </a:lnB>
                  </a:tcPr>
                </a:tc>
                <a:extLst>
                  <a:ext uri="{0D108BD9-81ED-4DB2-BD59-A6C34878D82A}">
                    <a16:rowId xmlns:a16="http://schemas.microsoft.com/office/drawing/2014/main" val="10002"/>
                  </a:ext>
                </a:extLst>
              </a:tr>
              <a:tr h="1059180">
                <a:tc>
                  <a:txBody>
                    <a:bodyPr/>
                    <a:lstStyle/>
                    <a:p>
                      <a:pPr marL="126364">
                        <a:lnSpc>
                          <a:spcPct val="100000"/>
                        </a:lnSpc>
                      </a:pPr>
                      <a:r>
                        <a:rPr sz="2800" spc="225" dirty="0">
                          <a:latin typeface="Aptos" panose="020B0004020202020204" pitchFamily="34" charset="0"/>
                          <a:cs typeface="Calibri"/>
                        </a:rPr>
                        <a:t>Patterns,</a:t>
                      </a:r>
                      <a:r>
                        <a:rPr sz="2800" spc="265" dirty="0">
                          <a:latin typeface="Aptos" panose="020B0004020202020204" pitchFamily="34" charset="0"/>
                          <a:cs typeface="Calibri"/>
                        </a:rPr>
                        <a:t> </a:t>
                      </a:r>
                      <a:r>
                        <a:rPr sz="2800" spc="220" dirty="0">
                          <a:latin typeface="Aptos" panose="020B0004020202020204" pitchFamily="34" charset="0"/>
                          <a:cs typeface="Calibri"/>
                        </a:rPr>
                        <a:t>descriptions</a:t>
                      </a:r>
                      <a:r>
                        <a:rPr lang="en-GB" sz="2800" spc="220" dirty="0">
                          <a:latin typeface="Aptos" panose="020B0004020202020204" pitchFamily="34" charset="0"/>
                          <a:cs typeface="Calibri"/>
                        </a:rPr>
                        <a:t> -</a:t>
                      </a:r>
                      <a:r>
                        <a:rPr sz="2800" dirty="0">
                          <a:latin typeface="Aptos" panose="020B0004020202020204" pitchFamily="34" charset="0"/>
                          <a:cs typeface="Arial MT"/>
                        </a:rPr>
                        <a:t>What</a:t>
                      </a:r>
                      <a:r>
                        <a:rPr sz="2800" spc="280" dirty="0">
                          <a:latin typeface="Aptos" panose="020B0004020202020204" pitchFamily="34" charset="0"/>
                          <a:cs typeface="Arial MT"/>
                        </a:rPr>
                        <a:t> </a:t>
                      </a:r>
                      <a:r>
                        <a:rPr sz="2800" dirty="0">
                          <a:latin typeface="Aptos" panose="020B0004020202020204" pitchFamily="34" charset="0"/>
                          <a:cs typeface="Arial MT"/>
                        </a:rPr>
                        <a:t>is</a:t>
                      </a:r>
                      <a:r>
                        <a:rPr sz="2800" spc="180" dirty="0">
                          <a:latin typeface="Aptos" panose="020B0004020202020204" pitchFamily="34" charset="0"/>
                          <a:cs typeface="Arial MT"/>
                        </a:rPr>
                        <a:t> </a:t>
                      </a:r>
                      <a:r>
                        <a:rPr sz="2800" dirty="0">
                          <a:latin typeface="Aptos" panose="020B0004020202020204" pitchFamily="34" charset="0"/>
                          <a:cs typeface="Arial MT"/>
                        </a:rPr>
                        <a:t>the</a:t>
                      </a:r>
                      <a:r>
                        <a:rPr sz="2800" spc="155" dirty="0">
                          <a:latin typeface="Aptos" panose="020B0004020202020204" pitchFamily="34" charset="0"/>
                          <a:cs typeface="Arial MT"/>
                        </a:rPr>
                        <a:t> </a:t>
                      </a:r>
                      <a:r>
                        <a:rPr sz="2800" spc="50" dirty="0">
                          <a:latin typeface="Aptos" panose="020B0004020202020204" pitchFamily="34" charset="0"/>
                          <a:cs typeface="Arial MT"/>
                        </a:rPr>
                        <a:t>culture</a:t>
                      </a:r>
                      <a:r>
                        <a:rPr sz="2800" spc="204" dirty="0">
                          <a:latin typeface="Aptos" panose="020B0004020202020204" pitchFamily="34" charset="0"/>
                          <a:cs typeface="Arial MT"/>
                        </a:rPr>
                        <a:t> </a:t>
                      </a:r>
                      <a:r>
                        <a:rPr sz="2800" dirty="0">
                          <a:latin typeface="Aptos" panose="020B0004020202020204" pitchFamily="34" charset="0"/>
                          <a:cs typeface="Arial MT"/>
                        </a:rPr>
                        <a:t>of</a:t>
                      </a:r>
                      <a:r>
                        <a:rPr sz="2800" spc="204" dirty="0">
                          <a:latin typeface="Aptos" panose="020B0004020202020204" pitchFamily="34" charset="0"/>
                          <a:cs typeface="Arial MT"/>
                        </a:rPr>
                        <a:t> </a:t>
                      </a:r>
                      <a:r>
                        <a:rPr sz="2800" spc="50" dirty="0">
                          <a:latin typeface="Aptos" panose="020B0004020202020204" pitchFamily="34" charset="0"/>
                          <a:cs typeface="Arial MT"/>
                        </a:rPr>
                        <a:t>this</a:t>
                      </a:r>
                      <a:r>
                        <a:rPr sz="2800" spc="180" dirty="0">
                          <a:latin typeface="Aptos" panose="020B0004020202020204" pitchFamily="34" charset="0"/>
                          <a:cs typeface="Arial MT"/>
                        </a:rPr>
                        <a:t> </a:t>
                      </a:r>
                      <a:r>
                        <a:rPr sz="2800" dirty="0">
                          <a:latin typeface="Aptos" panose="020B0004020202020204" pitchFamily="34" charset="0"/>
                          <a:cs typeface="Arial MT"/>
                        </a:rPr>
                        <a:t>group</a:t>
                      </a:r>
                      <a:r>
                        <a:rPr sz="2800" spc="310" dirty="0">
                          <a:latin typeface="Aptos" panose="020B0004020202020204" pitchFamily="34" charset="0"/>
                          <a:cs typeface="Arial MT"/>
                        </a:rPr>
                        <a:t> </a:t>
                      </a:r>
                      <a:r>
                        <a:rPr sz="2800" spc="-25" dirty="0">
                          <a:latin typeface="Aptos" panose="020B0004020202020204" pitchFamily="34" charset="0"/>
                          <a:cs typeface="Arial MT"/>
                        </a:rPr>
                        <a:t>of </a:t>
                      </a:r>
                      <a:r>
                        <a:rPr sz="2800" spc="-10" dirty="0">
                          <a:latin typeface="Aptos" panose="020B0004020202020204" pitchFamily="34" charset="0"/>
                          <a:cs typeface="Arial MT"/>
                        </a:rPr>
                        <a:t>people?</a:t>
                      </a:r>
                      <a:endParaRPr sz="2800" dirty="0">
                        <a:latin typeface="Aptos" panose="020B0004020202020204" pitchFamily="34" charset="0"/>
                        <a:cs typeface="Arial MT"/>
                      </a:endParaRPr>
                    </a:p>
                  </a:txBody>
                  <a:tcPr marL="0" marR="0" marT="0" marB="0">
                    <a:lnL w="19050">
                      <a:solidFill>
                        <a:srgbClr val="1C1C1C"/>
                      </a:solidFill>
                      <a:prstDash val="solid"/>
                    </a:lnL>
                    <a:lnR w="19050">
                      <a:solidFill>
                        <a:srgbClr val="1C1C1C"/>
                      </a:solidFill>
                      <a:prstDash val="solid"/>
                    </a:lnR>
                    <a:lnT w="19050">
                      <a:solidFill>
                        <a:srgbClr val="1C1C1C"/>
                      </a:solidFill>
                      <a:prstDash val="solid"/>
                    </a:lnT>
                    <a:lnB w="19050">
                      <a:solidFill>
                        <a:srgbClr val="1C1C1C"/>
                      </a:solidFill>
                      <a:prstDash val="solid"/>
                    </a:lnB>
                  </a:tcPr>
                </a:tc>
                <a:tc>
                  <a:txBody>
                    <a:bodyPr/>
                    <a:lstStyle/>
                    <a:p>
                      <a:pPr marL="118110">
                        <a:lnSpc>
                          <a:spcPct val="100000"/>
                        </a:lnSpc>
                      </a:pPr>
                      <a:r>
                        <a:rPr sz="2800" spc="-10" dirty="0">
                          <a:latin typeface="Aptos" panose="020B0004020202020204" pitchFamily="34" charset="0"/>
                          <a:cs typeface="Arial MT"/>
                        </a:rPr>
                        <a:t>Ethnography</a:t>
                      </a:r>
                      <a:endParaRPr sz="2800" dirty="0">
                        <a:latin typeface="Aptos" panose="020B0004020202020204" pitchFamily="34" charset="0"/>
                        <a:cs typeface="Arial MT"/>
                      </a:endParaRPr>
                    </a:p>
                  </a:txBody>
                  <a:tcPr marL="0" marR="0" marT="0" marB="0">
                    <a:lnL w="19050">
                      <a:solidFill>
                        <a:srgbClr val="1C1C1C"/>
                      </a:solidFill>
                      <a:prstDash val="solid"/>
                    </a:lnL>
                    <a:lnR w="19050">
                      <a:solidFill>
                        <a:srgbClr val="1C1C1C"/>
                      </a:solidFill>
                      <a:prstDash val="solid"/>
                    </a:lnR>
                    <a:lnT w="19050">
                      <a:solidFill>
                        <a:srgbClr val="1C1C1C"/>
                      </a:solidFill>
                      <a:prstDash val="solid"/>
                    </a:lnT>
                    <a:lnB w="19050">
                      <a:solidFill>
                        <a:srgbClr val="1C1C1C"/>
                      </a:solidFill>
                      <a:prstDash val="solid"/>
                    </a:lnB>
                  </a:tcPr>
                </a:tc>
                <a:extLst>
                  <a:ext uri="{0D108BD9-81ED-4DB2-BD59-A6C34878D82A}">
                    <a16:rowId xmlns:a16="http://schemas.microsoft.com/office/drawing/2014/main" val="10003"/>
                  </a:ext>
                </a:extLst>
              </a:tr>
              <a:tr h="1074420">
                <a:tc>
                  <a:txBody>
                    <a:bodyPr/>
                    <a:lstStyle/>
                    <a:p>
                      <a:pPr marL="128270">
                        <a:lnSpc>
                          <a:spcPct val="100000"/>
                        </a:lnSpc>
                      </a:pPr>
                      <a:r>
                        <a:rPr sz="2800" spc="55" dirty="0">
                          <a:latin typeface="Aptos" panose="020B0004020202020204" pitchFamily="34" charset="0"/>
                          <a:cs typeface="Arial MT"/>
                        </a:rPr>
                        <a:t>Single</a:t>
                      </a:r>
                      <a:r>
                        <a:rPr sz="2800" spc="175" dirty="0">
                          <a:latin typeface="Aptos" panose="020B0004020202020204" pitchFamily="34" charset="0"/>
                          <a:cs typeface="Arial MT"/>
                        </a:rPr>
                        <a:t> </a:t>
                      </a:r>
                      <a:r>
                        <a:rPr sz="2800" spc="90" dirty="0">
                          <a:latin typeface="Aptos" panose="020B0004020202020204" pitchFamily="34" charset="0"/>
                          <a:cs typeface="Arial MT"/>
                        </a:rPr>
                        <a:t>phenomenon</a:t>
                      </a:r>
                      <a:r>
                        <a:rPr lang="en-GB" sz="2800" spc="90" dirty="0">
                          <a:latin typeface="Aptos" panose="020B0004020202020204" pitchFamily="34" charset="0"/>
                          <a:cs typeface="Arial MT"/>
                        </a:rPr>
                        <a:t> - </a:t>
                      </a:r>
                      <a:r>
                        <a:rPr sz="2800" dirty="0">
                          <a:latin typeface="Aptos" panose="020B0004020202020204" pitchFamily="34" charset="0"/>
                          <a:cs typeface="Arial MT"/>
                        </a:rPr>
                        <a:t>What</a:t>
                      </a:r>
                      <a:r>
                        <a:rPr sz="2800" spc="380" dirty="0">
                          <a:latin typeface="Aptos" panose="020B0004020202020204" pitchFamily="34" charset="0"/>
                          <a:cs typeface="Arial MT"/>
                        </a:rPr>
                        <a:t> </a:t>
                      </a:r>
                      <a:r>
                        <a:rPr sz="2800" dirty="0">
                          <a:latin typeface="Aptos" panose="020B0004020202020204" pitchFamily="34" charset="0"/>
                          <a:cs typeface="Arial MT"/>
                        </a:rPr>
                        <a:t>are</a:t>
                      </a:r>
                      <a:r>
                        <a:rPr sz="2800" spc="330" dirty="0">
                          <a:latin typeface="Aptos" panose="020B0004020202020204" pitchFamily="34" charset="0"/>
                          <a:cs typeface="Arial MT"/>
                        </a:rPr>
                        <a:t> </a:t>
                      </a:r>
                      <a:r>
                        <a:rPr sz="2800" dirty="0">
                          <a:latin typeface="Aptos" panose="020B0004020202020204" pitchFamily="34" charset="0"/>
                          <a:cs typeface="Arial MT"/>
                        </a:rPr>
                        <a:t>characteristics</a:t>
                      </a:r>
                      <a:r>
                        <a:rPr sz="2800" spc="155" dirty="0">
                          <a:latin typeface="Aptos" panose="020B0004020202020204" pitchFamily="34" charset="0"/>
                          <a:cs typeface="Arial MT"/>
                        </a:rPr>
                        <a:t> </a:t>
                      </a:r>
                      <a:r>
                        <a:rPr sz="2800" dirty="0">
                          <a:latin typeface="Aptos" panose="020B0004020202020204" pitchFamily="34" charset="0"/>
                          <a:cs typeface="Arial MT"/>
                        </a:rPr>
                        <a:t>of</a:t>
                      </a:r>
                      <a:r>
                        <a:rPr sz="2800" spc="310" dirty="0">
                          <a:latin typeface="Aptos" panose="020B0004020202020204" pitchFamily="34" charset="0"/>
                          <a:cs typeface="Arial MT"/>
                        </a:rPr>
                        <a:t> </a:t>
                      </a:r>
                      <a:r>
                        <a:rPr sz="2800" spc="-25" dirty="0">
                          <a:latin typeface="Aptos" panose="020B0004020202020204" pitchFamily="34" charset="0"/>
                          <a:cs typeface="Arial MT"/>
                        </a:rPr>
                        <a:t>the </a:t>
                      </a:r>
                      <a:r>
                        <a:rPr sz="2800" spc="-10" dirty="0">
                          <a:latin typeface="Aptos" panose="020B0004020202020204" pitchFamily="34" charset="0"/>
                          <a:cs typeface="Arial MT"/>
                        </a:rPr>
                        <a:t>phenomenon?</a:t>
                      </a:r>
                      <a:endParaRPr sz="2800" dirty="0">
                        <a:latin typeface="Aptos" panose="020B0004020202020204" pitchFamily="34" charset="0"/>
                        <a:cs typeface="Arial MT"/>
                      </a:endParaRPr>
                    </a:p>
                  </a:txBody>
                  <a:tcPr marL="0" marR="0" marT="0" marB="0">
                    <a:lnL w="19050">
                      <a:solidFill>
                        <a:srgbClr val="1C1C1C"/>
                      </a:solidFill>
                      <a:prstDash val="solid"/>
                    </a:lnL>
                    <a:lnR w="19050">
                      <a:solidFill>
                        <a:srgbClr val="1C1C1C"/>
                      </a:solidFill>
                      <a:prstDash val="solid"/>
                    </a:lnR>
                    <a:lnT w="19050">
                      <a:solidFill>
                        <a:srgbClr val="1C1C1C"/>
                      </a:solidFill>
                      <a:prstDash val="solid"/>
                    </a:lnT>
                    <a:lnB w="19050">
                      <a:solidFill>
                        <a:srgbClr val="1C1C1C"/>
                      </a:solidFill>
                      <a:prstDash val="solid"/>
                    </a:lnB>
                  </a:tcPr>
                </a:tc>
                <a:tc>
                  <a:txBody>
                    <a:bodyPr/>
                    <a:lstStyle/>
                    <a:p>
                      <a:pPr marL="118745">
                        <a:lnSpc>
                          <a:spcPct val="100000"/>
                        </a:lnSpc>
                      </a:pPr>
                      <a:r>
                        <a:rPr sz="2800" dirty="0">
                          <a:latin typeface="Aptos" panose="020B0004020202020204" pitchFamily="34" charset="0"/>
                          <a:cs typeface="Arial MT"/>
                        </a:rPr>
                        <a:t>Case</a:t>
                      </a:r>
                      <a:r>
                        <a:rPr sz="2800" spc="-45" dirty="0">
                          <a:latin typeface="Aptos" panose="020B0004020202020204" pitchFamily="34" charset="0"/>
                          <a:cs typeface="Arial MT"/>
                        </a:rPr>
                        <a:t> </a:t>
                      </a:r>
                      <a:r>
                        <a:rPr sz="2800" spc="50" dirty="0">
                          <a:latin typeface="Aptos" panose="020B0004020202020204" pitchFamily="34" charset="0"/>
                          <a:cs typeface="Arial MT"/>
                        </a:rPr>
                        <a:t>study</a:t>
                      </a:r>
                      <a:endParaRPr sz="2800" dirty="0">
                        <a:latin typeface="Aptos" panose="020B0004020202020204" pitchFamily="34" charset="0"/>
                        <a:cs typeface="Arial MT"/>
                      </a:endParaRPr>
                    </a:p>
                  </a:txBody>
                  <a:tcPr marL="0" marR="0" marT="0" marB="0">
                    <a:lnL w="19050">
                      <a:solidFill>
                        <a:srgbClr val="1C1C1C"/>
                      </a:solidFill>
                      <a:prstDash val="solid"/>
                    </a:lnL>
                    <a:lnR w="19050">
                      <a:solidFill>
                        <a:srgbClr val="1C1C1C"/>
                      </a:solidFill>
                      <a:prstDash val="solid"/>
                    </a:lnR>
                    <a:lnT w="19050">
                      <a:solidFill>
                        <a:srgbClr val="1C1C1C"/>
                      </a:solidFill>
                      <a:prstDash val="solid"/>
                    </a:lnT>
                    <a:lnB w="19050">
                      <a:solidFill>
                        <a:srgbClr val="1C1C1C"/>
                      </a:solidFill>
                      <a:prstDash val="solid"/>
                    </a:lnB>
                  </a:tcPr>
                </a:tc>
                <a:extLst>
                  <a:ext uri="{0D108BD9-81ED-4DB2-BD59-A6C34878D82A}">
                    <a16:rowId xmlns:a16="http://schemas.microsoft.com/office/drawing/2014/main" val="10004"/>
                  </a:ext>
                </a:extLst>
              </a:tr>
            </a:tbl>
          </a:graphicData>
        </a:graphic>
      </p:graphicFrame>
      <p:sp>
        <p:nvSpPr>
          <p:cNvPr id="6" name="object 6"/>
          <p:cNvSpPr txBox="1"/>
          <p:nvPr/>
        </p:nvSpPr>
        <p:spPr>
          <a:xfrm>
            <a:off x="7922177" y="6600725"/>
            <a:ext cx="2295525" cy="162224"/>
          </a:xfrm>
          <a:prstGeom prst="rect">
            <a:avLst/>
          </a:prstGeom>
        </p:spPr>
        <p:txBody>
          <a:bodyPr vert="horz" wrap="square" lIns="0" tIns="15875" rIns="0" bIns="0" rtlCol="0">
            <a:spAutoFit/>
          </a:bodyPr>
          <a:lstStyle/>
          <a:p>
            <a:pPr marL="12700">
              <a:spcBef>
                <a:spcPts val="125"/>
              </a:spcBef>
            </a:pPr>
            <a:r>
              <a:rPr sz="950" dirty="0">
                <a:latin typeface="Arial MT"/>
                <a:cs typeface="Arial MT"/>
              </a:rPr>
              <a:t>Partly</a:t>
            </a:r>
            <a:r>
              <a:rPr sz="950" spc="130" dirty="0">
                <a:latin typeface="Arial MT"/>
                <a:cs typeface="Arial MT"/>
              </a:rPr>
              <a:t> </a:t>
            </a:r>
            <a:r>
              <a:rPr sz="950" dirty="0">
                <a:latin typeface="Arial MT"/>
                <a:cs typeface="Arial MT"/>
              </a:rPr>
              <a:t>based</a:t>
            </a:r>
            <a:r>
              <a:rPr sz="950" spc="95" dirty="0">
                <a:latin typeface="Arial MT"/>
                <a:cs typeface="Arial MT"/>
              </a:rPr>
              <a:t> </a:t>
            </a:r>
            <a:r>
              <a:rPr sz="950" dirty="0">
                <a:solidFill>
                  <a:srgbClr val="1F1F1F"/>
                </a:solidFill>
                <a:latin typeface="Arial MT"/>
                <a:cs typeface="Arial MT"/>
              </a:rPr>
              <a:t>on</a:t>
            </a:r>
            <a:r>
              <a:rPr sz="950" spc="100" dirty="0">
                <a:solidFill>
                  <a:srgbClr val="1F1F1F"/>
                </a:solidFill>
                <a:latin typeface="Arial MT"/>
                <a:cs typeface="Arial MT"/>
              </a:rPr>
              <a:t> </a:t>
            </a:r>
            <a:r>
              <a:rPr sz="950" dirty="0">
                <a:latin typeface="Arial MT"/>
                <a:cs typeface="Arial MT"/>
              </a:rPr>
              <a:t>Richards</a:t>
            </a:r>
            <a:r>
              <a:rPr sz="950" spc="175" dirty="0">
                <a:latin typeface="Arial MT"/>
                <a:cs typeface="Arial MT"/>
              </a:rPr>
              <a:t> </a:t>
            </a:r>
            <a:r>
              <a:rPr sz="950" dirty="0">
                <a:latin typeface="Arial MT"/>
                <a:cs typeface="Arial MT"/>
              </a:rPr>
              <a:t>&amp;</a:t>
            </a:r>
            <a:r>
              <a:rPr sz="950" spc="65" dirty="0">
                <a:latin typeface="Arial MT"/>
                <a:cs typeface="Arial MT"/>
              </a:rPr>
              <a:t> </a:t>
            </a:r>
            <a:r>
              <a:rPr sz="950" dirty="0">
                <a:latin typeface="Arial MT"/>
                <a:cs typeface="Arial MT"/>
              </a:rPr>
              <a:t>Morse,</a:t>
            </a:r>
            <a:r>
              <a:rPr sz="950" spc="70" dirty="0">
                <a:latin typeface="Arial MT"/>
                <a:cs typeface="Arial MT"/>
              </a:rPr>
              <a:t> </a:t>
            </a:r>
            <a:r>
              <a:rPr sz="950" spc="-20" dirty="0">
                <a:latin typeface="Arial MT"/>
                <a:cs typeface="Arial MT"/>
              </a:rPr>
              <a:t>2007</a:t>
            </a:r>
            <a:endParaRPr sz="950">
              <a:latin typeface="Arial MT"/>
              <a:cs typeface="Arial MT"/>
            </a:endParaRPr>
          </a:p>
        </p:txBody>
      </p:sp>
      <p:sp>
        <p:nvSpPr>
          <p:cNvPr id="7" name="Title 6">
            <a:extLst>
              <a:ext uri="{FF2B5EF4-FFF2-40B4-BE49-F238E27FC236}">
                <a16:creationId xmlns:a16="http://schemas.microsoft.com/office/drawing/2014/main" id="{B5BEE683-4EC2-FA26-8299-AB42E76B1646}"/>
              </a:ext>
            </a:extLst>
          </p:cNvPr>
          <p:cNvSpPr>
            <a:spLocks noGrp="1"/>
          </p:cNvSpPr>
          <p:nvPr>
            <p:ph type="title"/>
          </p:nvPr>
        </p:nvSpPr>
        <p:spPr>
          <a:xfrm>
            <a:off x="358219" y="95051"/>
            <a:ext cx="11224181" cy="707629"/>
          </a:xfrm>
        </p:spPr>
        <p:txBody>
          <a:bodyPr>
            <a:normAutofit/>
          </a:bodyPr>
          <a:lstStyle/>
          <a:p>
            <a:r>
              <a:rPr lang="en-GB" dirty="0"/>
              <a:t>HOW DO WE CHOOSE A METHODOLOGY?</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1782960" y="1580554"/>
            <a:ext cx="8617148" cy="500062"/>
          </a:xfrm>
          <a:prstGeom prst="rect">
            <a:avLst/>
          </a:prstGeom>
        </p:spPr>
      </p:pic>
      <p:sp>
        <p:nvSpPr>
          <p:cNvPr id="4" name="object 4"/>
          <p:cNvSpPr/>
          <p:nvPr/>
        </p:nvSpPr>
        <p:spPr>
          <a:xfrm>
            <a:off x="1774032" y="6576714"/>
            <a:ext cx="8679815" cy="0"/>
          </a:xfrm>
          <a:custGeom>
            <a:avLst/>
            <a:gdLst/>
            <a:ahLst/>
            <a:cxnLst/>
            <a:rect l="l" t="t" r="r" b="b"/>
            <a:pathLst>
              <a:path w="8679815">
                <a:moveTo>
                  <a:pt x="0" y="0"/>
                </a:moveTo>
                <a:lnTo>
                  <a:pt x="8679660" y="0"/>
                </a:lnTo>
              </a:path>
            </a:pathLst>
          </a:custGeom>
          <a:ln w="26789">
            <a:solidFill>
              <a:srgbClr val="9E2842"/>
            </a:solidFill>
          </a:ln>
        </p:spPr>
        <p:txBody>
          <a:bodyPr wrap="square" lIns="0" tIns="0" rIns="0" bIns="0" rtlCol="0"/>
          <a:lstStyle/>
          <a:p>
            <a:endParaRPr/>
          </a:p>
        </p:txBody>
      </p:sp>
      <p:graphicFrame>
        <p:nvGraphicFramePr>
          <p:cNvPr id="5" name="object 5"/>
          <p:cNvGraphicFramePr>
            <a:graphicFrameLocks noGrp="1"/>
          </p:cNvGraphicFramePr>
          <p:nvPr/>
        </p:nvGraphicFramePr>
        <p:xfrm>
          <a:off x="1768078" y="1598414"/>
          <a:ext cx="8590280" cy="4302124"/>
        </p:xfrm>
        <a:graphic>
          <a:graphicData uri="http://schemas.openxmlformats.org/drawingml/2006/table">
            <a:tbl>
              <a:tblPr firstRow="1" bandRow="1">
                <a:tableStyleId>{2D5ABB26-0587-4C30-8999-92F81FD0307C}</a:tableStyleId>
              </a:tblPr>
              <a:tblGrid>
                <a:gridCol w="3476625">
                  <a:extLst>
                    <a:ext uri="{9D8B030D-6E8A-4147-A177-3AD203B41FA5}">
                      <a16:colId xmlns:a16="http://schemas.microsoft.com/office/drawing/2014/main" val="20000"/>
                    </a:ext>
                  </a:extLst>
                </a:gridCol>
                <a:gridCol w="5113655">
                  <a:extLst>
                    <a:ext uri="{9D8B030D-6E8A-4147-A177-3AD203B41FA5}">
                      <a16:colId xmlns:a16="http://schemas.microsoft.com/office/drawing/2014/main" val="20001"/>
                    </a:ext>
                  </a:extLst>
                </a:gridCol>
              </a:tblGrid>
              <a:tr h="508634">
                <a:tc gridSpan="2">
                  <a:txBody>
                    <a:bodyPr/>
                    <a:lstStyle/>
                    <a:p>
                      <a:pPr>
                        <a:lnSpc>
                          <a:spcPct val="100000"/>
                        </a:lnSpc>
                      </a:pPr>
                      <a:endParaRPr sz="2100">
                        <a:latin typeface="Times New Roman"/>
                        <a:cs typeface="Times New Roman"/>
                      </a:endParaRPr>
                    </a:p>
                  </a:txBody>
                  <a:tcPr marL="0" marR="0" marT="0" marB="0">
                    <a:lnL w="19050">
                      <a:solidFill>
                        <a:srgbClr val="232323"/>
                      </a:solidFill>
                      <a:prstDash val="solid"/>
                    </a:lnL>
                    <a:lnR w="19050">
                      <a:solidFill>
                        <a:srgbClr val="232323"/>
                      </a:solidFill>
                      <a:prstDash val="solid"/>
                    </a:lnR>
                    <a:lnT w="19050">
                      <a:solidFill>
                        <a:srgbClr val="232323"/>
                      </a:solidFill>
                      <a:prstDash val="solid"/>
                    </a:lnT>
                    <a:lnB w="19050">
                      <a:solidFill>
                        <a:srgbClr val="232323"/>
                      </a:solidFill>
                      <a:prstDash val="solid"/>
                    </a:lnB>
                  </a:tcPr>
                </a:tc>
                <a:tc hMerge="1">
                  <a:txBody>
                    <a:bodyPr/>
                    <a:lstStyle/>
                    <a:p>
                      <a:endParaRPr/>
                    </a:p>
                  </a:txBody>
                  <a:tcPr marL="0" marR="0" marT="0" marB="0"/>
                </a:tc>
                <a:extLst>
                  <a:ext uri="{0D108BD9-81ED-4DB2-BD59-A6C34878D82A}">
                    <a16:rowId xmlns:a16="http://schemas.microsoft.com/office/drawing/2014/main" val="10000"/>
                  </a:ext>
                </a:extLst>
              </a:tr>
              <a:tr h="868680">
                <a:tc>
                  <a:txBody>
                    <a:bodyPr/>
                    <a:lstStyle/>
                    <a:p>
                      <a:pPr marL="132080" marR="721360" indent="-4445">
                        <a:lnSpc>
                          <a:spcPts val="2390"/>
                        </a:lnSpc>
                        <a:spcBef>
                          <a:spcPts val="100"/>
                        </a:spcBef>
                      </a:pPr>
                      <a:r>
                        <a:rPr sz="2200" spc="140" dirty="0">
                          <a:latin typeface="Arial MT"/>
                          <a:cs typeface="Arial MT"/>
                        </a:rPr>
                        <a:t>Experiment</a:t>
                      </a:r>
                      <a:r>
                        <a:rPr sz="2200" spc="345" dirty="0">
                          <a:latin typeface="Arial MT"/>
                          <a:cs typeface="Arial MT"/>
                        </a:rPr>
                        <a:t> </a:t>
                      </a:r>
                      <a:r>
                        <a:rPr sz="2200" spc="-10" dirty="0">
                          <a:latin typeface="Arial MT"/>
                          <a:cs typeface="Arial MT"/>
                        </a:rPr>
                        <a:t>(causal relationship)</a:t>
                      </a:r>
                      <a:endParaRPr sz="2200">
                        <a:latin typeface="Arial MT"/>
                        <a:cs typeface="Arial MT"/>
                      </a:endParaRPr>
                    </a:p>
                  </a:txBody>
                  <a:tcPr marL="0" marR="0" marT="12700" marB="0">
                    <a:lnL w="19050">
                      <a:solidFill>
                        <a:srgbClr val="232323"/>
                      </a:solidFill>
                      <a:prstDash val="solid"/>
                    </a:lnL>
                    <a:lnR w="19050">
                      <a:solidFill>
                        <a:srgbClr val="232323"/>
                      </a:solidFill>
                      <a:prstDash val="solid"/>
                    </a:lnR>
                    <a:lnT w="19050">
                      <a:solidFill>
                        <a:srgbClr val="232323"/>
                      </a:solidFill>
                      <a:prstDash val="solid"/>
                    </a:lnT>
                    <a:lnB w="19050">
                      <a:solidFill>
                        <a:srgbClr val="232323"/>
                      </a:solidFill>
                      <a:prstDash val="solid"/>
                    </a:lnB>
                  </a:tcPr>
                </a:tc>
                <a:tc>
                  <a:txBody>
                    <a:bodyPr/>
                    <a:lstStyle/>
                    <a:p>
                      <a:pPr marL="113664">
                        <a:lnSpc>
                          <a:spcPts val="2445"/>
                        </a:lnSpc>
                      </a:pPr>
                      <a:r>
                        <a:rPr sz="2150" dirty="0">
                          <a:latin typeface="Arial MT"/>
                          <a:cs typeface="Arial MT"/>
                        </a:rPr>
                        <a:t>Tests,</a:t>
                      </a:r>
                      <a:r>
                        <a:rPr sz="2150" spc="355" dirty="0">
                          <a:latin typeface="Arial MT"/>
                          <a:cs typeface="Arial MT"/>
                        </a:rPr>
                        <a:t> </a:t>
                      </a:r>
                      <a:r>
                        <a:rPr sz="2150" dirty="0">
                          <a:latin typeface="Arial MT"/>
                          <a:cs typeface="Arial MT"/>
                        </a:rPr>
                        <a:t>behavioural</a:t>
                      </a:r>
                      <a:r>
                        <a:rPr sz="2150" spc="455" dirty="0">
                          <a:latin typeface="Arial MT"/>
                          <a:cs typeface="Arial MT"/>
                        </a:rPr>
                        <a:t> </a:t>
                      </a:r>
                      <a:r>
                        <a:rPr sz="2150" dirty="0">
                          <a:latin typeface="Arial MT"/>
                          <a:cs typeface="Arial MT"/>
                        </a:rPr>
                        <a:t>measurement,</a:t>
                      </a:r>
                      <a:r>
                        <a:rPr sz="2150" spc="509" dirty="0">
                          <a:latin typeface="Arial MT"/>
                          <a:cs typeface="Arial MT"/>
                        </a:rPr>
                        <a:t> </a:t>
                      </a:r>
                      <a:r>
                        <a:rPr sz="2150" spc="-20" dirty="0">
                          <a:latin typeface="Arial MT"/>
                          <a:cs typeface="Arial MT"/>
                        </a:rPr>
                        <a:t>etc.</a:t>
                      </a:r>
                      <a:endParaRPr sz="2150">
                        <a:latin typeface="Arial MT"/>
                        <a:cs typeface="Arial MT"/>
                      </a:endParaRPr>
                    </a:p>
                  </a:txBody>
                  <a:tcPr marL="0" marR="0" marT="0" marB="0">
                    <a:lnL w="19050">
                      <a:solidFill>
                        <a:srgbClr val="232323"/>
                      </a:solidFill>
                      <a:prstDash val="solid"/>
                    </a:lnL>
                    <a:lnR w="19050">
                      <a:solidFill>
                        <a:srgbClr val="232323"/>
                      </a:solidFill>
                      <a:prstDash val="solid"/>
                    </a:lnR>
                    <a:lnT w="19050">
                      <a:solidFill>
                        <a:srgbClr val="232323"/>
                      </a:solidFill>
                      <a:prstDash val="solid"/>
                    </a:lnT>
                    <a:lnB w="19050">
                      <a:solidFill>
                        <a:srgbClr val="232323"/>
                      </a:solidFill>
                      <a:prstDash val="solid"/>
                    </a:lnB>
                  </a:tcPr>
                </a:tc>
                <a:extLst>
                  <a:ext uri="{0D108BD9-81ED-4DB2-BD59-A6C34878D82A}">
                    <a16:rowId xmlns:a16="http://schemas.microsoft.com/office/drawing/2014/main" val="10001"/>
                  </a:ext>
                </a:extLst>
              </a:tr>
              <a:tr h="889635">
                <a:tc>
                  <a:txBody>
                    <a:bodyPr/>
                    <a:lstStyle/>
                    <a:p>
                      <a:pPr marL="125730">
                        <a:lnSpc>
                          <a:spcPts val="2480"/>
                        </a:lnSpc>
                      </a:pPr>
                      <a:r>
                        <a:rPr sz="2500" spc="-10" dirty="0">
                          <a:latin typeface="Arial MT"/>
                          <a:cs typeface="Arial MT"/>
                        </a:rPr>
                        <a:t>Phenomenology</a:t>
                      </a:r>
                      <a:endParaRPr sz="2500">
                        <a:latin typeface="Arial MT"/>
                        <a:cs typeface="Arial MT"/>
                      </a:endParaRPr>
                    </a:p>
                    <a:p>
                      <a:pPr marL="133350">
                        <a:lnSpc>
                          <a:spcPts val="2485"/>
                        </a:lnSpc>
                      </a:pPr>
                      <a:r>
                        <a:rPr sz="2200" spc="-10" dirty="0">
                          <a:latin typeface="Arial MT"/>
                          <a:cs typeface="Arial MT"/>
                        </a:rPr>
                        <a:t>(meaning)</a:t>
                      </a:r>
                      <a:endParaRPr sz="2200">
                        <a:latin typeface="Arial MT"/>
                        <a:cs typeface="Arial MT"/>
                      </a:endParaRPr>
                    </a:p>
                  </a:txBody>
                  <a:tcPr marL="0" marR="0" marT="0" marB="0">
                    <a:lnL w="19050">
                      <a:solidFill>
                        <a:srgbClr val="232323"/>
                      </a:solidFill>
                      <a:prstDash val="solid"/>
                    </a:lnL>
                    <a:lnR w="19050">
                      <a:solidFill>
                        <a:srgbClr val="232323"/>
                      </a:solidFill>
                      <a:prstDash val="solid"/>
                    </a:lnR>
                    <a:lnT w="19050">
                      <a:solidFill>
                        <a:srgbClr val="232323"/>
                      </a:solidFill>
                      <a:prstDash val="solid"/>
                    </a:lnT>
                    <a:lnB w="19050">
                      <a:solidFill>
                        <a:srgbClr val="232323"/>
                      </a:solidFill>
                      <a:prstDash val="solid"/>
                    </a:lnB>
                  </a:tcPr>
                </a:tc>
                <a:tc>
                  <a:txBody>
                    <a:bodyPr/>
                    <a:lstStyle/>
                    <a:p>
                      <a:pPr marL="111125">
                        <a:lnSpc>
                          <a:spcPts val="2415"/>
                        </a:lnSpc>
                      </a:pPr>
                      <a:r>
                        <a:rPr sz="2300" dirty="0">
                          <a:latin typeface="Arial MT"/>
                          <a:cs typeface="Arial MT"/>
                        </a:rPr>
                        <a:t>In-depth</a:t>
                      </a:r>
                      <a:r>
                        <a:rPr sz="2300" spc="450" dirty="0">
                          <a:latin typeface="Arial MT"/>
                          <a:cs typeface="Arial MT"/>
                        </a:rPr>
                        <a:t> </a:t>
                      </a:r>
                      <a:r>
                        <a:rPr sz="2300" spc="-10" dirty="0">
                          <a:latin typeface="Arial MT"/>
                          <a:cs typeface="Arial MT"/>
                        </a:rPr>
                        <a:t>conversations,</a:t>
                      </a:r>
                      <a:endParaRPr sz="2300">
                        <a:latin typeface="Arial MT"/>
                        <a:cs typeface="Arial MT"/>
                      </a:endParaRPr>
                    </a:p>
                    <a:p>
                      <a:pPr marL="119380">
                        <a:lnSpc>
                          <a:spcPts val="2560"/>
                        </a:lnSpc>
                      </a:pPr>
                      <a:r>
                        <a:rPr sz="2250" spc="-10" dirty="0">
                          <a:latin typeface="Arial MT"/>
                          <a:cs typeface="Arial MT"/>
                        </a:rPr>
                        <a:t>phenomenological</a:t>
                      </a:r>
                      <a:r>
                        <a:rPr sz="2250" spc="70" dirty="0">
                          <a:latin typeface="Arial MT"/>
                          <a:cs typeface="Arial MT"/>
                        </a:rPr>
                        <a:t> </a:t>
                      </a:r>
                      <a:r>
                        <a:rPr sz="2250" dirty="0">
                          <a:latin typeface="Arial MT"/>
                          <a:cs typeface="Arial MT"/>
                        </a:rPr>
                        <a:t>literature,</a:t>
                      </a:r>
                      <a:r>
                        <a:rPr sz="2250" spc="310" dirty="0">
                          <a:latin typeface="Arial MT"/>
                          <a:cs typeface="Arial MT"/>
                        </a:rPr>
                        <a:t> </a:t>
                      </a:r>
                      <a:r>
                        <a:rPr sz="2250" spc="-20" dirty="0">
                          <a:latin typeface="Arial MT"/>
                          <a:cs typeface="Arial MT"/>
                        </a:rPr>
                        <a:t>etc.</a:t>
                      </a:r>
                      <a:endParaRPr sz="2250">
                        <a:latin typeface="Arial MT"/>
                        <a:cs typeface="Arial MT"/>
                      </a:endParaRPr>
                    </a:p>
                  </a:txBody>
                  <a:tcPr marL="0" marR="0" marT="0" marB="0">
                    <a:lnL w="19050">
                      <a:solidFill>
                        <a:srgbClr val="232323"/>
                      </a:solidFill>
                      <a:prstDash val="solid"/>
                    </a:lnL>
                    <a:lnR w="19050">
                      <a:solidFill>
                        <a:srgbClr val="232323"/>
                      </a:solidFill>
                      <a:prstDash val="solid"/>
                    </a:lnR>
                    <a:lnT w="19050">
                      <a:solidFill>
                        <a:srgbClr val="232323"/>
                      </a:solidFill>
                      <a:prstDash val="solid"/>
                    </a:lnT>
                    <a:lnB w="19050">
                      <a:solidFill>
                        <a:srgbClr val="232323"/>
                      </a:solidFill>
                      <a:prstDash val="solid"/>
                    </a:lnB>
                  </a:tcPr>
                </a:tc>
                <a:extLst>
                  <a:ext uri="{0D108BD9-81ED-4DB2-BD59-A6C34878D82A}">
                    <a16:rowId xmlns:a16="http://schemas.microsoft.com/office/drawing/2014/main" val="10002"/>
                  </a:ext>
                </a:extLst>
              </a:tr>
              <a:tr h="993775">
                <a:tc>
                  <a:txBody>
                    <a:bodyPr/>
                    <a:lstStyle/>
                    <a:p>
                      <a:pPr marL="131445" marR="177165" indent="-3810">
                        <a:lnSpc>
                          <a:spcPts val="2390"/>
                        </a:lnSpc>
                        <a:spcBef>
                          <a:spcPts val="100"/>
                        </a:spcBef>
                        <a:tabLst>
                          <a:tab pos="2044064" algn="l"/>
                        </a:tabLst>
                      </a:pPr>
                      <a:r>
                        <a:rPr sz="2200" spc="125" dirty="0">
                          <a:latin typeface="Arial MT"/>
                          <a:cs typeface="Arial MT"/>
                        </a:rPr>
                        <a:t>Ethnography</a:t>
                      </a:r>
                      <a:r>
                        <a:rPr sz="2200" dirty="0">
                          <a:latin typeface="Arial MT"/>
                          <a:cs typeface="Arial MT"/>
                        </a:rPr>
                        <a:t>	</a:t>
                      </a:r>
                      <a:r>
                        <a:rPr sz="2200" spc="-10" dirty="0">
                          <a:latin typeface="Arial MT"/>
                          <a:cs typeface="Arial MT"/>
                        </a:rPr>
                        <a:t>(patterns, descriptions)</a:t>
                      </a:r>
                      <a:endParaRPr sz="2200">
                        <a:latin typeface="Arial MT"/>
                        <a:cs typeface="Arial MT"/>
                      </a:endParaRPr>
                    </a:p>
                  </a:txBody>
                  <a:tcPr marL="0" marR="0" marT="12700" marB="0">
                    <a:lnL w="19050">
                      <a:solidFill>
                        <a:srgbClr val="232323"/>
                      </a:solidFill>
                      <a:prstDash val="solid"/>
                    </a:lnL>
                    <a:lnR w="19050">
                      <a:solidFill>
                        <a:srgbClr val="232323"/>
                      </a:solidFill>
                      <a:prstDash val="solid"/>
                    </a:lnR>
                    <a:lnT w="19050">
                      <a:solidFill>
                        <a:srgbClr val="232323"/>
                      </a:solidFill>
                      <a:prstDash val="solid"/>
                    </a:lnT>
                    <a:lnB w="19050">
                      <a:solidFill>
                        <a:srgbClr val="232323"/>
                      </a:solidFill>
                      <a:prstDash val="solid"/>
                    </a:lnB>
                  </a:tcPr>
                </a:tc>
                <a:tc>
                  <a:txBody>
                    <a:bodyPr/>
                    <a:lstStyle/>
                    <a:p>
                      <a:pPr marL="119380" marR="260350" indent="5715">
                        <a:lnSpc>
                          <a:spcPts val="2390"/>
                        </a:lnSpc>
                        <a:spcBef>
                          <a:spcPts val="100"/>
                        </a:spcBef>
                      </a:pPr>
                      <a:r>
                        <a:rPr sz="2150" dirty="0">
                          <a:latin typeface="Arial MT"/>
                          <a:cs typeface="Arial MT"/>
                        </a:rPr>
                        <a:t>Observations,</a:t>
                      </a:r>
                      <a:r>
                        <a:rPr sz="2150" spc="-25" dirty="0">
                          <a:latin typeface="Arial MT"/>
                          <a:cs typeface="Arial MT"/>
                        </a:rPr>
                        <a:t>  </a:t>
                      </a:r>
                      <a:r>
                        <a:rPr sz="2150" dirty="0">
                          <a:latin typeface="Arial MT"/>
                          <a:cs typeface="Arial MT"/>
                        </a:rPr>
                        <a:t>field</a:t>
                      </a:r>
                      <a:r>
                        <a:rPr sz="2150" spc="370" dirty="0">
                          <a:latin typeface="Arial MT"/>
                          <a:cs typeface="Arial MT"/>
                        </a:rPr>
                        <a:t> </a:t>
                      </a:r>
                      <a:r>
                        <a:rPr sz="2150" dirty="0">
                          <a:latin typeface="Arial MT"/>
                          <a:cs typeface="Arial MT"/>
                        </a:rPr>
                        <a:t>notes,</a:t>
                      </a:r>
                      <a:r>
                        <a:rPr sz="2150" spc="265" dirty="0">
                          <a:latin typeface="Arial MT"/>
                          <a:cs typeface="Arial MT"/>
                        </a:rPr>
                        <a:t> </a:t>
                      </a:r>
                      <a:r>
                        <a:rPr sz="2150" spc="40" dirty="0">
                          <a:latin typeface="Arial MT"/>
                          <a:cs typeface="Arial MT"/>
                        </a:rPr>
                        <a:t>interviews, </a:t>
                      </a:r>
                      <a:r>
                        <a:rPr sz="2150" dirty="0">
                          <a:latin typeface="Arial MT"/>
                          <a:cs typeface="Arial MT"/>
                        </a:rPr>
                        <a:t>focus</a:t>
                      </a:r>
                      <a:r>
                        <a:rPr sz="2150" spc="315" dirty="0">
                          <a:latin typeface="Arial MT"/>
                          <a:cs typeface="Arial MT"/>
                        </a:rPr>
                        <a:t> </a:t>
                      </a:r>
                      <a:r>
                        <a:rPr sz="2150" dirty="0">
                          <a:latin typeface="Arial MT"/>
                          <a:cs typeface="Arial MT"/>
                        </a:rPr>
                        <a:t>groups,</a:t>
                      </a:r>
                      <a:r>
                        <a:rPr sz="2150" spc="395" dirty="0">
                          <a:latin typeface="Arial MT"/>
                          <a:cs typeface="Arial MT"/>
                        </a:rPr>
                        <a:t> </a:t>
                      </a:r>
                      <a:r>
                        <a:rPr sz="2150" dirty="0">
                          <a:latin typeface="Arial MT"/>
                          <a:cs typeface="Arial MT"/>
                        </a:rPr>
                        <a:t>documents,</a:t>
                      </a:r>
                      <a:r>
                        <a:rPr sz="2150" spc="380" dirty="0">
                          <a:latin typeface="Arial MT"/>
                          <a:cs typeface="Arial MT"/>
                        </a:rPr>
                        <a:t> </a:t>
                      </a:r>
                      <a:r>
                        <a:rPr sz="2150" spc="-10" dirty="0">
                          <a:latin typeface="Arial MT"/>
                          <a:cs typeface="Arial MT"/>
                        </a:rPr>
                        <a:t>artefacts, </a:t>
                      </a:r>
                      <a:r>
                        <a:rPr sz="2150" spc="-20" dirty="0">
                          <a:latin typeface="Arial MT"/>
                          <a:cs typeface="Arial MT"/>
                        </a:rPr>
                        <a:t>etc.</a:t>
                      </a:r>
                      <a:endParaRPr sz="2150">
                        <a:latin typeface="Arial MT"/>
                        <a:cs typeface="Arial MT"/>
                      </a:endParaRPr>
                    </a:p>
                  </a:txBody>
                  <a:tcPr marL="0" marR="0" marT="12700" marB="0">
                    <a:lnL w="19050">
                      <a:solidFill>
                        <a:srgbClr val="232323"/>
                      </a:solidFill>
                      <a:prstDash val="solid"/>
                    </a:lnL>
                    <a:lnR w="19050">
                      <a:solidFill>
                        <a:srgbClr val="232323"/>
                      </a:solidFill>
                      <a:prstDash val="solid"/>
                    </a:lnR>
                    <a:lnT w="19050">
                      <a:solidFill>
                        <a:srgbClr val="232323"/>
                      </a:solidFill>
                      <a:prstDash val="solid"/>
                    </a:lnT>
                    <a:lnB w="19050">
                      <a:solidFill>
                        <a:srgbClr val="232323"/>
                      </a:solidFill>
                      <a:prstDash val="solid"/>
                    </a:lnB>
                  </a:tcPr>
                </a:tc>
                <a:extLst>
                  <a:ext uri="{0D108BD9-81ED-4DB2-BD59-A6C34878D82A}">
                    <a16:rowId xmlns:a16="http://schemas.microsoft.com/office/drawing/2014/main" val="10003"/>
                  </a:ext>
                </a:extLst>
              </a:tr>
              <a:tr h="1041400">
                <a:tc>
                  <a:txBody>
                    <a:bodyPr/>
                    <a:lstStyle/>
                    <a:p>
                      <a:pPr marL="126364">
                        <a:lnSpc>
                          <a:spcPts val="2625"/>
                        </a:lnSpc>
                      </a:pPr>
                      <a:r>
                        <a:rPr sz="2450" spc="145" dirty="0">
                          <a:latin typeface="Calibri"/>
                          <a:cs typeface="Calibri"/>
                        </a:rPr>
                        <a:t>Case</a:t>
                      </a:r>
                      <a:r>
                        <a:rPr sz="2450" spc="95" dirty="0">
                          <a:latin typeface="Calibri"/>
                          <a:cs typeface="Calibri"/>
                        </a:rPr>
                        <a:t> </a:t>
                      </a:r>
                      <a:r>
                        <a:rPr sz="2450" spc="114" dirty="0">
                          <a:latin typeface="Calibri"/>
                          <a:cs typeface="Calibri"/>
                        </a:rPr>
                        <a:t>study</a:t>
                      </a:r>
                      <a:endParaRPr sz="2450">
                        <a:latin typeface="Calibri"/>
                        <a:cs typeface="Calibri"/>
                      </a:endParaRPr>
                    </a:p>
                    <a:p>
                      <a:pPr marL="132715">
                        <a:lnSpc>
                          <a:spcPct val="100000"/>
                        </a:lnSpc>
                        <a:spcBef>
                          <a:spcPts val="105"/>
                        </a:spcBef>
                      </a:pPr>
                      <a:r>
                        <a:rPr sz="2250" spc="-10" dirty="0">
                          <a:latin typeface="Arial MT"/>
                          <a:cs typeface="Arial MT"/>
                        </a:rPr>
                        <a:t>(phenomenon)</a:t>
                      </a:r>
                      <a:endParaRPr sz="2250">
                        <a:latin typeface="Arial MT"/>
                        <a:cs typeface="Arial MT"/>
                      </a:endParaRPr>
                    </a:p>
                  </a:txBody>
                  <a:tcPr marL="0" marR="0" marT="0" marB="0">
                    <a:lnL w="19050">
                      <a:solidFill>
                        <a:srgbClr val="232323"/>
                      </a:solidFill>
                      <a:prstDash val="solid"/>
                    </a:lnL>
                    <a:lnR w="19050">
                      <a:solidFill>
                        <a:srgbClr val="232323"/>
                      </a:solidFill>
                      <a:prstDash val="solid"/>
                    </a:lnR>
                    <a:lnT w="19050">
                      <a:solidFill>
                        <a:srgbClr val="232323"/>
                      </a:solidFill>
                      <a:prstDash val="solid"/>
                    </a:lnT>
                    <a:lnB w="19050">
                      <a:solidFill>
                        <a:srgbClr val="232323"/>
                      </a:solidFill>
                      <a:prstDash val="solid"/>
                    </a:lnB>
                  </a:tcPr>
                </a:tc>
                <a:tc>
                  <a:txBody>
                    <a:bodyPr/>
                    <a:lstStyle/>
                    <a:p>
                      <a:pPr marL="119380" marR="460375" indent="-9525">
                        <a:lnSpc>
                          <a:spcPts val="2390"/>
                        </a:lnSpc>
                        <a:spcBef>
                          <a:spcPts val="220"/>
                        </a:spcBef>
                      </a:pPr>
                      <a:r>
                        <a:rPr sz="2350" dirty="0">
                          <a:latin typeface="Arial MT"/>
                          <a:cs typeface="Arial MT"/>
                        </a:rPr>
                        <a:t>Interviews,</a:t>
                      </a:r>
                      <a:r>
                        <a:rPr sz="2350" spc="-10" dirty="0">
                          <a:latin typeface="Arial MT"/>
                          <a:cs typeface="Arial MT"/>
                        </a:rPr>
                        <a:t> </a:t>
                      </a:r>
                      <a:r>
                        <a:rPr sz="2350" spc="-50" dirty="0">
                          <a:latin typeface="Arial MT"/>
                          <a:cs typeface="Arial MT"/>
                        </a:rPr>
                        <a:t>observations,</a:t>
                      </a:r>
                      <a:r>
                        <a:rPr sz="2350" spc="95" dirty="0">
                          <a:latin typeface="Arial MT"/>
                          <a:cs typeface="Arial MT"/>
                        </a:rPr>
                        <a:t> </a:t>
                      </a:r>
                      <a:r>
                        <a:rPr sz="2350" spc="-10" dirty="0">
                          <a:latin typeface="Arial MT"/>
                          <a:cs typeface="Arial MT"/>
                        </a:rPr>
                        <a:t>focus </a:t>
                      </a:r>
                      <a:r>
                        <a:rPr sz="2350" spc="-35" dirty="0">
                          <a:latin typeface="Arial MT"/>
                          <a:cs typeface="Arial MT"/>
                        </a:rPr>
                        <a:t>groups,</a:t>
                      </a:r>
                      <a:r>
                        <a:rPr sz="2350" spc="-30" dirty="0">
                          <a:latin typeface="Arial MT"/>
                          <a:cs typeface="Arial MT"/>
                        </a:rPr>
                        <a:t> </a:t>
                      </a:r>
                      <a:r>
                        <a:rPr sz="2350" spc="-50" dirty="0">
                          <a:latin typeface="Arial MT"/>
                          <a:cs typeface="Arial MT"/>
                        </a:rPr>
                        <a:t>documents,</a:t>
                      </a:r>
                      <a:r>
                        <a:rPr sz="2350" spc="20" dirty="0">
                          <a:latin typeface="Arial MT"/>
                          <a:cs typeface="Arial MT"/>
                        </a:rPr>
                        <a:t> </a:t>
                      </a:r>
                      <a:r>
                        <a:rPr sz="2350" spc="-70" dirty="0">
                          <a:latin typeface="Arial MT"/>
                          <a:cs typeface="Arial MT"/>
                        </a:rPr>
                        <a:t>evidences,</a:t>
                      </a:r>
                      <a:r>
                        <a:rPr sz="2350" dirty="0">
                          <a:latin typeface="Arial MT"/>
                          <a:cs typeface="Arial MT"/>
                        </a:rPr>
                        <a:t> </a:t>
                      </a:r>
                      <a:r>
                        <a:rPr sz="2350" spc="-20" dirty="0">
                          <a:latin typeface="Arial MT"/>
                          <a:cs typeface="Arial MT"/>
                        </a:rPr>
                        <a:t>etc.</a:t>
                      </a:r>
                      <a:endParaRPr sz="2350">
                        <a:latin typeface="Arial MT"/>
                        <a:cs typeface="Arial MT"/>
                      </a:endParaRPr>
                    </a:p>
                  </a:txBody>
                  <a:tcPr marL="0" marR="0" marT="27940" marB="0">
                    <a:lnL w="19050">
                      <a:solidFill>
                        <a:srgbClr val="232323"/>
                      </a:solidFill>
                      <a:prstDash val="solid"/>
                    </a:lnL>
                    <a:lnR w="19050">
                      <a:solidFill>
                        <a:srgbClr val="232323"/>
                      </a:solidFill>
                      <a:prstDash val="solid"/>
                    </a:lnR>
                    <a:lnT w="19050">
                      <a:solidFill>
                        <a:srgbClr val="232323"/>
                      </a:solidFill>
                      <a:prstDash val="solid"/>
                    </a:lnT>
                    <a:lnB w="19050">
                      <a:solidFill>
                        <a:srgbClr val="232323"/>
                      </a:solidFill>
                      <a:prstDash val="solid"/>
                    </a:lnB>
                  </a:tcPr>
                </a:tc>
                <a:extLst>
                  <a:ext uri="{0D108BD9-81ED-4DB2-BD59-A6C34878D82A}">
                    <a16:rowId xmlns:a16="http://schemas.microsoft.com/office/drawing/2014/main" val="10004"/>
                  </a:ext>
                </a:extLst>
              </a:tr>
            </a:tbl>
          </a:graphicData>
        </a:graphic>
      </p:graphicFrame>
      <p:sp>
        <p:nvSpPr>
          <p:cNvPr id="6" name="object 6"/>
          <p:cNvSpPr txBox="1"/>
          <p:nvPr/>
        </p:nvSpPr>
        <p:spPr>
          <a:xfrm>
            <a:off x="7922177" y="6600725"/>
            <a:ext cx="2295525" cy="162224"/>
          </a:xfrm>
          <a:prstGeom prst="rect">
            <a:avLst/>
          </a:prstGeom>
        </p:spPr>
        <p:txBody>
          <a:bodyPr vert="horz" wrap="square" lIns="0" tIns="15875" rIns="0" bIns="0" rtlCol="0">
            <a:spAutoFit/>
          </a:bodyPr>
          <a:lstStyle/>
          <a:p>
            <a:pPr marL="12700">
              <a:spcBef>
                <a:spcPts val="125"/>
              </a:spcBef>
            </a:pPr>
            <a:r>
              <a:rPr sz="950" dirty="0">
                <a:latin typeface="Arial MT"/>
                <a:cs typeface="Arial MT"/>
              </a:rPr>
              <a:t>Partly</a:t>
            </a:r>
            <a:r>
              <a:rPr sz="950" spc="130" dirty="0">
                <a:latin typeface="Arial MT"/>
                <a:cs typeface="Arial MT"/>
              </a:rPr>
              <a:t> </a:t>
            </a:r>
            <a:r>
              <a:rPr sz="950" dirty="0">
                <a:latin typeface="Arial MT"/>
                <a:cs typeface="Arial MT"/>
              </a:rPr>
              <a:t>based</a:t>
            </a:r>
            <a:r>
              <a:rPr sz="950" spc="95" dirty="0">
                <a:latin typeface="Arial MT"/>
                <a:cs typeface="Arial MT"/>
              </a:rPr>
              <a:t> </a:t>
            </a:r>
            <a:r>
              <a:rPr sz="950" dirty="0">
                <a:solidFill>
                  <a:srgbClr val="1F1F1F"/>
                </a:solidFill>
                <a:latin typeface="Arial MT"/>
                <a:cs typeface="Arial MT"/>
              </a:rPr>
              <a:t>on</a:t>
            </a:r>
            <a:r>
              <a:rPr sz="950" spc="100" dirty="0">
                <a:solidFill>
                  <a:srgbClr val="1F1F1F"/>
                </a:solidFill>
                <a:latin typeface="Arial MT"/>
                <a:cs typeface="Arial MT"/>
              </a:rPr>
              <a:t> </a:t>
            </a:r>
            <a:r>
              <a:rPr sz="950" dirty="0">
                <a:latin typeface="Arial MT"/>
                <a:cs typeface="Arial MT"/>
              </a:rPr>
              <a:t>Richards</a:t>
            </a:r>
            <a:r>
              <a:rPr sz="950" spc="175" dirty="0">
                <a:latin typeface="Arial MT"/>
                <a:cs typeface="Arial MT"/>
              </a:rPr>
              <a:t> </a:t>
            </a:r>
            <a:r>
              <a:rPr sz="950" dirty="0">
                <a:latin typeface="Arial MT"/>
                <a:cs typeface="Arial MT"/>
              </a:rPr>
              <a:t>&amp;</a:t>
            </a:r>
            <a:r>
              <a:rPr sz="950" spc="65" dirty="0">
                <a:latin typeface="Arial MT"/>
                <a:cs typeface="Arial MT"/>
              </a:rPr>
              <a:t> </a:t>
            </a:r>
            <a:r>
              <a:rPr sz="950" dirty="0">
                <a:latin typeface="Arial MT"/>
                <a:cs typeface="Arial MT"/>
              </a:rPr>
              <a:t>Morse,</a:t>
            </a:r>
            <a:r>
              <a:rPr sz="950" spc="70" dirty="0">
                <a:latin typeface="Arial MT"/>
                <a:cs typeface="Arial MT"/>
              </a:rPr>
              <a:t> </a:t>
            </a:r>
            <a:r>
              <a:rPr sz="950" spc="-20" dirty="0">
                <a:latin typeface="Arial MT"/>
                <a:cs typeface="Arial MT"/>
              </a:rPr>
              <a:t>2007</a:t>
            </a:r>
            <a:endParaRPr sz="950">
              <a:latin typeface="Arial MT"/>
              <a:cs typeface="Arial MT"/>
            </a:endParaRPr>
          </a:p>
        </p:txBody>
      </p:sp>
      <p:sp>
        <p:nvSpPr>
          <p:cNvPr id="7" name="Title 6">
            <a:extLst>
              <a:ext uri="{FF2B5EF4-FFF2-40B4-BE49-F238E27FC236}">
                <a16:creationId xmlns:a16="http://schemas.microsoft.com/office/drawing/2014/main" id="{80E19C47-027D-5EA0-08EC-AE82614EEC98}"/>
              </a:ext>
            </a:extLst>
          </p:cNvPr>
          <p:cNvSpPr>
            <a:spLocks noGrp="1"/>
          </p:cNvSpPr>
          <p:nvPr>
            <p:ph type="title"/>
          </p:nvPr>
        </p:nvSpPr>
        <p:spPr>
          <a:xfrm>
            <a:off x="358219" y="365125"/>
            <a:ext cx="11481847" cy="592337"/>
          </a:xfrm>
        </p:spPr>
        <p:txBody>
          <a:bodyPr>
            <a:normAutofit fontScale="90000"/>
          </a:bodyPr>
          <a:lstStyle/>
          <a:p>
            <a:r>
              <a:rPr lang="en-GB" dirty="0"/>
              <a:t>WHAT KINDS OF DATA DO WE COLLECT?</a:t>
            </a:r>
          </a:p>
        </p:txBody>
      </p:sp>
    </p:spTree>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58fca413-3b36-4298-af2b-d24aa1f4750f">
      <Terms xmlns="http://schemas.microsoft.com/office/infopath/2007/PartnerControls"/>
    </lcf76f155ced4ddcb4097134ff3c332f>
    <TaxCatchAll xmlns="1084fe36-8241-4751-a893-1fa9f44ff207" xsi:nil="true"/>
    <SharedWithUsers xmlns="1084fe36-8241-4751-a893-1fa9f44ff207">
      <UserInfo>
        <DisplayName>Kyle Erickson</DisplayName>
        <AccountId>17</AccountId>
        <AccountType/>
      </UserInfo>
      <UserInfo>
        <DisplayName>Magdalena Ohrman</DisplayName>
        <AccountId>13</AccountId>
        <AccountType/>
      </UserInfo>
      <UserInfo>
        <DisplayName>Errietta Bissa</DisplayName>
        <AccountId>12</AccountId>
        <AccountType/>
      </UserInfo>
      <UserInfo>
        <DisplayName>Joanne Price</DisplayName>
        <AccountId>134</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0BE7DBDF00C77446A3212AEFF4577A21" ma:contentTypeVersion="15" ma:contentTypeDescription="Create a new document." ma:contentTypeScope="" ma:versionID="88d377bbb04589a03e167bb4dce2ed9b">
  <xsd:schema xmlns:xsd="http://www.w3.org/2001/XMLSchema" xmlns:xs="http://www.w3.org/2001/XMLSchema" xmlns:p="http://schemas.microsoft.com/office/2006/metadata/properties" xmlns:ns2="58fca413-3b36-4298-af2b-d24aa1f4750f" xmlns:ns3="1084fe36-8241-4751-a893-1fa9f44ff207" targetNamespace="http://schemas.microsoft.com/office/2006/metadata/properties" ma:root="true" ma:fieldsID="a83c89f097d3dbb612ba75a0c85ec0f4" ns2:_="" ns3:_="">
    <xsd:import namespace="58fca413-3b36-4298-af2b-d24aa1f4750f"/>
    <xsd:import namespace="1084fe36-8241-4751-a893-1fa9f44ff207"/>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SearchProperties" minOccurs="0"/>
                <xsd:element ref="ns3:SharedWithUsers" minOccurs="0"/>
                <xsd:element ref="ns3:SharedWithDetails" minOccurs="0"/>
                <xsd:element ref="ns2:MediaServiceDateTaken" minOccurs="0"/>
                <xsd:element ref="ns2:MediaLengthInSeconds" minOccurs="0"/>
                <xsd:element ref="ns2:MediaServiceLocation"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8fca413-3b36-4298-af2b-d24aa1f4750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SearchProperties" ma:index="16" nillable="true" ma:displayName="MediaServiceSearchProperties" ma:hidden="true" ma:internalName="MediaServiceSearchProperties" ma:readOnly="true">
      <xsd:simpleType>
        <xsd:restriction base="dms:Note"/>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Location" ma:index="21" nillable="true" ma:displayName="Location" ma:indexed="true" ma:internalName="MediaServiceLocation" ma:readOnly="true">
      <xsd:simpleType>
        <xsd:restriction base="dms:Text"/>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084fe36-8241-4751-a893-1fa9f44ff207"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57825e2e-b4cb-4c0a-9f8d-3bc57ca7aae6}" ma:internalName="TaxCatchAll" ma:showField="CatchAllData" ma:web="1084fe36-8241-4751-a893-1fa9f44ff207">
      <xsd:complexType>
        <xsd:complexContent>
          <xsd:extension base="dms:MultiChoiceLookup">
            <xsd:sequence>
              <xsd:element name="Value" type="dms:Lookup" maxOccurs="unbounded" minOccurs="0" nillable="true"/>
            </xsd:sequence>
          </xsd:extension>
        </xsd:complexContent>
      </xsd:complexType>
    </xsd:element>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C00B7-894A-4FF9-8954-5C11DD8B84A2}">
  <ds:schemaRefs>
    <ds:schemaRef ds:uri="http://schemas.microsoft.com/office/2006/documentManagement/types"/>
    <ds:schemaRef ds:uri="http://purl.org/dc/elements/1.1/"/>
    <ds:schemaRef ds:uri="http://www.w3.org/XML/1998/namespace"/>
    <ds:schemaRef ds:uri="58fca413-3b36-4298-af2b-d24aa1f4750f"/>
    <ds:schemaRef ds:uri="http://schemas.microsoft.com/office/infopath/2007/PartnerControls"/>
    <ds:schemaRef ds:uri="http://schemas.microsoft.com/office/2006/metadata/properties"/>
    <ds:schemaRef ds:uri="http://purl.org/dc/terms/"/>
    <ds:schemaRef ds:uri="http://schemas.openxmlformats.org/package/2006/metadata/core-properties"/>
    <ds:schemaRef ds:uri="1084fe36-8241-4751-a893-1fa9f44ff207"/>
    <ds:schemaRef ds:uri="http://purl.org/dc/dcmitype/"/>
  </ds:schemaRefs>
</ds:datastoreItem>
</file>

<file path=customXml/itemProps2.xml><?xml version="1.0" encoding="utf-8"?>
<ds:datastoreItem xmlns:ds="http://schemas.openxmlformats.org/officeDocument/2006/customXml" ds:itemID="{215FB024-880A-4974-8524-70C44E6D2B1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8fca413-3b36-4298-af2b-d24aa1f4750f"/>
    <ds:schemaRef ds:uri="1084fe36-8241-4751-a893-1fa9f44ff20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1EB36A1-00A8-4A82-8553-77C9455E5C4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Induction Slides DBA Oct 23 intake</Template>
  <TotalTime>187</TotalTime>
  <Words>2578</Words>
  <Application>Microsoft Office PowerPoint</Application>
  <PresentationFormat>Widescreen</PresentationFormat>
  <Paragraphs>267</Paragraphs>
  <Slides>29</Slides>
  <Notes>4</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29</vt:i4>
      </vt:variant>
    </vt:vector>
  </HeadingPairs>
  <TitlesOfParts>
    <vt:vector size="39" baseType="lpstr">
      <vt:lpstr>Aptos</vt:lpstr>
      <vt:lpstr>Arial</vt:lpstr>
      <vt:lpstr>Arial MT</vt:lpstr>
      <vt:lpstr>Calibri</vt:lpstr>
      <vt:lpstr>Calibri Light</vt:lpstr>
      <vt:lpstr>Open Sans</vt:lpstr>
      <vt:lpstr>Times New Roman</vt:lpstr>
      <vt:lpstr>Wingdings</vt:lpstr>
      <vt:lpstr>UWTSD 200_Title Page</vt:lpstr>
      <vt:lpstr>UWTSD 200_Text 1</vt:lpstr>
      <vt:lpstr>PowerPoint Presentation</vt:lpstr>
      <vt:lpstr>What is Research Methodology</vt:lpstr>
      <vt:lpstr>What needs to be included</vt:lpstr>
      <vt:lpstr>PowerPoint Presentation</vt:lpstr>
      <vt:lpstr>Research paradigms</vt:lpstr>
      <vt:lpstr>Research Design and Tactics</vt:lpstr>
      <vt:lpstr>Understanding your research philosophy</vt:lpstr>
      <vt:lpstr>Research Paradigms Overview</vt:lpstr>
      <vt:lpstr>Research Paradigms Overview</vt:lpstr>
      <vt:lpstr>Research Paradigms Overview Summary</vt:lpstr>
      <vt:lpstr>Pragmatism for DBA Research</vt:lpstr>
      <vt:lpstr> Deep Work to Complete Parts of your Research Proposal </vt:lpstr>
      <vt:lpstr> The Systematic Literature Review &amp; Theoretical Lens (90–150 Mins) </vt:lpstr>
      <vt:lpstr> The Systematic Literature Review (SLR) Anatomy Lab (60–90 Mins) </vt:lpstr>
      <vt:lpstr>PowerPoint Presentation</vt:lpstr>
      <vt:lpstr>Research Strategies </vt:lpstr>
      <vt:lpstr>Research Strategies</vt:lpstr>
      <vt:lpstr>Research Strategies</vt:lpstr>
      <vt:lpstr>PowerPoint Presentation</vt:lpstr>
      <vt:lpstr>Making the Links</vt:lpstr>
      <vt:lpstr>Journals to Explore</vt:lpstr>
      <vt:lpstr>Reference List</vt:lpstr>
      <vt:lpstr>ANY QUESTIONS?</vt:lpstr>
      <vt:lpstr>PowerPoint Presentation</vt:lpstr>
      <vt:lpstr>Between-Session Tasks</vt:lpstr>
      <vt:lpstr>PowerPoint Presentation</vt:lpstr>
      <vt:lpstr>PowerPoint Presentation</vt:lpstr>
      <vt:lpstr>HOW DO WE CHOOSE A METHODOLOGY?</vt:lpstr>
      <vt:lpstr>WHAT KINDS OF DATA DO WE COLLECT?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Mohamed Asim</dc:creator>
  <cp:lastModifiedBy>Eno Maycock</cp:lastModifiedBy>
  <cp:revision>5</cp:revision>
  <dcterms:created xsi:type="dcterms:W3CDTF">2023-10-08T18:11:10Z</dcterms:created>
  <dcterms:modified xsi:type="dcterms:W3CDTF">2026-09-29T09:00:17Z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0x0101000BE7DBDF00C77446A3212AEFF4577A21</vt:lpwstr>
  </property>
  <property fmtid="{D5CDD505-2E9C-101B-9397-08002B2CF9AE}" pid="3" name="MediaServiceImageTags">
    <vt:lpwstr/>
  </property>
</Properties>
</file>