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75" r:id="rId5"/>
    <p:sldId id="282" r:id="rId6"/>
    <p:sldId id="271" r:id="rId7"/>
    <p:sldId id="281" r:id="rId8"/>
    <p:sldId id="280" r:id="rId9"/>
    <p:sldId id="262" r:id="rId10"/>
    <p:sldId id="278" r:id="rId11"/>
    <p:sldId id="279" r:id="rId12"/>
    <p:sldId id="268" r:id="rId13"/>
    <p:sldId id="265" r:id="rId14"/>
    <p:sldId id="283" r:id="rId15"/>
    <p:sldId id="266"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F38C7E-4203-2245-F3C7-DE8B2140E649}" v="11" dt="2026-07-08T09:43:05.329"/>
    <p1510:client id="{7DCA5C16-C24C-6FBA-A201-FC8A642D6A60}" v="468" dt="2026-07-08T12:45:37.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p:restoredTop sz="94637"/>
  </p:normalViewPr>
  <p:slideViewPr>
    <p:cSldViewPr snapToGrid="0" snapToObjects="1">
      <p:cViewPr varScale="1">
        <p:scale>
          <a:sx n="85" d="100"/>
          <a:sy n="85" d="100"/>
        </p:scale>
        <p:origin x="200" y="6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79DFF8-C083-402C-9AEC-93E8605E1206}" type="doc">
      <dgm:prSet loTypeId="urn:microsoft.com/office/officeart/2005/8/layout/vProcess5" loCatId="process" qsTypeId="urn:microsoft.com/office/officeart/2005/8/quickstyle/simple2" qsCatId="simple" csTypeId="urn:microsoft.com/office/officeart/2005/8/colors/colorful3" csCatId="colorful" phldr="1"/>
      <dgm:spPr/>
    </dgm:pt>
    <dgm:pt modelId="{9305C84E-AC4C-4AD6-89DA-BC6DEAEF0373}">
      <dgm:prSet phldrT="[Text]" phldr="0" custT="1"/>
      <dgm:spPr/>
      <dgm:t>
        <a:bodyPr/>
        <a:lstStyle/>
        <a:p>
          <a:pPr rtl="0"/>
          <a:r>
            <a:rPr lang="en-GB" sz="1600" dirty="0">
              <a:latin typeface="Arial"/>
              <a:cs typeface="Arial"/>
            </a:rPr>
            <a:t>The company has recently experienced a decline in market share due to </a:t>
          </a:r>
          <a:r>
            <a:rPr lang="en-GB" sz="1600">
              <a:latin typeface="Arial"/>
              <a:cs typeface="Arial"/>
            </a:rPr>
            <a:t>customer complaints</a:t>
          </a:r>
          <a:r>
            <a:rPr lang="en-GB" sz="1600" dirty="0">
              <a:latin typeface="Arial"/>
              <a:cs typeface="Arial"/>
            </a:rPr>
            <a:t>.</a:t>
          </a:r>
          <a:endParaRPr lang="en-GB" sz="1600" dirty="0"/>
        </a:p>
      </dgm:t>
    </dgm:pt>
    <dgm:pt modelId="{66C92A40-3B08-4A8F-A38B-FB75BA11BF1E}" type="parTrans" cxnId="{50830128-2F55-40C6-A62D-5AEDC39CA36F}">
      <dgm:prSet/>
      <dgm:spPr/>
    </dgm:pt>
    <dgm:pt modelId="{65381C4B-18A0-490F-ACAE-415A6CA193F2}" type="sibTrans" cxnId="{50830128-2F55-40C6-A62D-5AEDC39CA36F}">
      <dgm:prSet/>
      <dgm:spPr/>
      <dgm:t>
        <a:bodyPr/>
        <a:lstStyle/>
        <a:p>
          <a:endParaRPr lang="en-GB"/>
        </a:p>
      </dgm:t>
    </dgm:pt>
    <dgm:pt modelId="{5401F3F9-6CDA-4CD1-8E41-CB734923615A}">
      <dgm:prSet phldrT="[Text]" phldr="0" custT="1"/>
      <dgm:spPr/>
      <dgm:t>
        <a:bodyPr/>
        <a:lstStyle/>
        <a:p>
          <a:pPr rtl="0"/>
          <a:r>
            <a:rPr lang="en-GB" sz="1600">
              <a:latin typeface="Arial"/>
              <a:cs typeface="Arial"/>
            </a:rPr>
            <a:t>Medium-sized company specialising in the manufacture and supply of ready meals for airlines.</a:t>
          </a:r>
          <a:r>
            <a:rPr lang="en-US" sz="1600" dirty="0">
              <a:latin typeface="Arial"/>
              <a:cs typeface="Arial"/>
            </a:rPr>
            <a:t> </a:t>
          </a:r>
        </a:p>
      </dgm:t>
    </dgm:pt>
    <dgm:pt modelId="{7EC8287D-FDC6-4EEC-AEF9-2919B8E22433}" type="parTrans" cxnId="{352A8CC8-C438-4C12-870C-A13198726AFB}">
      <dgm:prSet/>
      <dgm:spPr/>
    </dgm:pt>
    <dgm:pt modelId="{9D5605D6-B794-4BD1-A5DC-87A0661E0B4A}" type="sibTrans" cxnId="{352A8CC8-C438-4C12-870C-A13198726AFB}">
      <dgm:prSet/>
      <dgm:spPr/>
      <dgm:t>
        <a:bodyPr/>
        <a:lstStyle/>
        <a:p>
          <a:endParaRPr lang="en-US"/>
        </a:p>
      </dgm:t>
    </dgm:pt>
    <dgm:pt modelId="{77D3E07D-F5F5-4D61-A3BB-F2900FF19BAB}">
      <dgm:prSet phldrT="[Text]" phldr="0" custT="1"/>
      <dgm:spPr/>
      <dgm:t>
        <a:bodyPr/>
        <a:lstStyle/>
        <a:p>
          <a:r>
            <a:rPr lang="en-GB" sz="1600">
              <a:latin typeface="Arial"/>
              <a:cs typeface="Arial"/>
            </a:rPr>
            <a:t>Employs approximately 40 workers aged between 16 and 60 years old.  </a:t>
          </a:r>
          <a:endParaRPr lang="en-US" sz="1600">
            <a:latin typeface="Arial"/>
            <a:cs typeface="Arial"/>
          </a:endParaRPr>
        </a:p>
      </dgm:t>
    </dgm:pt>
    <dgm:pt modelId="{8DBC276F-718D-49B9-BD8C-277E3BA9E6F9}" type="parTrans" cxnId="{2BCE1474-4D14-40F8-BA35-A0D7E3A7C1AB}">
      <dgm:prSet/>
      <dgm:spPr/>
    </dgm:pt>
    <dgm:pt modelId="{DCFAA948-E419-4144-BC43-B6AE2151D8A2}" type="sibTrans" cxnId="{2BCE1474-4D14-40F8-BA35-A0D7E3A7C1AB}">
      <dgm:prSet/>
      <dgm:spPr/>
      <dgm:t>
        <a:bodyPr/>
        <a:lstStyle/>
        <a:p>
          <a:endParaRPr lang="en-US"/>
        </a:p>
      </dgm:t>
    </dgm:pt>
    <dgm:pt modelId="{78BBD31E-9FAA-4358-BEEC-CA030921500A}">
      <dgm:prSet phldrT="[Text]" phldr="0" custT="1"/>
      <dgm:spPr/>
      <dgm:t>
        <a:bodyPr/>
        <a:lstStyle/>
        <a:p>
          <a:pPr rtl="0"/>
          <a:r>
            <a:rPr lang="en-GB" sz="1600">
              <a:latin typeface="Arial"/>
              <a:cs typeface="Arial"/>
            </a:rPr>
            <a:t>Workforce consists of employees from five different cultural backgrounds.  </a:t>
          </a:r>
          <a:endParaRPr lang="en-US" sz="1600">
            <a:latin typeface="Arial"/>
            <a:cs typeface="Arial"/>
          </a:endParaRPr>
        </a:p>
      </dgm:t>
    </dgm:pt>
    <dgm:pt modelId="{43F3307A-5EB5-4759-B0A7-E0150152323E}" type="parTrans" cxnId="{3E65AA65-1B4D-4307-978C-2C102F35555C}">
      <dgm:prSet/>
      <dgm:spPr/>
    </dgm:pt>
    <dgm:pt modelId="{55CFADEF-DD90-43FF-BBF7-F848D8304E6E}" type="sibTrans" cxnId="{3E65AA65-1B4D-4307-978C-2C102F35555C}">
      <dgm:prSet/>
      <dgm:spPr/>
      <dgm:t>
        <a:bodyPr/>
        <a:lstStyle/>
        <a:p>
          <a:endParaRPr lang="en-US"/>
        </a:p>
      </dgm:t>
    </dgm:pt>
    <dgm:pt modelId="{A5DB60D5-EB71-413C-A4E3-66782CB8AF03}" type="pres">
      <dgm:prSet presAssocID="{B679DFF8-C083-402C-9AEC-93E8605E1206}" presName="outerComposite" presStyleCnt="0">
        <dgm:presLayoutVars>
          <dgm:chMax val="5"/>
          <dgm:dir/>
          <dgm:resizeHandles val="exact"/>
        </dgm:presLayoutVars>
      </dgm:prSet>
      <dgm:spPr/>
    </dgm:pt>
    <dgm:pt modelId="{3F8513AA-61F0-44C6-A44A-B86A04A55398}" type="pres">
      <dgm:prSet presAssocID="{B679DFF8-C083-402C-9AEC-93E8605E1206}" presName="dummyMaxCanvas" presStyleCnt="0">
        <dgm:presLayoutVars/>
      </dgm:prSet>
      <dgm:spPr/>
    </dgm:pt>
    <dgm:pt modelId="{20A08B31-ED18-43FF-AEFE-6705B8E464E2}" type="pres">
      <dgm:prSet presAssocID="{B679DFF8-C083-402C-9AEC-93E8605E1206}" presName="FourNodes_1" presStyleLbl="node1" presStyleIdx="0" presStyleCnt="4">
        <dgm:presLayoutVars>
          <dgm:bulletEnabled val="1"/>
        </dgm:presLayoutVars>
      </dgm:prSet>
      <dgm:spPr/>
    </dgm:pt>
    <dgm:pt modelId="{7A500DE2-D6C2-4E7E-A3E0-52CDB5ADDBB3}" type="pres">
      <dgm:prSet presAssocID="{B679DFF8-C083-402C-9AEC-93E8605E1206}" presName="FourNodes_2" presStyleLbl="node1" presStyleIdx="1" presStyleCnt="4">
        <dgm:presLayoutVars>
          <dgm:bulletEnabled val="1"/>
        </dgm:presLayoutVars>
      </dgm:prSet>
      <dgm:spPr/>
    </dgm:pt>
    <dgm:pt modelId="{691BE8F7-EA9D-4DAA-80F8-58097DBC0418}" type="pres">
      <dgm:prSet presAssocID="{B679DFF8-C083-402C-9AEC-93E8605E1206}" presName="FourNodes_3" presStyleLbl="node1" presStyleIdx="2" presStyleCnt="4">
        <dgm:presLayoutVars>
          <dgm:bulletEnabled val="1"/>
        </dgm:presLayoutVars>
      </dgm:prSet>
      <dgm:spPr/>
    </dgm:pt>
    <dgm:pt modelId="{F3BBF03D-AB0D-40B8-942B-4915C5BAE699}" type="pres">
      <dgm:prSet presAssocID="{B679DFF8-C083-402C-9AEC-93E8605E1206}" presName="FourNodes_4" presStyleLbl="node1" presStyleIdx="3" presStyleCnt="4">
        <dgm:presLayoutVars>
          <dgm:bulletEnabled val="1"/>
        </dgm:presLayoutVars>
      </dgm:prSet>
      <dgm:spPr/>
    </dgm:pt>
    <dgm:pt modelId="{2FEAF831-1F8F-4ADE-BD31-4A0002F094AC}" type="pres">
      <dgm:prSet presAssocID="{B679DFF8-C083-402C-9AEC-93E8605E1206}" presName="FourConn_1-2" presStyleLbl="fgAccFollowNode1" presStyleIdx="0" presStyleCnt="3">
        <dgm:presLayoutVars>
          <dgm:bulletEnabled val="1"/>
        </dgm:presLayoutVars>
      </dgm:prSet>
      <dgm:spPr/>
    </dgm:pt>
    <dgm:pt modelId="{59BCCBF2-BFC4-446D-8820-26C7EB90B33A}" type="pres">
      <dgm:prSet presAssocID="{B679DFF8-C083-402C-9AEC-93E8605E1206}" presName="FourConn_2-3" presStyleLbl="fgAccFollowNode1" presStyleIdx="1" presStyleCnt="3">
        <dgm:presLayoutVars>
          <dgm:bulletEnabled val="1"/>
        </dgm:presLayoutVars>
      </dgm:prSet>
      <dgm:spPr/>
    </dgm:pt>
    <dgm:pt modelId="{8C94D1E8-A7B4-4D9C-A469-FE84B78CF4A1}" type="pres">
      <dgm:prSet presAssocID="{B679DFF8-C083-402C-9AEC-93E8605E1206}" presName="FourConn_3-4" presStyleLbl="fgAccFollowNode1" presStyleIdx="2" presStyleCnt="3">
        <dgm:presLayoutVars>
          <dgm:bulletEnabled val="1"/>
        </dgm:presLayoutVars>
      </dgm:prSet>
      <dgm:spPr/>
    </dgm:pt>
    <dgm:pt modelId="{6C254CD5-547C-4C7A-86CC-663C8328C564}" type="pres">
      <dgm:prSet presAssocID="{B679DFF8-C083-402C-9AEC-93E8605E1206}" presName="FourNodes_1_text" presStyleLbl="node1" presStyleIdx="3" presStyleCnt="4">
        <dgm:presLayoutVars>
          <dgm:bulletEnabled val="1"/>
        </dgm:presLayoutVars>
      </dgm:prSet>
      <dgm:spPr/>
    </dgm:pt>
    <dgm:pt modelId="{09B5A56F-1CFD-4BF4-905A-A119D6BF0DB5}" type="pres">
      <dgm:prSet presAssocID="{B679DFF8-C083-402C-9AEC-93E8605E1206}" presName="FourNodes_2_text" presStyleLbl="node1" presStyleIdx="3" presStyleCnt="4">
        <dgm:presLayoutVars>
          <dgm:bulletEnabled val="1"/>
        </dgm:presLayoutVars>
      </dgm:prSet>
      <dgm:spPr/>
    </dgm:pt>
    <dgm:pt modelId="{560CD6C9-284F-4748-9FA3-81A5D600FC33}" type="pres">
      <dgm:prSet presAssocID="{B679DFF8-C083-402C-9AEC-93E8605E1206}" presName="FourNodes_3_text" presStyleLbl="node1" presStyleIdx="3" presStyleCnt="4">
        <dgm:presLayoutVars>
          <dgm:bulletEnabled val="1"/>
        </dgm:presLayoutVars>
      </dgm:prSet>
      <dgm:spPr/>
    </dgm:pt>
    <dgm:pt modelId="{8B299D74-E87E-404E-961F-B44043D9215D}" type="pres">
      <dgm:prSet presAssocID="{B679DFF8-C083-402C-9AEC-93E8605E1206}" presName="FourNodes_4_text" presStyleLbl="node1" presStyleIdx="3" presStyleCnt="4">
        <dgm:presLayoutVars>
          <dgm:bulletEnabled val="1"/>
        </dgm:presLayoutVars>
      </dgm:prSet>
      <dgm:spPr/>
    </dgm:pt>
  </dgm:ptLst>
  <dgm:cxnLst>
    <dgm:cxn modelId="{19808124-773C-49DE-8BE9-55CD859043E2}" type="presOf" srcId="{78BBD31E-9FAA-4358-BEEC-CA030921500A}" destId="{691BE8F7-EA9D-4DAA-80F8-58097DBC0418}" srcOrd="0" destOrd="0" presId="urn:microsoft.com/office/officeart/2005/8/layout/vProcess5"/>
    <dgm:cxn modelId="{D48D2227-85EF-4CFE-B3E2-384F615740E1}" type="presOf" srcId="{55CFADEF-DD90-43FF-BBF7-F848D8304E6E}" destId="{8C94D1E8-A7B4-4D9C-A469-FE84B78CF4A1}" srcOrd="0" destOrd="0" presId="urn:microsoft.com/office/officeart/2005/8/layout/vProcess5"/>
    <dgm:cxn modelId="{50830128-2F55-40C6-A62D-5AEDC39CA36F}" srcId="{B679DFF8-C083-402C-9AEC-93E8605E1206}" destId="{9305C84E-AC4C-4AD6-89DA-BC6DEAEF0373}" srcOrd="3" destOrd="0" parTransId="{66C92A40-3B08-4A8F-A38B-FB75BA11BF1E}" sibTransId="{65381C4B-18A0-490F-ACAE-415A6CA193F2}"/>
    <dgm:cxn modelId="{D729623F-A5A7-4297-AAF4-0D60AA00D648}" type="presOf" srcId="{5401F3F9-6CDA-4CD1-8E41-CB734923615A}" destId="{20A08B31-ED18-43FF-AEFE-6705B8E464E2}" srcOrd="0" destOrd="0" presId="urn:microsoft.com/office/officeart/2005/8/layout/vProcess5"/>
    <dgm:cxn modelId="{807F624D-55AA-41BB-A6B8-28B26D405217}" type="presOf" srcId="{78BBD31E-9FAA-4358-BEEC-CA030921500A}" destId="{560CD6C9-284F-4748-9FA3-81A5D600FC33}" srcOrd="1" destOrd="0" presId="urn:microsoft.com/office/officeart/2005/8/layout/vProcess5"/>
    <dgm:cxn modelId="{3E65AA65-1B4D-4307-978C-2C102F35555C}" srcId="{B679DFF8-C083-402C-9AEC-93E8605E1206}" destId="{78BBD31E-9FAA-4358-BEEC-CA030921500A}" srcOrd="2" destOrd="0" parTransId="{43F3307A-5EB5-4759-B0A7-E0150152323E}" sibTransId="{55CFADEF-DD90-43FF-BBF7-F848D8304E6E}"/>
    <dgm:cxn modelId="{2BCE1474-4D14-40F8-BA35-A0D7E3A7C1AB}" srcId="{B679DFF8-C083-402C-9AEC-93E8605E1206}" destId="{77D3E07D-F5F5-4D61-A3BB-F2900FF19BAB}" srcOrd="1" destOrd="0" parTransId="{8DBC276F-718D-49B9-BD8C-277E3BA9E6F9}" sibTransId="{DCFAA948-E419-4144-BC43-B6AE2151D8A2}"/>
    <dgm:cxn modelId="{A8D52287-0C3B-45C6-9B48-B2DD7718AF5C}" type="presOf" srcId="{77D3E07D-F5F5-4D61-A3BB-F2900FF19BAB}" destId="{7A500DE2-D6C2-4E7E-A3E0-52CDB5ADDBB3}" srcOrd="0" destOrd="0" presId="urn:microsoft.com/office/officeart/2005/8/layout/vProcess5"/>
    <dgm:cxn modelId="{C98CC895-5D75-4C84-97C5-7732FDCFC383}" type="presOf" srcId="{9305C84E-AC4C-4AD6-89DA-BC6DEAEF0373}" destId="{8B299D74-E87E-404E-961F-B44043D9215D}" srcOrd="1" destOrd="0" presId="urn:microsoft.com/office/officeart/2005/8/layout/vProcess5"/>
    <dgm:cxn modelId="{B88BEE99-1BF4-4D16-B161-8955E58DE5C1}" type="presOf" srcId="{B679DFF8-C083-402C-9AEC-93E8605E1206}" destId="{A5DB60D5-EB71-413C-A4E3-66782CB8AF03}" srcOrd="0" destOrd="0" presId="urn:microsoft.com/office/officeart/2005/8/layout/vProcess5"/>
    <dgm:cxn modelId="{1A1466A0-BC71-40D7-A38D-060B8F35D53D}" type="presOf" srcId="{9D5605D6-B794-4BD1-A5DC-87A0661E0B4A}" destId="{2FEAF831-1F8F-4ADE-BD31-4A0002F094AC}" srcOrd="0" destOrd="0" presId="urn:microsoft.com/office/officeart/2005/8/layout/vProcess5"/>
    <dgm:cxn modelId="{352A8CC8-C438-4C12-870C-A13198726AFB}" srcId="{B679DFF8-C083-402C-9AEC-93E8605E1206}" destId="{5401F3F9-6CDA-4CD1-8E41-CB734923615A}" srcOrd="0" destOrd="0" parTransId="{7EC8287D-FDC6-4EEC-AEF9-2919B8E22433}" sibTransId="{9D5605D6-B794-4BD1-A5DC-87A0661E0B4A}"/>
    <dgm:cxn modelId="{A52F50CE-1E25-40A7-99D5-800E8EE7333E}" type="presOf" srcId="{77D3E07D-F5F5-4D61-A3BB-F2900FF19BAB}" destId="{09B5A56F-1CFD-4BF4-905A-A119D6BF0DB5}" srcOrd="1" destOrd="0" presId="urn:microsoft.com/office/officeart/2005/8/layout/vProcess5"/>
    <dgm:cxn modelId="{667A9BD4-3EA3-4E65-8F3F-FEBF735FDE82}" type="presOf" srcId="{DCFAA948-E419-4144-BC43-B6AE2151D8A2}" destId="{59BCCBF2-BFC4-446D-8820-26C7EB90B33A}" srcOrd="0" destOrd="0" presId="urn:microsoft.com/office/officeart/2005/8/layout/vProcess5"/>
    <dgm:cxn modelId="{BFD700DA-13E4-4DC6-AD77-9EA00D64C56F}" type="presOf" srcId="{5401F3F9-6CDA-4CD1-8E41-CB734923615A}" destId="{6C254CD5-547C-4C7A-86CC-663C8328C564}" srcOrd="1" destOrd="0" presId="urn:microsoft.com/office/officeart/2005/8/layout/vProcess5"/>
    <dgm:cxn modelId="{AAC083E9-95FE-4D2E-A8A3-63960D39E441}" type="presOf" srcId="{9305C84E-AC4C-4AD6-89DA-BC6DEAEF0373}" destId="{F3BBF03D-AB0D-40B8-942B-4915C5BAE699}" srcOrd="0" destOrd="0" presId="urn:microsoft.com/office/officeart/2005/8/layout/vProcess5"/>
    <dgm:cxn modelId="{D47122CC-935A-42E3-9372-5422EDEE79D2}" type="presParOf" srcId="{A5DB60D5-EB71-413C-A4E3-66782CB8AF03}" destId="{3F8513AA-61F0-44C6-A44A-B86A04A55398}" srcOrd="0" destOrd="0" presId="urn:microsoft.com/office/officeart/2005/8/layout/vProcess5"/>
    <dgm:cxn modelId="{72D51492-59C4-4D97-A568-EFE2B6FC4315}" type="presParOf" srcId="{A5DB60D5-EB71-413C-A4E3-66782CB8AF03}" destId="{20A08B31-ED18-43FF-AEFE-6705B8E464E2}" srcOrd="1" destOrd="0" presId="urn:microsoft.com/office/officeart/2005/8/layout/vProcess5"/>
    <dgm:cxn modelId="{00D17F85-2302-4523-B134-C7609F7951D8}" type="presParOf" srcId="{A5DB60D5-EB71-413C-A4E3-66782CB8AF03}" destId="{7A500DE2-D6C2-4E7E-A3E0-52CDB5ADDBB3}" srcOrd="2" destOrd="0" presId="urn:microsoft.com/office/officeart/2005/8/layout/vProcess5"/>
    <dgm:cxn modelId="{48CDC2C5-C9A0-4193-814F-6E5F66AE0D72}" type="presParOf" srcId="{A5DB60D5-EB71-413C-A4E3-66782CB8AF03}" destId="{691BE8F7-EA9D-4DAA-80F8-58097DBC0418}" srcOrd="3" destOrd="0" presId="urn:microsoft.com/office/officeart/2005/8/layout/vProcess5"/>
    <dgm:cxn modelId="{671DA9D3-62FB-4CCE-8AB3-9E05768953DE}" type="presParOf" srcId="{A5DB60D5-EB71-413C-A4E3-66782CB8AF03}" destId="{F3BBF03D-AB0D-40B8-942B-4915C5BAE699}" srcOrd="4" destOrd="0" presId="urn:microsoft.com/office/officeart/2005/8/layout/vProcess5"/>
    <dgm:cxn modelId="{8487E90D-4E92-44C2-A70E-F3E7A8507012}" type="presParOf" srcId="{A5DB60D5-EB71-413C-A4E3-66782CB8AF03}" destId="{2FEAF831-1F8F-4ADE-BD31-4A0002F094AC}" srcOrd="5" destOrd="0" presId="urn:microsoft.com/office/officeart/2005/8/layout/vProcess5"/>
    <dgm:cxn modelId="{91A5914E-D038-41AD-B70D-92C42CB18A00}" type="presParOf" srcId="{A5DB60D5-EB71-413C-A4E3-66782CB8AF03}" destId="{59BCCBF2-BFC4-446D-8820-26C7EB90B33A}" srcOrd="6" destOrd="0" presId="urn:microsoft.com/office/officeart/2005/8/layout/vProcess5"/>
    <dgm:cxn modelId="{CB685B94-B33E-48C6-8A43-C3712818A647}" type="presParOf" srcId="{A5DB60D5-EB71-413C-A4E3-66782CB8AF03}" destId="{8C94D1E8-A7B4-4D9C-A469-FE84B78CF4A1}" srcOrd="7" destOrd="0" presId="urn:microsoft.com/office/officeart/2005/8/layout/vProcess5"/>
    <dgm:cxn modelId="{D2838CF8-7117-4EA3-AABF-8E0469C02EE2}" type="presParOf" srcId="{A5DB60D5-EB71-413C-A4E3-66782CB8AF03}" destId="{6C254CD5-547C-4C7A-86CC-663C8328C564}" srcOrd="8" destOrd="0" presId="urn:microsoft.com/office/officeart/2005/8/layout/vProcess5"/>
    <dgm:cxn modelId="{047B660F-F7FF-460A-9AC4-B10468BBFC89}" type="presParOf" srcId="{A5DB60D5-EB71-413C-A4E3-66782CB8AF03}" destId="{09B5A56F-1CFD-4BF4-905A-A119D6BF0DB5}" srcOrd="9" destOrd="0" presId="urn:microsoft.com/office/officeart/2005/8/layout/vProcess5"/>
    <dgm:cxn modelId="{C103BBB8-F727-45E1-A1A4-7FCC2C948613}" type="presParOf" srcId="{A5DB60D5-EB71-413C-A4E3-66782CB8AF03}" destId="{560CD6C9-284F-4748-9FA3-81A5D600FC33}" srcOrd="10" destOrd="0" presId="urn:microsoft.com/office/officeart/2005/8/layout/vProcess5"/>
    <dgm:cxn modelId="{C42B5B24-85AC-4615-910D-CBAD7B52AAB5}" type="presParOf" srcId="{A5DB60D5-EB71-413C-A4E3-66782CB8AF03}" destId="{8B299D74-E87E-404E-961F-B44043D9215D}"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9DFF8-C083-402C-9AEC-93E8605E1206}" type="doc">
      <dgm:prSet loTypeId="urn:microsoft.com/office/officeart/2005/8/layout/bProcess3" loCatId="process" qsTypeId="urn:microsoft.com/office/officeart/2005/8/quickstyle/simple2" qsCatId="simple" csTypeId="urn:microsoft.com/office/officeart/2005/8/colors/colorful4" csCatId="colorful" phldr="1"/>
      <dgm:spPr/>
    </dgm:pt>
    <dgm:pt modelId="{9305C84E-AC4C-4AD6-89DA-BC6DEAEF0373}">
      <dgm:prSet phldrT="[Text]" phldr="0" custT="1"/>
      <dgm:spPr/>
      <dgm:t>
        <a:bodyPr/>
        <a:lstStyle/>
        <a:p>
          <a:pPr algn="l" rtl="0"/>
          <a:r>
            <a:rPr lang="en-GB" sz="1600">
              <a:latin typeface="Arial"/>
              <a:cs typeface="Arial"/>
            </a:rPr>
            <a:t>Cross-contamination in meals  </a:t>
          </a:r>
          <a:endParaRPr lang="en-US" sz="1600">
            <a:latin typeface="Arial"/>
            <a:cs typeface="Arial"/>
          </a:endParaRPr>
        </a:p>
      </dgm:t>
    </dgm:pt>
    <dgm:pt modelId="{66C92A40-3B08-4A8F-A38B-FB75BA11BF1E}" type="parTrans" cxnId="{50830128-2F55-40C6-A62D-5AEDC39CA36F}">
      <dgm:prSet/>
      <dgm:spPr/>
    </dgm:pt>
    <dgm:pt modelId="{65381C4B-18A0-490F-ACAE-415A6CA193F2}" type="sibTrans" cxnId="{50830128-2F55-40C6-A62D-5AEDC39CA36F}">
      <dgm:prSet/>
      <dgm:spPr/>
      <dgm:t>
        <a:bodyPr/>
        <a:lstStyle/>
        <a:p>
          <a:endParaRPr lang="en-GB"/>
        </a:p>
      </dgm:t>
    </dgm:pt>
    <dgm:pt modelId="{77D3E07D-F5F5-4D61-A3BB-F2900FF19BAB}">
      <dgm:prSet phldrT="[Text]" phldr="0" custT="1"/>
      <dgm:spPr/>
      <dgm:t>
        <a:bodyPr/>
        <a:lstStyle/>
        <a:p>
          <a:pPr algn="l"/>
          <a:r>
            <a:rPr lang="en-GB" sz="1600">
              <a:latin typeface="Arial"/>
              <a:cs typeface="Arial"/>
            </a:rPr>
            <a:t>Under-cooked food  </a:t>
          </a:r>
          <a:endParaRPr lang="en-US" sz="1600">
            <a:latin typeface="Arial"/>
            <a:cs typeface="Arial"/>
          </a:endParaRPr>
        </a:p>
      </dgm:t>
    </dgm:pt>
    <dgm:pt modelId="{8DBC276F-718D-49B9-BD8C-277E3BA9E6F9}" type="parTrans" cxnId="{2BCE1474-4D14-40F8-BA35-A0D7E3A7C1AB}">
      <dgm:prSet/>
      <dgm:spPr/>
    </dgm:pt>
    <dgm:pt modelId="{DCFAA948-E419-4144-BC43-B6AE2151D8A2}" type="sibTrans" cxnId="{2BCE1474-4D14-40F8-BA35-A0D7E3A7C1AB}">
      <dgm:prSet/>
      <dgm:spPr/>
      <dgm:t>
        <a:bodyPr/>
        <a:lstStyle/>
        <a:p>
          <a:endParaRPr lang="en-US"/>
        </a:p>
      </dgm:t>
    </dgm:pt>
    <dgm:pt modelId="{78BBD31E-9FAA-4358-BEEC-CA030921500A}">
      <dgm:prSet phldrT="[Text]" phldr="0" custT="1"/>
      <dgm:spPr/>
      <dgm:t>
        <a:bodyPr/>
        <a:lstStyle/>
        <a:p>
          <a:pPr algn="l"/>
          <a:r>
            <a:rPr lang="en-GB" sz="1600">
              <a:latin typeface="Arial"/>
              <a:cs typeface="Arial"/>
            </a:rPr>
            <a:t>Poor packaging standards </a:t>
          </a:r>
          <a:r>
            <a:rPr lang="en-US" sz="1600" dirty="0">
              <a:latin typeface="Arial"/>
              <a:cs typeface="Arial"/>
            </a:rPr>
            <a:t> </a:t>
          </a:r>
        </a:p>
      </dgm:t>
    </dgm:pt>
    <dgm:pt modelId="{43F3307A-5EB5-4759-B0A7-E0150152323E}" type="parTrans" cxnId="{3E65AA65-1B4D-4307-978C-2C102F35555C}">
      <dgm:prSet/>
      <dgm:spPr/>
    </dgm:pt>
    <dgm:pt modelId="{55CFADEF-DD90-43FF-BBF7-F848D8304E6E}" type="sibTrans" cxnId="{3E65AA65-1B4D-4307-978C-2C102F35555C}">
      <dgm:prSet/>
      <dgm:spPr/>
      <dgm:t>
        <a:bodyPr/>
        <a:lstStyle/>
        <a:p>
          <a:endParaRPr lang="en-US"/>
        </a:p>
      </dgm:t>
    </dgm:pt>
    <dgm:pt modelId="{0E79DECF-74F1-4183-9798-EC5F9BC94502}">
      <dgm:prSet phldrT="[Text]" phldr="0" custT="1"/>
      <dgm:spPr/>
      <dgm:t>
        <a:bodyPr/>
        <a:lstStyle/>
        <a:p>
          <a:pPr algn="l" rtl="0"/>
          <a:r>
            <a:rPr lang="en-GB" sz="1600">
              <a:latin typeface="Arial"/>
              <a:cs typeface="Arial"/>
            </a:rPr>
            <a:t>Poor communication is a major contributing factor</a:t>
          </a:r>
        </a:p>
      </dgm:t>
    </dgm:pt>
    <dgm:pt modelId="{4C84B520-E3DB-471B-AA1A-3E19706ADD90}" type="parTrans" cxnId="{9486ACA9-3D26-4F24-A87F-127CF3AD0B86}">
      <dgm:prSet/>
      <dgm:spPr/>
    </dgm:pt>
    <dgm:pt modelId="{D46FFC8C-52A1-49AD-82D6-0ED3473BEBF6}" type="sibTrans" cxnId="{9486ACA9-3D26-4F24-A87F-127CF3AD0B86}">
      <dgm:prSet/>
      <dgm:spPr/>
      <dgm:t>
        <a:bodyPr/>
        <a:lstStyle/>
        <a:p>
          <a:endParaRPr lang="en-GB"/>
        </a:p>
      </dgm:t>
    </dgm:pt>
    <dgm:pt modelId="{C528BE56-6FB3-4872-9C5B-481D531445B2}" type="pres">
      <dgm:prSet presAssocID="{B679DFF8-C083-402C-9AEC-93E8605E1206}" presName="Name0" presStyleCnt="0">
        <dgm:presLayoutVars>
          <dgm:dir/>
          <dgm:resizeHandles val="exact"/>
        </dgm:presLayoutVars>
      </dgm:prSet>
      <dgm:spPr/>
    </dgm:pt>
    <dgm:pt modelId="{98501623-1AB8-4E1B-AF89-2CB793E2AF2E}" type="pres">
      <dgm:prSet presAssocID="{77D3E07D-F5F5-4D61-A3BB-F2900FF19BAB}" presName="node" presStyleLbl="node1" presStyleIdx="0" presStyleCnt="4">
        <dgm:presLayoutVars>
          <dgm:bulletEnabled val="1"/>
        </dgm:presLayoutVars>
      </dgm:prSet>
      <dgm:spPr/>
    </dgm:pt>
    <dgm:pt modelId="{5438620B-B102-4F10-A7B0-85159EBF0466}" type="pres">
      <dgm:prSet presAssocID="{DCFAA948-E419-4144-BC43-B6AE2151D8A2}" presName="sibTrans" presStyleLbl="sibTrans1D1" presStyleIdx="0" presStyleCnt="3"/>
      <dgm:spPr/>
    </dgm:pt>
    <dgm:pt modelId="{D4DCCA41-FD3A-4AD0-B623-7C69BFC02172}" type="pres">
      <dgm:prSet presAssocID="{DCFAA948-E419-4144-BC43-B6AE2151D8A2}" presName="connectorText" presStyleLbl="sibTrans1D1" presStyleIdx="0" presStyleCnt="3"/>
      <dgm:spPr/>
    </dgm:pt>
    <dgm:pt modelId="{7D29595D-1128-42A6-B1A7-0EA86CBA4577}" type="pres">
      <dgm:prSet presAssocID="{78BBD31E-9FAA-4358-BEEC-CA030921500A}" presName="node" presStyleLbl="node1" presStyleIdx="1" presStyleCnt="4">
        <dgm:presLayoutVars>
          <dgm:bulletEnabled val="1"/>
        </dgm:presLayoutVars>
      </dgm:prSet>
      <dgm:spPr/>
    </dgm:pt>
    <dgm:pt modelId="{578F2754-30E4-4940-9F8C-F6EE92B77BA5}" type="pres">
      <dgm:prSet presAssocID="{55CFADEF-DD90-43FF-BBF7-F848D8304E6E}" presName="sibTrans" presStyleLbl="sibTrans1D1" presStyleIdx="1" presStyleCnt="3"/>
      <dgm:spPr/>
    </dgm:pt>
    <dgm:pt modelId="{36B4561C-3799-4B57-BEE5-BC8F408C4987}" type="pres">
      <dgm:prSet presAssocID="{55CFADEF-DD90-43FF-BBF7-F848D8304E6E}" presName="connectorText" presStyleLbl="sibTrans1D1" presStyleIdx="1" presStyleCnt="3"/>
      <dgm:spPr/>
    </dgm:pt>
    <dgm:pt modelId="{EE996FC5-D948-421F-B93C-86E6DD45B142}" type="pres">
      <dgm:prSet presAssocID="{9305C84E-AC4C-4AD6-89DA-BC6DEAEF0373}" presName="node" presStyleLbl="node1" presStyleIdx="2" presStyleCnt="4">
        <dgm:presLayoutVars>
          <dgm:bulletEnabled val="1"/>
        </dgm:presLayoutVars>
      </dgm:prSet>
      <dgm:spPr/>
    </dgm:pt>
    <dgm:pt modelId="{250A792F-5209-4E73-AC2E-7336E4A42704}" type="pres">
      <dgm:prSet presAssocID="{65381C4B-18A0-490F-ACAE-415A6CA193F2}" presName="sibTrans" presStyleLbl="sibTrans1D1" presStyleIdx="2" presStyleCnt="3"/>
      <dgm:spPr/>
    </dgm:pt>
    <dgm:pt modelId="{ED6005BA-325F-48F7-9DFC-156C9F587BA4}" type="pres">
      <dgm:prSet presAssocID="{65381C4B-18A0-490F-ACAE-415A6CA193F2}" presName="connectorText" presStyleLbl="sibTrans1D1" presStyleIdx="2" presStyleCnt="3"/>
      <dgm:spPr/>
    </dgm:pt>
    <dgm:pt modelId="{3209C291-1753-443A-8C3D-C980A38045F5}" type="pres">
      <dgm:prSet presAssocID="{0E79DECF-74F1-4183-9798-EC5F9BC94502}" presName="node" presStyleLbl="node1" presStyleIdx="3" presStyleCnt="4">
        <dgm:presLayoutVars>
          <dgm:bulletEnabled val="1"/>
        </dgm:presLayoutVars>
      </dgm:prSet>
      <dgm:spPr/>
    </dgm:pt>
  </dgm:ptLst>
  <dgm:cxnLst>
    <dgm:cxn modelId="{AA624D05-F441-4129-BF35-A5CD15F7A6BC}" type="presOf" srcId="{65381C4B-18A0-490F-ACAE-415A6CA193F2}" destId="{250A792F-5209-4E73-AC2E-7336E4A42704}" srcOrd="0" destOrd="0" presId="urn:microsoft.com/office/officeart/2005/8/layout/bProcess3"/>
    <dgm:cxn modelId="{2D2EBC1A-01B4-4FA7-A19E-DF166E0460B0}" type="presOf" srcId="{65381C4B-18A0-490F-ACAE-415A6CA193F2}" destId="{ED6005BA-325F-48F7-9DFC-156C9F587BA4}" srcOrd="1" destOrd="0" presId="urn:microsoft.com/office/officeart/2005/8/layout/bProcess3"/>
    <dgm:cxn modelId="{6032BD1E-3E44-4473-85F6-0FB243E12620}" type="presOf" srcId="{DCFAA948-E419-4144-BC43-B6AE2151D8A2}" destId="{5438620B-B102-4F10-A7B0-85159EBF0466}" srcOrd="0" destOrd="0" presId="urn:microsoft.com/office/officeart/2005/8/layout/bProcess3"/>
    <dgm:cxn modelId="{50830128-2F55-40C6-A62D-5AEDC39CA36F}" srcId="{B679DFF8-C083-402C-9AEC-93E8605E1206}" destId="{9305C84E-AC4C-4AD6-89DA-BC6DEAEF0373}" srcOrd="2" destOrd="0" parTransId="{66C92A40-3B08-4A8F-A38B-FB75BA11BF1E}" sibTransId="{65381C4B-18A0-490F-ACAE-415A6CA193F2}"/>
    <dgm:cxn modelId="{CEAFD251-9B8A-4CEF-8979-D27E727D841F}" type="presOf" srcId="{55CFADEF-DD90-43FF-BBF7-F848D8304E6E}" destId="{36B4561C-3799-4B57-BEE5-BC8F408C4987}" srcOrd="1" destOrd="0" presId="urn:microsoft.com/office/officeart/2005/8/layout/bProcess3"/>
    <dgm:cxn modelId="{3E65AA65-1B4D-4307-978C-2C102F35555C}" srcId="{B679DFF8-C083-402C-9AEC-93E8605E1206}" destId="{78BBD31E-9FAA-4358-BEEC-CA030921500A}" srcOrd="1" destOrd="0" parTransId="{43F3307A-5EB5-4759-B0A7-E0150152323E}" sibTransId="{55CFADEF-DD90-43FF-BBF7-F848D8304E6E}"/>
    <dgm:cxn modelId="{2BCE1474-4D14-40F8-BA35-A0D7E3A7C1AB}" srcId="{B679DFF8-C083-402C-9AEC-93E8605E1206}" destId="{77D3E07D-F5F5-4D61-A3BB-F2900FF19BAB}" srcOrd="0" destOrd="0" parTransId="{8DBC276F-718D-49B9-BD8C-277E3BA9E6F9}" sibTransId="{DCFAA948-E419-4144-BC43-B6AE2151D8A2}"/>
    <dgm:cxn modelId="{35F7E27A-DB84-4DF4-94B2-506BDA6B0874}" type="presOf" srcId="{78BBD31E-9FAA-4358-BEEC-CA030921500A}" destId="{7D29595D-1128-42A6-B1A7-0EA86CBA4577}" srcOrd="0" destOrd="0" presId="urn:microsoft.com/office/officeart/2005/8/layout/bProcess3"/>
    <dgm:cxn modelId="{E6CBA98A-A20B-4871-8CAD-8AC028C04652}" type="presOf" srcId="{77D3E07D-F5F5-4D61-A3BB-F2900FF19BAB}" destId="{98501623-1AB8-4E1B-AF89-2CB793E2AF2E}" srcOrd="0" destOrd="0" presId="urn:microsoft.com/office/officeart/2005/8/layout/bProcess3"/>
    <dgm:cxn modelId="{CA1C9897-DD38-4520-9102-6A4A1FD37875}" type="presOf" srcId="{DCFAA948-E419-4144-BC43-B6AE2151D8A2}" destId="{D4DCCA41-FD3A-4AD0-B623-7C69BFC02172}" srcOrd="1" destOrd="0" presId="urn:microsoft.com/office/officeart/2005/8/layout/bProcess3"/>
    <dgm:cxn modelId="{87FC3FA7-D613-4EAC-90C6-0E9C83865652}" type="presOf" srcId="{0E79DECF-74F1-4183-9798-EC5F9BC94502}" destId="{3209C291-1753-443A-8C3D-C980A38045F5}" srcOrd="0" destOrd="0" presId="urn:microsoft.com/office/officeart/2005/8/layout/bProcess3"/>
    <dgm:cxn modelId="{9486ACA9-3D26-4F24-A87F-127CF3AD0B86}" srcId="{B679DFF8-C083-402C-9AEC-93E8605E1206}" destId="{0E79DECF-74F1-4183-9798-EC5F9BC94502}" srcOrd="3" destOrd="0" parTransId="{4C84B520-E3DB-471B-AA1A-3E19706ADD90}" sibTransId="{D46FFC8C-52A1-49AD-82D6-0ED3473BEBF6}"/>
    <dgm:cxn modelId="{A4E001C8-C0D7-4F01-807A-B311A521A3FD}" type="presOf" srcId="{B679DFF8-C083-402C-9AEC-93E8605E1206}" destId="{C528BE56-6FB3-4872-9C5B-481D531445B2}" srcOrd="0" destOrd="0" presId="urn:microsoft.com/office/officeart/2005/8/layout/bProcess3"/>
    <dgm:cxn modelId="{C794A9CC-CCEB-4948-85A1-19979BE97115}" type="presOf" srcId="{55CFADEF-DD90-43FF-BBF7-F848D8304E6E}" destId="{578F2754-30E4-4940-9F8C-F6EE92B77BA5}" srcOrd="0" destOrd="0" presId="urn:microsoft.com/office/officeart/2005/8/layout/bProcess3"/>
    <dgm:cxn modelId="{9C5942E1-2DA1-4552-98E9-C972F43CCE4F}" type="presOf" srcId="{9305C84E-AC4C-4AD6-89DA-BC6DEAEF0373}" destId="{EE996FC5-D948-421F-B93C-86E6DD45B142}" srcOrd="0" destOrd="0" presId="urn:microsoft.com/office/officeart/2005/8/layout/bProcess3"/>
    <dgm:cxn modelId="{86D88E57-5F25-4AB3-BD1C-35DF60EDACEC}" type="presParOf" srcId="{C528BE56-6FB3-4872-9C5B-481D531445B2}" destId="{98501623-1AB8-4E1B-AF89-2CB793E2AF2E}" srcOrd="0" destOrd="0" presId="urn:microsoft.com/office/officeart/2005/8/layout/bProcess3"/>
    <dgm:cxn modelId="{DF202DEE-BF24-4172-B7C4-A80BF9831898}" type="presParOf" srcId="{C528BE56-6FB3-4872-9C5B-481D531445B2}" destId="{5438620B-B102-4F10-A7B0-85159EBF0466}" srcOrd="1" destOrd="0" presId="urn:microsoft.com/office/officeart/2005/8/layout/bProcess3"/>
    <dgm:cxn modelId="{F2AF330A-6324-44B5-A5B1-E05B9F24968E}" type="presParOf" srcId="{5438620B-B102-4F10-A7B0-85159EBF0466}" destId="{D4DCCA41-FD3A-4AD0-B623-7C69BFC02172}" srcOrd="0" destOrd="0" presId="urn:microsoft.com/office/officeart/2005/8/layout/bProcess3"/>
    <dgm:cxn modelId="{7A9B023E-E630-4693-BCEA-DEFAACCD305C}" type="presParOf" srcId="{C528BE56-6FB3-4872-9C5B-481D531445B2}" destId="{7D29595D-1128-42A6-B1A7-0EA86CBA4577}" srcOrd="2" destOrd="0" presId="urn:microsoft.com/office/officeart/2005/8/layout/bProcess3"/>
    <dgm:cxn modelId="{AB30721C-3E0A-488C-AACB-A489C743D644}" type="presParOf" srcId="{C528BE56-6FB3-4872-9C5B-481D531445B2}" destId="{578F2754-30E4-4940-9F8C-F6EE92B77BA5}" srcOrd="3" destOrd="0" presId="urn:microsoft.com/office/officeart/2005/8/layout/bProcess3"/>
    <dgm:cxn modelId="{B534CEA4-364D-4200-9ACF-06FB94E2E7E3}" type="presParOf" srcId="{578F2754-30E4-4940-9F8C-F6EE92B77BA5}" destId="{36B4561C-3799-4B57-BEE5-BC8F408C4987}" srcOrd="0" destOrd="0" presId="urn:microsoft.com/office/officeart/2005/8/layout/bProcess3"/>
    <dgm:cxn modelId="{D0889C28-D107-4F0A-854C-FAB0732E1750}" type="presParOf" srcId="{C528BE56-6FB3-4872-9C5B-481D531445B2}" destId="{EE996FC5-D948-421F-B93C-86E6DD45B142}" srcOrd="4" destOrd="0" presId="urn:microsoft.com/office/officeart/2005/8/layout/bProcess3"/>
    <dgm:cxn modelId="{FA588B4D-1720-4651-843B-1DAC9914D761}" type="presParOf" srcId="{C528BE56-6FB3-4872-9C5B-481D531445B2}" destId="{250A792F-5209-4E73-AC2E-7336E4A42704}" srcOrd="5" destOrd="0" presId="urn:microsoft.com/office/officeart/2005/8/layout/bProcess3"/>
    <dgm:cxn modelId="{9C50AF13-32E0-4346-8CBD-89A4F60D8E95}" type="presParOf" srcId="{250A792F-5209-4E73-AC2E-7336E4A42704}" destId="{ED6005BA-325F-48F7-9DFC-156C9F587BA4}" srcOrd="0" destOrd="0" presId="urn:microsoft.com/office/officeart/2005/8/layout/bProcess3"/>
    <dgm:cxn modelId="{C1CDBB60-54EC-4393-98D5-85B44B9D3EAD}" type="presParOf" srcId="{C528BE56-6FB3-4872-9C5B-481D531445B2}" destId="{3209C291-1753-443A-8C3D-C980A38045F5}" srcOrd="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D90ADF-3B15-445A-A74A-D16726F2817D}" type="doc">
      <dgm:prSet loTypeId="urn:microsoft.com/office/officeart/2005/8/layout/list1" loCatId="list" qsTypeId="urn:microsoft.com/office/officeart/2005/8/quickstyle/simple1" qsCatId="simple" csTypeId="urn:microsoft.com/office/officeart/2005/8/colors/colorful5" csCatId="colorful" phldr="1"/>
      <dgm:spPr/>
    </dgm:pt>
    <dgm:pt modelId="{EE377B58-01EB-40C3-9BFB-0F60CF2B68C2}">
      <dgm:prSet phldrT="[Text]" phldr="0" custT="1"/>
      <dgm:spPr/>
      <dgm:t>
        <a:bodyPr/>
        <a:lstStyle/>
        <a:p>
          <a:pPr rtl="0"/>
          <a:r>
            <a:rPr lang="en-GB" sz="1400" b="0">
              <a:latin typeface="Arial"/>
              <a:cs typeface="Arial"/>
            </a:rPr>
            <a:t>Training &amp; Feedback - Supports timely feedback loops and ongoing staff training for operational safety.</a:t>
          </a:r>
        </a:p>
      </dgm:t>
    </dgm:pt>
    <dgm:pt modelId="{043D33F6-764F-4628-B276-6B78205D330E}" type="parTrans" cxnId="{74178042-E539-4569-84B7-B8C5846760F4}">
      <dgm:prSet/>
      <dgm:spPr/>
    </dgm:pt>
    <dgm:pt modelId="{DD89B477-D8CC-4196-B4FB-563ADA76924C}" type="sibTrans" cxnId="{74178042-E539-4569-84B7-B8C5846760F4}">
      <dgm:prSet/>
      <dgm:spPr/>
      <dgm:t>
        <a:bodyPr/>
        <a:lstStyle/>
        <a:p>
          <a:endParaRPr lang="en-GB"/>
        </a:p>
      </dgm:t>
    </dgm:pt>
    <dgm:pt modelId="{BA6EB122-043A-42F6-B50A-A05F0AC9640A}">
      <dgm:prSet phldrT="[Text]" phldr="0" custT="1"/>
      <dgm:spPr/>
      <dgm:t>
        <a:bodyPr/>
        <a:lstStyle/>
        <a:p>
          <a:pPr rtl="0"/>
          <a:r>
            <a:rPr lang="en-GB" sz="1400" b="0">
              <a:latin typeface="Arial"/>
              <a:cs typeface="Arial"/>
            </a:rPr>
            <a:t>Clarity &amp; Cultural Sensitivity - Bridges language and cultural gaps across a diverse, multilingual workforce.</a:t>
          </a:r>
        </a:p>
      </dgm:t>
    </dgm:pt>
    <dgm:pt modelId="{C2A77107-7EBF-4606-9CCD-71BE74451FAA}" type="parTrans" cxnId="{74652550-BD49-4E51-8315-402F39FAE19E}">
      <dgm:prSet/>
      <dgm:spPr/>
    </dgm:pt>
    <dgm:pt modelId="{B3369BAF-56ED-4E0C-9429-D8B938F98C34}" type="sibTrans" cxnId="{74652550-BD49-4E51-8315-402F39FAE19E}">
      <dgm:prSet/>
      <dgm:spPr/>
      <dgm:t>
        <a:bodyPr/>
        <a:lstStyle/>
        <a:p>
          <a:endParaRPr lang="en-GB"/>
        </a:p>
      </dgm:t>
    </dgm:pt>
    <dgm:pt modelId="{758F8AB3-3BFA-4B85-9D71-13DC8A47F0A5}">
      <dgm:prSet phldrT="[Text]" phldr="0" custT="1"/>
      <dgm:spPr/>
      <dgm:t>
        <a:bodyPr/>
        <a:lstStyle/>
        <a:p>
          <a:pPr rtl="0"/>
          <a:r>
            <a:rPr lang="en-GB" sz="1400" b="0">
              <a:latin typeface="Arial"/>
              <a:cs typeface="Arial"/>
            </a:rPr>
            <a:t> Ensures hygiene standards, order accuracy and consistent meal quality meeting airline expectations.</a:t>
          </a:r>
        </a:p>
      </dgm:t>
    </dgm:pt>
    <dgm:pt modelId="{95DDAEDC-9E34-4F26-B595-49B955766527}" type="parTrans" cxnId="{29A3B9FB-148B-4F40-9552-AB3334B0862E}">
      <dgm:prSet/>
      <dgm:spPr/>
    </dgm:pt>
    <dgm:pt modelId="{567E578B-AEC9-4FB0-B7E2-37E03C5CE07F}" type="sibTrans" cxnId="{29A3B9FB-148B-4F40-9552-AB3334B0862E}">
      <dgm:prSet/>
      <dgm:spPr/>
      <dgm:t>
        <a:bodyPr/>
        <a:lstStyle/>
        <a:p>
          <a:endParaRPr lang="en-GB"/>
        </a:p>
      </dgm:t>
    </dgm:pt>
    <dgm:pt modelId="{B492ECFB-866F-4547-B307-00BC749BDFED}">
      <dgm:prSet phldrT="[Text]" phldr="0" custT="1"/>
      <dgm:spPr/>
      <dgm:t>
        <a:bodyPr/>
        <a:lstStyle/>
        <a:p>
          <a:r>
            <a:rPr lang="en-GB" sz="1600" b="0" dirty="0">
              <a:latin typeface="Arial"/>
              <a:cs typeface="Arial"/>
            </a:rPr>
            <a:t> </a:t>
          </a:r>
          <a:r>
            <a:rPr lang="en-GB" sz="1400" b="0">
              <a:latin typeface="Arial"/>
              <a:cs typeface="Arial"/>
            </a:rPr>
            <a:t>Coordinates food preparation, packaging and handling of special dietary requirements.</a:t>
          </a:r>
        </a:p>
      </dgm:t>
    </dgm:pt>
    <dgm:pt modelId="{D9D2804A-D58C-4ECC-B613-68A7666DB29E}" type="parTrans" cxnId="{D8D42B23-873F-4E88-A49A-24C9E2D035B4}">
      <dgm:prSet/>
      <dgm:spPr/>
    </dgm:pt>
    <dgm:pt modelId="{87D88F8A-975F-4D6D-9CDE-116F33B565D6}" type="sibTrans" cxnId="{D8D42B23-873F-4E88-A49A-24C9E2D035B4}">
      <dgm:prSet/>
      <dgm:spPr/>
      <dgm:t>
        <a:bodyPr/>
        <a:lstStyle/>
        <a:p>
          <a:endParaRPr lang="en-GB"/>
        </a:p>
      </dgm:t>
    </dgm:pt>
    <dgm:pt modelId="{0542BCC2-CB2A-4A03-8F50-9118CD22FC43}" type="pres">
      <dgm:prSet presAssocID="{F9D90ADF-3B15-445A-A74A-D16726F2817D}" presName="linear" presStyleCnt="0">
        <dgm:presLayoutVars>
          <dgm:dir/>
          <dgm:animLvl val="lvl"/>
          <dgm:resizeHandles val="exact"/>
        </dgm:presLayoutVars>
      </dgm:prSet>
      <dgm:spPr/>
    </dgm:pt>
    <dgm:pt modelId="{9B7B8C5D-9788-48D0-956A-CCA2F23871FA}" type="pres">
      <dgm:prSet presAssocID="{758F8AB3-3BFA-4B85-9D71-13DC8A47F0A5}" presName="parentLin" presStyleCnt="0"/>
      <dgm:spPr/>
    </dgm:pt>
    <dgm:pt modelId="{886ABF84-1D3C-40BA-A265-6457FC9E5332}" type="pres">
      <dgm:prSet presAssocID="{758F8AB3-3BFA-4B85-9D71-13DC8A47F0A5}" presName="parentLeftMargin" presStyleLbl="node1" presStyleIdx="0" presStyleCnt="4"/>
      <dgm:spPr/>
    </dgm:pt>
    <dgm:pt modelId="{20D507A9-4E89-4A0D-87D7-2D12252ED4D6}" type="pres">
      <dgm:prSet presAssocID="{758F8AB3-3BFA-4B85-9D71-13DC8A47F0A5}" presName="parentText" presStyleLbl="node1" presStyleIdx="0" presStyleCnt="4">
        <dgm:presLayoutVars>
          <dgm:chMax val="0"/>
          <dgm:bulletEnabled val="1"/>
        </dgm:presLayoutVars>
      </dgm:prSet>
      <dgm:spPr/>
    </dgm:pt>
    <dgm:pt modelId="{F0C22481-1150-4F32-91AC-EE4213C2E0E5}" type="pres">
      <dgm:prSet presAssocID="{758F8AB3-3BFA-4B85-9D71-13DC8A47F0A5}" presName="negativeSpace" presStyleCnt="0"/>
      <dgm:spPr/>
    </dgm:pt>
    <dgm:pt modelId="{687C5DEF-9B64-462E-B342-66578C1C50D4}" type="pres">
      <dgm:prSet presAssocID="{758F8AB3-3BFA-4B85-9D71-13DC8A47F0A5}" presName="childText" presStyleLbl="conFgAcc1" presStyleIdx="0" presStyleCnt="4">
        <dgm:presLayoutVars>
          <dgm:bulletEnabled val="1"/>
        </dgm:presLayoutVars>
      </dgm:prSet>
      <dgm:spPr/>
    </dgm:pt>
    <dgm:pt modelId="{9278E03C-F150-4397-B953-4BEA4A5975B8}" type="pres">
      <dgm:prSet presAssocID="{567E578B-AEC9-4FB0-B7E2-37E03C5CE07F}" presName="spaceBetweenRectangles" presStyleCnt="0"/>
      <dgm:spPr/>
    </dgm:pt>
    <dgm:pt modelId="{ED4C519C-360C-479C-B9A3-80DFADC09069}" type="pres">
      <dgm:prSet presAssocID="{B492ECFB-866F-4547-B307-00BC749BDFED}" presName="parentLin" presStyleCnt="0"/>
      <dgm:spPr/>
    </dgm:pt>
    <dgm:pt modelId="{E31B5354-10A7-479D-80C2-3A478A6EC789}" type="pres">
      <dgm:prSet presAssocID="{B492ECFB-866F-4547-B307-00BC749BDFED}" presName="parentLeftMargin" presStyleLbl="node1" presStyleIdx="0" presStyleCnt="4"/>
      <dgm:spPr/>
    </dgm:pt>
    <dgm:pt modelId="{6DFBFC5A-EC47-4026-9E43-FF30CE0FCFDE}" type="pres">
      <dgm:prSet presAssocID="{B492ECFB-866F-4547-B307-00BC749BDFED}" presName="parentText" presStyleLbl="node1" presStyleIdx="1" presStyleCnt="4">
        <dgm:presLayoutVars>
          <dgm:chMax val="0"/>
          <dgm:bulletEnabled val="1"/>
        </dgm:presLayoutVars>
      </dgm:prSet>
      <dgm:spPr/>
    </dgm:pt>
    <dgm:pt modelId="{A9C46FDA-42D6-40C1-B757-51DAD3225110}" type="pres">
      <dgm:prSet presAssocID="{B492ECFB-866F-4547-B307-00BC749BDFED}" presName="negativeSpace" presStyleCnt="0"/>
      <dgm:spPr/>
    </dgm:pt>
    <dgm:pt modelId="{EBB92840-9A98-4BEA-8F4A-4025390550C7}" type="pres">
      <dgm:prSet presAssocID="{B492ECFB-866F-4547-B307-00BC749BDFED}" presName="childText" presStyleLbl="conFgAcc1" presStyleIdx="1" presStyleCnt="4">
        <dgm:presLayoutVars>
          <dgm:bulletEnabled val="1"/>
        </dgm:presLayoutVars>
      </dgm:prSet>
      <dgm:spPr/>
    </dgm:pt>
    <dgm:pt modelId="{34D30553-8936-4523-8042-6B7791A4D188}" type="pres">
      <dgm:prSet presAssocID="{87D88F8A-975F-4D6D-9CDE-116F33B565D6}" presName="spaceBetweenRectangles" presStyleCnt="0"/>
      <dgm:spPr/>
    </dgm:pt>
    <dgm:pt modelId="{AFD4AB6B-572C-4BBD-8213-AD0166F82C70}" type="pres">
      <dgm:prSet presAssocID="{BA6EB122-043A-42F6-B50A-A05F0AC9640A}" presName="parentLin" presStyleCnt="0"/>
      <dgm:spPr/>
    </dgm:pt>
    <dgm:pt modelId="{268C737D-B518-40BA-A4DD-5AB8C3035389}" type="pres">
      <dgm:prSet presAssocID="{BA6EB122-043A-42F6-B50A-A05F0AC9640A}" presName="parentLeftMargin" presStyleLbl="node1" presStyleIdx="1" presStyleCnt="4"/>
      <dgm:spPr/>
    </dgm:pt>
    <dgm:pt modelId="{B3575374-36EC-489B-B4E0-C54FD735293A}" type="pres">
      <dgm:prSet presAssocID="{BA6EB122-043A-42F6-B50A-A05F0AC9640A}" presName="parentText" presStyleLbl="node1" presStyleIdx="2" presStyleCnt="4">
        <dgm:presLayoutVars>
          <dgm:chMax val="0"/>
          <dgm:bulletEnabled val="1"/>
        </dgm:presLayoutVars>
      </dgm:prSet>
      <dgm:spPr/>
    </dgm:pt>
    <dgm:pt modelId="{8114CA56-E8F2-4637-BE0A-D1F1DA53B3BF}" type="pres">
      <dgm:prSet presAssocID="{BA6EB122-043A-42F6-B50A-A05F0AC9640A}" presName="negativeSpace" presStyleCnt="0"/>
      <dgm:spPr/>
    </dgm:pt>
    <dgm:pt modelId="{1FB91FCB-1DFF-412A-BCB6-5DF0DC628D2B}" type="pres">
      <dgm:prSet presAssocID="{BA6EB122-043A-42F6-B50A-A05F0AC9640A}" presName="childText" presStyleLbl="conFgAcc1" presStyleIdx="2" presStyleCnt="4">
        <dgm:presLayoutVars>
          <dgm:bulletEnabled val="1"/>
        </dgm:presLayoutVars>
      </dgm:prSet>
      <dgm:spPr/>
    </dgm:pt>
    <dgm:pt modelId="{5A56AC1A-1EF2-4D9C-9427-134A021AAB76}" type="pres">
      <dgm:prSet presAssocID="{B3369BAF-56ED-4E0C-9429-D8B938F98C34}" presName="spaceBetweenRectangles" presStyleCnt="0"/>
      <dgm:spPr/>
    </dgm:pt>
    <dgm:pt modelId="{67C0D4AE-F96C-485F-93F4-3992F8D34CB4}" type="pres">
      <dgm:prSet presAssocID="{EE377B58-01EB-40C3-9BFB-0F60CF2B68C2}" presName="parentLin" presStyleCnt="0"/>
      <dgm:spPr/>
    </dgm:pt>
    <dgm:pt modelId="{9CD99F31-29CF-41D6-9CE4-AE016B048596}" type="pres">
      <dgm:prSet presAssocID="{EE377B58-01EB-40C3-9BFB-0F60CF2B68C2}" presName="parentLeftMargin" presStyleLbl="node1" presStyleIdx="2" presStyleCnt="4"/>
      <dgm:spPr/>
    </dgm:pt>
    <dgm:pt modelId="{D554513F-1D2C-4674-8DCC-2A87B27B4AFD}" type="pres">
      <dgm:prSet presAssocID="{EE377B58-01EB-40C3-9BFB-0F60CF2B68C2}" presName="parentText" presStyleLbl="node1" presStyleIdx="3" presStyleCnt="4">
        <dgm:presLayoutVars>
          <dgm:chMax val="0"/>
          <dgm:bulletEnabled val="1"/>
        </dgm:presLayoutVars>
      </dgm:prSet>
      <dgm:spPr/>
    </dgm:pt>
    <dgm:pt modelId="{F0BDC3BD-FDDD-42EA-B9D3-38D98AD493C7}" type="pres">
      <dgm:prSet presAssocID="{EE377B58-01EB-40C3-9BFB-0F60CF2B68C2}" presName="negativeSpace" presStyleCnt="0"/>
      <dgm:spPr/>
    </dgm:pt>
    <dgm:pt modelId="{6E56030E-800B-4F54-8F28-0B3E03863D94}" type="pres">
      <dgm:prSet presAssocID="{EE377B58-01EB-40C3-9BFB-0F60CF2B68C2}" presName="childText" presStyleLbl="conFgAcc1" presStyleIdx="3" presStyleCnt="4">
        <dgm:presLayoutVars>
          <dgm:bulletEnabled val="1"/>
        </dgm:presLayoutVars>
      </dgm:prSet>
      <dgm:spPr/>
    </dgm:pt>
  </dgm:ptLst>
  <dgm:cxnLst>
    <dgm:cxn modelId="{D8D42B23-873F-4E88-A49A-24C9E2D035B4}" srcId="{F9D90ADF-3B15-445A-A74A-D16726F2817D}" destId="{B492ECFB-866F-4547-B307-00BC749BDFED}" srcOrd="1" destOrd="0" parTransId="{D9D2804A-D58C-4ECC-B613-68A7666DB29E}" sibTransId="{87D88F8A-975F-4D6D-9CDE-116F33B565D6}"/>
    <dgm:cxn modelId="{FDA04825-C121-4AD3-AD2F-A11D0E84723D}" type="presOf" srcId="{B492ECFB-866F-4547-B307-00BC749BDFED}" destId="{E31B5354-10A7-479D-80C2-3A478A6EC789}" srcOrd="0" destOrd="0" presId="urn:microsoft.com/office/officeart/2005/8/layout/list1"/>
    <dgm:cxn modelId="{D627CA2F-ACE3-4DF5-931F-049456B32804}" type="presOf" srcId="{758F8AB3-3BFA-4B85-9D71-13DC8A47F0A5}" destId="{20D507A9-4E89-4A0D-87D7-2D12252ED4D6}" srcOrd="1" destOrd="0" presId="urn:microsoft.com/office/officeart/2005/8/layout/list1"/>
    <dgm:cxn modelId="{2A061936-C8F8-4B90-BF5A-A2E2C16F872C}" type="presOf" srcId="{B492ECFB-866F-4547-B307-00BC749BDFED}" destId="{6DFBFC5A-EC47-4026-9E43-FF30CE0FCFDE}" srcOrd="1" destOrd="0" presId="urn:microsoft.com/office/officeart/2005/8/layout/list1"/>
    <dgm:cxn modelId="{74178042-E539-4569-84B7-B8C5846760F4}" srcId="{F9D90ADF-3B15-445A-A74A-D16726F2817D}" destId="{EE377B58-01EB-40C3-9BFB-0F60CF2B68C2}" srcOrd="3" destOrd="0" parTransId="{043D33F6-764F-4628-B276-6B78205D330E}" sibTransId="{DD89B477-D8CC-4196-B4FB-563ADA76924C}"/>
    <dgm:cxn modelId="{74652550-BD49-4E51-8315-402F39FAE19E}" srcId="{F9D90ADF-3B15-445A-A74A-D16726F2817D}" destId="{BA6EB122-043A-42F6-B50A-A05F0AC9640A}" srcOrd="2" destOrd="0" parTransId="{C2A77107-7EBF-4606-9CCD-71BE74451FAA}" sibTransId="{B3369BAF-56ED-4E0C-9429-D8B938F98C34}"/>
    <dgm:cxn modelId="{AA3BEF70-4D39-4D5F-9A13-6483C548D542}" type="presOf" srcId="{EE377B58-01EB-40C3-9BFB-0F60CF2B68C2}" destId="{9CD99F31-29CF-41D6-9CE4-AE016B048596}" srcOrd="0" destOrd="0" presId="urn:microsoft.com/office/officeart/2005/8/layout/list1"/>
    <dgm:cxn modelId="{76AF3B88-6B3C-4F75-853D-01D098DB63CD}" type="presOf" srcId="{BA6EB122-043A-42F6-B50A-A05F0AC9640A}" destId="{B3575374-36EC-489B-B4E0-C54FD735293A}" srcOrd="1" destOrd="0" presId="urn:microsoft.com/office/officeart/2005/8/layout/list1"/>
    <dgm:cxn modelId="{8DD8388E-27BE-4893-A6C3-7FFDFC394F36}" type="presOf" srcId="{EE377B58-01EB-40C3-9BFB-0F60CF2B68C2}" destId="{D554513F-1D2C-4674-8DCC-2A87B27B4AFD}" srcOrd="1" destOrd="0" presId="urn:microsoft.com/office/officeart/2005/8/layout/list1"/>
    <dgm:cxn modelId="{C0D42FCA-1F68-4C7C-94BA-C90191A24F87}" type="presOf" srcId="{758F8AB3-3BFA-4B85-9D71-13DC8A47F0A5}" destId="{886ABF84-1D3C-40BA-A265-6457FC9E5332}" srcOrd="0" destOrd="0" presId="urn:microsoft.com/office/officeart/2005/8/layout/list1"/>
    <dgm:cxn modelId="{EF438FCC-04BA-46AD-86AA-4CF869B65920}" type="presOf" srcId="{BA6EB122-043A-42F6-B50A-A05F0AC9640A}" destId="{268C737D-B518-40BA-A4DD-5AB8C3035389}" srcOrd="0" destOrd="0" presId="urn:microsoft.com/office/officeart/2005/8/layout/list1"/>
    <dgm:cxn modelId="{E46730F4-4FF3-4935-8778-45F97EAB863F}" type="presOf" srcId="{F9D90ADF-3B15-445A-A74A-D16726F2817D}" destId="{0542BCC2-CB2A-4A03-8F50-9118CD22FC43}" srcOrd="0" destOrd="0" presId="urn:microsoft.com/office/officeart/2005/8/layout/list1"/>
    <dgm:cxn modelId="{29A3B9FB-148B-4F40-9552-AB3334B0862E}" srcId="{F9D90ADF-3B15-445A-A74A-D16726F2817D}" destId="{758F8AB3-3BFA-4B85-9D71-13DC8A47F0A5}" srcOrd="0" destOrd="0" parTransId="{95DDAEDC-9E34-4F26-B595-49B955766527}" sibTransId="{567E578B-AEC9-4FB0-B7E2-37E03C5CE07F}"/>
    <dgm:cxn modelId="{BCA96D3B-0861-4DFE-B763-B9E2484110F8}" type="presParOf" srcId="{0542BCC2-CB2A-4A03-8F50-9118CD22FC43}" destId="{9B7B8C5D-9788-48D0-956A-CCA2F23871FA}" srcOrd="0" destOrd="0" presId="urn:microsoft.com/office/officeart/2005/8/layout/list1"/>
    <dgm:cxn modelId="{8A37BD5C-453E-4DB7-81FA-78404CF541BB}" type="presParOf" srcId="{9B7B8C5D-9788-48D0-956A-CCA2F23871FA}" destId="{886ABF84-1D3C-40BA-A265-6457FC9E5332}" srcOrd="0" destOrd="0" presId="urn:microsoft.com/office/officeart/2005/8/layout/list1"/>
    <dgm:cxn modelId="{3CFD3650-ACB5-4507-A465-FABB40AB8F61}" type="presParOf" srcId="{9B7B8C5D-9788-48D0-956A-CCA2F23871FA}" destId="{20D507A9-4E89-4A0D-87D7-2D12252ED4D6}" srcOrd="1" destOrd="0" presId="urn:microsoft.com/office/officeart/2005/8/layout/list1"/>
    <dgm:cxn modelId="{E07071EC-EE29-4BBB-8DE4-58F97988579F}" type="presParOf" srcId="{0542BCC2-CB2A-4A03-8F50-9118CD22FC43}" destId="{F0C22481-1150-4F32-91AC-EE4213C2E0E5}" srcOrd="1" destOrd="0" presId="urn:microsoft.com/office/officeart/2005/8/layout/list1"/>
    <dgm:cxn modelId="{8BBE2AC1-DDF3-4A69-9293-1840ADF95C33}" type="presParOf" srcId="{0542BCC2-CB2A-4A03-8F50-9118CD22FC43}" destId="{687C5DEF-9B64-462E-B342-66578C1C50D4}" srcOrd="2" destOrd="0" presId="urn:microsoft.com/office/officeart/2005/8/layout/list1"/>
    <dgm:cxn modelId="{BF823D0B-D897-4CDE-A17A-ADE973C37B0F}" type="presParOf" srcId="{0542BCC2-CB2A-4A03-8F50-9118CD22FC43}" destId="{9278E03C-F150-4397-B953-4BEA4A5975B8}" srcOrd="3" destOrd="0" presId="urn:microsoft.com/office/officeart/2005/8/layout/list1"/>
    <dgm:cxn modelId="{933E8FB2-EEE5-49CE-A452-13023D4B93C8}" type="presParOf" srcId="{0542BCC2-CB2A-4A03-8F50-9118CD22FC43}" destId="{ED4C519C-360C-479C-B9A3-80DFADC09069}" srcOrd="4" destOrd="0" presId="urn:microsoft.com/office/officeart/2005/8/layout/list1"/>
    <dgm:cxn modelId="{AB9930F1-45F4-45DD-8068-9FDB4E6701E6}" type="presParOf" srcId="{ED4C519C-360C-479C-B9A3-80DFADC09069}" destId="{E31B5354-10A7-479D-80C2-3A478A6EC789}" srcOrd="0" destOrd="0" presId="urn:microsoft.com/office/officeart/2005/8/layout/list1"/>
    <dgm:cxn modelId="{BE49E4A7-1B77-492A-A286-881AFA160919}" type="presParOf" srcId="{ED4C519C-360C-479C-B9A3-80DFADC09069}" destId="{6DFBFC5A-EC47-4026-9E43-FF30CE0FCFDE}" srcOrd="1" destOrd="0" presId="urn:microsoft.com/office/officeart/2005/8/layout/list1"/>
    <dgm:cxn modelId="{3DA48779-847D-4185-B4A3-FCC2716EE54D}" type="presParOf" srcId="{0542BCC2-CB2A-4A03-8F50-9118CD22FC43}" destId="{A9C46FDA-42D6-40C1-B757-51DAD3225110}" srcOrd="5" destOrd="0" presId="urn:microsoft.com/office/officeart/2005/8/layout/list1"/>
    <dgm:cxn modelId="{3F320597-FF08-4DBB-B868-95CB7B42AAD2}" type="presParOf" srcId="{0542BCC2-CB2A-4A03-8F50-9118CD22FC43}" destId="{EBB92840-9A98-4BEA-8F4A-4025390550C7}" srcOrd="6" destOrd="0" presId="urn:microsoft.com/office/officeart/2005/8/layout/list1"/>
    <dgm:cxn modelId="{B4EE39D0-7405-42DF-90E0-32EC4D89B6C8}" type="presParOf" srcId="{0542BCC2-CB2A-4A03-8F50-9118CD22FC43}" destId="{34D30553-8936-4523-8042-6B7791A4D188}" srcOrd="7" destOrd="0" presId="urn:microsoft.com/office/officeart/2005/8/layout/list1"/>
    <dgm:cxn modelId="{6443A7CC-9FF9-4C78-B6C9-EE78A780D616}" type="presParOf" srcId="{0542BCC2-CB2A-4A03-8F50-9118CD22FC43}" destId="{AFD4AB6B-572C-4BBD-8213-AD0166F82C70}" srcOrd="8" destOrd="0" presId="urn:microsoft.com/office/officeart/2005/8/layout/list1"/>
    <dgm:cxn modelId="{B9AAB7C7-573D-4851-9DBB-0F2CB25F5ECE}" type="presParOf" srcId="{AFD4AB6B-572C-4BBD-8213-AD0166F82C70}" destId="{268C737D-B518-40BA-A4DD-5AB8C3035389}" srcOrd="0" destOrd="0" presId="urn:microsoft.com/office/officeart/2005/8/layout/list1"/>
    <dgm:cxn modelId="{EFC4DBE7-95F4-480D-93A6-F73AA9020038}" type="presParOf" srcId="{AFD4AB6B-572C-4BBD-8213-AD0166F82C70}" destId="{B3575374-36EC-489B-B4E0-C54FD735293A}" srcOrd="1" destOrd="0" presId="urn:microsoft.com/office/officeart/2005/8/layout/list1"/>
    <dgm:cxn modelId="{205366A9-38C4-4097-A49D-518E610895D8}" type="presParOf" srcId="{0542BCC2-CB2A-4A03-8F50-9118CD22FC43}" destId="{8114CA56-E8F2-4637-BE0A-D1F1DA53B3BF}" srcOrd="9" destOrd="0" presId="urn:microsoft.com/office/officeart/2005/8/layout/list1"/>
    <dgm:cxn modelId="{E6C01FC5-415A-4969-A5A2-CD7FCA5BF589}" type="presParOf" srcId="{0542BCC2-CB2A-4A03-8F50-9118CD22FC43}" destId="{1FB91FCB-1DFF-412A-BCB6-5DF0DC628D2B}" srcOrd="10" destOrd="0" presId="urn:microsoft.com/office/officeart/2005/8/layout/list1"/>
    <dgm:cxn modelId="{2537C5AB-B29F-439C-91FF-E07CF6472B54}" type="presParOf" srcId="{0542BCC2-CB2A-4A03-8F50-9118CD22FC43}" destId="{5A56AC1A-1EF2-4D9C-9427-134A021AAB76}" srcOrd="11" destOrd="0" presId="urn:microsoft.com/office/officeart/2005/8/layout/list1"/>
    <dgm:cxn modelId="{DE73CD2F-9D1A-463E-94FF-81F08DED4DE2}" type="presParOf" srcId="{0542BCC2-CB2A-4A03-8F50-9118CD22FC43}" destId="{67C0D4AE-F96C-485F-93F4-3992F8D34CB4}" srcOrd="12" destOrd="0" presId="urn:microsoft.com/office/officeart/2005/8/layout/list1"/>
    <dgm:cxn modelId="{C64555C4-4FF8-4938-AA76-62ECF485F552}" type="presParOf" srcId="{67C0D4AE-F96C-485F-93F4-3992F8D34CB4}" destId="{9CD99F31-29CF-41D6-9CE4-AE016B048596}" srcOrd="0" destOrd="0" presId="urn:microsoft.com/office/officeart/2005/8/layout/list1"/>
    <dgm:cxn modelId="{244D8D39-4B40-4368-BCCA-471DF2D72448}" type="presParOf" srcId="{67C0D4AE-F96C-485F-93F4-3992F8D34CB4}" destId="{D554513F-1D2C-4674-8DCC-2A87B27B4AFD}" srcOrd="1" destOrd="0" presId="urn:microsoft.com/office/officeart/2005/8/layout/list1"/>
    <dgm:cxn modelId="{FFD0BD84-E56B-4C19-8088-738E7AC2360B}" type="presParOf" srcId="{0542BCC2-CB2A-4A03-8F50-9118CD22FC43}" destId="{F0BDC3BD-FDDD-42EA-B9D3-38D98AD493C7}" srcOrd="13" destOrd="0" presId="urn:microsoft.com/office/officeart/2005/8/layout/list1"/>
    <dgm:cxn modelId="{7FFCD854-0D88-4B49-BA3A-EEF68C855417}" type="presParOf" srcId="{0542BCC2-CB2A-4A03-8F50-9118CD22FC43}" destId="{6E56030E-800B-4F54-8F28-0B3E03863D94}"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95C35C-75D3-4F26-907E-6F807FDE2AE9}" type="doc">
      <dgm:prSet loTypeId="urn:microsoft.com/office/officeart/2005/8/layout/hProcess9" loCatId="process" qsTypeId="urn:microsoft.com/office/officeart/2005/8/quickstyle/simple2" qsCatId="simple" csTypeId="urn:microsoft.com/office/officeart/2005/8/colors/colorful1" csCatId="colorful" phldr="1"/>
      <dgm:spPr/>
    </dgm:pt>
    <dgm:pt modelId="{82B3E767-D455-4739-93A3-655E67782057}">
      <dgm:prSet phldrT="[Text]" phldr="0" custT="1"/>
      <dgm:spPr/>
      <dgm:t>
        <a:bodyPr/>
        <a:lstStyle/>
        <a:p>
          <a:pPr rtl="0"/>
          <a:r>
            <a:rPr lang="en-GB" sz="1800" b="1">
              <a:latin typeface="Arial"/>
              <a:cs typeface="Arial"/>
            </a:rPr>
            <a:t>Shannon &amp; Weaver</a:t>
          </a:r>
        </a:p>
      </dgm:t>
    </dgm:pt>
    <dgm:pt modelId="{94ED8B75-DC2B-485D-88A3-B391B13889CD}" type="parTrans" cxnId="{10480543-17F2-432E-9AE2-62941318E748}">
      <dgm:prSet/>
      <dgm:spPr/>
    </dgm:pt>
    <dgm:pt modelId="{F9594593-7F27-49EA-A80C-47B99D9A5196}" type="sibTrans" cxnId="{10480543-17F2-432E-9AE2-62941318E748}">
      <dgm:prSet/>
      <dgm:spPr/>
      <dgm:t>
        <a:bodyPr/>
        <a:lstStyle/>
        <a:p>
          <a:endParaRPr lang="en-GB"/>
        </a:p>
      </dgm:t>
    </dgm:pt>
    <dgm:pt modelId="{D33D7FDE-8E60-4A56-8932-0A6E5654759F}">
      <dgm:prSet phldrT="[Text]" phldr="0" custT="1"/>
      <dgm:spPr/>
      <dgm:t>
        <a:bodyPr/>
        <a:lstStyle/>
        <a:p>
          <a:r>
            <a:rPr lang="en-GB" sz="1800" b="1">
              <a:latin typeface="Arial"/>
              <a:cs typeface="Arial"/>
            </a:rPr>
            <a:t>Schramm</a:t>
          </a:r>
        </a:p>
      </dgm:t>
    </dgm:pt>
    <dgm:pt modelId="{B4D265B7-76D5-4B03-A1D4-95B39BC42E8A}" type="parTrans" cxnId="{BCA3063C-2B81-442F-AC46-ADC927DE45D6}">
      <dgm:prSet/>
      <dgm:spPr/>
    </dgm:pt>
    <dgm:pt modelId="{7683505C-A5C4-4AB8-A7D9-1B4D56672279}" type="sibTrans" cxnId="{BCA3063C-2B81-442F-AC46-ADC927DE45D6}">
      <dgm:prSet/>
      <dgm:spPr/>
      <dgm:t>
        <a:bodyPr/>
        <a:lstStyle/>
        <a:p>
          <a:endParaRPr lang="en-GB"/>
        </a:p>
      </dgm:t>
    </dgm:pt>
    <dgm:pt modelId="{48F2FFCD-0FF7-4528-86D1-8567E90EE68F}">
      <dgm:prSet phldrT="[Text]" phldr="0" custT="1"/>
      <dgm:spPr/>
      <dgm:t>
        <a:bodyPr/>
        <a:lstStyle/>
        <a:p>
          <a:pPr rtl="0"/>
          <a:r>
            <a:rPr lang="en-GB" sz="1800" b="1">
              <a:latin typeface="Arial"/>
              <a:cs typeface="Arial"/>
            </a:rPr>
            <a:t>Berlo's SMCR</a:t>
          </a:r>
        </a:p>
      </dgm:t>
    </dgm:pt>
    <dgm:pt modelId="{F922D648-D89E-412B-84D2-FF64A8811F9D}" type="parTrans" cxnId="{48F0E4F1-881A-4959-8B6D-440A37443156}">
      <dgm:prSet/>
      <dgm:spPr/>
    </dgm:pt>
    <dgm:pt modelId="{922493D1-B73E-4394-BD74-4A8D1F54A93B}" type="sibTrans" cxnId="{48F0E4F1-881A-4959-8B6D-440A37443156}">
      <dgm:prSet/>
      <dgm:spPr/>
      <dgm:t>
        <a:bodyPr/>
        <a:lstStyle/>
        <a:p>
          <a:endParaRPr lang="en-GB"/>
        </a:p>
      </dgm:t>
    </dgm:pt>
    <dgm:pt modelId="{6D54A098-4CE1-42DE-A963-EFE7E8DD3046}" type="pres">
      <dgm:prSet presAssocID="{4C95C35C-75D3-4F26-907E-6F807FDE2AE9}" presName="CompostProcess" presStyleCnt="0">
        <dgm:presLayoutVars>
          <dgm:dir/>
          <dgm:resizeHandles val="exact"/>
        </dgm:presLayoutVars>
      </dgm:prSet>
      <dgm:spPr/>
    </dgm:pt>
    <dgm:pt modelId="{6E3B73DA-F363-431A-A572-E84D7E912DC0}" type="pres">
      <dgm:prSet presAssocID="{4C95C35C-75D3-4F26-907E-6F807FDE2AE9}" presName="arrow" presStyleLbl="bgShp" presStyleIdx="0" presStyleCnt="1"/>
      <dgm:spPr/>
    </dgm:pt>
    <dgm:pt modelId="{EFB2BE66-17B6-4555-88E3-6C79EBCD324B}" type="pres">
      <dgm:prSet presAssocID="{4C95C35C-75D3-4F26-907E-6F807FDE2AE9}" presName="linearProcess" presStyleCnt="0"/>
      <dgm:spPr/>
    </dgm:pt>
    <dgm:pt modelId="{06AEA4C2-32B7-40B7-AF63-18D9DE0C3686}" type="pres">
      <dgm:prSet presAssocID="{82B3E767-D455-4739-93A3-655E67782057}" presName="textNode" presStyleLbl="node1" presStyleIdx="0" presStyleCnt="3">
        <dgm:presLayoutVars>
          <dgm:bulletEnabled val="1"/>
        </dgm:presLayoutVars>
      </dgm:prSet>
      <dgm:spPr/>
    </dgm:pt>
    <dgm:pt modelId="{F4B1C68C-56BF-47CB-87A8-22F1740873C1}" type="pres">
      <dgm:prSet presAssocID="{F9594593-7F27-49EA-A80C-47B99D9A5196}" presName="sibTrans" presStyleCnt="0"/>
      <dgm:spPr/>
    </dgm:pt>
    <dgm:pt modelId="{7C7D5316-EF5A-48D7-BF61-403FB7D9AC00}" type="pres">
      <dgm:prSet presAssocID="{D33D7FDE-8E60-4A56-8932-0A6E5654759F}" presName="textNode" presStyleLbl="node1" presStyleIdx="1" presStyleCnt="3">
        <dgm:presLayoutVars>
          <dgm:bulletEnabled val="1"/>
        </dgm:presLayoutVars>
      </dgm:prSet>
      <dgm:spPr/>
    </dgm:pt>
    <dgm:pt modelId="{007CEC06-01EC-4B32-9C4E-E1DBDF97655A}" type="pres">
      <dgm:prSet presAssocID="{7683505C-A5C4-4AB8-A7D9-1B4D56672279}" presName="sibTrans" presStyleCnt="0"/>
      <dgm:spPr/>
    </dgm:pt>
    <dgm:pt modelId="{427748EB-78FA-4F87-82E9-76312F3A16A0}" type="pres">
      <dgm:prSet presAssocID="{48F2FFCD-0FF7-4528-86D1-8567E90EE68F}" presName="textNode" presStyleLbl="node1" presStyleIdx="2" presStyleCnt="3">
        <dgm:presLayoutVars>
          <dgm:bulletEnabled val="1"/>
        </dgm:presLayoutVars>
      </dgm:prSet>
      <dgm:spPr/>
    </dgm:pt>
  </dgm:ptLst>
  <dgm:cxnLst>
    <dgm:cxn modelId="{0DC4070A-C292-4797-A89B-186AF6FC80A7}" type="presOf" srcId="{48F2FFCD-0FF7-4528-86D1-8567E90EE68F}" destId="{427748EB-78FA-4F87-82E9-76312F3A16A0}" srcOrd="0" destOrd="0" presId="urn:microsoft.com/office/officeart/2005/8/layout/hProcess9"/>
    <dgm:cxn modelId="{82FF2F2B-6238-4761-AFD6-A7A959FA8432}" type="presOf" srcId="{4C95C35C-75D3-4F26-907E-6F807FDE2AE9}" destId="{6D54A098-4CE1-42DE-A963-EFE7E8DD3046}" srcOrd="0" destOrd="0" presId="urn:microsoft.com/office/officeart/2005/8/layout/hProcess9"/>
    <dgm:cxn modelId="{BCA3063C-2B81-442F-AC46-ADC927DE45D6}" srcId="{4C95C35C-75D3-4F26-907E-6F807FDE2AE9}" destId="{D33D7FDE-8E60-4A56-8932-0A6E5654759F}" srcOrd="1" destOrd="0" parTransId="{B4D265B7-76D5-4B03-A1D4-95B39BC42E8A}" sibTransId="{7683505C-A5C4-4AB8-A7D9-1B4D56672279}"/>
    <dgm:cxn modelId="{10480543-17F2-432E-9AE2-62941318E748}" srcId="{4C95C35C-75D3-4F26-907E-6F807FDE2AE9}" destId="{82B3E767-D455-4739-93A3-655E67782057}" srcOrd="0" destOrd="0" parTransId="{94ED8B75-DC2B-485D-88A3-B391B13889CD}" sibTransId="{F9594593-7F27-49EA-A80C-47B99D9A5196}"/>
    <dgm:cxn modelId="{60941D4E-ED6E-4AF4-AB6F-C33285905162}" type="presOf" srcId="{D33D7FDE-8E60-4A56-8932-0A6E5654759F}" destId="{7C7D5316-EF5A-48D7-BF61-403FB7D9AC00}" srcOrd="0" destOrd="0" presId="urn:microsoft.com/office/officeart/2005/8/layout/hProcess9"/>
    <dgm:cxn modelId="{E299D1D3-0594-487B-A15D-775FCB623EE7}" type="presOf" srcId="{82B3E767-D455-4739-93A3-655E67782057}" destId="{06AEA4C2-32B7-40B7-AF63-18D9DE0C3686}" srcOrd="0" destOrd="0" presId="urn:microsoft.com/office/officeart/2005/8/layout/hProcess9"/>
    <dgm:cxn modelId="{48F0E4F1-881A-4959-8B6D-440A37443156}" srcId="{4C95C35C-75D3-4F26-907E-6F807FDE2AE9}" destId="{48F2FFCD-0FF7-4528-86D1-8567E90EE68F}" srcOrd="2" destOrd="0" parTransId="{F922D648-D89E-412B-84D2-FF64A8811F9D}" sibTransId="{922493D1-B73E-4394-BD74-4A8D1F54A93B}"/>
    <dgm:cxn modelId="{16740391-6B0F-4ECF-BEB7-CA71141FDA46}" type="presParOf" srcId="{6D54A098-4CE1-42DE-A963-EFE7E8DD3046}" destId="{6E3B73DA-F363-431A-A572-E84D7E912DC0}" srcOrd="0" destOrd="0" presId="urn:microsoft.com/office/officeart/2005/8/layout/hProcess9"/>
    <dgm:cxn modelId="{E0BD58B7-3118-4478-AE41-B13338718C13}" type="presParOf" srcId="{6D54A098-4CE1-42DE-A963-EFE7E8DD3046}" destId="{EFB2BE66-17B6-4555-88E3-6C79EBCD324B}" srcOrd="1" destOrd="0" presId="urn:microsoft.com/office/officeart/2005/8/layout/hProcess9"/>
    <dgm:cxn modelId="{C7E5126C-EF8F-4B9E-BBBB-0CA1FEF7EB77}" type="presParOf" srcId="{EFB2BE66-17B6-4555-88E3-6C79EBCD324B}" destId="{06AEA4C2-32B7-40B7-AF63-18D9DE0C3686}" srcOrd="0" destOrd="0" presId="urn:microsoft.com/office/officeart/2005/8/layout/hProcess9"/>
    <dgm:cxn modelId="{4EA1E205-FBEE-4EE4-9A6E-E35342D43F38}" type="presParOf" srcId="{EFB2BE66-17B6-4555-88E3-6C79EBCD324B}" destId="{F4B1C68C-56BF-47CB-87A8-22F1740873C1}" srcOrd="1" destOrd="0" presId="urn:microsoft.com/office/officeart/2005/8/layout/hProcess9"/>
    <dgm:cxn modelId="{B95588B9-AB74-4494-9E6A-BD4864E10B1B}" type="presParOf" srcId="{EFB2BE66-17B6-4555-88E3-6C79EBCD324B}" destId="{7C7D5316-EF5A-48D7-BF61-403FB7D9AC00}" srcOrd="2" destOrd="0" presId="urn:microsoft.com/office/officeart/2005/8/layout/hProcess9"/>
    <dgm:cxn modelId="{13E8583A-18D6-4635-BFE1-E7BA0EAA7D8F}" type="presParOf" srcId="{EFB2BE66-17B6-4555-88E3-6C79EBCD324B}" destId="{007CEC06-01EC-4B32-9C4E-E1DBDF97655A}" srcOrd="3" destOrd="0" presId="urn:microsoft.com/office/officeart/2005/8/layout/hProcess9"/>
    <dgm:cxn modelId="{F7B24D39-0934-4496-9FB9-2440C87EDFCF}" type="presParOf" srcId="{EFB2BE66-17B6-4555-88E3-6C79EBCD324B}" destId="{427748EB-78FA-4F87-82E9-76312F3A16A0}"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the Shannon and Weaver Model, communication is the process by which a sender sends a message across a channel to a receiver and demonstrates how noise can obstruct the message.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a:latin typeface="Arial"/>
              <a:cs typeface="Arial"/>
            </a:rPr>
            <a:t>Environmental noise</a:t>
          </a:r>
          <a:endParaRPr lang="en-GB" sz="1400" dirty="0">
            <a:latin typeface="Arial"/>
            <a:cs typeface="Arial"/>
          </a:endParaRP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pPr rtl="0"/>
          <a:r>
            <a:rPr lang="en-GB" sz="1400">
              <a:latin typeface="Arial"/>
              <a:cs typeface="Arial"/>
            </a:rPr>
            <a:t>Language </a:t>
          </a:r>
          <a:endParaRPr lang="en-GB" sz="1400" dirty="0">
            <a:latin typeface="Arial"/>
            <a:cs typeface="Arial"/>
          </a:endParaRP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pPr rtl="0"/>
          <a:r>
            <a:rPr lang="en-GB" sz="1400" dirty="0">
              <a:latin typeface="Arial"/>
              <a:ea typeface="Calibri"/>
              <a:cs typeface="Arial"/>
            </a:rPr>
            <a:t>Gary (the sender) provides food hygiene guidelines to staff(receivers). Food safety errors can result from staff misinterpreting directions due to loud machinery and language difficulties.</a:t>
          </a:r>
          <a:endParaRPr lang="en-US" sz="1400" dirty="0">
            <a:latin typeface="Arial"/>
            <a:ea typeface="Calibri"/>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ea typeface="Calibri"/>
              <a:cs typeface="Arial"/>
            </a:rPr>
            <a:t>This model excludes ongoing feedback between the sender and the receiver and it only represents one-way communication.</a:t>
          </a:r>
          <a:endParaRPr lang="en-US" sz="1400" dirty="0">
            <a:latin typeface="Calibri"/>
            <a:ea typeface="Calibri"/>
            <a:cs typeface="Calibri"/>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1030BBA1-2B46-47CA-8A52-A9D602E72B8F}" type="pres">
      <dgm:prSet presAssocID="{181A7158-9FE9-4298-8480-6966BB390106}" presName="linear" presStyleCnt="0">
        <dgm:presLayoutVars>
          <dgm:dir/>
          <dgm:animLvl val="lvl"/>
          <dgm:resizeHandles val="exact"/>
        </dgm:presLayoutVars>
      </dgm:prSet>
      <dgm:spPr/>
    </dgm:pt>
    <dgm:pt modelId="{7C137338-A303-4239-A2A0-D4C6D685EEBB}" type="pres">
      <dgm:prSet presAssocID="{69B9D0EE-B1B7-4D7E-B877-203DDD8F60CE}" presName="parentLin" presStyleCnt="0"/>
      <dgm:spPr/>
    </dgm:pt>
    <dgm:pt modelId="{ED772E22-18EA-47A7-AE10-99906198667D}" type="pres">
      <dgm:prSet presAssocID="{69B9D0EE-B1B7-4D7E-B877-203DDD8F60CE}" presName="parentLeftMargin" presStyleLbl="node1" presStyleIdx="0" presStyleCnt="4"/>
      <dgm:spPr/>
    </dgm:pt>
    <dgm:pt modelId="{7E2C17F0-3D89-4737-9E57-2EAD995D38D0}" type="pres">
      <dgm:prSet presAssocID="{69B9D0EE-B1B7-4D7E-B877-203DDD8F60CE}" presName="parentText" presStyleLbl="node1" presStyleIdx="0" presStyleCnt="4">
        <dgm:presLayoutVars>
          <dgm:chMax val="0"/>
          <dgm:bulletEnabled val="1"/>
        </dgm:presLayoutVars>
      </dgm:prSet>
      <dgm:spPr/>
    </dgm:pt>
    <dgm:pt modelId="{6EA02D5C-B3D6-4FDB-A68B-387F829A9759}" type="pres">
      <dgm:prSet presAssocID="{69B9D0EE-B1B7-4D7E-B877-203DDD8F60CE}" presName="negativeSpace" presStyleCnt="0"/>
      <dgm:spPr/>
    </dgm:pt>
    <dgm:pt modelId="{71C7F4A4-0674-4209-B40C-FA92D1DF4BCB}" type="pres">
      <dgm:prSet presAssocID="{69B9D0EE-B1B7-4D7E-B877-203DDD8F60CE}" presName="childText" presStyleLbl="conFgAcc1" presStyleIdx="0" presStyleCnt="4">
        <dgm:presLayoutVars>
          <dgm:bulletEnabled val="1"/>
        </dgm:presLayoutVars>
      </dgm:prSet>
      <dgm:spPr/>
    </dgm:pt>
    <dgm:pt modelId="{D44F32F8-19AB-4328-8744-FAA0417884B3}" type="pres">
      <dgm:prSet presAssocID="{325308C6-517F-4DA5-BD88-4A96B5FCE1C2}" presName="spaceBetweenRectangles" presStyleCnt="0"/>
      <dgm:spPr/>
    </dgm:pt>
    <dgm:pt modelId="{14496A7B-7064-466B-AA27-2A3764315CBB}" type="pres">
      <dgm:prSet presAssocID="{4B6CE0F7-5611-45DC-88E2-5A886DF0D06F}" presName="parentLin" presStyleCnt="0"/>
      <dgm:spPr/>
    </dgm:pt>
    <dgm:pt modelId="{D221AE9F-5E27-473E-B378-C913E17800D0}" type="pres">
      <dgm:prSet presAssocID="{4B6CE0F7-5611-45DC-88E2-5A886DF0D06F}" presName="parentLeftMargin" presStyleLbl="node1" presStyleIdx="0" presStyleCnt="4"/>
      <dgm:spPr/>
    </dgm:pt>
    <dgm:pt modelId="{ACC7BD5A-B5F0-4FC6-B36C-DCE09EAE1BAC}" type="pres">
      <dgm:prSet presAssocID="{4B6CE0F7-5611-45DC-88E2-5A886DF0D06F}" presName="parentText" presStyleLbl="node1" presStyleIdx="1" presStyleCnt="4">
        <dgm:presLayoutVars>
          <dgm:chMax val="0"/>
          <dgm:bulletEnabled val="1"/>
        </dgm:presLayoutVars>
      </dgm:prSet>
      <dgm:spPr/>
    </dgm:pt>
    <dgm:pt modelId="{0F97DABF-A5D4-4A4A-91BA-ABC9EA914A84}" type="pres">
      <dgm:prSet presAssocID="{4B6CE0F7-5611-45DC-88E2-5A886DF0D06F}" presName="negativeSpace" presStyleCnt="0"/>
      <dgm:spPr/>
    </dgm:pt>
    <dgm:pt modelId="{D3FD106F-23A8-4E8A-B3BE-8CAAA22077A3}" type="pres">
      <dgm:prSet presAssocID="{4B6CE0F7-5611-45DC-88E2-5A886DF0D06F}" presName="childText" presStyleLbl="conFgAcc1" presStyleIdx="1" presStyleCnt="4">
        <dgm:presLayoutVars>
          <dgm:bulletEnabled val="1"/>
        </dgm:presLayoutVars>
      </dgm:prSet>
      <dgm:spPr/>
    </dgm:pt>
    <dgm:pt modelId="{DBAF7EE3-C709-4E71-9353-DBB1F8510A7A}" type="pres">
      <dgm:prSet presAssocID="{8E6D2445-94DF-416F-B514-21C6D53A6652}" presName="spaceBetweenRectangles" presStyleCnt="0"/>
      <dgm:spPr/>
    </dgm:pt>
    <dgm:pt modelId="{72DE2102-E292-47C9-A63D-1055F16D3ECA}" type="pres">
      <dgm:prSet presAssocID="{34780BEB-C489-4882-8685-44EE4577E0B3}" presName="parentLin" presStyleCnt="0"/>
      <dgm:spPr/>
    </dgm:pt>
    <dgm:pt modelId="{1FE1DB83-9770-4B2F-B054-23E922E90419}" type="pres">
      <dgm:prSet presAssocID="{34780BEB-C489-4882-8685-44EE4577E0B3}" presName="parentLeftMargin" presStyleLbl="node1" presStyleIdx="1" presStyleCnt="4"/>
      <dgm:spPr/>
    </dgm:pt>
    <dgm:pt modelId="{802FC67D-D902-4C9D-93D5-A42A53885A04}" type="pres">
      <dgm:prSet presAssocID="{34780BEB-C489-4882-8685-44EE4577E0B3}" presName="parentText" presStyleLbl="node1" presStyleIdx="2" presStyleCnt="4">
        <dgm:presLayoutVars>
          <dgm:chMax val="0"/>
          <dgm:bulletEnabled val="1"/>
        </dgm:presLayoutVars>
      </dgm:prSet>
      <dgm:spPr/>
    </dgm:pt>
    <dgm:pt modelId="{7DE6FA2B-03FE-4797-855B-A7182035B8F0}" type="pres">
      <dgm:prSet presAssocID="{34780BEB-C489-4882-8685-44EE4577E0B3}" presName="negativeSpace" presStyleCnt="0"/>
      <dgm:spPr/>
    </dgm:pt>
    <dgm:pt modelId="{692FFCF6-7A1F-43A8-A9D7-F17AB3C3CAED}" type="pres">
      <dgm:prSet presAssocID="{34780BEB-C489-4882-8685-44EE4577E0B3}" presName="childText" presStyleLbl="conFgAcc1" presStyleIdx="2" presStyleCnt="4">
        <dgm:presLayoutVars>
          <dgm:bulletEnabled val="1"/>
        </dgm:presLayoutVars>
      </dgm:prSet>
      <dgm:spPr/>
    </dgm:pt>
    <dgm:pt modelId="{1232A3F5-6770-4A70-A05D-D3C8A21A8D11}" type="pres">
      <dgm:prSet presAssocID="{C47ECAB5-DE0F-4D17-970F-50F4B6A438A3}" presName="spaceBetweenRectangles" presStyleCnt="0"/>
      <dgm:spPr/>
    </dgm:pt>
    <dgm:pt modelId="{D8E95E49-58EB-4713-B6E2-A88497060D7B}" type="pres">
      <dgm:prSet presAssocID="{C3B27344-40A9-4FB5-B11E-4EE7B6F8FA84}" presName="parentLin" presStyleCnt="0"/>
      <dgm:spPr/>
    </dgm:pt>
    <dgm:pt modelId="{AE52A98A-8DE2-46C0-99BA-3C000A7D926D}" type="pres">
      <dgm:prSet presAssocID="{C3B27344-40A9-4FB5-B11E-4EE7B6F8FA84}" presName="parentLeftMargin" presStyleLbl="node1" presStyleIdx="2" presStyleCnt="4"/>
      <dgm:spPr/>
    </dgm:pt>
    <dgm:pt modelId="{8DD97D14-BDDB-4056-BFA3-EBCD11F7029A}" type="pres">
      <dgm:prSet presAssocID="{C3B27344-40A9-4FB5-B11E-4EE7B6F8FA84}" presName="parentText" presStyleLbl="node1" presStyleIdx="3" presStyleCnt="4">
        <dgm:presLayoutVars>
          <dgm:chMax val="0"/>
          <dgm:bulletEnabled val="1"/>
        </dgm:presLayoutVars>
      </dgm:prSet>
      <dgm:spPr/>
    </dgm:pt>
    <dgm:pt modelId="{86F36536-0B83-4572-B3E8-2DA116534AF6}" type="pres">
      <dgm:prSet presAssocID="{C3B27344-40A9-4FB5-B11E-4EE7B6F8FA84}" presName="negativeSpace" presStyleCnt="0"/>
      <dgm:spPr/>
    </dgm:pt>
    <dgm:pt modelId="{8A637CF3-4DE1-4A6A-9C9B-6E58974E4473}" type="pres">
      <dgm:prSet presAssocID="{C3B27344-40A9-4FB5-B11E-4EE7B6F8FA84}" presName="childText" presStyleLbl="conFgAcc1" presStyleIdx="3" presStyleCnt="4">
        <dgm:presLayoutVars>
          <dgm:bulletEnabled val="1"/>
        </dgm:presLayoutVars>
      </dgm:prSet>
      <dgm:spPr/>
    </dgm:pt>
  </dgm:ptLst>
  <dgm:cxnLst>
    <dgm:cxn modelId="{6388C40B-25CB-486F-A21E-FA42869FA45F}" srcId="{4B6CE0F7-5611-45DC-88E2-5A886DF0D06F}" destId="{C2ECDF20-4DD3-44D8-8F0B-EEC58E0176A7}" srcOrd="0" destOrd="0" parTransId="{831B636C-B289-4B0D-AD55-5BCDE594FA39}" sibTransId="{8049D447-D86D-4A41-BE59-6E06C51E3C2F}"/>
    <dgm:cxn modelId="{85573917-2935-49E3-A31F-2CF90E5D7594}" srcId="{181A7158-9FE9-4298-8480-6966BB390106}" destId="{34780BEB-C489-4882-8685-44EE4577E0B3}" srcOrd="2" destOrd="0" parTransId="{00252334-C3C6-4D40-9800-903811562D20}" sibTransId="{C47ECAB5-DE0F-4D17-970F-50F4B6A438A3}"/>
    <dgm:cxn modelId="{262BDE17-1D47-45A4-96D7-B5D48A5B88BF}" type="presOf" srcId="{37D901F3-B4AE-4702-B52D-879D820ECD1E}" destId="{71C7F4A4-0674-4209-B40C-FA92D1DF4BCB}" srcOrd="0" destOrd="0" presId="urn:microsoft.com/office/officeart/2005/8/layout/list1"/>
    <dgm:cxn modelId="{6BBD061C-0107-411E-8133-4776E3F9B7F7}" type="presOf" srcId="{34780BEB-C489-4882-8685-44EE4577E0B3}" destId="{1FE1DB83-9770-4B2F-B054-23E922E90419}" srcOrd="0" destOrd="0" presId="urn:microsoft.com/office/officeart/2005/8/layout/list1"/>
    <dgm:cxn modelId="{6DBAEB25-A0D4-4D83-BCD4-8F04CC0E23ED}" type="presOf" srcId="{C39F5587-DD49-4A1F-BABF-278E8379843E}" destId="{8A637CF3-4DE1-4A6A-9C9B-6E58974E4473}" srcOrd="0" destOrd="0" presId="urn:microsoft.com/office/officeart/2005/8/layout/list1"/>
    <dgm:cxn modelId="{D903532B-7EC7-464D-BF9D-0CF06F2EE464}" type="presOf" srcId="{69B9D0EE-B1B7-4D7E-B877-203DDD8F60CE}" destId="{7E2C17F0-3D89-4737-9E57-2EAD995D38D0}" srcOrd="1"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C5F7A547-F177-4D30-BDA2-E7AC45191F60}" type="presOf" srcId="{4B6CE0F7-5611-45DC-88E2-5A886DF0D06F}" destId="{D221AE9F-5E27-473E-B378-C913E17800D0}" srcOrd="0" destOrd="0" presId="urn:microsoft.com/office/officeart/2005/8/layout/list1"/>
    <dgm:cxn modelId="{D764FD4C-C92F-4F2C-B00F-A1D03196D19D}" type="presOf" srcId="{C3B27344-40A9-4FB5-B11E-4EE7B6F8FA84}" destId="{8DD97D14-BDDB-4056-BFA3-EBCD11F7029A}" srcOrd="1" destOrd="0" presId="urn:microsoft.com/office/officeart/2005/8/layout/list1"/>
    <dgm:cxn modelId="{8F39E65D-350A-4FF6-BDD4-EA2BF0D9D715}" type="presOf" srcId="{C2ECDF20-4DD3-44D8-8F0B-EEC58E0176A7}" destId="{D3FD106F-23A8-4E8A-B3BE-8CAAA22077A3}" srcOrd="0" destOrd="0" presId="urn:microsoft.com/office/officeart/2005/8/layout/list1"/>
    <dgm:cxn modelId="{457C5F63-B83A-4DC3-9EAC-2B24840D201F}" type="presOf" srcId="{4A43F73F-ACC2-40B6-8741-8E523CC4B8DC}" destId="{D3FD106F-23A8-4E8A-B3BE-8CAAA22077A3}" srcOrd="0" destOrd="1"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E7232A79-88C3-494E-B7F8-F0D254E3F33B}" type="presOf" srcId="{4B6CE0F7-5611-45DC-88E2-5A886DF0D06F}" destId="{ACC7BD5A-B5F0-4FC6-B36C-DCE09EAE1BAC}" srcOrd="1" destOrd="0" presId="urn:microsoft.com/office/officeart/2005/8/layout/list1"/>
    <dgm:cxn modelId="{18490081-F1F8-483D-B348-B200A1DD7437}" srcId="{181A7158-9FE9-4298-8480-6966BB390106}" destId="{C3B27344-40A9-4FB5-B11E-4EE7B6F8FA84}" srcOrd="3" destOrd="0" parTransId="{A3E82600-258B-4288-9B7B-5B02B3B01991}" sibTransId="{3DB08ACD-F9CB-459F-9408-9EC10B4810C3}"/>
    <dgm:cxn modelId="{25633796-4B82-42CA-AFF3-CA1677639068}" type="presOf" srcId="{69B9D0EE-B1B7-4D7E-B877-203DDD8F60CE}" destId="{ED772E22-18EA-47A7-AE10-99906198667D}" srcOrd="0" destOrd="0" presId="urn:microsoft.com/office/officeart/2005/8/layout/list1"/>
    <dgm:cxn modelId="{AADC9D99-A4AE-4345-8904-1BFCF8D004CD}" type="presOf" srcId="{34780BEB-C489-4882-8685-44EE4577E0B3}" destId="{802FC67D-D902-4C9D-93D5-A42A53885A04}" srcOrd="1"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781541A8-FED0-4299-BDD3-BB514EAFBFED}" type="presOf" srcId="{D47D62FC-4198-417B-966A-271B7BDCF81A}" destId="{692FFCF6-7A1F-43A8-A9D7-F17AB3C3CAED}" srcOrd="0" destOrd="0" presId="urn:microsoft.com/office/officeart/2005/8/layout/list1"/>
    <dgm:cxn modelId="{245044B4-CE0E-4606-8F6E-E7C90F4999BE}" type="presOf" srcId="{181A7158-9FE9-4298-8480-6966BB390106}" destId="{1030BBA1-2B46-47CA-8A52-A9D602E72B8F}" srcOrd="0" destOrd="0" presId="urn:microsoft.com/office/officeart/2005/8/layout/list1"/>
    <dgm:cxn modelId="{6B69A1CA-3B68-4972-A0C6-9FA6C27A22B0}" type="presOf" srcId="{C3B27344-40A9-4FB5-B11E-4EE7B6F8FA84}" destId="{AE52A98A-8DE2-46C0-99BA-3C000A7D926D}" srcOrd="0" destOrd="0" presId="urn:microsoft.com/office/officeart/2005/8/layout/list1"/>
    <dgm:cxn modelId="{96553ECC-82E1-4829-A137-BCEE2CB20CB8}" srcId="{4B6CE0F7-5611-45DC-88E2-5A886DF0D06F}" destId="{4A43F73F-ACC2-40B6-8741-8E523CC4B8DC}" srcOrd="1"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C3E167E9-4DFA-4803-8212-7506EE1E5355}" srcId="{181A7158-9FE9-4298-8480-6966BB390106}" destId="{4B6CE0F7-5611-45DC-88E2-5A886DF0D06F}" srcOrd="1" destOrd="0" parTransId="{10191246-C4A1-4478-A3EE-F49EA982BDD9}" sibTransId="{8E6D2445-94DF-416F-B514-21C6D53A6652}"/>
    <dgm:cxn modelId="{B1A9CCCD-72F6-4A6F-9B6F-11E95BCA7E07}" type="presParOf" srcId="{1030BBA1-2B46-47CA-8A52-A9D602E72B8F}" destId="{7C137338-A303-4239-A2A0-D4C6D685EEBB}" srcOrd="0" destOrd="0" presId="urn:microsoft.com/office/officeart/2005/8/layout/list1"/>
    <dgm:cxn modelId="{606CF17B-62B1-442A-88A1-A37C7E567B42}" type="presParOf" srcId="{7C137338-A303-4239-A2A0-D4C6D685EEBB}" destId="{ED772E22-18EA-47A7-AE10-99906198667D}" srcOrd="0" destOrd="0" presId="urn:microsoft.com/office/officeart/2005/8/layout/list1"/>
    <dgm:cxn modelId="{23CA2777-8ECD-4816-BA98-425C091ED946}" type="presParOf" srcId="{7C137338-A303-4239-A2A0-D4C6D685EEBB}" destId="{7E2C17F0-3D89-4737-9E57-2EAD995D38D0}" srcOrd="1" destOrd="0" presId="urn:microsoft.com/office/officeart/2005/8/layout/list1"/>
    <dgm:cxn modelId="{0A00886A-607E-4210-92CD-7C092B316772}" type="presParOf" srcId="{1030BBA1-2B46-47CA-8A52-A9D602E72B8F}" destId="{6EA02D5C-B3D6-4FDB-A68B-387F829A9759}" srcOrd="1" destOrd="0" presId="urn:microsoft.com/office/officeart/2005/8/layout/list1"/>
    <dgm:cxn modelId="{292BE6AD-08F1-45B4-9717-D0D3109B8ACC}" type="presParOf" srcId="{1030BBA1-2B46-47CA-8A52-A9D602E72B8F}" destId="{71C7F4A4-0674-4209-B40C-FA92D1DF4BCB}" srcOrd="2" destOrd="0" presId="urn:microsoft.com/office/officeart/2005/8/layout/list1"/>
    <dgm:cxn modelId="{1D65E483-FA3D-4FB2-99D8-2D17A4CBD67E}" type="presParOf" srcId="{1030BBA1-2B46-47CA-8A52-A9D602E72B8F}" destId="{D44F32F8-19AB-4328-8744-FAA0417884B3}" srcOrd="3" destOrd="0" presId="urn:microsoft.com/office/officeart/2005/8/layout/list1"/>
    <dgm:cxn modelId="{10B1AF5C-0096-4D00-A1DD-C813497ADD7E}" type="presParOf" srcId="{1030BBA1-2B46-47CA-8A52-A9D602E72B8F}" destId="{14496A7B-7064-466B-AA27-2A3764315CBB}" srcOrd="4" destOrd="0" presId="urn:microsoft.com/office/officeart/2005/8/layout/list1"/>
    <dgm:cxn modelId="{C9DBE198-9C94-40AE-BE07-A5B4715C204D}" type="presParOf" srcId="{14496A7B-7064-466B-AA27-2A3764315CBB}" destId="{D221AE9F-5E27-473E-B378-C913E17800D0}" srcOrd="0" destOrd="0" presId="urn:microsoft.com/office/officeart/2005/8/layout/list1"/>
    <dgm:cxn modelId="{54A24266-74AF-41DE-A9CC-40FCE532A16C}" type="presParOf" srcId="{14496A7B-7064-466B-AA27-2A3764315CBB}" destId="{ACC7BD5A-B5F0-4FC6-B36C-DCE09EAE1BAC}" srcOrd="1" destOrd="0" presId="urn:microsoft.com/office/officeart/2005/8/layout/list1"/>
    <dgm:cxn modelId="{600A08E3-1829-460F-A127-BDF26EE78B61}" type="presParOf" srcId="{1030BBA1-2B46-47CA-8A52-A9D602E72B8F}" destId="{0F97DABF-A5D4-4A4A-91BA-ABC9EA914A84}" srcOrd="5" destOrd="0" presId="urn:microsoft.com/office/officeart/2005/8/layout/list1"/>
    <dgm:cxn modelId="{34BB83A0-C3C5-44AF-AA6D-3B198D090F17}" type="presParOf" srcId="{1030BBA1-2B46-47CA-8A52-A9D602E72B8F}" destId="{D3FD106F-23A8-4E8A-B3BE-8CAAA22077A3}" srcOrd="6" destOrd="0" presId="urn:microsoft.com/office/officeart/2005/8/layout/list1"/>
    <dgm:cxn modelId="{78047FC1-4059-474A-90ED-9D21BB4593FC}" type="presParOf" srcId="{1030BBA1-2B46-47CA-8A52-A9D602E72B8F}" destId="{DBAF7EE3-C709-4E71-9353-DBB1F8510A7A}" srcOrd="7" destOrd="0" presId="urn:microsoft.com/office/officeart/2005/8/layout/list1"/>
    <dgm:cxn modelId="{6F4D4F0C-DBFB-4488-B82C-F44C55DD6BDD}" type="presParOf" srcId="{1030BBA1-2B46-47CA-8A52-A9D602E72B8F}" destId="{72DE2102-E292-47C9-A63D-1055F16D3ECA}" srcOrd="8" destOrd="0" presId="urn:microsoft.com/office/officeart/2005/8/layout/list1"/>
    <dgm:cxn modelId="{231C2BC2-4C86-4B29-AAE8-FDE1669DF7D4}" type="presParOf" srcId="{72DE2102-E292-47C9-A63D-1055F16D3ECA}" destId="{1FE1DB83-9770-4B2F-B054-23E922E90419}" srcOrd="0" destOrd="0" presId="urn:microsoft.com/office/officeart/2005/8/layout/list1"/>
    <dgm:cxn modelId="{35B3FABF-7139-4B22-88D4-EEF01051EA5A}" type="presParOf" srcId="{72DE2102-E292-47C9-A63D-1055F16D3ECA}" destId="{802FC67D-D902-4C9D-93D5-A42A53885A04}" srcOrd="1" destOrd="0" presId="urn:microsoft.com/office/officeart/2005/8/layout/list1"/>
    <dgm:cxn modelId="{92A0A89F-4FAD-445E-BC44-D0C0B3DA1A1B}" type="presParOf" srcId="{1030BBA1-2B46-47CA-8A52-A9D602E72B8F}" destId="{7DE6FA2B-03FE-4797-855B-A7182035B8F0}" srcOrd="9" destOrd="0" presId="urn:microsoft.com/office/officeart/2005/8/layout/list1"/>
    <dgm:cxn modelId="{F3450A13-ADA0-412D-BC51-B40149F57D88}" type="presParOf" srcId="{1030BBA1-2B46-47CA-8A52-A9D602E72B8F}" destId="{692FFCF6-7A1F-43A8-A9D7-F17AB3C3CAED}" srcOrd="10" destOrd="0" presId="urn:microsoft.com/office/officeart/2005/8/layout/list1"/>
    <dgm:cxn modelId="{15455512-05B1-4C81-9FA2-226FB5C5D603}" type="presParOf" srcId="{1030BBA1-2B46-47CA-8A52-A9D602E72B8F}" destId="{1232A3F5-6770-4A70-A05D-D3C8A21A8D11}" srcOrd="11" destOrd="0" presId="urn:microsoft.com/office/officeart/2005/8/layout/list1"/>
    <dgm:cxn modelId="{C87B851E-2E9D-4FA9-9D7E-2D97D291EF6E}" type="presParOf" srcId="{1030BBA1-2B46-47CA-8A52-A9D602E72B8F}" destId="{D8E95E49-58EB-4713-B6E2-A88497060D7B}" srcOrd="12" destOrd="0" presId="urn:microsoft.com/office/officeart/2005/8/layout/list1"/>
    <dgm:cxn modelId="{4299B110-6344-46C1-BE55-1F87A3892181}" type="presParOf" srcId="{D8E95E49-58EB-4713-B6E2-A88497060D7B}" destId="{AE52A98A-8DE2-46C0-99BA-3C000A7D926D}" srcOrd="0" destOrd="0" presId="urn:microsoft.com/office/officeart/2005/8/layout/list1"/>
    <dgm:cxn modelId="{32941A0F-BA52-4DE5-A698-ED0AA3128838}" type="presParOf" srcId="{D8E95E49-58EB-4713-B6E2-A88497060D7B}" destId="{8DD97D14-BDDB-4056-BFA3-EBCD11F7029A}" srcOrd="1" destOrd="0" presId="urn:microsoft.com/office/officeart/2005/8/layout/list1"/>
    <dgm:cxn modelId="{C055FC53-71AF-4CD9-9B06-5A354763440B}" type="presParOf" srcId="{1030BBA1-2B46-47CA-8A52-A9D602E72B8F}" destId="{86F36536-0B83-4572-B3E8-2DA116534AF6}" srcOrd="13" destOrd="0" presId="urn:microsoft.com/office/officeart/2005/8/layout/list1"/>
    <dgm:cxn modelId="{A0CFFB4C-1662-47D9-BABF-263BB5740C27}" type="presParOf" srcId="{1030BBA1-2B46-47CA-8A52-A9D602E72B8F}" destId="{8A637CF3-4DE1-4A6A-9C9B-6E58974E447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3_1" csCatId="accent3"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Schramm's Model, communication is a two-way process in which both individuals use feedback to give and receive messages. Additionally, the model  suggests that people interpret messages according to their personal experiences, culture and expertise.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a:latin typeface="Arial"/>
              <a:cs typeface="Arial"/>
            </a:rPr>
            <a:t>Emotional</a:t>
          </a:r>
          <a:endParaRPr lang="en-GB" sz="1400" dirty="0">
            <a:latin typeface="Arial"/>
            <a:cs typeface="Arial"/>
          </a:endParaRP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r>
            <a:rPr lang="en-GB" sz="1400">
              <a:latin typeface="Arial"/>
              <a:cs typeface="Arial"/>
            </a:rPr>
            <a:t>Cultural</a:t>
          </a:r>
          <a:endParaRPr lang="en-GB" sz="1400" dirty="0">
            <a:latin typeface="Arial"/>
            <a:cs typeface="Arial"/>
          </a:endParaRP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r>
            <a:rPr lang="en-GB" sz="1400" dirty="0">
              <a:latin typeface="Arial"/>
              <a:cs typeface="Arial"/>
            </a:rPr>
            <a:t>The workers' experiences and cultural backgrounds differ from Gary's. This influences the interpretation of instructions. Additionally, Gary's frustration and stress reduces effective discussion and feedback.</a:t>
          </a:r>
          <a:endParaRPr lang="en-US" sz="1400" dirty="0">
            <a:latin typeface="Arial"/>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cs typeface="Arial"/>
            </a:rPr>
            <a:t>The model believes that each party is equally skilled and ready to provide feedback, which is not often the case in the workplace.</a:t>
          </a:r>
          <a:endParaRPr lang="en-US" sz="1400" dirty="0">
            <a:latin typeface="Arial"/>
            <a:cs typeface="Arial"/>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D2AF359E-7351-460C-A642-A68D23E0A011}" type="pres">
      <dgm:prSet presAssocID="{181A7158-9FE9-4298-8480-6966BB390106}" presName="linear" presStyleCnt="0">
        <dgm:presLayoutVars>
          <dgm:dir/>
          <dgm:animLvl val="lvl"/>
          <dgm:resizeHandles val="exact"/>
        </dgm:presLayoutVars>
      </dgm:prSet>
      <dgm:spPr/>
    </dgm:pt>
    <dgm:pt modelId="{DB01F85F-3342-4175-AC03-AB7D55D775CA}" type="pres">
      <dgm:prSet presAssocID="{69B9D0EE-B1B7-4D7E-B877-203DDD8F60CE}" presName="parentLin" presStyleCnt="0"/>
      <dgm:spPr/>
    </dgm:pt>
    <dgm:pt modelId="{D815CA7B-A361-4299-8B37-2F22B0446FD8}" type="pres">
      <dgm:prSet presAssocID="{69B9D0EE-B1B7-4D7E-B877-203DDD8F60CE}" presName="parentLeftMargin" presStyleLbl="node1" presStyleIdx="0" presStyleCnt="4"/>
      <dgm:spPr/>
    </dgm:pt>
    <dgm:pt modelId="{90310230-2112-4333-AB0B-CCA17F7F215C}" type="pres">
      <dgm:prSet presAssocID="{69B9D0EE-B1B7-4D7E-B877-203DDD8F60CE}" presName="parentText" presStyleLbl="node1" presStyleIdx="0" presStyleCnt="4">
        <dgm:presLayoutVars>
          <dgm:chMax val="0"/>
          <dgm:bulletEnabled val="1"/>
        </dgm:presLayoutVars>
      </dgm:prSet>
      <dgm:spPr/>
    </dgm:pt>
    <dgm:pt modelId="{34611030-EDCB-4AE9-AAF2-7FB197BEED70}" type="pres">
      <dgm:prSet presAssocID="{69B9D0EE-B1B7-4D7E-B877-203DDD8F60CE}" presName="negativeSpace" presStyleCnt="0"/>
      <dgm:spPr/>
    </dgm:pt>
    <dgm:pt modelId="{B3EE3966-A9EB-41A1-968A-94DA54E929CF}" type="pres">
      <dgm:prSet presAssocID="{69B9D0EE-B1B7-4D7E-B877-203DDD8F60CE}" presName="childText" presStyleLbl="conFgAcc1" presStyleIdx="0" presStyleCnt="4">
        <dgm:presLayoutVars>
          <dgm:bulletEnabled val="1"/>
        </dgm:presLayoutVars>
      </dgm:prSet>
      <dgm:spPr/>
    </dgm:pt>
    <dgm:pt modelId="{FC02BA0F-A008-41E9-B9F9-56E6ED66E14F}" type="pres">
      <dgm:prSet presAssocID="{325308C6-517F-4DA5-BD88-4A96B5FCE1C2}" presName="spaceBetweenRectangles" presStyleCnt="0"/>
      <dgm:spPr/>
    </dgm:pt>
    <dgm:pt modelId="{939B815B-C483-461F-9B16-F51937C5DF77}" type="pres">
      <dgm:prSet presAssocID="{4B6CE0F7-5611-45DC-88E2-5A886DF0D06F}" presName="parentLin" presStyleCnt="0"/>
      <dgm:spPr/>
    </dgm:pt>
    <dgm:pt modelId="{31A28851-414B-4C6B-BC3D-4103E53CEEC9}" type="pres">
      <dgm:prSet presAssocID="{4B6CE0F7-5611-45DC-88E2-5A886DF0D06F}" presName="parentLeftMargin" presStyleLbl="node1" presStyleIdx="0" presStyleCnt="4"/>
      <dgm:spPr/>
    </dgm:pt>
    <dgm:pt modelId="{9DFFDA66-681A-4186-A4A3-902350CF2210}" type="pres">
      <dgm:prSet presAssocID="{4B6CE0F7-5611-45DC-88E2-5A886DF0D06F}" presName="parentText" presStyleLbl="node1" presStyleIdx="1" presStyleCnt="4">
        <dgm:presLayoutVars>
          <dgm:chMax val="0"/>
          <dgm:bulletEnabled val="1"/>
        </dgm:presLayoutVars>
      </dgm:prSet>
      <dgm:spPr/>
    </dgm:pt>
    <dgm:pt modelId="{B6B618B4-4BDB-4850-9AAD-621EEA87BEF1}" type="pres">
      <dgm:prSet presAssocID="{4B6CE0F7-5611-45DC-88E2-5A886DF0D06F}" presName="negativeSpace" presStyleCnt="0"/>
      <dgm:spPr/>
    </dgm:pt>
    <dgm:pt modelId="{D378B53D-D275-45FF-B49C-3FEA7C0D9C51}" type="pres">
      <dgm:prSet presAssocID="{4B6CE0F7-5611-45DC-88E2-5A886DF0D06F}" presName="childText" presStyleLbl="conFgAcc1" presStyleIdx="1" presStyleCnt="4">
        <dgm:presLayoutVars>
          <dgm:bulletEnabled val="1"/>
        </dgm:presLayoutVars>
      </dgm:prSet>
      <dgm:spPr/>
    </dgm:pt>
    <dgm:pt modelId="{B84A7084-A181-40DB-BA37-9A625206292A}" type="pres">
      <dgm:prSet presAssocID="{8E6D2445-94DF-416F-B514-21C6D53A6652}" presName="spaceBetweenRectangles" presStyleCnt="0"/>
      <dgm:spPr/>
    </dgm:pt>
    <dgm:pt modelId="{A46440B6-5E43-474D-B507-456877D53708}" type="pres">
      <dgm:prSet presAssocID="{34780BEB-C489-4882-8685-44EE4577E0B3}" presName="parentLin" presStyleCnt="0"/>
      <dgm:spPr/>
    </dgm:pt>
    <dgm:pt modelId="{8482460B-BF9A-4181-B8CE-27BB6597456C}" type="pres">
      <dgm:prSet presAssocID="{34780BEB-C489-4882-8685-44EE4577E0B3}" presName="parentLeftMargin" presStyleLbl="node1" presStyleIdx="1" presStyleCnt="4"/>
      <dgm:spPr/>
    </dgm:pt>
    <dgm:pt modelId="{055A7ADE-718C-4F72-BC7D-155ABD1AD170}" type="pres">
      <dgm:prSet presAssocID="{34780BEB-C489-4882-8685-44EE4577E0B3}" presName="parentText" presStyleLbl="node1" presStyleIdx="2" presStyleCnt="4">
        <dgm:presLayoutVars>
          <dgm:chMax val="0"/>
          <dgm:bulletEnabled val="1"/>
        </dgm:presLayoutVars>
      </dgm:prSet>
      <dgm:spPr/>
    </dgm:pt>
    <dgm:pt modelId="{51CA5D71-1704-48BA-AD55-9F402EA4A3D4}" type="pres">
      <dgm:prSet presAssocID="{34780BEB-C489-4882-8685-44EE4577E0B3}" presName="negativeSpace" presStyleCnt="0"/>
      <dgm:spPr/>
    </dgm:pt>
    <dgm:pt modelId="{3E1CA165-AA51-4058-83CA-4D96BAAE956E}" type="pres">
      <dgm:prSet presAssocID="{34780BEB-C489-4882-8685-44EE4577E0B3}" presName="childText" presStyleLbl="conFgAcc1" presStyleIdx="2" presStyleCnt="4">
        <dgm:presLayoutVars>
          <dgm:bulletEnabled val="1"/>
        </dgm:presLayoutVars>
      </dgm:prSet>
      <dgm:spPr/>
    </dgm:pt>
    <dgm:pt modelId="{21AD90D4-CE3E-4ABB-8199-6F407A3CA272}" type="pres">
      <dgm:prSet presAssocID="{C47ECAB5-DE0F-4D17-970F-50F4B6A438A3}" presName="spaceBetweenRectangles" presStyleCnt="0"/>
      <dgm:spPr/>
    </dgm:pt>
    <dgm:pt modelId="{C7F0F36C-E9FC-40E6-802A-4590653CBEAB}" type="pres">
      <dgm:prSet presAssocID="{C3B27344-40A9-4FB5-B11E-4EE7B6F8FA84}" presName="parentLin" presStyleCnt="0"/>
      <dgm:spPr/>
    </dgm:pt>
    <dgm:pt modelId="{E97A153D-BFE5-437A-B177-A9F965CE84FF}" type="pres">
      <dgm:prSet presAssocID="{C3B27344-40A9-4FB5-B11E-4EE7B6F8FA84}" presName="parentLeftMargin" presStyleLbl="node1" presStyleIdx="2" presStyleCnt="4"/>
      <dgm:spPr/>
    </dgm:pt>
    <dgm:pt modelId="{67F9C926-E359-4E05-8300-49D9741A1905}" type="pres">
      <dgm:prSet presAssocID="{C3B27344-40A9-4FB5-B11E-4EE7B6F8FA84}" presName="parentText" presStyleLbl="node1" presStyleIdx="3" presStyleCnt="4">
        <dgm:presLayoutVars>
          <dgm:chMax val="0"/>
          <dgm:bulletEnabled val="1"/>
        </dgm:presLayoutVars>
      </dgm:prSet>
      <dgm:spPr/>
    </dgm:pt>
    <dgm:pt modelId="{1F4E90CA-82ED-4FCE-9F61-E0D1EFBBAE1C}" type="pres">
      <dgm:prSet presAssocID="{C3B27344-40A9-4FB5-B11E-4EE7B6F8FA84}" presName="negativeSpace" presStyleCnt="0"/>
      <dgm:spPr/>
    </dgm:pt>
    <dgm:pt modelId="{F33D5034-47D1-4BFC-B55E-20AA0BF64FBA}" type="pres">
      <dgm:prSet presAssocID="{C3B27344-40A9-4FB5-B11E-4EE7B6F8FA84}" presName="childText" presStyleLbl="conFgAcc1" presStyleIdx="3" presStyleCnt="4">
        <dgm:presLayoutVars>
          <dgm:bulletEnabled val="1"/>
        </dgm:presLayoutVars>
      </dgm:prSet>
      <dgm:spPr/>
    </dgm:pt>
  </dgm:ptLst>
  <dgm:cxnLst>
    <dgm:cxn modelId="{610E2407-DC37-43BC-937F-13B69C93157A}" type="presOf" srcId="{34780BEB-C489-4882-8685-44EE4577E0B3}" destId="{055A7ADE-718C-4F72-BC7D-155ABD1AD170}" srcOrd="1" destOrd="0" presId="urn:microsoft.com/office/officeart/2005/8/layout/list1"/>
    <dgm:cxn modelId="{6388C40B-25CB-486F-A21E-FA42869FA45F}" srcId="{4B6CE0F7-5611-45DC-88E2-5A886DF0D06F}" destId="{C2ECDF20-4DD3-44D8-8F0B-EEC58E0176A7}" srcOrd="0" destOrd="0" parTransId="{831B636C-B289-4B0D-AD55-5BCDE594FA39}" sibTransId="{8049D447-D86D-4A41-BE59-6E06C51E3C2F}"/>
    <dgm:cxn modelId="{39635F11-2192-48E8-ABC3-4D5059D81C99}" type="presOf" srcId="{C3B27344-40A9-4FB5-B11E-4EE7B6F8FA84}" destId="{67F9C926-E359-4E05-8300-49D9741A1905}" srcOrd="1" destOrd="0" presId="urn:microsoft.com/office/officeart/2005/8/layout/list1"/>
    <dgm:cxn modelId="{B3D95D16-DB3A-46D4-8E08-DD29DBCDBB67}" type="presOf" srcId="{4B6CE0F7-5611-45DC-88E2-5A886DF0D06F}" destId="{31A28851-414B-4C6B-BC3D-4103E53CEEC9}" srcOrd="0" destOrd="0" presId="urn:microsoft.com/office/officeart/2005/8/layout/list1"/>
    <dgm:cxn modelId="{85573917-2935-49E3-A31F-2CF90E5D7594}" srcId="{181A7158-9FE9-4298-8480-6966BB390106}" destId="{34780BEB-C489-4882-8685-44EE4577E0B3}" srcOrd="2" destOrd="0" parTransId="{00252334-C3C6-4D40-9800-903811562D20}" sibTransId="{C47ECAB5-DE0F-4D17-970F-50F4B6A438A3}"/>
    <dgm:cxn modelId="{F8F7BC2F-D2A2-4BFD-9F12-773201317171}" type="presOf" srcId="{4B6CE0F7-5611-45DC-88E2-5A886DF0D06F}" destId="{9DFFDA66-681A-4186-A4A3-902350CF2210}" srcOrd="1"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6F806442-51DA-49D4-99D7-A00B5D37851D}" type="presOf" srcId="{C3B27344-40A9-4FB5-B11E-4EE7B6F8FA84}" destId="{E97A153D-BFE5-437A-B177-A9F965CE84FF}" srcOrd="0" destOrd="0" presId="urn:microsoft.com/office/officeart/2005/8/layout/list1"/>
    <dgm:cxn modelId="{B0FCDC46-0350-42F6-B0C2-6E401B9E3644}" type="presOf" srcId="{4A43F73F-ACC2-40B6-8741-8E523CC4B8DC}" destId="{D378B53D-D275-45FF-B49C-3FEA7C0D9C51}" srcOrd="0" destOrd="1"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18490081-F1F8-483D-B348-B200A1DD7437}" srcId="{181A7158-9FE9-4298-8480-6966BB390106}" destId="{C3B27344-40A9-4FB5-B11E-4EE7B6F8FA84}" srcOrd="3" destOrd="0" parTransId="{A3E82600-258B-4288-9B7B-5B02B3B01991}" sibTransId="{3DB08ACD-F9CB-459F-9408-9EC10B4810C3}"/>
    <dgm:cxn modelId="{1156CF83-F409-40B3-9DDA-7FB8DEC26D20}" type="presOf" srcId="{C2ECDF20-4DD3-44D8-8F0B-EEC58E0176A7}" destId="{D378B53D-D275-45FF-B49C-3FEA7C0D9C51}" srcOrd="0" destOrd="0" presId="urn:microsoft.com/office/officeart/2005/8/layout/list1"/>
    <dgm:cxn modelId="{E0D84485-B20E-4924-AF15-1EF59BB41B5C}" type="presOf" srcId="{37D901F3-B4AE-4702-B52D-879D820ECD1E}" destId="{B3EE3966-A9EB-41A1-968A-94DA54E929CF}" srcOrd="0" destOrd="0" presId="urn:microsoft.com/office/officeart/2005/8/layout/list1"/>
    <dgm:cxn modelId="{9417A989-9E2C-4162-9079-4021E6E1A04A}" type="presOf" srcId="{C39F5587-DD49-4A1F-BABF-278E8379843E}" destId="{F33D5034-47D1-4BFC-B55E-20AA0BF64FBA}" srcOrd="0" destOrd="0" presId="urn:microsoft.com/office/officeart/2005/8/layout/list1"/>
    <dgm:cxn modelId="{BACEE890-90FF-489A-9960-2FCAE1E7BC81}" type="presOf" srcId="{69B9D0EE-B1B7-4D7E-B877-203DDD8F60CE}" destId="{90310230-2112-4333-AB0B-CCA17F7F215C}" srcOrd="1"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539962A1-154B-450E-B912-E0B48C04BCF5}" type="presOf" srcId="{181A7158-9FE9-4298-8480-6966BB390106}" destId="{D2AF359E-7351-460C-A642-A68D23E0A011}" srcOrd="0" destOrd="0" presId="urn:microsoft.com/office/officeart/2005/8/layout/list1"/>
    <dgm:cxn modelId="{4FC814AA-1E49-4BFF-8D17-F918AABF4B93}" type="presOf" srcId="{D47D62FC-4198-417B-966A-271B7BDCF81A}" destId="{3E1CA165-AA51-4058-83CA-4D96BAAE956E}" srcOrd="0" destOrd="0" presId="urn:microsoft.com/office/officeart/2005/8/layout/list1"/>
    <dgm:cxn modelId="{96553ECC-82E1-4829-A137-BCEE2CB20CB8}" srcId="{4B6CE0F7-5611-45DC-88E2-5A886DF0D06F}" destId="{4A43F73F-ACC2-40B6-8741-8E523CC4B8DC}" srcOrd="1"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7DE5BFDD-B190-4F0A-8DE4-2ABDCCDED0B5}" type="presOf" srcId="{69B9D0EE-B1B7-4D7E-B877-203DDD8F60CE}" destId="{D815CA7B-A361-4299-8B37-2F22B0446FD8}" srcOrd="0" destOrd="0" presId="urn:microsoft.com/office/officeart/2005/8/layout/list1"/>
    <dgm:cxn modelId="{C3E167E9-4DFA-4803-8212-7506EE1E5355}" srcId="{181A7158-9FE9-4298-8480-6966BB390106}" destId="{4B6CE0F7-5611-45DC-88E2-5A886DF0D06F}" srcOrd="1" destOrd="0" parTransId="{10191246-C4A1-4478-A3EE-F49EA982BDD9}" sibTransId="{8E6D2445-94DF-416F-B514-21C6D53A6652}"/>
    <dgm:cxn modelId="{86F1D5F3-9475-4B6E-9863-949653242CD9}" type="presOf" srcId="{34780BEB-C489-4882-8685-44EE4577E0B3}" destId="{8482460B-BF9A-4181-B8CE-27BB6597456C}" srcOrd="0" destOrd="0" presId="urn:microsoft.com/office/officeart/2005/8/layout/list1"/>
    <dgm:cxn modelId="{C5358A50-42A6-42FD-9550-BEAF7BF711F7}" type="presParOf" srcId="{D2AF359E-7351-460C-A642-A68D23E0A011}" destId="{DB01F85F-3342-4175-AC03-AB7D55D775CA}" srcOrd="0" destOrd="0" presId="urn:microsoft.com/office/officeart/2005/8/layout/list1"/>
    <dgm:cxn modelId="{CBC43300-E3D9-4127-87BC-50B6DA984D2E}" type="presParOf" srcId="{DB01F85F-3342-4175-AC03-AB7D55D775CA}" destId="{D815CA7B-A361-4299-8B37-2F22B0446FD8}" srcOrd="0" destOrd="0" presId="urn:microsoft.com/office/officeart/2005/8/layout/list1"/>
    <dgm:cxn modelId="{FF7D4D0A-BB06-4FCB-A6A1-3FA336053C21}" type="presParOf" srcId="{DB01F85F-3342-4175-AC03-AB7D55D775CA}" destId="{90310230-2112-4333-AB0B-CCA17F7F215C}" srcOrd="1" destOrd="0" presId="urn:microsoft.com/office/officeart/2005/8/layout/list1"/>
    <dgm:cxn modelId="{4ED17505-FCED-4C64-80D5-9DDE91D4C54F}" type="presParOf" srcId="{D2AF359E-7351-460C-A642-A68D23E0A011}" destId="{34611030-EDCB-4AE9-AAF2-7FB197BEED70}" srcOrd="1" destOrd="0" presId="urn:microsoft.com/office/officeart/2005/8/layout/list1"/>
    <dgm:cxn modelId="{8215FE31-0FD2-4B48-83F3-0D765A98F47D}" type="presParOf" srcId="{D2AF359E-7351-460C-A642-A68D23E0A011}" destId="{B3EE3966-A9EB-41A1-968A-94DA54E929CF}" srcOrd="2" destOrd="0" presId="urn:microsoft.com/office/officeart/2005/8/layout/list1"/>
    <dgm:cxn modelId="{2361DDF2-4812-4954-A4DD-55E4E847F7A8}" type="presParOf" srcId="{D2AF359E-7351-460C-A642-A68D23E0A011}" destId="{FC02BA0F-A008-41E9-B9F9-56E6ED66E14F}" srcOrd="3" destOrd="0" presId="urn:microsoft.com/office/officeart/2005/8/layout/list1"/>
    <dgm:cxn modelId="{A797DDEC-09BF-44A0-B73D-E0D6BFD89A33}" type="presParOf" srcId="{D2AF359E-7351-460C-A642-A68D23E0A011}" destId="{939B815B-C483-461F-9B16-F51937C5DF77}" srcOrd="4" destOrd="0" presId="urn:microsoft.com/office/officeart/2005/8/layout/list1"/>
    <dgm:cxn modelId="{01CD7D17-E40B-479E-8911-3302BE7FE8B6}" type="presParOf" srcId="{939B815B-C483-461F-9B16-F51937C5DF77}" destId="{31A28851-414B-4C6B-BC3D-4103E53CEEC9}" srcOrd="0" destOrd="0" presId="urn:microsoft.com/office/officeart/2005/8/layout/list1"/>
    <dgm:cxn modelId="{84511E01-7767-4A14-8B2C-850C3304060F}" type="presParOf" srcId="{939B815B-C483-461F-9B16-F51937C5DF77}" destId="{9DFFDA66-681A-4186-A4A3-902350CF2210}" srcOrd="1" destOrd="0" presId="urn:microsoft.com/office/officeart/2005/8/layout/list1"/>
    <dgm:cxn modelId="{91FFAF5C-830E-4A45-BD4A-0D99A9798279}" type="presParOf" srcId="{D2AF359E-7351-460C-A642-A68D23E0A011}" destId="{B6B618B4-4BDB-4850-9AAD-621EEA87BEF1}" srcOrd="5" destOrd="0" presId="urn:microsoft.com/office/officeart/2005/8/layout/list1"/>
    <dgm:cxn modelId="{10A526CC-1580-41C6-B8B3-5799ECD5A19C}" type="presParOf" srcId="{D2AF359E-7351-460C-A642-A68D23E0A011}" destId="{D378B53D-D275-45FF-B49C-3FEA7C0D9C51}" srcOrd="6" destOrd="0" presId="urn:microsoft.com/office/officeart/2005/8/layout/list1"/>
    <dgm:cxn modelId="{C0999086-1572-472D-9038-FDFEAF3A97E5}" type="presParOf" srcId="{D2AF359E-7351-460C-A642-A68D23E0A011}" destId="{B84A7084-A181-40DB-BA37-9A625206292A}" srcOrd="7" destOrd="0" presId="urn:microsoft.com/office/officeart/2005/8/layout/list1"/>
    <dgm:cxn modelId="{DE87288A-3FF7-4AAB-B951-873CFA221F98}" type="presParOf" srcId="{D2AF359E-7351-460C-A642-A68D23E0A011}" destId="{A46440B6-5E43-474D-B507-456877D53708}" srcOrd="8" destOrd="0" presId="urn:microsoft.com/office/officeart/2005/8/layout/list1"/>
    <dgm:cxn modelId="{9DD48B64-5706-4ED3-8BDD-9B234A865912}" type="presParOf" srcId="{A46440B6-5E43-474D-B507-456877D53708}" destId="{8482460B-BF9A-4181-B8CE-27BB6597456C}" srcOrd="0" destOrd="0" presId="urn:microsoft.com/office/officeart/2005/8/layout/list1"/>
    <dgm:cxn modelId="{413F7381-4753-4331-A44B-614265046945}" type="presParOf" srcId="{A46440B6-5E43-474D-B507-456877D53708}" destId="{055A7ADE-718C-4F72-BC7D-155ABD1AD170}" srcOrd="1" destOrd="0" presId="urn:microsoft.com/office/officeart/2005/8/layout/list1"/>
    <dgm:cxn modelId="{3A746C67-CFC4-41BC-B7F6-31DC254532D7}" type="presParOf" srcId="{D2AF359E-7351-460C-A642-A68D23E0A011}" destId="{51CA5D71-1704-48BA-AD55-9F402EA4A3D4}" srcOrd="9" destOrd="0" presId="urn:microsoft.com/office/officeart/2005/8/layout/list1"/>
    <dgm:cxn modelId="{FA346929-8272-429A-917F-ED8B6DCA5D54}" type="presParOf" srcId="{D2AF359E-7351-460C-A642-A68D23E0A011}" destId="{3E1CA165-AA51-4058-83CA-4D96BAAE956E}" srcOrd="10" destOrd="0" presId="urn:microsoft.com/office/officeart/2005/8/layout/list1"/>
    <dgm:cxn modelId="{36C64597-3FB7-49F9-981E-D1D14A4FE4DE}" type="presParOf" srcId="{D2AF359E-7351-460C-A642-A68D23E0A011}" destId="{21AD90D4-CE3E-4ABB-8199-6F407A3CA272}" srcOrd="11" destOrd="0" presId="urn:microsoft.com/office/officeart/2005/8/layout/list1"/>
    <dgm:cxn modelId="{9587A04E-B092-4787-B333-76973624E0E9}" type="presParOf" srcId="{D2AF359E-7351-460C-A642-A68D23E0A011}" destId="{C7F0F36C-E9FC-40E6-802A-4590653CBEAB}" srcOrd="12" destOrd="0" presId="urn:microsoft.com/office/officeart/2005/8/layout/list1"/>
    <dgm:cxn modelId="{65E6E4FB-CC44-403E-BE51-D47833611102}" type="presParOf" srcId="{C7F0F36C-E9FC-40E6-802A-4590653CBEAB}" destId="{E97A153D-BFE5-437A-B177-A9F965CE84FF}" srcOrd="0" destOrd="0" presId="urn:microsoft.com/office/officeart/2005/8/layout/list1"/>
    <dgm:cxn modelId="{20CA4B31-032E-4563-A602-EE199D7DF1BE}" type="presParOf" srcId="{C7F0F36C-E9FC-40E6-802A-4590653CBEAB}" destId="{67F9C926-E359-4E05-8300-49D9741A1905}" srcOrd="1" destOrd="0" presId="urn:microsoft.com/office/officeart/2005/8/layout/list1"/>
    <dgm:cxn modelId="{4EA7E0F3-36F6-4053-BC3B-92CE6A913416}" type="presParOf" srcId="{D2AF359E-7351-460C-A642-A68D23E0A011}" destId="{1F4E90CA-82ED-4FCE-9F61-E0D1EFBBAE1C}" srcOrd="13" destOrd="0" presId="urn:microsoft.com/office/officeart/2005/8/layout/list1"/>
    <dgm:cxn modelId="{57F596D9-E128-4844-9BA3-03ED7D13543F}" type="presParOf" srcId="{D2AF359E-7351-460C-A642-A68D23E0A011}" destId="{F33D5034-47D1-4BFC-B55E-20AA0BF64FB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5_1" csCatId="accent5"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Berlo's SMCR Model, the Source, Message, Channel and Receiver are all necessary for effective</a:t>
          </a:r>
          <a:r>
            <a:rPr lang="en-GB" sz="1200" dirty="0">
              <a:latin typeface="Arial"/>
              <a:cs typeface="Arial"/>
            </a:rPr>
            <a:t> </a:t>
          </a:r>
          <a:r>
            <a:rPr lang="en-GB" sz="1400" dirty="0">
              <a:latin typeface="Arial"/>
              <a:cs typeface="Arial"/>
            </a:rPr>
            <a:t>communication. How well a message is understood depends on several factors, including communication skills, knowledge, attitudes and culture.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dirty="0">
              <a:latin typeface="Arial"/>
              <a:cs typeface="Arial"/>
            </a:rPr>
            <a:t>Generational (age) </a:t>
          </a: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pPr rtl="0"/>
          <a:r>
            <a:rPr lang="en-GB" sz="1400">
              <a:latin typeface="Arial"/>
              <a:cs typeface="Arial"/>
            </a:rPr>
            <a:t>Body</a:t>
          </a:r>
          <a:r>
            <a:rPr lang="en-GB" sz="1400" dirty="0">
              <a:latin typeface="Arial"/>
              <a:cs typeface="Arial"/>
            </a:rPr>
            <a:t> language</a:t>
          </a: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pPr rtl="0"/>
          <a:r>
            <a:rPr lang="en-GB" sz="1400" dirty="0">
              <a:latin typeface="Arial"/>
              <a:cs typeface="Arial"/>
            </a:rPr>
            <a:t>Employees vary in age, experience level, and language proficiency. Gary mostly communicates verbally and with signs, but staff members may not fully understand the message, leading to errors.</a:t>
          </a:r>
          <a:endParaRPr lang="en-US" sz="1400" dirty="0">
            <a:latin typeface="Arial"/>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cs typeface="Arial"/>
            </a:rPr>
            <a:t>A lack of feedback in the model makes it challenging to determine whether the information was correctly understood.</a:t>
          </a:r>
          <a:endParaRPr lang="en-US" sz="1400" dirty="0">
            <a:latin typeface="Arial"/>
            <a:cs typeface="Arial"/>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C66D893A-AE20-4BDE-9E1B-E91B0E92F2FB}">
      <dgm:prSet phldrT="[Text]" phldr="0"/>
      <dgm:spPr/>
      <dgm:t>
        <a:bodyPr/>
        <a:lstStyle/>
        <a:p>
          <a:r>
            <a:rPr lang="en-GB" sz="1400" dirty="0">
              <a:latin typeface="Arial"/>
              <a:cs typeface="Arial"/>
            </a:rPr>
            <a:t>Language</a:t>
          </a:r>
        </a:p>
      </dgm:t>
    </dgm:pt>
    <dgm:pt modelId="{09FB78B0-AFC5-4DAE-8B88-FC6880EDFA6E}" type="parTrans" cxnId="{9685A8DB-51AD-4EA6-AD34-FB1506263C1F}">
      <dgm:prSet/>
      <dgm:spPr/>
    </dgm:pt>
    <dgm:pt modelId="{CD917926-077B-41CC-A83D-FB2CF46FDD4E}" type="sibTrans" cxnId="{9685A8DB-51AD-4EA6-AD34-FB1506263C1F}">
      <dgm:prSet/>
      <dgm:spPr/>
    </dgm:pt>
    <dgm:pt modelId="{88F4A203-7590-4337-8FBC-16C0F8CD3D67}" type="pres">
      <dgm:prSet presAssocID="{181A7158-9FE9-4298-8480-6966BB390106}" presName="linear" presStyleCnt="0">
        <dgm:presLayoutVars>
          <dgm:dir/>
          <dgm:animLvl val="lvl"/>
          <dgm:resizeHandles val="exact"/>
        </dgm:presLayoutVars>
      </dgm:prSet>
      <dgm:spPr/>
    </dgm:pt>
    <dgm:pt modelId="{AF40237B-540B-47D1-B81D-74D4D60E6F38}" type="pres">
      <dgm:prSet presAssocID="{69B9D0EE-B1B7-4D7E-B877-203DDD8F60CE}" presName="parentLin" presStyleCnt="0"/>
      <dgm:spPr/>
    </dgm:pt>
    <dgm:pt modelId="{72685AA8-8DB1-4BD0-8AFB-224119B80894}" type="pres">
      <dgm:prSet presAssocID="{69B9D0EE-B1B7-4D7E-B877-203DDD8F60CE}" presName="parentLeftMargin" presStyleLbl="node1" presStyleIdx="0" presStyleCnt="4"/>
      <dgm:spPr/>
    </dgm:pt>
    <dgm:pt modelId="{2F71B9EB-EDC8-4E64-BE18-BA2737040C54}" type="pres">
      <dgm:prSet presAssocID="{69B9D0EE-B1B7-4D7E-B877-203DDD8F60CE}" presName="parentText" presStyleLbl="node1" presStyleIdx="0" presStyleCnt="4">
        <dgm:presLayoutVars>
          <dgm:chMax val="0"/>
          <dgm:bulletEnabled val="1"/>
        </dgm:presLayoutVars>
      </dgm:prSet>
      <dgm:spPr/>
    </dgm:pt>
    <dgm:pt modelId="{DEAF89B3-78F3-421D-803F-D99A5B5DD838}" type="pres">
      <dgm:prSet presAssocID="{69B9D0EE-B1B7-4D7E-B877-203DDD8F60CE}" presName="negativeSpace" presStyleCnt="0"/>
      <dgm:spPr/>
    </dgm:pt>
    <dgm:pt modelId="{CC8D1127-B34F-4D34-A529-0B71EE4022E8}" type="pres">
      <dgm:prSet presAssocID="{69B9D0EE-B1B7-4D7E-B877-203DDD8F60CE}" presName="childText" presStyleLbl="conFgAcc1" presStyleIdx="0" presStyleCnt="4">
        <dgm:presLayoutVars>
          <dgm:bulletEnabled val="1"/>
        </dgm:presLayoutVars>
      </dgm:prSet>
      <dgm:spPr/>
    </dgm:pt>
    <dgm:pt modelId="{36F08C4E-4072-47FF-B1BD-2EB33E2E68D3}" type="pres">
      <dgm:prSet presAssocID="{325308C6-517F-4DA5-BD88-4A96B5FCE1C2}" presName="spaceBetweenRectangles" presStyleCnt="0"/>
      <dgm:spPr/>
    </dgm:pt>
    <dgm:pt modelId="{8B8CE7C6-033A-4D77-8BE5-30AA75A62FB8}" type="pres">
      <dgm:prSet presAssocID="{4B6CE0F7-5611-45DC-88E2-5A886DF0D06F}" presName="parentLin" presStyleCnt="0"/>
      <dgm:spPr/>
    </dgm:pt>
    <dgm:pt modelId="{2196A423-6086-4569-802C-89AE78384D04}" type="pres">
      <dgm:prSet presAssocID="{4B6CE0F7-5611-45DC-88E2-5A886DF0D06F}" presName="parentLeftMargin" presStyleLbl="node1" presStyleIdx="0" presStyleCnt="4"/>
      <dgm:spPr/>
    </dgm:pt>
    <dgm:pt modelId="{07DB9EA6-887C-4781-89CF-71839FAE8BBD}" type="pres">
      <dgm:prSet presAssocID="{4B6CE0F7-5611-45DC-88E2-5A886DF0D06F}" presName="parentText" presStyleLbl="node1" presStyleIdx="1" presStyleCnt="4">
        <dgm:presLayoutVars>
          <dgm:chMax val="0"/>
          <dgm:bulletEnabled val="1"/>
        </dgm:presLayoutVars>
      </dgm:prSet>
      <dgm:spPr/>
    </dgm:pt>
    <dgm:pt modelId="{75721C15-E7DB-446A-BB47-3E9ED42ACF96}" type="pres">
      <dgm:prSet presAssocID="{4B6CE0F7-5611-45DC-88E2-5A886DF0D06F}" presName="negativeSpace" presStyleCnt="0"/>
      <dgm:spPr/>
    </dgm:pt>
    <dgm:pt modelId="{C0893F43-3FC7-4360-936C-6186AD44D08B}" type="pres">
      <dgm:prSet presAssocID="{4B6CE0F7-5611-45DC-88E2-5A886DF0D06F}" presName="childText" presStyleLbl="conFgAcc1" presStyleIdx="1" presStyleCnt="4">
        <dgm:presLayoutVars>
          <dgm:bulletEnabled val="1"/>
        </dgm:presLayoutVars>
      </dgm:prSet>
      <dgm:spPr/>
    </dgm:pt>
    <dgm:pt modelId="{B1CA22B0-058C-473B-AB71-689C7149F397}" type="pres">
      <dgm:prSet presAssocID="{8E6D2445-94DF-416F-B514-21C6D53A6652}" presName="spaceBetweenRectangles" presStyleCnt="0"/>
      <dgm:spPr/>
    </dgm:pt>
    <dgm:pt modelId="{F1AAE118-B584-439A-AD4B-C9BF8826B160}" type="pres">
      <dgm:prSet presAssocID="{34780BEB-C489-4882-8685-44EE4577E0B3}" presName="parentLin" presStyleCnt="0"/>
      <dgm:spPr/>
    </dgm:pt>
    <dgm:pt modelId="{35C59790-6A78-4CF1-9016-039E8C637000}" type="pres">
      <dgm:prSet presAssocID="{34780BEB-C489-4882-8685-44EE4577E0B3}" presName="parentLeftMargin" presStyleLbl="node1" presStyleIdx="1" presStyleCnt="4"/>
      <dgm:spPr/>
    </dgm:pt>
    <dgm:pt modelId="{ED5F2851-8EB0-4BA5-8526-6E02624C10EF}" type="pres">
      <dgm:prSet presAssocID="{34780BEB-C489-4882-8685-44EE4577E0B3}" presName="parentText" presStyleLbl="node1" presStyleIdx="2" presStyleCnt="4">
        <dgm:presLayoutVars>
          <dgm:chMax val="0"/>
          <dgm:bulletEnabled val="1"/>
        </dgm:presLayoutVars>
      </dgm:prSet>
      <dgm:spPr/>
    </dgm:pt>
    <dgm:pt modelId="{DAB5C601-EDE8-4E87-8181-8B67CC9D1141}" type="pres">
      <dgm:prSet presAssocID="{34780BEB-C489-4882-8685-44EE4577E0B3}" presName="negativeSpace" presStyleCnt="0"/>
      <dgm:spPr/>
    </dgm:pt>
    <dgm:pt modelId="{55410CA2-478E-42B3-AA8F-D401E00A42FF}" type="pres">
      <dgm:prSet presAssocID="{34780BEB-C489-4882-8685-44EE4577E0B3}" presName="childText" presStyleLbl="conFgAcc1" presStyleIdx="2" presStyleCnt="4">
        <dgm:presLayoutVars>
          <dgm:bulletEnabled val="1"/>
        </dgm:presLayoutVars>
      </dgm:prSet>
      <dgm:spPr/>
    </dgm:pt>
    <dgm:pt modelId="{C1C4F72A-127B-4AF5-B225-6E69F3775BED}" type="pres">
      <dgm:prSet presAssocID="{C47ECAB5-DE0F-4D17-970F-50F4B6A438A3}" presName="spaceBetweenRectangles" presStyleCnt="0"/>
      <dgm:spPr/>
    </dgm:pt>
    <dgm:pt modelId="{5D2239DC-C247-4C4C-8975-66DFFACB15E6}" type="pres">
      <dgm:prSet presAssocID="{C3B27344-40A9-4FB5-B11E-4EE7B6F8FA84}" presName="parentLin" presStyleCnt="0"/>
      <dgm:spPr/>
    </dgm:pt>
    <dgm:pt modelId="{FF411CC6-1748-455F-B509-EFAFC0834591}" type="pres">
      <dgm:prSet presAssocID="{C3B27344-40A9-4FB5-B11E-4EE7B6F8FA84}" presName="parentLeftMargin" presStyleLbl="node1" presStyleIdx="2" presStyleCnt="4"/>
      <dgm:spPr/>
    </dgm:pt>
    <dgm:pt modelId="{D6C57152-0E89-4FCB-90DE-0242334332EA}" type="pres">
      <dgm:prSet presAssocID="{C3B27344-40A9-4FB5-B11E-4EE7B6F8FA84}" presName="parentText" presStyleLbl="node1" presStyleIdx="3" presStyleCnt="4">
        <dgm:presLayoutVars>
          <dgm:chMax val="0"/>
          <dgm:bulletEnabled val="1"/>
        </dgm:presLayoutVars>
      </dgm:prSet>
      <dgm:spPr/>
    </dgm:pt>
    <dgm:pt modelId="{E0F101A7-999C-4E1D-AA7E-174D72733D74}" type="pres">
      <dgm:prSet presAssocID="{C3B27344-40A9-4FB5-B11E-4EE7B6F8FA84}" presName="negativeSpace" presStyleCnt="0"/>
      <dgm:spPr/>
    </dgm:pt>
    <dgm:pt modelId="{2CC6D880-A354-4369-80E5-6649016FE761}" type="pres">
      <dgm:prSet presAssocID="{C3B27344-40A9-4FB5-B11E-4EE7B6F8FA84}" presName="childText" presStyleLbl="conFgAcc1" presStyleIdx="3" presStyleCnt="4">
        <dgm:presLayoutVars>
          <dgm:bulletEnabled val="1"/>
        </dgm:presLayoutVars>
      </dgm:prSet>
      <dgm:spPr/>
    </dgm:pt>
  </dgm:ptLst>
  <dgm:cxnLst>
    <dgm:cxn modelId="{6388C40B-25CB-486F-A21E-FA42869FA45F}" srcId="{4B6CE0F7-5611-45DC-88E2-5A886DF0D06F}" destId="{C2ECDF20-4DD3-44D8-8F0B-EEC58E0176A7}" srcOrd="0" destOrd="0" parTransId="{831B636C-B289-4B0D-AD55-5BCDE594FA39}" sibTransId="{8049D447-D86D-4A41-BE59-6E06C51E3C2F}"/>
    <dgm:cxn modelId="{D6748E16-B4A4-4385-AD90-CED1B52CF73B}" type="presOf" srcId="{C3B27344-40A9-4FB5-B11E-4EE7B6F8FA84}" destId="{FF411CC6-1748-455F-B509-EFAFC0834591}" srcOrd="0" destOrd="0" presId="urn:microsoft.com/office/officeart/2005/8/layout/list1"/>
    <dgm:cxn modelId="{85573917-2935-49E3-A31F-2CF90E5D7594}" srcId="{181A7158-9FE9-4298-8480-6966BB390106}" destId="{34780BEB-C489-4882-8685-44EE4577E0B3}" srcOrd="2" destOrd="0" parTransId="{00252334-C3C6-4D40-9800-903811562D20}" sibTransId="{C47ECAB5-DE0F-4D17-970F-50F4B6A438A3}"/>
    <dgm:cxn modelId="{F1D36629-67D5-4BDF-B4CA-6FF0AEB27EEA}" type="presOf" srcId="{69B9D0EE-B1B7-4D7E-B877-203DDD8F60CE}" destId="{72685AA8-8DB1-4BD0-8AFB-224119B80894}" srcOrd="0" destOrd="0" presId="urn:microsoft.com/office/officeart/2005/8/layout/list1"/>
    <dgm:cxn modelId="{9D82EF32-31CD-4859-9EDA-EC3250A88685}" type="presOf" srcId="{181A7158-9FE9-4298-8480-6966BB390106}" destId="{88F4A203-7590-4337-8FBC-16C0F8CD3D67}" srcOrd="0" destOrd="0" presId="urn:microsoft.com/office/officeart/2005/8/layout/list1"/>
    <dgm:cxn modelId="{DA9EC73D-972E-42D0-9F92-E38AD6C65794}" type="presOf" srcId="{D47D62FC-4198-417B-966A-271B7BDCF81A}" destId="{55410CA2-478E-42B3-AA8F-D401E00A42FF}" srcOrd="0"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8743C647-5E5E-415A-81CF-E6267456EFD5}" type="presOf" srcId="{4A43F73F-ACC2-40B6-8741-8E523CC4B8DC}" destId="{C0893F43-3FC7-4360-936C-6186AD44D08B}" srcOrd="0" destOrd="2" presId="urn:microsoft.com/office/officeart/2005/8/layout/list1"/>
    <dgm:cxn modelId="{A9EC8B59-1DB2-4876-85C6-975AC72ADBE8}" type="presOf" srcId="{4B6CE0F7-5611-45DC-88E2-5A886DF0D06F}" destId="{07DB9EA6-887C-4781-89CF-71839FAE8BBD}" srcOrd="1" destOrd="0"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18490081-F1F8-483D-B348-B200A1DD7437}" srcId="{181A7158-9FE9-4298-8480-6966BB390106}" destId="{C3B27344-40A9-4FB5-B11E-4EE7B6F8FA84}" srcOrd="3" destOrd="0" parTransId="{A3E82600-258B-4288-9B7B-5B02B3B01991}" sibTransId="{3DB08ACD-F9CB-459F-9408-9EC10B4810C3}"/>
    <dgm:cxn modelId="{A5AE2698-2D11-4143-9552-50C3E666F192}" type="presOf" srcId="{37D901F3-B4AE-4702-B52D-879D820ECD1E}" destId="{CC8D1127-B34F-4D34-A529-0B71EE4022E8}" srcOrd="0"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350250AF-EE13-4913-B080-D54AB664D8C0}" type="presOf" srcId="{34780BEB-C489-4882-8685-44EE4577E0B3}" destId="{35C59790-6A78-4CF1-9016-039E8C637000}" srcOrd="0" destOrd="0" presId="urn:microsoft.com/office/officeart/2005/8/layout/list1"/>
    <dgm:cxn modelId="{2CB30BB3-378F-4676-8B60-93F7AEC13D30}" type="presOf" srcId="{C66D893A-AE20-4BDE-9E1B-E91B0E92F2FB}" destId="{C0893F43-3FC7-4360-936C-6186AD44D08B}" srcOrd="0" destOrd="1" presId="urn:microsoft.com/office/officeart/2005/8/layout/list1"/>
    <dgm:cxn modelId="{815572BC-BB62-4569-9C9D-2ACF8FE17EF6}" type="presOf" srcId="{C2ECDF20-4DD3-44D8-8F0B-EEC58E0176A7}" destId="{C0893F43-3FC7-4360-936C-6186AD44D08B}" srcOrd="0" destOrd="0" presId="urn:microsoft.com/office/officeart/2005/8/layout/list1"/>
    <dgm:cxn modelId="{2ECD09C0-F08A-44E2-9ED6-959579153170}" type="presOf" srcId="{34780BEB-C489-4882-8685-44EE4577E0B3}" destId="{ED5F2851-8EB0-4BA5-8526-6E02624C10EF}" srcOrd="1" destOrd="0" presId="urn:microsoft.com/office/officeart/2005/8/layout/list1"/>
    <dgm:cxn modelId="{584EA9C4-2D82-4A8D-87AA-286A318DD6CE}" type="presOf" srcId="{4B6CE0F7-5611-45DC-88E2-5A886DF0D06F}" destId="{2196A423-6086-4569-802C-89AE78384D04}" srcOrd="0" destOrd="0" presId="urn:microsoft.com/office/officeart/2005/8/layout/list1"/>
    <dgm:cxn modelId="{96553ECC-82E1-4829-A137-BCEE2CB20CB8}" srcId="{4B6CE0F7-5611-45DC-88E2-5A886DF0D06F}" destId="{4A43F73F-ACC2-40B6-8741-8E523CC4B8DC}" srcOrd="2"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9685A8DB-51AD-4EA6-AD34-FB1506263C1F}" srcId="{4B6CE0F7-5611-45DC-88E2-5A886DF0D06F}" destId="{C66D893A-AE20-4BDE-9E1B-E91B0E92F2FB}" srcOrd="1" destOrd="0" parTransId="{09FB78B0-AFC5-4DAE-8B88-FC6880EDFA6E}" sibTransId="{CD917926-077B-41CC-A83D-FB2CF46FDD4E}"/>
    <dgm:cxn modelId="{E50022E0-836C-43D1-B0EE-E62BD0BAC8D8}" type="presOf" srcId="{69B9D0EE-B1B7-4D7E-B877-203DDD8F60CE}" destId="{2F71B9EB-EDC8-4E64-BE18-BA2737040C54}" srcOrd="1" destOrd="0" presId="urn:microsoft.com/office/officeart/2005/8/layout/list1"/>
    <dgm:cxn modelId="{1B6F13E7-83A6-4BEC-8356-A05B35AA0638}" type="presOf" srcId="{C39F5587-DD49-4A1F-BABF-278E8379843E}" destId="{2CC6D880-A354-4369-80E5-6649016FE761}" srcOrd="0" destOrd="0" presId="urn:microsoft.com/office/officeart/2005/8/layout/list1"/>
    <dgm:cxn modelId="{C3E167E9-4DFA-4803-8212-7506EE1E5355}" srcId="{181A7158-9FE9-4298-8480-6966BB390106}" destId="{4B6CE0F7-5611-45DC-88E2-5A886DF0D06F}" srcOrd="1" destOrd="0" parTransId="{10191246-C4A1-4478-A3EE-F49EA982BDD9}" sibTransId="{8E6D2445-94DF-416F-B514-21C6D53A6652}"/>
    <dgm:cxn modelId="{780D7EEC-2988-4FF6-BA80-6CFA02C735CB}" type="presOf" srcId="{C3B27344-40A9-4FB5-B11E-4EE7B6F8FA84}" destId="{D6C57152-0E89-4FCB-90DE-0242334332EA}" srcOrd="1" destOrd="0" presId="urn:microsoft.com/office/officeart/2005/8/layout/list1"/>
    <dgm:cxn modelId="{B14DAEDA-463E-4082-BD16-C8345C6F94D7}" type="presParOf" srcId="{88F4A203-7590-4337-8FBC-16C0F8CD3D67}" destId="{AF40237B-540B-47D1-B81D-74D4D60E6F38}" srcOrd="0" destOrd="0" presId="urn:microsoft.com/office/officeart/2005/8/layout/list1"/>
    <dgm:cxn modelId="{1C51844C-A2BC-43D0-82AB-5A590F6FDE91}" type="presParOf" srcId="{AF40237B-540B-47D1-B81D-74D4D60E6F38}" destId="{72685AA8-8DB1-4BD0-8AFB-224119B80894}" srcOrd="0" destOrd="0" presId="urn:microsoft.com/office/officeart/2005/8/layout/list1"/>
    <dgm:cxn modelId="{6AEB0FE8-237F-4B72-BB9F-7DFBB410BC4F}" type="presParOf" srcId="{AF40237B-540B-47D1-B81D-74D4D60E6F38}" destId="{2F71B9EB-EDC8-4E64-BE18-BA2737040C54}" srcOrd="1" destOrd="0" presId="urn:microsoft.com/office/officeart/2005/8/layout/list1"/>
    <dgm:cxn modelId="{DBA26A37-A015-4010-989F-7C251D6DAE5B}" type="presParOf" srcId="{88F4A203-7590-4337-8FBC-16C0F8CD3D67}" destId="{DEAF89B3-78F3-421D-803F-D99A5B5DD838}" srcOrd="1" destOrd="0" presId="urn:microsoft.com/office/officeart/2005/8/layout/list1"/>
    <dgm:cxn modelId="{54D06DED-4056-42AE-ADB0-97EF5339B1FA}" type="presParOf" srcId="{88F4A203-7590-4337-8FBC-16C0F8CD3D67}" destId="{CC8D1127-B34F-4D34-A529-0B71EE4022E8}" srcOrd="2" destOrd="0" presId="urn:microsoft.com/office/officeart/2005/8/layout/list1"/>
    <dgm:cxn modelId="{1CA742EE-3158-4007-A575-B1E960B6C8C3}" type="presParOf" srcId="{88F4A203-7590-4337-8FBC-16C0F8CD3D67}" destId="{36F08C4E-4072-47FF-B1BD-2EB33E2E68D3}" srcOrd="3" destOrd="0" presId="urn:microsoft.com/office/officeart/2005/8/layout/list1"/>
    <dgm:cxn modelId="{6C68298F-2B78-48CE-874E-0A90AE57CFFD}" type="presParOf" srcId="{88F4A203-7590-4337-8FBC-16C0F8CD3D67}" destId="{8B8CE7C6-033A-4D77-8BE5-30AA75A62FB8}" srcOrd="4" destOrd="0" presId="urn:microsoft.com/office/officeart/2005/8/layout/list1"/>
    <dgm:cxn modelId="{6C87C871-4A99-4F76-B4E9-310145189D0D}" type="presParOf" srcId="{8B8CE7C6-033A-4D77-8BE5-30AA75A62FB8}" destId="{2196A423-6086-4569-802C-89AE78384D04}" srcOrd="0" destOrd="0" presId="urn:microsoft.com/office/officeart/2005/8/layout/list1"/>
    <dgm:cxn modelId="{187A2F45-9C0B-4910-A3EF-952835C0DA1C}" type="presParOf" srcId="{8B8CE7C6-033A-4D77-8BE5-30AA75A62FB8}" destId="{07DB9EA6-887C-4781-89CF-71839FAE8BBD}" srcOrd="1" destOrd="0" presId="urn:microsoft.com/office/officeart/2005/8/layout/list1"/>
    <dgm:cxn modelId="{E479D85D-624A-451B-BD79-F5945852F79E}" type="presParOf" srcId="{88F4A203-7590-4337-8FBC-16C0F8CD3D67}" destId="{75721C15-E7DB-446A-BB47-3E9ED42ACF96}" srcOrd="5" destOrd="0" presId="urn:microsoft.com/office/officeart/2005/8/layout/list1"/>
    <dgm:cxn modelId="{496BC446-26A2-415B-A66F-040B5CD3E8C6}" type="presParOf" srcId="{88F4A203-7590-4337-8FBC-16C0F8CD3D67}" destId="{C0893F43-3FC7-4360-936C-6186AD44D08B}" srcOrd="6" destOrd="0" presId="urn:microsoft.com/office/officeart/2005/8/layout/list1"/>
    <dgm:cxn modelId="{6757CC8A-D7AF-4D16-B6CC-1F512B723D00}" type="presParOf" srcId="{88F4A203-7590-4337-8FBC-16C0F8CD3D67}" destId="{B1CA22B0-058C-473B-AB71-689C7149F397}" srcOrd="7" destOrd="0" presId="urn:microsoft.com/office/officeart/2005/8/layout/list1"/>
    <dgm:cxn modelId="{1D3D9685-56C2-40F1-BE10-CCDDE7D3EC1F}" type="presParOf" srcId="{88F4A203-7590-4337-8FBC-16C0F8CD3D67}" destId="{F1AAE118-B584-439A-AD4B-C9BF8826B160}" srcOrd="8" destOrd="0" presId="urn:microsoft.com/office/officeart/2005/8/layout/list1"/>
    <dgm:cxn modelId="{23F7A876-22AD-4C86-93A5-69C285D32BFD}" type="presParOf" srcId="{F1AAE118-B584-439A-AD4B-C9BF8826B160}" destId="{35C59790-6A78-4CF1-9016-039E8C637000}" srcOrd="0" destOrd="0" presId="urn:microsoft.com/office/officeart/2005/8/layout/list1"/>
    <dgm:cxn modelId="{3AD93233-3209-4167-A05D-5AAF3707E045}" type="presParOf" srcId="{F1AAE118-B584-439A-AD4B-C9BF8826B160}" destId="{ED5F2851-8EB0-4BA5-8526-6E02624C10EF}" srcOrd="1" destOrd="0" presId="urn:microsoft.com/office/officeart/2005/8/layout/list1"/>
    <dgm:cxn modelId="{8D285BF8-1824-4408-8B40-A6ED4A30BEA2}" type="presParOf" srcId="{88F4A203-7590-4337-8FBC-16C0F8CD3D67}" destId="{DAB5C601-EDE8-4E87-8181-8B67CC9D1141}" srcOrd="9" destOrd="0" presId="urn:microsoft.com/office/officeart/2005/8/layout/list1"/>
    <dgm:cxn modelId="{87BC270C-D709-4B85-9EE8-C8C4CF5156E9}" type="presParOf" srcId="{88F4A203-7590-4337-8FBC-16C0F8CD3D67}" destId="{55410CA2-478E-42B3-AA8F-D401E00A42FF}" srcOrd="10" destOrd="0" presId="urn:microsoft.com/office/officeart/2005/8/layout/list1"/>
    <dgm:cxn modelId="{53A3CD33-88AD-4F66-89C5-4D78A11D4C9C}" type="presParOf" srcId="{88F4A203-7590-4337-8FBC-16C0F8CD3D67}" destId="{C1C4F72A-127B-4AF5-B225-6E69F3775BED}" srcOrd="11" destOrd="0" presId="urn:microsoft.com/office/officeart/2005/8/layout/list1"/>
    <dgm:cxn modelId="{25678F39-133F-4707-9702-67FE4B009CF4}" type="presParOf" srcId="{88F4A203-7590-4337-8FBC-16C0F8CD3D67}" destId="{5D2239DC-C247-4C4C-8975-66DFFACB15E6}" srcOrd="12" destOrd="0" presId="urn:microsoft.com/office/officeart/2005/8/layout/list1"/>
    <dgm:cxn modelId="{0F290C51-809D-4368-ABCD-87EEE09C5A07}" type="presParOf" srcId="{5D2239DC-C247-4C4C-8975-66DFFACB15E6}" destId="{FF411CC6-1748-455F-B509-EFAFC0834591}" srcOrd="0" destOrd="0" presId="urn:microsoft.com/office/officeart/2005/8/layout/list1"/>
    <dgm:cxn modelId="{6C2CF9EA-2438-4B1C-A701-0DBF5F343C41}" type="presParOf" srcId="{5D2239DC-C247-4C4C-8975-66DFFACB15E6}" destId="{D6C57152-0E89-4FCB-90DE-0242334332EA}" srcOrd="1" destOrd="0" presId="urn:microsoft.com/office/officeart/2005/8/layout/list1"/>
    <dgm:cxn modelId="{907FA4F1-4032-4DF0-8BED-BEB778404B59}" type="presParOf" srcId="{88F4A203-7590-4337-8FBC-16C0F8CD3D67}" destId="{E0F101A7-999C-4E1D-AA7E-174D72733D74}" srcOrd="13" destOrd="0" presId="urn:microsoft.com/office/officeart/2005/8/layout/list1"/>
    <dgm:cxn modelId="{4AB80077-1F5F-4C05-9F2B-7F4C4073C8B6}" type="presParOf" srcId="{88F4A203-7590-4337-8FBC-16C0F8CD3D67}" destId="{2CC6D880-A354-4369-80E5-6649016FE761}"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A8D8AC-849A-4D76-A7E6-C8A27437D075}"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GB"/>
        </a:p>
      </dgm:t>
    </dgm:pt>
    <dgm:pt modelId="{663490AB-F6C2-420A-B774-16F2FBF8A6D5}">
      <dgm:prSet phldrT="[Text]" phldr="0" custT="1"/>
      <dgm:spPr/>
      <dgm:t>
        <a:bodyPr/>
        <a:lstStyle/>
        <a:p>
          <a:pPr algn="l"/>
          <a:r>
            <a:rPr lang="en-GB" sz="1600">
              <a:latin typeface="Arial"/>
              <a:cs typeface="Arial"/>
            </a:rPr>
            <a:t>By removing these obstacles, Flight Foods will be able to increase customer satisfaction, staff productivity, and food quality while regaining market share.</a:t>
          </a:r>
        </a:p>
      </dgm:t>
    </dgm:pt>
    <dgm:pt modelId="{6878A7A7-989B-4854-A840-F6D6BC677EE7}" type="parTrans" cxnId="{A469A466-BE71-4217-AC2F-24C41A574426}">
      <dgm:prSet/>
      <dgm:spPr/>
      <dgm:t>
        <a:bodyPr/>
        <a:lstStyle/>
        <a:p>
          <a:endParaRPr lang="en-GB"/>
        </a:p>
      </dgm:t>
    </dgm:pt>
    <dgm:pt modelId="{4521189B-C3A9-481C-99E0-EC5F4CC07DFD}" type="sibTrans" cxnId="{A469A466-BE71-4217-AC2F-24C41A574426}">
      <dgm:prSet/>
      <dgm:spPr/>
      <dgm:t>
        <a:bodyPr/>
        <a:lstStyle/>
        <a:p>
          <a:endParaRPr lang="en-GB"/>
        </a:p>
      </dgm:t>
    </dgm:pt>
    <dgm:pt modelId="{F8AD6FAD-F32B-4EFB-AF85-2E109E96B134}">
      <dgm:prSet phldrT="[Text]" phldr="0" custT="1"/>
      <dgm:spPr/>
      <dgm:t>
        <a:bodyPr/>
        <a:lstStyle/>
        <a:p>
          <a:pPr algn="l" rtl="0"/>
          <a:r>
            <a:rPr lang="en-GB" sz="1600">
              <a:latin typeface="Arial"/>
              <a:cs typeface="Arial"/>
            </a:rPr>
            <a:t>One of the main causes of Flight Foods Ltd.'s operational and food safety issues is communication barriers.</a:t>
          </a:r>
        </a:p>
      </dgm:t>
    </dgm:pt>
    <dgm:pt modelId="{C91567E3-A649-4211-904C-001CA4E020EF}" type="parTrans" cxnId="{47F9335A-374B-4BBE-B89C-EB25A0F24A07}">
      <dgm:prSet/>
      <dgm:spPr/>
    </dgm:pt>
    <dgm:pt modelId="{FE275506-EBF7-4990-BBA4-29BC65300C06}" type="sibTrans" cxnId="{47F9335A-374B-4BBE-B89C-EB25A0F24A07}">
      <dgm:prSet/>
      <dgm:spPr/>
      <dgm:t>
        <a:bodyPr/>
        <a:lstStyle/>
        <a:p>
          <a:endParaRPr lang="en-GB"/>
        </a:p>
      </dgm:t>
    </dgm:pt>
    <dgm:pt modelId="{B6249969-3AB3-4ED5-B804-010498D9B753}">
      <dgm:prSet phldrT="[Text]" phldr="0" custT="1"/>
      <dgm:spPr/>
      <dgm:t>
        <a:bodyPr/>
        <a:lstStyle/>
        <a:p>
          <a:pPr algn="l"/>
          <a:r>
            <a:rPr lang="en-GB" sz="1600">
              <a:latin typeface="Arial"/>
              <a:cs typeface="Arial"/>
            </a:rPr>
            <a:t>These obstacles can be explained by communication models like Schramm, Berlo and Shannon &amp; Weaver.</a:t>
          </a:r>
        </a:p>
      </dgm:t>
    </dgm:pt>
    <dgm:pt modelId="{61943E5E-97CC-4150-852A-BC01DEE16AE3}" type="parTrans" cxnId="{431F2309-A50C-47CF-ADA0-9306751F4F93}">
      <dgm:prSet/>
      <dgm:spPr/>
    </dgm:pt>
    <dgm:pt modelId="{4B14FD57-44ED-46C6-B1B2-87658F43221D}" type="sibTrans" cxnId="{431F2309-A50C-47CF-ADA0-9306751F4F93}">
      <dgm:prSet/>
      <dgm:spPr/>
      <dgm:t>
        <a:bodyPr/>
        <a:lstStyle/>
        <a:p>
          <a:endParaRPr lang="en-GB"/>
        </a:p>
      </dgm:t>
    </dgm:pt>
    <dgm:pt modelId="{DF2384F3-BF19-4F21-9562-416F74FBF91B}">
      <dgm:prSet phldrT="[Text]" phldr="0" custT="1"/>
      <dgm:spPr/>
      <dgm:t>
        <a:bodyPr/>
        <a:lstStyle/>
        <a:p>
          <a:pPr algn="l" rtl="0"/>
          <a:r>
            <a:rPr lang="en-GB" sz="1600">
              <a:latin typeface="Arial"/>
              <a:cs typeface="Arial"/>
            </a:rPr>
            <a:t>Misunderstandings can be decreased by implementing regular training enhancing communication techniques, encouraging cultural sensitivity and bolstering leadership.</a:t>
          </a:r>
        </a:p>
      </dgm:t>
    </dgm:pt>
    <dgm:pt modelId="{82326959-6228-49E9-A835-76F2AEB55F41}" type="parTrans" cxnId="{008F471A-03EA-4D87-AB5D-F4968DB0CE6D}">
      <dgm:prSet/>
      <dgm:spPr/>
    </dgm:pt>
    <dgm:pt modelId="{C47C8C3F-B73D-4AF3-90C1-FDEAF62AD610}" type="sibTrans" cxnId="{008F471A-03EA-4D87-AB5D-F4968DB0CE6D}">
      <dgm:prSet/>
      <dgm:spPr/>
      <dgm:t>
        <a:bodyPr/>
        <a:lstStyle/>
        <a:p>
          <a:endParaRPr lang="en-GB"/>
        </a:p>
      </dgm:t>
    </dgm:pt>
    <dgm:pt modelId="{99BF911C-7AF0-469D-A1F2-4E4FFCA0C02F}" type="pres">
      <dgm:prSet presAssocID="{A0A8D8AC-849A-4D76-A7E6-C8A27437D075}" presName="CompostProcess" presStyleCnt="0">
        <dgm:presLayoutVars>
          <dgm:dir/>
          <dgm:resizeHandles val="exact"/>
        </dgm:presLayoutVars>
      </dgm:prSet>
      <dgm:spPr/>
    </dgm:pt>
    <dgm:pt modelId="{D329085C-DEDB-467F-A387-DE23C48393F1}" type="pres">
      <dgm:prSet presAssocID="{A0A8D8AC-849A-4D76-A7E6-C8A27437D075}" presName="arrow" presStyleLbl="bgShp" presStyleIdx="0" presStyleCnt="1"/>
      <dgm:spPr/>
    </dgm:pt>
    <dgm:pt modelId="{2B222CB4-E944-4BA6-9F36-DF278C632C44}" type="pres">
      <dgm:prSet presAssocID="{A0A8D8AC-849A-4D76-A7E6-C8A27437D075}" presName="linearProcess" presStyleCnt="0"/>
      <dgm:spPr/>
    </dgm:pt>
    <dgm:pt modelId="{DB7B5507-0EEC-47B7-902B-5150C769EF1D}" type="pres">
      <dgm:prSet presAssocID="{F8AD6FAD-F32B-4EFB-AF85-2E109E96B134}" presName="textNode" presStyleLbl="node1" presStyleIdx="0" presStyleCnt="4">
        <dgm:presLayoutVars>
          <dgm:bulletEnabled val="1"/>
        </dgm:presLayoutVars>
      </dgm:prSet>
      <dgm:spPr/>
    </dgm:pt>
    <dgm:pt modelId="{13614E57-7AC9-4C8A-ADE2-57D657B87BA8}" type="pres">
      <dgm:prSet presAssocID="{FE275506-EBF7-4990-BBA4-29BC65300C06}" presName="sibTrans" presStyleCnt="0"/>
      <dgm:spPr/>
    </dgm:pt>
    <dgm:pt modelId="{018C6BBA-4491-44E7-B49A-1D02D2C1E4AE}" type="pres">
      <dgm:prSet presAssocID="{B6249969-3AB3-4ED5-B804-010498D9B753}" presName="textNode" presStyleLbl="node1" presStyleIdx="1" presStyleCnt="4">
        <dgm:presLayoutVars>
          <dgm:bulletEnabled val="1"/>
        </dgm:presLayoutVars>
      </dgm:prSet>
      <dgm:spPr/>
    </dgm:pt>
    <dgm:pt modelId="{D28BFA00-E0FF-45F8-AF25-DECBBABA7D6C}" type="pres">
      <dgm:prSet presAssocID="{4B14FD57-44ED-46C6-B1B2-87658F43221D}" presName="sibTrans" presStyleCnt="0"/>
      <dgm:spPr/>
    </dgm:pt>
    <dgm:pt modelId="{0A536134-7D60-479C-9C7B-4A97477ECE64}" type="pres">
      <dgm:prSet presAssocID="{DF2384F3-BF19-4F21-9562-416F74FBF91B}" presName="textNode" presStyleLbl="node1" presStyleIdx="2" presStyleCnt="4">
        <dgm:presLayoutVars>
          <dgm:bulletEnabled val="1"/>
        </dgm:presLayoutVars>
      </dgm:prSet>
      <dgm:spPr/>
    </dgm:pt>
    <dgm:pt modelId="{2E6D4AE7-03F4-497F-818C-6F93EAB6B789}" type="pres">
      <dgm:prSet presAssocID="{C47C8C3F-B73D-4AF3-90C1-FDEAF62AD610}" presName="sibTrans" presStyleCnt="0"/>
      <dgm:spPr/>
    </dgm:pt>
    <dgm:pt modelId="{5E8BF8CE-C7A6-4186-B5B7-FE693115F333}" type="pres">
      <dgm:prSet presAssocID="{663490AB-F6C2-420A-B774-16F2FBF8A6D5}" presName="textNode" presStyleLbl="node1" presStyleIdx="3" presStyleCnt="4">
        <dgm:presLayoutVars>
          <dgm:bulletEnabled val="1"/>
        </dgm:presLayoutVars>
      </dgm:prSet>
      <dgm:spPr/>
    </dgm:pt>
  </dgm:ptLst>
  <dgm:cxnLst>
    <dgm:cxn modelId="{2E8D5007-C2DD-4287-BB01-C933FFD88693}" type="presOf" srcId="{663490AB-F6C2-420A-B774-16F2FBF8A6D5}" destId="{5E8BF8CE-C7A6-4186-B5B7-FE693115F333}" srcOrd="0" destOrd="0" presId="urn:microsoft.com/office/officeart/2005/8/layout/hProcess9"/>
    <dgm:cxn modelId="{431F2309-A50C-47CF-ADA0-9306751F4F93}" srcId="{A0A8D8AC-849A-4D76-A7E6-C8A27437D075}" destId="{B6249969-3AB3-4ED5-B804-010498D9B753}" srcOrd="1" destOrd="0" parTransId="{61943E5E-97CC-4150-852A-BC01DEE16AE3}" sibTransId="{4B14FD57-44ED-46C6-B1B2-87658F43221D}"/>
    <dgm:cxn modelId="{008F471A-03EA-4D87-AB5D-F4968DB0CE6D}" srcId="{A0A8D8AC-849A-4D76-A7E6-C8A27437D075}" destId="{DF2384F3-BF19-4F21-9562-416F74FBF91B}" srcOrd="2" destOrd="0" parTransId="{82326959-6228-49E9-A835-76F2AEB55F41}" sibTransId="{C47C8C3F-B73D-4AF3-90C1-FDEAF62AD610}"/>
    <dgm:cxn modelId="{71F0CA40-9C1A-4B94-AB19-66D5C8073661}" type="presOf" srcId="{B6249969-3AB3-4ED5-B804-010498D9B753}" destId="{018C6BBA-4491-44E7-B49A-1D02D2C1E4AE}" srcOrd="0" destOrd="0" presId="urn:microsoft.com/office/officeart/2005/8/layout/hProcess9"/>
    <dgm:cxn modelId="{47F9335A-374B-4BBE-B89C-EB25A0F24A07}" srcId="{A0A8D8AC-849A-4D76-A7E6-C8A27437D075}" destId="{F8AD6FAD-F32B-4EFB-AF85-2E109E96B134}" srcOrd="0" destOrd="0" parTransId="{C91567E3-A649-4211-904C-001CA4E020EF}" sibTransId="{FE275506-EBF7-4990-BBA4-29BC65300C06}"/>
    <dgm:cxn modelId="{A469A466-BE71-4217-AC2F-24C41A574426}" srcId="{A0A8D8AC-849A-4D76-A7E6-C8A27437D075}" destId="{663490AB-F6C2-420A-B774-16F2FBF8A6D5}" srcOrd="3" destOrd="0" parTransId="{6878A7A7-989B-4854-A840-F6D6BC677EE7}" sibTransId="{4521189B-C3A9-481C-99E0-EC5F4CC07DFD}"/>
    <dgm:cxn modelId="{5FC9CB67-4166-4276-854B-EE2221A7AB01}" type="presOf" srcId="{F8AD6FAD-F32B-4EFB-AF85-2E109E96B134}" destId="{DB7B5507-0EEC-47B7-902B-5150C769EF1D}" srcOrd="0" destOrd="0" presId="urn:microsoft.com/office/officeart/2005/8/layout/hProcess9"/>
    <dgm:cxn modelId="{28BC9973-87DD-4DB3-9BE1-B728A4E2D2A8}" type="presOf" srcId="{DF2384F3-BF19-4F21-9562-416F74FBF91B}" destId="{0A536134-7D60-479C-9C7B-4A97477ECE64}" srcOrd="0" destOrd="0" presId="urn:microsoft.com/office/officeart/2005/8/layout/hProcess9"/>
    <dgm:cxn modelId="{D5A51DF3-BCEC-40D6-8033-131D93667C5F}" type="presOf" srcId="{A0A8D8AC-849A-4D76-A7E6-C8A27437D075}" destId="{99BF911C-7AF0-469D-A1F2-4E4FFCA0C02F}" srcOrd="0" destOrd="0" presId="urn:microsoft.com/office/officeart/2005/8/layout/hProcess9"/>
    <dgm:cxn modelId="{FC0BB76A-CB1B-41BE-98B5-6D4F316331BA}" type="presParOf" srcId="{99BF911C-7AF0-469D-A1F2-4E4FFCA0C02F}" destId="{D329085C-DEDB-467F-A387-DE23C48393F1}" srcOrd="0" destOrd="0" presId="urn:microsoft.com/office/officeart/2005/8/layout/hProcess9"/>
    <dgm:cxn modelId="{661FD769-8CCD-490D-8CAB-5C3F480E6C19}" type="presParOf" srcId="{99BF911C-7AF0-469D-A1F2-4E4FFCA0C02F}" destId="{2B222CB4-E944-4BA6-9F36-DF278C632C44}" srcOrd="1" destOrd="0" presId="urn:microsoft.com/office/officeart/2005/8/layout/hProcess9"/>
    <dgm:cxn modelId="{A5CB1FD9-5293-4A9A-92F5-7D725F4BF2D5}" type="presParOf" srcId="{2B222CB4-E944-4BA6-9F36-DF278C632C44}" destId="{DB7B5507-0EEC-47B7-902B-5150C769EF1D}" srcOrd="0" destOrd="0" presId="urn:microsoft.com/office/officeart/2005/8/layout/hProcess9"/>
    <dgm:cxn modelId="{93ED8D0D-4AF6-40B8-A524-56E6AD110A68}" type="presParOf" srcId="{2B222CB4-E944-4BA6-9F36-DF278C632C44}" destId="{13614E57-7AC9-4C8A-ADE2-57D657B87BA8}" srcOrd="1" destOrd="0" presId="urn:microsoft.com/office/officeart/2005/8/layout/hProcess9"/>
    <dgm:cxn modelId="{DE9014FA-2A05-4B08-9BE6-20AEA5ABD1A3}" type="presParOf" srcId="{2B222CB4-E944-4BA6-9F36-DF278C632C44}" destId="{018C6BBA-4491-44E7-B49A-1D02D2C1E4AE}" srcOrd="2" destOrd="0" presId="urn:microsoft.com/office/officeart/2005/8/layout/hProcess9"/>
    <dgm:cxn modelId="{8E5994B5-5E7B-4839-9EB5-A8B2A2B249A5}" type="presParOf" srcId="{2B222CB4-E944-4BA6-9F36-DF278C632C44}" destId="{D28BFA00-E0FF-45F8-AF25-DECBBABA7D6C}" srcOrd="3" destOrd="0" presId="urn:microsoft.com/office/officeart/2005/8/layout/hProcess9"/>
    <dgm:cxn modelId="{67595B4F-34D6-4349-A8B4-9AEBDB00F123}" type="presParOf" srcId="{2B222CB4-E944-4BA6-9F36-DF278C632C44}" destId="{0A536134-7D60-479C-9C7B-4A97477ECE64}" srcOrd="4" destOrd="0" presId="urn:microsoft.com/office/officeart/2005/8/layout/hProcess9"/>
    <dgm:cxn modelId="{2D10E6D6-8D0B-4742-94E8-FC34B95E9D2E}" type="presParOf" srcId="{2B222CB4-E944-4BA6-9F36-DF278C632C44}" destId="{2E6D4AE7-03F4-497F-818C-6F93EAB6B789}" srcOrd="5" destOrd="0" presId="urn:microsoft.com/office/officeart/2005/8/layout/hProcess9"/>
    <dgm:cxn modelId="{06F45F3F-014C-43A0-AC2C-4F8F2F3ECB27}" type="presParOf" srcId="{2B222CB4-E944-4BA6-9F36-DF278C632C44}" destId="{5E8BF8CE-C7A6-4186-B5B7-FE693115F333}"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78DF01-BB7E-404A-A63F-9A936D94071A}"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FBB6DC2C-230D-4350-A924-24C7D2689040}">
      <dgm:prSet phldrT="[Text]" phldr="0" custT="1"/>
      <dgm:spPr/>
      <dgm:t>
        <a:bodyPr/>
        <a:lstStyle/>
        <a:p>
          <a:r>
            <a:rPr lang="en-GB" sz="1600">
              <a:latin typeface="Arial"/>
              <a:cs typeface="Arial"/>
            </a:rPr>
            <a:t>Operational errors and decreased efficiency are being caused by communication barriers.</a:t>
          </a:r>
          <a:endParaRPr lang="en-GB" sz="1600" dirty="0">
            <a:latin typeface="Arial"/>
            <a:cs typeface="Arial"/>
          </a:endParaRPr>
        </a:p>
      </dgm:t>
    </dgm:pt>
    <dgm:pt modelId="{D5B4B726-E080-45B7-BF93-C5201834616B}" type="parTrans" cxnId="{11D4603C-3ED6-43C2-9012-31D536018E01}">
      <dgm:prSet/>
      <dgm:spPr/>
      <dgm:t>
        <a:bodyPr/>
        <a:lstStyle/>
        <a:p>
          <a:endParaRPr lang="en-GB"/>
        </a:p>
      </dgm:t>
    </dgm:pt>
    <dgm:pt modelId="{D8729B29-3B06-431C-89AA-3AC3E02E7053}" type="sibTrans" cxnId="{11D4603C-3ED6-43C2-9012-31D536018E01}">
      <dgm:prSet/>
      <dgm:spPr/>
      <dgm:t>
        <a:bodyPr/>
        <a:lstStyle/>
        <a:p>
          <a:endParaRPr lang="en-GB"/>
        </a:p>
      </dgm:t>
    </dgm:pt>
    <dgm:pt modelId="{8BC1D436-7056-414E-9E78-A9642429BE7E}">
      <dgm:prSet phldrT="[Text]" phldr="0"/>
      <dgm:spPr/>
      <dgm:t>
        <a:bodyPr/>
        <a:lstStyle/>
        <a:p>
          <a:r>
            <a:rPr lang="en-GB" sz="1400">
              <a:latin typeface="Arial"/>
              <a:cs typeface="Arial"/>
            </a:rPr>
            <a:t>Using communication models demonstrated how miscommunications result in problems with food safety and unhappy customers.</a:t>
          </a:r>
        </a:p>
      </dgm:t>
    </dgm:pt>
    <dgm:pt modelId="{234F1956-C536-46A5-8D6A-2549907B5C92}" type="parTrans" cxnId="{063357AA-5C47-459E-94F4-C73B86008605}">
      <dgm:prSet/>
      <dgm:spPr/>
      <dgm:t>
        <a:bodyPr/>
        <a:lstStyle/>
        <a:p>
          <a:endParaRPr lang="en-GB"/>
        </a:p>
      </dgm:t>
    </dgm:pt>
    <dgm:pt modelId="{D1BA3F40-8627-49C4-AA41-55890CD26523}" type="sibTrans" cxnId="{063357AA-5C47-459E-94F4-C73B86008605}">
      <dgm:prSet/>
      <dgm:spPr/>
      <dgm:t>
        <a:bodyPr/>
        <a:lstStyle/>
        <a:p>
          <a:endParaRPr lang="en-GB"/>
        </a:p>
      </dgm:t>
    </dgm:pt>
    <dgm:pt modelId="{8214D3E6-3A1D-47B4-8414-845DEEED8E28}">
      <dgm:prSet phldrT="[Text]" phldr="0" custT="1"/>
      <dgm:spPr/>
      <dgm:t>
        <a:bodyPr/>
        <a:lstStyle/>
        <a:p>
          <a:pPr algn="l" rtl="0"/>
          <a:r>
            <a:rPr lang="en-GB" sz="1600" dirty="0">
              <a:latin typeface="Arial"/>
              <a:cs typeface="Arial"/>
            </a:rPr>
            <a:t>Flight Foods is losing customers due to low-quality food and hygienic issues.</a:t>
          </a:r>
        </a:p>
      </dgm:t>
    </dgm:pt>
    <dgm:pt modelId="{499ACC12-EE7C-43BF-8FA7-826FB71C51B4}" type="parTrans" cxnId="{008E998D-48DF-4BA2-B96C-2AB867C72D42}">
      <dgm:prSet/>
      <dgm:spPr/>
    </dgm:pt>
    <dgm:pt modelId="{269A9D33-1ECC-4372-88F0-C9325EA5BABB}" type="sibTrans" cxnId="{008E998D-48DF-4BA2-B96C-2AB867C72D42}">
      <dgm:prSet/>
      <dgm:spPr/>
      <dgm:t>
        <a:bodyPr/>
        <a:lstStyle/>
        <a:p>
          <a:endParaRPr lang="en-GB"/>
        </a:p>
      </dgm:t>
    </dgm:pt>
    <dgm:pt modelId="{05FCC696-D171-4F56-B7AC-ADB44FC57292}">
      <dgm:prSet phldrT="[Text]" phldr="0"/>
      <dgm:spPr/>
      <dgm:t>
        <a:bodyPr/>
        <a:lstStyle/>
        <a:p>
          <a:pPr algn="l" rtl="0"/>
          <a:r>
            <a:rPr lang="en-GB" sz="1400" dirty="0">
              <a:latin typeface="Arial"/>
              <a:cs typeface="Arial"/>
            </a:rPr>
            <a:t>Limited training and courses on food hygiene are given to staff before starting work.</a:t>
          </a:r>
        </a:p>
      </dgm:t>
    </dgm:pt>
    <dgm:pt modelId="{F47EC986-423E-4C4E-895E-D8FC4D83E23A}" type="parTrans" cxnId="{4712AE23-05C0-4B54-8BCB-FFBEF547B661}">
      <dgm:prSet/>
      <dgm:spPr/>
    </dgm:pt>
    <dgm:pt modelId="{40523BB9-5380-476E-ADB9-E3F3D7C9067C}" type="sibTrans" cxnId="{4712AE23-05C0-4B54-8BCB-FFBEF547B661}">
      <dgm:prSet/>
      <dgm:spPr/>
      <dgm:t>
        <a:bodyPr/>
        <a:lstStyle/>
        <a:p>
          <a:endParaRPr lang="en-GB"/>
        </a:p>
      </dgm:t>
    </dgm:pt>
    <dgm:pt modelId="{841479D0-ED68-44FF-A0B8-21C0C07F9FCB}">
      <dgm:prSet phldrT="[Text]" phldr="0"/>
      <dgm:spPr/>
      <dgm:t>
        <a:bodyPr/>
        <a:lstStyle/>
        <a:p>
          <a:pPr algn="l" rtl="0"/>
          <a:r>
            <a:rPr lang="en-GB" sz="1400" dirty="0">
              <a:latin typeface="Arial"/>
              <a:cs typeface="Arial"/>
            </a:rPr>
            <a:t>Communication has been impacted by </a:t>
          </a:r>
          <a:r>
            <a:rPr lang="en-GB" sz="1400">
              <a:latin typeface="Arial"/>
              <a:cs typeface="Arial"/>
            </a:rPr>
            <a:t>language</a:t>
          </a:r>
          <a:r>
            <a:rPr lang="en-GB" sz="1400" dirty="0">
              <a:latin typeface="Arial"/>
              <a:cs typeface="Arial"/>
            </a:rPr>
            <a:t>, cultural, generational, emotional and environmental limitations.</a:t>
          </a:r>
        </a:p>
      </dgm:t>
    </dgm:pt>
    <dgm:pt modelId="{B80D180C-3A3D-402C-8408-2EAD77D9F104}" type="parTrans" cxnId="{EA9E718A-B3E5-429F-98BF-78BFDC571BFF}">
      <dgm:prSet/>
      <dgm:spPr/>
    </dgm:pt>
    <dgm:pt modelId="{E7FF0825-5DD2-41FC-8D54-2CEBD8E442E9}" type="sibTrans" cxnId="{EA9E718A-B3E5-429F-98BF-78BFDC571BFF}">
      <dgm:prSet/>
      <dgm:spPr/>
      <dgm:t>
        <a:bodyPr/>
        <a:lstStyle/>
        <a:p>
          <a:endParaRPr lang="en-GB"/>
        </a:p>
      </dgm:t>
    </dgm:pt>
    <dgm:pt modelId="{1A53FFAF-9A83-4B05-A911-D84B5755C4E7}">
      <dgm:prSet phldrT="[Text]" phldr="0"/>
      <dgm:spPr/>
      <dgm:t>
        <a:bodyPr/>
        <a:lstStyle/>
        <a:p>
          <a:pPr algn="l" rtl="0"/>
          <a:r>
            <a:rPr lang="en-GB" sz="1400">
              <a:latin typeface="Arial"/>
              <a:cs typeface="Arial"/>
            </a:rPr>
            <a:t>Gary mostly uses signs and verbal instructions, which does not work for every employee.</a:t>
          </a:r>
          <a:endParaRPr lang="en-GB" sz="1400" dirty="0">
            <a:latin typeface="Arial"/>
            <a:cs typeface="Arial"/>
          </a:endParaRPr>
        </a:p>
      </dgm:t>
    </dgm:pt>
    <dgm:pt modelId="{08D0C366-C69C-4D72-9027-40AE81FA6422}" type="parTrans" cxnId="{E7B24C51-9AB6-44A9-8849-55D52C61028D}">
      <dgm:prSet/>
      <dgm:spPr/>
    </dgm:pt>
    <dgm:pt modelId="{9589DAFA-73A1-4E23-B1BE-06098798E614}" type="sibTrans" cxnId="{E7B24C51-9AB6-44A9-8849-55D52C61028D}">
      <dgm:prSet/>
      <dgm:spPr/>
      <dgm:t>
        <a:bodyPr/>
        <a:lstStyle/>
        <a:p>
          <a:endParaRPr lang="en-GB"/>
        </a:p>
      </dgm:t>
    </dgm:pt>
    <dgm:pt modelId="{59077CC0-B67A-4D6A-B40F-E98A4D9CD207}" type="pres">
      <dgm:prSet presAssocID="{2278DF01-BB7E-404A-A63F-9A936D94071A}" presName="linear" presStyleCnt="0">
        <dgm:presLayoutVars>
          <dgm:animLvl val="lvl"/>
          <dgm:resizeHandles val="exact"/>
        </dgm:presLayoutVars>
      </dgm:prSet>
      <dgm:spPr/>
    </dgm:pt>
    <dgm:pt modelId="{2DC0576D-EBBE-4FFF-9C97-44201B302172}" type="pres">
      <dgm:prSet presAssocID="{8214D3E6-3A1D-47B4-8414-845DEEED8E28}" presName="parentText" presStyleLbl="node1" presStyleIdx="0" presStyleCnt="6">
        <dgm:presLayoutVars>
          <dgm:chMax val="0"/>
          <dgm:bulletEnabled val="1"/>
        </dgm:presLayoutVars>
      </dgm:prSet>
      <dgm:spPr/>
    </dgm:pt>
    <dgm:pt modelId="{2437E6B0-62F1-4563-A64F-F5BD23B08968}" type="pres">
      <dgm:prSet presAssocID="{269A9D33-1ECC-4372-88F0-C9325EA5BABB}" presName="spacer" presStyleCnt="0"/>
      <dgm:spPr/>
    </dgm:pt>
    <dgm:pt modelId="{806CE938-2E4D-4751-8224-676BCE189427}" type="pres">
      <dgm:prSet presAssocID="{FBB6DC2C-230D-4350-A924-24C7D2689040}" presName="parentText" presStyleLbl="node1" presStyleIdx="1" presStyleCnt="6">
        <dgm:presLayoutVars>
          <dgm:chMax val="0"/>
          <dgm:bulletEnabled val="1"/>
        </dgm:presLayoutVars>
      </dgm:prSet>
      <dgm:spPr/>
    </dgm:pt>
    <dgm:pt modelId="{7B25CC2F-7662-4A49-9737-F360893F9F56}" type="pres">
      <dgm:prSet presAssocID="{D8729B29-3B06-431C-89AA-3AC3E02E7053}" presName="spacer" presStyleCnt="0"/>
      <dgm:spPr/>
    </dgm:pt>
    <dgm:pt modelId="{5A527046-8F3B-432B-9594-0593C9A3CBB9}" type="pres">
      <dgm:prSet presAssocID="{05FCC696-D171-4F56-B7AC-ADB44FC57292}" presName="parentText" presStyleLbl="node1" presStyleIdx="2" presStyleCnt="6">
        <dgm:presLayoutVars>
          <dgm:chMax val="0"/>
          <dgm:bulletEnabled val="1"/>
        </dgm:presLayoutVars>
      </dgm:prSet>
      <dgm:spPr/>
    </dgm:pt>
    <dgm:pt modelId="{430AD4D8-9A03-422B-BA2B-4B0017E2650A}" type="pres">
      <dgm:prSet presAssocID="{40523BB9-5380-476E-ADB9-E3F3D7C9067C}" presName="spacer" presStyleCnt="0"/>
      <dgm:spPr/>
    </dgm:pt>
    <dgm:pt modelId="{5BDDFBAA-F7F6-449E-AA84-CFE65C762F44}" type="pres">
      <dgm:prSet presAssocID="{841479D0-ED68-44FF-A0B8-21C0C07F9FCB}" presName="parentText" presStyleLbl="node1" presStyleIdx="3" presStyleCnt="6">
        <dgm:presLayoutVars>
          <dgm:chMax val="0"/>
          <dgm:bulletEnabled val="1"/>
        </dgm:presLayoutVars>
      </dgm:prSet>
      <dgm:spPr/>
    </dgm:pt>
    <dgm:pt modelId="{7659810A-FE5C-4AB6-98B6-CB517B1BAE06}" type="pres">
      <dgm:prSet presAssocID="{E7FF0825-5DD2-41FC-8D54-2CEBD8E442E9}" presName="spacer" presStyleCnt="0"/>
      <dgm:spPr/>
    </dgm:pt>
    <dgm:pt modelId="{C3EE2856-2EB5-4E02-8415-4B614F113CA9}" type="pres">
      <dgm:prSet presAssocID="{1A53FFAF-9A83-4B05-A911-D84B5755C4E7}" presName="parentText" presStyleLbl="node1" presStyleIdx="4" presStyleCnt="6">
        <dgm:presLayoutVars>
          <dgm:chMax val="0"/>
          <dgm:bulletEnabled val="1"/>
        </dgm:presLayoutVars>
      </dgm:prSet>
      <dgm:spPr/>
    </dgm:pt>
    <dgm:pt modelId="{A5C4EB53-E0A9-4C44-8C94-AC1A6F0A8481}" type="pres">
      <dgm:prSet presAssocID="{9589DAFA-73A1-4E23-B1BE-06098798E614}" presName="spacer" presStyleCnt="0"/>
      <dgm:spPr/>
    </dgm:pt>
    <dgm:pt modelId="{C667AD24-CEEC-48B0-9C83-3F34C5801D49}" type="pres">
      <dgm:prSet presAssocID="{8BC1D436-7056-414E-9E78-A9642429BE7E}" presName="parentText" presStyleLbl="node1" presStyleIdx="5" presStyleCnt="6">
        <dgm:presLayoutVars>
          <dgm:chMax val="0"/>
          <dgm:bulletEnabled val="1"/>
        </dgm:presLayoutVars>
      </dgm:prSet>
      <dgm:spPr/>
    </dgm:pt>
  </dgm:ptLst>
  <dgm:cxnLst>
    <dgm:cxn modelId="{4712AE23-05C0-4B54-8BCB-FFBEF547B661}" srcId="{2278DF01-BB7E-404A-A63F-9A936D94071A}" destId="{05FCC696-D171-4F56-B7AC-ADB44FC57292}" srcOrd="2" destOrd="0" parTransId="{F47EC986-423E-4C4E-895E-D8FC4D83E23A}" sibTransId="{40523BB9-5380-476E-ADB9-E3F3D7C9067C}"/>
    <dgm:cxn modelId="{47159A2D-B698-4A77-8832-F7478593A1FD}" type="presOf" srcId="{2278DF01-BB7E-404A-A63F-9A936D94071A}" destId="{59077CC0-B67A-4D6A-B40F-E98A4D9CD207}" srcOrd="0" destOrd="0" presId="urn:microsoft.com/office/officeart/2005/8/layout/vList2"/>
    <dgm:cxn modelId="{11D4603C-3ED6-43C2-9012-31D536018E01}" srcId="{2278DF01-BB7E-404A-A63F-9A936D94071A}" destId="{FBB6DC2C-230D-4350-A924-24C7D2689040}" srcOrd="1" destOrd="0" parTransId="{D5B4B726-E080-45B7-BF93-C5201834616B}" sibTransId="{D8729B29-3B06-431C-89AA-3AC3E02E7053}"/>
    <dgm:cxn modelId="{F3224342-F1B6-4683-B78A-CC8E21E8E943}" type="presOf" srcId="{FBB6DC2C-230D-4350-A924-24C7D2689040}" destId="{806CE938-2E4D-4751-8224-676BCE189427}" srcOrd="0" destOrd="0" presId="urn:microsoft.com/office/officeart/2005/8/layout/vList2"/>
    <dgm:cxn modelId="{B9744945-C48F-480F-8FBE-9B86BED60071}" type="presOf" srcId="{841479D0-ED68-44FF-A0B8-21C0C07F9FCB}" destId="{5BDDFBAA-F7F6-449E-AA84-CFE65C762F44}" srcOrd="0" destOrd="0" presId="urn:microsoft.com/office/officeart/2005/8/layout/vList2"/>
    <dgm:cxn modelId="{339CD74A-F1DF-4710-AD41-77E20470E5B6}" type="presOf" srcId="{8BC1D436-7056-414E-9E78-A9642429BE7E}" destId="{C667AD24-CEEC-48B0-9C83-3F34C5801D49}" srcOrd="0" destOrd="0" presId="urn:microsoft.com/office/officeart/2005/8/layout/vList2"/>
    <dgm:cxn modelId="{E7B24C51-9AB6-44A9-8849-55D52C61028D}" srcId="{2278DF01-BB7E-404A-A63F-9A936D94071A}" destId="{1A53FFAF-9A83-4B05-A911-D84B5755C4E7}" srcOrd="4" destOrd="0" parTransId="{08D0C366-C69C-4D72-9027-40AE81FA6422}" sibTransId="{9589DAFA-73A1-4E23-B1BE-06098798E614}"/>
    <dgm:cxn modelId="{7FA23166-3695-473B-8469-2A3988BC59EA}" type="presOf" srcId="{1A53FFAF-9A83-4B05-A911-D84B5755C4E7}" destId="{C3EE2856-2EB5-4E02-8415-4B614F113CA9}" srcOrd="0" destOrd="0" presId="urn:microsoft.com/office/officeart/2005/8/layout/vList2"/>
    <dgm:cxn modelId="{EA9E718A-B3E5-429F-98BF-78BFDC571BFF}" srcId="{2278DF01-BB7E-404A-A63F-9A936D94071A}" destId="{841479D0-ED68-44FF-A0B8-21C0C07F9FCB}" srcOrd="3" destOrd="0" parTransId="{B80D180C-3A3D-402C-8408-2EAD77D9F104}" sibTransId="{E7FF0825-5DD2-41FC-8D54-2CEBD8E442E9}"/>
    <dgm:cxn modelId="{008E998D-48DF-4BA2-B96C-2AB867C72D42}" srcId="{2278DF01-BB7E-404A-A63F-9A936D94071A}" destId="{8214D3E6-3A1D-47B4-8414-845DEEED8E28}" srcOrd="0" destOrd="0" parTransId="{499ACC12-EE7C-43BF-8FA7-826FB71C51B4}" sibTransId="{269A9D33-1ECC-4372-88F0-C9325EA5BABB}"/>
    <dgm:cxn modelId="{6597BA9E-F4E7-492E-914C-908C189CE9F0}" type="presOf" srcId="{05FCC696-D171-4F56-B7AC-ADB44FC57292}" destId="{5A527046-8F3B-432B-9594-0593C9A3CBB9}" srcOrd="0" destOrd="0" presId="urn:microsoft.com/office/officeart/2005/8/layout/vList2"/>
    <dgm:cxn modelId="{22E15BA0-C045-49A3-8712-F69B1AF153C8}" type="presOf" srcId="{8214D3E6-3A1D-47B4-8414-845DEEED8E28}" destId="{2DC0576D-EBBE-4FFF-9C97-44201B302172}" srcOrd="0" destOrd="0" presId="urn:microsoft.com/office/officeart/2005/8/layout/vList2"/>
    <dgm:cxn modelId="{063357AA-5C47-459E-94F4-C73B86008605}" srcId="{2278DF01-BB7E-404A-A63F-9A936D94071A}" destId="{8BC1D436-7056-414E-9E78-A9642429BE7E}" srcOrd="5" destOrd="0" parTransId="{234F1956-C536-46A5-8D6A-2549907B5C92}" sibTransId="{D1BA3F40-8627-49C4-AA41-55890CD26523}"/>
    <dgm:cxn modelId="{41A8D32B-7D1F-41D7-A99F-125673E75183}" type="presParOf" srcId="{59077CC0-B67A-4D6A-B40F-E98A4D9CD207}" destId="{2DC0576D-EBBE-4FFF-9C97-44201B302172}" srcOrd="0" destOrd="0" presId="urn:microsoft.com/office/officeart/2005/8/layout/vList2"/>
    <dgm:cxn modelId="{38986011-B03F-40A8-9398-54AC97FCF668}" type="presParOf" srcId="{59077CC0-B67A-4D6A-B40F-E98A4D9CD207}" destId="{2437E6B0-62F1-4563-A64F-F5BD23B08968}" srcOrd="1" destOrd="0" presId="urn:microsoft.com/office/officeart/2005/8/layout/vList2"/>
    <dgm:cxn modelId="{A7C44EF7-A829-4D67-8653-38F330354FAD}" type="presParOf" srcId="{59077CC0-B67A-4D6A-B40F-E98A4D9CD207}" destId="{806CE938-2E4D-4751-8224-676BCE189427}" srcOrd="2" destOrd="0" presId="urn:microsoft.com/office/officeart/2005/8/layout/vList2"/>
    <dgm:cxn modelId="{2060A6F2-E21C-4CB4-B439-648485B31FF5}" type="presParOf" srcId="{59077CC0-B67A-4D6A-B40F-E98A4D9CD207}" destId="{7B25CC2F-7662-4A49-9737-F360893F9F56}" srcOrd="3" destOrd="0" presId="urn:microsoft.com/office/officeart/2005/8/layout/vList2"/>
    <dgm:cxn modelId="{CA572CA9-A7B9-49A0-9644-3DE3225EFFAD}" type="presParOf" srcId="{59077CC0-B67A-4D6A-B40F-E98A4D9CD207}" destId="{5A527046-8F3B-432B-9594-0593C9A3CBB9}" srcOrd="4" destOrd="0" presId="urn:microsoft.com/office/officeart/2005/8/layout/vList2"/>
    <dgm:cxn modelId="{CCD947C7-2642-4D12-8423-A7EF269D5E05}" type="presParOf" srcId="{59077CC0-B67A-4D6A-B40F-E98A4D9CD207}" destId="{430AD4D8-9A03-422B-BA2B-4B0017E2650A}" srcOrd="5" destOrd="0" presId="urn:microsoft.com/office/officeart/2005/8/layout/vList2"/>
    <dgm:cxn modelId="{E8BBCD34-CC47-49BE-8333-56A0A9E48AD6}" type="presParOf" srcId="{59077CC0-B67A-4D6A-B40F-E98A4D9CD207}" destId="{5BDDFBAA-F7F6-449E-AA84-CFE65C762F44}" srcOrd="6" destOrd="0" presId="urn:microsoft.com/office/officeart/2005/8/layout/vList2"/>
    <dgm:cxn modelId="{9882CA14-0153-48C1-9281-D72D22D62B01}" type="presParOf" srcId="{59077CC0-B67A-4D6A-B40F-E98A4D9CD207}" destId="{7659810A-FE5C-4AB6-98B6-CB517B1BAE06}" srcOrd="7" destOrd="0" presId="urn:microsoft.com/office/officeart/2005/8/layout/vList2"/>
    <dgm:cxn modelId="{360A629F-0633-40C4-8018-4DA9A102B0FB}" type="presParOf" srcId="{59077CC0-B67A-4D6A-B40F-E98A4D9CD207}" destId="{C3EE2856-2EB5-4E02-8415-4B614F113CA9}" srcOrd="8" destOrd="0" presId="urn:microsoft.com/office/officeart/2005/8/layout/vList2"/>
    <dgm:cxn modelId="{544D4EE1-8991-406F-A08F-09DD82D0F223}" type="presParOf" srcId="{59077CC0-B67A-4D6A-B40F-E98A4D9CD207}" destId="{A5C4EB53-E0A9-4C44-8C94-AC1A6F0A8481}" srcOrd="9" destOrd="0" presId="urn:microsoft.com/office/officeart/2005/8/layout/vList2"/>
    <dgm:cxn modelId="{5C89936C-8A13-464C-9FED-E0536999EBFB}" type="presParOf" srcId="{59077CC0-B67A-4D6A-B40F-E98A4D9CD207}" destId="{C667AD24-CEEC-48B0-9C83-3F34C5801D4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08B31-ED18-43FF-AEFE-6705B8E464E2}">
      <dsp:nvSpPr>
        <dsp:cNvPr id="0" name=""/>
        <dsp:cNvSpPr/>
      </dsp:nvSpPr>
      <dsp:spPr>
        <a:xfrm>
          <a:off x="0" y="0"/>
          <a:ext cx="5132341" cy="901400"/>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Medium-sized company specialising in the manufacture and supply of ready meals for airlines.</a:t>
          </a:r>
          <a:r>
            <a:rPr lang="en-US" sz="1600" kern="1200" dirty="0">
              <a:latin typeface="Arial"/>
              <a:cs typeface="Arial"/>
            </a:rPr>
            <a:t> </a:t>
          </a:r>
        </a:p>
      </dsp:txBody>
      <dsp:txXfrm>
        <a:off x="26401" y="26401"/>
        <a:ext cx="4083492" cy="848598"/>
      </dsp:txXfrm>
    </dsp:sp>
    <dsp:sp modelId="{7A500DE2-D6C2-4E7E-A3E0-52CDB5ADDBB3}">
      <dsp:nvSpPr>
        <dsp:cNvPr id="0" name=""/>
        <dsp:cNvSpPr/>
      </dsp:nvSpPr>
      <dsp:spPr>
        <a:xfrm>
          <a:off x="429833" y="1065290"/>
          <a:ext cx="5132341" cy="901400"/>
        </a:xfrm>
        <a:prstGeom prst="roundRect">
          <a:avLst>
            <a:gd name="adj" fmla="val 10000"/>
          </a:avLst>
        </a:prstGeom>
        <a:solidFill>
          <a:schemeClr val="accent3">
            <a:hueOff val="1372388"/>
            <a:satOff val="8237"/>
            <a:lumOff val="627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Employs approximately 40 workers aged between 16 and 60 years old.  </a:t>
          </a:r>
          <a:endParaRPr lang="en-US" sz="1600" kern="1200">
            <a:latin typeface="Arial"/>
            <a:cs typeface="Arial"/>
          </a:endParaRPr>
        </a:p>
      </dsp:txBody>
      <dsp:txXfrm>
        <a:off x="456234" y="1091691"/>
        <a:ext cx="4063795" cy="848598"/>
      </dsp:txXfrm>
    </dsp:sp>
    <dsp:sp modelId="{691BE8F7-EA9D-4DAA-80F8-58097DBC0418}">
      <dsp:nvSpPr>
        <dsp:cNvPr id="0" name=""/>
        <dsp:cNvSpPr/>
      </dsp:nvSpPr>
      <dsp:spPr>
        <a:xfrm>
          <a:off x="853251" y="2130581"/>
          <a:ext cx="5132341" cy="901400"/>
        </a:xfrm>
        <a:prstGeom prst="roundRect">
          <a:avLst>
            <a:gd name="adj" fmla="val 10000"/>
          </a:avLst>
        </a:prstGeom>
        <a:solidFill>
          <a:schemeClr val="accent3">
            <a:hueOff val="2744775"/>
            <a:satOff val="16475"/>
            <a:lumOff val="1255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Workforce consists of employees from five different cultural backgrounds.  </a:t>
          </a:r>
          <a:endParaRPr lang="en-US" sz="1600" kern="1200">
            <a:latin typeface="Arial"/>
            <a:cs typeface="Arial"/>
          </a:endParaRPr>
        </a:p>
      </dsp:txBody>
      <dsp:txXfrm>
        <a:off x="879652" y="2156982"/>
        <a:ext cx="4070211" cy="848598"/>
      </dsp:txXfrm>
    </dsp:sp>
    <dsp:sp modelId="{F3BBF03D-AB0D-40B8-942B-4915C5BAE699}">
      <dsp:nvSpPr>
        <dsp:cNvPr id="0" name=""/>
        <dsp:cNvSpPr/>
      </dsp:nvSpPr>
      <dsp:spPr>
        <a:xfrm>
          <a:off x="1283085" y="3195872"/>
          <a:ext cx="5132341" cy="901400"/>
        </a:xfrm>
        <a:prstGeom prst="roundRect">
          <a:avLst>
            <a:gd name="adj" fmla="val 10000"/>
          </a:avLst>
        </a:prstGeom>
        <a:solidFill>
          <a:schemeClr val="accent3">
            <a:hueOff val="4117163"/>
            <a:satOff val="24712"/>
            <a:lumOff val="1882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The company has recently experienced a decline in market share due to </a:t>
          </a:r>
          <a:r>
            <a:rPr lang="en-GB" sz="1600" kern="1200">
              <a:latin typeface="Arial"/>
              <a:cs typeface="Arial"/>
            </a:rPr>
            <a:t>customer complaints</a:t>
          </a:r>
          <a:r>
            <a:rPr lang="en-GB" sz="1600" kern="1200" dirty="0">
              <a:latin typeface="Arial"/>
              <a:cs typeface="Arial"/>
            </a:rPr>
            <a:t>.</a:t>
          </a:r>
          <a:endParaRPr lang="en-GB" sz="1600" kern="1200" dirty="0"/>
        </a:p>
      </dsp:txBody>
      <dsp:txXfrm>
        <a:off x="1309486" y="3222273"/>
        <a:ext cx="4063795" cy="848598"/>
      </dsp:txXfrm>
    </dsp:sp>
    <dsp:sp modelId="{2FEAF831-1F8F-4ADE-BD31-4A0002F094AC}">
      <dsp:nvSpPr>
        <dsp:cNvPr id="0" name=""/>
        <dsp:cNvSpPr/>
      </dsp:nvSpPr>
      <dsp:spPr>
        <a:xfrm>
          <a:off x="4546431" y="690390"/>
          <a:ext cx="585910" cy="5859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78261" y="690390"/>
        <a:ext cx="322250" cy="440897"/>
      </dsp:txXfrm>
    </dsp:sp>
    <dsp:sp modelId="{59BCCBF2-BFC4-446D-8820-26C7EB90B33A}">
      <dsp:nvSpPr>
        <dsp:cNvPr id="0" name=""/>
        <dsp:cNvSpPr/>
      </dsp:nvSpPr>
      <dsp:spPr>
        <a:xfrm>
          <a:off x="4976265" y="1755681"/>
          <a:ext cx="585910" cy="585910"/>
        </a:xfrm>
        <a:prstGeom prst="downArrow">
          <a:avLst>
            <a:gd name="adj1" fmla="val 55000"/>
            <a:gd name="adj2" fmla="val 45000"/>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08095" y="1755681"/>
        <a:ext cx="322250" cy="440897"/>
      </dsp:txXfrm>
    </dsp:sp>
    <dsp:sp modelId="{8C94D1E8-A7B4-4D9C-A469-FE84B78CF4A1}">
      <dsp:nvSpPr>
        <dsp:cNvPr id="0" name=""/>
        <dsp:cNvSpPr/>
      </dsp:nvSpPr>
      <dsp:spPr>
        <a:xfrm>
          <a:off x="5399683" y="2820972"/>
          <a:ext cx="585910" cy="585910"/>
        </a:xfrm>
        <a:prstGeom prst="downArrow">
          <a:avLst>
            <a:gd name="adj1" fmla="val 55000"/>
            <a:gd name="adj2" fmla="val 45000"/>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31513" y="2820972"/>
        <a:ext cx="322250" cy="4408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8620B-B102-4F10-A7B0-85159EBF0466}">
      <dsp:nvSpPr>
        <dsp:cNvPr id="0" name=""/>
        <dsp:cNvSpPr/>
      </dsp:nvSpPr>
      <dsp:spPr>
        <a:xfrm>
          <a:off x="2749658" y="739253"/>
          <a:ext cx="570601" cy="91440"/>
        </a:xfrm>
        <a:custGeom>
          <a:avLst/>
          <a:gdLst/>
          <a:ahLst/>
          <a:cxnLst/>
          <a:rect l="0" t="0" r="0" b="0"/>
          <a:pathLst>
            <a:path>
              <a:moveTo>
                <a:pt x="0" y="45720"/>
              </a:moveTo>
              <a:lnTo>
                <a:pt x="570601"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9928" y="781967"/>
        <a:ext cx="30060" cy="6012"/>
      </dsp:txXfrm>
    </dsp:sp>
    <dsp:sp modelId="{98501623-1AB8-4E1B-AF89-2CB793E2AF2E}">
      <dsp:nvSpPr>
        <dsp:cNvPr id="0" name=""/>
        <dsp:cNvSpPr/>
      </dsp:nvSpPr>
      <dsp:spPr>
        <a:xfrm>
          <a:off x="137536" y="797"/>
          <a:ext cx="2613921" cy="156835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Under-cooked food  </a:t>
          </a:r>
          <a:endParaRPr lang="en-US" sz="1600" kern="1200">
            <a:latin typeface="Arial"/>
            <a:cs typeface="Arial"/>
          </a:endParaRPr>
        </a:p>
      </dsp:txBody>
      <dsp:txXfrm>
        <a:off x="137536" y="797"/>
        <a:ext cx="2613921" cy="1568352"/>
      </dsp:txXfrm>
    </dsp:sp>
    <dsp:sp modelId="{578F2754-30E4-4940-9F8C-F6EE92B77BA5}">
      <dsp:nvSpPr>
        <dsp:cNvPr id="0" name=""/>
        <dsp:cNvSpPr/>
      </dsp:nvSpPr>
      <dsp:spPr>
        <a:xfrm>
          <a:off x="1444497" y="1567350"/>
          <a:ext cx="3215123" cy="570601"/>
        </a:xfrm>
        <a:custGeom>
          <a:avLst/>
          <a:gdLst/>
          <a:ahLst/>
          <a:cxnLst/>
          <a:rect l="0" t="0" r="0" b="0"/>
          <a:pathLst>
            <a:path>
              <a:moveTo>
                <a:pt x="3215123" y="0"/>
              </a:moveTo>
              <a:lnTo>
                <a:pt x="3215123" y="302400"/>
              </a:lnTo>
              <a:lnTo>
                <a:pt x="0" y="302400"/>
              </a:lnTo>
              <a:lnTo>
                <a:pt x="0" y="570601"/>
              </a:lnTo>
            </a:path>
          </a:pathLst>
        </a:custGeom>
        <a:noFill/>
        <a:ln w="12700" cap="flat" cmpd="sng" algn="ctr">
          <a:solidFill>
            <a:schemeClr val="accent4">
              <a:hueOff val="3299968"/>
              <a:satOff val="-14601"/>
              <a:lumOff val="-24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0287" y="1849644"/>
        <a:ext cx="163542" cy="6012"/>
      </dsp:txXfrm>
    </dsp:sp>
    <dsp:sp modelId="{7D29595D-1128-42A6-B1A7-0EA86CBA4577}">
      <dsp:nvSpPr>
        <dsp:cNvPr id="0" name=""/>
        <dsp:cNvSpPr/>
      </dsp:nvSpPr>
      <dsp:spPr>
        <a:xfrm>
          <a:off x="3352659" y="797"/>
          <a:ext cx="2613921" cy="1568352"/>
        </a:xfrm>
        <a:prstGeom prst="rect">
          <a:avLst/>
        </a:prstGeom>
        <a:solidFill>
          <a:schemeClr val="accent4">
            <a:hueOff val="2199979"/>
            <a:satOff val="-9734"/>
            <a:lumOff val="-163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Poor packaging standards </a:t>
          </a:r>
          <a:r>
            <a:rPr lang="en-US" sz="1600" kern="1200" dirty="0">
              <a:latin typeface="Arial"/>
              <a:cs typeface="Arial"/>
            </a:rPr>
            <a:t> </a:t>
          </a:r>
        </a:p>
      </dsp:txBody>
      <dsp:txXfrm>
        <a:off x="3352659" y="797"/>
        <a:ext cx="2613921" cy="1568352"/>
      </dsp:txXfrm>
    </dsp:sp>
    <dsp:sp modelId="{250A792F-5209-4E73-AC2E-7336E4A42704}">
      <dsp:nvSpPr>
        <dsp:cNvPr id="0" name=""/>
        <dsp:cNvSpPr/>
      </dsp:nvSpPr>
      <dsp:spPr>
        <a:xfrm>
          <a:off x="2749658" y="2908808"/>
          <a:ext cx="570601" cy="91440"/>
        </a:xfrm>
        <a:custGeom>
          <a:avLst/>
          <a:gdLst/>
          <a:ahLst/>
          <a:cxnLst/>
          <a:rect l="0" t="0" r="0" b="0"/>
          <a:pathLst>
            <a:path>
              <a:moveTo>
                <a:pt x="0" y="45720"/>
              </a:moveTo>
              <a:lnTo>
                <a:pt x="570601" y="45720"/>
              </a:lnTo>
            </a:path>
          </a:pathLst>
        </a:custGeom>
        <a:noFill/>
        <a:ln w="12700" cap="flat" cmpd="sng" algn="ctr">
          <a:solidFill>
            <a:schemeClr val="accent4">
              <a:hueOff val="6599937"/>
              <a:satOff val="-29202"/>
              <a:lumOff val="-4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9928" y="2951522"/>
        <a:ext cx="30060" cy="6012"/>
      </dsp:txXfrm>
    </dsp:sp>
    <dsp:sp modelId="{EE996FC5-D948-421F-B93C-86E6DD45B142}">
      <dsp:nvSpPr>
        <dsp:cNvPr id="0" name=""/>
        <dsp:cNvSpPr/>
      </dsp:nvSpPr>
      <dsp:spPr>
        <a:xfrm>
          <a:off x="137536" y="2170351"/>
          <a:ext cx="2613921" cy="1568352"/>
        </a:xfrm>
        <a:prstGeom prst="rect">
          <a:avLst/>
        </a:prstGeom>
        <a:solidFill>
          <a:schemeClr val="accent4">
            <a:hueOff val="4399958"/>
            <a:satOff val="-19468"/>
            <a:lumOff val="-326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Cross-contamination in meals  </a:t>
          </a:r>
          <a:endParaRPr lang="en-US" sz="1600" kern="1200">
            <a:latin typeface="Arial"/>
            <a:cs typeface="Arial"/>
          </a:endParaRPr>
        </a:p>
      </dsp:txBody>
      <dsp:txXfrm>
        <a:off x="137536" y="2170351"/>
        <a:ext cx="2613921" cy="1568352"/>
      </dsp:txXfrm>
    </dsp:sp>
    <dsp:sp modelId="{3209C291-1753-443A-8C3D-C980A38045F5}">
      <dsp:nvSpPr>
        <dsp:cNvPr id="0" name=""/>
        <dsp:cNvSpPr/>
      </dsp:nvSpPr>
      <dsp:spPr>
        <a:xfrm>
          <a:off x="3352659" y="2170351"/>
          <a:ext cx="2613921" cy="1568352"/>
        </a:xfrm>
        <a:prstGeom prst="rect">
          <a:avLst/>
        </a:prstGeom>
        <a:solidFill>
          <a:schemeClr val="accent4">
            <a:hueOff val="6599937"/>
            <a:satOff val="-29202"/>
            <a:lumOff val="-490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Poor communication is a major contributing factor</a:t>
          </a:r>
        </a:p>
      </dsp:txBody>
      <dsp:txXfrm>
        <a:off x="3352659" y="2170351"/>
        <a:ext cx="2613921" cy="15683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C5DEF-9B64-462E-B342-66578C1C50D4}">
      <dsp:nvSpPr>
        <dsp:cNvPr id="0" name=""/>
        <dsp:cNvSpPr/>
      </dsp:nvSpPr>
      <dsp:spPr>
        <a:xfrm>
          <a:off x="0" y="394878"/>
          <a:ext cx="7518397" cy="5544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D507A9-4E89-4A0D-87D7-2D12252ED4D6}">
      <dsp:nvSpPr>
        <dsp:cNvPr id="0" name=""/>
        <dsp:cNvSpPr/>
      </dsp:nvSpPr>
      <dsp:spPr>
        <a:xfrm>
          <a:off x="375919" y="70158"/>
          <a:ext cx="5262877" cy="6494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 Ensures hygiene standards, order accuracy and consistent meal quality meeting airline expectations.</a:t>
          </a:r>
        </a:p>
      </dsp:txBody>
      <dsp:txXfrm>
        <a:off x="407622" y="101861"/>
        <a:ext cx="5199471" cy="586034"/>
      </dsp:txXfrm>
    </dsp:sp>
    <dsp:sp modelId="{EBB92840-9A98-4BEA-8F4A-4025390550C7}">
      <dsp:nvSpPr>
        <dsp:cNvPr id="0" name=""/>
        <dsp:cNvSpPr/>
      </dsp:nvSpPr>
      <dsp:spPr>
        <a:xfrm>
          <a:off x="0" y="1392798"/>
          <a:ext cx="7518397" cy="554400"/>
        </a:xfrm>
        <a:prstGeom prst="rect">
          <a:avLst/>
        </a:prstGeom>
        <a:solidFill>
          <a:schemeClr val="lt1">
            <a:alpha val="90000"/>
            <a:hueOff val="0"/>
            <a:satOff val="0"/>
            <a:lumOff val="0"/>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FBFC5A-EC47-4026-9E43-FF30CE0FCFDE}">
      <dsp:nvSpPr>
        <dsp:cNvPr id="0" name=""/>
        <dsp:cNvSpPr/>
      </dsp:nvSpPr>
      <dsp:spPr>
        <a:xfrm>
          <a:off x="375919" y="1068078"/>
          <a:ext cx="5262877" cy="6494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711200">
            <a:lnSpc>
              <a:spcPct val="90000"/>
            </a:lnSpc>
            <a:spcBef>
              <a:spcPct val="0"/>
            </a:spcBef>
            <a:spcAft>
              <a:spcPct val="35000"/>
            </a:spcAft>
            <a:buNone/>
          </a:pPr>
          <a:r>
            <a:rPr lang="en-GB" sz="1600" b="0" kern="1200" dirty="0">
              <a:latin typeface="Arial"/>
              <a:cs typeface="Arial"/>
            </a:rPr>
            <a:t> </a:t>
          </a:r>
          <a:r>
            <a:rPr lang="en-GB" sz="1400" b="0" kern="1200">
              <a:latin typeface="Arial"/>
              <a:cs typeface="Arial"/>
            </a:rPr>
            <a:t>Coordinates food preparation, packaging and handling of special dietary requirements.</a:t>
          </a:r>
        </a:p>
      </dsp:txBody>
      <dsp:txXfrm>
        <a:off x="407622" y="1099781"/>
        <a:ext cx="5199471" cy="586034"/>
      </dsp:txXfrm>
    </dsp:sp>
    <dsp:sp modelId="{1FB91FCB-1DFF-412A-BCB6-5DF0DC628D2B}">
      <dsp:nvSpPr>
        <dsp:cNvPr id="0" name=""/>
        <dsp:cNvSpPr/>
      </dsp:nvSpPr>
      <dsp:spPr>
        <a:xfrm>
          <a:off x="0" y="2390719"/>
          <a:ext cx="7518397" cy="554400"/>
        </a:xfrm>
        <a:prstGeom prst="rect">
          <a:avLst/>
        </a:prstGeom>
        <a:solidFill>
          <a:schemeClr val="lt1">
            <a:alpha val="90000"/>
            <a:hueOff val="0"/>
            <a:satOff val="0"/>
            <a:lumOff val="0"/>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575374-36EC-489B-B4E0-C54FD735293A}">
      <dsp:nvSpPr>
        <dsp:cNvPr id="0" name=""/>
        <dsp:cNvSpPr/>
      </dsp:nvSpPr>
      <dsp:spPr>
        <a:xfrm>
          <a:off x="375919" y="2065998"/>
          <a:ext cx="5262877" cy="6494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Clarity &amp; Cultural Sensitivity - Bridges language and cultural gaps across a diverse, multilingual workforce.</a:t>
          </a:r>
        </a:p>
      </dsp:txBody>
      <dsp:txXfrm>
        <a:off x="407622" y="2097701"/>
        <a:ext cx="5199471" cy="586034"/>
      </dsp:txXfrm>
    </dsp:sp>
    <dsp:sp modelId="{6E56030E-800B-4F54-8F28-0B3E03863D94}">
      <dsp:nvSpPr>
        <dsp:cNvPr id="0" name=""/>
        <dsp:cNvSpPr/>
      </dsp:nvSpPr>
      <dsp:spPr>
        <a:xfrm>
          <a:off x="0" y="3388639"/>
          <a:ext cx="7518397" cy="5544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54513F-1D2C-4674-8DCC-2A87B27B4AFD}">
      <dsp:nvSpPr>
        <dsp:cNvPr id="0" name=""/>
        <dsp:cNvSpPr/>
      </dsp:nvSpPr>
      <dsp:spPr>
        <a:xfrm>
          <a:off x="375919" y="3063919"/>
          <a:ext cx="5262877" cy="6494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Training &amp; Feedback - Supports timely feedback loops and ongoing staff training for operational safety.</a:t>
          </a:r>
        </a:p>
      </dsp:txBody>
      <dsp:txXfrm>
        <a:off x="407622" y="3095622"/>
        <a:ext cx="5199471"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B73DA-F363-431A-A572-E84D7E912DC0}">
      <dsp:nvSpPr>
        <dsp:cNvPr id="0" name=""/>
        <dsp:cNvSpPr/>
      </dsp:nvSpPr>
      <dsp:spPr>
        <a:xfrm>
          <a:off x="470262" y="0"/>
          <a:ext cx="5329647" cy="3422425"/>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EA4C2-32B7-40B7-AF63-18D9DE0C3686}">
      <dsp:nvSpPr>
        <dsp:cNvPr id="0" name=""/>
        <dsp:cNvSpPr/>
      </dsp:nvSpPr>
      <dsp:spPr>
        <a:xfrm>
          <a:off x="0" y="1026727"/>
          <a:ext cx="1881051" cy="136897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rial"/>
              <a:cs typeface="Arial"/>
            </a:rPr>
            <a:t>Shannon &amp; Weaver</a:t>
          </a:r>
        </a:p>
      </dsp:txBody>
      <dsp:txXfrm>
        <a:off x="66828" y="1093555"/>
        <a:ext cx="1747395" cy="1235314"/>
      </dsp:txXfrm>
    </dsp:sp>
    <dsp:sp modelId="{7C7D5316-EF5A-48D7-BF61-403FB7D9AC00}">
      <dsp:nvSpPr>
        <dsp:cNvPr id="0" name=""/>
        <dsp:cNvSpPr/>
      </dsp:nvSpPr>
      <dsp:spPr>
        <a:xfrm>
          <a:off x="2194560" y="1026727"/>
          <a:ext cx="1881051" cy="136897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a:cs typeface="Arial"/>
            </a:rPr>
            <a:t>Schramm</a:t>
          </a:r>
        </a:p>
      </dsp:txBody>
      <dsp:txXfrm>
        <a:off x="2261388" y="1093555"/>
        <a:ext cx="1747395" cy="1235314"/>
      </dsp:txXfrm>
    </dsp:sp>
    <dsp:sp modelId="{427748EB-78FA-4F87-82E9-76312F3A16A0}">
      <dsp:nvSpPr>
        <dsp:cNvPr id="0" name=""/>
        <dsp:cNvSpPr/>
      </dsp:nvSpPr>
      <dsp:spPr>
        <a:xfrm>
          <a:off x="4389121" y="1026727"/>
          <a:ext cx="1881051" cy="136897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rial"/>
              <a:cs typeface="Arial"/>
            </a:rPr>
            <a:t>Berlo's SMCR</a:t>
          </a:r>
        </a:p>
      </dsp:txBody>
      <dsp:txXfrm>
        <a:off x="4455949" y="1093555"/>
        <a:ext cx="1747395" cy="12353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7F4A4-0674-4209-B40C-FA92D1DF4BCB}">
      <dsp:nvSpPr>
        <dsp:cNvPr id="0" name=""/>
        <dsp:cNvSpPr/>
      </dsp:nvSpPr>
      <dsp:spPr>
        <a:xfrm>
          <a:off x="0" y="171686"/>
          <a:ext cx="6088741" cy="104895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the Shannon and Weaver Model, communication is the process by which a sender sends a message across a channel to a receiver and demonstrates how noise can obstruct the message.</a:t>
          </a:r>
        </a:p>
      </dsp:txBody>
      <dsp:txXfrm>
        <a:off x="0" y="171686"/>
        <a:ext cx="6088741" cy="1048950"/>
      </dsp:txXfrm>
    </dsp:sp>
    <dsp:sp modelId="{7E2C17F0-3D89-4737-9E57-2EAD995D38D0}">
      <dsp:nvSpPr>
        <dsp:cNvPr id="0" name=""/>
        <dsp:cNvSpPr/>
      </dsp:nvSpPr>
      <dsp:spPr>
        <a:xfrm>
          <a:off x="304437" y="38846"/>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17406" y="51815"/>
        <a:ext cx="4236180" cy="239742"/>
      </dsp:txXfrm>
    </dsp:sp>
    <dsp:sp modelId="{D3FD106F-23A8-4E8A-B3BE-8CAAA22077A3}">
      <dsp:nvSpPr>
        <dsp:cNvPr id="0" name=""/>
        <dsp:cNvSpPr/>
      </dsp:nvSpPr>
      <dsp:spPr>
        <a:xfrm>
          <a:off x="0" y="1402077"/>
          <a:ext cx="6088741" cy="694575"/>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Environmental noise</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kern="1200">
              <a:latin typeface="Arial"/>
              <a:cs typeface="Arial"/>
            </a:rPr>
            <a:t>Language </a:t>
          </a:r>
          <a:endParaRPr lang="en-GB" sz="1400" kern="1200" dirty="0">
            <a:latin typeface="Arial"/>
            <a:cs typeface="Arial"/>
          </a:endParaRPr>
        </a:p>
      </dsp:txBody>
      <dsp:txXfrm>
        <a:off x="0" y="1402077"/>
        <a:ext cx="6088741" cy="694575"/>
      </dsp:txXfrm>
    </dsp:sp>
    <dsp:sp modelId="{ACC7BD5A-B5F0-4FC6-B36C-DCE09EAE1BAC}">
      <dsp:nvSpPr>
        <dsp:cNvPr id="0" name=""/>
        <dsp:cNvSpPr/>
      </dsp:nvSpPr>
      <dsp:spPr>
        <a:xfrm>
          <a:off x="304437" y="1269237"/>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17406" y="1282206"/>
        <a:ext cx="4236180" cy="239742"/>
      </dsp:txXfrm>
    </dsp:sp>
    <dsp:sp modelId="{692FFCF6-7A1F-43A8-A9D7-F17AB3C3CAED}">
      <dsp:nvSpPr>
        <dsp:cNvPr id="0" name=""/>
        <dsp:cNvSpPr/>
      </dsp:nvSpPr>
      <dsp:spPr>
        <a:xfrm>
          <a:off x="0" y="2278092"/>
          <a:ext cx="6088741" cy="104895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Gary (the sender) provides food hygiene guidelines to staff(receivers). Food safety errors can result from staff misinterpreting directions due to loud machinery and language difficulties.</a:t>
          </a:r>
          <a:endParaRPr lang="en-US" sz="1400" kern="1200" dirty="0">
            <a:latin typeface="Arial"/>
            <a:ea typeface="Calibri"/>
            <a:cs typeface="Arial"/>
          </a:endParaRPr>
        </a:p>
      </dsp:txBody>
      <dsp:txXfrm>
        <a:off x="0" y="2278092"/>
        <a:ext cx="6088741" cy="1048950"/>
      </dsp:txXfrm>
    </dsp:sp>
    <dsp:sp modelId="{802FC67D-D902-4C9D-93D5-A42A53885A04}">
      <dsp:nvSpPr>
        <dsp:cNvPr id="0" name=""/>
        <dsp:cNvSpPr/>
      </dsp:nvSpPr>
      <dsp:spPr>
        <a:xfrm>
          <a:off x="304437" y="2145252"/>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17406" y="2158221"/>
        <a:ext cx="4236180" cy="239742"/>
      </dsp:txXfrm>
    </dsp:sp>
    <dsp:sp modelId="{8A637CF3-4DE1-4A6A-9C9B-6E58974E4473}">
      <dsp:nvSpPr>
        <dsp:cNvPr id="0" name=""/>
        <dsp:cNvSpPr/>
      </dsp:nvSpPr>
      <dsp:spPr>
        <a:xfrm>
          <a:off x="0" y="3508482"/>
          <a:ext cx="6088741" cy="85050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This model excludes ongoing feedback between the sender and the receiver and it only represents one-way communication.</a:t>
          </a:r>
          <a:endParaRPr lang="en-US" sz="1400" kern="1200" dirty="0">
            <a:latin typeface="Calibri"/>
            <a:ea typeface="Calibri"/>
            <a:cs typeface="Calibri"/>
          </a:endParaRPr>
        </a:p>
      </dsp:txBody>
      <dsp:txXfrm>
        <a:off x="0" y="3508482"/>
        <a:ext cx="6088741" cy="850500"/>
      </dsp:txXfrm>
    </dsp:sp>
    <dsp:sp modelId="{8DD97D14-BDDB-4056-BFA3-EBCD11F7029A}">
      <dsp:nvSpPr>
        <dsp:cNvPr id="0" name=""/>
        <dsp:cNvSpPr/>
      </dsp:nvSpPr>
      <dsp:spPr>
        <a:xfrm>
          <a:off x="304437" y="3375642"/>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17406" y="3388611"/>
        <a:ext cx="4236180" cy="239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E3966-A9EB-41A1-968A-94DA54E929CF}">
      <dsp:nvSpPr>
        <dsp:cNvPr id="0" name=""/>
        <dsp:cNvSpPr/>
      </dsp:nvSpPr>
      <dsp:spPr>
        <a:xfrm>
          <a:off x="0" y="164260"/>
          <a:ext cx="6328226" cy="121905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Schramm's Model, communication is a two-way process in which both individuals use feedback to give and receive messages. Additionally, the model  suggests that people interpret messages according to their personal experiences, culture and expertise.</a:t>
          </a:r>
        </a:p>
      </dsp:txBody>
      <dsp:txXfrm>
        <a:off x="0" y="164260"/>
        <a:ext cx="6328226" cy="1219050"/>
      </dsp:txXfrm>
    </dsp:sp>
    <dsp:sp modelId="{90310230-2112-4333-AB0B-CCA17F7F215C}">
      <dsp:nvSpPr>
        <dsp:cNvPr id="0" name=""/>
        <dsp:cNvSpPr/>
      </dsp:nvSpPr>
      <dsp:spPr>
        <a:xfrm>
          <a:off x="316411" y="31420"/>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29380" y="44389"/>
        <a:ext cx="4403820" cy="239742"/>
      </dsp:txXfrm>
    </dsp:sp>
    <dsp:sp modelId="{D378B53D-D275-45FF-B49C-3FEA7C0D9C51}">
      <dsp:nvSpPr>
        <dsp:cNvPr id="0" name=""/>
        <dsp:cNvSpPr/>
      </dsp:nvSpPr>
      <dsp:spPr>
        <a:xfrm>
          <a:off x="0" y="1564750"/>
          <a:ext cx="6328226" cy="694575"/>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Emotional</a:t>
          </a:r>
          <a:endParaRPr lang="en-GB" sz="1400" kern="1200" dirty="0">
            <a:latin typeface="Arial"/>
            <a:cs typeface="Arial"/>
          </a:endParaRPr>
        </a:p>
        <a:p>
          <a:pPr marL="114300" lvl="1" indent="-114300" algn="l" defTabSz="622300">
            <a:lnSpc>
              <a:spcPct val="90000"/>
            </a:lnSpc>
            <a:spcBef>
              <a:spcPct val="0"/>
            </a:spcBef>
            <a:spcAft>
              <a:spcPct val="15000"/>
            </a:spcAft>
            <a:buChar char="•"/>
          </a:pPr>
          <a:r>
            <a:rPr lang="en-GB" sz="1400" kern="1200">
              <a:latin typeface="Arial"/>
              <a:cs typeface="Arial"/>
            </a:rPr>
            <a:t>Cultural</a:t>
          </a:r>
          <a:endParaRPr lang="en-GB" sz="1400" kern="1200" dirty="0">
            <a:latin typeface="Arial"/>
            <a:cs typeface="Arial"/>
          </a:endParaRPr>
        </a:p>
      </dsp:txBody>
      <dsp:txXfrm>
        <a:off x="0" y="1564750"/>
        <a:ext cx="6328226" cy="694575"/>
      </dsp:txXfrm>
    </dsp:sp>
    <dsp:sp modelId="{9DFFDA66-681A-4186-A4A3-902350CF2210}">
      <dsp:nvSpPr>
        <dsp:cNvPr id="0" name=""/>
        <dsp:cNvSpPr/>
      </dsp:nvSpPr>
      <dsp:spPr>
        <a:xfrm>
          <a:off x="316411" y="1431910"/>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29380" y="1444879"/>
        <a:ext cx="4403820" cy="239742"/>
      </dsp:txXfrm>
    </dsp:sp>
    <dsp:sp modelId="{3E1CA165-AA51-4058-83CA-4D96BAAE956E}">
      <dsp:nvSpPr>
        <dsp:cNvPr id="0" name=""/>
        <dsp:cNvSpPr/>
      </dsp:nvSpPr>
      <dsp:spPr>
        <a:xfrm>
          <a:off x="0" y="2440765"/>
          <a:ext cx="6328226" cy="104895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a:cs typeface="Arial"/>
            </a:rPr>
            <a:t>The workers' experiences and cultural backgrounds differ from Gary's. This influences the interpretation of instructions. Additionally, Gary's frustration and stress reduces effective discussion and feedback.</a:t>
          </a:r>
          <a:endParaRPr lang="en-US" sz="1400" kern="1200" dirty="0">
            <a:latin typeface="Arial"/>
            <a:cs typeface="Arial"/>
          </a:endParaRPr>
        </a:p>
      </dsp:txBody>
      <dsp:txXfrm>
        <a:off x="0" y="2440765"/>
        <a:ext cx="6328226" cy="1048950"/>
      </dsp:txXfrm>
    </dsp:sp>
    <dsp:sp modelId="{055A7ADE-718C-4F72-BC7D-155ABD1AD170}">
      <dsp:nvSpPr>
        <dsp:cNvPr id="0" name=""/>
        <dsp:cNvSpPr/>
      </dsp:nvSpPr>
      <dsp:spPr>
        <a:xfrm>
          <a:off x="316411" y="2307925"/>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29380" y="2320894"/>
        <a:ext cx="4403820" cy="239742"/>
      </dsp:txXfrm>
    </dsp:sp>
    <dsp:sp modelId="{F33D5034-47D1-4BFC-B55E-20AA0BF64FBA}">
      <dsp:nvSpPr>
        <dsp:cNvPr id="0" name=""/>
        <dsp:cNvSpPr/>
      </dsp:nvSpPr>
      <dsp:spPr>
        <a:xfrm>
          <a:off x="0" y="3671155"/>
          <a:ext cx="6328226" cy="666225"/>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The model believes that each party is equally skilled and ready to provide feedback, which is not often the case in the workplace.</a:t>
          </a:r>
          <a:endParaRPr lang="en-US" sz="1400" kern="1200" dirty="0">
            <a:latin typeface="Arial"/>
            <a:cs typeface="Arial"/>
          </a:endParaRPr>
        </a:p>
      </dsp:txBody>
      <dsp:txXfrm>
        <a:off x="0" y="3671155"/>
        <a:ext cx="6328226" cy="666225"/>
      </dsp:txXfrm>
    </dsp:sp>
    <dsp:sp modelId="{67F9C926-E359-4E05-8300-49D9741A1905}">
      <dsp:nvSpPr>
        <dsp:cNvPr id="0" name=""/>
        <dsp:cNvSpPr/>
      </dsp:nvSpPr>
      <dsp:spPr>
        <a:xfrm>
          <a:off x="316411" y="3538315"/>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29380" y="3551284"/>
        <a:ext cx="4403820" cy="2397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D1127-B34F-4D34-A529-0B71EE4022E8}">
      <dsp:nvSpPr>
        <dsp:cNvPr id="0" name=""/>
        <dsp:cNvSpPr/>
      </dsp:nvSpPr>
      <dsp:spPr>
        <a:xfrm>
          <a:off x="0" y="119534"/>
          <a:ext cx="6190341" cy="12096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Berlo's SMCR Model, the Source, Message, Channel and Receiver are all necessary for effective</a:t>
          </a:r>
          <a:r>
            <a:rPr lang="en-GB" sz="1200" kern="1200" dirty="0">
              <a:latin typeface="Arial"/>
              <a:cs typeface="Arial"/>
            </a:rPr>
            <a:t> </a:t>
          </a:r>
          <a:r>
            <a:rPr lang="en-GB" sz="1400" kern="1200" dirty="0">
              <a:latin typeface="Arial"/>
              <a:cs typeface="Arial"/>
            </a:rPr>
            <a:t>communication. How well a message is understood depends on several factors, including communication skills, knowledge, attitudes and culture.</a:t>
          </a:r>
        </a:p>
      </dsp:txBody>
      <dsp:txXfrm>
        <a:off x="0" y="119534"/>
        <a:ext cx="6190341" cy="1209600"/>
      </dsp:txXfrm>
    </dsp:sp>
    <dsp:sp modelId="{2F71B9EB-EDC8-4E64-BE18-BA2737040C54}">
      <dsp:nvSpPr>
        <dsp:cNvPr id="0" name=""/>
        <dsp:cNvSpPr/>
      </dsp:nvSpPr>
      <dsp:spPr>
        <a:xfrm>
          <a:off x="309517" y="145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21045" y="12982"/>
        <a:ext cx="4310182" cy="213104"/>
      </dsp:txXfrm>
    </dsp:sp>
    <dsp:sp modelId="{C0893F43-3FC7-4360-936C-6186AD44D08B}">
      <dsp:nvSpPr>
        <dsp:cNvPr id="0" name=""/>
        <dsp:cNvSpPr/>
      </dsp:nvSpPr>
      <dsp:spPr>
        <a:xfrm>
          <a:off x="0" y="1490414"/>
          <a:ext cx="6190341" cy="8820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Generational (age) </a:t>
          </a:r>
        </a:p>
        <a:p>
          <a:pPr marL="114300" lvl="1" indent="-114300" algn="l" defTabSz="622300">
            <a:lnSpc>
              <a:spcPct val="90000"/>
            </a:lnSpc>
            <a:spcBef>
              <a:spcPct val="0"/>
            </a:spcBef>
            <a:spcAft>
              <a:spcPct val="15000"/>
            </a:spcAft>
            <a:buChar char="•"/>
          </a:pPr>
          <a:r>
            <a:rPr lang="en-GB" sz="1400" kern="1200" dirty="0">
              <a:latin typeface="Arial"/>
              <a:cs typeface="Arial"/>
            </a:rPr>
            <a:t>Language</a:t>
          </a:r>
        </a:p>
        <a:p>
          <a:pPr marL="114300" lvl="1" indent="-114300" algn="l" defTabSz="622300" rtl="0">
            <a:lnSpc>
              <a:spcPct val="90000"/>
            </a:lnSpc>
            <a:spcBef>
              <a:spcPct val="0"/>
            </a:spcBef>
            <a:spcAft>
              <a:spcPct val="15000"/>
            </a:spcAft>
            <a:buChar char="•"/>
          </a:pPr>
          <a:r>
            <a:rPr lang="en-GB" sz="1400" kern="1200">
              <a:latin typeface="Arial"/>
              <a:cs typeface="Arial"/>
            </a:rPr>
            <a:t>Body</a:t>
          </a:r>
          <a:r>
            <a:rPr lang="en-GB" sz="1400" kern="1200" dirty="0">
              <a:latin typeface="Arial"/>
              <a:cs typeface="Arial"/>
            </a:rPr>
            <a:t> language</a:t>
          </a:r>
        </a:p>
      </dsp:txBody>
      <dsp:txXfrm>
        <a:off x="0" y="1490414"/>
        <a:ext cx="6190341" cy="882000"/>
      </dsp:txXfrm>
    </dsp:sp>
    <dsp:sp modelId="{07DB9EA6-887C-4781-89CF-71839FAE8BBD}">
      <dsp:nvSpPr>
        <dsp:cNvPr id="0" name=""/>
        <dsp:cNvSpPr/>
      </dsp:nvSpPr>
      <dsp:spPr>
        <a:xfrm>
          <a:off x="309517" y="137233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21045" y="1383862"/>
        <a:ext cx="4310182" cy="213104"/>
      </dsp:txXfrm>
    </dsp:sp>
    <dsp:sp modelId="{55410CA2-478E-42B3-AA8F-D401E00A42FF}">
      <dsp:nvSpPr>
        <dsp:cNvPr id="0" name=""/>
        <dsp:cNvSpPr/>
      </dsp:nvSpPr>
      <dsp:spPr>
        <a:xfrm>
          <a:off x="0" y="2533695"/>
          <a:ext cx="6190341" cy="10080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Employees vary in age, experience level, and language proficiency. Gary mostly communicates verbally and with signs, but staff members may not fully understand the message, leading to errors.</a:t>
          </a:r>
          <a:endParaRPr lang="en-US" sz="1400" kern="1200" dirty="0">
            <a:latin typeface="Arial"/>
            <a:cs typeface="Arial"/>
          </a:endParaRPr>
        </a:p>
      </dsp:txBody>
      <dsp:txXfrm>
        <a:off x="0" y="2533695"/>
        <a:ext cx="6190341" cy="1008000"/>
      </dsp:txXfrm>
    </dsp:sp>
    <dsp:sp modelId="{ED5F2851-8EB0-4BA5-8526-6E02624C10EF}">
      <dsp:nvSpPr>
        <dsp:cNvPr id="0" name=""/>
        <dsp:cNvSpPr/>
      </dsp:nvSpPr>
      <dsp:spPr>
        <a:xfrm>
          <a:off x="309517" y="241561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21045" y="2427142"/>
        <a:ext cx="4310182" cy="213104"/>
      </dsp:txXfrm>
    </dsp:sp>
    <dsp:sp modelId="{2CC6D880-A354-4369-80E5-6649016FE761}">
      <dsp:nvSpPr>
        <dsp:cNvPr id="0" name=""/>
        <dsp:cNvSpPr/>
      </dsp:nvSpPr>
      <dsp:spPr>
        <a:xfrm>
          <a:off x="0" y="3702975"/>
          <a:ext cx="6190341" cy="6426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 lack of feedback in the model makes it challenging to determine whether the information was correctly understood.</a:t>
          </a:r>
          <a:endParaRPr lang="en-US" sz="1400" kern="1200" dirty="0">
            <a:latin typeface="Arial"/>
            <a:cs typeface="Arial"/>
          </a:endParaRPr>
        </a:p>
      </dsp:txBody>
      <dsp:txXfrm>
        <a:off x="0" y="3702975"/>
        <a:ext cx="6190341" cy="642600"/>
      </dsp:txXfrm>
    </dsp:sp>
    <dsp:sp modelId="{D6C57152-0E89-4FCB-90DE-0242334332EA}">
      <dsp:nvSpPr>
        <dsp:cNvPr id="0" name=""/>
        <dsp:cNvSpPr/>
      </dsp:nvSpPr>
      <dsp:spPr>
        <a:xfrm>
          <a:off x="309517" y="3584895"/>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21045" y="3596423"/>
        <a:ext cx="4310182" cy="2131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9085C-DEDB-467F-A387-DE23C48393F1}">
      <dsp:nvSpPr>
        <dsp:cNvPr id="0" name=""/>
        <dsp:cNvSpPr/>
      </dsp:nvSpPr>
      <dsp:spPr>
        <a:xfrm>
          <a:off x="866358" y="0"/>
          <a:ext cx="9818733" cy="450059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B5507-0EEC-47B7-902B-5150C769EF1D}">
      <dsp:nvSpPr>
        <dsp:cNvPr id="0" name=""/>
        <dsp:cNvSpPr/>
      </dsp:nvSpPr>
      <dsp:spPr>
        <a:xfrm>
          <a:off x="3948" y="1350177"/>
          <a:ext cx="2565234" cy="180023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One of the main causes of Flight Foods Ltd.'s operational and food safety issues is communication barriers.</a:t>
          </a:r>
        </a:p>
      </dsp:txBody>
      <dsp:txXfrm>
        <a:off x="91828" y="1438057"/>
        <a:ext cx="2389474" cy="1624477"/>
      </dsp:txXfrm>
    </dsp:sp>
    <dsp:sp modelId="{018C6BBA-4491-44E7-B49A-1D02D2C1E4AE}">
      <dsp:nvSpPr>
        <dsp:cNvPr id="0" name=""/>
        <dsp:cNvSpPr/>
      </dsp:nvSpPr>
      <dsp:spPr>
        <a:xfrm>
          <a:off x="2996721" y="1350177"/>
          <a:ext cx="2565234" cy="1800237"/>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These obstacles can be explained by communication models like Schramm, Berlo and Shannon &amp; Weaver.</a:t>
          </a:r>
        </a:p>
      </dsp:txBody>
      <dsp:txXfrm>
        <a:off x="3084601" y="1438057"/>
        <a:ext cx="2389474" cy="1624477"/>
      </dsp:txXfrm>
    </dsp:sp>
    <dsp:sp modelId="{0A536134-7D60-479C-9C7B-4A97477ECE64}">
      <dsp:nvSpPr>
        <dsp:cNvPr id="0" name=""/>
        <dsp:cNvSpPr/>
      </dsp:nvSpPr>
      <dsp:spPr>
        <a:xfrm>
          <a:off x="5989495" y="1350177"/>
          <a:ext cx="2565234" cy="1800237"/>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Misunderstandings can be decreased by implementing regular training enhancing communication techniques, encouraging cultural sensitivity and bolstering leadership.</a:t>
          </a:r>
        </a:p>
      </dsp:txBody>
      <dsp:txXfrm>
        <a:off x="6077375" y="1438057"/>
        <a:ext cx="2389474" cy="1624477"/>
      </dsp:txXfrm>
    </dsp:sp>
    <dsp:sp modelId="{5E8BF8CE-C7A6-4186-B5B7-FE693115F333}">
      <dsp:nvSpPr>
        <dsp:cNvPr id="0" name=""/>
        <dsp:cNvSpPr/>
      </dsp:nvSpPr>
      <dsp:spPr>
        <a:xfrm>
          <a:off x="8982268" y="1350177"/>
          <a:ext cx="2565234" cy="1800237"/>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By removing these obstacles, Flight Foods will be able to increase customer satisfaction, staff productivity, and food quality while regaining market share.</a:t>
          </a:r>
        </a:p>
      </dsp:txBody>
      <dsp:txXfrm>
        <a:off x="9070148" y="1438057"/>
        <a:ext cx="2389474" cy="1624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0576D-EBBE-4FFF-9C97-44201B302172}">
      <dsp:nvSpPr>
        <dsp:cNvPr id="0" name=""/>
        <dsp:cNvSpPr/>
      </dsp:nvSpPr>
      <dsp:spPr>
        <a:xfrm>
          <a:off x="0" y="138666"/>
          <a:ext cx="10995586" cy="631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Flight Foods is losing customers due to low-quality food and hygienic issues.</a:t>
          </a:r>
        </a:p>
      </dsp:txBody>
      <dsp:txXfrm>
        <a:off x="30842" y="169508"/>
        <a:ext cx="10933902" cy="570116"/>
      </dsp:txXfrm>
    </dsp:sp>
    <dsp:sp modelId="{806CE938-2E4D-4751-8224-676BCE189427}">
      <dsp:nvSpPr>
        <dsp:cNvPr id="0" name=""/>
        <dsp:cNvSpPr/>
      </dsp:nvSpPr>
      <dsp:spPr>
        <a:xfrm>
          <a:off x="0" y="816546"/>
          <a:ext cx="10995586" cy="631800"/>
        </a:xfrm>
        <a:prstGeom prst="roundRect">
          <a:avLst/>
        </a:prstGeom>
        <a:solidFill>
          <a:schemeClr val="accent3">
            <a:hueOff val="823433"/>
            <a:satOff val="4942"/>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Operational errors and decreased efficiency are being caused by communication barriers.</a:t>
          </a:r>
          <a:endParaRPr lang="en-GB" sz="1600" kern="1200" dirty="0">
            <a:latin typeface="Arial"/>
            <a:cs typeface="Arial"/>
          </a:endParaRPr>
        </a:p>
      </dsp:txBody>
      <dsp:txXfrm>
        <a:off x="30842" y="847388"/>
        <a:ext cx="10933902" cy="570116"/>
      </dsp:txXfrm>
    </dsp:sp>
    <dsp:sp modelId="{5A527046-8F3B-432B-9594-0593C9A3CBB9}">
      <dsp:nvSpPr>
        <dsp:cNvPr id="0" name=""/>
        <dsp:cNvSpPr/>
      </dsp:nvSpPr>
      <dsp:spPr>
        <a:xfrm>
          <a:off x="0" y="1494426"/>
          <a:ext cx="10995586" cy="631800"/>
        </a:xfrm>
        <a:prstGeom prst="roundRect">
          <a:avLst/>
        </a:prstGeom>
        <a:solidFill>
          <a:schemeClr val="accent3">
            <a:hueOff val="1646865"/>
            <a:satOff val="9885"/>
            <a:lumOff val="7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Limited training and courses on food hygiene are given to staff before starting work.</a:t>
          </a:r>
        </a:p>
      </dsp:txBody>
      <dsp:txXfrm>
        <a:off x="30842" y="1525268"/>
        <a:ext cx="10933902" cy="570116"/>
      </dsp:txXfrm>
    </dsp:sp>
    <dsp:sp modelId="{5BDDFBAA-F7F6-449E-AA84-CFE65C762F44}">
      <dsp:nvSpPr>
        <dsp:cNvPr id="0" name=""/>
        <dsp:cNvSpPr/>
      </dsp:nvSpPr>
      <dsp:spPr>
        <a:xfrm>
          <a:off x="0" y="2172306"/>
          <a:ext cx="10995586" cy="631800"/>
        </a:xfrm>
        <a:prstGeom prst="roundRect">
          <a:avLst/>
        </a:prstGeom>
        <a:solidFill>
          <a:schemeClr val="accent3">
            <a:hueOff val="2470298"/>
            <a:satOff val="14827"/>
            <a:lumOff val="1129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Communication has been impacted by </a:t>
          </a:r>
          <a:r>
            <a:rPr lang="en-GB" sz="1600" kern="1200">
              <a:latin typeface="Arial"/>
              <a:cs typeface="Arial"/>
            </a:rPr>
            <a:t>language</a:t>
          </a:r>
          <a:r>
            <a:rPr lang="en-GB" sz="1600" kern="1200" dirty="0">
              <a:latin typeface="Arial"/>
              <a:cs typeface="Arial"/>
            </a:rPr>
            <a:t>, cultural, generational, emotional and environmental limitations.</a:t>
          </a:r>
        </a:p>
      </dsp:txBody>
      <dsp:txXfrm>
        <a:off x="30842" y="2203148"/>
        <a:ext cx="10933902" cy="570116"/>
      </dsp:txXfrm>
    </dsp:sp>
    <dsp:sp modelId="{C3EE2856-2EB5-4E02-8415-4B614F113CA9}">
      <dsp:nvSpPr>
        <dsp:cNvPr id="0" name=""/>
        <dsp:cNvSpPr/>
      </dsp:nvSpPr>
      <dsp:spPr>
        <a:xfrm>
          <a:off x="0" y="2850186"/>
          <a:ext cx="10995586" cy="631800"/>
        </a:xfrm>
        <a:prstGeom prst="roundRect">
          <a:avLst/>
        </a:prstGeom>
        <a:solidFill>
          <a:schemeClr val="accent3">
            <a:hueOff val="3293730"/>
            <a:satOff val="19770"/>
            <a:lumOff val="150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Gary mostly uses signs and verbal instructions, which does not work for every employee.</a:t>
          </a:r>
          <a:endParaRPr lang="en-GB" sz="1600" kern="1200" dirty="0">
            <a:latin typeface="Arial"/>
            <a:cs typeface="Arial"/>
          </a:endParaRPr>
        </a:p>
      </dsp:txBody>
      <dsp:txXfrm>
        <a:off x="30842" y="2881028"/>
        <a:ext cx="10933902" cy="570116"/>
      </dsp:txXfrm>
    </dsp:sp>
    <dsp:sp modelId="{C667AD24-CEEC-48B0-9C83-3F34C5801D49}">
      <dsp:nvSpPr>
        <dsp:cNvPr id="0" name=""/>
        <dsp:cNvSpPr/>
      </dsp:nvSpPr>
      <dsp:spPr>
        <a:xfrm>
          <a:off x="0" y="3528066"/>
          <a:ext cx="10995586" cy="63180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Using communication models demonstrated how miscommunications result in problems with food safety and unhappy customers.</a:t>
          </a:r>
        </a:p>
      </dsp:txBody>
      <dsp:txXfrm>
        <a:off x="30842" y="3558908"/>
        <a:ext cx="10933902" cy="57011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hyperlink" Target="https://www.flickr.com/photos/hiroshimagal/5507484577/" TargetMode="External"/><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9.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344295651_The_Models_of_Communication" TargetMode="External"/><Relationship Id="rId2" Type="http://schemas.openxmlformats.org/officeDocument/2006/relationships/hyperlink" Target="https://humanfocus.co.uk/blog/why-communication-models-are-important-in-the-workplace/"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models-of-communication/" TargetMode="External"/><Relationship Id="rId5" Type="http://schemas.openxmlformats.org/officeDocument/2006/relationships/hyperlink" Target="https://jmcstudyhub.com/shannon-and-weaver-model-of-communication-mass-communication/" TargetMode="External"/><Relationship Id="rId4" Type="http://schemas.openxmlformats.org/officeDocument/2006/relationships/hyperlink" Target="https://newsmoor.com/smcr-model-of-communication-david-berlos-smcr-model-of-communication-exam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86C3D2-E4B2-D63E-30CB-B193425963D3}"/>
              </a:ext>
            </a:extLst>
          </p:cNvPr>
          <p:cNvSpPr txBox="1"/>
          <p:nvPr/>
        </p:nvSpPr>
        <p:spPr>
          <a:xfrm>
            <a:off x="798286" y="2928258"/>
            <a:ext cx="1058817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ctr"/>
            <a:r>
              <a:rPr lang="en-GB" b="1">
                <a:latin typeface="Arial"/>
                <a:cs typeface="Arial"/>
              </a:rPr>
              <a:t>Certificate of Higher Education in Skills for the Workplace</a:t>
            </a:r>
            <a:br>
              <a:rPr lang="en-GB" b="1" dirty="0">
                <a:latin typeface="Arial"/>
                <a:cs typeface="Arial"/>
              </a:rPr>
            </a:br>
            <a:r>
              <a:rPr lang="en-GB" b="1" dirty="0">
                <a:latin typeface="Arial"/>
                <a:cs typeface="Arial"/>
              </a:rPr>
              <a:t> </a:t>
            </a:r>
            <a:r>
              <a:rPr lang="en-GB" b="1">
                <a:latin typeface="Arial"/>
                <a:cs typeface="Arial"/>
              </a:rPr>
              <a:t>Effective Teamworking &amp; Communications</a:t>
            </a:r>
            <a:br>
              <a:rPr lang="en-GB" b="1" dirty="0">
                <a:latin typeface="Arial"/>
                <a:cs typeface="Arial"/>
              </a:rPr>
            </a:br>
            <a:r>
              <a:rPr lang="en-GB" b="1">
                <a:latin typeface="Arial"/>
                <a:cs typeface="Arial"/>
              </a:rPr>
              <a:t>(LCLM4003)</a:t>
            </a:r>
            <a:br>
              <a:rPr lang="en-GB" b="1" dirty="0">
                <a:latin typeface="Arial"/>
                <a:cs typeface="Arial"/>
              </a:rPr>
            </a:br>
            <a:br>
              <a:rPr lang="en-GB" b="1" dirty="0">
                <a:latin typeface="Arial"/>
                <a:cs typeface="Arial"/>
              </a:rPr>
            </a:br>
            <a:r>
              <a:rPr lang="en-GB" b="1" u="sng">
                <a:latin typeface="Arial"/>
                <a:cs typeface="Arial"/>
              </a:rPr>
              <a:t>Group Members:</a:t>
            </a:r>
            <a:endParaRPr lang="en-GB" dirty="0">
              <a:latin typeface="Arial"/>
              <a:cs typeface="Arial"/>
            </a:endParaRPr>
          </a:p>
          <a:p>
            <a:pPr marL="228600" indent="-228600" algn="ctr"/>
            <a:endParaRPr lang="en-GB" b="1" dirty="0">
              <a:latin typeface="Arial"/>
              <a:cs typeface="Arial"/>
            </a:endParaRPr>
          </a:p>
          <a:p>
            <a:pPr marL="228600" indent="-228600" algn="ctr"/>
            <a:r>
              <a:rPr lang="en-GB" b="1">
                <a:latin typeface="Arial"/>
                <a:cs typeface="Arial"/>
              </a:rPr>
              <a:t>1. Name: Muhammed Hashim      Student ID: </a:t>
            </a:r>
            <a:r>
              <a:rPr lang="en-US">
                <a:latin typeface="Arial"/>
                <a:cs typeface="Arial"/>
              </a:rPr>
              <a:t>2526540 </a:t>
            </a:r>
            <a:endParaRPr lang="en-GB" dirty="0">
              <a:latin typeface="Arial"/>
              <a:cs typeface="Arial"/>
            </a:endParaRPr>
          </a:p>
          <a:p>
            <a:pPr marL="228600" indent="-228600" algn="ctr"/>
            <a:r>
              <a:rPr lang="en-GB" b="1">
                <a:latin typeface="Arial"/>
                <a:cs typeface="Arial"/>
              </a:rPr>
              <a:t>2. Name: Waqar Ahmed               Student ID: </a:t>
            </a:r>
            <a:r>
              <a:rPr lang="en-GB">
                <a:latin typeface="Arial"/>
                <a:cs typeface="Arial"/>
              </a:rPr>
              <a:t>2527077</a:t>
            </a:r>
            <a:endParaRPr lang="en-GB" dirty="0">
              <a:latin typeface="Arial"/>
              <a:cs typeface="Arial"/>
            </a:endParaRPr>
          </a:p>
          <a:p>
            <a:pPr marL="228600" indent="-228600" algn="ctr"/>
            <a:r>
              <a:rPr lang="en-GB" b="1" dirty="0">
                <a:latin typeface="Arial"/>
                <a:cs typeface="Arial"/>
              </a:rPr>
              <a:t>3. Name: </a:t>
            </a:r>
            <a:r>
              <a:rPr lang="en-GB" b="1" dirty="0" err="1">
                <a:latin typeface="Arial"/>
                <a:cs typeface="Arial"/>
              </a:rPr>
              <a:t>Wishaakh</a:t>
            </a:r>
            <a:r>
              <a:rPr lang="en-GB" b="1" dirty="0">
                <a:latin typeface="Arial"/>
                <a:cs typeface="Arial"/>
              </a:rPr>
              <a:t> Ali                 Student ID: </a:t>
            </a:r>
            <a:r>
              <a:rPr lang="en-GB" dirty="0">
                <a:latin typeface="Arial"/>
                <a:cs typeface="Arial"/>
              </a:rPr>
              <a:t>2526546</a:t>
            </a:r>
            <a:endParaRPr lang="en-GB" dirty="0">
              <a:latin typeface="Aptos"/>
              <a:cs typeface="Arial"/>
            </a:endParaRPr>
          </a:p>
          <a:p>
            <a:pPr marL="228600" indent="-228600" algn="ctr"/>
            <a:endParaRPr lang="en-GB" b="1" dirty="0">
              <a:latin typeface="Arial"/>
              <a:cs typeface="Arial"/>
            </a:endParaRPr>
          </a:p>
          <a:p>
            <a:pPr marL="228600" indent="-228600" algn="ctr"/>
            <a:r>
              <a:rPr lang="en-GB" b="1">
                <a:latin typeface="Arial"/>
                <a:cs typeface="Arial"/>
              </a:rPr>
              <a:t>Lecturer’s Name: </a:t>
            </a:r>
            <a:r>
              <a:rPr lang="en-GB" b="1">
                <a:solidFill>
                  <a:srgbClr val="242130"/>
                </a:solidFill>
                <a:highlight>
                  <a:srgbClr val="FFFFFF"/>
                </a:highlight>
                <a:latin typeface="Arial"/>
                <a:ea typeface="Source Sans Pro"/>
                <a:cs typeface="Arial"/>
              </a:rPr>
              <a:t>Fa Wang</a:t>
            </a:r>
            <a:endParaRPr lang="en-GB" b="1">
              <a:latin typeface="Arial"/>
            </a:endParaRPr>
          </a:p>
          <a:p>
            <a:pPr algn="ctr"/>
            <a:endParaRPr lang="en-GB"/>
          </a:p>
        </p:txBody>
      </p:sp>
      <p:pic>
        <p:nvPicPr>
          <p:cNvPr id="2" name="Picture 1" descr="A close-up of black text&#10;&#10;AI-generated content may be incorrect.">
            <a:extLst>
              <a:ext uri="{FF2B5EF4-FFF2-40B4-BE49-F238E27FC236}">
                <a16:creationId xmlns:a16="http://schemas.microsoft.com/office/drawing/2014/main" id="{9C7CE575-4F62-6C83-C463-DEB4BCB42672}"/>
              </a:ext>
            </a:extLst>
          </p:cNvPr>
          <p:cNvPicPr>
            <a:picLocks noChangeAspect="1"/>
          </p:cNvPicPr>
          <p:nvPr/>
        </p:nvPicPr>
        <p:blipFill>
          <a:blip r:embed="rId2"/>
          <a:stretch>
            <a:fillRect/>
          </a:stretch>
        </p:blipFill>
        <p:spPr>
          <a:xfrm>
            <a:off x="3044825" y="291647"/>
            <a:ext cx="5391150" cy="21526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E37CFC6C-F1F0-AED1-F860-6C78B7239C83}"/>
              </a:ext>
            </a:extLst>
          </p:cNvPr>
          <p:cNvPicPr>
            <a:picLocks noChangeAspect="1"/>
          </p:cNvPicPr>
          <p:nvPr/>
        </p:nvPicPr>
        <p:blipFill>
          <a:blip r:embed="rId2"/>
          <a:srcRect l="18303" r="19523" b="-9"/>
          <a:stretch>
            <a:fillRect/>
          </a:stretch>
        </p:blipFill>
        <p:spPr>
          <a:xfrm>
            <a:off x="6473141" y="420924"/>
            <a:ext cx="5341486" cy="6016162"/>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432F0-0E82-D8F4-31EB-83C136E4B818}"/>
              </a:ext>
            </a:extLst>
          </p:cNvPr>
          <p:cNvSpPr>
            <a:spLocks noGrp="1"/>
          </p:cNvSpPr>
          <p:nvPr>
            <p:ph type="title"/>
          </p:nvPr>
        </p:nvSpPr>
        <p:spPr>
          <a:xfrm>
            <a:off x="761801" y="328512"/>
            <a:ext cx="4778387" cy="1628970"/>
          </a:xfrm>
        </p:spPr>
        <p:txBody>
          <a:bodyPr anchor="ctr">
            <a:normAutofit/>
          </a:bodyPr>
          <a:lstStyle/>
          <a:p>
            <a:r>
              <a:rPr lang="en-GB" sz="3600" b="1">
                <a:latin typeface="Arial"/>
                <a:cs typeface="Arial"/>
              </a:rPr>
              <a:t>Contents</a:t>
            </a:r>
          </a:p>
        </p:txBody>
      </p:sp>
      <p:sp>
        <p:nvSpPr>
          <p:cNvPr id="6" name="Content Placeholder 5">
            <a:extLst>
              <a:ext uri="{FF2B5EF4-FFF2-40B4-BE49-F238E27FC236}">
                <a16:creationId xmlns:a16="http://schemas.microsoft.com/office/drawing/2014/main" id="{8B3785B1-4723-83E7-FC10-8BC2AA71C2F0}"/>
              </a:ext>
            </a:extLst>
          </p:cNvPr>
          <p:cNvSpPr>
            <a:spLocks noGrp="1"/>
          </p:cNvSpPr>
          <p:nvPr>
            <p:ph idx="1"/>
          </p:nvPr>
        </p:nvSpPr>
        <p:spPr>
          <a:xfrm>
            <a:off x="403451" y="2110031"/>
            <a:ext cx="5299125" cy="4142290"/>
          </a:xfrm>
        </p:spPr>
        <p:txBody>
          <a:bodyPr vert="horz" lIns="91440" tIns="45720" rIns="91440" bIns="45720" rtlCol="0" anchor="t">
            <a:noAutofit/>
          </a:bodyPr>
          <a:lstStyle/>
          <a:p>
            <a:pPr marL="0" indent="0">
              <a:buNone/>
            </a:pPr>
            <a:endParaRPr lang="en-GB" sz="1800" dirty="0">
              <a:latin typeface="Arial"/>
              <a:cs typeface="Arial"/>
            </a:endParaRPr>
          </a:p>
          <a:p>
            <a:r>
              <a:rPr lang="en-GB" sz="1400">
                <a:latin typeface="Arial"/>
                <a:cs typeface="Arial"/>
              </a:rPr>
              <a:t>Overview of Flight Foods</a:t>
            </a:r>
          </a:p>
          <a:p>
            <a:r>
              <a:rPr lang="en-GB" sz="1400">
                <a:latin typeface="Arial"/>
                <a:cs typeface="Arial"/>
              </a:rPr>
              <a:t>The Problem</a:t>
            </a:r>
          </a:p>
          <a:p>
            <a:r>
              <a:rPr lang="en-GB" sz="1400">
                <a:latin typeface="Arial"/>
                <a:cs typeface="Arial"/>
              </a:rPr>
              <a:t>What will be presented</a:t>
            </a:r>
          </a:p>
          <a:p>
            <a:r>
              <a:rPr lang="en-GB" sz="1400">
                <a:latin typeface="Arial"/>
                <a:cs typeface="Arial"/>
              </a:rPr>
              <a:t>Effective Communication </a:t>
            </a:r>
          </a:p>
          <a:p>
            <a:r>
              <a:rPr lang="en-GB" sz="1400">
                <a:latin typeface="Arial"/>
                <a:cs typeface="Arial"/>
              </a:rPr>
              <a:t>Communication Barriers in Flight Foods</a:t>
            </a:r>
          </a:p>
          <a:p>
            <a:r>
              <a:rPr lang="en-GB" sz="1400">
                <a:latin typeface="Arial"/>
                <a:cs typeface="Arial"/>
              </a:rPr>
              <a:t>Theoretical Frameworks</a:t>
            </a:r>
          </a:p>
          <a:p>
            <a:r>
              <a:rPr lang="en-GB" sz="1400">
                <a:latin typeface="Arial"/>
                <a:cs typeface="Arial"/>
              </a:rPr>
              <a:t>Shannon &amp; Weaver</a:t>
            </a:r>
          </a:p>
          <a:p>
            <a:r>
              <a:rPr lang="en-GB" sz="1400">
                <a:latin typeface="Arial"/>
                <a:cs typeface="Arial"/>
              </a:rPr>
              <a:t>Schramm</a:t>
            </a:r>
          </a:p>
          <a:p>
            <a:r>
              <a:rPr lang="en-GB" sz="1400">
                <a:latin typeface="Arial"/>
                <a:cs typeface="Arial"/>
              </a:rPr>
              <a:t>Berlo SMRC</a:t>
            </a:r>
          </a:p>
          <a:p>
            <a:r>
              <a:rPr lang="en-GB" sz="1400">
                <a:latin typeface="Arial"/>
                <a:cs typeface="Arial"/>
              </a:rPr>
              <a:t>Strategies to Overcome Barriers</a:t>
            </a:r>
          </a:p>
          <a:p>
            <a:r>
              <a:rPr lang="en-GB" sz="1400">
                <a:latin typeface="Arial"/>
                <a:cs typeface="Arial"/>
              </a:rPr>
              <a:t>Conclusion</a:t>
            </a:r>
          </a:p>
          <a:p>
            <a:r>
              <a:rPr lang="en-GB" sz="1400">
                <a:latin typeface="Arial"/>
                <a:cs typeface="Arial"/>
              </a:rPr>
              <a:t>Key Findings</a:t>
            </a:r>
            <a:endParaRPr lang="en-GB" sz="1400" dirty="0">
              <a:latin typeface="Arial"/>
              <a:cs typeface="Arial"/>
            </a:endParaRPr>
          </a:p>
          <a:p>
            <a:r>
              <a:rPr lang="en-GB" sz="1400">
                <a:latin typeface="Arial"/>
                <a:cs typeface="Arial"/>
              </a:rPr>
              <a:t>Reference List</a:t>
            </a:r>
          </a:p>
          <a:p>
            <a:endParaRPr lang="en-GB"/>
          </a:p>
          <a:p>
            <a:endParaRPr lang="en-GB"/>
          </a:p>
          <a:p>
            <a:endParaRPr lang="en-GB"/>
          </a:p>
          <a:p>
            <a:endParaRPr lang="en-GB"/>
          </a:p>
        </p:txBody>
      </p:sp>
    </p:spTree>
    <p:extLst>
      <p:ext uri="{BB962C8B-B14F-4D97-AF65-F5344CB8AC3E}">
        <p14:creationId xmlns:p14="http://schemas.microsoft.com/office/powerpoint/2010/main" val="2928807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0BFE902C-1B3A-EF04-621E-7215ACB3EA3C}"/>
              </a:ext>
            </a:extLst>
          </p:cNvPr>
          <p:cNvSpPr>
            <a:spLocks noGrp="1"/>
          </p:cNvSpPr>
          <p:nvPr>
            <p:ph type="title"/>
          </p:nvPr>
        </p:nvSpPr>
        <p:spPr>
          <a:xfrm>
            <a:off x="464281" y="534083"/>
            <a:ext cx="9770022" cy="1330841"/>
          </a:xfrm>
        </p:spPr>
        <p:txBody>
          <a:bodyPr>
            <a:normAutofit/>
          </a:bodyPr>
          <a:lstStyle/>
          <a:p>
            <a:r>
              <a:rPr lang="en-GB" sz="3600" b="1">
                <a:latin typeface="Arial"/>
                <a:cs typeface="Arial"/>
              </a:rPr>
              <a:t>Overview of Flight Foods </a:t>
            </a:r>
          </a:p>
        </p:txBody>
      </p:sp>
      <p:sp>
        <p:nvSpPr>
          <p:cNvPr id="23" name="Freeform: Shape 2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Aeroplane">
            <a:extLst>
              <a:ext uri="{FF2B5EF4-FFF2-40B4-BE49-F238E27FC236}">
                <a16:creationId xmlns:a16="http://schemas.microsoft.com/office/drawing/2014/main" id="{708EBCEF-4F57-08F2-B0D5-6F69EAD744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25"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id="{EEA5AD5D-3C5D-7095-F615-49B1820F4B8A}"/>
              </a:ext>
            </a:extLst>
          </p:cNvPr>
          <p:cNvGraphicFramePr/>
          <p:nvPr>
            <p:extLst>
              <p:ext uri="{D42A27DB-BD31-4B8C-83A1-F6EECF244321}">
                <p14:modId xmlns:p14="http://schemas.microsoft.com/office/powerpoint/2010/main" val="343117872"/>
              </p:ext>
            </p:extLst>
          </p:nvPr>
        </p:nvGraphicFramePr>
        <p:xfrm>
          <a:off x="672581" y="2194100"/>
          <a:ext cx="6415427" cy="40972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5782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469591-F479-AC97-2733-CB2817263EB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51863F-97F6-A21C-0EA0-0910186E5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84A16B6-D472-CA02-B024-F969F4B13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73B16350-8903-A374-BA12-BDFCFE956962}"/>
              </a:ext>
            </a:extLst>
          </p:cNvPr>
          <p:cNvSpPr>
            <a:spLocks noGrp="1"/>
          </p:cNvSpPr>
          <p:nvPr>
            <p:ph type="title"/>
          </p:nvPr>
        </p:nvSpPr>
        <p:spPr>
          <a:xfrm>
            <a:off x="517468" y="531261"/>
            <a:ext cx="9770022" cy="1330841"/>
          </a:xfrm>
        </p:spPr>
        <p:txBody>
          <a:bodyPr>
            <a:normAutofit/>
          </a:bodyPr>
          <a:lstStyle/>
          <a:p>
            <a:r>
              <a:rPr lang="en-GB" sz="3600" b="1">
                <a:latin typeface="Arial"/>
                <a:cs typeface="Arial"/>
              </a:rPr>
              <a:t>The Problem</a:t>
            </a:r>
          </a:p>
        </p:txBody>
      </p:sp>
      <p:sp>
        <p:nvSpPr>
          <p:cNvPr id="23" name="Freeform: Shape 22">
            <a:extLst>
              <a:ext uri="{FF2B5EF4-FFF2-40B4-BE49-F238E27FC236}">
                <a16:creationId xmlns:a16="http://schemas.microsoft.com/office/drawing/2014/main" id="{5DEFADBA-5AAA-4D5E-D0AD-3700F90D5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6">
            <a:extLst>
              <a:ext uri="{FF2B5EF4-FFF2-40B4-BE49-F238E27FC236}">
                <a16:creationId xmlns:a16="http://schemas.microsoft.com/office/drawing/2014/main" id="{653D549E-DC5E-C5E2-36F6-CE0942EB6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id="{C920CBE1-6894-C63F-7E39-D16EFBA0C071}"/>
              </a:ext>
            </a:extLst>
          </p:cNvPr>
          <p:cNvGraphicFramePr/>
          <p:nvPr>
            <p:extLst>
              <p:ext uri="{D42A27DB-BD31-4B8C-83A1-F6EECF244321}">
                <p14:modId xmlns:p14="http://schemas.microsoft.com/office/powerpoint/2010/main" val="2339156078"/>
              </p:ext>
            </p:extLst>
          </p:nvPr>
        </p:nvGraphicFramePr>
        <p:xfrm>
          <a:off x="637313" y="2328865"/>
          <a:ext cx="6104118" cy="3739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76" name="Picture 375" descr="A tray of food on a table&#10;&#10;AI-generated content may be incorrect.">
            <a:extLst>
              <a:ext uri="{FF2B5EF4-FFF2-40B4-BE49-F238E27FC236}">
                <a16:creationId xmlns:a16="http://schemas.microsoft.com/office/drawing/2014/main" id="{B5839F15-80A8-0F4C-875E-69A1ADD04BA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991460" y="2040767"/>
            <a:ext cx="5042388" cy="4152681"/>
          </a:xfrm>
          <a:prstGeom prst="rect">
            <a:avLst/>
          </a:prstGeom>
        </p:spPr>
      </p:pic>
    </p:spTree>
    <p:extLst>
      <p:ext uri="{BB962C8B-B14F-4D97-AF65-F5344CB8AC3E}">
        <p14:creationId xmlns:p14="http://schemas.microsoft.com/office/powerpoint/2010/main" val="2382143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1DEB18-74EF-0363-C9BD-565C08F2D07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41B56E-90C8-3CAA-B383-D3901996A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327407C-F5DC-23DF-8083-FFE7B17CE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7F9481-91F2-B56E-A167-99DF3CE702C6}"/>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What will be Presented</a:t>
            </a:r>
            <a:endParaRPr lang="en-US" sz="3600">
              <a:latin typeface="Arial"/>
              <a:cs typeface="Arial"/>
            </a:endParaRPr>
          </a:p>
        </p:txBody>
      </p:sp>
      <p:sp>
        <p:nvSpPr>
          <p:cNvPr id="13" name="Freeform: Shape 12">
            <a:extLst>
              <a:ext uri="{FF2B5EF4-FFF2-40B4-BE49-F238E27FC236}">
                <a16:creationId xmlns:a16="http://schemas.microsoft.com/office/drawing/2014/main" id="{F31510C1-2C24-0C41-2C03-6F9FE66EF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diagram of a diagram&#10;&#10;AI-generated content may be incorrect.">
            <a:extLst>
              <a:ext uri="{FF2B5EF4-FFF2-40B4-BE49-F238E27FC236}">
                <a16:creationId xmlns:a16="http://schemas.microsoft.com/office/drawing/2014/main" id="{EE517508-81C7-F411-66FD-7E51EA99C248}"/>
              </a:ext>
            </a:extLst>
          </p:cNvPr>
          <p:cNvPicPr>
            <a:picLocks noChangeAspect="1"/>
          </p:cNvPicPr>
          <p:nvPr/>
        </p:nvPicPr>
        <p:blipFill>
          <a:blip r:embed="rId2"/>
          <a:stretch>
            <a:fillRect/>
          </a:stretch>
        </p:blipFill>
        <p:spPr>
          <a:xfrm>
            <a:off x="1676044" y="1568153"/>
            <a:ext cx="8832791" cy="4960834"/>
          </a:xfrm>
          <a:prstGeom prst="rect">
            <a:avLst/>
          </a:prstGeom>
        </p:spPr>
      </p:pic>
    </p:spTree>
    <p:extLst>
      <p:ext uri="{BB962C8B-B14F-4D97-AF65-F5344CB8AC3E}">
        <p14:creationId xmlns:p14="http://schemas.microsoft.com/office/powerpoint/2010/main" val="299637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 name="Rectangle 17">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C904A0-D4F0-6672-C9D0-EAE8AAAAEF92}"/>
              </a:ext>
            </a:extLst>
          </p:cNvPr>
          <p:cNvSpPr txBox="1"/>
          <p:nvPr/>
        </p:nvSpPr>
        <p:spPr>
          <a:xfrm>
            <a:off x="754743" y="816428"/>
            <a:ext cx="7499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0000"/>
                </a:solidFill>
                <a:latin typeface="Arial"/>
                <a:ea typeface="Segoe UI"/>
                <a:cs typeface="Arial"/>
              </a:rPr>
              <a:t>Effective Communication</a:t>
            </a:r>
            <a:r>
              <a:rPr lang="en-US" sz="3600" b="1" i="0" u="none" strike="noStrike" baseline="0">
                <a:solidFill>
                  <a:srgbClr val="000000"/>
                </a:solidFill>
                <a:latin typeface="Arial"/>
                <a:ea typeface="Segoe UI"/>
                <a:cs typeface="Arial"/>
              </a:rPr>
              <a:t> </a:t>
            </a:r>
            <a:endParaRPr lang="en-US" sz="3600" b="1">
              <a:latin typeface="Arial"/>
              <a:cs typeface="Arial"/>
            </a:endParaRPr>
          </a:p>
        </p:txBody>
      </p:sp>
      <p:graphicFrame>
        <p:nvGraphicFramePr>
          <p:cNvPr id="7" name="Diagram 6">
            <a:extLst>
              <a:ext uri="{FF2B5EF4-FFF2-40B4-BE49-F238E27FC236}">
                <a16:creationId xmlns:a16="http://schemas.microsoft.com/office/drawing/2014/main" id="{C20FF0CB-ECD0-F737-F0B6-EE3095F5872B}"/>
              </a:ext>
            </a:extLst>
          </p:cNvPr>
          <p:cNvGraphicFramePr/>
          <p:nvPr>
            <p:extLst>
              <p:ext uri="{D42A27DB-BD31-4B8C-83A1-F6EECF244321}">
                <p14:modId xmlns:p14="http://schemas.microsoft.com/office/powerpoint/2010/main" val="2697158098"/>
              </p:ext>
            </p:extLst>
          </p:nvPr>
        </p:nvGraphicFramePr>
        <p:xfrm>
          <a:off x="754746" y="1948543"/>
          <a:ext cx="7518397" cy="4013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2" name="TextBox 61">
            <a:extLst>
              <a:ext uri="{FF2B5EF4-FFF2-40B4-BE49-F238E27FC236}">
                <a16:creationId xmlns:a16="http://schemas.microsoft.com/office/drawing/2014/main" id="{A5AA60B3-1F45-0520-2F8B-665A20A76B75}"/>
              </a:ext>
            </a:extLst>
          </p:cNvPr>
          <p:cNvSpPr txBox="1"/>
          <p:nvPr/>
        </p:nvSpPr>
        <p:spPr>
          <a:xfrm>
            <a:off x="8392241" y="2695487"/>
            <a:ext cx="306251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Effective communication is crucial for teamwork and problem-solving and company success. It can take many different forms, including written correspondence, verbal communication such as meetings, </a:t>
            </a:r>
            <a:r>
              <a:rPr lang="en-US" sz="1400" dirty="0" err="1">
                <a:latin typeface="Arial"/>
                <a:cs typeface="Arial"/>
              </a:rPr>
              <a:t>telphone</a:t>
            </a:r>
            <a:r>
              <a:rPr lang="en-US" sz="1400" dirty="0">
                <a:latin typeface="Arial"/>
                <a:cs typeface="Arial"/>
              </a:rPr>
              <a:t> conversations and digital communications (</a:t>
            </a:r>
            <a:r>
              <a:rPr lang="en-GB" sz="1400" dirty="0">
                <a:solidFill>
                  <a:srgbClr val="222222"/>
                </a:solidFill>
                <a:highlight>
                  <a:srgbClr val="FFFFFF"/>
                </a:highlight>
                <a:latin typeface="Arial"/>
                <a:cs typeface="Arial"/>
              </a:rPr>
              <a:t>Prabavathi and </a:t>
            </a:r>
            <a:r>
              <a:rPr lang="en-GB" sz="1400" dirty="0" err="1">
                <a:solidFill>
                  <a:srgbClr val="222222"/>
                </a:solidFill>
                <a:highlight>
                  <a:srgbClr val="FFFFFF"/>
                </a:highlight>
                <a:latin typeface="Arial"/>
                <a:cs typeface="Arial"/>
              </a:rPr>
              <a:t>Nagasubramani</a:t>
            </a:r>
            <a:r>
              <a:rPr lang="en-GB" sz="1400" dirty="0">
                <a:solidFill>
                  <a:srgbClr val="222222"/>
                </a:solidFill>
                <a:highlight>
                  <a:srgbClr val="FFFFFF"/>
                </a:highlight>
                <a:latin typeface="Arial"/>
                <a:cs typeface="Arial"/>
              </a:rPr>
              <a:t>, 2018).</a:t>
            </a:r>
            <a:endParaRPr lang="en-US" sz="1400" dirty="0">
              <a:latin typeface="Arial"/>
              <a:cs typeface="Arial"/>
            </a:endParaRPr>
          </a:p>
          <a:p>
            <a:pPr algn="ctr"/>
            <a:endParaRPr lang="en-GB"/>
          </a:p>
        </p:txBody>
      </p:sp>
    </p:spTree>
    <p:extLst>
      <p:ext uri="{BB962C8B-B14F-4D97-AF65-F5344CB8AC3E}">
        <p14:creationId xmlns:p14="http://schemas.microsoft.com/office/powerpoint/2010/main" val="249435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A7582-CFB4-C1CD-0D4A-3D3C0F6AD718}"/>
              </a:ext>
            </a:extLst>
          </p:cNvPr>
          <p:cNvSpPr>
            <a:spLocks noGrp="1"/>
          </p:cNvSpPr>
          <p:nvPr>
            <p:ph type="title"/>
          </p:nvPr>
        </p:nvSpPr>
        <p:spPr>
          <a:xfrm>
            <a:off x="460762" y="130116"/>
            <a:ext cx="11185019" cy="1339805"/>
          </a:xfrm>
        </p:spPr>
        <p:txBody>
          <a:bodyPr>
            <a:normAutofit/>
          </a:bodyPr>
          <a:lstStyle/>
          <a:p>
            <a:r>
              <a:rPr lang="en-GB" sz="3600" b="1">
                <a:latin typeface="Arial"/>
                <a:cs typeface="Arial"/>
              </a:rPr>
              <a:t>Communication Barriers at Flight Foods</a:t>
            </a:r>
            <a:endParaRPr lang="en-US" sz="3600" b="1">
              <a:latin typeface="Arial"/>
              <a:cs typeface="Arial"/>
            </a:endParaRPr>
          </a:p>
        </p:txBody>
      </p:sp>
      <p:sp>
        <p:nvSpPr>
          <p:cNvPr id="5" name="Arrow: Down 4">
            <a:extLst>
              <a:ext uri="{FF2B5EF4-FFF2-40B4-BE49-F238E27FC236}">
                <a16:creationId xmlns:a16="http://schemas.microsoft.com/office/drawing/2014/main" id="{D3520C1B-C6BB-6FB5-E700-12DFDED16C44}"/>
              </a:ext>
            </a:extLst>
          </p:cNvPr>
          <p:cNvSpPr/>
          <p:nvPr/>
        </p:nvSpPr>
        <p:spPr>
          <a:xfrm>
            <a:off x="837408" y="1571650"/>
            <a:ext cx="829849" cy="678872"/>
          </a:xfrm>
          <a:prstGeom prst="downArrow">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rgbClr val="000000"/>
                </a:solidFill>
                <a:latin typeface="Arial"/>
                <a:cs typeface="Arial"/>
              </a:rPr>
              <a:t>1​</a:t>
            </a:r>
          </a:p>
        </p:txBody>
      </p:sp>
      <p:sp>
        <p:nvSpPr>
          <p:cNvPr id="6" name="Arrow: Down 5">
            <a:extLst>
              <a:ext uri="{FF2B5EF4-FFF2-40B4-BE49-F238E27FC236}">
                <a16:creationId xmlns:a16="http://schemas.microsoft.com/office/drawing/2014/main" id="{036F178C-AD5B-8B63-F4A2-EAE221C7AA00}"/>
              </a:ext>
            </a:extLst>
          </p:cNvPr>
          <p:cNvSpPr/>
          <p:nvPr/>
        </p:nvSpPr>
        <p:spPr>
          <a:xfrm>
            <a:off x="2719068" y="1571649"/>
            <a:ext cx="844092" cy="678872"/>
          </a:xfrm>
          <a:prstGeom prst="down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2​</a:t>
            </a:r>
          </a:p>
        </p:txBody>
      </p:sp>
      <p:sp>
        <p:nvSpPr>
          <p:cNvPr id="7" name="Arrow: Down 6">
            <a:extLst>
              <a:ext uri="{FF2B5EF4-FFF2-40B4-BE49-F238E27FC236}">
                <a16:creationId xmlns:a16="http://schemas.microsoft.com/office/drawing/2014/main" id="{E55910B3-03B7-B5D6-DEFF-A294A612E3B6}"/>
              </a:ext>
            </a:extLst>
          </p:cNvPr>
          <p:cNvSpPr/>
          <p:nvPr/>
        </p:nvSpPr>
        <p:spPr>
          <a:xfrm>
            <a:off x="4636313" y="1571650"/>
            <a:ext cx="851214" cy="678872"/>
          </a:xfrm>
          <a:prstGeom prst="downArrow">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3​</a:t>
            </a:r>
          </a:p>
        </p:txBody>
      </p:sp>
      <p:sp>
        <p:nvSpPr>
          <p:cNvPr id="8" name="Arrow: Down 7">
            <a:extLst>
              <a:ext uri="{FF2B5EF4-FFF2-40B4-BE49-F238E27FC236}">
                <a16:creationId xmlns:a16="http://schemas.microsoft.com/office/drawing/2014/main" id="{1DA8295C-623E-FF81-2A67-53777ED6F882}"/>
              </a:ext>
            </a:extLst>
          </p:cNvPr>
          <p:cNvSpPr/>
          <p:nvPr/>
        </p:nvSpPr>
        <p:spPr>
          <a:xfrm>
            <a:off x="6567691" y="1578771"/>
            <a:ext cx="829850" cy="664630"/>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4​</a:t>
            </a:r>
          </a:p>
        </p:txBody>
      </p:sp>
      <p:sp>
        <p:nvSpPr>
          <p:cNvPr id="9" name="Arrow: Down 8">
            <a:extLst>
              <a:ext uri="{FF2B5EF4-FFF2-40B4-BE49-F238E27FC236}">
                <a16:creationId xmlns:a16="http://schemas.microsoft.com/office/drawing/2014/main" id="{19762A51-29F5-0C7F-7E70-29373253893E}"/>
              </a:ext>
            </a:extLst>
          </p:cNvPr>
          <p:cNvSpPr/>
          <p:nvPr/>
        </p:nvSpPr>
        <p:spPr>
          <a:xfrm>
            <a:off x="8404679" y="1571649"/>
            <a:ext cx="787121" cy="671751"/>
          </a:xfrm>
          <a:prstGeom prst="down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5</a:t>
            </a:r>
          </a:p>
        </p:txBody>
      </p:sp>
      <p:sp>
        <p:nvSpPr>
          <p:cNvPr id="10" name="Arrow: Down 9">
            <a:extLst>
              <a:ext uri="{FF2B5EF4-FFF2-40B4-BE49-F238E27FC236}">
                <a16:creationId xmlns:a16="http://schemas.microsoft.com/office/drawing/2014/main" id="{5DA18173-1DF4-91FE-1EC9-7D5841122515}"/>
              </a:ext>
            </a:extLst>
          </p:cNvPr>
          <p:cNvSpPr/>
          <p:nvPr/>
        </p:nvSpPr>
        <p:spPr>
          <a:xfrm>
            <a:off x="10270947" y="1578770"/>
            <a:ext cx="872578" cy="671751"/>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6​</a:t>
            </a:r>
          </a:p>
        </p:txBody>
      </p:sp>
      <p:sp>
        <p:nvSpPr>
          <p:cNvPr id="11" name="Rectangle: Rounded Corners 10">
            <a:extLst>
              <a:ext uri="{FF2B5EF4-FFF2-40B4-BE49-F238E27FC236}">
                <a16:creationId xmlns:a16="http://schemas.microsoft.com/office/drawing/2014/main" id="{A8C2B8EE-4F76-D6E2-80D8-188B6392650D}"/>
              </a:ext>
            </a:extLst>
          </p:cNvPr>
          <p:cNvSpPr/>
          <p:nvPr/>
        </p:nvSpPr>
        <p:spPr>
          <a:xfrm>
            <a:off x="443219" y="3166978"/>
            <a:ext cx="1811906" cy="2595461"/>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Language barriers or insufficient language skills can make it difficult for people to understand directions and communicate clearly.</a:t>
            </a:r>
            <a:endParaRPr lang="en-US" sz="1400">
              <a:solidFill>
                <a:schemeClr val="tx1"/>
              </a:solidFill>
              <a:latin typeface="Arial"/>
              <a:ea typeface="+mn-lt"/>
              <a:cs typeface="Arial"/>
            </a:endParaRPr>
          </a:p>
        </p:txBody>
      </p:sp>
      <p:sp>
        <p:nvSpPr>
          <p:cNvPr id="3" name="Rectangle: Rounded Corners 2">
            <a:extLst>
              <a:ext uri="{FF2B5EF4-FFF2-40B4-BE49-F238E27FC236}">
                <a16:creationId xmlns:a16="http://schemas.microsoft.com/office/drawing/2014/main" id="{5B3DA5A9-C21B-0551-60B9-B2C53C12B433}"/>
              </a:ext>
            </a:extLst>
          </p:cNvPr>
          <p:cNvSpPr/>
          <p:nvPr/>
        </p:nvSpPr>
        <p:spPr>
          <a:xfrm>
            <a:off x="2319725" y="3173696"/>
            <a:ext cx="1804784" cy="258834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Age differences have an impact on behaviour and compliance; younger employees are less accessible to leadership instructions.</a:t>
            </a:r>
            <a:endParaRPr lang="en-US" sz="1400">
              <a:solidFill>
                <a:schemeClr val="tx1"/>
              </a:solidFill>
              <a:latin typeface="Arial"/>
              <a:ea typeface="+mn-lt"/>
              <a:cs typeface="Arial"/>
            </a:endParaRPr>
          </a:p>
        </p:txBody>
      </p:sp>
      <p:sp>
        <p:nvSpPr>
          <p:cNvPr id="4" name="Rectangle: Rounded Corners 3">
            <a:extLst>
              <a:ext uri="{FF2B5EF4-FFF2-40B4-BE49-F238E27FC236}">
                <a16:creationId xmlns:a16="http://schemas.microsoft.com/office/drawing/2014/main" id="{FF2E10E6-EB1D-58B9-D6F2-E41C0D5B4281}"/>
              </a:ext>
            </a:extLst>
          </p:cNvPr>
          <p:cNvSpPr/>
          <p:nvPr/>
        </p:nvSpPr>
        <p:spPr>
          <a:xfrm>
            <a:off x="9904720" y="3166161"/>
            <a:ext cx="1769177" cy="2602588"/>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latin typeface="Arial"/>
                <a:ea typeface="+mn-lt"/>
                <a:cs typeface="Arial"/>
              </a:rPr>
              <a:t>Misunderstanding actions, facial expressions, or other non-verbal clues may cause </a:t>
            </a:r>
            <a:r>
              <a:rPr lang="en-GB" sz="1400">
                <a:solidFill>
                  <a:schemeClr val="tx1"/>
                </a:solidFill>
                <a:latin typeface="Arial"/>
                <a:ea typeface="+mn-lt"/>
                <a:cs typeface="Arial"/>
              </a:rPr>
              <a:t>confusion </a:t>
            </a:r>
            <a:r>
              <a:rPr lang="en-GB" sz="1400" dirty="0">
                <a:solidFill>
                  <a:schemeClr val="tx1"/>
                </a:solidFill>
                <a:latin typeface="Arial"/>
                <a:ea typeface="+mn-lt"/>
                <a:cs typeface="Arial"/>
              </a:rPr>
              <a:t>particularly in diverse settings.</a:t>
            </a:r>
            <a:endParaRPr lang="en-US" sz="1400" dirty="0">
              <a:solidFill>
                <a:schemeClr val="tx1"/>
              </a:solidFill>
              <a:latin typeface="Arial"/>
              <a:cs typeface="Arial"/>
            </a:endParaRPr>
          </a:p>
        </p:txBody>
      </p:sp>
      <p:sp>
        <p:nvSpPr>
          <p:cNvPr id="12" name="Rectangle: Rounded Corners 11">
            <a:extLst>
              <a:ext uri="{FF2B5EF4-FFF2-40B4-BE49-F238E27FC236}">
                <a16:creationId xmlns:a16="http://schemas.microsoft.com/office/drawing/2014/main" id="{4A678A27-48DD-A315-98AB-1FBDA038587D}"/>
              </a:ext>
            </a:extLst>
          </p:cNvPr>
          <p:cNvSpPr/>
          <p:nvPr/>
        </p:nvSpPr>
        <p:spPr>
          <a:xfrm>
            <a:off x="7999654" y="3166569"/>
            <a:ext cx="1811904" cy="2602584"/>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The interpretation and understanding of messages can be impacted by changes in cultural values, beliefs, and workplace customs.</a:t>
            </a:r>
            <a:endParaRPr lang="en-US" sz="1400">
              <a:solidFill>
                <a:schemeClr val="tx1"/>
              </a:solidFill>
              <a:latin typeface="Arial"/>
              <a:ea typeface="+mn-lt"/>
              <a:cs typeface="Arial"/>
            </a:endParaRPr>
          </a:p>
        </p:txBody>
      </p:sp>
      <p:sp>
        <p:nvSpPr>
          <p:cNvPr id="13" name="Rectangle: Rounded Corners 12">
            <a:extLst>
              <a:ext uri="{FF2B5EF4-FFF2-40B4-BE49-F238E27FC236}">
                <a16:creationId xmlns:a16="http://schemas.microsoft.com/office/drawing/2014/main" id="{3ECA2521-A1F8-0304-E1AC-CACDB216DC1D}"/>
              </a:ext>
            </a:extLst>
          </p:cNvPr>
          <p:cNvSpPr/>
          <p:nvPr/>
        </p:nvSpPr>
        <p:spPr>
          <a:xfrm>
            <a:off x="6101710" y="3159856"/>
            <a:ext cx="1819026" cy="2602583"/>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An Individual's capacity to transmit, receive, and understand communications might be hampered by emotions like stress, irritation, rage, or exhaustion.</a:t>
            </a:r>
            <a:endParaRPr lang="en-US" sz="1400">
              <a:solidFill>
                <a:schemeClr val="tx1"/>
              </a:solidFill>
              <a:latin typeface="Arial"/>
              <a:ea typeface="+mn-lt"/>
              <a:cs typeface="Arial"/>
            </a:endParaRPr>
          </a:p>
        </p:txBody>
      </p:sp>
      <p:sp>
        <p:nvSpPr>
          <p:cNvPr id="14" name="Rectangle: Rounded Corners 13">
            <a:extLst>
              <a:ext uri="{FF2B5EF4-FFF2-40B4-BE49-F238E27FC236}">
                <a16:creationId xmlns:a16="http://schemas.microsoft.com/office/drawing/2014/main" id="{65314F00-935F-54C9-044D-41E7366FE8FE}"/>
              </a:ext>
            </a:extLst>
          </p:cNvPr>
          <p:cNvSpPr/>
          <p:nvPr/>
        </p:nvSpPr>
        <p:spPr>
          <a:xfrm>
            <a:off x="4211291" y="3173559"/>
            <a:ext cx="1790542" cy="258834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latin typeface="Arial"/>
                <a:ea typeface="+mn-lt"/>
                <a:cs typeface="Arial"/>
              </a:rPr>
              <a:t>It is challenging to hear and comprehend communications when there are physical distractions like loud machinery or poor working </a:t>
            </a:r>
            <a:r>
              <a:rPr lang="en-GB" sz="1400">
                <a:solidFill>
                  <a:schemeClr val="tx1"/>
                </a:solidFill>
                <a:latin typeface="Arial"/>
                <a:ea typeface="+mn-lt"/>
                <a:cs typeface="Arial"/>
              </a:rPr>
              <a:t>conditions.</a:t>
            </a:r>
          </a:p>
        </p:txBody>
      </p:sp>
      <p:sp>
        <p:nvSpPr>
          <p:cNvPr id="15" name="Rectangle: Rounded Corners 14">
            <a:extLst>
              <a:ext uri="{FF2B5EF4-FFF2-40B4-BE49-F238E27FC236}">
                <a16:creationId xmlns:a16="http://schemas.microsoft.com/office/drawing/2014/main" id="{CBAFB51D-DCD5-DE78-D0EC-0E5D8B087725}"/>
              </a:ext>
            </a:extLst>
          </p:cNvPr>
          <p:cNvSpPr/>
          <p:nvPr/>
        </p:nvSpPr>
        <p:spPr>
          <a:xfrm>
            <a:off x="500861" y="2429816"/>
            <a:ext cx="1603167" cy="592446"/>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Language</a:t>
            </a:r>
          </a:p>
        </p:txBody>
      </p:sp>
      <p:sp>
        <p:nvSpPr>
          <p:cNvPr id="16" name="Rectangle: Rounded Corners 15">
            <a:extLst>
              <a:ext uri="{FF2B5EF4-FFF2-40B4-BE49-F238E27FC236}">
                <a16:creationId xmlns:a16="http://schemas.microsoft.com/office/drawing/2014/main" id="{F56E4692-ECA3-A8B0-ABC8-EA36A9693F1E}"/>
              </a:ext>
            </a:extLst>
          </p:cNvPr>
          <p:cNvSpPr/>
          <p:nvPr/>
        </p:nvSpPr>
        <p:spPr>
          <a:xfrm>
            <a:off x="2372659" y="2444329"/>
            <a:ext cx="1603167" cy="592446"/>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Age</a:t>
            </a:r>
          </a:p>
        </p:txBody>
      </p:sp>
      <p:sp>
        <p:nvSpPr>
          <p:cNvPr id="17" name="Rectangle: Rounded Corners 16">
            <a:extLst>
              <a:ext uri="{FF2B5EF4-FFF2-40B4-BE49-F238E27FC236}">
                <a16:creationId xmlns:a16="http://schemas.microsoft.com/office/drawing/2014/main" id="{44F06C4E-09AE-C144-0839-D7D53643A4F5}"/>
              </a:ext>
            </a:extLst>
          </p:cNvPr>
          <p:cNvSpPr/>
          <p:nvPr/>
        </p:nvSpPr>
        <p:spPr>
          <a:xfrm>
            <a:off x="9927618" y="2401329"/>
            <a:ext cx="1603167" cy="592446"/>
          </a:xfrm>
          <a:prstGeom prst="round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Body Langua</a:t>
            </a:r>
            <a:r>
              <a:rPr lang="en-GB" sz="1600" b="1" dirty="0">
                <a:solidFill>
                  <a:schemeClr val="tx1"/>
                </a:solidFill>
                <a:latin typeface="Arial"/>
                <a:cs typeface="Arial"/>
              </a:rPr>
              <a:t>ge</a:t>
            </a:r>
          </a:p>
        </p:txBody>
      </p:sp>
      <p:sp>
        <p:nvSpPr>
          <p:cNvPr id="18" name="Rectangle: Rounded Corners 17">
            <a:extLst>
              <a:ext uri="{FF2B5EF4-FFF2-40B4-BE49-F238E27FC236}">
                <a16:creationId xmlns:a16="http://schemas.microsoft.com/office/drawing/2014/main" id="{41FD18A3-C05E-9994-8065-FF9268F38CDA}"/>
              </a:ext>
            </a:extLst>
          </p:cNvPr>
          <p:cNvSpPr/>
          <p:nvPr/>
        </p:nvSpPr>
        <p:spPr>
          <a:xfrm>
            <a:off x="6189779" y="2429814"/>
            <a:ext cx="1603167" cy="592446"/>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Emotional</a:t>
            </a:r>
          </a:p>
        </p:txBody>
      </p:sp>
      <p:sp>
        <p:nvSpPr>
          <p:cNvPr id="19" name="Rectangle: Rounded Corners 18">
            <a:extLst>
              <a:ext uri="{FF2B5EF4-FFF2-40B4-BE49-F238E27FC236}">
                <a16:creationId xmlns:a16="http://schemas.microsoft.com/office/drawing/2014/main" id="{A9E52EAC-2D19-B770-B5A9-83301D925085}"/>
              </a:ext>
            </a:extLst>
          </p:cNvPr>
          <p:cNvSpPr/>
          <p:nvPr/>
        </p:nvSpPr>
        <p:spPr>
          <a:xfrm>
            <a:off x="4317574" y="2430085"/>
            <a:ext cx="1603167" cy="592446"/>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Environment</a:t>
            </a:r>
          </a:p>
          <a:p>
            <a:pPr algn="ctr"/>
            <a:r>
              <a:rPr lang="en-GB" sz="1600" b="1">
                <a:solidFill>
                  <a:schemeClr val="tx1"/>
                </a:solidFill>
                <a:latin typeface="Arial"/>
                <a:cs typeface="Arial"/>
              </a:rPr>
              <a:t>Noise</a:t>
            </a:r>
          </a:p>
        </p:txBody>
      </p:sp>
      <p:sp>
        <p:nvSpPr>
          <p:cNvPr id="20" name="Rectangle: Rounded Corners 19">
            <a:extLst>
              <a:ext uri="{FF2B5EF4-FFF2-40B4-BE49-F238E27FC236}">
                <a16:creationId xmlns:a16="http://schemas.microsoft.com/office/drawing/2014/main" id="{2DDE6856-8744-C620-AF69-B7721D8CAEDD}"/>
              </a:ext>
            </a:extLst>
          </p:cNvPr>
          <p:cNvSpPr/>
          <p:nvPr/>
        </p:nvSpPr>
        <p:spPr>
          <a:xfrm>
            <a:off x="8047745" y="2430085"/>
            <a:ext cx="1603167" cy="592446"/>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Cultural</a:t>
            </a:r>
            <a:endParaRPr lang="en-US" sz="1600">
              <a:solidFill>
                <a:schemeClr val="tx1"/>
              </a:solidFill>
              <a:latin typeface="Arial"/>
              <a:cs typeface="Arial"/>
            </a:endParaRPr>
          </a:p>
        </p:txBody>
      </p:sp>
      <p:sp>
        <p:nvSpPr>
          <p:cNvPr id="21" name="TextBox 2">
            <a:extLst>
              <a:ext uri="{FF2B5EF4-FFF2-40B4-BE49-F238E27FC236}">
                <a16:creationId xmlns:a16="http://schemas.microsoft.com/office/drawing/2014/main" id="{F5D92E97-7DED-1E1E-A03D-E44EB91CB61E}"/>
              </a:ext>
            </a:extLst>
          </p:cNvPr>
          <p:cNvSpPr txBox="1"/>
          <p:nvPr/>
        </p:nvSpPr>
        <p:spPr>
          <a:xfrm>
            <a:off x="3050918" y="5994910"/>
            <a:ext cx="6093691"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0" i="0" u="none" strike="noStrike" baseline="0">
                <a:solidFill>
                  <a:srgbClr val="000000"/>
                </a:solidFill>
                <a:latin typeface="Arial"/>
                <a:ea typeface="Segoe UI"/>
                <a:cs typeface="Arial"/>
              </a:rPr>
              <a:t>A communication barrier </a:t>
            </a:r>
            <a:r>
              <a:rPr lang="en-US" sz="1400">
                <a:solidFill>
                  <a:srgbClr val="000000"/>
                </a:solidFill>
                <a:latin typeface="Arial"/>
                <a:ea typeface="Segoe UI"/>
                <a:cs typeface="Arial"/>
              </a:rPr>
              <a:t>is anything</a:t>
            </a:r>
            <a:r>
              <a:rPr lang="en-US" sz="1400" b="0" i="0" u="none" strike="noStrike" baseline="0">
                <a:solidFill>
                  <a:srgbClr val="000000"/>
                </a:solidFill>
                <a:latin typeface="Arial"/>
                <a:ea typeface="Segoe UI"/>
                <a:cs typeface="Arial"/>
              </a:rPr>
              <a:t> that prevents </a:t>
            </a:r>
            <a:r>
              <a:rPr lang="en-US" sz="1400">
                <a:solidFill>
                  <a:srgbClr val="000000"/>
                </a:solidFill>
                <a:latin typeface="Arial"/>
                <a:ea typeface="Segoe UI"/>
                <a:cs typeface="Arial"/>
              </a:rPr>
              <a:t>people from</a:t>
            </a:r>
            <a:r>
              <a:rPr lang="en-US" sz="1400" b="0" i="0" u="none" strike="noStrike" baseline="0">
                <a:solidFill>
                  <a:srgbClr val="000000"/>
                </a:solidFill>
                <a:latin typeface="Arial"/>
                <a:ea typeface="Segoe UI"/>
                <a:cs typeface="Arial"/>
              </a:rPr>
              <a:t> delivering or receiving </a:t>
            </a:r>
            <a:r>
              <a:rPr lang="en-US" sz="1400">
                <a:solidFill>
                  <a:srgbClr val="000000"/>
                </a:solidFill>
                <a:latin typeface="Arial"/>
                <a:ea typeface="Segoe UI"/>
                <a:cs typeface="Arial"/>
              </a:rPr>
              <a:t>the appropriate</a:t>
            </a:r>
            <a:r>
              <a:rPr lang="en-US" sz="1400" b="0" i="0" u="none" strike="noStrike" baseline="0">
                <a:solidFill>
                  <a:srgbClr val="000000"/>
                </a:solidFill>
                <a:latin typeface="Arial"/>
                <a:ea typeface="Segoe UI"/>
                <a:cs typeface="Arial"/>
              </a:rPr>
              <a:t> message at </a:t>
            </a:r>
            <a:r>
              <a:rPr lang="en-US" sz="1400">
                <a:solidFill>
                  <a:srgbClr val="000000"/>
                </a:solidFill>
                <a:latin typeface="Arial"/>
                <a:ea typeface="Segoe UI"/>
                <a:cs typeface="Arial"/>
              </a:rPr>
              <a:t>the appropriate</a:t>
            </a:r>
            <a:r>
              <a:rPr lang="en-US" sz="1400" b="0" i="0" u="none" strike="noStrike" baseline="0">
                <a:solidFill>
                  <a:srgbClr val="000000"/>
                </a:solidFill>
                <a:latin typeface="Arial"/>
                <a:ea typeface="Segoe UI"/>
                <a:cs typeface="Arial"/>
              </a:rPr>
              <a:t> </a:t>
            </a:r>
            <a:r>
              <a:rPr lang="en-US" sz="1400">
                <a:solidFill>
                  <a:srgbClr val="000000"/>
                </a:solidFill>
                <a:latin typeface="Arial"/>
                <a:ea typeface="Segoe UI"/>
                <a:cs typeface="Arial"/>
              </a:rPr>
              <a:t>moment</a:t>
            </a:r>
            <a:r>
              <a:rPr lang="en-US" sz="1400" b="0" i="0" u="none" strike="noStrike" baseline="0">
                <a:solidFill>
                  <a:srgbClr val="000000"/>
                </a:solidFill>
                <a:latin typeface="Arial"/>
                <a:ea typeface="Segoe UI"/>
                <a:cs typeface="Arial"/>
              </a:rPr>
              <a:t> (</a:t>
            </a:r>
            <a:r>
              <a:rPr lang="en-GB" sz="1400" b="0" i="0" u="none" strike="noStrike" baseline="0" dirty="0">
                <a:solidFill>
                  <a:srgbClr val="222222"/>
                </a:solidFill>
                <a:highlight>
                  <a:srgbClr val="FFFFFF"/>
                </a:highlight>
                <a:latin typeface="Arial"/>
                <a:ea typeface="Segoe UI"/>
                <a:cs typeface="Arial"/>
              </a:rPr>
              <a:t>Gaur </a:t>
            </a:r>
            <a:r>
              <a:rPr lang="en-GB" sz="1400" i="1" dirty="0">
                <a:solidFill>
                  <a:srgbClr val="222222"/>
                </a:solidFill>
                <a:highlight>
                  <a:srgbClr val="FFFFFF"/>
                </a:highlight>
                <a:latin typeface="Arial"/>
                <a:ea typeface="Segoe UI"/>
                <a:cs typeface="Arial"/>
              </a:rPr>
              <a:t>et al</a:t>
            </a:r>
            <a:r>
              <a:rPr lang="en-GB" sz="1400" b="0" i="1" u="none" strike="noStrike" baseline="0" dirty="0">
                <a:solidFill>
                  <a:srgbClr val="222222"/>
                </a:solidFill>
                <a:highlight>
                  <a:srgbClr val="FFFFFF"/>
                </a:highlight>
                <a:latin typeface="Arial"/>
                <a:ea typeface="Segoe UI"/>
                <a:cs typeface="Arial"/>
              </a:rPr>
              <a:t>., </a:t>
            </a:r>
            <a:r>
              <a:rPr lang="en-GB" sz="1400" b="0" i="0" u="none" strike="noStrike" baseline="0" dirty="0">
                <a:solidFill>
                  <a:srgbClr val="222222"/>
                </a:solidFill>
                <a:highlight>
                  <a:srgbClr val="FFFFFF"/>
                </a:highlight>
                <a:latin typeface="Arial"/>
                <a:ea typeface="Segoe UI"/>
                <a:cs typeface="Arial"/>
              </a:rPr>
              <a:t>2022</a:t>
            </a:r>
            <a:r>
              <a:rPr lang="en-GB" sz="1400" dirty="0">
                <a:solidFill>
                  <a:srgbClr val="222222"/>
                </a:solidFill>
                <a:highlight>
                  <a:srgbClr val="FFFFFF"/>
                </a:highlight>
                <a:latin typeface="Arial"/>
                <a:ea typeface="Segoe UI"/>
                <a:cs typeface="Arial"/>
              </a:rPr>
              <a:t>).</a:t>
            </a:r>
            <a:endParaRPr lang="en-GB" sz="1400" dirty="0">
              <a:cs typeface="Arial"/>
            </a:endParaRPr>
          </a:p>
        </p:txBody>
      </p:sp>
    </p:spTree>
    <p:extLst>
      <p:ext uri="{BB962C8B-B14F-4D97-AF65-F5344CB8AC3E}">
        <p14:creationId xmlns:p14="http://schemas.microsoft.com/office/powerpoint/2010/main" val="279747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36D2A5-23AE-8646-8E10-44B71D6CD3B9}"/>
            </a:ext>
          </a:extLst>
        </p:cNvPr>
        <p:cNvGrpSpPr/>
        <p:nvPr/>
      </p:nvGrpSpPr>
      <p:grpSpPr>
        <a:xfrm>
          <a:off x="0" y="0"/>
          <a:ext cx="0" cy="0"/>
          <a:chOff x="0" y="0"/>
          <a:chExt cx="0" cy="0"/>
        </a:xfrm>
      </p:grpSpPr>
      <p:sp>
        <p:nvSpPr>
          <p:cNvPr id="1172" name="Rectangle 117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C6B828-E328-7224-1CB8-73B38160633B}"/>
              </a:ext>
            </a:extLst>
          </p:cNvPr>
          <p:cNvSpPr>
            <a:spLocks noGrp="1"/>
          </p:cNvSpPr>
          <p:nvPr>
            <p:ph type="title"/>
          </p:nvPr>
        </p:nvSpPr>
        <p:spPr>
          <a:xfrm>
            <a:off x="395514" y="386896"/>
            <a:ext cx="10515600" cy="1325563"/>
          </a:xfrm>
        </p:spPr>
        <p:txBody>
          <a:bodyPr vert="horz" lIns="91440" tIns="45720" rIns="91440" bIns="45720" rtlCol="0" anchor="ctr">
            <a:normAutofit/>
          </a:bodyPr>
          <a:lstStyle/>
          <a:p>
            <a:r>
              <a:rPr lang="en-US" sz="3600" b="1">
                <a:latin typeface="Arial"/>
                <a:cs typeface="Arial"/>
              </a:rPr>
              <a:t>Theoretical Frameworks</a:t>
            </a:r>
            <a:endParaRPr lang="en-US" sz="3600">
              <a:latin typeface="Arial"/>
              <a:cs typeface="Arial"/>
            </a:endParaRPr>
          </a:p>
        </p:txBody>
      </p:sp>
      <p:sp>
        <p:nvSpPr>
          <p:cNvPr id="1167" name="Rectangle: Rounded Corners 1166">
            <a:extLst>
              <a:ext uri="{FF2B5EF4-FFF2-40B4-BE49-F238E27FC236}">
                <a16:creationId xmlns:a16="http://schemas.microsoft.com/office/drawing/2014/main" id="{24AE31D7-48E3-20A8-85AF-2C25AB70EEDF}"/>
              </a:ext>
            </a:extLst>
          </p:cNvPr>
          <p:cNvSpPr/>
          <p:nvPr/>
        </p:nvSpPr>
        <p:spPr>
          <a:xfrm>
            <a:off x="7722589" y="2549236"/>
            <a:ext cx="4322617" cy="294409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1400" dirty="0">
                <a:solidFill>
                  <a:srgbClr val="000000"/>
                </a:solidFill>
                <a:latin typeface="Arial"/>
                <a:cs typeface="Arial"/>
              </a:rPr>
              <a:t>Communication models are theoretical structure that outlines and simplifies how information is exchanged between individuals. It helps us understand how meaning is exchanged and where miscommunications could happen by breaking  the communication process into key </a:t>
            </a:r>
            <a:r>
              <a:rPr lang="en-US" sz="1400">
                <a:solidFill>
                  <a:srgbClr val="000000"/>
                </a:solidFill>
                <a:latin typeface="Arial"/>
                <a:cs typeface="Arial"/>
              </a:rPr>
              <a:t>components, such as the sender, message, </a:t>
            </a:r>
            <a:r>
              <a:rPr lang="en-US" sz="1400" dirty="0">
                <a:solidFill>
                  <a:srgbClr val="000000"/>
                </a:solidFill>
                <a:latin typeface="Arial"/>
                <a:cs typeface="Arial"/>
              </a:rPr>
              <a:t>channel, receiver and feedback (</a:t>
            </a:r>
            <a:r>
              <a:rPr lang="en-GB" sz="1400" dirty="0">
                <a:solidFill>
                  <a:srgbClr val="000000"/>
                </a:solidFill>
                <a:latin typeface="Arial"/>
                <a:cs typeface="Arial"/>
              </a:rPr>
              <a:t>Kapur, 2020)</a:t>
            </a:r>
            <a:r>
              <a:rPr lang="en-US" sz="1400" dirty="0">
                <a:solidFill>
                  <a:srgbClr val="000000"/>
                </a:solidFill>
                <a:latin typeface="Arial"/>
                <a:cs typeface="Arial"/>
              </a:rPr>
              <a:t>.</a:t>
            </a:r>
            <a:endParaRPr lang="en-US" sz="1400">
              <a:latin typeface="Arial"/>
              <a:cs typeface="Arial"/>
            </a:endParaRPr>
          </a:p>
        </p:txBody>
      </p:sp>
      <p:graphicFrame>
        <p:nvGraphicFramePr>
          <p:cNvPr id="17" name="Diagram 16">
            <a:extLst>
              <a:ext uri="{FF2B5EF4-FFF2-40B4-BE49-F238E27FC236}">
                <a16:creationId xmlns:a16="http://schemas.microsoft.com/office/drawing/2014/main" id="{D72CA122-04FD-92C6-883B-0E8AE2392477}"/>
              </a:ext>
            </a:extLst>
          </p:cNvPr>
          <p:cNvGraphicFramePr/>
          <p:nvPr>
            <p:extLst>
              <p:ext uri="{D42A27DB-BD31-4B8C-83A1-F6EECF244321}">
                <p14:modId xmlns:p14="http://schemas.microsoft.com/office/powerpoint/2010/main" val="2038267147"/>
              </p:ext>
            </p:extLst>
          </p:nvPr>
        </p:nvGraphicFramePr>
        <p:xfrm>
          <a:off x="533399" y="2551339"/>
          <a:ext cx="6270173" cy="3422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1939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8AF75A-B11C-A46A-540A-D97978A7D7F4}"/>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Shannon and Weaver</a:t>
            </a: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D7181EF-C669-55EC-2115-E98CC8A61507}"/>
              </a:ext>
            </a:extLst>
          </p:cNvPr>
          <p:cNvGraphicFramePr/>
          <p:nvPr>
            <p:extLst>
              <p:ext uri="{D42A27DB-BD31-4B8C-83A1-F6EECF244321}">
                <p14:modId xmlns:p14="http://schemas.microsoft.com/office/powerpoint/2010/main" val="4018198583"/>
              </p:ext>
            </p:extLst>
          </p:nvPr>
        </p:nvGraphicFramePr>
        <p:xfrm>
          <a:off x="391886" y="2064656"/>
          <a:ext cx="6088741" cy="439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9E546B0C-C37B-39E9-0110-62A723F0D89B}"/>
              </a:ext>
            </a:extLst>
          </p:cNvPr>
          <p:cNvSpPr txBox="1"/>
          <p:nvPr/>
        </p:nvSpPr>
        <p:spPr>
          <a:xfrm>
            <a:off x="3875313" y="6462487"/>
            <a:ext cx="24384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a:t>
            </a:r>
            <a:r>
              <a:rPr lang="en-US" sz="1400" b="0" i="0" dirty="0" err="1">
                <a:solidFill>
                  <a:srgbClr val="222222"/>
                </a:solidFill>
                <a:latin typeface="Arial"/>
                <a:ea typeface="Arial"/>
                <a:cs typeface="Arial"/>
              </a:rPr>
              <a:t>Omojuwa</a:t>
            </a:r>
            <a:r>
              <a:rPr lang="en-US" sz="1400" b="0" i="0" dirty="0">
                <a:solidFill>
                  <a:srgbClr val="222222"/>
                </a:solidFill>
                <a:latin typeface="Arial"/>
                <a:ea typeface="Arial"/>
                <a:cs typeface="Arial"/>
              </a:rPr>
              <a:t>, </a:t>
            </a:r>
            <a:r>
              <a:rPr lang="en-US" sz="1400" dirty="0">
                <a:solidFill>
                  <a:srgbClr val="222222"/>
                </a:solidFill>
                <a:latin typeface="Arial"/>
                <a:ea typeface="Arial"/>
                <a:cs typeface="Arial"/>
              </a:rPr>
              <a:t>2025) </a:t>
            </a:r>
            <a:endParaRPr lang="en-US" sz="1400">
              <a:solidFill>
                <a:srgbClr val="222222"/>
              </a:solidFill>
              <a:latin typeface="Arial"/>
              <a:cs typeface="Arial"/>
            </a:endParaRPr>
          </a:p>
        </p:txBody>
      </p:sp>
      <p:sp>
        <p:nvSpPr>
          <p:cNvPr id="1048" name="TextBox 1047">
            <a:extLst>
              <a:ext uri="{FF2B5EF4-FFF2-40B4-BE49-F238E27FC236}">
                <a16:creationId xmlns:a16="http://schemas.microsoft.com/office/drawing/2014/main" id="{64FD9568-C5D2-A584-D856-CFBA23A7A39F}"/>
              </a:ext>
            </a:extLst>
          </p:cNvPr>
          <p:cNvSpPr txBox="1"/>
          <p:nvPr/>
        </p:nvSpPr>
        <p:spPr>
          <a:xfrm>
            <a:off x="9499598" y="6353629"/>
            <a:ext cx="24384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(Kumar</a:t>
            </a:r>
            <a:r>
              <a:rPr lang="en-US" sz="1400" b="0" i="0">
                <a:solidFill>
                  <a:srgbClr val="222222"/>
                </a:solidFill>
                <a:latin typeface="Arial"/>
                <a:ea typeface="Arial"/>
                <a:cs typeface="Arial"/>
              </a:rPr>
              <a:t>, </a:t>
            </a:r>
            <a:r>
              <a:rPr lang="en-US" sz="1400">
                <a:solidFill>
                  <a:srgbClr val="222222"/>
                </a:solidFill>
                <a:latin typeface="Arial"/>
                <a:ea typeface="Arial"/>
                <a:cs typeface="Arial"/>
              </a:rPr>
              <a:t>2019) </a:t>
            </a:r>
            <a:endParaRPr lang="en-US" sz="1400">
              <a:solidFill>
                <a:srgbClr val="222222"/>
              </a:solidFill>
              <a:latin typeface="Arial"/>
              <a:cs typeface="Arial"/>
            </a:endParaRPr>
          </a:p>
        </p:txBody>
      </p:sp>
      <p:pic>
        <p:nvPicPr>
          <p:cNvPr id="4" name="Picture 3" descr="A diagram of communication&#10;&#10;AI-generated content may be incorrect.">
            <a:extLst>
              <a:ext uri="{FF2B5EF4-FFF2-40B4-BE49-F238E27FC236}">
                <a16:creationId xmlns:a16="http://schemas.microsoft.com/office/drawing/2014/main" id="{E6C74CC0-C4A0-E22D-1F02-8F8967DBBE65}"/>
              </a:ext>
            </a:extLst>
          </p:cNvPr>
          <p:cNvPicPr>
            <a:picLocks noChangeAspect="1"/>
          </p:cNvPicPr>
          <p:nvPr/>
        </p:nvPicPr>
        <p:blipFill>
          <a:blip r:embed="rId7"/>
          <a:stretch>
            <a:fillRect/>
          </a:stretch>
        </p:blipFill>
        <p:spPr>
          <a:xfrm>
            <a:off x="6124282" y="2955746"/>
            <a:ext cx="5811761" cy="2780307"/>
          </a:xfrm>
          <a:prstGeom prst="rect">
            <a:avLst/>
          </a:prstGeom>
        </p:spPr>
      </p:pic>
    </p:spTree>
    <p:extLst>
      <p:ext uri="{BB962C8B-B14F-4D97-AF65-F5344CB8AC3E}">
        <p14:creationId xmlns:p14="http://schemas.microsoft.com/office/powerpoint/2010/main" val="151719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313CA-EED2-A24B-1E0D-5658B590197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9BD012-CDA7-72FD-C6CB-D0B588AFF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D2F6268-0122-8F02-9A90-190E21F7E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5507E4-3A83-8C96-C811-0A2D95CE14B5}"/>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Schramm </a:t>
            </a:r>
          </a:p>
        </p:txBody>
      </p:sp>
      <p:sp>
        <p:nvSpPr>
          <p:cNvPr id="13" name="Freeform: Shape 12">
            <a:extLst>
              <a:ext uri="{FF2B5EF4-FFF2-40B4-BE49-F238E27FC236}">
                <a16:creationId xmlns:a16="http://schemas.microsoft.com/office/drawing/2014/main" id="{6F8CF8A6-D261-D11D-0B4B-2AE2F301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5D28E410-69D6-4CEA-2E41-320D877F0324}"/>
              </a:ext>
            </a:extLst>
          </p:cNvPr>
          <p:cNvGraphicFramePr/>
          <p:nvPr>
            <p:extLst>
              <p:ext uri="{D42A27DB-BD31-4B8C-83A1-F6EECF244321}">
                <p14:modId xmlns:p14="http://schemas.microsoft.com/office/powerpoint/2010/main" val="638206184"/>
              </p:ext>
            </p:extLst>
          </p:nvPr>
        </p:nvGraphicFramePr>
        <p:xfrm>
          <a:off x="275772" y="1984827"/>
          <a:ext cx="6328226" cy="4368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37444058-A661-5E06-2F51-7E39BDAF98A6}"/>
              </a:ext>
            </a:extLst>
          </p:cNvPr>
          <p:cNvSpPr txBox="1"/>
          <p:nvPr/>
        </p:nvSpPr>
        <p:spPr>
          <a:xfrm>
            <a:off x="8977085" y="6353630"/>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(Human Focus,</a:t>
            </a:r>
            <a:r>
              <a:rPr lang="en-US" sz="1400" b="0" i="0">
                <a:solidFill>
                  <a:srgbClr val="222222"/>
                </a:solidFill>
                <a:latin typeface="Arial"/>
                <a:ea typeface="Arial"/>
                <a:cs typeface="Arial"/>
              </a:rPr>
              <a:t> </a:t>
            </a:r>
            <a:r>
              <a:rPr lang="en-US" sz="1400">
                <a:solidFill>
                  <a:srgbClr val="222222"/>
                </a:solidFill>
                <a:latin typeface="Arial"/>
                <a:ea typeface="Arial"/>
                <a:cs typeface="Arial"/>
              </a:rPr>
              <a:t>2026) </a:t>
            </a:r>
            <a:endParaRPr lang="en-US" sz="1400">
              <a:solidFill>
                <a:srgbClr val="222222"/>
              </a:solidFill>
              <a:latin typeface="Arial"/>
              <a:cs typeface="Arial"/>
            </a:endParaRPr>
          </a:p>
        </p:txBody>
      </p:sp>
      <p:pic>
        <p:nvPicPr>
          <p:cNvPr id="1140" name="Picture 1139" descr="A diagram of a person and person&amp;#39;s head&#10;&#10;AI-generated content may be incorrect.">
            <a:extLst>
              <a:ext uri="{FF2B5EF4-FFF2-40B4-BE49-F238E27FC236}">
                <a16:creationId xmlns:a16="http://schemas.microsoft.com/office/drawing/2014/main" id="{430B6613-2DD9-B7CE-A6EB-3E1A0C0F4590}"/>
              </a:ext>
            </a:extLst>
          </p:cNvPr>
          <p:cNvPicPr>
            <a:picLocks noChangeAspect="1"/>
          </p:cNvPicPr>
          <p:nvPr/>
        </p:nvPicPr>
        <p:blipFill>
          <a:blip r:embed="rId7"/>
          <a:stretch>
            <a:fillRect/>
          </a:stretch>
        </p:blipFill>
        <p:spPr>
          <a:xfrm>
            <a:off x="6366870" y="2474686"/>
            <a:ext cx="5539746" cy="3425372"/>
          </a:xfrm>
          <a:prstGeom prst="rect">
            <a:avLst/>
          </a:prstGeom>
        </p:spPr>
      </p:pic>
      <p:sp>
        <p:nvSpPr>
          <p:cNvPr id="1429" name="TextBox 1428">
            <a:extLst>
              <a:ext uri="{FF2B5EF4-FFF2-40B4-BE49-F238E27FC236}">
                <a16:creationId xmlns:a16="http://schemas.microsoft.com/office/drawing/2014/main" id="{D7989157-80A0-C77E-7239-5189A4FAFCF0}"/>
              </a:ext>
            </a:extLst>
          </p:cNvPr>
          <p:cNvSpPr txBox="1"/>
          <p:nvPr/>
        </p:nvSpPr>
        <p:spPr>
          <a:xfrm>
            <a:off x="3439884" y="6382658"/>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(Pfaff </a:t>
            </a:r>
            <a:r>
              <a:rPr lang="en-US" sz="1400" i="1" dirty="0">
                <a:solidFill>
                  <a:srgbClr val="222222"/>
                </a:solidFill>
                <a:latin typeface="Arial"/>
                <a:ea typeface="Arial"/>
                <a:cs typeface="Arial"/>
              </a:rPr>
              <a:t>et al.,</a:t>
            </a:r>
            <a:r>
              <a:rPr lang="en-US" sz="1400">
                <a:solidFill>
                  <a:srgbClr val="222222"/>
                </a:solidFill>
                <a:latin typeface="Arial"/>
                <a:ea typeface="Arial"/>
                <a:cs typeface="Arial"/>
              </a:rPr>
              <a:t> 2025) </a:t>
            </a:r>
            <a:endParaRPr lang="en-US" sz="1400">
              <a:solidFill>
                <a:srgbClr val="222222"/>
              </a:solidFill>
              <a:latin typeface="Arial"/>
              <a:cs typeface="Arial"/>
            </a:endParaRPr>
          </a:p>
        </p:txBody>
      </p:sp>
    </p:spTree>
    <p:extLst>
      <p:ext uri="{BB962C8B-B14F-4D97-AF65-F5344CB8AC3E}">
        <p14:creationId xmlns:p14="http://schemas.microsoft.com/office/powerpoint/2010/main" val="2422732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B64D22-FB90-759D-CE69-D3094C1B3F3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B8BD11-1187-55E4-AA7D-BCD3ECD57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423A06C-DDF3-6363-112A-1373B8F5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0B706F-AB41-6704-AB4A-67441B189505}"/>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Berlo SMCR</a:t>
            </a:r>
          </a:p>
        </p:txBody>
      </p:sp>
      <p:sp>
        <p:nvSpPr>
          <p:cNvPr id="13" name="Freeform: Shape 12">
            <a:extLst>
              <a:ext uri="{FF2B5EF4-FFF2-40B4-BE49-F238E27FC236}">
                <a16:creationId xmlns:a16="http://schemas.microsoft.com/office/drawing/2014/main" id="{00D6EFC4-2878-ED18-1607-ED8AA75AE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C832B92-3D36-6C1B-8873-0EDD486FE49F}"/>
              </a:ext>
            </a:extLst>
          </p:cNvPr>
          <p:cNvGraphicFramePr/>
          <p:nvPr>
            <p:extLst>
              <p:ext uri="{D42A27DB-BD31-4B8C-83A1-F6EECF244321}">
                <p14:modId xmlns:p14="http://schemas.microsoft.com/office/powerpoint/2010/main" val="1629994929"/>
              </p:ext>
            </p:extLst>
          </p:nvPr>
        </p:nvGraphicFramePr>
        <p:xfrm>
          <a:off x="174172" y="2021112"/>
          <a:ext cx="6190341" cy="43470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650E43D4-FFC4-36D3-DA53-B4ED65960C5B}"/>
              </a:ext>
            </a:extLst>
          </p:cNvPr>
          <p:cNvSpPr txBox="1"/>
          <p:nvPr/>
        </p:nvSpPr>
        <p:spPr>
          <a:xfrm>
            <a:off x="8273143" y="6382658"/>
            <a:ext cx="36358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(Wilson, 2026) </a:t>
            </a:r>
            <a:endParaRPr lang="en-US" sz="1400">
              <a:solidFill>
                <a:srgbClr val="222222"/>
              </a:solidFill>
              <a:latin typeface="Arial"/>
              <a:cs typeface="Arial"/>
            </a:endParaRPr>
          </a:p>
        </p:txBody>
      </p:sp>
      <p:sp>
        <p:nvSpPr>
          <p:cNvPr id="1429" name="TextBox 1428">
            <a:extLst>
              <a:ext uri="{FF2B5EF4-FFF2-40B4-BE49-F238E27FC236}">
                <a16:creationId xmlns:a16="http://schemas.microsoft.com/office/drawing/2014/main" id="{2717BF0F-9458-D203-1663-17DC3B800ED6}"/>
              </a:ext>
            </a:extLst>
          </p:cNvPr>
          <p:cNvSpPr txBox="1"/>
          <p:nvPr/>
        </p:nvSpPr>
        <p:spPr>
          <a:xfrm>
            <a:off x="3439884" y="6382658"/>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a:t>
            </a:r>
            <a:r>
              <a:rPr lang="en-US" sz="1400" dirty="0" err="1">
                <a:solidFill>
                  <a:srgbClr val="222222"/>
                </a:solidFill>
                <a:latin typeface="Arial"/>
                <a:ea typeface="Arial"/>
                <a:cs typeface="Arial"/>
              </a:rPr>
              <a:t>Kobiruzzaman</a:t>
            </a:r>
            <a:r>
              <a:rPr lang="en-US" sz="1400" i="1" dirty="0">
                <a:solidFill>
                  <a:srgbClr val="222222"/>
                </a:solidFill>
                <a:latin typeface="Arial"/>
                <a:ea typeface="Arial"/>
                <a:cs typeface="Arial"/>
              </a:rPr>
              <a:t>,</a:t>
            </a:r>
            <a:r>
              <a:rPr lang="en-US" sz="1400" dirty="0">
                <a:solidFill>
                  <a:srgbClr val="222222"/>
                </a:solidFill>
                <a:latin typeface="Arial"/>
                <a:ea typeface="Arial"/>
                <a:cs typeface="Arial"/>
              </a:rPr>
              <a:t> 2021) </a:t>
            </a:r>
            <a:endParaRPr lang="en-US" sz="1400">
              <a:solidFill>
                <a:srgbClr val="222222"/>
              </a:solidFill>
              <a:latin typeface="Arial"/>
              <a:cs typeface="Arial"/>
            </a:endParaRPr>
          </a:p>
        </p:txBody>
      </p:sp>
      <p:pic>
        <p:nvPicPr>
          <p:cNvPr id="17" name="Picture 16" descr="A diagram of a model&#10;&#10;AI-generated content may be incorrect.">
            <a:extLst>
              <a:ext uri="{FF2B5EF4-FFF2-40B4-BE49-F238E27FC236}">
                <a16:creationId xmlns:a16="http://schemas.microsoft.com/office/drawing/2014/main" id="{45FB2EFF-1B9E-A107-EFD3-138CF8C000DF}"/>
              </a:ext>
            </a:extLst>
          </p:cNvPr>
          <p:cNvPicPr>
            <a:picLocks noChangeAspect="1"/>
          </p:cNvPicPr>
          <p:nvPr/>
        </p:nvPicPr>
        <p:blipFill>
          <a:blip r:embed="rId7"/>
          <a:stretch>
            <a:fillRect/>
          </a:stretch>
        </p:blipFill>
        <p:spPr>
          <a:xfrm>
            <a:off x="5884636" y="2524578"/>
            <a:ext cx="6025243" cy="3412671"/>
          </a:xfrm>
          <a:prstGeom prst="rect">
            <a:avLst/>
          </a:prstGeom>
        </p:spPr>
      </p:pic>
    </p:spTree>
    <p:extLst>
      <p:ext uri="{BB962C8B-B14F-4D97-AF65-F5344CB8AC3E}">
        <p14:creationId xmlns:p14="http://schemas.microsoft.com/office/powerpoint/2010/main" val="739116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3763-DD49-1363-D41C-DC17572F2F60}"/>
              </a:ext>
            </a:extLst>
          </p:cNvPr>
          <p:cNvSpPr>
            <a:spLocks noGrp="1"/>
          </p:cNvSpPr>
          <p:nvPr>
            <p:ph type="title"/>
          </p:nvPr>
        </p:nvSpPr>
        <p:spPr/>
        <p:txBody>
          <a:bodyPr>
            <a:normAutofit/>
          </a:bodyPr>
          <a:lstStyle/>
          <a:p>
            <a:r>
              <a:rPr lang="en-GB" sz="3600" b="1">
                <a:latin typeface="Arial"/>
                <a:cs typeface="Arial"/>
              </a:rPr>
              <a:t>Strategies to reduce the barriers</a:t>
            </a:r>
          </a:p>
        </p:txBody>
      </p:sp>
      <p:sp>
        <p:nvSpPr>
          <p:cNvPr id="5" name="Rectangle: Rounded Corners 4">
            <a:extLst>
              <a:ext uri="{FF2B5EF4-FFF2-40B4-BE49-F238E27FC236}">
                <a16:creationId xmlns:a16="http://schemas.microsoft.com/office/drawing/2014/main" id="{091040E8-28A7-8BD6-E5B8-E28A50B09EFC}"/>
              </a:ext>
            </a:extLst>
          </p:cNvPr>
          <p:cNvSpPr/>
          <p:nvPr/>
        </p:nvSpPr>
        <p:spPr>
          <a:xfrm>
            <a:off x="672868" y="1530377"/>
            <a:ext cx="5309914" cy="1521384"/>
          </a:xfrm>
          <a:prstGeom prst="roundRec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solidFill>
                <a:latin typeface="Arial"/>
                <a:ea typeface="+mn-lt"/>
                <a:cs typeface="Arial"/>
              </a:rPr>
              <a:t>Regular </a:t>
            </a:r>
            <a:r>
              <a:rPr lang="en-GB" sz="1400" b="1">
                <a:solidFill>
                  <a:schemeClr val="tx1"/>
                </a:solidFill>
                <a:latin typeface="Arial"/>
                <a:ea typeface="+mn-lt"/>
                <a:cs typeface="Arial"/>
              </a:rPr>
              <a:t>Training</a:t>
            </a:r>
            <a:endParaRPr lang="en-GB" sz="1400" b="1" dirty="0">
              <a:solidFill>
                <a:schemeClr val="tx1"/>
              </a:solidFill>
              <a:latin typeface="Arial"/>
              <a:ea typeface="+mn-lt"/>
              <a:cs typeface="Arial"/>
            </a:endParaRPr>
          </a:p>
          <a:p>
            <a:pPr algn="ctr"/>
            <a:r>
              <a:rPr lang="en-GB" sz="1400" dirty="0">
                <a:solidFill>
                  <a:schemeClr val="tx1"/>
                </a:solidFill>
                <a:latin typeface="Arial"/>
                <a:ea typeface="+mn-lt"/>
                <a:cs typeface="Arial"/>
              </a:rPr>
              <a:t>Provide training sessions on workplace regulations, communication and food hygiene, as well as necessary </a:t>
            </a:r>
            <a:r>
              <a:rPr lang="en-GB" sz="1400">
                <a:solidFill>
                  <a:schemeClr val="tx1"/>
                </a:solidFill>
                <a:latin typeface="Arial"/>
                <a:ea typeface="+mn-lt"/>
                <a:cs typeface="Arial"/>
              </a:rPr>
              <a:t>induction training. This ensures that all staff members </a:t>
            </a:r>
            <a:r>
              <a:rPr lang="en-GB" sz="1400" dirty="0">
                <a:solidFill>
                  <a:schemeClr val="tx1"/>
                </a:solidFill>
                <a:latin typeface="Arial"/>
                <a:ea typeface="+mn-lt"/>
                <a:cs typeface="Arial"/>
              </a:rPr>
              <a:t>understand requirements, guidelines, expectations and the standards of the company.</a:t>
            </a:r>
            <a:endParaRPr lang="en-US" sz="1400" dirty="0">
              <a:solidFill>
                <a:schemeClr val="tx1"/>
              </a:solidFill>
              <a:latin typeface="Arial"/>
              <a:cs typeface="Arial"/>
            </a:endParaRPr>
          </a:p>
        </p:txBody>
      </p:sp>
      <p:sp>
        <p:nvSpPr>
          <p:cNvPr id="6" name="Rectangle: Rounded Corners 5">
            <a:extLst>
              <a:ext uri="{FF2B5EF4-FFF2-40B4-BE49-F238E27FC236}">
                <a16:creationId xmlns:a16="http://schemas.microsoft.com/office/drawing/2014/main" id="{206EC537-9553-16A5-6C7E-02E2EBA0F7E7}"/>
              </a:ext>
            </a:extLst>
          </p:cNvPr>
          <p:cNvSpPr/>
          <p:nvPr/>
        </p:nvSpPr>
        <p:spPr>
          <a:xfrm>
            <a:off x="666564" y="3367654"/>
            <a:ext cx="5309368" cy="1469362"/>
          </a:xfrm>
          <a:prstGeom prst="roundRect">
            <a:avLst/>
          </a:pr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Encourage working together and cultural sensitivity</a:t>
            </a:r>
          </a:p>
          <a:p>
            <a:pPr algn="ctr"/>
            <a:r>
              <a:rPr lang="en-GB" sz="1400">
                <a:solidFill>
                  <a:schemeClr val="tx1"/>
                </a:solidFill>
                <a:latin typeface="Arial"/>
                <a:ea typeface="+mn-lt"/>
                <a:cs typeface="Arial"/>
              </a:rPr>
              <a:t>Encourage collaboration among staff members from </a:t>
            </a:r>
            <a:r>
              <a:rPr lang="en-GB" sz="1400" dirty="0">
                <a:solidFill>
                  <a:schemeClr val="tx1"/>
                </a:solidFill>
                <a:latin typeface="Arial"/>
                <a:ea typeface="+mn-lt"/>
                <a:cs typeface="Arial"/>
              </a:rPr>
              <a:t>various cultural backgrounds and the importance of embracing diversity. This enhances respect and mutual understanding.</a:t>
            </a:r>
            <a:endParaRPr lang="en-US" sz="1400" dirty="0">
              <a:solidFill>
                <a:schemeClr val="tx1"/>
              </a:solidFill>
              <a:latin typeface="Aptos" panose="020B0004020202020204"/>
              <a:ea typeface="+mn-lt"/>
              <a:cs typeface="Arial"/>
            </a:endParaRPr>
          </a:p>
        </p:txBody>
      </p:sp>
      <p:sp>
        <p:nvSpPr>
          <p:cNvPr id="7" name="Rectangle: Rounded Corners 6">
            <a:extLst>
              <a:ext uri="{FF2B5EF4-FFF2-40B4-BE49-F238E27FC236}">
                <a16:creationId xmlns:a16="http://schemas.microsoft.com/office/drawing/2014/main" id="{E70860C6-A06B-CFFF-B50A-C4343AFDE616}"/>
              </a:ext>
            </a:extLst>
          </p:cNvPr>
          <p:cNvSpPr/>
          <p:nvPr/>
        </p:nvSpPr>
        <p:spPr>
          <a:xfrm>
            <a:off x="1060548" y="5116898"/>
            <a:ext cx="10546449" cy="1156018"/>
          </a:xfrm>
          <a:prstGeom prst="roundRect">
            <a:avLst/>
          </a:prstGeom>
          <a:solidFill>
            <a:schemeClr val="bg1"/>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solidFill>
                <a:latin typeface="Arial"/>
                <a:ea typeface="+mn-lt"/>
                <a:cs typeface="Arial"/>
              </a:rPr>
              <a:t>Improve Language and </a:t>
            </a:r>
            <a:r>
              <a:rPr lang="en-GB" sz="1400" b="1">
                <a:solidFill>
                  <a:schemeClr val="tx1"/>
                </a:solidFill>
                <a:latin typeface="Arial"/>
                <a:ea typeface="+mn-lt"/>
                <a:cs typeface="Arial"/>
              </a:rPr>
              <a:t>Communication</a:t>
            </a:r>
            <a:endParaRPr lang="en-GB" sz="1400" b="1" dirty="0">
              <a:solidFill>
                <a:schemeClr val="tx1"/>
              </a:solidFill>
              <a:latin typeface="Arial"/>
              <a:ea typeface="+mn-lt"/>
              <a:cs typeface="Arial"/>
            </a:endParaRPr>
          </a:p>
          <a:p>
            <a:pPr algn="ctr"/>
            <a:endParaRPr lang="en-GB" sz="1400" b="1" dirty="0">
              <a:solidFill>
                <a:schemeClr val="tx1"/>
              </a:solidFill>
              <a:latin typeface="Arial"/>
              <a:ea typeface="+mn-lt"/>
              <a:cs typeface="Arial"/>
            </a:endParaRPr>
          </a:p>
          <a:p>
            <a:pPr algn="ctr"/>
            <a:r>
              <a:rPr lang="en-GB" sz="1400" dirty="0">
                <a:solidFill>
                  <a:schemeClr val="tx1"/>
                </a:solidFill>
                <a:latin typeface="Arial"/>
                <a:ea typeface="+mn-lt"/>
                <a:cs typeface="Arial"/>
              </a:rPr>
              <a:t>Use visual aids, activities, </a:t>
            </a:r>
            <a:r>
              <a:rPr lang="en-GB" sz="1400">
                <a:solidFill>
                  <a:schemeClr val="tx1"/>
                </a:solidFill>
                <a:latin typeface="Arial"/>
                <a:ea typeface="+mn-lt"/>
                <a:cs typeface="Arial"/>
              </a:rPr>
              <a:t>multilingual signs</a:t>
            </a:r>
            <a:r>
              <a:rPr lang="en-GB" sz="1400" dirty="0">
                <a:solidFill>
                  <a:schemeClr val="tx1"/>
                </a:solidFill>
                <a:latin typeface="Arial"/>
                <a:ea typeface="+mn-lt"/>
                <a:cs typeface="Arial"/>
              </a:rPr>
              <a:t>, simple English and translators when needed. This enables better instruction understanding for workers with diverse linguistic backgrounds. Use of body language, gestures and visual aids can help to deliver the message.</a:t>
            </a:r>
            <a:endParaRPr lang="en-US" sz="1400">
              <a:solidFill>
                <a:schemeClr val="tx1"/>
              </a:solidFill>
              <a:latin typeface="Arial"/>
              <a:ea typeface="+mn-lt"/>
              <a:cs typeface="Arial"/>
            </a:endParaRPr>
          </a:p>
        </p:txBody>
      </p:sp>
      <p:sp>
        <p:nvSpPr>
          <p:cNvPr id="10" name="Arrow: Curved Right 9">
            <a:extLst>
              <a:ext uri="{FF2B5EF4-FFF2-40B4-BE49-F238E27FC236}">
                <a16:creationId xmlns:a16="http://schemas.microsoft.com/office/drawing/2014/main" id="{D6AF2810-B959-616A-A930-ED510DD72CCB}"/>
              </a:ext>
            </a:extLst>
          </p:cNvPr>
          <p:cNvSpPr/>
          <p:nvPr/>
        </p:nvSpPr>
        <p:spPr>
          <a:xfrm>
            <a:off x="6127571" y="1502397"/>
            <a:ext cx="492125" cy="555625"/>
          </a:xfrm>
          <a:prstGeom prst="curvedRightArrow">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urved Right 7">
            <a:extLst>
              <a:ext uri="{FF2B5EF4-FFF2-40B4-BE49-F238E27FC236}">
                <a16:creationId xmlns:a16="http://schemas.microsoft.com/office/drawing/2014/main" id="{868D4205-3489-CE4F-0611-16558CD6C90B}"/>
              </a:ext>
            </a:extLst>
          </p:cNvPr>
          <p:cNvSpPr/>
          <p:nvPr/>
        </p:nvSpPr>
        <p:spPr>
          <a:xfrm>
            <a:off x="128899" y="1466111"/>
            <a:ext cx="492125" cy="555625"/>
          </a:xfrm>
          <a:prstGeom prst="curved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urved Right 10">
            <a:extLst>
              <a:ext uri="{FF2B5EF4-FFF2-40B4-BE49-F238E27FC236}">
                <a16:creationId xmlns:a16="http://schemas.microsoft.com/office/drawing/2014/main" id="{08E62355-92BD-95E2-0B75-E9AB79A8AE16}"/>
              </a:ext>
            </a:extLst>
          </p:cNvPr>
          <p:cNvSpPr/>
          <p:nvPr/>
        </p:nvSpPr>
        <p:spPr>
          <a:xfrm>
            <a:off x="143411" y="3158382"/>
            <a:ext cx="492125" cy="555625"/>
          </a:xfrm>
          <a:prstGeom prst="curved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urved Right 8">
            <a:extLst>
              <a:ext uri="{FF2B5EF4-FFF2-40B4-BE49-F238E27FC236}">
                <a16:creationId xmlns:a16="http://schemas.microsoft.com/office/drawing/2014/main" id="{F4A096FD-E062-DD54-4EEE-2F9ECFAFD9DE}"/>
              </a:ext>
            </a:extLst>
          </p:cNvPr>
          <p:cNvSpPr/>
          <p:nvPr/>
        </p:nvSpPr>
        <p:spPr>
          <a:xfrm>
            <a:off x="415113" y="4950624"/>
            <a:ext cx="492125" cy="555625"/>
          </a:xfrm>
          <a:prstGeom prst="curved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Arrow: Curved Right 14">
            <a:extLst>
              <a:ext uri="{FF2B5EF4-FFF2-40B4-BE49-F238E27FC236}">
                <a16:creationId xmlns:a16="http://schemas.microsoft.com/office/drawing/2014/main" id="{D605EB52-B127-9ED4-5249-42CAE419AFD4}"/>
              </a:ext>
            </a:extLst>
          </p:cNvPr>
          <p:cNvSpPr/>
          <p:nvPr/>
        </p:nvSpPr>
        <p:spPr>
          <a:xfrm>
            <a:off x="6128114" y="3175202"/>
            <a:ext cx="492125" cy="555625"/>
          </a:xfrm>
          <a:prstGeom prst="curved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Rectangle: Rounded Corners 15">
            <a:extLst>
              <a:ext uri="{FF2B5EF4-FFF2-40B4-BE49-F238E27FC236}">
                <a16:creationId xmlns:a16="http://schemas.microsoft.com/office/drawing/2014/main" id="{023A8D02-895F-3497-3F29-C140A3F651B4}"/>
              </a:ext>
            </a:extLst>
          </p:cNvPr>
          <p:cNvSpPr/>
          <p:nvPr/>
        </p:nvSpPr>
        <p:spPr>
          <a:xfrm>
            <a:off x="6666997" y="3370503"/>
            <a:ext cx="5370815" cy="1471263"/>
          </a:xfrm>
          <a:prstGeom prst="round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Enhancing the Environment</a:t>
            </a:r>
            <a:endParaRPr lang="en-US" sz="1400" b="1">
              <a:solidFill>
                <a:schemeClr val="tx1"/>
              </a:solidFill>
              <a:latin typeface="Arial"/>
              <a:ea typeface="+mn-lt"/>
              <a:cs typeface="Arial"/>
            </a:endParaRPr>
          </a:p>
          <a:p>
            <a:pPr algn="ctr"/>
            <a:r>
              <a:rPr lang="en-GB" sz="1400" dirty="0">
                <a:solidFill>
                  <a:schemeClr val="tx1"/>
                </a:solidFill>
                <a:latin typeface="Arial"/>
                <a:ea typeface="+mn-lt"/>
                <a:cs typeface="Arial"/>
              </a:rPr>
              <a:t>Deliver crucial instructions in quieter areas  and maintain or replacing outdated machinery to</a:t>
            </a:r>
            <a:r>
              <a:rPr lang="en-GB" sz="1400">
                <a:solidFill>
                  <a:schemeClr val="tx1"/>
                </a:solidFill>
                <a:latin typeface="Arial"/>
                <a:ea typeface="+mn-lt"/>
                <a:cs typeface="Arial"/>
              </a:rPr>
              <a:t> reduce environmental noise. To </a:t>
            </a:r>
            <a:r>
              <a:rPr lang="en-GB" sz="1400" dirty="0">
                <a:solidFill>
                  <a:schemeClr val="tx1"/>
                </a:solidFill>
                <a:latin typeface="Arial"/>
                <a:ea typeface="+mn-lt"/>
                <a:cs typeface="Arial"/>
              </a:rPr>
              <a:t>foster a healthy work environment, managers should also promote open conversation and offer supportive feedback.</a:t>
            </a:r>
            <a:endParaRPr lang="en-GB" dirty="0">
              <a:solidFill>
                <a:schemeClr val="tx1"/>
              </a:solidFill>
              <a:latin typeface="Arial"/>
            </a:endParaRPr>
          </a:p>
        </p:txBody>
      </p:sp>
      <p:sp>
        <p:nvSpPr>
          <p:cNvPr id="18" name="Rectangle: Rounded Corners 17">
            <a:extLst>
              <a:ext uri="{FF2B5EF4-FFF2-40B4-BE49-F238E27FC236}">
                <a16:creationId xmlns:a16="http://schemas.microsoft.com/office/drawing/2014/main" id="{07CBF0C7-9B44-6EE0-B86C-A25FDEC4F3B9}"/>
              </a:ext>
            </a:extLst>
          </p:cNvPr>
          <p:cNvSpPr/>
          <p:nvPr/>
        </p:nvSpPr>
        <p:spPr>
          <a:xfrm>
            <a:off x="6673982" y="1515860"/>
            <a:ext cx="5356437" cy="1543022"/>
          </a:xfrm>
          <a:prstGeom prst="roundRect">
            <a:avLst/>
          </a:prstGeom>
          <a:solidFill>
            <a:schemeClr val="bg1"/>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Mentoring and Team support</a:t>
            </a:r>
          </a:p>
          <a:p>
            <a:pPr algn="ctr"/>
            <a:r>
              <a:rPr lang="en-GB" sz="1400">
                <a:solidFill>
                  <a:schemeClr val="tx1"/>
                </a:solidFill>
                <a:latin typeface="Arial"/>
                <a:ea typeface="+mn-lt"/>
                <a:cs typeface="Arial"/>
              </a:rPr>
              <a:t>By pairing together younger employees with more seasoned workers to share expertise and responsibilities, you can foster open communication and respect. To ensure that all employees can comprehend the material, training should be modified to accommodate all age groups.</a:t>
            </a:r>
            <a:endParaRPr lang="en-US" sz="1400">
              <a:solidFill>
                <a:schemeClr val="tx1"/>
              </a:solidFill>
              <a:latin typeface="Arial"/>
              <a:ea typeface="+mn-lt"/>
              <a:cs typeface="Arial"/>
            </a:endParaRPr>
          </a:p>
        </p:txBody>
      </p:sp>
      <p:sp>
        <p:nvSpPr>
          <p:cNvPr id="3" name="TextBox 2">
            <a:extLst>
              <a:ext uri="{FF2B5EF4-FFF2-40B4-BE49-F238E27FC236}">
                <a16:creationId xmlns:a16="http://schemas.microsoft.com/office/drawing/2014/main" id="{246E9EE7-3F3D-E9E7-FC0A-2BC03E4C4B49}"/>
              </a:ext>
            </a:extLst>
          </p:cNvPr>
          <p:cNvSpPr txBox="1"/>
          <p:nvPr/>
        </p:nvSpPr>
        <p:spPr>
          <a:xfrm>
            <a:off x="10098279" y="6477000"/>
            <a:ext cx="19014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22222"/>
                </a:solidFill>
                <a:latin typeface="Arial"/>
              </a:rPr>
              <a:t>(</a:t>
            </a:r>
            <a:r>
              <a:rPr lang="en-GB" sz="1400" b="0" i="0" u="none" strike="noStrike" baseline="0">
                <a:solidFill>
                  <a:srgbClr val="222222"/>
                </a:solidFill>
                <a:latin typeface="Arial"/>
              </a:rPr>
              <a:t>Bahrain</a:t>
            </a:r>
            <a:r>
              <a:rPr lang="en-GB" sz="1400">
                <a:solidFill>
                  <a:srgbClr val="222222"/>
                </a:solidFill>
                <a:latin typeface="Arial"/>
              </a:rPr>
              <a:t> </a:t>
            </a:r>
            <a:r>
              <a:rPr lang="en-GB" sz="1400" i="1">
                <a:solidFill>
                  <a:srgbClr val="222222"/>
                </a:solidFill>
                <a:latin typeface="Arial"/>
              </a:rPr>
              <a:t>et al.,</a:t>
            </a:r>
            <a:r>
              <a:rPr lang="en-GB" sz="1400">
                <a:solidFill>
                  <a:srgbClr val="222222"/>
                </a:solidFill>
                <a:latin typeface="Arial"/>
              </a:rPr>
              <a:t> 2023)</a:t>
            </a:r>
            <a:endParaRPr lang="en-GB" sz="1100"/>
          </a:p>
        </p:txBody>
      </p:sp>
    </p:spTree>
    <p:extLst>
      <p:ext uri="{BB962C8B-B14F-4D97-AF65-F5344CB8AC3E}">
        <p14:creationId xmlns:p14="http://schemas.microsoft.com/office/powerpoint/2010/main" val="2972191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9A449-BEE5-698A-2E98-BCDB9B0D2FA8}"/>
              </a:ext>
            </a:extLst>
          </p:cNvPr>
          <p:cNvSpPr>
            <a:spLocks noGrp="1"/>
          </p:cNvSpPr>
          <p:nvPr>
            <p:ph type="title"/>
          </p:nvPr>
        </p:nvSpPr>
        <p:spPr/>
        <p:txBody>
          <a:bodyPr>
            <a:normAutofit/>
          </a:bodyPr>
          <a:lstStyle/>
          <a:p>
            <a:r>
              <a:rPr lang="en-GB" sz="3600" b="1">
                <a:latin typeface="Arial"/>
                <a:cs typeface="Arial"/>
              </a:rPr>
              <a:t>Conclusion </a:t>
            </a:r>
          </a:p>
        </p:txBody>
      </p:sp>
      <p:graphicFrame>
        <p:nvGraphicFramePr>
          <p:cNvPr id="4" name="Diagram 3">
            <a:extLst>
              <a:ext uri="{FF2B5EF4-FFF2-40B4-BE49-F238E27FC236}">
                <a16:creationId xmlns:a16="http://schemas.microsoft.com/office/drawing/2014/main" id="{049628C1-BA5C-D346-D256-51291A92E83D}"/>
              </a:ext>
            </a:extLst>
          </p:cNvPr>
          <p:cNvGraphicFramePr/>
          <p:nvPr>
            <p:extLst>
              <p:ext uri="{D42A27DB-BD31-4B8C-83A1-F6EECF244321}">
                <p14:modId xmlns:p14="http://schemas.microsoft.com/office/powerpoint/2010/main" val="592556333"/>
              </p:ext>
            </p:extLst>
          </p:nvPr>
        </p:nvGraphicFramePr>
        <p:xfrm>
          <a:off x="387929" y="1720097"/>
          <a:ext cx="11551451" cy="4500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622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09F2E-12E1-11D0-8B88-6FC4DFA581E9}"/>
              </a:ext>
            </a:extLst>
          </p:cNvPr>
          <p:cNvSpPr>
            <a:spLocks noGrp="1"/>
          </p:cNvSpPr>
          <p:nvPr>
            <p:ph type="title"/>
          </p:nvPr>
        </p:nvSpPr>
        <p:spPr/>
        <p:txBody>
          <a:bodyPr>
            <a:normAutofit/>
          </a:bodyPr>
          <a:lstStyle/>
          <a:p>
            <a:r>
              <a:rPr lang="en-GB" sz="3600" b="1">
                <a:latin typeface="Arial"/>
                <a:cs typeface="Arial"/>
              </a:rPr>
              <a:t>Key Findings</a:t>
            </a:r>
          </a:p>
        </p:txBody>
      </p:sp>
      <p:graphicFrame>
        <p:nvGraphicFramePr>
          <p:cNvPr id="4" name="Diagram 3">
            <a:extLst>
              <a:ext uri="{FF2B5EF4-FFF2-40B4-BE49-F238E27FC236}">
                <a16:creationId xmlns:a16="http://schemas.microsoft.com/office/drawing/2014/main" id="{104D4042-B5E6-665D-BAF5-5EC94186AE4E}"/>
              </a:ext>
            </a:extLst>
          </p:cNvPr>
          <p:cNvGraphicFramePr/>
          <p:nvPr>
            <p:extLst>
              <p:ext uri="{D42A27DB-BD31-4B8C-83A1-F6EECF244321}">
                <p14:modId xmlns:p14="http://schemas.microsoft.com/office/powerpoint/2010/main" val="56337940"/>
              </p:ext>
            </p:extLst>
          </p:nvPr>
        </p:nvGraphicFramePr>
        <p:xfrm>
          <a:off x="576842" y="1870817"/>
          <a:ext cx="10995586" cy="4298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285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7AD0-228D-8442-C892-0BBAE95A0CB7}"/>
              </a:ext>
            </a:extLst>
          </p:cNvPr>
          <p:cNvSpPr>
            <a:spLocks noGrp="1"/>
          </p:cNvSpPr>
          <p:nvPr>
            <p:ph type="title"/>
          </p:nvPr>
        </p:nvSpPr>
        <p:spPr>
          <a:xfrm>
            <a:off x="667285" y="365125"/>
            <a:ext cx="10686515" cy="1069190"/>
          </a:xfrm>
        </p:spPr>
        <p:txBody>
          <a:bodyPr>
            <a:normAutofit/>
          </a:bodyPr>
          <a:lstStyle/>
          <a:p>
            <a:r>
              <a:rPr lang="en-GB" sz="3600" b="1">
                <a:latin typeface="Arial"/>
                <a:cs typeface="Arial"/>
              </a:rPr>
              <a:t>Reference List</a:t>
            </a:r>
          </a:p>
        </p:txBody>
      </p:sp>
      <p:sp>
        <p:nvSpPr>
          <p:cNvPr id="3" name="Content Placeholder 2">
            <a:extLst>
              <a:ext uri="{FF2B5EF4-FFF2-40B4-BE49-F238E27FC236}">
                <a16:creationId xmlns:a16="http://schemas.microsoft.com/office/drawing/2014/main" id="{D3A8D6BA-E261-C9C6-7CA1-75C9B92E4208}"/>
              </a:ext>
            </a:extLst>
          </p:cNvPr>
          <p:cNvSpPr>
            <a:spLocks noGrp="1"/>
          </p:cNvSpPr>
          <p:nvPr>
            <p:ph idx="1"/>
          </p:nvPr>
        </p:nvSpPr>
        <p:spPr>
          <a:xfrm>
            <a:off x="205309" y="1319984"/>
            <a:ext cx="11673919" cy="5305046"/>
          </a:xfrm>
        </p:spPr>
        <p:txBody>
          <a:bodyPr vert="horz" lIns="91440" tIns="45720" rIns="91440" bIns="45720" rtlCol="0" anchor="t">
            <a:noAutofit/>
          </a:bodyPr>
          <a:lstStyle/>
          <a:p>
            <a:pPr marL="0" indent="0">
              <a:lnSpc>
                <a:spcPct val="100000"/>
              </a:lnSpc>
              <a:buNone/>
            </a:pPr>
            <a:r>
              <a:rPr lang="en-GB" sz="1400" dirty="0">
                <a:highlight>
                  <a:srgbClr val="FFFFFF"/>
                </a:highlight>
                <a:latin typeface="Arial"/>
                <a:cs typeface="Arial"/>
              </a:rPr>
              <a:t>Bahrain, N.K., </a:t>
            </a:r>
            <a:r>
              <a:rPr lang="en-GB" sz="1400" err="1">
                <a:highlight>
                  <a:srgbClr val="FFFFFF"/>
                </a:highlight>
                <a:latin typeface="Arial"/>
                <a:cs typeface="Arial"/>
              </a:rPr>
              <a:t>Sakrani</a:t>
            </a:r>
            <a:r>
              <a:rPr lang="en-GB" sz="1400" dirty="0">
                <a:highlight>
                  <a:srgbClr val="FFFFFF"/>
                </a:highlight>
                <a:latin typeface="Arial"/>
                <a:cs typeface="Arial"/>
              </a:rPr>
              <a:t>, S.R. and Maidin, A. (2023) 'Communication barriers in work environment: understanding impact and </a:t>
            </a:r>
            <a:r>
              <a:rPr lang="en-GB" sz="1400">
                <a:highlight>
                  <a:srgbClr val="FFFFFF"/>
                </a:highlight>
                <a:latin typeface="Arial"/>
                <a:cs typeface="Arial"/>
              </a:rPr>
              <a:t>challenges', </a:t>
            </a:r>
            <a:r>
              <a:rPr lang="en-GB" sz="1400" i="1">
                <a:highlight>
                  <a:srgbClr val="FFFFFF"/>
                </a:highlight>
                <a:latin typeface="Arial"/>
                <a:cs typeface="Arial"/>
              </a:rPr>
              <a:t>International Journal of Academic Research in Business and Social Sciences</a:t>
            </a:r>
            <a:r>
              <a:rPr lang="en-GB" sz="1400" dirty="0">
                <a:highlight>
                  <a:srgbClr val="FFFFFF"/>
                </a:highlight>
                <a:latin typeface="Arial"/>
                <a:cs typeface="Arial"/>
              </a:rPr>
              <a:t>, 13(11), pp.1489-1503.</a:t>
            </a:r>
            <a:endParaRPr lang="en-GB" sz="1400">
              <a:latin typeface="Arial"/>
              <a:cs typeface="Arial"/>
            </a:endParaRPr>
          </a:p>
          <a:p>
            <a:pPr marL="0" indent="0">
              <a:lnSpc>
                <a:spcPct val="100000"/>
              </a:lnSpc>
              <a:buNone/>
            </a:pPr>
            <a:r>
              <a:rPr lang="en-GB" sz="1400" dirty="0">
                <a:highlight>
                  <a:srgbClr val="FFFFFF"/>
                </a:highlight>
                <a:latin typeface="Arial"/>
                <a:cs typeface="Arial"/>
              </a:rPr>
              <a:t>Gaur, S.K., Gupta, D., Kapoor, S. and Pal, A. (2022) 'Effective Communication Is A Key Tool For Success, To Achieve This How To Overcome Barriers In Communication', </a:t>
            </a:r>
            <a:r>
              <a:rPr lang="en-GB" sz="1400" i="1" dirty="0">
                <a:highlight>
                  <a:srgbClr val="FFFFFF"/>
                </a:highlight>
                <a:latin typeface="Arial"/>
                <a:cs typeface="Arial"/>
              </a:rPr>
              <a:t>Neuro </a:t>
            </a:r>
            <a:r>
              <a:rPr lang="en-GB" sz="1400" i="1" dirty="0" err="1">
                <a:highlight>
                  <a:srgbClr val="FFFFFF"/>
                </a:highlight>
                <a:latin typeface="Arial"/>
                <a:cs typeface="Arial"/>
              </a:rPr>
              <a:t>Quantology</a:t>
            </a:r>
            <a:r>
              <a:rPr lang="en-GB" sz="1400" dirty="0">
                <a:highlight>
                  <a:srgbClr val="FFFFFF"/>
                </a:highlight>
                <a:latin typeface="Arial"/>
                <a:cs typeface="Arial"/>
              </a:rPr>
              <a:t>, 20(16), pp.65-72.</a:t>
            </a:r>
            <a:endParaRPr lang="en-GB" sz="1400">
              <a:latin typeface="Arial"/>
              <a:cs typeface="Arial"/>
            </a:endParaRPr>
          </a:p>
          <a:p>
            <a:pPr marL="0" indent="0">
              <a:lnSpc>
                <a:spcPct val="100000"/>
              </a:lnSpc>
              <a:buNone/>
            </a:pPr>
            <a:r>
              <a:rPr lang="en-GB" sz="1400">
                <a:highlight>
                  <a:srgbClr val="FFFFFF"/>
                </a:highlight>
                <a:latin typeface="Arial"/>
                <a:cs typeface="Arial"/>
              </a:rPr>
              <a:t>Human Focus (2026) </a:t>
            </a:r>
            <a:r>
              <a:rPr lang="en-GB" sz="1400" i="1">
                <a:highlight>
                  <a:srgbClr val="FFFFFF"/>
                </a:highlight>
                <a:latin typeface="Arial"/>
                <a:cs typeface="Arial"/>
              </a:rPr>
              <a:t>Why communication models are important in the workplace.</a:t>
            </a:r>
            <a:r>
              <a:rPr lang="en-GB" sz="1400">
                <a:highlight>
                  <a:srgbClr val="FFFFFF"/>
                </a:highlight>
                <a:latin typeface="Arial"/>
                <a:cs typeface="Arial"/>
              </a:rPr>
              <a:t> Available at: </a:t>
            </a:r>
            <a:r>
              <a:rPr lang="en-GB" sz="1400" dirty="0">
                <a:highlight>
                  <a:srgbClr val="FFFFFF"/>
                </a:highlight>
                <a:latin typeface="Arial"/>
                <a:cs typeface="Arial"/>
                <a:hlinkClick r:id="rId2">
                  <a:extLst>
                    <a:ext uri="{A12FA001-AC4F-418D-AE19-62706E023703}">
                      <ahyp:hlinkClr xmlns:ahyp="http://schemas.microsoft.com/office/drawing/2018/hyperlinkcolor" val="tx"/>
                    </a:ext>
                  </a:extLst>
                </a:hlinkClick>
              </a:rPr>
              <a:t>https://humanfocus.co.uk/blog/why-communication-models-are-important-in-the-workplace/</a:t>
            </a:r>
            <a:r>
              <a:rPr lang="en-GB" sz="1400">
                <a:highlight>
                  <a:srgbClr val="FFFFFF"/>
                </a:highlight>
                <a:latin typeface="Arial"/>
                <a:cs typeface="Arial"/>
              </a:rPr>
              <a:t> (Accessed: 1 July 2026).</a:t>
            </a:r>
            <a:endParaRPr lang="en-GB" sz="1400">
              <a:latin typeface="Arial"/>
              <a:cs typeface="Arial"/>
            </a:endParaRPr>
          </a:p>
          <a:p>
            <a:pPr marL="0" indent="0">
              <a:lnSpc>
                <a:spcPct val="100000"/>
              </a:lnSpc>
              <a:buNone/>
            </a:pPr>
            <a:r>
              <a:rPr lang="en-GB" sz="1400">
                <a:highlight>
                  <a:srgbClr val="FFFFFF"/>
                </a:highlight>
                <a:latin typeface="Arial"/>
                <a:cs typeface="Arial"/>
              </a:rPr>
              <a:t>Kapur, R. (2020). </a:t>
            </a:r>
            <a:r>
              <a:rPr lang="en-GB" sz="1400" i="1">
                <a:highlight>
                  <a:srgbClr val="FFFFFF"/>
                </a:highlight>
                <a:latin typeface="Arial"/>
                <a:cs typeface="Arial"/>
              </a:rPr>
              <a:t>The Models of Communication</a:t>
            </a:r>
            <a:r>
              <a:rPr lang="en-GB" sz="1400">
                <a:highlight>
                  <a:srgbClr val="FFFFFF"/>
                </a:highlight>
                <a:latin typeface="Arial"/>
                <a:cs typeface="Arial"/>
              </a:rPr>
              <a:t>. Available at: </a:t>
            </a:r>
            <a:r>
              <a:rPr lang="en-GB" sz="1400" dirty="0">
                <a:highlight>
                  <a:srgbClr val="FFFFFF"/>
                </a:highlight>
                <a:latin typeface="Arial"/>
                <a:cs typeface="Arial"/>
                <a:hlinkClick r:id="rId3">
                  <a:extLst>
                    <a:ext uri="{A12FA001-AC4F-418D-AE19-62706E023703}">
                      <ahyp:hlinkClr xmlns:ahyp="http://schemas.microsoft.com/office/drawing/2018/hyperlinkcolor" val="tx"/>
                    </a:ext>
                  </a:extLst>
                </a:hlinkClick>
              </a:rPr>
              <a:t>https://www.researchgate.net/publication/344295651_The_Models_of_Communication</a:t>
            </a:r>
            <a:r>
              <a:rPr lang="en-GB" sz="1400" dirty="0">
                <a:highlight>
                  <a:srgbClr val="FFFFFF"/>
                </a:highlight>
                <a:latin typeface="Arial"/>
                <a:cs typeface="Arial"/>
              </a:rPr>
              <a:t> (Accessed: 2 July 2026).</a:t>
            </a:r>
            <a:endParaRPr lang="en-US" sz="1400">
              <a:highlight>
                <a:srgbClr val="FFFFFF"/>
              </a:highlight>
              <a:latin typeface="Arial"/>
              <a:cs typeface="Arial"/>
            </a:endParaRPr>
          </a:p>
          <a:p>
            <a:pPr marL="0" indent="0">
              <a:lnSpc>
                <a:spcPct val="100000"/>
              </a:lnSpc>
              <a:buNone/>
            </a:pPr>
            <a:r>
              <a:rPr lang="en-GB" sz="1400" dirty="0" err="1">
                <a:highlight>
                  <a:srgbClr val="FFFFFF"/>
                </a:highlight>
                <a:latin typeface="Arial"/>
                <a:cs typeface="Arial"/>
              </a:rPr>
              <a:t>Kobiruzzaman</a:t>
            </a:r>
            <a:r>
              <a:rPr lang="en-GB" sz="1400" dirty="0">
                <a:highlight>
                  <a:srgbClr val="FFFFFF"/>
                </a:highlight>
                <a:latin typeface="Arial"/>
                <a:cs typeface="Arial"/>
              </a:rPr>
              <a:t>, M.M. (2021) </a:t>
            </a:r>
            <a:r>
              <a:rPr lang="en-GB" sz="1400" i="1" dirty="0">
                <a:highlight>
                  <a:srgbClr val="FFFFFF"/>
                </a:highlight>
                <a:latin typeface="Arial"/>
                <a:cs typeface="Arial"/>
              </a:rPr>
              <a:t>David Berlo’s SMCR Model of Communication Example and Explanation</a:t>
            </a:r>
            <a:r>
              <a:rPr lang="en-GB" sz="1400" dirty="0">
                <a:highlight>
                  <a:srgbClr val="FFFFFF"/>
                </a:highlight>
                <a:latin typeface="Arial"/>
                <a:cs typeface="Arial"/>
              </a:rPr>
              <a:t>. Available at: </a:t>
            </a:r>
            <a:r>
              <a:rPr lang="en-GB" sz="1400" dirty="0">
                <a:highlight>
                  <a:srgbClr val="FFFFFF"/>
                </a:highlight>
                <a:latin typeface="Arial"/>
                <a:cs typeface="Arial"/>
                <a:hlinkClick r:id="rId4">
                  <a:extLst>
                    <a:ext uri="{A12FA001-AC4F-418D-AE19-62706E023703}">
                      <ahyp:hlinkClr xmlns:ahyp="http://schemas.microsoft.com/office/drawing/2018/hyperlinkcolor" val="tx"/>
                    </a:ext>
                  </a:extLst>
                </a:hlinkClick>
              </a:rPr>
              <a:t>https://newsmoor.com/smcr-model-of-communication-david-berlos-smcr-model-of-communication-example/</a:t>
            </a:r>
            <a:r>
              <a:rPr lang="en-GB" sz="1400" dirty="0">
                <a:highlight>
                  <a:srgbClr val="FFFFFF"/>
                </a:highlight>
                <a:latin typeface="Arial"/>
                <a:cs typeface="Arial"/>
              </a:rPr>
              <a:t> (Accessed: 3 July 2026).</a:t>
            </a:r>
            <a:endParaRPr lang="en-US" sz="1400">
              <a:highlight>
                <a:srgbClr val="FFFFFF"/>
              </a:highlight>
              <a:latin typeface="Arial"/>
              <a:cs typeface="Arial"/>
            </a:endParaRPr>
          </a:p>
          <a:p>
            <a:pPr marL="0" indent="0">
              <a:lnSpc>
                <a:spcPct val="100000"/>
              </a:lnSpc>
              <a:buNone/>
            </a:pPr>
            <a:r>
              <a:rPr lang="en-GB" sz="1400">
                <a:highlight>
                  <a:srgbClr val="FFFFFF"/>
                </a:highlight>
                <a:latin typeface="Arial"/>
                <a:cs typeface="Arial"/>
              </a:rPr>
              <a:t>Kumar, R. (2019) </a:t>
            </a:r>
            <a:r>
              <a:rPr lang="en-GB" sz="1400" i="1">
                <a:highlight>
                  <a:srgbClr val="FFFFFF"/>
                </a:highlight>
                <a:latin typeface="Arial"/>
                <a:cs typeface="Arial"/>
              </a:rPr>
              <a:t>Shannon and Weaver Model</a:t>
            </a:r>
            <a:r>
              <a:rPr lang="en-GB" sz="1400">
                <a:highlight>
                  <a:srgbClr val="FFFFFF"/>
                </a:highlight>
                <a:latin typeface="Arial"/>
                <a:cs typeface="Arial"/>
              </a:rPr>
              <a:t>. Available at: </a:t>
            </a:r>
            <a:r>
              <a:rPr lang="en-GB" sz="1400" dirty="0">
                <a:highlight>
                  <a:srgbClr val="FFFFFF"/>
                </a:highlight>
                <a:latin typeface="Arial"/>
                <a:cs typeface="Arial"/>
                <a:hlinkClick r:id="rId5">
                  <a:extLst>
                    <a:ext uri="{A12FA001-AC4F-418D-AE19-62706E023703}">
                      <ahyp:hlinkClr xmlns:ahyp="http://schemas.microsoft.com/office/drawing/2018/hyperlinkcolor" val="tx"/>
                    </a:ext>
                  </a:extLst>
                </a:hlinkClick>
              </a:rPr>
              <a:t>https://jmcstudyhub.com/shannon-and-weaver-model-of-communication-mass-communication/</a:t>
            </a:r>
            <a:r>
              <a:rPr lang="en-GB" sz="1400">
                <a:highlight>
                  <a:srgbClr val="FFFFFF"/>
                </a:highlight>
                <a:latin typeface="Arial"/>
                <a:cs typeface="Arial"/>
              </a:rPr>
              <a:t> (Accessed: 2 July 2026).</a:t>
            </a:r>
            <a:endParaRPr lang="en-GB" sz="1400">
              <a:latin typeface="Arial"/>
              <a:cs typeface="Arial"/>
            </a:endParaRPr>
          </a:p>
          <a:p>
            <a:pPr marL="0" indent="0">
              <a:lnSpc>
                <a:spcPct val="100000"/>
              </a:lnSpc>
              <a:buNone/>
            </a:pPr>
            <a:r>
              <a:rPr lang="en-GB" sz="1400" dirty="0" err="1">
                <a:highlight>
                  <a:srgbClr val="FFFFFF"/>
                </a:highlight>
                <a:latin typeface="Arial"/>
                <a:cs typeface="Arial"/>
              </a:rPr>
              <a:t>Omojuwa</a:t>
            </a:r>
            <a:r>
              <a:rPr lang="en-GB" sz="1400" dirty="0">
                <a:highlight>
                  <a:srgbClr val="FFFFFF"/>
                </a:highlight>
                <a:latin typeface="Arial"/>
                <a:cs typeface="Arial"/>
              </a:rPr>
              <a:t>, B.A. (2025) </a:t>
            </a:r>
            <a:r>
              <a:rPr lang="en-GB" sz="1400" i="1" dirty="0">
                <a:highlight>
                  <a:srgbClr val="FFFFFF"/>
                </a:highlight>
                <a:latin typeface="Arial"/>
                <a:cs typeface="Arial"/>
              </a:rPr>
              <a:t>Exploring the Communication Process Model</a:t>
            </a:r>
            <a:r>
              <a:rPr lang="en-GB" sz="1400" dirty="0">
                <a:highlight>
                  <a:srgbClr val="FFFFFF"/>
                </a:highlight>
                <a:latin typeface="Arial"/>
                <a:cs typeface="Arial"/>
              </a:rPr>
              <a:t>. Mount Saint Vincent University.</a:t>
            </a:r>
          </a:p>
          <a:p>
            <a:pPr marL="0" indent="0">
              <a:lnSpc>
                <a:spcPct val="100000"/>
              </a:lnSpc>
              <a:buNone/>
            </a:pPr>
            <a:r>
              <a:rPr lang="en-GB" sz="1400" dirty="0">
                <a:highlight>
                  <a:srgbClr val="FFFFFF"/>
                </a:highlight>
                <a:latin typeface="Arial"/>
                <a:cs typeface="Arial"/>
              </a:rPr>
              <a:t>Prabavathi, R. and Nagasubramani</a:t>
            </a:r>
            <a:r>
              <a:rPr lang="en-GB" sz="1400">
                <a:highlight>
                  <a:srgbClr val="FFFFFF"/>
                </a:highlight>
                <a:latin typeface="Arial"/>
                <a:cs typeface="Arial"/>
              </a:rPr>
              <a:t>, P.C. (2018) 'Effective oral and written communication', </a:t>
            </a:r>
            <a:r>
              <a:rPr lang="en-GB" sz="1400" i="1">
                <a:highlight>
                  <a:srgbClr val="FFFFFF"/>
                </a:highlight>
                <a:latin typeface="Arial"/>
                <a:cs typeface="Arial"/>
              </a:rPr>
              <a:t>Journal of Applied and Advanced Research</a:t>
            </a:r>
            <a:r>
              <a:rPr lang="en-GB" sz="1400" dirty="0">
                <a:highlight>
                  <a:srgbClr val="FFFFFF"/>
                </a:highlight>
                <a:latin typeface="Arial"/>
                <a:cs typeface="Arial"/>
              </a:rPr>
              <a:t>, 3(1), pp.29-32.</a:t>
            </a:r>
            <a:endParaRPr lang="en-GB" sz="1400">
              <a:latin typeface="Arial"/>
              <a:cs typeface="Arial"/>
            </a:endParaRPr>
          </a:p>
          <a:p>
            <a:pPr marL="0" indent="0">
              <a:lnSpc>
                <a:spcPct val="100000"/>
              </a:lnSpc>
              <a:buNone/>
            </a:pPr>
            <a:r>
              <a:rPr lang="en-GB" sz="1400" dirty="0">
                <a:highlight>
                  <a:srgbClr val="FFFFFF"/>
                </a:highlight>
                <a:latin typeface="Arial"/>
                <a:cs typeface="Arial"/>
              </a:rPr>
              <a:t>Pfaff, M.S., Roundtree, K.A., Urqueta Alfaro, A. and Ybarra, V.T. (2025) 'The effective communication framework: a new approach to hearing </a:t>
            </a:r>
            <a:r>
              <a:rPr lang="en-GB" sz="1400">
                <a:highlight>
                  <a:srgbClr val="FFFFFF"/>
                </a:highlight>
                <a:latin typeface="Arial"/>
                <a:cs typeface="Arial"/>
              </a:rPr>
              <a:t>assistive communication technologies', </a:t>
            </a:r>
            <a:r>
              <a:rPr lang="en-GB" sz="1400" i="1">
                <a:highlight>
                  <a:srgbClr val="FFFFFF"/>
                </a:highlight>
                <a:latin typeface="Arial"/>
                <a:cs typeface="Arial"/>
              </a:rPr>
              <a:t>Universal Access in the Information Society</a:t>
            </a:r>
            <a:r>
              <a:rPr lang="en-GB" sz="1400" dirty="0">
                <a:highlight>
                  <a:srgbClr val="FFFFFF"/>
                </a:highlight>
                <a:latin typeface="Arial"/>
                <a:cs typeface="Arial"/>
              </a:rPr>
              <a:t>, 24(3), pp.2283-2294.</a:t>
            </a:r>
            <a:endParaRPr lang="en-GB" sz="1400">
              <a:latin typeface="Arial"/>
              <a:cs typeface="Arial"/>
            </a:endParaRPr>
          </a:p>
          <a:p>
            <a:pPr marL="0" indent="0">
              <a:lnSpc>
                <a:spcPct val="100000"/>
              </a:lnSpc>
              <a:buNone/>
            </a:pPr>
            <a:r>
              <a:rPr lang="en-GB" sz="1400" dirty="0" err="1">
                <a:highlight>
                  <a:srgbClr val="FFFFFF"/>
                </a:highlight>
                <a:latin typeface="Arial"/>
                <a:cs typeface="Arial"/>
              </a:rPr>
              <a:t>Wlison</a:t>
            </a:r>
            <a:r>
              <a:rPr lang="en-GB" sz="1400" dirty="0">
                <a:highlight>
                  <a:srgbClr val="FFFFFF"/>
                </a:highlight>
                <a:latin typeface="Arial"/>
                <a:cs typeface="Arial"/>
              </a:rPr>
              <a:t>, C. (2026) </a:t>
            </a:r>
            <a:r>
              <a:rPr lang="en-GB" sz="1400" i="1" dirty="0">
                <a:highlight>
                  <a:srgbClr val="FFFFFF"/>
                </a:highlight>
                <a:latin typeface="Arial"/>
                <a:cs typeface="Arial"/>
              </a:rPr>
              <a:t>3 Fundamental Models of Communication. </a:t>
            </a:r>
            <a:r>
              <a:rPr lang="en-GB" sz="1400" dirty="0">
                <a:highlight>
                  <a:srgbClr val="FFFFFF"/>
                </a:highlight>
                <a:latin typeface="Arial"/>
                <a:cs typeface="Arial"/>
              </a:rPr>
              <a:t>Available at: </a:t>
            </a:r>
            <a:r>
              <a:rPr lang="en-GB" sz="1400" dirty="0">
                <a:highlight>
                  <a:srgbClr val="FFFFFF"/>
                </a:highlight>
                <a:latin typeface="Arial"/>
                <a:cs typeface="Arial"/>
                <a:hlinkClick r:id="rId6">
                  <a:extLst>
                    <a:ext uri="{A12FA001-AC4F-418D-AE19-62706E023703}">
                      <ahyp:hlinkClr xmlns:ahyp="http://schemas.microsoft.com/office/drawing/2018/hyperlinkcolor" val="tx"/>
                    </a:ext>
                  </a:extLst>
                </a:hlinkClick>
              </a:rPr>
              <a:t>https://www.theknowledgeacademy.com/blog/models-of-communication/</a:t>
            </a:r>
            <a:r>
              <a:rPr lang="en-GB" sz="1400" dirty="0">
                <a:highlight>
                  <a:srgbClr val="FFFFFF"/>
                </a:highlight>
                <a:latin typeface="Arial"/>
                <a:cs typeface="Arial"/>
              </a:rPr>
              <a:t> (Accessed: 3 July 2026).</a:t>
            </a:r>
          </a:p>
          <a:p>
            <a:pPr marL="0" indent="0">
              <a:lnSpc>
                <a:spcPct val="100000"/>
              </a:lnSpc>
              <a:buNone/>
            </a:pPr>
            <a:endParaRPr lang="en-GB" sz="1400" dirty="0">
              <a:highlight>
                <a:srgbClr val="FFFFFF"/>
              </a:highlight>
              <a:latin typeface="Arial"/>
              <a:cs typeface="Arial"/>
            </a:endParaRPr>
          </a:p>
        </p:txBody>
      </p:sp>
    </p:spTree>
    <p:extLst>
      <p:ext uri="{BB962C8B-B14F-4D97-AF65-F5344CB8AC3E}">
        <p14:creationId xmlns:p14="http://schemas.microsoft.com/office/powerpoint/2010/main" val="2923599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1690</Words>
  <Application>Microsoft Macintosh PowerPoint</Application>
  <PresentationFormat>Widescreen</PresentationFormat>
  <Paragraphs>140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Segoe UI</vt:lpstr>
      <vt:lpstr>Source Sans Pro</vt:lpstr>
      <vt:lpstr>office theme</vt:lpstr>
      <vt:lpstr>PowerPoint Presentation</vt:lpstr>
      <vt:lpstr>Contents</vt:lpstr>
      <vt:lpstr>Overview of Flight Foods </vt:lpstr>
      <vt:lpstr>The Problem</vt:lpstr>
      <vt:lpstr>What will be Presented</vt:lpstr>
      <vt:lpstr>PowerPoint Presentation</vt:lpstr>
      <vt:lpstr>Communication Barriers at Flight Foods</vt:lpstr>
      <vt:lpstr>Theoretical Frameworks</vt:lpstr>
      <vt:lpstr>Shannon and Weaver</vt:lpstr>
      <vt:lpstr>Schramm </vt:lpstr>
      <vt:lpstr>Berlo SMCR</vt:lpstr>
      <vt:lpstr>Strategies to reduce the barriers</vt:lpstr>
      <vt:lpstr>Conclusion </vt:lpstr>
      <vt:lpstr>Key Findings</vt:lpstr>
      <vt:lpstr>Reference List</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Samina Mumtaz (2119016)</cp:lastModifiedBy>
  <cp:revision>1144</cp:revision>
  <dcterms:created xsi:type="dcterms:W3CDTF">2026-06-26T11:23:52Z</dcterms:created>
  <dcterms:modified xsi:type="dcterms:W3CDTF">2026-07-08T12:46:22Z</dcterms:modified>
</cp:coreProperties>
</file>