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4"/>
  </p:notesMasterIdLst>
  <p:sldIdLst>
    <p:sldId id="256" r:id="rId5"/>
    <p:sldId id="272" r:id="rId6"/>
    <p:sldId id="273" r:id="rId7"/>
    <p:sldId id="262" r:id="rId8"/>
    <p:sldId id="257" r:id="rId9"/>
    <p:sldId id="271" r:id="rId10"/>
    <p:sldId id="258" r:id="rId11"/>
    <p:sldId id="260" r:id="rId12"/>
    <p:sldId id="259" r:id="rId13"/>
    <p:sldId id="261" r:id="rId14"/>
    <p:sldId id="270" r:id="rId15"/>
    <p:sldId id="263" r:id="rId16"/>
    <p:sldId id="264" r:id="rId17"/>
    <p:sldId id="267" r:id="rId18"/>
    <p:sldId id="289" r:id="rId19"/>
    <p:sldId id="290" r:id="rId20"/>
    <p:sldId id="269" r:id="rId21"/>
    <p:sldId id="268" r:id="rId22"/>
    <p:sldId id="26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CBE8E0C-2765-4477-ABD6-C3072502A8FD}" v="6" dt="2026-01-30T17:10:28.8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4CF1AF79-41B6-49ED-8387-A2EFD069B85B}"/>
    <pc:docChg chg="custSel addSld modSld">
      <pc:chgData name="Helen A Griffiths" userId="970ac652-efaf-451a-9e9c-3191bf6940a9" providerId="ADAL" clId="{4CF1AF79-41B6-49ED-8387-A2EFD069B85B}" dt="2026-01-30T17:10:00.353" v="7"/>
      <pc:docMkLst>
        <pc:docMk/>
      </pc:docMkLst>
      <pc:sldChg chg="modSp">
        <pc:chgData name="Helen A Griffiths" userId="970ac652-efaf-451a-9e9c-3191bf6940a9" providerId="ADAL" clId="{4CF1AF79-41B6-49ED-8387-A2EFD069B85B}" dt="2026-01-30T17:08:24.585" v="4" actId="20577"/>
        <pc:sldMkLst>
          <pc:docMk/>
          <pc:sldMk cId="2565097211" sldId="256"/>
        </pc:sldMkLst>
        <pc:spChg chg="mod">
          <ac:chgData name="Helen A Griffiths" userId="970ac652-efaf-451a-9e9c-3191bf6940a9" providerId="ADAL" clId="{4CF1AF79-41B6-49ED-8387-A2EFD069B85B}" dt="2026-01-30T17:08:24.585" v="4" actId="20577"/>
          <ac:spMkLst>
            <pc:docMk/>
            <pc:sldMk cId="2565097211" sldId="256"/>
            <ac:spMk id="2" creationId="{DAE425AA-F911-4ADB-902E-F66094D04838}"/>
          </ac:spMkLst>
        </pc:spChg>
      </pc:sldChg>
      <pc:sldChg chg="delSp delDesignElem">
        <pc:chgData name="Helen A Griffiths" userId="970ac652-efaf-451a-9e9c-3191bf6940a9" providerId="ADAL" clId="{4CF1AF79-41B6-49ED-8387-A2EFD069B85B}" dt="2026-01-30T17:09:52.452" v="6"/>
        <pc:sldMkLst>
          <pc:docMk/>
          <pc:sldMk cId="940791520" sldId="269"/>
        </pc:sldMkLst>
        <pc:grpChg chg="del">
          <ac:chgData name="Helen A Griffiths" userId="970ac652-efaf-451a-9e9c-3191bf6940a9" providerId="ADAL" clId="{4CF1AF79-41B6-49ED-8387-A2EFD069B85B}" dt="2026-01-30T17:09:52.452" v="6"/>
          <ac:grpSpMkLst>
            <pc:docMk/>
            <pc:sldMk cId="940791520" sldId="269"/>
            <ac:grpSpMk id="8" creationId="{88C9B83F-64CD-41C1-925F-A08801FFD0BD}"/>
          </ac:grpSpMkLst>
        </pc:grpChg>
      </pc:sldChg>
      <pc:sldChg chg="modSp">
        <pc:chgData name="Helen A Griffiths" userId="970ac652-efaf-451a-9e9c-3191bf6940a9" providerId="ADAL" clId="{4CF1AF79-41B6-49ED-8387-A2EFD069B85B}" dt="2026-01-30T17:10:00.353" v="7"/>
        <pc:sldMkLst>
          <pc:docMk/>
          <pc:sldMk cId="4216213666" sldId="272"/>
        </pc:sldMkLst>
        <pc:spChg chg="mod">
          <ac:chgData name="Helen A Griffiths" userId="970ac652-efaf-451a-9e9c-3191bf6940a9" providerId="ADAL" clId="{4CF1AF79-41B6-49ED-8387-A2EFD069B85B}" dt="2026-01-30T17:10:00.353" v="7"/>
          <ac:spMkLst>
            <pc:docMk/>
            <pc:sldMk cId="4216213666" sldId="272"/>
            <ac:spMk id="4" creationId="{00000000-0000-0000-0000-000000000000}"/>
          </ac:spMkLst>
        </pc:spChg>
      </pc:sldChg>
      <pc:sldChg chg="modSp">
        <pc:chgData name="Helen A Griffiths" userId="970ac652-efaf-451a-9e9c-3191bf6940a9" providerId="ADAL" clId="{4CF1AF79-41B6-49ED-8387-A2EFD069B85B}" dt="2026-01-30T17:10:00.353" v="7"/>
        <pc:sldMkLst>
          <pc:docMk/>
          <pc:sldMk cId="544448713" sldId="273"/>
        </pc:sldMkLst>
        <pc:spChg chg="mod">
          <ac:chgData name="Helen A Griffiths" userId="970ac652-efaf-451a-9e9c-3191bf6940a9" providerId="ADAL" clId="{4CF1AF79-41B6-49ED-8387-A2EFD069B85B}" dt="2026-01-30T17:10:00.353" v="7"/>
          <ac:spMkLst>
            <pc:docMk/>
            <pc:sldMk cId="544448713" sldId="273"/>
            <ac:spMk id="2" creationId="{00000000-0000-0000-0000-000000000000}"/>
          </ac:spMkLst>
        </pc:spChg>
      </pc:sldChg>
      <pc:sldChg chg="modSp add mod">
        <pc:chgData name="Helen A Griffiths" userId="970ac652-efaf-451a-9e9c-3191bf6940a9" providerId="ADAL" clId="{4CF1AF79-41B6-49ED-8387-A2EFD069B85B}" dt="2026-01-30T17:10:00.353" v="7"/>
        <pc:sldMkLst>
          <pc:docMk/>
          <pc:sldMk cId="270730174" sldId="289"/>
        </pc:sldMkLst>
        <pc:spChg chg="mod">
          <ac:chgData name="Helen A Griffiths" userId="970ac652-efaf-451a-9e9c-3191bf6940a9" providerId="ADAL" clId="{4CF1AF79-41B6-49ED-8387-A2EFD069B85B}" dt="2026-01-30T17:10:00.353" v="7"/>
          <ac:spMkLst>
            <pc:docMk/>
            <pc:sldMk cId="270730174" sldId="289"/>
            <ac:spMk id="2" creationId="{2D8356A2-4F92-659C-317C-2BB3C7961882}"/>
          </ac:spMkLst>
        </pc:spChg>
        <pc:spChg chg="mod">
          <ac:chgData name="Helen A Griffiths" userId="970ac652-efaf-451a-9e9c-3191bf6940a9" providerId="ADAL" clId="{4CF1AF79-41B6-49ED-8387-A2EFD069B85B}" dt="2026-01-30T17:10:00.353" v="7"/>
          <ac:spMkLst>
            <pc:docMk/>
            <pc:sldMk cId="270730174" sldId="289"/>
            <ac:spMk id="3" creationId="{C08182EB-B995-BD15-0C56-C6CA326A46D4}"/>
          </ac:spMkLst>
        </pc:spChg>
        <pc:spChg chg="mod">
          <ac:chgData name="Helen A Griffiths" userId="970ac652-efaf-451a-9e9c-3191bf6940a9" providerId="ADAL" clId="{4CF1AF79-41B6-49ED-8387-A2EFD069B85B}" dt="2026-01-30T17:10:00.353" v="7"/>
          <ac:spMkLst>
            <pc:docMk/>
            <pc:sldMk cId="270730174" sldId="289"/>
            <ac:spMk id="4" creationId="{BF1BD684-AA08-0EA5-7013-8C96B7270818}"/>
          </ac:spMkLst>
        </pc:spChg>
      </pc:sldChg>
      <pc:sldChg chg="add">
        <pc:chgData name="Helen A Griffiths" userId="970ac652-efaf-451a-9e9c-3191bf6940a9" providerId="ADAL" clId="{4CF1AF79-41B6-49ED-8387-A2EFD069B85B}" dt="2026-01-30T17:07:15.432" v="3"/>
        <pc:sldMkLst>
          <pc:docMk/>
          <pc:sldMk cId="815275204" sldId="29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CC90B3-AC40-4F88-A9C2-6922F9DA852B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2A1F3F-7436-4A92-9097-D2402E1D1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703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460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585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843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277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9116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2685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237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7723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0795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837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86427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7553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857854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9836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955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5299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CCD8C-5339-4189-8ED8-5C0DBC9C3B17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C8116-9EBD-453A-ACC2-994BEFB2F05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66978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91E4B7-765D-462C-8015-4782FD317923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46E22DC-CE87-4DF0-A246-424564BB07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j9A3ceOBihM?list=PLvcb33xNTVUmLYMrAu8miiYx2tCp_B0Pd&amp;t=111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offensivecrayons.com/products/all-6-editions-offensive-crayons" TargetMode="External"/><Relationship Id="rId7" Type="http://schemas.openxmlformats.org/officeDocument/2006/relationships/image" Target="../media/image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wordexceler.ru/colors-for-highlighting-in-word/" TargetMode="Externa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writing-process/prewriting-strategies/prewriting-strategies-asking-defining-questions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3166520/" TargetMode="External"/><Relationship Id="rId2" Type="http://schemas.openxmlformats.org/officeDocument/2006/relationships/hyperlink" Target="https://scholarworks.umass.edu/cgi/viewcontent.cgi?article=1390&amp;context=pare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25AA-F911-4ADB-902E-F66094D04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0669" y="1097339"/>
            <a:ext cx="10011831" cy="262388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cy-GB" sz="6600" dirty="0">
                <a:solidFill>
                  <a:schemeClr val="tx1"/>
                </a:solidFill>
              </a:rPr>
              <a:t>ECES5020C</a:t>
            </a:r>
            <a:br>
              <a:rPr lang="cy-GB" sz="6600" dirty="0">
                <a:solidFill>
                  <a:schemeClr val="tx1"/>
                </a:solidFill>
              </a:rPr>
            </a:br>
            <a:r>
              <a:rPr lang="cy-GB" sz="6600" dirty="0">
                <a:solidFill>
                  <a:schemeClr val="tx1"/>
                </a:solidFill>
              </a:rPr>
              <a:t>Ymchwil Addysgol</a:t>
            </a:r>
            <a:br>
              <a:rPr lang="cy-GB" sz="6600" dirty="0">
                <a:solidFill>
                  <a:schemeClr val="tx1"/>
                </a:solidFill>
              </a:rPr>
            </a:br>
            <a:r>
              <a:rPr lang="en-GB" sz="6600" dirty="0">
                <a:solidFill>
                  <a:schemeClr val="tx1"/>
                </a:solidFill>
              </a:rPr>
              <a:t>Educational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345777-05AE-406C-908B-AC573B48A4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6159" y="4843002"/>
            <a:ext cx="5760850" cy="1234345"/>
          </a:xfrm>
        </p:spPr>
        <p:txBody>
          <a:bodyPr anchor="ctr">
            <a:normAutofit/>
          </a:bodyPr>
          <a:lstStyle/>
          <a:p>
            <a:r>
              <a:rPr lang="en-GB" sz="2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Sesiwn</a:t>
            </a:r>
            <a:r>
              <a:rPr lang="en-GB" sz="2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7 / Session 7</a:t>
            </a:r>
          </a:p>
        </p:txBody>
      </p:sp>
    </p:spTree>
    <p:extLst>
      <p:ext uri="{BB962C8B-B14F-4D97-AF65-F5344CB8AC3E}">
        <p14:creationId xmlns:p14="http://schemas.microsoft.com/office/powerpoint/2010/main" val="2565097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8578" y="314639"/>
            <a:ext cx="8229600" cy="125272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Nodau’r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Module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02208" y="2005180"/>
            <a:ext cx="3822192" cy="344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400" dirty="0">
                <a:latin typeface="Arial"/>
                <a:cs typeface="Arial"/>
              </a:rPr>
              <a:t>Archwilio ystod o ddulliau ymchwil addysgol.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y-GB" sz="2400" dirty="0">
                <a:latin typeface="Arial"/>
                <a:cs typeface="Arial"/>
              </a:rPr>
              <a:t>Datblygu dealltwriaeth o ddylunio a gweithredu ymchwil.</a:t>
            </a:r>
            <a:endParaRPr lang="cy-GB" sz="2400" dirty="0"/>
          </a:p>
          <a:p>
            <a:pPr lvl="0"/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CF5AE-4A61-C844-BC1A-6C77DE12C3B2}"/>
              </a:ext>
            </a:extLst>
          </p:cNvPr>
          <p:cNvSpPr txBox="1"/>
          <p:nvPr/>
        </p:nvSpPr>
        <p:spPr>
          <a:xfrm>
            <a:off x="5521705" y="2005180"/>
            <a:ext cx="3891794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/>
              <a:t>To examine a range of educational research methods. </a:t>
            </a:r>
            <a:endParaRPr lang="en-US" sz="2400" dirty="0">
              <a:cs typeface="Arial"/>
            </a:endParaRPr>
          </a:p>
          <a:p>
            <a:pPr algn="just"/>
            <a:r>
              <a:rPr lang="en-US" sz="2400" dirty="0"/>
              <a:t>To develop an understanding of research design and implementation.</a:t>
            </a:r>
            <a:endParaRPr lang="en-US" sz="24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62136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872317" y="2057400"/>
            <a:ext cx="3822192" cy="39928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800" dirty="0">
                <a:latin typeface="Arial"/>
                <a:cs typeface="Arial"/>
              </a:rPr>
              <a:t>Gwerthuso oblygiadau moesegol cynnal ymchwil gyda phlant a phobl ifanc mewn amrywiaeth o gyd-destunau addysgol.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cy-GB" dirty="0">
              <a:cs typeface="Arial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69152" y="2057400"/>
            <a:ext cx="3822192" cy="4069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E3AF13-2ECA-0275-291A-1AD50C7DAF91}"/>
              </a:ext>
            </a:extLst>
          </p:cNvPr>
          <p:cNvSpPr txBox="1"/>
          <p:nvPr/>
        </p:nvSpPr>
        <p:spPr>
          <a:xfrm>
            <a:off x="5825287" y="2215309"/>
            <a:ext cx="3344411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Evaluate the ethical implications of carrying out research with children and young people in a variety of educational contexts.</a:t>
            </a:r>
            <a:r>
              <a:rPr lang="en-US" dirty="0"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544448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6694" y="731520"/>
            <a:ext cx="8229600" cy="1252728"/>
          </a:xfrm>
        </p:spPr>
        <p:txBody>
          <a:bodyPr/>
          <a:lstStyle/>
          <a:p>
            <a:r>
              <a:rPr lang="en-GB" dirty="0" err="1">
                <a:solidFill>
                  <a:schemeClr val="tx1"/>
                </a:solidFill>
                <a:cs typeface="Arial"/>
              </a:rPr>
              <a:t>Deilliannau</a:t>
            </a:r>
            <a:r>
              <a:rPr lang="en-GB" dirty="0">
                <a:solidFill>
                  <a:schemeClr val="tx1"/>
                </a:solidFill>
                <a:cs typeface="Arial"/>
              </a:rPr>
              <a:t> </a:t>
            </a:r>
            <a:r>
              <a:rPr lang="en-GB" dirty="0" err="1">
                <a:solidFill>
                  <a:schemeClr val="tx1"/>
                </a:solidFill>
                <a:cs typeface="Arial"/>
              </a:rPr>
              <a:t>Dysgu</a:t>
            </a:r>
            <a:r>
              <a:rPr lang="en-GB" dirty="0">
                <a:solidFill>
                  <a:schemeClr val="tx1"/>
                </a:solidFill>
                <a:cs typeface="Arial"/>
              </a:rPr>
              <a:t>/ Learning Outcomes</a:t>
            </a:r>
          </a:p>
          <a:p>
            <a:endParaRPr lang="en-GB" dirty="0"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900546" y="2202873"/>
            <a:ext cx="4434238" cy="51396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sz="2800" dirty="0">
                <a:latin typeface="Arial"/>
                <a:cs typeface="Arial"/>
              </a:rPr>
              <a:t>Dangos ymwybyddiaeth feirniadol o amrywiol </a:t>
            </a:r>
            <a:r>
              <a:rPr lang="cy-GB" sz="2800" dirty="0" err="1">
                <a:latin typeface="Arial"/>
                <a:cs typeface="Arial"/>
              </a:rPr>
              <a:t>fethodolegau</a:t>
            </a:r>
            <a:r>
              <a:rPr lang="cy-GB" sz="2800" dirty="0">
                <a:latin typeface="Arial"/>
                <a:cs typeface="Arial"/>
              </a:rPr>
              <a:t> ymchwil sy’n berthnasol i addysg, a’u cryfderau, eu gwendidau a’u cyfyngiadau. 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6169152" y="1981200"/>
            <a:ext cx="3822192" cy="4145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endParaRPr lang="en-GB" i="1">
              <a:cs typeface="Arial"/>
            </a:endParaRPr>
          </a:p>
          <a:p>
            <a:endParaRPr lang="en-GB" i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42C3AB-52B0-B45E-A61A-282CF78DC050}"/>
              </a:ext>
            </a:extLst>
          </p:cNvPr>
          <p:cNvSpPr txBox="1"/>
          <p:nvPr/>
        </p:nvSpPr>
        <p:spPr>
          <a:xfrm>
            <a:off x="6455436" y="2202873"/>
            <a:ext cx="3408999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US" sz="2400" dirty="0">
                <a:cs typeface="Arial"/>
              </a:rPr>
              <a:t>Demonstrate a critical awareness of various research methodologies that are relevant to education and their strengths, weaknesses and limitations. </a:t>
            </a:r>
          </a:p>
        </p:txBody>
      </p:sp>
    </p:spTree>
    <p:extLst>
      <p:ext uri="{BB962C8B-B14F-4D97-AF65-F5344CB8AC3E}">
        <p14:creationId xmlns:p14="http://schemas.microsoft.com/office/powerpoint/2010/main" val="182883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0A834-56DD-4091-A7DD-73D20E848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95" y="1701337"/>
            <a:ext cx="4377253" cy="3237579"/>
          </a:xfrm>
        </p:spPr>
        <p:txBody>
          <a:bodyPr>
            <a:normAutofit fontScale="90000"/>
          </a:bodyPr>
          <a:lstStyle/>
          <a:p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Mae </a:t>
            </a:r>
            <a:r>
              <a:rPr lang="en-GB" sz="310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dadansoddi</a:t>
            </a:r>
            <a:r>
              <a:rPr lang="en-GB" sz="310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data 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broses o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archwilio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glanhau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trawsnewid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a </a:t>
            </a:r>
            <a:r>
              <a:rPr lang="en-GB" sz="3100" b="0" i="0" u="none" strike="noStrike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modelu</a:t>
            </a:r>
            <a:r>
              <a:rPr lang="en-GB" sz="3100" b="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data</a:t>
            </a:r>
            <a:r>
              <a:rPr lang="en-GB" sz="31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gyda'r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nod o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ddarganfod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ddefnyddiol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dod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gasgliadau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a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chefnogi'r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broses o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wneud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3100" b="0" i="0" dirty="0" err="1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penderfyniadau</a:t>
            </a:r>
            <a:r>
              <a:rPr lang="en-GB" sz="3100" b="0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.</a:t>
            </a:r>
            <a:br>
              <a:rPr lang="cy-GB" sz="4000" dirty="0">
                <a:cs typeface="Aldhabi" panose="01000000000000000000" pitchFamily="2" charset="-78"/>
              </a:rPr>
            </a:br>
            <a:br>
              <a:rPr lang="en-GB" sz="3800" dirty="0">
                <a:solidFill>
                  <a:srgbClr val="FFFFFF"/>
                </a:solidFill>
              </a:rPr>
            </a:br>
            <a:endParaRPr lang="en-GB" sz="3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7FA58-301C-4C20-88E3-3523922CC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1700" y="946996"/>
            <a:ext cx="5023778" cy="5475129"/>
          </a:xfrm>
        </p:spPr>
        <p:txBody>
          <a:bodyPr anchor="ctr">
            <a:normAutofit/>
          </a:bodyPr>
          <a:lstStyle/>
          <a:p>
            <a:r>
              <a:rPr lang="en-GB" sz="2600" i="0" dirty="0">
                <a:effectLst/>
                <a:cs typeface="Aldhabi" panose="01000000000000000000" pitchFamily="2" charset="-78"/>
              </a:rPr>
              <a:t>Data analysis is the process of exploring, cleaning, transforming, and modelling data with the aim of discovering useful information, drawing conclusions, and supporting decision making.</a:t>
            </a:r>
            <a:endParaRPr lang="en-GB" sz="2600" dirty="0">
              <a:cs typeface="Aldhabi" panose="01000000000000000000" pitchFamily="2" charset="-7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1BCAE7-C376-4A09-D61A-456E3600F4BF}"/>
              </a:ext>
            </a:extLst>
          </p:cNvPr>
          <p:cNvSpPr txBox="1"/>
          <p:nvPr/>
        </p:nvSpPr>
        <p:spPr>
          <a:xfrm>
            <a:off x="2784764" y="512618"/>
            <a:ext cx="72043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Dadansoddi</a:t>
            </a:r>
            <a:r>
              <a:rPr lang="en-GB" sz="3200" dirty="0"/>
              <a:t> Data / Data Analysis</a:t>
            </a:r>
          </a:p>
        </p:txBody>
      </p:sp>
    </p:spTree>
    <p:extLst>
      <p:ext uri="{BB962C8B-B14F-4D97-AF65-F5344CB8AC3E}">
        <p14:creationId xmlns:p14="http://schemas.microsoft.com/office/powerpoint/2010/main" val="1740074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B50411-1D73-D68A-243B-0A7B77185D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12CA2-9823-FBE4-045C-ACC214EDB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695" y="1701337"/>
            <a:ext cx="4344122" cy="3237579"/>
          </a:xfrm>
        </p:spPr>
        <p:txBody>
          <a:bodyPr>
            <a:normAutofit fontScale="90000"/>
          </a:bodyPr>
          <a:lstStyle/>
          <a:p>
            <a:r>
              <a:rPr lang="cy-GB" sz="2700" dirty="0">
                <a:solidFill>
                  <a:schemeClr val="tx1"/>
                </a:solidFill>
                <a:cs typeface="Aldhabi" panose="01000000000000000000" pitchFamily="2" charset="-78"/>
              </a:rPr>
              <a:t>Natur eich cwestiwn ymchwil fydd yn penderfynu’n bennaf sut y byddwch yn dadansoddi eich data.</a:t>
            </a:r>
            <a:br>
              <a:rPr lang="cy-GB" sz="2700" i="0" dirty="0">
                <a:solidFill>
                  <a:schemeClr val="tx1"/>
                </a:solidFill>
                <a:effectLst/>
                <a:cs typeface="Aldhabi" panose="01000000000000000000" pitchFamily="2" charset="-78"/>
              </a:rPr>
            </a:br>
            <a:r>
              <a:rPr lang="cy-GB" sz="2700" dirty="0">
                <a:solidFill>
                  <a:schemeClr val="tx1"/>
                </a:solidFill>
                <a:cs typeface="Aldhabi" panose="01000000000000000000" pitchFamily="2" charset="-78"/>
              </a:rPr>
              <a:t>Yn eu tro, dylai'r iaith a'r termau a ddefnyddiwch wrth gynnal eich dadansoddiad data ac adrodd arno, adlewyrchu'r rhain.</a:t>
            </a:r>
            <a:br>
              <a:rPr lang="cy-GB" sz="4000" dirty="0">
                <a:cs typeface="Aldhabi" panose="01000000000000000000" pitchFamily="2" charset="-78"/>
              </a:rPr>
            </a:br>
            <a:br>
              <a:rPr lang="en-GB" sz="3800" dirty="0">
                <a:solidFill>
                  <a:srgbClr val="FFFFFF"/>
                </a:solidFill>
              </a:rPr>
            </a:br>
            <a:endParaRPr lang="en-GB" sz="38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CF4E2-6510-59F1-173D-1E59751CED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3891" y="691435"/>
            <a:ext cx="5056909" cy="5475129"/>
          </a:xfrm>
        </p:spPr>
        <p:txBody>
          <a:bodyPr anchor="ctr">
            <a:normAutofit/>
          </a:bodyPr>
          <a:lstStyle/>
          <a:p>
            <a:r>
              <a:rPr lang="en-GB" sz="2400" i="0" dirty="0">
                <a:effectLst/>
                <a:cs typeface="Aldhabi" panose="01000000000000000000" pitchFamily="2" charset="-78"/>
              </a:rPr>
              <a:t>The means by which you analyse your data are largely determined by the nature of your research question, </a:t>
            </a:r>
          </a:p>
          <a:p>
            <a:r>
              <a:rPr lang="en-GB" sz="2400" i="0" dirty="0">
                <a:effectLst/>
                <a:cs typeface="Aldhabi" panose="01000000000000000000" pitchFamily="2" charset="-78"/>
              </a:rPr>
              <a:t>In turn, the language and terms you use in both conducting and reporting your data analysis should reflect these.</a:t>
            </a:r>
            <a:endParaRPr lang="en-GB" sz="2400" dirty="0">
              <a:cs typeface="Aldhabi" panose="01000000000000000000" pitchFamily="2" charset="-78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AF418-4A6C-07B1-8944-DE39295F2AFD}"/>
              </a:ext>
            </a:extLst>
          </p:cNvPr>
          <p:cNvSpPr txBox="1"/>
          <p:nvPr/>
        </p:nvSpPr>
        <p:spPr>
          <a:xfrm>
            <a:off x="2784764" y="512618"/>
            <a:ext cx="72043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/>
              <a:t>Dadansoddi</a:t>
            </a:r>
            <a:r>
              <a:rPr lang="en-GB" sz="3200" dirty="0"/>
              <a:t> Data / Data Analysis</a:t>
            </a:r>
          </a:p>
        </p:txBody>
      </p:sp>
    </p:spTree>
    <p:extLst>
      <p:ext uri="{BB962C8B-B14F-4D97-AF65-F5344CB8AC3E}">
        <p14:creationId xmlns:p14="http://schemas.microsoft.com/office/powerpoint/2010/main" val="3549967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814D2-615D-42F6-A150-F7FC27DE1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What type of data?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714C9-8AE6-40E8-858E-3D1989F15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5782" y="1382871"/>
            <a:ext cx="5321300" cy="5475129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firasans"/>
              </a:rPr>
              <a:t>Y</a:t>
            </a:r>
            <a:r>
              <a:rPr lang="en-GB" sz="2600" b="0" i="0" dirty="0">
                <a:effectLst/>
                <a:latin typeface="firasans"/>
              </a:rPr>
              <a:t>our research is </a:t>
            </a:r>
            <a:r>
              <a:rPr lang="en-GB" sz="2600" dirty="0">
                <a:latin typeface="firasans"/>
              </a:rPr>
              <a:t>unl</a:t>
            </a:r>
            <a:r>
              <a:rPr lang="en-GB" sz="2600" b="0" i="0" dirty="0">
                <a:effectLst/>
                <a:latin typeface="firasans"/>
              </a:rPr>
              <a:t>ikely to involve large amounts of </a:t>
            </a:r>
            <a:r>
              <a:rPr lang="en-GB" sz="2600" b="1" i="0" dirty="0">
                <a:effectLst/>
                <a:latin typeface="firasans"/>
              </a:rPr>
              <a:t>quantitative</a:t>
            </a:r>
            <a:r>
              <a:rPr lang="en-GB" sz="2600" b="0" i="0" dirty="0">
                <a:effectLst/>
                <a:latin typeface="firasans"/>
              </a:rPr>
              <a:t> analysis</a:t>
            </a:r>
          </a:p>
          <a:p>
            <a:r>
              <a:rPr lang="en-GB" sz="2600" b="0" i="0" dirty="0">
                <a:effectLst/>
                <a:latin typeface="firasans"/>
              </a:rPr>
              <a:t>The majority of the data that you collect is likely to be qualitative</a:t>
            </a:r>
          </a:p>
          <a:p>
            <a:r>
              <a:rPr lang="en-GB" sz="2600" dirty="0">
                <a:latin typeface="firasans"/>
              </a:rPr>
              <a:t>Reflection – What's the difference between quantitative and qualitative data?</a:t>
            </a:r>
          </a:p>
          <a:p>
            <a:endParaRPr lang="en-GB" sz="2600" b="0" i="0" dirty="0">
              <a:effectLst/>
              <a:latin typeface="firasans"/>
            </a:endParaRPr>
          </a:p>
          <a:p>
            <a:endParaRPr lang="en-GB" sz="2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D166EB0-A16B-CBBA-CDE4-0667FCCE9221}"/>
              </a:ext>
            </a:extLst>
          </p:cNvPr>
          <p:cNvSpPr txBox="1">
            <a:spLocks/>
          </p:cNvSpPr>
          <p:nvPr/>
        </p:nvSpPr>
        <p:spPr>
          <a:xfrm>
            <a:off x="414482" y="1531990"/>
            <a:ext cx="5321300" cy="54751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600">
                <a:latin typeface="firasans"/>
              </a:rPr>
              <a:t>Mae eich ymchwil yn annhebygol o gynnwys llawer o ddadansoddi </a:t>
            </a:r>
            <a:r>
              <a:rPr lang="cy-GB" sz="2600" b="1">
                <a:latin typeface="firasans"/>
              </a:rPr>
              <a:t>meintiol</a:t>
            </a:r>
            <a:r>
              <a:rPr lang="cy-GB" sz="2600">
                <a:latin typeface="firasans"/>
              </a:rPr>
              <a:t>
Mae'r rhan fwyaf o'r data a gesglwch yn debygol o fod yn feintiol</a:t>
            </a:r>
          </a:p>
          <a:p>
            <a:r>
              <a:rPr lang="cy-GB" sz="2600">
                <a:latin typeface="firasans"/>
              </a:rPr>
              <a:t>Meddyliwch – Beth yw'r gwahaniaeth rhwng data meintiol ac ansoddol?</a:t>
            </a:r>
          </a:p>
          <a:p>
            <a:endParaRPr lang="en-GB" sz="2600">
              <a:latin typeface="firasans"/>
            </a:endParaRPr>
          </a:p>
          <a:p>
            <a:endParaRPr lang="en-GB" sz="2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5F5615-C266-BD57-5790-9DAF892DF2B4}"/>
              </a:ext>
            </a:extLst>
          </p:cNvPr>
          <p:cNvSpPr txBox="1"/>
          <p:nvPr/>
        </p:nvSpPr>
        <p:spPr>
          <a:xfrm>
            <a:off x="1717387" y="648977"/>
            <a:ext cx="7239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Pa </a:t>
            </a:r>
            <a:r>
              <a:rPr lang="en-GB" sz="3200" dirty="0" err="1"/>
              <a:t>fath</a:t>
            </a:r>
            <a:r>
              <a:rPr lang="en-GB" sz="3200" dirty="0"/>
              <a:t> o </a:t>
            </a:r>
            <a:r>
              <a:rPr lang="en-GB" sz="3200" dirty="0" err="1"/>
              <a:t>ddata</a:t>
            </a:r>
            <a:r>
              <a:rPr lang="en-GB" sz="3200" dirty="0"/>
              <a:t>? /  What type of data?</a:t>
            </a:r>
          </a:p>
        </p:txBody>
      </p:sp>
    </p:spTree>
    <p:extLst>
      <p:ext uri="{BB962C8B-B14F-4D97-AF65-F5344CB8AC3E}">
        <p14:creationId xmlns:p14="http://schemas.microsoft.com/office/powerpoint/2010/main" val="1923776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5ED269-5C7F-4E3B-9034-0637C1D58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Types of qualitative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0DCE8-2F34-46E6-AA47-F2DA5658B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0231" y="1815548"/>
            <a:ext cx="4999683" cy="4485592"/>
          </a:xfrm>
        </p:spPr>
        <p:txBody>
          <a:bodyPr anchor="ctr"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montserrat"/>
              </a:rPr>
              <a:t>Notes from classroom observations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montserrat"/>
              </a:rPr>
              <a:t>Feedback from a teacher about a student’s progress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montserrat"/>
              </a:rPr>
              <a:t>A transcript from a focus group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montserrat"/>
              </a:rPr>
              <a:t>Audio/visual recordings of a class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montserrat"/>
              </a:rPr>
              <a:t>A transcript from an interview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montserrat"/>
            </a:endParaRPr>
          </a:p>
          <a:p>
            <a:pPr marL="0" indent="0">
              <a:buNone/>
            </a:pPr>
            <a:r>
              <a:rPr lang="en-GB" sz="2600" b="0" i="0" dirty="0">
                <a:effectLst/>
                <a:latin typeface="montserrat"/>
              </a:rPr>
              <a:t>N.B. </a:t>
            </a:r>
            <a:r>
              <a:rPr lang="en-GB" sz="2600" dirty="0"/>
              <a:t>Qualitative data from focus groups or interviews is best analysed in the form of </a:t>
            </a:r>
            <a:r>
              <a:rPr lang="en-GB" sz="2600" b="1" dirty="0"/>
              <a:t>transcripts</a:t>
            </a:r>
          </a:p>
          <a:p>
            <a:pPr marL="0" indent="0">
              <a:buNone/>
            </a:pPr>
            <a:r>
              <a:rPr lang="en-GB" sz="2600" dirty="0"/>
              <a:t>What is a </a:t>
            </a:r>
            <a:r>
              <a:rPr lang="en-GB" sz="2600" b="1" dirty="0"/>
              <a:t>transcript?</a:t>
            </a:r>
          </a:p>
          <a:p>
            <a:pPr marL="0" indent="0">
              <a:buNone/>
            </a:pPr>
            <a:r>
              <a:rPr lang="en-GB" sz="2600" b="1" dirty="0"/>
              <a:t>How can we create a transcript?</a:t>
            </a:r>
          </a:p>
          <a:p>
            <a:pPr marL="0" indent="0">
              <a:buNone/>
            </a:pPr>
            <a:endParaRPr lang="en-GB" sz="2600" b="0" i="0" dirty="0">
              <a:effectLst/>
              <a:latin typeface="montserrat"/>
            </a:endParaRPr>
          </a:p>
          <a:p>
            <a:endParaRPr lang="en-GB" sz="2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C28153C-0AB6-6A3D-0EBA-1D8C2A4E0AFA}"/>
              </a:ext>
            </a:extLst>
          </p:cNvPr>
          <p:cNvSpPr txBox="1">
            <a:spLocks/>
          </p:cNvSpPr>
          <p:nvPr/>
        </p:nvSpPr>
        <p:spPr>
          <a:xfrm>
            <a:off x="583564" y="1382871"/>
            <a:ext cx="4999683" cy="54751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>
                <a:latin typeface="montserrat"/>
              </a:rPr>
              <a:t>Nodiadau o arsylwadau ystafell ddosbarth
Adborth gan athro am gynnydd myfyriwr</a:t>
            </a:r>
          </a:p>
          <a:p>
            <a:r>
              <a:rPr lang="cy-GB" dirty="0">
                <a:latin typeface="montserrat"/>
              </a:rPr>
              <a:t>Trawsgrifiad o grŵp ffocws
Recordiadau sain/gweledol o ddosbarth</a:t>
            </a:r>
          </a:p>
          <a:p>
            <a:r>
              <a:rPr lang="cy-GB" dirty="0">
                <a:latin typeface="montserrat"/>
              </a:rPr>
              <a:t>Trawsgrifiad o gyfweliad</a:t>
            </a:r>
          </a:p>
          <a:p>
            <a:endParaRPr lang="cy-GB" dirty="0">
              <a:latin typeface="montserrat"/>
            </a:endParaRPr>
          </a:p>
          <a:p>
            <a:pPr marL="0" indent="0">
              <a:buFont typeface="Wingdings 3" charset="2"/>
              <a:buNone/>
            </a:pPr>
            <a:r>
              <a:rPr lang="cy-GB" dirty="0">
                <a:latin typeface="montserrat"/>
              </a:rPr>
              <a:t>D.S. </a:t>
            </a:r>
            <a:r>
              <a:rPr lang="cy-GB" b="1" dirty="0"/>
              <a:t>Trawsgrifiadau</a:t>
            </a:r>
            <a:r>
              <a:rPr lang="cy-GB" dirty="0"/>
              <a:t> yw’r ffordd orau o ddadansoddi data ansoddol o grwpiau ffocws neu gyfweliadau</a:t>
            </a:r>
          </a:p>
          <a:p>
            <a:pPr marL="0" indent="0">
              <a:buFont typeface="Wingdings 3" charset="2"/>
              <a:buNone/>
            </a:pPr>
            <a:r>
              <a:rPr lang="cy-GB" dirty="0"/>
              <a:t>Beth yw </a:t>
            </a:r>
            <a:r>
              <a:rPr lang="cy-GB" b="1" dirty="0"/>
              <a:t>trawsgrifiad? </a:t>
            </a:r>
          </a:p>
          <a:p>
            <a:pPr marL="0" indent="0">
              <a:buFont typeface="Wingdings 3" charset="2"/>
              <a:buNone/>
            </a:pPr>
            <a:r>
              <a:rPr lang="cy-GB" b="1" dirty="0"/>
              <a:t>Sut allwn greu trawsgrifiad?</a:t>
            </a:r>
          </a:p>
          <a:p>
            <a:pPr marL="0" indent="0">
              <a:buFont typeface="Wingdings 3" charset="2"/>
              <a:buNone/>
            </a:pPr>
            <a:endParaRPr lang="en-GB" sz="2600" dirty="0">
              <a:latin typeface="montserrat"/>
            </a:endParaRPr>
          </a:p>
          <a:p>
            <a:endParaRPr lang="en-GB" sz="2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44BDD4-E74A-7A2F-8372-CDE6CFE62EF3}"/>
              </a:ext>
            </a:extLst>
          </p:cNvPr>
          <p:cNvSpPr txBox="1"/>
          <p:nvPr/>
        </p:nvSpPr>
        <p:spPr>
          <a:xfrm>
            <a:off x="1801091" y="443345"/>
            <a:ext cx="92686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Mathau</a:t>
            </a:r>
            <a:r>
              <a:rPr lang="en-GB" sz="2800" dirty="0"/>
              <a:t> o </a:t>
            </a:r>
            <a:r>
              <a:rPr lang="en-GB" sz="2800" dirty="0" err="1"/>
              <a:t>ddata</a:t>
            </a:r>
            <a:r>
              <a:rPr lang="en-GB" sz="2800" dirty="0"/>
              <a:t> </a:t>
            </a:r>
            <a:r>
              <a:rPr lang="en-GB" sz="2800" dirty="0" err="1"/>
              <a:t>ansoddol</a:t>
            </a:r>
            <a:r>
              <a:rPr lang="en-GB" sz="2800" dirty="0"/>
              <a:t> / Types of qualitative data</a:t>
            </a:r>
          </a:p>
        </p:txBody>
      </p:sp>
    </p:spTree>
    <p:extLst>
      <p:ext uri="{BB962C8B-B14F-4D97-AF65-F5344CB8AC3E}">
        <p14:creationId xmlns:p14="http://schemas.microsoft.com/office/powerpoint/2010/main" val="42426952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01DBC-D14D-439D-8846-853747798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586" y="357447"/>
            <a:ext cx="11733414" cy="1374371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Mathau</a:t>
            </a:r>
            <a:r>
              <a:rPr lang="en-GB" dirty="0">
                <a:solidFill>
                  <a:schemeClr val="tx1"/>
                </a:solidFill>
              </a:rPr>
              <a:t> o </a:t>
            </a:r>
            <a:r>
              <a:rPr lang="en-GB" dirty="0" err="1">
                <a:solidFill>
                  <a:schemeClr val="tx1"/>
                </a:solidFill>
              </a:rPr>
              <a:t>ddadansoddi</a:t>
            </a:r>
            <a:r>
              <a:rPr lang="en-GB" dirty="0">
                <a:solidFill>
                  <a:schemeClr val="tx1"/>
                </a:solidFill>
              </a:rPr>
              <a:t> data – </a:t>
            </a:r>
            <a:r>
              <a:rPr lang="en-GB" dirty="0" err="1">
                <a:solidFill>
                  <a:schemeClr val="tx1"/>
                </a:solidFill>
              </a:rPr>
              <a:t>Dadansoddi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thematig</a:t>
            </a:r>
            <a:br>
              <a:rPr lang="en-GB" sz="3200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Types of data analysis - Thematic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D68F2-A9DB-4C25-AB0D-746B2D64BB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2763" y="1241044"/>
            <a:ext cx="5279185" cy="547512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Thematic analysis - involves careful and repeated reading of the data to identify and mark recurring or connected themes or patterns.</a:t>
            </a:r>
          </a:p>
          <a:p>
            <a:r>
              <a:rPr lang="en-GB" sz="2400" b="0" i="0" dirty="0">
                <a:effectLst/>
              </a:rPr>
              <a:t> Findings are then summarised under thematic headings.</a:t>
            </a:r>
          </a:p>
          <a:p>
            <a:r>
              <a:rPr lang="en-GB" sz="2400" dirty="0"/>
              <a:t>This is probably the most commonly used method for analysing educational research projects.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C17A4F8-E87F-74BB-FE71-22AD080CB7A1}"/>
              </a:ext>
            </a:extLst>
          </p:cNvPr>
          <p:cNvSpPr txBox="1">
            <a:spLocks/>
          </p:cNvSpPr>
          <p:nvPr/>
        </p:nvSpPr>
        <p:spPr>
          <a:xfrm>
            <a:off x="209491" y="1241043"/>
            <a:ext cx="5470873" cy="54751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400" dirty="0"/>
              <a:t>Dadansoddi thematig - yn golygu darllen y data'n ofalus a thro ar ôl tro er mwyn nodi a marcio themâu neu batrymau cylchol neu gysylltiedig.</a:t>
            </a:r>
          </a:p>
          <a:p>
            <a:r>
              <a:rPr lang="cy-GB" sz="2400" dirty="0"/>
              <a:t> Wedyn caiff y canfyddiadau eu crynhoi dan benawdau thematig.</a:t>
            </a:r>
          </a:p>
          <a:p>
            <a:r>
              <a:rPr lang="cy-GB" sz="2400" dirty="0"/>
              <a:t>Mae'n debyg mai hwn yw'r dull a ddefnyddir amlaf ar gyfer dadansoddi prosiectau ymchwil addysgol.</a:t>
            </a:r>
          </a:p>
        </p:txBody>
      </p:sp>
    </p:spTree>
    <p:extLst>
      <p:ext uri="{BB962C8B-B14F-4D97-AF65-F5344CB8AC3E}">
        <p14:creationId xmlns:p14="http://schemas.microsoft.com/office/powerpoint/2010/main" val="22997948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A50DD-7D87-4424-87D5-79D363838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19" y="731520"/>
            <a:ext cx="9867207" cy="1426464"/>
          </a:xfrm>
        </p:spPr>
        <p:txBody>
          <a:bodyPr>
            <a:normAutofit/>
          </a:bodyPr>
          <a:lstStyle/>
          <a:p>
            <a:r>
              <a:rPr lang="cy-GB" sz="3200" dirty="0">
                <a:solidFill>
                  <a:schemeClr val="tx1"/>
                </a:solidFill>
              </a:rPr>
              <a:t>Cwestiynau i'w hystyried</a:t>
            </a:r>
            <a:r>
              <a:rPr lang="en-GB" sz="3200" dirty="0">
                <a:solidFill>
                  <a:schemeClr val="tx1"/>
                </a:solidFill>
              </a:rPr>
              <a:t> / Questions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8C03D-4A6F-4C8E-AE14-AC0A250AE6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984" y="1814945"/>
            <a:ext cx="10209548" cy="4779318"/>
          </a:xfrm>
        </p:spPr>
        <p:txBody>
          <a:bodyPr anchor="ctr">
            <a:normAutofit/>
          </a:bodyPr>
          <a:lstStyle/>
          <a:p>
            <a:r>
              <a:rPr lang="cy-GB" sz="1700" dirty="0">
                <a:latin typeface="montserrat"/>
              </a:rPr>
              <a:t>Pa batrymau/themâu cyffredin sy'n dod i'r amlwg ynghylch eitemau penodol yn y data?
Sut mae'r patrymau hyn (neu ddiffyg y rhain) yn helpu i daflu goleuni ar gwestiwn/cwestiynau ehangach yr astudiaeth?</a:t>
            </a:r>
            <a:endParaRPr lang="cy-GB" sz="1700" b="0" i="0" dirty="0">
              <a:effectLst/>
              <a:latin typeface="montserrat"/>
            </a:endParaRPr>
          </a:p>
          <a:p>
            <a:r>
              <a:rPr lang="cy-GB" sz="1700" dirty="0">
                <a:latin typeface="montserrat"/>
              </a:rPr>
              <a:t>A oes unrhyw wyriadau o'r patrymau hyn?
Os oes, pa ffactorau a allai esbonio'r ymatebion annodweddiadol hyn?</a:t>
            </a:r>
            <a:endParaRPr lang="cy-GB" sz="1700" b="0" i="0" dirty="0">
              <a:effectLst/>
              <a:latin typeface="montserrat"/>
            </a:endParaRPr>
          </a:p>
          <a:p>
            <a:r>
              <a:rPr lang="cy-GB" sz="1700" dirty="0">
                <a:latin typeface="montserrat"/>
              </a:rPr>
              <a:t>Pa straeon diddorol sy'n deillio o'r data?
Sut y gall y straeon hyn helpu i fwrw goleuni ar y cwestiwn astudio ehangach?
A oes unrhyw un o'r patrymau/themâu sy'n dod i'r amlwg yn awgrymu bod angen casglu data ychwanegol?</a:t>
            </a:r>
            <a:endParaRPr lang="cy-GB" sz="1700" b="0" i="0" dirty="0">
              <a:effectLst/>
              <a:latin typeface="montserrat"/>
            </a:endParaRPr>
          </a:p>
          <a:p>
            <a:r>
              <a:rPr lang="cy-GB" sz="1700" dirty="0">
                <a:latin typeface="montserrat"/>
              </a:rPr>
              <a:t>A yw'r patrymau sy'n dod i'r amlwg yn cefnogi canfyddiadau dadansoddiadau ansoddol a meintiol cyfatebol eraill a gynhaliwyd?</a:t>
            </a:r>
            <a:endParaRPr lang="cy-GB" sz="1700" b="0" i="0" dirty="0">
              <a:effectLst/>
              <a:latin typeface="montserrat"/>
            </a:endParaRP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164302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0EEA88-3089-854A-29BF-43FAFA898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18F9A-F845-DDE6-1155-433B26C09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19" y="731520"/>
            <a:ext cx="9867207" cy="1426464"/>
          </a:xfrm>
        </p:spPr>
        <p:txBody>
          <a:bodyPr>
            <a:normAutofit/>
          </a:bodyPr>
          <a:lstStyle/>
          <a:p>
            <a:r>
              <a:rPr lang="cy-GB" sz="3200" dirty="0">
                <a:solidFill>
                  <a:schemeClr val="tx1"/>
                </a:solidFill>
              </a:rPr>
              <a:t>Cwestiynau i'w hystyried</a:t>
            </a:r>
            <a:r>
              <a:rPr lang="en-GB" sz="3200" dirty="0">
                <a:solidFill>
                  <a:schemeClr val="tx1"/>
                </a:solidFill>
              </a:rPr>
              <a:t> / Questions to consider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1984A-19C1-A361-4428-71B32D551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984" y="1814945"/>
            <a:ext cx="10209548" cy="4779318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700" b="0" i="0">
                <a:effectLst/>
                <a:latin typeface="montserrat"/>
              </a:rPr>
              <a:t>What patterns/common themes emerge around specific items in the data?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>
                <a:effectLst/>
                <a:latin typeface="montserrat"/>
              </a:rPr>
              <a:t>How do these patterns (or lack thereof) help to shed light on the broader study question(s)?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>
                <a:effectLst/>
                <a:latin typeface="montserrat"/>
              </a:rPr>
              <a:t>Are there any deviations from these patterns?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>
                <a:effectLst/>
                <a:latin typeface="montserrat"/>
              </a:rPr>
              <a:t>If, yes, what factors could explain these atypical responses?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>
                <a:effectLst/>
                <a:latin typeface="montserrat"/>
              </a:rPr>
              <a:t>What interesting stories emerge from the data?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>
                <a:effectLst/>
                <a:latin typeface="montserrat"/>
              </a:rPr>
              <a:t>How can these stories help to shed light on the broader study question?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>
                <a:effectLst/>
                <a:latin typeface="montserrat"/>
              </a:rPr>
              <a:t>Do any of the patterns/emergent themes suggest that additional data needs to be collected?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0" i="0">
                <a:effectLst/>
                <a:latin typeface="montserrat"/>
              </a:rPr>
              <a:t>Do the patterns that emerge support the findings of other corresponding qualitative and quantitative analyses that have been conducted?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7381972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9F4DF-B84B-44C6-AA6C-67B41D1A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</a:rPr>
              <a:t>Content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B63AA-EFE6-416D-8D7D-33D575754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6981" y="841671"/>
            <a:ext cx="5142446" cy="5475129"/>
          </a:xfrm>
        </p:spPr>
        <p:txBody>
          <a:bodyPr anchor="ctr">
            <a:normAutofit/>
          </a:bodyPr>
          <a:lstStyle/>
          <a:p>
            <a:r>
              <a:rPr lang="en-GB" sz="2000" b="0" i="0" dirty="0">
                <a:effectLst/>
                <a:latin typeface="Noto Sans"/>
              </a:rPr>
              <a:t>Researchers use content analysis to find out about the purposes, messages, and effects of communication content. They can also make inferences about the people producing the text and their audience.</a:t>
            </a:r>
          </a:p>
          <a:p>
            <a:r>
              <a:rPr lang="en-GB" sz="2000" b="0" i="0" dirty="0">
                <a:effectLst/>
                <a:latin typeface="Noto Sans"/>
              </a:rPr>
              <a:t>Content analysis can be used to quantify the occurrence of certain words, phrases, subjects or concepts in a set of historical or contemporary texts.</a:t>
            </a:r>
          </a:p>
          <a:p>
            <a:pPr marL="0" indent="0">
              <a:buNone/>
            </a:pPr>
            <a:r>
              <a:rPr lang="en-GB" sz="2000" dirty="0"/>
              <a:t>How can I use this?</a:t>
            </a:r>
          </a:p>
          <a:p>
            <a:pPr marL="0" indent="0">
              <a:buNone/>
            </a:pPr>
            <a:r>
              <a:rPr lang="en-GB" sz="2000" dirty="0"/>
              <a:t>An analysis of school documentation and interview transcripts.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C42555-9E79-E4DD-4A11-ED109EBAC689}"/>
              </a:ext>
            </a:extLst>
          </p:cNvPr>
          <p:cNvSpPr txBox="1"/>
          <p:nvPr/>
        </p:nvSpPr>
        <p:spPr>
          <a:xfrm>
            <a:off x="603209" y="1153154"/>
            <a:ext cx="4786210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Noto Sans"/>
              </a:rPr>
              <a:t>Mae ymchwilwyr yn dadansoddi cynnwys i gael gwybod am ddibenion, negeseuon ac effeithiau y cynnwys a gyflëir. </a:t>
            </a:r>
            <a:r>
              <a:rPr lang="cy-GB" sz="2000" dirty="0" err="1">
                <a:latin typeface="Noto Sans"/>
              </a:rPr>
              <a:t>Gallant</a:t>
            </a:r>
            <a:r>
              <a:rPr lang="cy-GB" sz="2000" dirty="0">
                <a:latin typeface="Noto Sans"/>
              </a:rPr>
              <a:t> hefyd lunio casgliadau am y bobl sy'n creu'r testun a'u cynulleidfa.</a:t>
            </a:r>
            <a:endParaRPr lang="cy-GB" sz="2000" b="0" i="0" dirty="0">
              <a:effectLst/>
              <a:latin typeface="Noto Sans"/>
            </a:endParaRPr>
          </a:p>
          <a:p>
            <a:r>
              <a:rPr lang="cy-GB" sz="2000" dirty="0">
                <a:latin typeface="Noto Sans"/>
              </a:rPr>
              <a:t>Gellir dadansoddi cynnwys i fesur faint o eiriau, ymadroddion, pynciau neu gysyniadau penodol a ddefnyddir mewn cyfres o destunau hanesyddol neu gyfoes.</a:t>
            </a:r>
          </a:p>
          <a:p>
            <a:endParaRPr lang="cy-GB" sz="2000" b="0" i="0" dirty="0">
              <a:effectLst/>
              <a:latin typeface="Noto Sans"/>
            </a:endParaRPr>
          </a:p>
          <a:p>
            <a:pPr marL="0" indent="0">
              <a:buNone/>
            </a:pPr>
            <a:r>
              <a:rPr lang="cy-GB" sz="2000" dirty="0"/>
              <a:t>Sut galla i ddefnyddio hwn?
Dadansoddiad o ddogfennau'r ysgol a thrawsgrifiadau cyfweliadau.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77FD60-8B2C-E65F-94BD-FA885BC78DF8}"/>
              </a:ext>
            </a:extLst>
          </p:cNvPr>
          <p:cNvSpPr txBox="1"/>
          <p:nvPr/>
        </p:nvSpPr>
        <p:spPr>
          <a:xfrm>
            <a:off x="1679909" y="146744"/>
            <a:ext cx="74190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err="1"/>
              <a:t>Dadansoddi</a:t>
            </a:r>
            <a:r>
              <a:rPr lang="en-GB" sz="3200" dirty="0"/>
              <a:t> </a:t>
            </a:r>
            <a:r>
              <a:rPr lang="en-GB" sz="3200" dirty="0" err="1"/>
              <a:t>cynnwys</a:t>
            </a:r>
            <a:r>
              <a:rPr lang="en-GB" sz="3200" dirty="0"/>
              <a:t> / Content analysis</a:t>
            </a:r>
          </a:p>
        </p:txBody>
      </p:sp>
    </p:spTree>
    <p:extLst>
      <p:ext uri="{BB962C8B-B14F-4D97-AF65-F5344CB8AC3E}">
        <p14:creationId xmlns:p14="http://schemas.microsoft.com/office/powerpoint/2010/main" val="12788030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00B80-C90E-4E93-8625-D06A5B6E9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276" y="482138"/>
            <a:ext cx="9572105" cy="3237579"/>
          </a:xfrm>
        </p:spPr>
        <p:txBody>
          <a:bodyPr>
            <a:normAutofit/>
          </a:bodyPr>
          <a:lstStyle/>
          <a:p>
            <a:r>
              <a:rPr lang="en-GB" sz="3800" dirty="0" err="1">
                <a:solidFill>
                  <a:schemeClr val="tx1"/>
                </a:solidFill>
              </a:rPr>
              <a:t>Dadansoddi</a:t>
            </a:r>
            <a:r>
              <a:rPr lang="en-GB" sz="3800" dirty="0">
                <a:solidFill>
                  <a:schemeClr val="tx1"/>
                </a:solidFill>
              </a:rPr>
              <a:t> </a:t>
            </a:r>
            <a:r>
              <a:rPr lang="en-GB" sz="3800" dirty="0" err="1">
                <a:solidFill>
                  <a:schemeClr val="tx1"/>
                </a:solidFill>
              </a:rPr>
              <a:t>disgwrs</a:t>
            </a:r>
            <a:r>
              <a:rPr lang="en-GB" sz="3800" dirty="0">
                <a:solidFill>
                  <a:schemeClr val="tx1"/>
                </a:solidFill>
              </a:rPr>
              <a:t> / Discourse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722AD-9881-4E14-B764-8720003AE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86876"/>
            <a:ext cx="5016500" cy="5475129"/>
          </a:xfrm>
        </p:spPr>
        <p:txBody>
          <a:bodyPr anchor="ctr">
            <a:normAutofit/>
          </a:bodyPr>
          <a:lstStyle/>
          <a:p>
            <a:r>
              <a:rPr lang="en-GB" sz="2600" b="0" i="0" dirty="0">
                <a:effectLst/>
              </a:rPr>
              <a:t>Discourse is the complete system by which people communicate.</a:t>
            </a:r>
          </a:p>
          <a:p>
            <a:r>
              <a:rPr lang="en-GB" sz="2600" dirty="0"/>
              <a:t>Oral, written and non-verbal communication.</a:t>
            </a:r>
          </a:p>
          <a:p>
            <a:r>
              <a:rPr lang="en-GB" sz="2600" dirty="0"/>
              <a:t>This could be used to analyse classroom interactions around a particular topic area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25D09C-6F1C-F0C1-9968-C1E6170F903F}"/>
              </a:ext>
            </a:extLst>
          </p:cNvPr>
          <p:cNvSpPr txBox="1"/>
          <p:nvPr/>
        </p:nvSpPr>
        <p:spPr>
          <a:xfrm>
            <a:off x="751609" y="2100927"/>
            <a:ext cx="50165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800" dirty="0" err="1"/>
              <a:t>Disgwrs</a:t>
            </a:r>
            <a:r>
              <a:rPr lang="cy-GB" sz="2800" dirty="0"/>
              <a:t> yw'r system gyflawn y mae pobl yn ei defnyddio i gyfathrebu.</a:t>
            </a:r>
            <a:endParaRPr lang="cy-GB" sz="2800" b="0" i="0" dirty="0">
              <a:effectLst/>
            </a:endParaRPr>
          </a:p>
          <a:p>
            <a:r>
              <a:rPr lang="cy-GB" sz="2800" dirty="0"/>
              <a:t>Cyfathrebu ar lafar, yn ysgrifenedig ac yn </a:t>
            </a:r>
            <a:r>
              <a:rPr lang="cy-GB" sz="2800" dirty="0" err="1"/>
              <a:t>ddi</a:t>
            </a:r>
            <a:r>
              <a:rPr lang="cy-GB" sz="2800" dirty="0"/>
              <a:t>-eiriau.</a:t>
            </a:r>
          </a:p>
          <a:p>
            <a:r>
              <a:rPr lang="cy-GB" sz="2800" dirty="0"/>
              <a:t>Gellid defnyddio hwn i ddadansoddi’r rhyngweithio ar lawr dosbarth ynghylch maes pwnc penodol</a:t>
            </a:r>
          </a:p>
        </p:txBody>
      </p:sp>
    </p:spTree>
    <p:extLst>
      <p:ext uri="{BB962C8B-B14F-4D97-AF65-F5344CB8AC3E}">
        <p14:creationId xmlns:p14="http://schemas.microsoft.com/office/powerpoint/2010/main" val="2315697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7158F-EF45-4963-884F-539A53E6F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809" y="1689653"/>
            <a:ext cx="11913705" cy="1320800"/>
          </a:xfrm>
        </p:spPr>
        <p:txBody>
          <a:bodyPr>
            <a:noAutofit/>
          </a:bodyPr>
          <a:lstStyle/>
          <a:p>
            <a:r>
              <a:rPr lang="cy-GB" sz="2400" dirty="0">
                <a:solidFill>
                  <a:schemeClr val="tx1"/>
                </a:solidFill>
              </a:rPr>
              <a:t>Gwyliwch y fideo a gwnewch nodiadau am y gwahanol fathau</a:t>
            </a:r>
            <a:br>
              <a:rPr lang="cy-GB" sz="2400" dirty="0">
                <a:solidFill>
                  <a:schemeClr val="tx1"/>
                </a:solidFill>
              </a:rPr>
            </a:br>
            <a:r>
              <a:rPr lang="cy-GB" sz="2400" dirty="0">
                <a:solidFill>
                  <a:schemeClr val="tx1"/>
                </a:solidFill>
              </a:rPr>
              <a:t> o ddulliau dadansoddi data ansoddol</a:t>
            </a:r>
            <a:br>
              <a:rPr lang="cy-GB" sz="2400" dirty="0">
                <a:solidFill>
                  <a:schemeClr val="tx1"/>
                </a:solidFill>
              </a:rPr>
            </a:br>
            <a:r>
              <a:rPr lang="cy-GB" sz="2400" dirty="0">
                <a:solidFill>
                  <a:schemeClr val="tx1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
Watch the video and make notes on the different </a:t>
            </a:r>
            <a:r>
              <a:rPr lang="en-GB" sz="2400">
                <a:solidFill>
                  <a:schemeClr val="tx1"/>
                </a:solidFill>
              </a:rPr>
              <a:t>types of</a:t>
            </a:r>
            <a:br>
              <a:rPr lang="en-GB" sz="2400">
                <a:solidFill>
                  <a:schemeClr val="tx1"/>
                </a:solidFill>
              </a:rPr>
            </a:br>
            <a:r>
              <a:rPr lang="en-GB" sz="2400">
                <a:solidFill>
                  <a:schemeClr val="tx1"/>
                </a:solidFill>
              </a:rPr>
              <a:t> </a:t>
            </a:r>
            <a:r>
              <a:rPr lang="en-GB" sz="2400" dirty="0">
                <a:solidFill>
                  <a:schemeClr val="tx1"/>
                </a:solidFill>
              </a:rPr>
              <a:t>data analysis methods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C62342E-C5E9-0B9F-8FA0-5326F302D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3925" y="4327319"/>
            <a:ext cx="8596668" cy="622367"/>
          </a:xfrm>
        </p:spPr>
        <p:txBody>
          <a:bodyPr/>
          <a:lstStyle/>
          <a:p>
            <a:r>
              <a:rPr lang="en-GB" dirty="0" err="1">
                <a:hlinkClick r:id="rId2"/>
              </a:rPr>
              <a:t>Dulliau</a:t>
            </a:r>
            <a:r>
              <a:rPr lang="en-GB" dirty="0">
                <a:hlinkClick r:id="rId2"/>
              </a:rPr>
              <a:t> </a:t>
            </a:r>
            <a:r>
              <a:rPr lang="en-GB" dirty="0" err="1">
                <a:hlinkClick r:id="rId2"/>
              </a:rPr>
              <a:t>Dadanosddi</a:t>
            </a:r>
            <a:r>
              <a:rPr lang="en-GB" dirty="0">
                <a:hlinkClick r:id="rId2"/>
              </a:rPr>
              <a:t> Data </a:t>
            </a:r>
            <a:r>
              <a:rPr lang="en-GB" dirty="0" err="1">
                <a:hlinkClick r:id="rId2"/>
              </a:rPr>
              <a:t>Ansoddol</a:t>
            </a:r>
            <a:r>
              <a:rPr lang="en-GB" dirty="0">
                <a:hlinkClick r:id="rId2"/>
              </a:rPr>
              <a:t> / Qualitative Data Analysis </a:t>
            </a:r>
            <a:r>
              <a:rPr lang="en-GB" dirty="0" err="1">
                <a:hlinkClick r:id="rId2"/>
              </a:rPr>
              <a:t>Methodss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DB44C7-EB67-EBB3-EB90-3B829CB30B6C}"/>
              </a:ext>
            </a:extLst>
          </p:cNvPr>
          <p:cNvSpPr txBox="1"/>
          <p:nvPr/>
        </p:nvSpPr>
        <p:spPr>
          <a:xfrm>
            <a:off x="3392557" y="5340626"/>
            <a:ext cx="3147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Adborth</a:t>
            </a:r>
            <a:r>
              <a:rPr lang="en-GB" dirty="0"/>
              <a:t> / Feedback</a:t>
            </a:r>
          </a:p>
        </p:txBody>
      </p:sp>
    </p:spTree>
    <p:extLst>
      <p:ext uri="{BB962C8B-B14F-4D97-AF65-F5344CB8AC3E}">
        <p14:creationId xmlns:p14="http://schemas.microsoft.com/office/powerpoint/2010/main" val="2735302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356A2-4F92-659C-317C-2BB3C7961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rial"/>
              </a:rPr>
              <a:t>Codio / Coding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182EB-B995-BD15-0C56-C6CA326A46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Tasg</a:t>
            </a:r>
            <a:r>
              <a:rPr lang="en-GB" dirty="0"/>
              <a:t> ymchwil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gwerth</a:t>
            </a:r>
            <a:r>
              <a:rPr lang="en-GB" dirty="0"/>
              <a:t> </a:t>
            </a:r>
            <a:r>
              <a:rPr lang="en-GB" dirty="0" err="1"/>
              <a:t>codio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offeryn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dadansoddi data?</a:t>
            </a:r>
          </a:p>
          <a:p>
            <a:r>
              <a:rPr lang="en-GB" dirty="0"/>
              <a:t>Pa </a:t>
            </a:r>
            <a:r>
              <a:rPr lang="en-GB" dirty="0" err="1"/>
              <a:t>ffurfiau</a:t>
            </a:r>
            <a:r>
              <a:rPr lang="en-GB" dirty="0"/>
              <a:t> o </a:t>
            </a:r>
            <a:r>
              <a:rPr lang="en-GB" dirty="0" err="1"/>
              <a:t>godio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chi?</a:t>
            </a:r>
          </a:p>
          <a:p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/</a:t>
            </a:r>
            <a:r>
              <a:rPr lang="en-GB" dirty="0" err="1"/>
              <a:t>cymhleth</a:t>
            </a:r>
            <a:r>
              <a:rPr lang="en-GB" dirty="0"/>
              <a:t>?</a:t>
            </a:r>
          </a:p>
          <a:p>
            <a:r>
              <a:rPr lang="en-GB" dirty="0"/>
              <a:t>Fyddwch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codio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ddadansoddi</a:t>
            </a:r>
            <a:r>
              <a:rPr lang="en-GB" dirty="0"/>
              <a:t> eich data?</a:t>
            </a:r>
          </a:p>
          <a:p>
            <a:r>
              <a:rPr lang="en-GB" dirty="0"/>
              <a:t>Pam?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1BD684-AA08-0EA5-7013-8C96B7270818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task</a:t>
            </a:r>
          </a:p>
          <a:p>
            <a:r>
              <a:rPr lang="en-GB" dirty="0"/>
              <a:t>What is the usefulness of coding as a tool for data analysis?</a:t>
            </a:r>
          </a:p>
          <a:p>
            <a:r>
              <a:rPr lang="en-GB" dirty="0"/>
              <a:t>What forms are coding are available to you?</a:t>
            </a:r>
          </a:p>
          <a:p>
            <a:r>
              <a:rPr lang="en-GB" dirty="0"/>
              <a:t>Is it simple/complicated?</a:t>
            </a:r>
          </a:p>
          <a:p>
            <a:r>
              <a:rPr lang="en-GB" dirty="0"/>
              <a:t>Might you consider coding for analysis of data?</a:t>
            </a:r>
          </a:p>
          <a:p>
            <a:r>
              <a:rPr lang="en-GB" dirty="0"/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2707301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A3FB3-76BC-F9C2-7A3D-89336A844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338328"/>
            <a:ext cx="8229600" cy="1252728"/>
          </a:xfrm>
        </p:spPr>
        <p:txBody>
          <a:bodyPr anchor="ctr">
            <a:normAutofit/>
          </a:bodyPr>
          <a:lstStyle/>
          <a:p>
            <a:r>
              <a:rPr lang="en-GB" dirty="0" err="1"/>
              <a:t>Tasg</a:t>
            </a:r>
            <a:r>
              <a:rPr lang="en-GB" dirty="0"/>
              <a:t> Codio/Coding Task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83B6DE9C-BFF3-BBA2-9F1A-065403E502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09800" y="2057401"/>
            <a:ext cx="2409056" cy="1706563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A248E3A-7A45-186E-D6F4-1507EB4E66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53201" y="2612232"/>
            <a:ext cx="2321801" cy="163353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77F3E3E-AE2D-3DBF-9EFA-8B546979EA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6110" y="4386072"/>
            <a:ext cx="3200400" cy="21336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7D0742F-A62A-E1B0-5787-B109A00DED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1336" y="4343400"/>
            <a:ext cx="3136392" cy="209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275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ny colorful circles with white question marks&#10;&#10;Description automatically generated">
            <a:extLst>
              <a:ext uri="{FF2B5EF4-FFF2-40B4-BE49-F238E27FC236}">
                <a16:creationId xmlns:a16="http://schemas.microsoft.com/office/drawing/2014/main" id="{E7AD1D47-F07C-64AB-8868-85D2A9B9FC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211" r="22620" b="4458"/>
          <a:stretch/>
        </p:blipFill>
        <p:spPr>
          <a:xfrm>
            <a:off x="128995" y="-100029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FB7E14-9444-4012-97B9-A7D483FD5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8406" y="2449556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 dirty="0" err="1">
                <a:solidFill>
                  <a:schemeClr val="tx1"/>
                </a:solidFill>
              </a:rPr>
              <a:t>Cwestiynau</a:t>
            </a:r>
            <a:br>
              <a:rPr lang="en-US" sz="5400" dirty="0">
                <a:solidFill>
                  <a:schemeClr val="tx1"/>
                </a:solidFill>
              </a:rPr>
            </a:br>
            <a:r>
              <a:rPr lang="en-US" sz="5400" dirty="0">
                <a:solidFill>
                  <a:schemeClr val="tx1"/>
                </a:solidFill>
              </a:rPr>
              <a:t>Questions</a:t>
            </a:r>
            <a:br>
              <a:rPr lang="en-US" sz="5400" dirty="0"/>
            </a:br>
            <a:endParaRPr lang="en-US" sz="5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17F204-17FD-2CD3-97D8-73FFC3B4A334}"/>
              </a:ext>
            </a:extLst>
          </p:cNvPr>
          <p:cNvSpPr txBox="1"/>
          <p:nvPr/>
        </p:nvSpPr>
        <p:spPr>
          <a:xfrm>
            <a:off x="9795190" y="6657945"/>
            <a:ext cx="239681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owl.excelsior.edu/writing-process/prewriting-strategies/prewriting-strategies-asking-defining-questio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791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240D90-8BFE-44E2-9A3B-49DA726EF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19" y="731520"/>
            <a:ext cx="8190807" cy="1426464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Darllen</a:t>
            </a:r>
            <a:r>
              <a:rPr lang="en-GB" dirty="0">
                <a:solidFill>
                  <a:schemeClr val="tx1"/>
                </a:solidFill>
              </a:rPr>
              <a:t> </a:t>
            </a:r>
            <a:r>
              <a:rPr lang="en-GB" dirty="0" err="1">
                <a:solidFill>
                  <a:schemeClr val="tx1"/>
                </a:solidFill>
              </a:rPr>
              <a:t>pellach</a:t>
            </a:r>
            <a:r>
              <a:rPr lang="en-GB" dirty="0">
                <a:solidFill>
                  <a:schemeClr val="tx1"/>
                </a:solidFill>
              </a:rPr>
              <a:t> /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DA384-48C1-4AC2-B2ED-9F292335D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456" y="2798385"/>
            <a:ext cx="10597729" cy="3283260"/>
          </a:xfrm>
        </p:spPr>
        <p:txBody>
          <a:bodyPr anchor="ctr">
            <a:normAutofit/>
          </a:bodyPr>
          <a:lstStyle/>
          <a:p>
            <a:r>
              <a:rPr lang="en-GB" sz="2700"/>
              <a:t>Peel, K. (2020) A Beginner's Guide to Applied Educational Research using Thematic Analysis. Available at: </a:t>
            </a:r>
            <a:r>
              <a:rPr lang="en-GB" sz="2700">
                <a:hlinkClick r:id="rId2"/>
              </a:rPr>
              <a:t>https://scholarworks.umass.edu/cgi/viewcontent.cgi?article=1390&amp;context=pare</a:t>
            </a:r>
            <a:endParaRPr lang="en-GB" sz="2700"/>
          </a:p>
          <a:p>
            <a:r>
              <a:rPr lang="en-GB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Children's understandings’ of obesity, a thematic analysis Available at: </a:t>
            </a:r>
            <a:r>
              <a:rPr lang="en-GB">
                <a:hlinkClick r:id="rId3"/>
              </a:rPr>
              <a:t>https://www.ncbi.nlm.nih.gov/pmc/articles/PMC3166520/</a:t>
            </a:r>
            <a:r>
              <a:rPr lang="en-GB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endParaRPr lang="en-GB" i="0">
              <a:solidFill>
                <a:srgbClr val="000000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700"/>
          </a:p>
        </p:txBody>
      </p:sp>
    </p:spTree>
    <p:extLst>
      <p:ext uri="{BB962C8B-B14F-4D97-AF65-F5344CB8AC3E}">
        <p14:creationId xmlns:p14="http://schemas.microsoft.com/office/powerpoint/2010/main" val="26245788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BAC70-558C-46C4-B8BB-F35F6EDCD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6089904" cy="1426464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chemeClr val="tx1"/>
                </a:solidFill>
              </a:rPr>
              <a:t>Cyfeiriadau</a:t>
            </a:r>
            <a:r>
              <a:rPr lang="en-GB" dirty="0">
                <a:solidFill>
                  <a:schemeClr val="tx1"/>
                </a:solidFill>
              </a:rPr>
              <a:t> /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63DB6-4374-4178-8380-4D67B96F9C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456" y="2798385"/>
            <a:ext cx="10597729" cy="3283260"/>
          </a:xfrm>
        </p:spPr>
        <p:txBody>
          <a:bodyPr anchor="ctr">
            <a:normAutofit/>
          </a:bodyPr>
          <a:lstStyle/>
          <a:p>
            <a:r>
              <a:rPr lang="en-GB" sz="2700" b="0" i="0">
                <a:effectLst/>
              </a:rPr>
              <a:t>Glaser, B. and Strauss, A. (1967) </a:t>
            </a:r>
            <a:r>
              <a:rPr lang="en-GB" sz="2700" b="0" i="1">
                <a:effectLst/>
              </a:rPr>
              <a:t>The discovery of grounded theory: strategies for qualitative research</a:t>
            </a:r>
            <a:r>
              <a:rPr lang="en-GB" sz="2700" b="0" i="0">
                <a:effectLst/>
              </a:rPr>
              <a:t>. New York: Aldine de Gruyter.</a:t>
            </a:r>
          </a:p>
          <a:p>
            <a:r>
              <a:rPr lang="en-GB" sz="2700"/>
              <a:t>Strauss, A. and Corbin, J. (1994). Grounded Theory methodology: An overview, In: </a:t>
            </a:r>
            <a:r>
              <a:rPr lang="en-GB" sz="2700" i="1"/>
              <a:t>Handbook of Qualitative Research </a:t>
            </a:r>
            <a:r>
              <a:rPr lang="en-GB" sz="2700"/>
              <a:t>(Denzin, N., K. and Lincoln, Y.,S., Eds.). Sage Publications, London, 1-18</a:t>
            </a:r>
          </a:p>
        </p:txBody>
      </p:sp>
    </p:spTree>
    <p:extLst>
      <p:ext uri="{BB962C8B-B14F-4D97-AF65-F5344CB8AC3E}">
        <p14:creationId xmlns:p14="http://schemas.microsoft.com/office/powerpoint/2010/main" val="180383151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C4FC21DEC4F3439508256656801C35" ma:contentTypeVersion="4" ma:contentTypeDescription="Create a new document." ma:contentTypeScope="" ma:versionID="b01f1406175f23b3873e7893234072e3">
  <xsd:schema xmlns:xsd="http://www.w3.org/2001/XMLSchema" xmlns:xs="http://www.w3.org/2001/XMLSchema" xmlns:p="http://schemas.microsoft.com/office/2006/metadata/properties" xmlns:ns2="71c52bda-6a2c-4ed2-b1a6-a6d6fbe210b5" targetNamespace="http://schemas.microsoft.com/office/2006/metadata/properties" ma:root="true" ma:fieldsID="a9f22370bb96945733662eda3b6978f4" ns2:_="">
    <xsd:import namespace="71c52bda-6a2c-4ed2-b1a6-a6d6fbe210b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c52bda-6a2c-4ed2-b1a6-a6d6fbe210b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EC60A8F-0475-468F-BD96-E662A58074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c52bda-6a2c-4ed2-b1a6-a6d6fbe210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ECC09B2-8EFA-41B1-B0B8-9C0C5FDB5C3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BEFF3BD-7BBC-4438-8E39-3115BCFF98B2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</TotalTime>
  <Words>1407</Words>
  <Application>Microsoft Office PowerPoint</Application>
  <PresentationFormat>Widescreen</PresentationFormat>
  <Paragraphs>109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8" baseType="lpstr">
      <vt:lpstr>firasans</vt:lpstr>
      <vt:lpstr>Aldhabi</vt:lpstr>
      <vt:lpstr>Arial</vt:lpstr>
      <vt:lpstr>Calibri</vt:lpstr>
      <vt:lpstr>montserrat</vt:lpstr>
      <vt:lpstr>Noto Sans</vt:lpstr>
      <vt:lpstr>Trebuchet MS</vt:lpstr>
      <vt:lpstr>Wingdings 3</vt:lpstr>
      <vt:lpstr>Facet</vt:lpstr>
      <vt:lpstr>ECES5020C Ymchwil Addysgol Educational Research</vt:lpstr>
      <vt:lpstr>Nodau’r Modiwl / Module Aims</vt:lpstr>
      <vt:lpstr>Deilliannau Dysgu / Learning Outcomes</vt:lpstr>
      <vt:lpstr>Deilliannau Dysgu/ Learning Outcomes </vt:lpstr>
      <vt:lpstr>Mae dadansoddi data yn broses o archwilio, glanhau, trawsnewid a modelu data gyda'r nod o ddarganfod gwybodaeth ddefnyddiol, dod i gasgliadau, a chefnogi'r broses o wneud penderfyniadau.  </vt:lpstr>
      <vt:lpstr>Natur eich cwestiwn ymchwil fydd yn penderfynu’n bennaf sut y byddwch yn dadansoddi eich data. Yn eu tro, dylai'r iaith a'r termau a ddefnyddiwch wrth gynnal eich dadansoddiad data ac adrodd arno, adlewyrchu'r rhain.  </vt:lpstr>
      <vt:lpstr>What type of data?</vt:lpstr>
      <vt:lpstr>Types of qualitative data</vt:lpstr>
      <vt:lpstr>Mathau o ddadansoddi data – Dadansoddi thematig Types of data analysis - Thematic analysis</vt:lpstr>
      <vt:lpstr>Cwestiynau i'w hystyried / Questions to consider</vt:lpstr>
      <vt:lpstr>Cwestiynau i'w hystyried / Questions to consider</vt:lpstr>
      <vt:lpstr>Content analysis</vt:lpstr>
      <vt:lpstr>Dadansoddi disgwrs / Discourse analysis</vt:lpstr>
      <vt:lpstr>Gwyliwch y fideo a gwnewch nodiadau am y gwahanol fathau  o ddulliau dadansoddi data ansoddol  
Watch the video and make notes on the different types of  data analysis methods</vt:lpstr>
      <vt:lpstr>Codio / Coding</vt:lpstr>
      <vt:lpstr>Tasg Codio/Coding Task</vt:lpstr>
      <vt:lpstr>Cwestiynau Questions </vt:lpstr>
      <vt:lpstr>Darllen pellach / Further reading</vt:lpstr>
      <vt:lpstr>Cyfeiriadau 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Educational Research</dc:title>
  <dc:creator>Alison Murphy</dc:creator>
  <cp:lastModifiedBy>Helen A Griffiths</cp:lastModifiedBy>
  <cp:revision>3</cp:revision>
  <dcterms:created xsi:type="dcterms:W3CDTF">2021-07-13T12:08:36Z</dcterms:created>
  <dcterms:modified xsi:type="dcterms:W3CDTF">2026-01-30T17:10:38Z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0x010100C8C4FC21DEC4F3439508256656801C35</vt:lpwstr>
  </property>
</Properties>
</file>