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48" r:id="rId1"/>
  </p:sldMasterIdLst>
  <p:notesMasterIdLst>
    <p:notesMasterId r:id="rId31"/>
  </p:notesMasterIdLst>
  <p:handoutMasterIdLst>
    <p:handoutMasterId r:id="rId32"/>
  </p:handoutMasterIdLst>
  <p:sldIdLst>
    <p:sldId id="539" r:id="rId2"/>
    <p:sldId id="531" r:id="rId3"/>
    <p:sldId id="468" r:id="rId4"/>
    <p:sldId id="534" r:id="rId5"/>
    <p:sldId id="551" r:id="rId6"/>
    <p:sldId id="535" r:id="rId7"/>
    <p:sldId id="552" r:id="rId8"/>
    <p:sldId id="557" r:id="rId9"/>
    <p:sldId id="525" r:id="rId10"/>
    <p:sldId id="545" r:id="rId11"/>
    <p:sldId id="547" r:id="rId12"/>
    <p:sldId id="546" r:id="rId13"/>
    <p:sldId id="548" r:id="rId14"/>
    <p:sldId id="536" r:id="rId15"/>
    <p:sldId id="537" r:id="rId16"/>
    <p:sldId id="556" r:id="rId17"/>
    <p:sldId id="559" r:id="rId18"/>
    <p:sldId id="558" r:id="rId19"/>
    <p:sldId id="526" r:id="rId20"/>
    <p:sldId id="532" r:id="rId21"/>
    <p:sldId id="543" r:id="rId22"/>
    <p:sldId id="533" r:id="rId23"/>
    <p:sldId id="563" r:id="rId24"/>
    <p:sldId id="564" r:id="rId25"/>
    <p:sldId id="509" r:id="rId26"/>
    <p:sldId id="561" r:id="rId27"/>
    <p:sldId id="562" r:id="rId28"/>
    <p:sldId id="508" r:id="rId29"/>
    <p:sldId id="550" r:id="rId30"/>
  </p:sldIdLst>
  <p:sldSz cx="9144000" cy="6858000" type="screen4x3"/>
  <p:notesSz cx="6797675" cy="99266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sz="4000" b="1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4000" b="1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4000" b="1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4000" b="1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4000" b="1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4000" b="1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4000" b="1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4000" b="1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4000" b="1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127" userDrawn="1">
          <p15:clr>
            <a:srgbClr val="A4A3A4"/>
          </p15:clr>
        </p15:guide>
        <p15:guide id="2" pos="214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CC"/>
    <a:srgbClr val="0000FF"/>
    <a:srgbClr val="66CCFF"/>
    <a:srgbClr val="DDF4FF"/>
    <a:srgbClr val="3399FF"/>
    <a:srgbClr val="FF9933"/>
    <a:srgbClr val="FF3399"/>
    <a:srgbClr val="FF9900"/>
    <a:srgbClr val="FFCC66"/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5196" autoAdjust="0"/>
    <p:restoredTop sz="83931" autoAdjust="0"/>
  </p:normalViewPr>
  <p:slideViewPr>
    <p:cSldViewPr>
      <p:cViewPr varScale="1">
        <p:scale>
          <a:sx n="89" d="100"/>
          <a:sy n="89" d="100"/>
        </p:scale>
        <p:origin x="264" y="8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" d="1"/>
        <a:sy n="1" d="1"/>
      </p:scale>
      <p:origin x="0" y="0"/>
    </p:cViewPr>
  </p:sorterViewPr>
  <p:notesViewPr>
    <p:cSldViewPr>
      <p:cViewPr varScale="1">
        <p:scale>
          <a:sx n="40" d="100"/>
          <a:sy n="40" d="100"/>
        </p:scale>
        <p:origin x="-1488" y="-96"/>
      </p:cViewPr>
      <p:guideLst>
        <p:guide orient="horz" pos="3127"/>
        <p:guide pos="214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762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764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17763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0344" y="0"/>
            <a:ext cx="2945764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17764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716"/>
            <a:ext cx="2945764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17765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0344" y="9428716"/>
            <a:ext cx="2945764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pPr>
              <a:defRPr/>
            </a:pPr>
            <a:fld id="{98CF1287-4E57-479F-ACE9-52EE164B8CE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65209371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5764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 b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912" y="0"/>
            <a:ext cx="2945763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97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355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906148" y="4715154"/>
            <a:ext cx="4985380" cy="44669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2355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30306"/>
            <a:ext cx="2945764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b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2355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912" y="9430306"/>
            <a:ext cx="2945763" cy="496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b="0"/>
            </a:lvl1pPr>
          </a:lstStyle>
          <a:p>
            <a:pPr>
              <a:defRPr/>
            </a:pPr>
            <a:fld id="{5225958B-DE81-4364-AB72-FF64C7DA4E1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0346375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51148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263983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>
              <a:buFont typeface="Arial" pitchFamily="34" charset="0"/>
              <a:buNone/>
            </a:pPr>
            <a:r>
              <a:rPr lang="en-GB" sz="1200" dirty="0">
                <a:solidFill>
                  <a:schemeClr val="accent2"/>
                </a:solidFill>
                <a:latin typeface="Arial" charset="0"/>
              </a:rPr>
              <a:t>Founded in 1957 by Peter Gordon Lawrence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n-GB" sz="1200" dirty="0">
                <a:solidFill>
                  <a:schemeClr val="accent2"/>
                </a:solidFill>
                <a:latin typeface="Arial" charset="0"/>
              </a:rPr>
              <a:t>UK’s market-leader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n-GB" sz="1200" dirty="0">
                <a:solidFill>
                  <a:schemeClr val="accent2"/>
                </a:solidFill>
                <a:latin typeface="Arial" charset="0"/>
              </a:rPr>
              <a:t>400,000+ children each year</a:t>
            </a:r>
          </a:p>
          <a:p>
            <a:pPr>
              <a:spcBef>
                <a:spcPct val="50000"/>
              </a:spcBef>
              <a:buFontTx/>
              <a:buNone/>
            </a:pPr>
            <a:r>
              <a:rPr lang="en-GB" sz="1200" dirty="0">
                <a:solidFill>
                  <a:schemeClr val="accent2"/>
                </a:solidFill>
                <a:latin typeface="Arial" charset="0"/>
              </a:rPr>
              <a:t>2,500+ staff at 22 locations</a:t>
            </a:r>
          </a:p>
          <a:p>
            <a:pPr>
              <a:buFont typeface="Arial" pitchFamily="34" charset="0"/>
              <a:buNone/>
            </a:pPr>
            <a:r>
              <a:rPr lang="en-GB" dirty="0"/>
              <a:t>Part of </a:t>
            </a:r>
            <a:r>
              <a:rPr lang="en-GB" dirty="0" err="1"/>
              <a:t>Holidaybreak</a:t>
            </a:r>
            <a:r>
              <a:rPr lang="en-GB" dirty="0"/>
              <a:t> (Education division)</a:t>
            </a:r>
            <a:r>
              <a:rPr lang="en-GB" baseline="0" dirty="0"/>
              <a:t>.</a:t>
            </a:r>
            <a:r>
              <a:rPr lang="en-GB" sz="1200" dirty="0">
                <a:solidFill>
                  <a:schemeClr val="accent2"/>
                </a:solidFill>
                <a:latin typeface="Arial" charset="0"/>
              </a:rPr>
              <a:t> </a:t>
            </a:r>
          </a:p>
          <a:p>
            <a:pPr>
              <a:buFont typeface="Arial" pitchFamily="34" charset="0"/>
              <a:buNone/>
            </a:pPr>
            <a:endParaRPr lang="en-GB" sz="1200" baseline="0" dirty="0">
              <a:solidFill>
                <a:schemeClr val="accent2"/>
              </a:solidFill>
              <a:latin typeface="Arial" charset="0"/>
            </a:endParaRPr>
          </a:p>
          <a:p>
            <a:pPr>
              <a:buFont typeface="Arial" pitchFamily="34" charset="0"/>
              <a:buNone/>
            </a:pPr>
            <a:r>
              <a:rPr lang="en-GB" sz="1200" baseline="0" dirty="0">
                <a:solidFill>
                  <a:schemeClr val="accent2"/>
                </a:solidFill>
                <a:latin typeface="Arial" charset="0"/>
              </a:rPr>
              <a:t>PGL Employer of Choice....we believe we are the best company to work for because...</a:t>
            </a:r>
            <a:endParaRPr lang="en-US" dirty="0"/>
          </a:p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7344965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47987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PGL operates 24 centres across the UK, France &amp; Spain.</a:t>
            </a:r>
          </a:p>
          <a:p>
            <a:endParaRPr lang="en-GB" dirty="0"/>
          </a:p>
          <a:p>
            <a:r>
              <a:rPr lang="en-GB" dirty="0"/>
              <a:t>Centres provide activities or educational courses plus accommodation</a:t>
            </a:r>
            <a:r>
              <a:rPr lang="en-GB" baseline="0" dirty="0"/>
              <a:t> and catering is provided by PGL</a:t>
            </a:r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45390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5700610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25046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6963C-7618-4FC4-88E4-28EE1B1D7A68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74001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45484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0842393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994237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3437670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6963C-7618-4FC4-88E4-28EE1B1D7A68}" type="slidenum">
              <a:rPr lang="en-GB" smtClean="0"/>
              <a:pPr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6648570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85115787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0723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9088755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125346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6963C-7618-4FC4-88E4-28EE1B1D7A68}" type="slidenum">
              <a:rPr lang="en-GB" smtClean="0"/>
              <a:pPr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566072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D39E2B-8D85-4533-AAE8-141A1053818B}" type="slidenum">
              <a:rPr lang="en-GB" smtClean="0"/>
              <a:pPr/>
              <a:t>24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65906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6963C-7618-4FC4-88E4-28EE1B1D7A68}" type="slidenum">
              <a:rPr lang="en-GB" smtClean="0"/>
              <a:pPr/>
              <a:t>25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9998172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506963C-7618-4FC4-88E4-28EE1B1D7A68}" type="slidenum">
              <a:rPr lang="en-GB" smtClean="0"/>
              <a:pPr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18806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www.pgl.co.uk/jobs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23105D-7178-4A77-8B8C-F203D40DDB7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www.pgl.co.uk/jobs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1470F9-E2CC-4925-BCED-70719D50BDB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www.pgl.co.uk/jobs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992149-82B4-4FB0-956D-AF09A57F9DC1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www.pgl.co.uk/jobs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C4A943-3FDC-4668-B571-CDA3E4FB6EA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www.pgl.co.uk/jobs</a:t>
            </a: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5653BC-51EB-466C-9B8E-8146BE8B2D0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www.pgl.co.uk/jobs</a:t>
            </a: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57D9AA-A0EA-472E-A7BC-CC54E617155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www.pgl.co.uk/jobs</a:t>
            </a: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03876D-C7AC-4853-BF7E-C87CA386706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www.pgl.co.uk/jobs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6D23EEC-B74D-402F-BE4C-B774F07444E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www.pgl.co.uk/jobs</a:t>
            </a: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12C6C42-3483-42F0-A7E3-3B373DCB8E68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www.pgl.co.uk/jobs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F55AE6F-3B9E-42A9-8612-610A352C2CC3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r>
              <a:rPr lang="en-GB" dirty="0"/>
              <a:t>www.pgl.co.uk/jobs</a:t>
            </a: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8012361-FAB7-4851-A29F-07E1379BD40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_Blank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7" descr="PGL LOGO OFFICIAL_with Drop Shadow.png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8613" y="-98425"/>
            <a:ext cx="1328737" cy="1328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itle 1"/>
          <p:cNvSpPr>
            <a:spLocks noGrp="1"/>
          </p:cNvSpPr>
          <p:nvPr>
            <p:ph type="ctrTitle"/>
          </p:nvPr>
        </p:nvSpPr>
        <p:spPr>
          <a:xfrm>
            <a:off x="328716" y="2889998"/>
            <a:ext cx="7772400" cy="1470025"/>
          </a:xfrm>
        </p:spPr>
        <p:txBody>
          <a:bodyPr/>
          <a:lstStyle>
            <a:lvl1pPr algn="l">
              <a:defRPr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fld id="{6D115C65-9560-4D69-ACC9-711FB20E8EE6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85689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 b="0"/>
            </a:lvl1pPr>
          </a:lstStyle>
          <a:p>
            <a:pPr>
              <a:defRPr/>
            </a:pPr>
            <a:endParaRPr lang="en-GB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 b="0"/>
            </a:lvl1pPr>
          </a:lstStyle>
          <a:p>
            <a:pPr>
              <a:defRPr/>
            </a:pPr>
            <a:r>
              <a:rPr lang="en-GB" dirty="0"/>
              <a:t>www.pgl.co.uk/jobs</a:t>
            </a:r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 b="0"/>
            </a:lvl1pPr>
          </a:lstStyle>
          <a:p>
            <a:pPr>
              <a:defRPr/>
            </a:pPr>
            <a:fld id="{5D8F869F-21FB-4366-B041-D64D20D5585E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72" r:id="rId12"/>
  </p:sldLayoutIdLst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80" decel="100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8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8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+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x-0.05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80" decel="100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0.4"/>
                                          </p:val>
                                        </p:tav>
                                        <p:tav tm="100000">
                                          <p:val>
                                            <p:strVal val="#ppt_y+0.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0" accel="100000" fill="hold">
                                          <p:stCondLst>
                                            <p:cond delay="8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" accel="100000" fill="hold">
                                          <p:stCondLst>
                                            <p:cond delay="8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0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6" grpId="0"/>
      <p:bldP spid="1027" grpId="0" build="p">
        <p:tmplLst>
          <p:tmpl lvl="1">
            <p:tnLst>
              <p:par>
                <p:cTn presetID="47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1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-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7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-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7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-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7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-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7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1027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-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4.jpeg"/><Relationship Id="rId7" Type="http://schemas.openxmlformats.org/officeDocument/2006/relationships/image" Target="../media/image9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jpeg"/><Relationship Id="rId3" Type="http://schemas.openxmlformats.org/officeDocument/2006/relationships/image" Target="../media/image4.jpeg"/><Relationship Id="rId7" Type="http://schemas.openxmlformats.org/officeDocument/2006/relationships/image" Target="../media/image1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jpeg"/><Relationship Id="rId5" Type="http://schemas.openxmlformats.org/officeDocument/2006/relationships/image" Target="../media/image14.png"/><Relationship Id="rId4" Type="http://schemas.openxmlformats.org/officeDocument/2006/relationships/image" Target="../media/image13.png"/><Relationship Id="rId9" Type="http://schemas.openxmlformats.org/officeDocument/2006/relationships/image" Target="../media/image18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2.png"/></Relationships>
</file>

<file path=ppt/slides/_rels/slide2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g"/><Relationship Id="rId3" Type="http://schemas.openxmlformats.org/officeDocument/2006/relationships/image" Target="../media/image30.jpg"/><Relationship Id="rId7" Type="http://schemas.openxmlformats.org/officeDocument/2006/relationships/image" Target="../media/image34.jp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3.jpg"/><Relationship Id="rId5" Type="http://schemas.openxmlformats.org/officeDocument/2006/relationships/image" Target="../media/image32.jpg"/><Relationship Id="rId10" Type="http://schemas.openxmlformats.org/officeDocument/2006/relationships/image" Target="../media/image37.jpg"/><Relationship Id="rId4" Type="http://schemas.openxmlformats.org/officeDocument/2006/relationships/image" Target="../media/image31.jpg"/><Relationship Id="rId9" Type="http://schemas.openxmlformats.org/officeDocument/2006/relationships/image" Target="../media/image36.jp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2.png"/><Relationship Id="rId4" Type="http://schemas.openxmlformats.org/officeDocument/2006/relationships/hyperlink" Target="http://www.pgl.co.uk/jobs" TargetMode="Externa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0.pn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4" Type="http://schemas.openxmlformats.org/officeDocument/2006/relationships/hyperlink" Target="mailto:Dave.jury@pgl.co.uk" TargetMode="External"/></Relationships>
</file>

<file path=ppt/slides/_rels/slide28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png"/><Relationship Id="rId3" Type="http://schemas.openxmlformats.org/officeDocument/2006/relationships/image" Target="../media/image21.png"/><Relationship Id="rId7" Type="http://schemas.openxmlformats.org/officeDocument/2006/relationships/image" Target="../media/image44.png"/><Relationship Id="rId12" Type="http://schemas.openxmlformats.org/officeDocument/2006/relationships/image" Target="../media/image22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3.png"/><Relationship Id="rId11" Type="http://schemas.openxmlformats.org/officeDocument/2006/relationships/image" Target="../media/image48.png"/><Relationship Id="rId5" Type="http://schemas.openxmlformats.org/officeDocument/2006/relationships/image" Target="../media/image42.png"/><Relationship Id="rId10" Type="http://schemas.openxmlformats.org/officeDocument/2006/relationships/image" Target="../media/image47.png"/><Relationship Id="rId4" Type="http://schemas.openxmlformats.org/officeDocument/2006/relationships/image" Target="../media/image41.png"/><Relationship Id="rId9" Type="http://schemas.openxmlformats.org/officeDocument/2006/relationships/image" Target="../media/image46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49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0" y="5303530"/>
            <a:ext cx="9144000" cy="861774"/>
          </a:xfrm>
          <a:prstGeom prst="rect">
            <a:avLst/>
          </a:prstGeom>
          <a:solidFill>
            <a:srgbClr val="0D5D93"/>
          </a:solidFill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US" sz="5000" dirty="0">
                <a:solidFill>
                  <a:prstClr val="white"/>
                </a:solidFill>
                <a:latin typeface="Arial" pitchFamily="34" charset="0"/>
                <a:cs typeface="Arial" pitchFamily="34" charset="0"/>
              </a:rPr>
              <a:t>Working with PGL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0" y="5292000"/>
            <a:ext cx="9144000" cy="0"/>
          </a:xfrm>
          <a:prstGeom prst="line">
            <a:avLst/>
          </a:prstGeom>
          <a:ln w="25400">
            <a:solidFill>
              <a:srgbClr val="FFF04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/>
          <p:cNvCxnSpPr/>
          <p:nvPr/>
        </p:nvCxnSpPr>
        <p:spPr>
          <a:xfrm>
            <a:off x="0" y="6157056"/>
            <a:ext cx="9144000" cy="0"/>
          </a:xfrm>
          <a:prstGeom prst="line">
            <a:avLst/>
          </a:prstGeom>
          <a:ln w="25400">
            <a:solidFill>
              <a:srgbClr val="FFF04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662254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0" r="8957" b="-394"/>
          <a:stretch/>
        </p:blipFill>
        <p:spPr>
          <a:xfrm>
            <a:off x="-163022" y="0"/>
            <a:ext cx="9380046" cy="7101408"/>
          </a:xfrm>
          <a:prstGeom prst="rect">
            <a:avLst/>
          </a:prstGeom>
        </p:spPr>
      </p:pic>
      <p:pic>
        <p:nvPicPr>
          <p:cNvPr id="8" name="Picture 7" descr="PGL LOGO BLUE-YELLOW CMYK 201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32240" y="-315416"/>
            <a:ext cx="1530876" cy="15267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TextBox 8"/>
          <p:cNvSpPr txBox="1"/>
          <p:nvPr/>
        </p:nvSpPr>
        <p:spPr>
          <a:xfrm>
            <a:off x="395536" y="4140000"/>
            <a:ext cx="8352928" cy="2554545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The UK's market-leading provider of residential activity holidays and educational courses for children.</a:t>
            </a:r>
          </a:p>
        </p:txBody>
      </p:sp>
      <p:sp>
        <p:nvSpPr>
          <p:cNvPr id="11" name="Rectangle 10"/>
          <p:cNvSpPr/>
          <p:nvPr/>
        </p:nvSpPr>
        <p:spPr>
          <a:xfrm>
            <a:off x="-36512" y="149731"/>
            <a:ext cx="4104456" cy="830997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>
            <a:spAutoFit/>
          </a:bodyPr>
          <a:lstStyle/>
          <a:p>
            <a:r>
              <a:rPr lang="en-US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Who are we?</a:t>
            </a:r>
          </a:p>
        </p:txBody>
      </p:sp>
    </p:spTree>
    <p:extLst>
      <p:ext uri="{BB962C8B-B14F-4D97-AF65-F5344CB8AC3E}">
        <p14:creationId xmlns:p14="http://schemas.microsoft.com/office/powerpoint/2010/main" val="39048463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979712" y="2420888"/>
            <a:ext cx="604867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dirty="0"/>
              <a:t>55 yrs, </a:t>
            </a:r>
            <a:r>
              <a:rPr lang="en-GB" sz="6600" dirty="0" err="1"/>
              <a:t>pic</a:t>
            </a:r>
            <a:r>
              <a:rPr lang="en-GB" sz="6600" dirty="0"/>
              <a:t> of Peter GL?</a:t>
            </a:r>
          </a:p>
        </p:txBody>
      </p:sp>
      <p:pic>
        <p:nvPicPr>
          <p:cNvPr id="3" name="Picture 2" descr="PG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-180528" y="-315416"/>
            <a:ext cx="10274318" cy="7704856"/>
          </a:xfrm>
          <a:prstGeom prst="rect">
            <a:avLst/>
          </a:prstGeom>
          <a:solidFill>
            <a:srgbClr val="0066CC">
              <a:alpha val="3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9" name="Picture 8" descr="PGL LOGO BLUE-YELLOW CMYK 201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32240" y="-315416"/>
            <a:ext cx="1530876" cy="15267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8" name="Rectangle 7"/>
          <p:cNvSpPr/>
          <p:nvPr/>
        </p:nvSpPr>
        <p:spPr>
          <a:xfrm>
            <a:off x="-36512" y="149731"/>
            <a:ext cx="4104456" cy="830997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>
            <a:spAutoFit/>
          </a:bodyPr>
          <a:lstStyle/>
          <a:p>
            <a:r>
              <a:rPr lang="en-US" sz="4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Who are we?</a:t>
            </a:r>
          </a:p>
        </p:txBody>
      </p:sp>
      <p:sp>
        <p:nvSpPr>
          <p:cNvPr id="10" name="Rectangle 9"/>
          <p:cNvSpPr/>
          <p:nvPr/>
        </p:nvSpPr>
        <p:spPr>
          <a:xfrm>
            <a:off x="251520" y="4548469"/>
            <a:ext cx="8191164" cy="1569660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</a:t>
            </a:r>
            <a:r>
              <a:rPr lang="en-GB" sz="2400" b="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1957 - Peter Gordon Lawrence</a:t>
            </a:r>
          </a:p>
          <a:p>
            <a:pPr>
              <a:buFont typeface="Arial" pitchFamily="34" charset="0"/>
              <a:buChar char="•"/>
            </a:pPr>
            <a:r>
              <a:rPr lang="en-GB" sz="2400" b="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400,000 guests each year </a:t>
            </a:r>
          </a:p>
          <a:p>
            <a:pPr>
              <a:buFont typeface="Arial" pitchFamily="34" charset="0"/>
              <a:buChar char="•"/>
            </a:pPr>
            <a:r>
              <a:rPr lang="en-GB" sz="2400" b="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UK market-leaders </a:t>
            </a:r>
          </a:p>
          <a:p>
            <a:pPr>
              <a:buFont typeface="Arial" pitchFamily="34" charset="0"/>
              <a:buChar char="•"/>
            </a:pPr>
            <a:r>
              <a:rPr lang="en-GB" sz="2400" b="0" dirty="0">
                <a:solidFill>
                  <a:schemeClr val="bg1"/>
                </a:solidFill>
                <a:latin typeface="Helvetica" panose="020B0604020202020204" pitchFamily="34" charset="0"/>
                <a:cs typeface="Helvetica" panose="020B0604020202020204" pitchFamily="34" charset="0"/>
              </a:rPr>
              <a:t> We aim to be the “Employer of Choice”  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PGL LOGO BLUE-YELLOW CMYK 201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-315416"/>
            <a:ext cx="1530876" cy="15267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11" name="Rectangle 10"/>
          <p:cNvSpPr/>
          <p:nvPr/>
        </p:nvSpPr>
        <p:spPr>
          <a:xfrm>
            <a:off x="-36512" y="149731"/>
            <a:ext cx="6120680" cy="707886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Where are PGL?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768" t="16725" r="1768" b="6958"/>
          <a:stretch/>
        </p:blipFill>
        <p:spPr>
          <a:xfrm>
            <a:off x="-62739" y="922559"/>
            <a:ext cx="2809582" cy="1425236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86" t="8397" r="-986" b="12596"/>
          <a:stretch/>
        </p:blipFill>
        <p:spPr>
          <a:xfrm>
            <a:off x="-1" y="3874241"/>
            <a:ext cx="2754949" cy="144253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277" y="2361363"/>
            <a:ext cx="2720310" cy="1530174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27928" y="5316773"/>
            <a:ext cx="2739961" cy="154122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043249" y="1187469"/>
            <a:ext cx="6108639" cy="8698386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auto">
          <a:xfrm>
            <a:off x="2866452" y="6309320"/>
            <a:ext cx="6458076" cy="3456384"/>
          </a:xfrm>
          <a:prstGeom prst="rect">
            <a:avLst/>
          </a:prstGeom>
          <a:solidFill>
            <a:schemeClr val="bg1"/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4000" b="1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73581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avej\AppData\Local\Microsoft\Windows\Temporary Internet Files\Content.IE5\1HJZCH0M\pgl_8034525[1].jpg"/>
          <p:cNvPicPr>
            <a:picLocks noChangeAspect="1" noChangeArrowheads="1"/>
          </p:cNvPicPr>
          <p:nvPr/>
        </p:nvPicPr>
        <p:blipFill rotWithShape="1">
          <a:blip r:embed="rId2" cstate="print"/>
          <a:srcRect l="5308" t="-1449" b="-1"/>
          <a:stretch/>
        </p:blipFill>
        <p:spPr bwMode="auto">
          <a:xfrm>
            <a:off x="-36511" y="-99392"/>
            <a:ext cx="9764258" cy="6957392"/>
          </a:xfrm>
          <a:prstGeom prst="rect">
            <a:avLst/>
          </a:prstGeom>
          <a:noFill/>
        </p:spPr>
      </p:pic>
      <p:pic>
        <p:nvPicPr>
          <p:cNvPr id="6" name="Picture 5" descr="PGL LOGO BLUE-YELLOW CMYK 201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-315416"/>
            <a:ext cx="1530876" cy="15267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7176811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davej\AppData\Local\Microsoft\Windows\Temporary Internet Files\Content.IE5\1HJZCH0M\pgl_8034525[1].jpg"/>
          <p:cNvPicPr>
            <a:picLocks noChangeAspect="1" noChangeArrowheads="1"/>
          </p:cNvPicPr>
          <p:nvPr/>
        </p:nvPicPr>
        <p:blipFill rotWithShape="1">
          <a:blip r:embed="rId2" cstate="print"/>
          <a:srcRect l="5308" t="-1449" b="-1"/>
          <a:stretch/>
        </p:blipFill>
        <p:spPr bwMode="auto">
          <a:xfrm>
            <a:off x="-36511" y="-99392"/>
            <a:ext cx="9764258" cy="6957392"/>
          </a:xfrm>
          <a:prstGeom prst="rect">
            <a:avLst/>
          </a:prstGeom>
          <a:noFill/>
        </p:spPr>
      </p:pic>
      <p:sp>
        <p:nvSpPr>
          <p:cNvPr id="3" name="Rectangle 2"/>
          <p:cNvSpPr/>
          <p:nvPr/>
        </p:nvSpPr>
        <p:spPr>
          <a:xfrm>
            <a:off x="-36511" y="188640"/>
            <a:ext cx="5472607" cy="707886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>
            <a:spAutoFit/>
          </a:bodyPr>
          <a:lstStyle/>
          <a:p>
            <a:r>
              <a:rPr lang="en-US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Liddington</a:t>
            </a:r>
            <a:r>
              <a:rPr 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Wiltshire</a:t>
            </a:r>
          </a:p>
        </p:txBody>
      </p:sp>
      <p:sp>
        <p:nvSpPr>
          <p:cNvPr id="4" name="Rectangle 3"/>
          <p:cNvSpPr/>
          <p:nvPr/>
        </p:nvSpPr>
        <p:spPr>
          <a:xfrm>
            <a:off x="175155" y="1112550"/>
            <a:ext cx="5260941" cy="3416320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Largest activity Centre in UK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Close to </a:t>
            </a:r>
            <a:r>
              <a:rPr lang="en-US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Swindon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with plenty of things to do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250+ Staff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Gym, football pitches, bar and fantastic social areas</a:t>
            </a:r>
          </a:p>
        </p:txBody>
      </p:sp>
      <p:pic>
        <p:nvPicPr>
          <p:cNvPr id="6" name="Picture 5" descr="PGL LOGO BLUE-YELLOW CMYK 201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-315416"/>
            <a:ext cx="1530876" cy="15267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4777260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pgl.co.uk/Files/Files/Schools/Primary%20Schools/Carousel/PS-M-Tregoyd-House-Primary-Schools.jpg"/>
          <p:cNvPicPr>
            <a:picLocks noChangeAspect="1" noChangeArrowheads="1"/>
          </p:cNvPicPr>
          <p:nvPr/>
        </p:nvPicPr>
        <p:blipFill>
          <a:blip r:embed="rId2" cstate="print"/>
          <a:srcRect l="17292" r="7963"/>
          <a:stretch>
            <a:fillRect/>
          </a:stretch>
        </p:blipFill>
        <p:spPr bwMode="auto">
          <a:xfrm>
            <a:off x="-180528" y="0"/>
            <a:ext cx="9649072" cy="6858000"/>
          </a:xfrm>
          <a:prstGeom prst="rect">
            <a:avLst/>
          </a:prstGeom>
          <a:noFill/>
        </p:spPr>
      </p:pic>
      <p:pic>
        <p:nvPicPr>
          <p:cNvPr id="3" name="Picture 2" descr="PGL LOGO BLUE-YELLOW CMYK 201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-315416"/>
            <a:ext cx="1530876" cy="15267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5901608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http://www.pgl.co.uk/Files/Files/Schools/Primary%20Schools/Carousel/PS-M-Tregoyd-House-Primary-Schools.jpg"/>
          <p:cNvPicPr>
            <a:picLocks noChangeAspect="1" noChangeArrowheads="1"/>
          </p:cNvPicPr>
          <p:nvPr/>
        </p:nvPicPr>
        <p:blipFill>
          <a:blip r:embed="rId2" cstate="print"/>
          <a:srcRect l="17292" r="7963"/>
          <a:stretch>
            <a:fillRect/>
          </a:stretch>
        </p:blipFill>
        <p:spPr bwMode="auto">
          <a:xfrm>
            <a:off x="-180528" y="0"/>
            <a:ext cx="9649072" cy="6858000"/>
          </a:xfrm>
          <a:prstGeom prst="rect">
            <a:avLst/>
          </a:prstGeom>
          <a:noFill/>
        </p:spPr>
      </p:pic>
      <p:pic>
        <p:nvPicPr>
          <p:cNvPr id="3" name="Picture 2" descr="PGL LOGO BLUE-YELLOW CMYK 201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-315416"/>
            <a:ext cx="1530876" cy="15267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" name="Rectangle 3"/>
          <p:cNvSpPr/>
          <p:nvPr/>
        </p:nvSpPr>
        <p:spPr>
          <a:xfrm>
            <a:off x="0" y="94016"/>
            <a:ext cx="5802820" cy="707886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>
            <a:spAutoFit/>
          </a:bodyPr>
          <a:lstStyle/>
          <a:p>
            <a:r>
              <a:rPr lang="en-US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Tregoyd</a:t>
            </a:r>
            <a:r>
              <a:rPr 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House, </a:t>
            </a:r>
            <a:r>
              <a:rPr lang="en-US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Powys</a:t>
            </a:r>
            <a:endParaRPr lang="en-US" sz="4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29281" y="4653136"/>
            <a:ext cx="7829453" cy="1938992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Located in the </a:t>
            </a:r>
            <a:r>
              <a:rPr lang="en-US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Brecon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Beacons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35 Staff and 100 guests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Loads of paddling, hiking and mountain biking</a:t>
            </a:r>
          </a:p>
        </p:txBody>
      </p:sp>
    </p:spTree>
    <p:extLst>
      <p:ext uri="{BB962C8B-B14F-4D97-AF65-F5344CB8AC3E}">
        <p14:creationId xmlns:p14="http://schemas.microsoft.com/office/powerpoint/2010/main" val="26421594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PGL LOGO BLUE-YELLOW CMYK 201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-315416"/>
            <a:ext cx="1530876" cy="15267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pic>
        <p:nvPicPr>
          <p:cNvPr id="2" name="Picture 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99787" y="1412776"/>
            <a:ext cx="4277626" cy="291940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99787" y="4527380"/>
            <a:ext cx="4277626" cy="2028684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>
          <a:xfrm>
            <a:off x="-36512" y="149731"/>
            <a:ext cx="6120680" cy="707886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Where are PGL abroad?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834040"/>
            <a:ext cx="2677266" cy="150596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70420" y="2324674"/>
            <a:ext cx="2747686" cy="1545574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>
            <a:off x="-26217" y="4771038"/>
            <a:ext cx="2693185" cy="2713779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49804" y="3870248"/>
            <a:ext cx="2727070" cy="1533977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57"/>
          <a:stretch/>
        </p:blipFill>
        <p:spPr>
          <a:xfrm>
            <a:off x="-36512" y="0"/>
            <a:ext cx="10861123" cy="6844220"/>
          </a:xfrm>
          <a:prstGeom prst="rect">
            <a:avLst/>
          </a:prstGeom>
        </p:spPr>
      </p:pic>
      <p:pic>
        <p:nvPicPr>
          <p:cNvPr id="6" name="Picture 5" descr="PGL LOGO BLUE-YELLOW CMYK 201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-315416"/>
            <a:ext cx="1530876" cy="15267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834258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657"/>
          <a:stretch/>
        </p:blipFill>
        <p:spPr>
          <a:xfrm>
            <a:off x="-36512" y="0"/>
            <a:ext cx="10861123" cy="684422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-36511" y="188640"/>
            <a:ext cx="5472607" cy="707886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Ardeche Region</a:t>
            </a:r>
          </a:p>
        </p:txBody>
      </p:sp>
      <p:sp>
        <p:nvSpPr>
          <p:cNvPr id="4" name="Rectangle 3"/>
          <p:cNvSpPr/>
          <p:nvPr/>
        </p:nvSpPr>
        <p:spPr>
          <a:xfrm>
            <a:off x="179512" y="3422110"/>
            <a:ext cx="8784977" cy="2677656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Domaine de Segries </a:t>
            </a: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(300 guests 90 staff)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Lou </a:t>
            </a:r>
            <a:r>
              <a:rPr lang="en-US" sz="24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Valagran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  <a:r>
              <a:rPr lang="en-US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(150 guests / 40 staff)</a:t>
            </a:r>
          </a:p>
          <a:p>
            <a:endParaRPr lang="en-US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Great mountain biking, paddling, walking, climbing, </a:t>
            </a:r>
            <a:r>
              <a:rPr lang="en-US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canyoning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via </a:t>
            </a:r>
            <a:r>
              <a:rPr lang="en-US" sz="24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ferrata</a:t>
            </a: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and caving nearby</a:t>
            </a:r>
          </a:p>
          <a:p>
            <a:endParaRPr 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5" descr="PGL LOGO BLUE-YELLOW CMYK 201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-315416"/>
            <a:ext cx="1530876" cy="15267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169561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03"/>
          <a:stretch/>
        </p:blipFill>
        <p:spPr>
          <a:xfrm>
            <a:off x="-36512" y="0"/>
            <a:ext cx="9180730" cy="7029400"/>
          </a:xfrm>
          <a:prstGeom prst="rect">
            <a:avLst/>
          </a:prstGeom>
        </p:spPr>
      </p:pic>
      <p:pic>
        <p:nvPicPr>
          <p:cNvPr id="6" name="Picture 5" descr="PGL LOGO BLUE-YELLOW CMYK 201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32240" y="-315416"/>
            <a:ext cx="1530876" cy="15267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20695270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103"/>
          <a:stretch/>
        </p:blipFill>
        <p:spPr>
          <a:xfrm>
            <a:off x="-36512" y="0"/>
            <a:ext cx="9180730" cy="7029400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0" y="188640"/>
            <a:ext cx="5904655" cy="707886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>
            <a:spAutoFit/>
          </a:bodyPr>
          <a:lstStyle/>
          <a:p>
            <a:r>
              <a:rPr 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Mediterranean </a:t>
            </a:r>
            <a:r>
              <a:rPr lang="en-US" sz="40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Centres</a:t>
            </a:r>
            <a:r>
              <a:rPr lang="en-US" sz="4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4" name="Rectangle 3"/>
          <p:cNvSpPr/>
          <p:nvPr/>
        </p:nvSpPr>
        <p:spPr>
          <a:xfrm>
            <a:off x="179512" y="3872567"/>
            <a:ext cx="8784976" cy="2985433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Mimosa </a:t>
            </a:r>
            <a:r>
              <a:rPr lang="en-US" sz="20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(Languedoc, 300 guests 90 staff)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La </a:t>
            </a:r>
            <a:r>
              <a:rPr lang="en-US" sz="2400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Fosca</a:t>
            </a: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, </a:t>
            </a:r>
            <a:r>
              <a:rPr lang="en-US" sz="20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(Costa Brava, (250 guests / 67 staff)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Beautiful coastal locations near tourist towns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Sail, Windsurf, Canoe &amp; Kayak</a:t>
            </a:r>
          </a:p>
          <a:p>
            <a:endParaRPr lang="en-US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5" descr="PGL LOGO BLUE-YELLOW CMYK 201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32240" y="-315416"/>
            <a:ext cx="1530876" cy="15267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4007450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 r="1686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789662" y="6407371"/>
            <a:ext cx="11400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Helvetica" pitchFamily="34" charset="0"/>
              </a:rPr>
              <a:t>we are </a:t>
            </a:r>
            <a:r>
              <a:rPr lang="en-GB" sz="1400" dirty="0">
                <a:solidFill>
                  <a:srgbClr val="F0FF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Helvetica" pitchFamily="34" charset="0"/>
              </a:rPr>
              <a:t>PGL</a:t>
            </a:r>
          </a:p>
        </p:txBody>
      </p:sp>
      <p:sp>
        <p:nvSpPr>
          <p:cNvPr id="23" name="Rectangle 22"/>
          <p:cNvSpPr/>
          <p:nvPr/>
        </p:nvSpPr>
        <p:spPr>
          <a:xfrm>
            <a:off x="0" y="1831464"/>
            <a:ext cx="914400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</a:pPr>
            <a:endParaRPr lang="en-GB" sz="2400" dirty="0">
              <a:solidFill>
                <a:schemeClr val="bg1"/>
              </a:solidFill>
              <a:latin typeface="Helvetica" pitchFamily="34" charset="0"/>
            </a:endParaRPr>
          </a:p>
          <a:p>
            <a:pPr marL="342900" indent="-342900" algn="ctr">
              <a:spcBef>
                <a:spcPct val="20000"/>
              </a:spcBef>
            </a:pPr>
            <a:r>
              <a:rPr lang="en-GB" sz="6000" dirty="0"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Helvetica" pitchFamily="34" charset="0"/>
              </a:rPr>
              <a:t>What roles are there</a:t>
            </a:r>
          </a:p>
          <a:p>
            <a:pPr marL="342900" indent="-342900" algn="ctr">
              <a:spcBef>
                <a:spcPct val="20000"/>
              </a:spcBef>
            </a:pPr>
            <a:r>
              <a:rPr lang="en-GB" sz="6000" dirty="0"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Helvetica" pitchFamily="34" charset="0"/>
              </a:rPr>
              <a:t> with PGL?</a:t>
            </a:r>
          </a:p>
        </p:txBody>
      </p:sp>
      <p:pic>
        <p:nvPicPr>
          <p:cNvPr id="25" name="Picture 24" descr="PGL Logo with shadow.pn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381222" y="0"/>
            <a:ext cx="904630" cy="904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07204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209" t="-394" r="6160"/>
          <a:stretch/>
        </p:blipFill>
        <p:spPr>
          <a:xfrm>
            <a:off x="35496" y="-27384"/>
            <a:ext cx="9145016" cy="6984776"/>
          </a:xfrm>
          <a:prstGeom prst="rect">
            <a:avLst/>
          </a:prstGeom>
        </p:spPr>
      </p:pic>
      <p:pic>
        <p:nvPicPr>
          <p:cNvPr id="8" name="Picture 7" descr="PGL LOGO BLUE-YELLOW CMYK 201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32240" y="-315416"/>
            <a:ext cx="1530876" cy="15267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9" name="TextBox 8"/>
          <p:cNvSpPr txBox="1"/>
          <p:nvPr/>
        </p:nvSpPr>
        <p:spPr>
          <a:xfrm>
            <a:off x="35496" y="3573016"/>
            <a:ext cx="9144000" cy="2616101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defRPr>
            </a:lvl1pPr>
          </a:lstStyle>
          <a:p>
            <a:pPr algn="l"/>
            <a:r>
              <a:rPr lang="en-GB" sz="2600" dirty="0">
                <a:solidFill>
                  <a:srgbClr val="FFF042"/>
                </a:solidFill>
              </a:rPr>
              <a:t>Activity Instructor / Group Leader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8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600" dirty="0"/>
              <a:t>Multi activity and guest care role on UK centres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600" dirty="0"/>
              <a:t>Delivering fun and safe activity sessions to groups of children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600" dirty="0"/>
              <a:t>Must be confident enough to stand up in front of a group of 12 guests</a:t>
            </a:r>
          </a:p>
        </p:txBody>
      </p:sp>
    </p:spTree>
    <p:extLst>
      <p:ext uri="{BB962C8B-B14F-4D97-AF65-F5344CB8AC3E}">
        <p14:creationId xmlns:p14="http://schemas.microsoft.com/office/powerpoint/2010/main" val="8188089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02" name="Picture 2" descr="http://www.pgl.co.uk/Files/Files/Jobs/Roles/Retail%20Team/Masthead%20Carousel%20Images%20(1600x850)/RC-M-bar-manager.jpg"/>
          <p:cNvPicPr>
            <a:picLocks noChangeAspect="1" noChangeArrowheads="1"/>
          </p:cNvPicPr>
          <p:nvPr/>
        </p:nvPicPr>
        <p:blipFill>
          <a:blip r:embed="rId3" cstate="print"/>
          <a:srcRect l="9207" r="19959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pic>
        <p:nvPicPr>
          <p:cNvPr id="3" name="Picture 2" descr="PGL LOGO BLUE-YELLOW CMYK 201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32240" y="-315416"/>
            <a:ext cx="1530876" cy="15267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4" name="TextBox 3"/>
          <p:cNvSpPr txBox="1"/>
          <p:nvPr/>
        </p:nvSpPr>
        <p:spPr>
          <a:xfrm>
            <a:off x="331" y="4365104"/>
            <a:ext cx="9144000" cy="2092881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defRPr>
            </a:lvl1pPr>
          </a:lstStyle>
          <a:p>
            <a:pPr algn="l"/>
            <a:r>
              <a:rPr lang="en-GB" sz="2600" dirty="0">
                <a:solidFill>
                  <a:srgbClr val="FFF042"/>
                </a:solidFill>
              </a:rPr>
              <a:t>Retail Assistant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GB" sz="26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600" dirty="0"/>
              <a:t>Previous bar experience preferred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600" dirty="0"/>
              <a:t>Serving customers in the onsite bar and shop delivering excellent customer service</a:t>
            </a:r>
          </a:p>
        </p:txBody>
      </p:sp>
    </p:spTree>
    <p:extLst>
      <p:ext uri="{BB962C8B-B14F-4D97-AF65-F5344CB8AC3E}">
        <p14:creationId xmlns:p14="http://schemas.microsoft.com/office/powerpoint/2010/main" val="297380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1462088" y="-533400"/>
            <a:ext cx="12068175" cy="79248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-1" y="4077072"/>
            <a:ext cx="9144000" cy="2492990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defRPr>
            </a:lvl1pPr>
          </a:lstStyle>
          <a:p>
            <a:pPr algn="l"/>
            <a:r>
              <a:rPr lang="en-GB" sz="2600" dirty="0">
                <a:solidFill>
                  <a:srgbClr val="FFF042"/>
                </a:solidFill>
              </a:rPr>
              <a:t>Catering Assistant</a:t>
            </a:r>
          </a:p>
          <a:p>
            <a:pPr algn="l"/>
            <a:endParaRPr lang="en-GB" sz="2600" dirty="0"/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600" dirty="0"/>
              <a:t>No previous experience required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600" dirty="0"/>
              <a:t>Working as part of the kitchen team, serving healthy meals to staff and guests 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sz="2600" dirty="0"/>
              <a:t>Busy working environment</a:t>
            </a:r>
          </a:p>
        </p:txBody>
      </p:sp>
      <p:pic>
        <p:nvPicPr>
          <p:cNvPr id="7" name="Picture 6" descr="PGL LOGO BLUE-YELLOW CMYK 201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32240" y="-315416"/>
            <a:ext cx="1530876" cy="15267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0804821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0287000" cy="685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0" y="3140968"/>
            <a:ext cx="9144000" cy="2092881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>
              <a:defRPr sz="2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defRPr>
            </a:lvl1pPr>
          </a:lstStyle>
          <a:p>
            <a:r>
              <a:rPr lang="en-GB" dirty="0">
                <a:solidFill>
                  <a:srgbClr val="FFF042"/>
                </a:solidFill>
              </a:rPr>
              <a:t>Housekeeping Assistant</a:t>
            </a:r>
          </a:p>
          <a:p>
            <a:endParaRPr lang="en-GB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No previous experience required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Clean and prepare guest accommodation and facilities  in line with their expectations</a:t>
            </a:r>
          </a:p>
        </p:txBody>
      </p:sp>
      <p:pic>
        <p:nvPicPr>
          <p:cNvPr id="6" name="Picture 5" descr="PGL LOGO BLUE-YELLOW CMYK 201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32240" y="-315416"/>
            <a:ext cx="1530876" cy="15267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108167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 r="1686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789662" y="6407371"/>
            <a:ext cx="11400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Helvetica" pitchFamily="34" charset="0"/>
              </a:rPr>
              <a:t>we are </a:t>
            </a:r>
            <a:r>
              <a:rPr lang="en-GB" sz="1400" dirty="0">
                <a:solidFill>
                  <a:srgbClr val="F0FF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Helvetica" pitchFamily="34" charset="0"/>
              </a:rPr>
              <a:t>PGL</a:t>
            </a:r>
          </a:p>
        </p:txBody>
      </p:sp>
      <p:sp>
        <p:nvSpPr>
          <p:cNvPr id="23" name="Rectangle 22"/>
          <p:cNvSpPr/>
          <p:nvPr/>
        </p:nvSpPr>
        <p:spPr>
          <a:xfrm>
            <a:off x="1259632" y="1916832"/>
            <a:ext cx="6480720" cy="267765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</a:pPr>
            <a:endParaRPr lang="en-GB" sz="2400" dirty="0">
              <a:solidFill>
                <a:schemeClr val="bg1"/>
              </a:solidFill>
              <a:latin typeface="Helvetica" pitchFamily="34" charset="0"/>
            </a:endParaRPr>
          </a:p>
          <a:p>
            <a:pPr marL="342900" indent="-342900" algn="ctr">
              <a:spcBef>
                <a:spcPct val="20000"/>
              </a:spcBef>
            </a:pPr>
            <a:r>
              <a:rPr lang="en-GB" sz="6000" dirty="0"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Helvetica" pitchFamily="34" charset="0"/>
              </a:rPr>
              <a:t>Why work </a:t>
            </a:r>
          </a:p>
          <a:p>
            <a:pPr marL="342900" indent="-342900" algn="ctr">
              <a:spcBef>
                <a:spcPct val="20000"/>
              </a:spcBef>
            </a:pPr>
            <a:r>
              <a:rPr lang="en-GB" sz="6000" dirty="0"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Helvetica" pitchFamily="34" charset="0"/>
              </a:rPr>
              <a:t>for PGL?</a:t>
            </a:r>
          </a:p>
        </p:txBody>
      </p:sp>
      <p:pic>
        <p:nvPicPr>
          <p:cNvPr id="25" name="Picture 24" descr="PGL Logo with shadow.pn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381222" y="0"/>
            <a:ext cx="904630" cy="90463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756" b="-420"/>
          <a:stretch/>
        </p:blipFill>
        <p:spPr>
          <a:xfrm>
            <a:off x="-36512" y="-1488"/>
            <a:ext cx="9180512" cy="6886872"/>
          </a:xfrm>
          <a:prstGeom prst="rect">
            <a:avLst/>
          </a:prstGeom>
        </p:spPr>
      </p:pic>
      <p:pic>
        <p:nvPicPr>
          <p:cNvPr id="7" name="Picture 6" descr="PGL LOGO BLUE-YELLOW CMYK 201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32240" y="-315416"/>
            <a:ext cx="1530876" cy="15267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0" y="3933056"/>
            <a:ext cx="9144000" cy="1815882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defRPr>
            </a:lvl1pPr>
          </a:lstStyle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/>
              <a:t>A fantastic range of jobs and locations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/>
              <a:t>Gain work experience in a fun and exciting environment</a:t>
            </a:r>
          </a:p>
          <a:p>
            <a:pPr marL="457200" indent="-457200" algn="l">
              <a:buFont typeface="Arial" panose="020B0604020202020204" pitchFamily="34" charset="0"/>
              <a:buChar char="•"/>
            </a:pPr>
            <a:r>
              <a:rPr lang="en-GB" sz="2800" dirty="0"/>
              <a:t>Meet new people and make great friends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1016" y="116632"/>
            <a:ext cx="6373216" cy="830997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4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r>
              <a:rPr lang="en-US" dirty="0"/>
              <a:t>Why work with PGL?</a:t>
            </a:r>
          </a:p>
        </p:txBody>
      </p:sp>
    </p:spTree>
    <p:extLst>
      <p:ext uri="{BB962C8B-B14F-4D97-AF65-F5344CB8AC3E}">
        <p14:creationId xmlns:p14="http://schemas.microsoft.com/office/powerpoint/2010/main" val="348419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99" r="7619" b="650"/>
          <a:stretch/>
        </p:blipFill>
        <p:spPr>
          <a:xfrm>
            <a:off x="-36512" y="0"/>
            <a:ext cx="9217024" cy="6813376"/>
          </a:xfrm>
          <a:prstGeom prst="rect">
            <a:avLst/>
          </a:prstGeom>
        </p:spPr>
      </p:pic>
      <p:pic>
        <p:nvPicPr>
          <p:cNvPr id="7" name="Picture 6" descr="PGL LOGO BLUE-YELLOW CMYK 201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32240" y="-315416"/>
            <a:ext cx="1530876" cy="15267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143508" y="3140968"/>
            <a:ext cx="8856984" cy="3046988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 rtlCol="0">
            <a:spAutoFit/>
          </a:bodyPr>
          <a:lstStyle>
            <a:defPPr>
              <a:defRPr lang="en-US"/>
            </a:defPPr>
            <a:lvl1pPr algn="ctr">
              <a:defRPr sz="32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defRPr>
            </a:lvl1pPr>
          </a:lstStyle>
          <a:p>
            <a:pPr algn="l"/>
            <a:r>
              <a:rPr lang="en-GB" sz="2400" u="sng" dirty="0"/>
              <a:t>Activity Instructor/Group Leader </a:t>
            </a:r>
          </a:p>
          <a:p>
            <a:pPr algn="l">
              <a:buFont typeface="Arial" pitchFamily="34" charset="0"/>
              <a:buChar char="•"/>
            </a:pPr>
            <a:r>
              <a:rPr lang="en-GB" sz="2400" dirty="0"/>
              <a:t> 10 day AIGL training course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Delivery skills 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First Aid </a:t>
            </a:r>
          </a:p>
          <a:p>
            <a:pPr lvl="1">
              <a:buFont typeface="Arial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 Safeguarding</a:t>
            </a:r>
          </a:p>
          <a:p>
            <a:pPr algn="l"/>
            <a:r>
              <a:rPr lang="en-GB" sz="2400" dirty="0"/>
              <a:t> </a:t>
            </a:r>
          </a:p>
          <a:p>
            <a:pPr algn="l"/>
            <a:r>
              <a:rPr lang="en-GB" sz="2400" u="sng" dirty="0"/>
              <a:t>Hospitality</a:t>
            </a:r>
          </a:p>
          <a:p>
            <a:pPr algn="l">
              <a:buFont typeface="Arial" pitchFamily="34" charset="0"/>
              <a:buChar char="•"/>
            </a:pPr>
            <a:r>
              <a:rPr lang="en-GB" sz="2400" dirty="0"/>
              <a:t> On centre training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-1016" y="116632"/>
            <a:ext cx="6373216" cy="830997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>
            <a:spAutoFit/>
          </a:bodyPr>
          <a:lstStyle>
            <a:defPPr>
              <a:defRPr lang="en-US"/>
            </a:defPPr>
            <a:lvl1pPr>
              <a:defRPr sz="480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defRPr>
            </a:lvl1pPr>
            <a:lvl2pPr>
              <a:defRPr>
                <a:solidFill>
                  <a:schemeClr val="tx1"/>
                </a:solidFill>
              </a:defRPr>
            </a:lvl2pPr>
            <a:lvl3pPr>
              <a:defRPr>
                <a:solidFill>
                  <a:schemeClr val="tx1"/>
                </a:solidFill>
              </a:defRPr>
            </a:lvl3pPr>
            <a:lvl4pPr>
              <a:defRPr>
                <a:solidFill>
                  <a:schemeClr val="tx1"/>
                </a:solidFill>
              </a:defRPr>
            </a:lvl4pPr>
            <a:lvl5pPr>
              <a:defRPr>
                <a:solidFill>
                  <a:schemeClr val="tx1"/>
                </a:solidFill>
              </a:defRPr>
            </a:lvl5pPr>
            <a:lvl6pPr>
              <a:defRPr>
                <a:solidFill>
                  <a:schemeClr val="tx1"/>
                </a:solidFill>
              </a:defRPr>
            </a:lvl6pPr>
            <a:lvl7pPr>
              <a:defRPr>
                <a:solidFill>
                  <a:schemeClr val="tx1"/>
                </a:solidFill>
              </a:defRPr>
            </a:lvl7pPr>
            <a:lvl8pPr>
              <a:defRPr>
                <a:solidFill>
                  <a:schemeClr val="tx1"/>
                </a:solidFill>
              </a:defRPr>
            </a:lvl8pPr>
            <a:lvl9pPr>
              <a:defRPr>
                <a:solidFill>
                  <a:schemeClr val="tx1"/>
                </a:solidFill>
              </a:defRPr>
            </a:lvl9pPr>
          </a:lstStyle>
          <a:p>
            <a:r>
              <a:rPr lang="en-US" dirty="0"/>
              <a:t>Your Journey</a:t>
            </a:r>
          </a:p>
        </p:txBody>
      </p:sp>
    </p:spTree>
    <p:extLst>
      <p:ext uri="{BB962C8B-B14F-4D97-AF65-F5344CB8AC3E}">
        <p14:creationId xmlns:p14="http://schemas.microsoft.com/office/powerpoint/2010/main" val="1203938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974" r="4974" b="-154"/>
          <a:stretch/>
        </p:blipFill>
        <p:spPr>
          <a:xfrm>
            <a:off x="-36513" y="-27384"/>
            <a:ext cx="9217025" cy="6885384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79511" y="4293096"/>
            <a:ext cx="8784976" cy="2246769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£104 per week whilst on a work placement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1day off + ½ day holiday a week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Free meals, uniform and accommodation 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Free DBS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8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Transport to your centre overseas</a:t>
            </a:r>
          </a:p>
        </p:txBody>
      </p:sp>
      <p:sp>
        <p:nvSpPr>
          <p:cNvPr id="6" name="Rectangle 5"/>
          <p:cNvSpPr/>
          <p:nvPr/>
        </p:nvSpPr>
        <p:spPr>
          <a:xfrm>
            <a:off x="0" y="188640"/>
            <a:ext cx="6588224" cy="707886"/>
          </a:xfrm>
          <a:prstGeom prst="rect">
            <a:avLst/>
          </a:prstGeom>
          <a:solidFill>
            <a:srgbClr val="0D5D93">
              <a:alpha val="66000"/>
            </a:srgbClr>
          </a:solidFill>
        </p:spPr>
        <p:txBody>
          <a:bodyPr wrap="square">
            <a:spAutoFit/>
          </a:bodyPr>
          <a:lstStyle/>
          <a:p>
            <a:r>
              <a:rPr lang="en-GB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What to expect from PGL</a:t>
            </a:r>
          </a:p>
        </p:txBody>
      </p:sp>
      <p:pic>
        <p:nvPicPr>
          <p:cNvPr id="8" name="Picture 7" descr="PGL LOGO BLUE-YELLOW CMYK 2013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6732240" y="-315416"/>
            <a:ext cx="1530876" cy="15267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33070816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 r="1686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789662" y="6407371"/>
            <a:ext cx="11400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Helvetica" pitchFamily="34" charset="0"/>
              </a:rPr>
              <a:t>we are </a:t>
            </a:r>
            <a:r>
              <a:rPr lang="en-GB" sz="1400" dirty="0">
                <a:solidFill>
                  <a:srgbClr val="F0FF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Helvetica" pitchFamily="34" charset="0"/>
              </a:rPr>
              <a:t>PGL</a:t>
            </a:r>
          </a:p>
        </p:txBody>
      </p:sp>
      <p:sp>
        <p:nvSpPr>
          <p:cNvPr id="23" name="Rectangle 22"/>
          <p:cNvSpPr/>
          <p:nvPr/>
        </p:nvSpPr>
        <p:spPr>
          <a:xfrm>
            <a:off x="0" y="2132856"/>
            <a:ext cx="914400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</a:pPr>
            <a:endParaRPr lang="en-GB" sz="2400" dirty="0">
              <a:solidFill>
                <a:schemeClr val="bg1"/>
              </a:solidFill>
              <a:latin typeface="Helvetica" pitchFamily="34" charset="0"/>
            </a:endParaRPr>
          </a:p>
          <a:p>
            <a:pPr marL="342900" indent="-342900" algn="ctr">
              <a:spcBef>
                <a:spcPct val="20000"/>
              </a:spcBef>
            </a:pPr>
            <a:r>
              <a:rPr lang="en-GB" sz="6000" dirty="0"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Helvetica" pitchFamily="34" charset="0"/>
              </a:rPr>
              <a:t>More than just a job…</a:t>
            </a:r>
          </a:p>
        </p:txBody>
      </p:sp>
      <p:pic>
        <p:nvPicPr>
          <p:cNvPr id="25" name="Picture 24" descr="PGL Logo with shadow.png"/>
          <p:cNvPicPr>
            <a:picLocks noChangeAspect="1"/>
          </p:cNvPicPr>
          <p:nvPr/>
        </p:nvPicPr>
        <p:blipFill>
          <a:blip r:embed="rId4" cstate="print"/>
          <a:srcRect/>
          <a:stretch>
            <a:fillRect/>
          </a:stretch>
        </p:blipFill>
        <p:spPr>
          <a:xfrm>
            <a:off x="381222" y="0"/>
            <a:ext cx="904630" cy="9046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67741"/>
      </p:ext>
    </p:extLst>
  </p:cSld>
  <p:clrMapOvr>
    <a:masterClrMapping/>
  </p:clrMapOvr>
  <p:transition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-1" t="18500" r="1176" b="24800"/>
          <a:stretch/>
        </p:blipFill>
        <p:spPr>
          <a:xfrm>
            <a:off x="5361161" y="3630160"/>
            <a:ext cx="3782839" cy="3255534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549874">
            <a:off x="-889466" y="-270923"/>
            <a:ext cx="4612636" cy="259460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21016" y="1912478"/>
            <a:ext cx="2923131" cy="370700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430" t="6804" r="25219"/>
          <a:stretch/>
        </p:blipFill>
        <p:spPr>
          <a:xfrm rot="20885024">
            <a:off x="2397593" y="-241789"/>
            <a:ext cx="4273740" cy="327778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686834">
            <a:off x="6070610" y="-209653"/>
            <a:ext cx="3183196" cy="424426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341066">
            <a:off x="2686489" y="2112697"/>
            <a:ext cx="3367281" cy="2525461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1328072">
            <a:off x="-171413" y="4490106"/>
            <a:ext cx="4557763" cy="2563741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5938" y="4391300"/>
            <a:ext cx="2522938" cy="25229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041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 r="1686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789662" y="6407371"/>
            <a:ext cx="11400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Helvetica" pitchFamily="34" charset="0"/>
              </a:rPr>
              <a:t>we are </a:t>
            </a:r>
            <a:r>
              <a:rPr lang="en-GB" sz="1400" dirty="0">
                <a:solidFill>
                  <a:srgbClr val="F0FF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Helvetica" pitchFamily="34" charset="0"/>
              </a:rPr>
              <a:t>PGL</a:t>
            </a:r>
          </a:p>
        </p:txBody>
      </p:sp>
      <p:sp>
        <p:nvSpPr>
          <p:cNvPr id="23" name="Rectangle 22"/>
          <p:cNvSpPr/>
          <p:nvPr/>
        </p:nvSpPr>
        <p:spPr>
          <a:xfrm>
            <a:off x="1763688" y="332656"/>
            <a:ext cx="6480720" cy="53368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</a:pPr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itchFamily="34" charset="0"/>
              </a:rPr>
              <a:t>How to Apply: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Helvetica" pitchFamily="34" charset="0"/>
                <a:hlinkClick r:id="rId4"/>
              </a:rPr>
              <a:t>www.pgl.co.uk/jobs</a:t>
            </a:r>
            <a:endParaRPr lang="en-GB" sz="2400" dirty="0">
              <a:solidFill>
                <a:schemeClr val="bg1"/>
              </a:solidFill>
              <a:latin typeface="Helvetica" pitchFamily="34" charset="0"/>
            </a:endParaRP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Helvetica" pitchFamily="34" charset="0"/>
              </a:rPr>
              <a:t>Register for a My PGL account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Helvetica" pitchFamily="34" charset="0"/>
              </a:rPr>
              <a:t>Complete the online application form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Helvetica" pitchFamily="34" charset="0"/>
              </a:rPr>
              <a:t>Referees;</a:t>
            </a:r>
          </a:p>
          <a:p>
            <a:pPr marL="800100" lvl="1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Helvetica" pitchFamily="34" charset="0"/>
              </a:rPr>
              <a:t>Your lecturer</a:t>
            </a:r>
          </a:p>
          <a:p>
            <a:pPr marL="800100" lvl="1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Helvetica" pitchFamily="34" charset="0"/>
              </a:rPr>
              <a:t>Last employer</a:t>
            </a:r>
          </a:p>
          <a:p>
            <a:pPr marL="800100" lvl="1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Helvetica" pitchFamily="34" charset="0"/>
              </a:rPr>
              <a:t>Any volunteering with kids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Helvetica" pitchFamily="34" charset="0"/>
              </a:rPr>
              <a:t>DBS – disclose anything relevant to PGL</a:t>
            </a:r>
          </a:p>
          <a:p>
            <a:pPr marL="342900" indent="-342900">
              <a:spcBef>
                <a:spcPct val="20000"/>
              </a:spcBef>
            </a:pPr>
            <a:endParaRPr lang="en-GB" sz="2400" dirty="0">
              <a:solidFill>
                <a:schemeClr val="bg1"/>
              </a:solidFill>
              <a:latin typeface="Helvetica" pitchFamily="34" charset="0"/>
            </a:endParaRPr>
          </a:p>
          <a:p>
            <a:pPr marL="342900" indent="-342900">
              <a:spcBef>
                <a:spcPct val="20000"/>
              </a:spcBef>
            </a:pPr>
            <a:r>
              <a:rPr lang="en-GB" sz="2400" dirty="0">
                <a:solidFill>
                  <a:schemeClr val="bg1"/>
                </a:solidFill>
                <a:effectLst>
                  <a:outerShdw blurRad="50800" dist="38100" dir="8100000" algn="tr" rotWithShape="0">
                    <a:prstClr val="black">
                      <a:alpha val="40000"/>
                    </a:prstClr>
                  </a:outerShdw>
                </a:effectLst>
                <a:latin typeface="Helvetica" pitchFamily="34" charset="0"/>
              </a:rPr>
              <a:t>When you get your contract;</a:t>
            </a:r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GB" sz="2400" dirty="0">
                <a:solidFill>
                  <a:schemeClr val="bg1"/>
                </a:solidFill>
                <a:latin typeface="Helvetica" pitchFamily="34" charset="0"/>
              </a:rPr>
              <a:t>Take ID to the Post Office for checking</a:t>
            </a:r>
          </a:p>
        </p:txBody>
      </p:sp>
      <p:pic>
        <p:nvPicPr>
          <p:cNvPr id="25" name="Picture 24" descr="PGL Logo with shadow.png"/>
          <p:cNvPicPr>
            <a:picLocks noChangeAspect="1"/>
          </p:cNvPicPr>
          <p:nvPr/>
        </p:nvPicPr>
        <p:blipFill>
          <a:blip r:embed="rId5" cstate="print"/>
          <a:srcRect/>
          <a:stretch>
            <a:fillRect/>
          </a:stretch>
        </p:blipFill>
        <p:spPr>
          <a:xfrm>
            <a:off x="381222" y="0"/>
            <a:ext cx="904630" cy="90463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52400"/>
            <a:ext cx="1676400" cy="1600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1800" y="836712"/>
            <a:ext cx="4608513" cy="60040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8460" y="2348880"/>
            <a:ext cx="7347923" cy="39604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0651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52400"/>
            <a:ext cx="1676400" cy="1600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1800" y="836712"/>
            <a:ext cx="4608513" cy="600405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755576" y="2420888"/>
            <a:ext cx="756084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</a:rPr>
              <a:t>Front of house positions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</a:rPr>
              <a:t>Must speak the local language</a:t>
            </a:r>
          </a:p>
          <a:p>
            <a:pPr marL="571500" indent="-571500">
              <a:buFont typeface="Arial" panose="020B0604020202020204" pitchFamily="34" charset="0"/>
              <a:buChar char="•"/>
            </a:pPr>
            <a:r>
              <a:rPr lang="en-GB" sz="3200" dirty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</a:rPr>
              <a:t>If interested send a CV and covering letter to: dave.jury@pgl.co.uk </a:t>
            </a:r>
            <a:r>
              <a:rPr lang="en-GB" sz="320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</a:rPr>
              <a:t>or matthew.humphrey@pgl.co.uk</a:t>
            </a:r>
            <a:endParaRPr lang="en-GB" sz="3200" dirty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</a:endParaRPr>
          </a:p>
          <a:p>
            <a:r>
              <a:rPr lang="en-GB" dirty="0">
                <a:solidFill>
                  <a:schemeClr val="tx1">
                    <a:lumMod val="65000"/>
                    <a:lumOff val="35000"/>
                  </a:schemeClr>
                </a:solidFill>
                <a:latin typeface="Arial Narrow" panose="020B0606020202030204" pitchFamily="34" charset="0"/>
                <a:hlinkClick r:id="rId4"/>
              </a:rPr>
              <a:t>     </a:t>
            </a:r>
            <a:endParaRPr lang="en-GB" dirty="0">
              <a:solidFill>
                <a:schemeClr val="tx1">
                  <a:lumMod val="65000"/>
                  <a:lumOff val="35000"/>
                </a:schemeClr>
              </a:solidFill>
              <a:latin typeface="Arial Narrow" panose="020B060602020203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5577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3" cstate="print"/>
          <a:srcRect r="1686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7789662" y="6407371"/>
            <a:ext cx="1140056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400" dirty="0">
                <a:solidFill>
                  <a:schemeClr val="bg1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Helvetica" pitchFamily="34" charset="0"/>
              </a:rPr>
              <a:t>we are </a:t>
            </a:r>
            <a:r>
              <a:rPr lang="en-GB" sz="1400" dirty="0">
                <a:solidFill>
                  <a:srgbClr val="F0FF00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  <a:latin typeface="Helvetica" pitchFamily="34" charset="0"/>
              </a:rPr>
              <a:t>PGL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2786050" y="2452699"/>
            <a:ext cx="5643602" cy="9048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ct val="20000"/>
              </a:spcBef>
            </a:pPr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itchFamily="34" charset="0"/>
              </a:rPr>
              <a:t>Follow us:</a:t>
            </a:r>
          </a:p>
          <a:p>
            <a:pPr marL="342900" indent="-342900">
              <a:spcBef>
                <a:spcPct val="20000"/>
              </a:spcBef>
            </a:pPr>
            <a:r>
              <a:rPr lang="en-GB" sz="2400" dirty="0">
                <a:solidFill>
                  <a:schemeClr val="bg1"/>
                </a:solidFill>
                <a:latin typeface="Helvetica" pitchFamily="34" charset="0"/>
              </a:rPr>
              <a:t>www.twitter.com/PGLstaff</a:t>
            </a:r>
            <a:endParaRPr lang="en-GB" dirty="0"/>
          </a:p>
        </p:txBody>
      </p:sp>
      <p:grpSp>
        <p:nvGrpSpPr>
          <p:cNvPr id="2" name="Group 20"/>
          <p:cNvGrpSpPr/>
          <p:nvPr/>
        </p:nvGrpSpPr>
        <p:grpSpPr>
          <a:xfrm>
            <a:off x="1142976" y="5214950"/>
            <a:ext cx="1428067" cy="1093094"/>
            <a:chOff x="624986" y="4977208"/>
            <a:chExt cx="1803874" cy="1380750"/>
          </a:xfrm>
        </p:grpSpPr>
        <p:pic>
          <p:nvPicPr>
            <p:cNvPr id="7171" name="Picture 3"/>
            <p:cNvPicPr>
              <a:picLocks noChangeAspect="1" noChangeArrowheads="1"/>
            </p:cNvPicPr>
            <p:nvPr/>
          </p:nvPicPr>
          <p:blipFill>
            <a:blip r:embed="rId4" cstate="print"/>
            <a:srcRect/>
            <a:stretch>
              <a:fillRect/>
            </a:stretch>
          </p:blipFill>
          <p:spPr bwMode="auto">
            <a:xfrm>
              <a:off x="624986" y="4977208"/>
              <a:ext cx="1589559" cy="122905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7170" name="Picture 2" descr="http://3.bp.blogspot.com/-NPEaJioAGYI/UnOwbXV0L-I/AAAAAAAANGE/dOWWvtfKmzo/s1600/Google%2Bplus%2Blogo.png"/>
            <p:cNvPicPr>
              <a:picLocks noChangeAspect="1" noChangeArrowheads="1"/>
            </p:cNvPicPr>
            <p:nvPr/>
          </p:nvPicPr>
          <p:blipFill>
            <a:blip r:embed="rId5" cstate="print"/>
            <a:srcRect/>
            <a:stretch>
              <a:fillRect/>
            </a:stretch>
          </p:blipFill>
          <p:spPr bwMode="auto">
            <a:xfrm>
              <a:off x="1785918" y="5715016"/>
              <a:ext cx="642942" cy="64294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3" name="Group 18"/>
          <p:cNvGrpSpPr/>
          <p:nvPr/>
        </p:nvGrpSpPr>
        <p:grpSpPr>
          <a:xfrm>
            <a:off x="1142976" y="3786190"/>
            <a:ext cx="1484620" cy="1187656"/>
            <a:chOff x="624988" y="3500438"/>
            <a:chExt cx="1875310" cy="1500198"/>
          </a:xfrm>
        </p:grpSpPr>
        <p:pic>
          <p:nvPicPr>
            <p:cNvPr id="7172" name="Picture 4"/>
            <p:cNvPicPr>
              <a:picLocks noChangeAspect="1" noChangeArrowheads="1"/>
            </p:cNvPicPr>
            <p:nvPr/>
          </p:nvPicPr>
          <p:blipFill>
            <a:blip r:embed="rId6" cstate="print"/>
            <a:srcRect/>
            <a:stretch>
              <a:fillRect/>
            </a:stretch>
          </p:blipFill>
          <p:spPr bwMode="auto">
            <a:xfrm>
              <a:off x="624988" y="3500438"/>
              <a:ext cx="1589558" cy="133882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4" name="Picture 13" descr="YouTube_Icon.png"/>
            <p:cNvPicPr>
              <a:picLocks noChangeAspect="1"/>
            </p:cNvPicPr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1643042" y="4143380"/>
              <a:ext cx="857256" cy="85725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sp>
        <p:nvSpPr>
          <p:cNvPr id="22" name="Rectangle 21"/>
          <p:cNvSpPr/>
          <p:nvPr/>
        </p:nvSpPr>
        <p:spPr>
          <a:xfrm>
            <a:off x="2786050" y="5214950"/>
            <a:ext cx="4572000" cy="904863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spcBef>
                <a:spcPct val="20000"/>
              </a:spcBef>
            </a:pPr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itchFamily="34" charset="0"/>
              </a:rPr>
              <a:t>Add us:</a:t>
            </a:r>
          </a:p>
          <a:p>
            <a:pPr marL="342900" indent="-342900">
              <a:spcBef>
                <a:spcPct val="20000"/>
              </a:spcBef>
            </a:pPr>
            <a:r>
              <a:rPr lang="en-GB" sz="2400" dirty="0">
                <a:solidFill>
                  <a:schemeClr val="bg1"/>
                </a:solidFill>
                <a:latin typeface="Helvetica" pitchFamily="34" charset="0"/>
              </a:rPr>
              <a:t>Search PGL Staff Google +</a:t>
            </a:r>
          </a:p>
        </p:txBody>
      </p:sp>
      <p:sp>
        <p:nvSpPr>
          <p:cNvPr id="23" name="Rectangle 22"/>
          <p:cNvSpPr/>
          <p:nvPr/>
        </p:nvSpPr>
        <p:spPr>
          <a:xfrm>
            <a:off x="2786050" y="3929066"/>
            <a:ext cx="5818398" cy="9048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spcBef>
                <a:spcPct val="20000"/>
              </a:spcBef>
            </a:pPr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itchFamily="34" charset="0"/>
              </a:rPr>
              <a:t>Watch us:</a:t>
            </a:r>
          </a:p>
          <a:p>
            <a:pPr marL="342900" indent="-342900">
              <a:spcBef>
                <a:spcPct val="20000"/>
              </a:spcBef>
            </a:pPr>
            <a:r>
              <a:rPr lang="en-GB" sz="2400" dirty="0">
                <a:solidFill>
                  <a:schemeClr val="bg1"/>
                </a:solidFill>
                <a:latin typeface="Helvetica" pitchFamily="34" charset="0"/>
              </a:rPr>
              <a:t>www.youtube.com/pglrecruitmentteam</a:t>
            </a:r>
          </a:p>
        </p:txBody>
      </p:sp>
      <p:sp>
        <p:nvSpPr>
          <p:cNvPr id="24" name="Rectangle 23"/>
          <p:cNvSpPr/>
          <p:nvPr/>
        </p:nvSpPr>
        <p:spPr>
          <a:xfrm>
            <a:off x="2786050" y="1142984"/>
            <a:ext cx="4572000" cy="904863"/>
          </a:xfrm>
          <a:prstGeom prst="rect">
            <a:avLst/>
          </a:prstGeom>
        </p:spPr>
        <p:txBody>
          <a:bodyPr>
            <a:spAutoFit/>
          </a:bodyPr>
          <a:lstStyle/>
          <a:p>
            <a:pPr marL="342900" indent="-342900">
              <a:spcBef>
                <a:spcPct val="20000"/>
              </a:spcBef>
            </a:pPr>
            <a:r>
              <a:rPr lang="en-GB" sz="2400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Helvetica" pitchFamily="34" charset="0"/>
              </a:rPr>
              <a:t>Like us:</a:t>
            </a:r>
          </a:p>
          <a:p>
            <a:pPr marL="342900" indent="-342900">
              <a:spcBef>
                <a:spcPct val="20000"/>
              </a:spcBef>
            </a:pPr>
            <a:r>
              <a:rPr lang="en-GB" sz="2400" dirty="0">
                <a:solidFill>
                  <a:schemeClr val="bg1"/>
                </a:solidFill>
                <a:latin typeface="Helvetica" pitchFamily="34" charset="0"/>
              </a:rPr>
              <a:t>www.facebook.co.uk/pglstaff</a:t>
            </a:r>
          </a:p>
        </p:txBody>
      </p:sp>
      <p:grpSp>
        <p:nvGrpSpPr>
          <p:cNvPr id="4" name="Group 25"/>
          <p:cNvGrpSpPr/>
          <p:nvPr/>
        </p:nvGrpSpPr>
        <p:grpSpPr>
          <a:xfrm>
            <a:off x="1142976" y="2357430"/>
            <a:ext cx="1532128" cy="1187656"/>
            <a:chOff x="285720" y="1857364"/>
            <a:chExt cx="1935320" cy="1500198"/>
          </a:xfrm>
        </p:grpSpPr>
        <p:pic>
          <p:nvPicPr>
            <p:cNvPr id="7173" name="Picture 5"/>
            <p:cNvPicPr>
              <a:picLocks noChangeAspect="1" noChangeArrowheads="1"/>
            </p:cNvPicPr>
            <p:nvPr/>
          </p:nvPicPr>
          <p:blipFill>
            <a:blip r:embed="rId8" cstate="print"/>
            <a:srcRect l="14552" r="1776"/>
            <a:stretch>
              <a:fillRect/>
            </a:stretch>
          </p:blipFill>
          <p:spPr bwMode="auto">
            <a:xfrm>
              <a:off x="285720" y="1857364"/>
              <a:ext cx="1643074" cy="135732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pic>
          <p:nvPicPr>
            <p:cNvPr id="13" name="Picture 12" descr="NewTwitterLogo_Print (2.png"/>
            <p:cNvPicPr>
              <a:picLocks noChangeAspect="1"/>
            </p:cNvPicPr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1428728" y="2714620"/>
              <a:ext cx="792312" cy="64294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grpSp>
        <p:nvGrpSpPr>
          <p:cNvPr id="5" name="Group 27"/>
          <p:cNvGrpSpPr/>
          <p:nvPr/>
        </p:nvGrpSpPr>
        <p:grpSpPr>
          <a:xfrm>
            <a:off x="1142976" y="1071546"/>
            <a:ext cx="1357322" cy="1159230"/>
            <a:chOff x="785786" y="857231"/>
            <a:chExt cx="1714512" cy="1464291"/>
          </a:xfrm>
        </p:grpSpPr>
        <p:pic>
          <p:nvPicPr>
            <p:cNvPr id="7174" name="Picture 6"/>
            <p:cNvPicPr>
              <a:picLocks noChangeAspect="1" noChangeArrowheads="1"/>
            </p:cNvPicPr>
            <p:nvPr/>
          </p:nvPicPr>
          <p:blipFill>
            <a:blip r:embed="rId10" cstate="print"/>
            <a:srcRect b="9551"/>
            <a:stretch>
              <a:fillRect/>
            </a:stretch>
          </p:blipFill>
          <p:spPr bwMode="auto">
            <a:xfrm>
              <a:off x="785786" y="857231"/>
              <a:ext cx="1643074" cy="135732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</p:pic>
        <p:pic>
          <p:nvPicPr>
            <p:cNvPr id="12" name="Picture 11" descr="NewFacebookLogo_Print.png"/>
            <p:cNvPicPr>
              <a:picLocks noChangeAspect="1"/>
            </p:cNvPicPr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2143108" y="1643049"/>
              <a:ext cx="357190" cy="67847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</p:grpSp>
      <p:pic>
        <p:nvPicPr>
          <p:cNvPr id="25" name="Picture 24" descr="PGL Logo with shadow.png"/>
          <p:cNvPicPr>
            <a:picLocks noChangeAspect="1"/>
          </p:cNvPicPr>
          <p:nvPr/>
        </p:nvPicPr>
        <p:blipFill>
          <a:blip r:embed="rId12" cstate="print"/>
          <a:srcRect/>
          <a:stretch>
            <a:fillRect/>
          </a:stretch>
        </p:blipFill>
        <p:spPr>
          <a:xfrm>
            <a:off x="381222" y="0"/>
            <a:ext cx="904630" cy="904630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2114" t="-1" r="13279" b="362"/>
          <a:stretch/>
        </p:blipFill>
        <p:spPr>
          <a:xfrm>
            <a:off x="-108520" y="-110642"/>
            <a:ext cx="9289032" cy="697811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4786314" y="6500834"/>
            <a:ext cx="184731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-1288828" y="332656"/>
            <a:ext cx="7776864" cy="707886"/>
          </a:xfrm>
          <a:prstGeom prst="rect">
            <a:avLst/>
          </a:prstGeom>
          <a:solidFill>
            <a:srgbClr val="0066CC">
              <a:alpha val="35000"/>
            </a:srgbClr>
          </a:solidFill>
          <a:ln>
            <a:noFill/>
          </a:ln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Your Questions?</a:t>
            </a:r>
          </a:p>
        </p:txBody>
      </p:sp>
      <p:pic>
        <p:nvPicPr>
          <p:cNvPr id="9" name="Picture 8" descr="PGL LOGO BLUE-YELLOW CMYK 201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6732240" y="-315416"/>
            <a:ext cx="1530876" cy="1526750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7814409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4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4000" b="1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584</Words>
  <Application>Microsoft Office PowerPoint</Application>
  <PresentationFormat>On-screen Show (4:3)</PresentationFormat>
  <Paragraphs>130</Paragraphs>
  <Slides>29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Arial Narrow</vt:lpstr>
      <vt:lpstr>Helvetica</vt:lpstr>
      <vt:lpstr>Times New Roman</vt:lpstr>
      <vt:lpstr>Default Design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PGL Travel Ltd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 Slide Title</dc:title>
  <dc:creator>Justine Lee</dc:creator>
  <cp:lastModifiedBy>Matthew Humphrey</cp:lastModifiedBy>
  <cp:revision>1340</cp:revision>
  <cp:lastPrinted>2016-10-05T16:02:45Z</cp:lastPrinted>
  <dcterms:created xsi:type="dcterms:W3CDTF">2001-10-23T13:26:08Z</dcterms:created>
  <dcterms:modified xsi:type="dcterms:W3CDTF">2016-11-14T16:56:39Z</dcterms:modified>
</cp:coreProperties>
</file>