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669088" cy="9753600"/>
  <p:embeddedFontLst>
    <p:embeddedFont>
      <p:font typeface="Aharoni" panose="02010803020104030203" pitchFamily="2" charset="-79"/>
      <p:bold r:id="rId14"/>
    </p:embeddedFont>
    <p:embeddedFont>
      <p:font typeface="Verdana" panose="020B0604030504040204" pitchFamily="34" charset="0"/>
      <p:regular r:id="rId15"/>
      <p:bold r:id="rId16"/>
      <p:italic r:id="rId17"/>
      <p:boldItalic r:id="rId18"/>
    </p:embeddedFont>
  </p:embeddedFontLst>
  <p:defaultTextStyle>
    <a:defPPr>
      <a:defRPr lang="en-US"/>
    </a:defPPr>
    <a:lvl1pPr algn="l">
      <a:spcBef>
        <a:spcPts val="0"/>
      </a:spcBef>
      <a:spcAft>
        <a:spcPts val="0"/>
      </a:spcAft>
      <a:defRPr>
        <a:solidFill>
          <a:schemeClr val="tx1"/>
        </a:solidFill>
        <a:latin typeface="Arial"/>
        <a:ea typeface="+mn-ea"/>
        <a:cs typeface="Arial"/>
      </a:defRPr>
    </a:lvl1pPr>
    <a:lvl2pPr marL="457200" algn="l">
      <a:spcBef>
        <a:spcPts val="0"/>
      </a:spcBef>
      <a:spcAft>
        <a:spcPts val="0"/>
      </a:spcAft>
      <a:defRPr>
        <a:solidFill>
          <a:schemeClr val="tx1"/>
        </a:solidFill>
        <a:latin typeface="Arial"/>
        <a:ea typeface="+mn-ea"/>
        <a:cs typeface="Arial"/>
      </a:defRPr>
    </a:lvl2pPr>
    <a:lvl3pPr marL="914400" algn="l">
      <a:spcBef>
        <a:spcPts val="0"/>
      </a:spcBef>
      <a:spcAft>
        <a:spcPts val="0"/>
      </a:spcAft>
      <a:defRPr>
        <a:solidFill>
          <a:schemeClr val="tx1"/>
        </a:solidFill>
        <a:latin typeface="Arial"/>
        <a:ea typeface="+mn-ea"/>
        <a:cs typeface="Arial"/>
      </a:defRPr>
    </a:lvl3pPr>
    <a:lvl4pPr marL="1371600" algn="l">
      <a:spcBef>
        <a:spcPts val="0"/>
      </a:spcBef>
      <a:spcAft>
        <a:spcPts val="0"/>
      </a:spcAft>
      <a:defRPr>
        <a:solidFill>
          <a:schemeClr val="tx1"/>
        </a:solidFill>
        <a:latin typeface="Arial"/>
        <a:ea typeface="+mn-ea"/>
        <a:cs typeface="Arial"/>
      </a:defRPr>
    </a:lvl4pPr>
    <a:lvl5pPr marL="1828800" algn="l">
      <a:spcBef>
        <a:spcPts val="0"/>
      </a:spcBef>
      <a:spcAft>
        <a:spcPts val="0"/>
      </a:spcAft>
      <a:defRPr>
        <a:solidFill>
          <a:schemeClr val="tx1"/>
        </a:solidFill>
        <a:latin typeface="Arial"/>
        <a:ea typeface="+mn-ea"/>
        <a:cs typeface="Arial"/>
      </a:defRPr>
    </a:lvl5pPr>
    <a:lvl6pPr marL="2286000" algn="l" defTabSz="914400">
      <a:defRPr>
        <a:solidFill>
          <a:schemeClr val="tx1"/>
        </a:solidFill>
        <a:latin typeface="Arial"/>
        <a:ea typeface="+mn-ea"/>
        <a:cs typeface="Arial"/>
      </a:defRPr>
    </a:lvl6pPr>
    <a:lvl7pPr marL="2743200" algn="l" defTabSz="914400">
      <a:defRPr>
        <a:solidFill>
          <a:schemeClr val="tx1"/>
        </a:solidFill>
        <a:latin typeface="Arial"/>
        <a:ea typeface="+mn-ea"/>
        <a:cs typeface="Arial"/>
      </a:defRPr>
    </a:lvl7pPr>
    <a:lvl8pPr marL="3200400" algn="l" defTabSz="914400">
      <a:defRPr>
        <a:solidFill>
          <a:schemeClr val="tx1"/>
        </a:solidFill>
        <a:latin typeface="Arial"/>
        <a:ea typeface="+mn-ea"/>
        <a:cs typeface="Arial"/>
      </a:defRPr>
    </a:lvl8pPr>
    <a:lvl9pPr marL="3657600" algn="l" defTabSz="914400">
      <a:defRPr>
        <a:solidFill>
          <a:schemeClr val="tx1"/>
        </a:solidFill>
        <a:latin typeface="Arial"/>
        <a:ea typeface="+mn-ea"/>
        <a:cs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756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870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>
              <a:defRPr/>
            </a:pPr>
            <a:r>
              <a:rPr lang="en-GB"/>
              <a:t>Click to edit Master text styles</a:t>
            </a:r>
            <a:endParaRPr/>
          </a:p>
          <a:p>
            <a:pPr lvl="1">
              <a:defRPr/>
            </a:pPr>
            <a:r>
              <a:rPr lang="en-GB"/>
              <a:t>Second level</a:t>
            </a:r>
            <a:endParaRPr/>
          </a:p>
          <a:p>
            <a:pPr lvl="2">
              <a:defRPr/>
            </a:pPr>
            <a:r>
              <a:rPr lang="en-GB"/>
              <a:t>Third level</a:t>
            </a:r>
            <a:endParaRPr/>
          </a:p>
          <a:p>
            <a:pPr lvl="3">
              <a:defRPr/>
            </a:pPr>
            <a:r>
              <a:rPr lang="en-GB"/>
              <a:t>Fourth level</a:t>
            </a:r>
            <a:endParaRPr/>
          </a:p>
          <a:p>
            <a:pPr lvl="4">
              <a:defRPr/>
            </a:pPr>
            <a:r>
              <a:rPr lang="en-GB"/>
              <a:t>Fifth level</a:t>
            </a:r>
            <a:endParaRPr/>
          </a:p>
        </p:txBody>
      </p:sp>
      <p:sp>
        <p:nvSpPr>
          <p:cNvPr id="870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70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/>
              </a:defRPr>
            </a:lvl1pPr>
          </a:lstStyle>
          <a:p>
            <a:pPr>
              <a:defRPr/>
            </a:pPr>
            <a:fld id="{81B164FB-C17E-44B0-8405-045844A6C61F}" type="slidenum">
              <a:rPr lang="en-GB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>
      <a:spcBef>
        <a:spcPts val="0"/>
      </a:spcBef>
      <a:spcAft>
        <a:spcPts val="0"/>
      </a:spcAft>
      <a:defRPr sz="1200">
        <a:solidFill>
          <a:schemeClr val="tx1"/>
        </a:solidFill>
        <a:latin typeface="Arial"/>
        <a:ea typeface="+mn-ea"/>
        <a:cs typeface="+mn-cs"/>
      </a:defRPr>
    </a:lvl1pPr>
    <a:lvl2pPr marL="457200" algn="l">
      <a:spcBef>
        <a:spcPts val="0"/>
      </a:spcBef>
      <a:spcAft>
        <a:spcPts val="0"/>
      </a:spcAft>
      <a:defRPr sz="1200">
        <a:solidFill>
          <a:schemeClr val="tx1"/>
        </a:solidFill>
        <a:latin typeface="Arial"/>
        <a:ea typeface="+mn-ea"/>
        <a:cs typeface="+mn-cs"/>
      </a:defRPr>
    </a:lvl2pPr>
    <a:lvl3pPr marL="914400" algn="l">
      <a:spcBef>
        <a:spcPts val="0"/>
      </a:spcBef>
      <a:spcAft>
        <a:spcPts val="0"/>
      </a:spcAft>
      <a:defRPr sz="1200">
        <a:solidFill>
          <a:schemeClr val="tx1"/>
        </a:solidFill>
        <a:latin typeface="Arial"/>
        <a:ea typeface="+mn-ea"/>
        <a:cs typeface="+mn-cs"/>
      </a:defRPr>
    </a:lvl3pPr>
    <a:lvl4pPr marL="1371600" algn="l">
      <a:spcBef>
        <a:spcPts val="0"/>
      </a:spcBef>
      <a:spcAft>
        <a:spcPts val="0"/>
      </a:spcAft>
      <a:defRPr sz="1200">
        <a:solidFill>
          <a:schemeClr val="tx1"/>
        </a:solidFill>
        <a:latin typeface="Arial"/>
        <a:ea typeface="+mn-ea"/>
        <a:cs typeface="+mn-cs"/>
      </a:defRPr>
    </a:lvl4pPr>
    <a:lvl5pPr marL="1828800" algn="l">
      <a:spcBef>
        <a:spcPts val="0"/>
      </a:spcBef>
      <a:spcAft>
        <a:spcPts val="0"/>
      </a:spcAft>
      <a:defRPr sz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>
      <a:defRPr sz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>
      <a:defRPr sz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>
      <a:defRPr sz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>
      <a:defRPr sz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230CBDB8-BC03-D784-D1A3-A8B90C27394D}" type="slidenum">
              <a:rPr/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A5DF9367-B750-0A34-F78E-AE0FFEDE69A5}" type="slidenum">
              <a:rPr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853955748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61364476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116309637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0150D2C-14BB-7A18-77A0-6446CDE733A2}" type="slidenum">
              <a:rPr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144441899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1511634661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2085437915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BB6073CE-B11D-4696-08C2-12F1BFE2B200}" type="slidenum">
              <a:rPr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40065338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1575753031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248821448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5A3955C-4A08-3EFC-46F9-6D7CFB449ED7}" type="slidenum">
              <a:rPr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815041443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1006743206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959114711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AD9A138-1572-2A45-941E-A66B60B1A929}" type="slidenum">
              <a:rPr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35373715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573899315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1392375811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D20FCF89-9747-ECC0-CC6A-9D52D220E8B9}" type="slidenum">
              <a:rPr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4119519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1466097756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4038061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3E34EACC-A7D8-D1F0-FBBD-49941380786C}" type="slidenum">
              <a:rPr/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533578071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53871368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1306838136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7300D58-FFA2-73A6-03FD-3E4B1DCED9E8}" type="slidenum">
              <a:rPr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F951451-4BD6-C87E-B7D2-439EA18EEFE8}" type="slidenum">
              <a:rPr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 bwMode="auto">
          <a:prstGeom prst="rect">
            <a:avLst/>
          </a:prstGeom>
          <a:noFill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 bwMode="auto">
          <a:prstGeom prst="rect">
            <a:avLst/>
          </a:prstGeom>
          <a:noFill/>
        </p:spPr>
        <p:txBody>
          <a:bodyPr/>
          <a:lstStyle>
            <a:lvl1pPr>
              <a:spcBef>
                <a:spcPts val="0"/>
              </a:spcBef>
              <a:defRPr sz="1200">
                <a:solidFill>
                  <a:schemeClr val="tx1"/>
                </a:solidFill>
                <a:latin typeface="Arial"/>
              </a:defRPr>
            </a:lvl1pPr>
            <a:lvl2pPr marL="731838" indent="-280988">
              <a:spcBef>
                <a:spcPts val="0"/>
              </a:spcBef>
              <a:defRPr sz="1200">
                <a:solidFill>
                  <a:schemeClr val="tx1"/>
                </a:solidFill>
                <a:latin typeface="Arial"/>
              </a:defRPr>
            </a:lvl2pPr>
            <a:lvl3pPr marL="1125538" indent="-223838">
              <a:spcBef>
                <a:spcPts val="0"/>
              </a:spcBef>
              <a:defRPr sz="1200">
                <a:solidFill>
                  <a:schemeClr val="tx1"/>
                </a:solidFill>
                <a:latin typeface="Arial"/>
              </a:defRPr>
            </a:lvl3pPr>
            <a:lvl4pPr marL="1576388" indent="-223838">
              <a:spcBef>
                <a:spcPts val="0"/>
              </a:spcBef>
              <a:defRPr sz="1200">
                <a:solidFill>
                  <a:schemeClr val="tx1"/>
                </a:solidFill>
                <a:latin typeface="Arial"/>
              </a:defRPr>
            </a:lvl4pPr>
            <a:lvl5pPr marL="2027238" indent="-223838">
              <a:spcBef>
                <a:spcPts val="0"/>
              </a:spcBef>
              <a:defRPr sz="1200">
                <a:solidFill>
                  <a:schemeClr val="tx1"/>
                </a:solidFill>
                <a:latin typeface="Arial"/>
              </a:defRPr>
            </a:lvl5pPr>
            <a:lvl6pPr marL="2484438" indent="-223838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Arial"/>
              </a:defRPr>
            </a:lvl6pPr>
            <a:lvl7pPr marL="2941638" indent="-223838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Arial"/>
              </a:defRPr>
            </a:lvl7pPr>
            <a:lvl8pPr marL="3398838" indent="-223838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Arial"/>
              </a:defRPr>
            </a:lvl8pPr>
            <a:lvl9pPr marL="3856038" indent="-223838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/>
                </a:solidFill>
                <a:latin typeface="Arial"/>
              </a:defRPr>
            </a:lvl9pPr>
          </a:lstStyle>
          <a:p>
            <a:pPr>
              <a:spcBef>
                <a:spcPts val="0"/>
              </a:spcBef>
              <a:defRPr/>
            </a:pPr>
            <a:fld id="{457DD099-6E5F-4EB3-8873-C6D6682A2AAA}" type="slidenum">
              <a:rPr lang="en-GB"/>
              <a:t>11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" preserve="1" userDrawn="1">
  <p:cSld name="Title Slide"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auto">
          <a:xfrm>
            <a:off x="911424" y="1988841"/>
            <a:ext cx="10363200" cy="1470025"/>
          </a:xfrm>
        </p:spPr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auto">
          <a:xfrm>
            <a:off x="1825824" y="3744615"/>
            <a:ext cx="8534400" cy="1752599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>
              <a:defRPr/>
            </a:pPr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>
            <a:off x="527051" y="6524626"/>
            <a:ext cx="1295400" cy="219074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/>
              <a:t>01/08/2026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" preserve="1" userDrawn="1">
  <p:cSld name="Title and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 bwMode="auto">
          <a:xfrm>
            <a:off x="609600" y="1600201"/>
            <a:ext cx="10972800" cy="3917031"/>
          </a:xfrm>
        </p:spPr>
        <p:txBody>
          <a:bodyPr/>
          <a:lstStyle/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/>
              <a:t>01/08/2026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secHead" preserve="1" userDrawn="1">
  <p:cSld name="Section Header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/>
              <a:t>01/08/2026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woObj" preserve="1" userDrawn="1">
  <p:cSld name="Two Conten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 bwMode="auto"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 bwMode="auto"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/>
              <a:t>01/08/2026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woTxTwoObj" preserve="1" userDrawn="1">
  <p:cSld name="Comparis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 bwMode="auto"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 bwMode="auto"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 bwMode="auto"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/>
              <a:t>01/08/2026</a:t>
            </a:fld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Only" preserve="1" userDrawn="1">
  <p:cSld name="Title Only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/>
              <a:t>01/08/2026</a:t>
            </a:fld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blank" preserve="1" userDrawn="1">
  <p:cSld name="Blank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/>
              <a:t>01/08/2026</a:t>
            </a:fld>
            <a:endParaRPr lang="en-GB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objTx" preserve="1" userDrawn="1">
  <p:cSld name="Content with Capti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 bwMode="auto">
          <a:xfrm>
            <a:off x="4766732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auto"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/>
              <a:t>01/08/2026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picTx" preserve="1" userDrawn="1">
  <p:cSld name="Picture with Caption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 bwMode="auto"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>
              <a:defRPr/>
            </a:pPr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auto"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>
              <a:defRPr/>
            </a:pPr>
            <a:r>
              <a:rPr lang="en-US"/>
              <a:t>Edit Master text styles</a:t>
            </a:r>
            <a:endParaRPr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/>
              <a:t>01/08/2026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vertTx" preserve="1" userDrawn="1">
  <p:cSld name="Title and Vertical Tex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 bwMode="auto"/>
        <p:txBody>
          <a:bodyPr vert="eaVert"/>
          <a:lstStyle/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/>
              <a:t>01/08/2026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vertTitleAndTx" preserve="1" userDrawn="1">
  <p:cSld name="Vertical Title and Text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 bwMode="auto">
          <a:xfrm>
            <a:off x="8839200" y="274639"/>
            <a:ext cx="2743200" cy="5242594"/>
          </a:xfrm>
        </p:spPr>
        <p:txBody>
          <a:bodyPr vert="eaVert"/>
          <a:lstStyle/>
          <a:p>
            <a:pPr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 bwMode="auto">
          <a:xfrm>
            <a:off x="609600" y="274639"/>
            <a:ext cx="8026400" cy="5242594"/>
          </a:xfrm>
        </p:spPr>
        <p:txBody>
          <a:bodyPr vert="eaVert"/>
          <a:lstStyle/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/>
              <a:t>01/08/2026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 bwMode="auto"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>
              <a:defRPr/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>
              <a:defRPr/>
            </a:pPr>
            <a:r>
              <a:rPr lang="en-US"/>
              <a:t>Edit Master text styles</a:t>
            </a:r>
            <a:endParaRPr/>
          </a:p>
          <a:p>
            <a:pPr lvl="1">
              <a:defRPr/>
            </a:pPr>
            <a:r>
              <a:rPr lang="en-US"/>
              <a:t>Second level</a:t>
            </a:r>
            <a:endParaRPr/>
          </a:p>
          <a:p>
            <a:pPr lvl="2">
              <a:defRPr/>
            </a:pPr>
            <a:r>
              <a:rPr lang="en-US"/>
              <a:t>Third level</a:t>
            </a:r>
            <a:endParaRPr/>
          </a:p>
          <a:p>
            <a:pPr lvl="3">
              <a:defRPr/>
            </a:pPr>
            <a:r>
              <a:rPr lang="en-US"/>
              <a:t>Fourth level</a:t>
            </a:r>
            <a:endParaRPr/>
          </a:p>
          <a:p>
            <a:pPr lvl="4">
              <a:defRPr/>
            </a:pPr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auto">
          <a:xfrm>
            <a:off x="334433" y="6524626"/>
            <a:ext cx="1295400" cy="2190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/>
              <a:t>01/08/2026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auto"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2pPr>
      <a:lvl3pPr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3pPr>
      <a:lvl4pPr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4pPr>
      <a:lvl5pPr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5pPr>
      <a:lvl6pPr marL="457200"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6pPr>
      <a:lvl7pPr marL="914400"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7pPr>
      <a:lvl8pPr marL="1371600"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8pPr>
      <a:lvl9pPr marL="1828800" algn="ctr">
        <a:spcBef>
          <a:spcPts val="0"/>
        </a:spcBef>
        <a:spcAft>
          <a:spcPts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>
        <a:spcBef>
          <a:spcPts val="0"/>
        </a:spcBef>
        <a:spcAft>
          <a:spcPts val="0"/>
        </a:spcAft>
        <a:buFont typeface="Arial"/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>
        <a:spcBef>
          <a:spcPts val="0"/>
        </a:spcBef>
        <a:spcAft>
          <a:spcPts val="0"/>
        </a:spcAft>
        <a:buFont typeface="Arial"/>
        <a:buChar char="–"/>
        <a:defRPr sz="28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>
        <a:spcBef>
          <a:spcPts val="0"/>
        </a:spcBef>
        <a:spcAft>
          <a:spcPts val="0"/>
        </a:spcAft>
        <a:buFont typeface="Arial"/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>
        <a:spcBef>
          <a:spcPts val="0"/>
        </a:spcBef>
        <a:spcAft>
          <a:spcPts val="0"/>
        </a:spcAft>
        <a:buFont typeface="Arial"/>
        <a:buChar char="–"/>
        <a:defRPr sz="20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>
        <a:spcBef>
          <a:spcPts val="0"/>
        </a:spcBef>
        <a:spcAft>
          <a:spcPts val="0"/>
        </a:spcAft>
        <a:buFont typeface="Arial"/>
        <a:buChar char="»"/>
        <a:defRPr sz="20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>
        <a:spcBef>
          <a:spcPts val="0"/>
        </a:spcBef>
        <a:buFont typeface="Arial"/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>
        <a:spcBef>
          <a:spcPts val="0"/>
        </a:spcBef>
        <a:buFont typeface="Arial"/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>
        <a:spcBef>
          <a:spcPts val="0"/>
        </a:spcBef>
        <a:buFont typeface="Arial"/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>
        <a:spcBef>
          <a:spcPts val="0"/>
        </a:spcBef>
        <a:buFont typeface="Arial"/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>
        <a:defRPr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 bwMode="auto">
          <a:xfrm>
            <a:off x="2209800" y="404664"/>
            <a:ext cx="7772400" cy="1512888"/>
          </a:xfrm>
        </p:spPr>
        <p:txBody>
          <a:bodyPr/>
          <a:lstStyle/>
          <a:p>
            <a:pPr>
              <a:defRPr/>
            </a:pPr>
            <a:r>
              <a:rPr lang="en-GB" b="1"/>
              <a:t>LCLM6004</a:t>
            </a:r>
            <a:endParaRPr lang="en-GB"/>
          </a:p>
        </p:txBody>
      </p:sp>
      <p:sp>
        <p:nvSpPr>
          <p:cNvPr id="5" name="Subtitle 4"/>
          <p:cNvSpPr txBox="1"/>
          <p:nvPr/>
        </p:nvSpPr>
        <p:spPr bwMode="auto">
          <a:xfrm>
            <a:off x="906798" y="3946933"/>
            <a:ext cx="10801200" cy="16561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3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8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4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b="1" dirty="0">
                <a:solidFill>
                  <a:srgbClr val="FFFF00"/>
                </a:solidFill>
              </a:rPr>
              <a:t>Week 8</a:t>
            </a:r>
            <a:br>
              <a:rPr lang="en-GB" sz="2800" dirty="0">
                <a:solidFill>
                  <a:srgbClr val="FF0000"/>
                </a:solidFill>
                <a:latin typeface="Calibri"/>
              </a:rPr>
            </a:br>
            <a:r>
              <a:rPr lang="en-GB" sz="4000" dirty="0">
                <a:solidFill>
                  <a:srgbClr val="FF0000"/>
                </a:solidFill>
              </a:rPr>
              <a:t>Additional Session: Qualitative Data Collection </a:t>
            </a:r>
          </a:p>
          <a:p>
            <a:pPr>
              <a:defRPr/>
            </a:pPr>
            <a:r>
              <a:rPr lang="en-GB" sz="4000" dirty="0">
                <a:solidFill>
                  <a:srgbClr val="FF0000"/>
                </a:solidFill>
              </a:rPr>
              <a:t>and Analysis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7" name="Subtitle 4"/>
          <p:cNvSpPr txBox="1"/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3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8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4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>
              <a:spcBef>
                <a:spcPts val="0"/>
              </a:spcBef>
              <a:spcAft>
                <a:spcPts val="0"/>
              </a:spcAft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>
              <a:spcBef>
                <a:spcPts val="0"/>
              </a:spcBef>
              <a:buFont typeface="Arial"/>
              <a:buNone/>
              <a:defRPr sz="20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latin typeface="Aharoni"/>
                <a:cs typeface="Aharoni"/>
              </a:rPr>
              <a:t>RESEARCH METHODS FOR BUSINESS</a:t>
            </a:r>
            <a:endParaRPr lang="en-GB" sz="3600" b="1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latin typeface="Aharoni"/>
              <a:cs typeface="Aharon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>
          <a:xfrm>
            <a:off x="723903" y="201506"/>
            <a:ext cx="10629900" cy="1325559"/>
          </a:xfrm>
        </p:spPr>
        <p:txBody>
          <a:bodyPr/>
          <a:lstStyle/>
          <a:p>
            <a:pPr lvl="0">
              <a:defRPr/>
            </a:pPr>
            <a:r>
              <a:rPr lang="en-GB">
                <a:solidFill>
                  <a:srgbClr val="FF0000"/>
                </a:solidFill>
              </a:rPr>
              <a:t>LEARNING OUTCOMES</a:t>
            </a:r>
            <a:endParaRPr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>
          <a:xfrm>
            <a:off x="368713" y="1439859"/>
            <a:ext cx="10837605" cy="3978269"/>
          </a:xfrm>
        </p:spPr>
        <p:txBody>
          <a:bodyPr/>
          <a:lstStyle/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defRPr/>
            </a:pPr>
            <a:r>
              <a:rPr lang="en-GB" sz="2400">
                <a:latin typeface="Calibri"/>
                <a:cs typeface="Times New Roman"/>
              </a:rPr>
              <a:t>For this session:</a:t>
            </a:r>
            <a:endParaRPr/>
          </a:p>
          <a:p>
            <a:pPr>
              <a:defRPr/>
            </a:pPr>
            <a:r>
              <a:rPr lang="en-GB" sz="2400" b="0" i="0" u="none" strike="noStrike" cap="none" spc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Conducting interviews (recap from previous sessions)</a:t>
            </a:r>
            <a:endParaRPr sz="2400"/>
          </a:p>
          <a:p>
            <a:pPr>
              <a:defRPr/>
            </a:pPr>
            <a:r>
              <a:rPr lang="en-GB" sz="2400" b="0" i="0" u="none" strike="noStrike" cap="none" spc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Collecting and/or recording qualitative data</a:t>
            </a:r>
            <a:endParaRPr sz="2400"/>
          </a:p>
          <a:p>
            <a:pPr>
              <a:defRPr/>
            </a:pPr>
            <a:r>
              <a:rPr lang="en-GB" sz="2400" b="0" i="0" u="none" strike="noStrike" cap="none" spc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Analysing interview data using thematic analysis</a:t>
            </a:r>
            <a:endParaRPr sz="2400"/>
          </a:p>
          <a:p>
            <a:pPr>
              <a:defRPr/>
            </a:pPr>
            <a:r>
              <a:rPr lang="en-GB" sz="2400" b="0" i="0" u="none" strike="noStrike" cap="none" spc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Writing evidence-based findings</a:t>
            </a:r>
            <a:endParaRPr sz="2400"/>
          </a:p>
          <a:p>
            <a:pPr lvl="0">
              <a:defRPr/>
            </a:pPr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93511534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 sz="2800"/>
            </a:pPr>
            <a:r>
              <a:rPr lang="en-GB"/>
              <a:t>Qualitative Data Collection &amp; Analysis</a:t>
            </a:r>
            <a:r>
              <a:t> Process</a:t>
            </a:r>
          </a:p>
        </p:txBody>
      </p:sp>
      <p:sp>
        <p:nvSpPr>
          <p:cNvPr id="915105226" name="TextBox 2"/>
          <p:cNvSpPr txBox="1"/>
          <p:nvPr/>
        </p:nvSpPr>
        <p:spPr bwMode="auto">
          <a:xfrm>
            <a:off x="1667325" y="1130059"/>
            <a:ext cx="4792123" cy="4450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200"/>
            </a:pPr>
            <a:r>
              <a:rPr lang="en-GB" sz="2200"/>
              <a:t>Research Proposal</a:t>
            </a:r>
            <a:endParaRPr/>
          </a:p>
          <a:p>
            <a:pPr>
              <a:defRPr sz="2200"/>
            </a:pPr>
            <a:r>
              <a:rPr sz="2200"/>
              <a:t>↓</a:t>
            </a:r>
            <a:endParaRPr/>
          </a:p>
          <a:p>
            <a:pPr>
              <a:defRPr sz="2200"/>
            </a:pPr>
            <a:r>
              <a:rPr sz="2200"/>
              <a:t>Conduct Interviews</a:t>
            </a:r>
          </a:p>
          <a:p>
            <a:pPr>
              <a:defRPr sz="2200"/>
            </a:pPr>
            <a:r>
              <a:rPr sz="2200"/>
              <a:t>↓</a:t>
            </a:r>
            <a:endParaRPr/>
          </a:p>
          <a:p>
            <a:pPr>
              <a:defRPr sz="2200"/>
            </a:pPr>
            <a:r>
              <a:rPr sz="2200"/>
              <a:t>Record Data</a:t>
            </a:r>
            <a:endParaRPr/>
          </a:p>
          <a:p>
            <a:pPr>
              <a:defRPr sz="2200"/>
            </a:pPr>
            <a:r>
              <a:rPr sz="2200"/>
              <a:t>↓</a:t>
            </a:r>
            <a:endParaRPr/>
          </a:p>
          <a:p>
            <a:pPr>
              <a:defRPr sz="2200"/>
            </a:pPr>
            <a:r>
              <a:rPr sz="2200"/>
              <a:t>Code Responses</a:t>
            </a:r>
            <a:endParaRPr/>
          </a:p>
          <a:p>
            <a:pPr>
              <a:defRPr sz="2200"/>
            </a:pPr>
            <a:r>
              <a:rPr sz="2200"/>
              <a:t>↓</a:t>
            </a:r>
            <a:endParaRPr/>
          </a:p>
          <a:p>
            <a:pPr>
              <a:defRPr sz="2200"/>
            </a:pPr>
            <a:r>
              <a:rPr sz="2200"/>
              <a:t>Develop Themes</a:t>
            </a:r>
            <a:endParaRPr/>
          </a:p>
          <a:p>
            <a:pPr>
              <a:defRPr sz="2200"/>
            </a:pPr>
            <a:r>
              <a:rPr sz="2200"/>
              <a:t>↓</a:t>
            </a:r>
            <a:endParaRPr/>
          </a:p>
          <a:p>
            <a:pPr>
              <a:defRPr sz="2200"/>
            </a:pPr>
            <a:r>
              <a:rPr sz="2200"/>
              <a:t>Write </a:t>
            </a:r>
            <a:r>
              <a:rPr lang="en-GB" sz="2200"/>
              <a:t>&amp; Present the </a:t>
            </a:r>
            <a:r>
              <a:rPr sz="2200"/>
              <a:t>Findings</a:t>
            </a:r>
            <a:endParaRPr/>
          </a:p>
          <a:p>
            <a:pPr>
              <a:defRPr sz="2200"/>
            </a:pPr>
            <a:r>
              <a:rPr sz="2200"/>
              <a:t>↓</a:t>
            </a:r>
            <a:endParaRPr/>
          </a:p>
          <a:p>
            <a:pPr>
              <a:defRPr sz="2200"/>
            </a:pPr>
            <a:r>
              <a:rPr lang="en-GB" sz="2200"/>
              <a:t>Conclusion &amp; </a:t>
            </a:r>
            <a:r>
              <a:rPr sz="2200"/>
              <a:t>Recommendations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380332375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 sz="2800"/>
            </a:pPr>
            <a:r>
              <a:rPr lang="en-GB"/>
              <a:t>Example</a:t>
            </a:r>
            <a:endParaRPr/>
          </a:p>
        </p:txBody>
      </p:sp>
      <p:sp>
        <p:nvSpPr>
          <p:cNvPr id="1659083427" name="TextBox 2"/>
          <p:cNvSpPr txBox="1"/>
          <p:nvPr/>
        </p:nvSpPr>
        <p:spPr bwMode="auto">
          <a:xfrm>
            <a:off x="437454" y="1130059"/>
            <a:ext cx="9465282" cy="40846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200"/>
            </a:pPr>
            <a:r>
              <a:rPr sz="2200" b="1" dirty="0"/>
              <a:t>Research Problem: </a:t>
            </a:r>
            <a:endParaRPr lang="en-GB" sz="2200" b="1" dirty="0"/>
          </a:p>
          <a:p>
            <a:pPr>
              <a:defRPr/>
            </a:pPr>
            <a:r>
              <a:rPr lang="en-GB" dirty="0"/>
              <a:t>How widespread is the use of AI in the current workplace in improving  productivity?</a:t>
            </a:r>
          </a:p>
          <a:p>
            <a:pPr>
              <a:defRPr sz="2200"/>
            </a:pPr>
            <a:endParaRPr sz="2200" dirty="0"/>
          </a:p>
          <a:p>
            <a:pPr>
              <a:defRPr/>
            </a:pPr>
            <a:r>
              <a:rPr sz="2200" b="1" dirty="0"/>
              <a:t>Aim:</a:t>
            </a:r>
            <a:r>
              <a:rPr lang="en-GB" sz="2200" b="1" dirty="0"/>
              <a:t> To explore the prevalence of AI use in the workplace, with a contextual focus on the services sector in London</a:t>
            </a:r>
            <a:endParaRPr lang="en-GB" dirty="0"/>
          </a:p>
          <a:p>
            <a:pPr>
              <a:defRPr sz="2200"/>
            </a:pPr>
            <a:endParaRPr sz="2200" dirty="0"/>
          </a:p>
          <a:p>
            <a:pPr>
              <a:defRPr sz="2200"/>
            </a:pPr>
            <a:r>
              <a:rPr sz="2200" b="1" dirty="0"/>
              <a:t>Objectives: </a:t>
            </a:r>
            <a:endParaRPr lang="en-GB" sz="2200" b="1" dirty="0"/>
          </a:p>
          <a:p>
            <a:pPr marL="342900" lvl="0" indent="-342900">
              <a:buFont typeface="+mj-lt"/>
              <a:buAutoNum type="arabicPeriod"/>
              <a:defRPr/>
            </a:pPr>
            <a:r>
              <a:rPr lang="en-GB" dirty="0"/>
              <a:t>to </a:t>
            </a:r>
            <a:r>
              <a:rPr lang="en-GB" dirty="0" err="1"/>
              <a:t>i</a:t>
            </a:r>
            <a:r>
              <a:rPr lang="en-US" dirty="0"/>
              <a:t>den</a:t>
            </a:r>
            <a:r>
              <a:rPr lang="en-GB" dirty="0" err="1"/>
              <a:t>tify</a:t>
            </a:r>
            <a:r>
              <a:rPr lang="en-US" dirty="0"/>
              <a:t> </a:t>
            </a:r>
            <a:r>
              <a:rPr lang="en-GB" dirty="0"/>
              <a:t>the levels of AI utilisation among employees in the services sector in London</a:t>
            </a:r>
          </a:p>
          <a:p>
            <a:pPr marL="342900" lvl="0" indent="-342900">
              <a:buFont typeface="+mj-lt"/>
              <a:buAutoNum type="arabicPeriod"/>
              <a:defRPr/>
            </a:pPr>
            <a:r>
              <a:rPr lang="en-GB" dirty="0"/>
              <a:t>to assess the challenges and opportunities in using AI to improve productivity</a:t>
            </a:r>
          </a:p>
          <a:p>
            <a:pPr marL="342900" lvl="0" indent="-342900">
              <a:buFont typeface="+mj-lt"/>
              <a:buAutoNum type="arabicPeriod"/>
              <a:defRPr/>
            </a:pPr>
            <a:r>
              <a:rPr lang="en-GB" dirty="0"/>
              <a:t>to provide recommendations on the effective and ethical use of AI in the workplace in improving productivity</a:t>
            </a:r>
            <a:endParaRPr dirty="0"/>
          </a:p>
          <a:p>
            <a:pPr lvl="0">
              <a:defRPr/>
            </a:pPr>
            <a:endParaRPr lang="en-US" dirty="0"/>
          </a:p>
          <a:p>
            <a:pPr>
              <a:defRPr sz="2200"/>
            </a:pP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319442955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 sz="2800"/>
            </a:pPr>
            <a:r>
              <a:t>The Research Questions Drive Everything</a:t>
            </a:r>
          </a:p>
        </p:txBody>
      </p:sp>
      <p:sp>
        <p:nvSpPr>
          <p:cNvPr id="384615502" name="TextBox 2"/>
          <p:cNvSpPr txBox="1"/>
          <p:nvPr/>
        </p:nvSpPr>
        <p:spPr bwMode="auto">
          <a:xfrm>
            <a:off x="530352" y="992899"/>
            <a:ext cx="9954144" cy="52322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2000" b="1" dirty="0"/>
              <a:t>Research Questions</a:t>
            </a:r>
            <a:endParaRPr lang="en-GB" sz="2000" b="1" dirty="0"/>
          </a:p>
          <a:p>
            <a:pPr lvl="0">
              <a:defRPr/>
            </a:pPr>
            <a:r>
              <a:rPr lang="en-US" dirty="0"/>
              <a:t>Why do </a:t>
            </a:r>
            <a:r>
              <a:rPr lang="en-GB" dirty="0"/>
              <a:t>employees </a:t>
            </a:r>
            <a:r>
              <a:rPr lang="en-US" dirty="0"/>
              <a:t>use AI </a:t>
            </a:r>
            <a:r>
              <a:rPr lang="en-GB" dirty="0"/>
              <a:t>at work</a:t>
            </a:r>
            <a:r>
              <a:rPr lang="en-US" dirty="0"/>
              <a:t>?</a:t>
            </a:r>
            <a:endParaRPr lang="en-GB" dirty="0"/>
          </a:p>
          <a:p>
            <a:pPr lvl="0">
              <a:defRPr/>
            </a:pPr>
            <a:r>
              <a:rPr lang="en-US" dirty="0"/>
              <a:t>What benefits do</a:t>
            </a:r>
            <a:r>
              <a:rPr lang="en-GB" dirty="0"/>
              <a:t> AI bring in the workplace</a:t>
            </a:r>
            <a:r>
              <a:rPr lang="en-US" dirty="0"/>
              <a:t>?</a:t>
            </a:r>
            <a:endParaRPr lang="en-GB" dirty="0"/>
          </a:p>
          <a:p>
            <a:pPr lvl="0">
              <a:defRPr/>
            </a:pPr>
            <a:r>
              <a:rPr lang="en-US" dirty="0"/>
              <a:t>What </a:t>
            </a:r>
            <a:r>
              <a:rPr lang="en-GB" dirty="0"/>
              <a:t>are the </a:t>
            </a:r>
            <a:r>
              <a:rPr lang="en-US" dirty="0"/>
              <a:t>concerns</a:t>
            </a:r>
            <a:r>
              <a:rPr lang="en-GB" dirty="0"/>
              <a:t> or issues surrounding the use of AI in the workplace</a:t>
            </a:r>
            <a:r>
              <a:rPr lang="en-US" dirty="0"/>
              <a:t>?</a:t>
            </a:r>
            <a:endParaRPr lang="en-GB" dirty="0"/>
          </a:p>
          <a:p>
            <a:pPr lvl="0">
              <a:defRPr/>
            </a:pPr>
            <a:r>
              <a:rPr lang="en-US" dirty="0"/>
              <a:t>How does AI </a:t>
            </a:r>
            <a:r>
              <a:rPr lang="en-GB" dirty="0"/>
              <a:t>impact productivity</a:t>
            </a:r>
            <a:r>
              <a:rPr lang="en-US" dirty="0"/>
              <a:t>?</a:t>
            </a:r>
            <a:endParaRPr lang="en-GB" dirty="0"/>
          </a:p>
          <a:p>
            <a:pPr>
              <a:defRPr sz="2200"/>
            </a:pPr>
            <a:endParaRPr lang="en-GB" sz="2200" dirty="0"/>
          </a:p>
          <a:p>
            <a:pPr>
              <a:defRPr sz="2200"/>
            </a:pPr>
            <a:r>
              <a:rPr sz="2200" dirty="0"/>
              <a:t>Research Questions </a:t>
            </a:r>
            <a:endParaRPr lang="en-GB" sz="2200" dirty="0"/>
          </a:p>
          <a:p>
            <a:pPr>
              <a:defRPr sz="2200"/>
            </a:pPr>
            <a:r>
              <a:rPr lang="en-GB" sz="2200" dirty="0"/>
              <a:t>	</a:t>
            </a:r>
            <a:r>
              <a:rPr sz="2200" dirty="0"/>
              <a:t>↓ </a:t>
            </a:r>
            <a:endParaRPr lang="en-GB" sz="2200" dirty="0"/>
          </a:p>
          <a:p>
            <a:pPr>
              <a:defRPr sz="2200"/>
            </a:pPr>
            <a:r>
              <a:rPr sz="2200" dirty="0"/>
              <a:t>Interview Questions </a:t>
            </a:r>
            <a:r>
              <a:rPr lang="en-GB" sz="2200" dirty="0"/>
              <a:t>(more specific and targeted)</a:t>
            </a:r>
            <a:endParaRPr dirty="0"/>
          </a:p>
          <a:p>
            <a:pPr>
              <a:defRPr sz="2200"/>
            </a:pPr>
            <a:r>
              <a:rPr lang="en-GB" sz="2200" dirty="0"/>
              <a:t>	</a:t>
            </a:r>
            <a:r>
              <a:rPr sz="2200" dirty="0"/>
              <a:t>↓ </a:t>
            </a:r>
            <a:endParaRPr lang="en-GB" sz="2200" dirty="0"/>
          </a:p>
          <a:p>
            <a:pPr>
              <a:defRPr sz="2200"/>
            </a:pPr>
            <a:r>
              <a:rPr sz="2200" dirty="0"/>
              <a:t>Participant Responses </a:t>
            </a:r>
            <a:endParaRPr lang="en-GB" sz="2200" dirty="0"/>
          </a:p>
          <a:p>
            <a:pPr>
              <a:defRPr sz="2200"/>
            </a:pPr>
            <a:r>
              <a:rPr lang="en-GB" sz="2200" dirty="0"/>
              <a:t>	</a:t>
            </a:r>
            <a:r>
              <a:rPr sz="2200" dirty="0"/>
              <a:t>↓ </a:t>
            </a:r>
            <a:endParaRPr lang="en-GB" sz="2200" dirty="0"/>
          </a:p>
          <a:p>
            <a:pPr>
              <a:defRPr sz="2200"/>
            </a:pPr>
            <a:r>
              <a:rPr lang="en-GB" sz="2200" dirty="0"/>
              <a:t>        </a:t>
            </a:r>
            <a:r>
              <a:rPr sz="2200" dirty="0"/>
              <a:t>Themes </a:t>
            </a:r>
            <a:endParaRPr lang="en-GB" sz="2200" dirty="0"/>
          </a:p>
          <a:p>
            <a:pPr>
              <a:defRPr sz="2200"/>
            </a:pPr>
            <a:r>
              <a:rPr lang="en-GB" sz="2200" dirty="0"/>
              <a:t>	</a:t>
            </a:r>
            <a:r>
              <a:rPr sz="2200" dirty="0"/>
              <a:t>↓</a:t>
            </a:r>
            <a:endParaRPr lang="en-GB" sz="2200" dirty="0"/>
          </a:p>
          <a:p>
            <a:pPr>
              <a:defRPr sz="2200"/>
            </a:pPr>
            <a:r>
              <a:rPr sz="2200" dirty="0"/>
              <a:t> </a:t>
            </a:r>
            <a:r>
              <a:rPr lang="en-GB" sz="2200" dirty="0"/>
              <a:t>        </a:t>
            </a:r>
            <a:r>
              <a:rPr sz="2200" dirty="0"/>
              <a:t>Findings</a:t>
            </a:r>
            <a:endParaRPr dirty="0"/>
          </a:p>
          <a:p>
            <a:pPr>
              <a:defRPr sz="2200"/>
            </a:pPr>
            <a:endParaRPr lang="en-GB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329185349" name="Title 1"/>
          <p:cNvSpPr>
            <a:spLocks noGrp="1"/>
          </p:cNvSpPr>
          <p:nvPr>
            <p:ph type="title"/>
          </p:nvPr>
        </p:nvSpPr>
        <p:spPr bwMode="auto">
          <a:xfrm>
            <a:off x="446977" y="65552"/>
            <a:ext cx="10972800" cy="1143000"/>
          </a:xfrm>
        </p:spPr>
        <p:txBody>
          <a:bodyPr/>
          <a:lstStyle/>
          <a:p>
            <a:pPr>
              <a:defRPr sz="2800"/>
            </a:pPr>
            <a:r>
              <a:t>Conducting a Good Interview</a:t>
            </a:r>
          </a:p>
        </p:txBody>
      </p:sp>
      <p:sp>
        <p:nvSpPr>
          <p:cNvPr id="989282936" name="TextBox 2"/>
          <p:cNvSpPr txBox="1"/>
          <p:nvPr/>
        </p:nvSpPr>
        <p:spPr bwMode="auto">
          <a:xfrm>
            <a:off x="779884" y="920974"/>
            <a:ext cx="8586282" cy="4785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200"/>
            </a:pPr>
            <a:r>
              <a:rPr sz="2200" dirty="0"/>
              <a:t>Be Curious, Not Judgmental</a:t>
            </a:r>
            <a:endParaRPr dirty="0"/>
          </a:p>
          <a:p>
            <a:pPr>
              <a:defRPr sz="2200"/>
            </a:pPr>
            <a:endParaRPr lang="en-GB" sz="2200" b="1" dirty="0"/>
          </a:p>
          <a:p>
            <a:pPr>
              <a:defRPr sz="2200"/>
            </a:pPr>
            <a:r>
              <a:rPr sz="2200" b="1" dirty="0"/>
              <a:t>Good interviewers: </a:t>
            </a:r>
            <a:r>
              <a:rPr sz="2200" dirty="0"/>
              <a:t>Listen, ask follow-up questions, stay neutral, encourage participants, </a:t>
            </a:r>
            <a:r>
              <a:rPr lang="en-GB" sz="2200" dirty="0"/>
              <a:t>write down </a:t>
            </a:r>
            <a:r>
              <a:rPr sz="2200" dirty="0"/>
              <a:t>important quotes</a:t>
            </a:r>
            <a:r>
              <a:rPr lang="en-GB" sz="2200" dirty="0"/>
              <a:t> (or you can even record the interview, with your participants’ consent/ permission)</a:t>
            </a:r>
          </a:p>
          <a:p>
            <a:pPr>
              <a:defRPr sz="2200"/>
            </a:pPr>
            <a:endParaRPr sz="2200" dirty="0"/>
          </a:p>
          <a:p>
            <a:pPr>
              <a:defRPr sz="2200"/>
            </a:pPr>
            <a:r>
              <a:rPr sz="2200" dirty="0"/>
              <a:t>Avoid interrupting, leading questions, giving your opinion and rushing.</a:t>
            </a:r>
            <a:endParaRPr dirty="0"/>
          </a:p>
          <a:p>
            <a:pPr>
              <a:defRPr sz="2200"/>
            </a:pPr>
            <a:endParaRPr lang="en-GB" sz="2200" dirty="0"/>
          </a:p>
          <a:p>
            <a:pPr>
              <a:defRPr sz="2200"/>
            </a:pPr>
            <a:r>
              <a:rPr sz="2200" b="1" dirty="0"/>
              <a:t>Poor</a:t>
            </a:r>
            <a:r>
              <a:rPr lang="en-GB" sz="2200" b="1" dirty="0"/>
              <a:t> question</a:t>
            </a:r>
            <a:r>
              <a:rPr sz="2200" b="1" dirty="0"/>
              <a:t>: </a:t>
            </a:r>
            <a:r>
              <a:rPr sz="2200" dirty="0"/>
              <a:t>'Do you think </a:t>
            </a:r>
            <a:r>
              <a:rPr lang="en-GB" sz="2200" dirty="0"/>
              <a:t>CoPilot </a:t>
            </a:r>
            <a:r>
              <a:rPr sz="2200" dirty="0"/>
              <a:t>is useful?'</a:t>
            </a:r>
            <a:endParaRPr dirty="0"/>
          </a:p>
          <a:p>
            <a:pPr>
              <a:defRPr sz="2200"/>
            </a:pPr>
            <a:endParaRPr lang="en-GB" sz="2200" dirty="0"/>
          </a:p>
          <a:p>
            <a:pPr>
              <a:defRPr sz="2200"/>
            </a:pPr>
            <a:r>
              <a:rPr sz="2200" b="1" dirty="0"/>
              <a:t>Better</a:t>
            </a:r>
            <a:r>
              <a:rPr lang="en-GB" sz="2200" b="1" dirty="0"/>
              <a:t> question</a:t>
            </a:r>
            <a:r>
              <a:rPr sz="2200" b="1" dirty="0"/>
              <a:t>: </a:t>
            </a:r>
            <a:r>
              <a:rPr sz="2200" dirty="0"/>
              <a:t>'Can you tell me more about your experience</a:t>
            </a:r>
            <a:r>
              <a:rPr lang="en-GB" sz="2200" dirty="0"/>
              <a:t> in using CoPilot in the workplace</a:t>
            </a:r>
            <a:r>
              <a:rPr sz="2200" dirty="0"/>
              <a:t>?'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397797043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 sz="2800"/>
            </a:pPr>
            <a:r>
              <a:rPr lang="en-GB" dirty="0"/>
              <a:t>DO’s and DON’Ts</a:t>
            </a:r>
            <a:endParaRPr dirty="0"/>
          </a:p>
        </p:txBody>
      </p:sp>
      <p:sp>
        <p:nvSpPr>
          <p:cNvPr id="678384015" name="TextBox 2"/>
          <p:cNvSpPr txBox="1"/>
          <p:nvPr/>
        </p:nvSpPr>
        <p:spPr bwMode="auto">
          <a:xfrm>
            <a:off x="609600" y="1036140"/>
            <a:ext cx="8355882" cy="47857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Font typeface="Arial"/>
              <a:buChar char="•"/>
              <a:defRPr sz="2200"/>
            </a:pPr>
            <a:r>
              <a:rPr sz="2200" dirty="0"/>
              <a:t>Introduce yourself.</a:t>
            </a:r>
            <a:endParaRPr dirty="0"/>
          </a:p>
          <a:p>
            <a:pPr marL="342900" indent="-342900">
              <a:lnSpc>
                <a:spcPct val="200000"/>
              </a:lnSpc>
              <a:buFont typeface="Arial"/>
              <a:buChar char="•"/>
              <a:defRPr sz="2200"/>
            </a:pPr>
            <a:r>
              <a:rPr sz="2200" dirty="0"/>
              <a:t>Explain the purpose</a:t>
            </a:r>
            <a:r>
              <a:rPr lang="en-GB" sz="2200" dirty="0"/>
              <a:t> of your research</a:t>
            </a:r>
            <a:r>
              <a:rPr sz="2200" dirty="0"/>
              <a:t>.</a:t>
            </a:r>
            <a:endParaRPr dirty="0"/>
          </a:p>
          <a:p>
            <a:pPr marL="342900" indent="-342900">
              <a:lnSpc>
                <a:spcPct val="200000"/>
              </a:lnSpc>
              <a:buFont typeface="Arial"/>
              <a:buChar char="•"/>
              <a:defRPr sz="2200"/>
            </a:pPr>
            <a:r>
              <a:rPr sz="2200" dirty="0"/>
              <a:t>Participation is voluntary.</a:t>
            </a:r>
          </a:p>
          <a:p>
            <a:pPr marL="342900" indent="-342900">
              <a:lnSpc>
                <a:spcPct val="200000"/>
              </a:lnSpc>
              <a:buFont typeface="Arial"/>
              <a:buChar char="•"/>
              <a:defRPr sz="2200"/>
            </a:pPr>
            <a:r>
              <a:rPr lang="en-GB" sz="2200" dirty="0"/>
              <a:t>Forms (Participant Information Sheet, Consent Form)</a:t>
            </a:r>
            <a:endParaRPr dirty="0"/>
          </a:p>
          <a:p>
            <a:pPr marL="342900" indent="-342900">
              <a:lnSpc>
                <a:spcPct val="200000"/>
              </a:lnSpc>
              <a:buFont typeface="Arial"/>
              <a:buChar char="•"/>
              <a:defRPr sz="2200"/>
            </a:pPr>
            <a:r>
              <a:rPr sz="2200" dirty="0"/>
              <a:t>Don't </a:t>
            </a:r>
            <a:r>
              <a:rPr lang="en-GB" sz="2200" dirty="0"/>
              <a:t>disclose </a:t>
            </a:r>
            <a:r>
              <a:rPr sz="2200" dirty="0"/>
              <a:t>names</a:t>
            </a:r>
            <a:r>
              <a:rPr lang="en-GB" sz="2200" dirty="0"/>
              <a:t> (anonymity)</a:t>
            </a:r>
            <a:r>
              <a:rPr sz="2200" dirty="0"/>
              <a:t>.</a:t>
            </a:r>
            <a:endParaRPr dirty="0"/>
          </a:p>
          <a:p>
            <a:pPr marL="342900" indent="-342900">
              <a:lnSpc>
                <a:spcPct val="200000"/>
              </a:lnSpc>
              <a:buFont typeface="Arial"/>
              <a:buChar char="•"/>
              <a:defRPr sz="2200"/>
            </a:pPr>
            <a:r>
              <a:rPr sz="2200" dirty="0"/>
              <a:t>Thank participants.</a:t>
            </a:r>
            <a:endParaRPr dirty="0"/>
          </a:p>
          <a:p>
            <a:pPr marL="342900" indent="-342900">
              <a:lnSpc>
                <a:spcPct val="200000"/>
              </a:lnSpc>
              <a:buFont typeface="Arial"/>
              <a:buChar char="•"/>
              <a:defRPr sz="2200"/>
            </a:pPr>
            <a:r>
              <a:rPr lang="en-GB" dirty="0"/>
              <a:t>Debrief, if applicable or possible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2867119" name="Title 1"/>
          <p:cNvSpPr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>
              <a:defRPr sz="2800"/>
            </a:pPr>
            <a:r>
              <a:t>What Happens After the Interviews?</a:t>
            </a:r>
          </a:p>
        </p:txBody>
      </p:sp>
      <p:sp>
        <p:nvSpPr>
          <p:cNvPr id="500420121" name="TextBox 2"/>
          <p:cNvSpPr txBox="1"/>
          <p:nvPr/>
        </p:nvSpPr>
        <p:spPr bwMode="auto">
          <a:xfrm>
            <a:off x="522795" y="1130059"/>
            <a:ext cx="7816892" cy="46942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200"/>
            </a:pPr>
            <a:r>
              <a:rPr lang="en-GB" sz="2200"/>
              <a:t>   </a:t>
            </a:r>
            <a:r>
              <a:rPr sz="2800"/>
              <a:t>Interview Notes </a:t>
            </a:r>
            <a:endParaRPr lang="en-GB" sz="2800"/>
          </a:p>
          <a:p>
            <a:pPr>
              <a:defRPr sz="2200"/>
            </a:pPr>
            <a:r>
              <a:rPr lang="en-GB" sz="2800"/>
              <a:t>	</a:t>
            </a:r>
            <a:r>
              <a:rPr sz="2800"/>
              <a:t>↓</a:t>
            </a:r>
            <a:endParaRPr lang="en-GB" sz="2800"/>
          </a:p>
          <a:p>
            <a:pPr>
              <a:defRPr sz="2200"/>
            </a:pPr>
            <a:r>
              <a:rPr sz="2800"/>
              <a:t> </a:t>
            </a:r>
            <a:r>
              <a:rPr lang="en-GB" sz="2800"/>
              <a:t>         </a:t>
            </a:r>
            <a:r>
              <a:rPr sz="2800"/>
              <a:t>Coding </a:t>
            </a:r>
            <a:endParaRPr lang="en-GB" sz="2800"/>
          </a:p>
          <a:p>
            <a:pPr>
              <a:defRPr sz="2200"/>
            </a:pPr>
            <a:r>
              <a:rPr lang="en-GB" sz="2800"/>
              <a:t>	</a:t>
            </a:r>
            <a:r>
              <a:rPr sz="2800"/>
              <a:t>↓ </a:t>
            </a:r>
            <a:endParaRPr lang="en-GB" sz="2800"/>
          </a:p>
          <a:p>
            <a:pPr>
              <a:defRPr sz="2200"/>
            </a:pPr>
            <a:r>
              <a:rPr lang="en-GB" sz="2800"/>
              <a:t>         </a:t>
            </a:r>
            <a:r>
              <a:rPr sz="2800"/>
              <a:t>Themes </a:t>
            </a:r>
            <a:endParaRPr lang="en-GB" sz="2800"/>
          </a:p>
          <a:p>
            <a:pPr>
              <a:defRPr sz="2200"/>
            </a:pPr>
            <a:r>
              <a:rPr lang="en-GB" sz="2800"/>
              <a:t>	</a:t>
            </a:r>
            <a:r>
              <a:rPr sz="2800"/>
              <a:t>↓ </a:t>
            </a:r>
            <a:endParaRPr lang="en-GB" sz="2800"/>
          </a:p>
          <a:p>
            <a:pPr>
              <a:defRPr sz="2200"/>
            </a:pPr>
            <a:r>
              <a:rPr lang="en-GB" sz="2800"/>
              <a:t>         </a:t>
            </a:r>
            <a:r>
              <a:rPr sz="2800"/>
              <a:t>Findings</a:t>
            </a:r>
            <a:r>
              <a:rPr lang="en-GB" sz="2800"/>
              <a:t> </a:t>
            </a:r>
            <a:endParaRPr/>
          </a:p>
          <a:p>
            <a:pPr>
              <a:defRPr sz="2200"/>
            </a:pPr>
            <a:r>
              <a:rPr lang="en-GB" sz="2800"/>
              <a:t>	</a:t>
            </a:r>
            <a:r>
              <a:rPr sz="2800"/>
              <a:t>↓ </a:t>
            </a:r>
            <a:endParaRPr lang="en-GB" sz="2800"/>
          </a:p>
          <a:p>
            <a:pPr>
              <a:defRPr sz="2200"/>
            </a:pPr>
            <a:r>
              <a:rPr lang="en-GB" sz="2800"/>
              <a:t>      </a:t>
            </a:r>
            <a:r>
              <a:rPr sz="2800"/>
              <a:t>Conclusion</a:t>
            </a:r>
            <a:endParaRPr/>
          </a:p>
          <a:p>
            <a:pPr>
              <a:defRPr sz="2200"/>
            </a:pPr>
            <a:endParaRPr lang="en-GB" sz="2800"/>
          </a:p>
          <a:p>
            <a:pPr>
              <a:defRPr sz="2200"/>
            </a:pP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pic>
        <p:nvPicPr>
          <p:cNvPr id="1560587928" name="Picture 4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25609" y="38098"/>
            <a:ext cx="12150182" cy="67818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 bwMode="auto"/>
        <p:txBody>
          <a:bodyPr/>
          <a:lstStyle/>
          <a:p>
            <a:pPr lvl="0">
              <a:defRPr/>
            </a:pPr>
            <a:r>
              <a:rPr lang="en-GB" b="1"/>
              <a:t>Activity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 bwMode="auto"/>
        <p:txBody>
          <a:bodyPr/>
          <a:lstStyle/>
          <a:p>
            <a:pPr lvl="0">
              <a:defRPr/>
            </a:pPr>
            <a:endParaRPr lang="en-GB"/>
          </a:p>
          <a:p>
            <a:pPr marL="0" lvl="0" indent="0">
              <a:buFont typeface="Arial"/>
              <a:buNone/>
              <a:defRPr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26037F-C152-1414-157D-5FDFA691D9E8}"/>
              </a:ext>
            </a:extLst>
          </p:cNvPr>
          <p:cNvSpPr txBox="1"/>
          <p:nvPr/>
        </p:nvSpPr>
        <p:spPr>
          <a:xfrm>
            <a:off x="1703512" y="1237660"/>
            <a:ext cx="9623147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1. Generate 3 interview questions based on the topic previously given as an example: </a:t>
            </a:r>
          </a:p>
          <a:p>
            <a:r>
              <a:rPr lang="en-GB" b="1" dirty="0"/>
              <a:t>“</a:t>
            </a:r>
            <a:r>
              <a:rPr lang="en-GB" dirty="0"/>
              <a:t>The use of AI in the current workplace in improving  productivity”</a:t>
            </a:r>
          </a:p>
          <a:p>
            <a:endParaRPr lang="en-GB" b="1" dirty="0">
              <a:highlight>
                <a:srgbClr val="FFFF00"/>
              </a:highlight>
            </a:endParaRPr>
          </a:p>
          <a:p>
            <a:r>
              <a:rPr lang="en-GB" b="1" dirty="0"/>
              <a:t>2. Interview</a:t>
            </a:r>
            <a:r>
              <a:rPr lang="en-GB" dirty="0"/>
              <a:t> </a:t>
            </a:r>
            <a:r>
              <a:rPr lang="en-GB" b="1" dirty="0"/>
              <a:t>your</a:t>
            </a:r>
            <a:r>
              <a:rPr lang="en-GB" dirty="0"/>
              <a:t> </a:t>
            </a:r>
            <a:r>
              <a:rPr lang="en-GB" b="1" dirty="0"/>
              <a:t>peers</a:t>
            </a:r>
            <a:r>
              <a:rPr lang="en-GB" dirty="0"/>
              <a:t>, around 5 interviewees, and ask one of the interview questions you </a:t>
            </a:r>
          </a:p>
          <a:p>
            <a:r>
              <a:rPr lang="en-GB" dirty="0"/>
              <a:t>generated to them. </a:t>
            </a:r>
          </a:p>
          <a:p>
            <a:endParaRPr lang="en-GB" dirty="0"/>
          </a:p>
          <a:p>
            <a:r>
              <a:rPr lang="en-GB" dirty="0"/>
              <a:t>3. Try to analyse the interview data:</a:t>
            </a:r>
          </a:p>
          <a:p>
            <a:pPr marL="285750" indent="-285750">
              <a:buFontTx/>
              <a:buChar char="-"/>
            </a:pPr>
            <a:r>
              <a:rPr lang="en-GB" dirty="0"/>
              <a:t>Codes</a:t>
            </a:r>
          </a:p>
          <a:p>
            <a:pPr marL="285750" indent="-285750">
              <a:buFontTx/>
              <a:buChar char="-"/>
            </a:pPr>
            <a:r>
              <a:rPr lang="en-GB" dirty="0"/>
              <a:t>Themes</a:t>
            </a:r>
          </a:p>
          <a:p>
            <a:pPr marL="285750" indent="-285750">
              <a:buFontTx/>
              <a:buChar char="-"/>
            </a:pPr>
            <a:r>
              <a:rPr lang="en-GB" dirty="0"/>
              <a:t>What are your initial findings?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r>
              <a:rPr lang="en-GB" dirty="0"/>
              <a:t>Your lecturer will facilitate this activity and guide you through the thematic analysis process.</a:t>
            </a:r>
          </a:p>
          <a:p>
            <a:endParaRPr lang="en-GB" b="1" dirty="0">
              <a:highlight>
                <a:srgbClr val="FFFF00"/>
              </a:highlight>
            </a:endParaRP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 bwMode="auto">
          <a:xfrm>
            <a:off x="551384" y="0"/>
            <a:ext cx="11089232" cy="1143000"/>
          </a:xfrm>
        </p:spPr>
        <p:txBody>
          <a:bodyPr/>
          <a:lstStyle/>
          <a:p>
            <a:pPr>
              <a:defRPr/>
            </a:pPr>
            <a:r>
              <a:rPr lang="en-GB" sz="3600" b="1">
                <a:solidFill>
                  <a:schemeClr val="tx2">
                    <a:lumMod val="75000"/>
                  </a:schemeClr>
                </a:solidFill>
              </a:rPr>
              <a:t>Any Questions?</a:t>
            </a:r>
            <a:endParaRPr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/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>
              <a:spcBef>
                <a:spcPts val="0"/>
              </a:spcBef>
              <a:buClr>
                <a:schemeClr val="accent1"/>
              </a:buClr>
              <a:buSzPct val="100000"/>
              <a:buFont typeface="Symbol"/>
              <a:buChar char=""/>
              <a:defRPr sz="2400">
                <a:solidFill>
                  <a:schemeClr val="tx2"/>
                </a:solidFill>
                <a:latin typeface="Candara"/>
              </a:defRPr>
            </a:lvl1pPr>
            <a:lvl2pPr marL="576263" indent="-273050">
              <a:spcBef>
                <a:spcPts val="0"/>
              </a:spcBef>
              <a:buClr>
                <a:schemeClr val="accent1"/>
              </a:buClr>
              <a:buSzPct val="100000"/>
              <a:buFont typeface="Symbol"/>
              <a:buChar char=""/>
              <a:defRPr sz="2200">
                <a:solidFill>
                  <a:schemeClr val="tx2"/>
                </a:solidFill>
                <a:latin typeface="Candara"/>
              </a:defRPr>
            </a:lvl2pPr>
            <a:lvl3pPr marL="855663" indent="-228600">
              <a:spcBef>
                <a:spcPts val="0"/>
              </a:spcBef>
              <a:buClr>
                <a:schemeClr val="accent1"/>
              </a:buClr>
              <a:buSzPct val="100000"/>
              <a:buFont typeface="Symbol"/>
              <a:buChar char=""/>
              <a:defRPr sz="2000">
                <a:solidFill>
                  <a:schemeClr val="tx2"/>
                </a:solidFill>
                <a:latin typeface="Candara"/>
              </a:defRPr>
            </a:lvl3pPr>
            <a:lvl4pPr marL="1143000" indent="-228600">
              <a:spcBef>
                <a:spcPts val="0"/>
              </a:spcBef>
              <a:buClr>
                <a:schemeClr val="accent1"/>
              </a:buClr>
              <a:buSzPct val="100000"/>
              <a:buFont typeface="Symbol"/>
              <a:buChar char=""/>
              <a:defRPr>
                <a:solidFill>
                  <a:schemeClr val="tx2"/>
                </a:solidFill>
                <a:latin typeface="Candara"/>
              </a:defRPr>
            </a:lvl4pPr>
            <a:lvl5pPr marL="1462088" indent="-228600">
              <a:spcBef>
                <a:spcPts val="0"/>
              </a:spcBef>
              <a:buClr>
                <a:schemeClr val="accent1"/>
              </a:buClr>
              <a:buSzPct val="100000"/>
              <a:buFont typeface="Symbol"/>
              <a:buChar char=""/>
              <a:defRPr sz="1600">
                <a:solidFill>
                  <a:schemeClr val="tx2"/>
                </a:solidFill>
                <a:latin typeface="Candara"/>
              </a:defRPr>
            </a:lvl5pPr>
            <a:lvl6pPr marL="1919288" indent="-2286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/>
              <a:buChar char=""/>
              <a:defRPr sz="1600">
                <a:solidFill>
                  <a:schemeClr val="tx2"/>
                </a:solidFill>
                <a:latin typeface="Candara"/>
              </a:defRPr>
            </a:lvl6pPr>
            <a:lvl7pPr marL="2376488" indent="-2286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/>
              <a:buChar char=""/>
              <a:defRPr sz="1600">
                <a:solidFill>
                  <a:schemeClr val="tx2"/>
                </a:solidFill>
                <a:latin typeface="Candara"/>
              </a:defRPr>
            </a:lvl7pPr>
            <a:lvl8pPr marL="2833688" indent="-2286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/>
              <a:buChar char=""/>
              <a:defRPr sz="1600">
                <a:solidFill>
                  <a:schemeClr val="tx2"/>
                </a:solidFill>
                <a:latin typeface="Candara"/>
              </a:defRPr>
            </a:lvl8pPr>
            <a:lvl9pPr marL="3290888" indent="-2286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/>
              <a:buChar char=""/>
              <a:defRPr sz="1600">
                <a:solidFill>
                  <a:schemeClr val="tx2"/>
                </a:solidFill>
                <a:latin typeface="Candara"/>
              </a:defRPr>
            </a:lvl9pPr>
          </a:lstStyle>
          <a:p>
            <a:pPr algn="ctr">
              <a:buFont typeface="Symbol"/>
              <a:buNone/>
              <a:defRPr/>
            </a:pPr>
            <a:r>
              <a:rPr lang="en-GB" sz="4400">
                <a:solidFill>
                  <a:schemeClr val="tx1"/>
                </a:solidFill>
              </a:rPr>
              <a:t>Thank You  </a:t>
            </a:r>
            <a:endParaRPr/>
          </a:p>
          <a:p>
            <a:pPr algn="just">
              <a:buFont typeface="Symbol"/>
              <a:buNone/>
              <a:defRPr/>
            </a:pPr>
            <a:endParaRPr lang="en-GB" sz="3200"/>
          </a:p>
          <a:p>
            <a:pPr algn="just">
              <a:buFont typeface="Symbol"/>
              <a:buNone/>
              <a:defRPr/>
            </a:pPr>
            <a:endParaRPr lang="en-GB" sz="3200" b="1"/>
          </a:p>
          <a:p>
            <a:pPr algn="just">
              <a:buFont typeface="Symbol"/>
              <a:buNone/>
              <a:defRPr/>
            </a:pPr>
            <a:endParaRPr lang="en-US" sz="28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Arial"/>
        <a:cs typeface="Arial"/>
      </a:majorFont>
      <a:minorFont>
        <a:latin typeface="Myriad Pro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Arial"/>
        <a:cs typeface="Arial"/>
      </a:majorFont>
      <a:minorFont>
        <a:latin typeface="Calibri"/>
        <a:ea typeface="Arial"/>
        <a:cs typeface="Arial"/>
      </a:minorFont>
    </a:fontScheme>
    <a:fmtScheme name="Office">
      <a:fillStyleLst>
        <a:solidFill>
          <a:schemeClr val="phClr"/>
        </a:solidFill>
        <a:gradFill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149</TotalTime>
  <Words>488</Words>
  <Application>Microsoft Office PowerPoint</Application>
  <PresentationFormat>Widescreen</PresentationFormat>
  <Paragraphs>108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Verdana</vt:lpstr>
      <vt:lpstr>Myriad Pro</vt:lpstr>
      <vt:lpstr>Aharoni</vt:lpstr>
      <vt:lpstr>Symbol</vt:lpstr>
      <vt:lpstr>20140311PresentationUWTSDTemplate</vt:lpstr>
      <vt:lpstr>LCLM6004</vt:lpstr>
      <vt:lpstr>LEARNING OUTCOMES</vt:lpstr>
      <vt:lpstr>Qualitative Data Collection &amp; Analysis Process</vt:lpstr>
      <vt:lpstr>Example</vt:lpstr>
      <vt:lpstr>The Research Questions Drive Everything</vt:lpstr>
      <vt:lpstr>Conducting a Good Interview</vt:lpstr>
      <vt:lpstr>DO’s and DON’Ts</vt:lpstr>
      <vt:lpstr>What Happens After the Interviews?</vt:lpstr>
      <vt:lpstr>PowerPoint Presentation</vt:lpstr>
      <vt:lpstr>Activity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Rameses Manalang</cp:lastModifiedBy>
  <cp:revision>311</cp:revision>
  <dcterms:created xsi:type="dcterms:W3CDTF">2002-10-07T19:43:58Z</dcterms:created>
  <dcterms:modified xsi:type="dcterms:W3CDTF">2026-08-01T12:29:25Z</dcterms:modified>
</cp:coreProperties>
</file>