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3" r:id="rId8"/>
    <p:sldId id="264" r:id="rId9"/>
  </p:sldIdLst>
  <p:sldSz cx="9144000" cy="6858000" type="screen4x3"/>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687" autoAdjust="0"/>
  </p:normalViewPr>
  <p:slideViewPr>
    <p:cSldViewPr>
      <p:cViewPr>
        <p:scale>
          <a:sx n="80" d="100"/>
          <a:sy n="80" d="100"/>
        </p:scale>
        <p:origin x="-1086" y="31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CA2CEAE-37CB-4A40-94F5-43853DE5CEB8}" type="datetimeFigureOut">
              <a:rPr lang="ro-RO" smtClean="0"/>
              <a:t>19.10.2021</a:t>
            </a:fld>
            <a:endParaRPr lang="ro-RO"/>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o-RO"/>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4520752-D8C5-4EE9-884F-89D33AC7641A}" type="slidenum">
              <a:rPr lang="ro-RO" smtClean="0"/>
              <a:t>‹#›</a:t>
            </a:fld>
            <a:endParaRPr lang="ro-RO"/>
          </a:p>
        </p:txBody>
      </p:sp>
    </p:spTree>
    <p:extLst>
      <p:ext uri="{BB962C8B-B14F-4D97-AF65-F5344CB8AC3E}">
        <p14:creationId xmlns:p14="http://schemas.microsoft.com/office/powerpoint/2010/main" val="4278244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smtClean="0"/>
              <a:t>Piaget’s Theory of cognitive development to illustrate how the child creates his own “scuba diva” scheme and to explain the concept of preoperative stage in which our child is according to his physiological age</a:t>
            </a:r>
          </a:p>
          <a:p>
            <a:pPr marL="171450" indent="-171450">
              <a:buFontTx/>
              <a:buChar char="-"/>
            </a:pPr>
            <a:r>
              <a:rPr lang="en-US" dirty="0" smtClean="0"/>
              <a:t>Vygotsky’s Social-Cognitive Theory – </a:t>
            </a:r>
            <a:r>
              <a:rPr lang="en-US" dirty="0" smtClean="0"/>
              <a:t>illustrate who</a:t>
            </a:r>
            <a:r>
              <a:rPr lang="en-US" baseline="0" dirty="0" smtClean="0"/>
              <a:t> </a:t>
            </a:r>
            <a:r>
              <a:rPr lang="en-US" dirty="0" smtClean="0"/>
              <a:t>children’s learn new </a:t>
            </a:r>
            <a:r>
              <a:rPr lang="en-US" dirty="0" smtClean="0"/>
              <a:t>cognitive</a:t>
            </a:r>
            <a:r>
              <a:rPr lang="en-US" baseline="0" dirty="0" smtClean="0"/>
              <a:t> skills when are guide by an adult. He called this process – </a:t>
            </a:r>
            <a:r>
              <a:rPr lang="en-US" i="1" baseline="0" dirty="0" smtClean="0"/>
              <a:t>scaffolding. </a:t>
            </a:r>
            <a:r>
              <a:rPr lang="en-US" i="0" baseline="0" dirty="0" smtClean="0"/>
              <a:t>To create an appropriate scaffold, the adult must gain and keep the child’s attention, model the best strategy, and adapt the whole process to the child ‘s developmental level – ZPD</a:t>
            </a:r>
          </a:p>
          <a:p>
            <a:pPr marL="171450" indent="-171450">
              <a:buFontTx/>
              <a:buChar char="-"/>
            </a:pPr>
            <a:endParaRPr lang="en-US" i="0" dirty="0" smtClean="0"/>
          </a:p>
          <a:p>
            <a:pPr marL="171450" indent="-171450">
              <a:buFontTx/>
              <a:buChar char="-"/>
            </a:pPr>
            <a:endParaRPr lang="en-US" dirty="0" smtClean="0"/>
          </a:p>
          <a:p>
            <a:pPr marL="171450" indent="-171450">
              <a:buFontTx/>
              <a:buChar char="-"/>
            </a:pPr>
            <a:endParaRPr lang="en-US" dirty="0" smtClean="0"/>
          </a:p>
          <a:p>
            <a:endParaRPr lang="ro-RO" dirty="0"/>
          </a:p>
        </p:txBody>
      </p:sp>
      <p:sp>
        <p:nvSpPr>
          <p:cNvPr id="4" name="Slide Number Placeholder 3"/>
          <p:cNvSpPr>
            <a:spLocks noGrp="1"/>
          </p:cNvSpPr>
          <p:nvPr>
            <p:ph type="sldNum" sz="quarter" idx="10"/>
          </p:nvPr>
        </p:nvSpPr>
        <p:spPr/>
        <p:txBody>
          <a:bodyPr/>
          <a:lstStyle/>
          <a:p>
            <a:fld id="{B4520752-D8C5-4EE9-884F-89D33AC7641A}" type="slidenum">
              <a:rPr lang="ro-RO" smtClean="0"/>
              <a:t>2</a:t>
            </a:fld>
            <a:endParaRPr lang="ro-RO"/>
          </a:p>
        </p:txBody>
      </p:sp>
    </p:spTree>
    <p:extLst>
      <p:ext uri="{BB962C8B-B14F-4D97-AF65-F5344CB8AC3E}">
        <p14:creationId xmlns:p14="http://schemas.microsoft.com/office/powerpoint/2010/main" val="1434207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Arial" panose="020B0604020202020204" pitchFamily="34" charset="0"/>
                <a:cs typeface="Arial" panose="020B0604020202020204" pitchFamily="34" charset="0"/>
              </a:rPr>
              <a:t>- sociodramatic play – children engage in mutual pretense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Arial" panose="020B0604020202020204" pitchFamily="34" charset="0"/>
                <a:cs typeface="Arial" panose="020B0604020202020204" pitchFamily="34" charset="0"/>
              </a:rPr>
              <a:t>- curiosity, imagination and lack of real-imaginary demarcation, independence</a:t>
            </a:r>
          </a:p>
          <a:p>
            <a:endParaRPr lang="ro-RO" dirty="0"/>
          </a:p>
        </p:txBody>
      </p:sp>
      <p:sp>
        <p:nvSpPr>
          <p:cNvPr id="4" name="Slide Number Placeholder 3"/>
          <p:cNvSpPr>
            <a:spLocks noGrp="1"/>
          </p:cNvSpPr>
          <p:nvPr>
            <p:ph type="sldNum" sz="quarter" idx="10"/>
          </p:nvPr>
        </p:nvSpPr>
        <p:spPr/>
        <p:txBody>
          <a:bodyPr/>
          <a:lstStyle/>
          <a:p>
            <a:fld id="{B4520752-D8C5-4EE9-884F-89D33AC7641A}" type="slidenum">
              <a:rPr lang="ro-RO" smtClean="0"/>
              <a:t>4</a:t>
            </a:fld>
            <a:endParaRPr lang="ro-RO"/>
          </a:p>
        </p:txBody>
      </p:sp>
    </p:spTree>
    <p:extLst>
      <p:ext uri="{BB962C8B-B14F-4D97-AF65-F5344CB8AC3E}">
        <p14:creationId xmlns:p14="http://schemas.microsoft.com/office/powerpoint/2010/main" val="29758458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activity mean</a:t>
            </a:r>
            <a:r>
              <a:rPr lang="en-GB" baseline="0" dirty="0" smtClean="0"/>
              <a:t>s to find de treasure after you collect al  the clues</a:t>
            </a:r>
            <a:endParaRPr lang="ro-RO" dirty="0"/>
          </a:p>
        </p:txBody>
      </p:sp>
      <p:sp>
        <p:nvSpPr>
          <p:cNvPr id="4" name="Slide Number Placeholder 3"/>
          <p:cNvSpPr>
            <a:spLocks noGrp="1"/>
          </p:cNvSpPr>
          <p:nvPr>
            <p:ph type="sldNum" sz="quarter" idx="10"/>
          </p:nvPr>
        </p:nvSpPr>
        <p:spPr/>
        <p:txBody>
          <a:bodyPr/>
          <a:lstStyle/>
          <a:p>
            <a:fld id="{B4520752-D8C5-4EE9-884F-89D33AC7641A}" type="slidenum">
              <a:rPr lang="ro-RO" smtClean="0"/>
              <a:t>5</a:t>
            </a:fld>
            <a:endParaRPr lang="ro-RO"/>
          </a:p>
        </p:txBody>
      </p:sp>
    </p:spTree>
    <p:extLst>
      <p:ext uri="{BB962C8B-B14F-4D97-AF65-F5344CB8AC3E}">
        <p14:creationId xmlns:p14="http://schemas.microsoft.com/office/powerpoint/2010/main" val="2935989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Culture, language (social contact), and </a:t>
            </a:r>
            <a:r>
              <a:rPr lang="en-US" altLang="en-US" dirty="0" smtClean="0"/>
              <a:t>thought, </a:t>
            </a:r>
            <a:r>
              <a:rPr lang="en-US" dirty="0" smtClean="0"/>
              <a:t>according to Vygotsky, all work together to shape our thinking and learning.</a:t>
            </a:r>
            <a:endParaRPr lang="ro-RO" dirty="0"/>
          </a:p>
        </p:txBody>
      </p:sp>
      <p:sp>
        <p:nvSpPr>
          <p:cNvPr id="4" name="Slide Number Placeholder 3"/>
          <p:cNvSpPr>
            <a:spLocks noGrp="1"/>
          </p:cNvSpPr>
          <p:nvPr>
            <p:ph type="sldNum" sz="quarter" idx="10"/>
          </p:nvPr>
        </p:nvSpPr>
        <p:spPr/>
        <p:txBody>
          <a:bodyPr/>
          <a:lstStyle/>
          <a:p>
            <a:fld id="{B4520752-D8C5-4EE9-884F-89D33AC7641A}" type="slidenum">
              <a:rPr lang="ro-RO" smtClean="0"/>
              <a:t>6</a:t>
            </a:fld>
            <a:endParaRPr lang="ro-RO"/>
          </a:p>
        </p:txBody>
      </p:sp>
    </p:spTree>
    <p:extLst>
      <p:ext uri="{BB962C8B-B14F-4D97-AF65-F5344CB8AC3E}">
        <p14:creationId xmlns:p14="http://schemas.microsoft.com/office/powerpoint/2010/main" val="1635703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latin typeface="Arial" panose="020B0604020202020204" pitchFamily="34" charset="0"/>
                <a:cs typeface="Arial" panose="020B0604020202020204" pitchFamily="34" charset="0"/>
              </a:rPr>
              <a:t>- </a:t>
            </a:r>
            <a:r>
              <a:rPr lang="en-US" sz="1200" dirty="0" smtClean="0">
                <a:latin typeface="Arial" panose="020B0604020202020204" pitchFamily="34" charset="0"/>
                <a:cs typeface="Arial" panose="020B0604020202020204" pitchFamily="34" charset="0"/>
              </a:rPr>
              <a:t>build a safe environment for your child</a:t>
            </a:r>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 have trust in his capacity </a:t>
            </a:r>
          </a:p>
          <a:p>
            <a:r>
              <a:rPr lang="en-GB" sz="1200" dirty="0" smtClean="0">
                <a:latin typeface="Arial" panose="020B0604020202020204" pitchFamily="34" charset="0"/>
                <a:cs typeface="Arial" panose="020B0604020202020204" pitchFamily="34" charset="0"/>
              </a:rPr>
              <a:t>- be patient</a:t>
            </a:r>
          </a:p>
          <a:p>
            <a:r>
              <a:rPr lang="en-GB" sz="1200" dirty="0" smtClean="0">
                <a:latin typeface="Arial" panose="020B0604020202020204" pitchFamily="34" charset="0"/>
                <a:cs typeface="Arial" panose="020B0604020202020204" pitchFamily="34" charset="0"/>
              </a:rPr>
              <a:t>- love him with all your soul</a:t>
            </a:r>
            <a:endParaRPr lang="ro-RO" sz="1200" dirty="0" smtClean="0">
              <a:latin typeface="Arial" panose="020B0604020202020204" pitchFamily="34" charset="0"/>
              <a:cs typeface="Arial" panose="020B0604020202020204" pitchFamily="34" charset="0"/>
            </a:endParaRPr>
          </a:p>
          <a:p>
            <a:endParaRPr lang="ro-RO" dirty="0"/>
          </a:p>
        </p:txBody>
      </p:sp>
      <p:sp>
        <p:nvSpPr>
          <p:cNvPr id="4" name="Slide Number Placeholder 3"/>
          <p:cNvSpPr>
            <a:spLocks noGrp="1"/>
          </p:cNvSpPr>
          <p:nvPr>
            <p:ph type="sldNum" sz="quarter" idx="10"/>
          </p:nvPr>
        </p:nvSpPr>
        <p:spPr/>
        <p:txBody>
          <a:bodyPr/>
          <a:lstStyle/>
          <a:p>
            <a:fld id="{B4520752-D8C5-4EE9-884F-89D33AC7641A}" type="slidenum">
              <a:rPr lang="ro-RO" smtClean="0"/>
              <a:t>7</a:t>
            </a:fld>
            <a:endParaRPr lang="ro-RO"/>
          </a:p>
        </p:txBody>
      </p:sp>
    </p:spTree>
    <p:extLst>
      <p:ext uri="{BB962C8B-B14F-4D97-AF65-F5344CB8AC3E}">
        <p14:creationId xmlns:p14="http://schemas.microsoft.com/office/powerpoint/2010/main" val="21814342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o-RO" dirty="0"/>
          </a:p>
        </p:txBody>
      </p:sp>
      <p:sp>
        <p:nvSpPr>
          <p:cNvPr id="4" name="Slide Number Placeholder 3"/>
          <p:cNvSpPr>
            <a:spLocks noGrp="1"/>
          </p:cNvSpPr>
          <p:nvPr>
            <p:ph type="sldNum" sz="quarter" idx="10"/>
          </p:nvPr>
        </p:nvSpPr>
        <p:spPr/>
        <p:txBody>
          <a:bodyPr/>
          <a:lstStyle/>
          <a:p>
            <a:fld id="{B4520752-D8C5-4EE9-884F-89D33AC7641A}" type="slidenum">
              <a:rPr lang="ro-RO" smtClean="0"/>
              <a:t>8</a:t>
            </a:fld>
            <a:endParaRPr lang="ro-RO"/>
          </a:p>
        </p:txBody>
      </p:sp>
    </p:spTree>
    <p:extLst>
      <p:ext uri="{BB962C8B-B14F-4D97-AF65-F5344CB8AC3E}">
        <p14:creationId xmlns:p14="http://schemas.microsoft.com/office/powerpoint/2010/main" val="130817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5B157924-D316-4003-AF4E-1901C8581EC7}" type="datetime1">
              <a:rPr lang="ro-RO" smtClean="0"/>
              <a:t>19.10.2021</a:t>
            </a:fld>
            <a:endParaRPr lang="ro-RO"/>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ro-RO"/>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37E8751F-20A6-4347-BCA2-0D932DA7B5CB}" type="slidenum">
              <a:rPr lang="ro-RO" smtClean="0"/>
              <a:t>‹#›</a:t>
            </a:fld>
            <a:endParaRPr lang="ro-RO"/>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CAA32448-B7F6-4F8F-BFBA-24803EA8EE5E}" type="datetime1">
              <a:rPr lang="ro-RO" smtClean="0"/>
              <a:t>19.10.2021</a:t>
            </a:fld>
            <a:endParaRPr lang="ro-RO"/>
          </a:p>
        </p:txBody>
      </p:sp>
      <p:sp>
        <p:nvSpPr>
          <p:cNvPr id="9" name="Slide Number Placeholder 8"/>
          <p:cNvSpPr>
            <a:spLocks noGrp="1"/>
          </p:cNvSpPr>
          <p:nvPr>
            <p:ph type="sldNum" sz="quarter" idx="15"/>
          </p:nvPr>
        </p:nvSpPr>
        <p:spPr/>
        <p:txBody>
          <a:bodyPr rtlCol="0"/>
          <a:lstStyle/>
          <a:p>
            <a:fld id="{37E8751F-20A6-4347-BCA2-0D932DA7B5CB}" type="slidenum">
              <a:rPr lang="ro-RO" smtClean="0"/>
              <a:t>‹#›</a:t>
            </a:fld>
            <a:endParaRPr lang="ro-RO"/>
          </a:p>
        </p:txBody>
      </p:sp>
      <p:sp>
        <p:nvSpPr>
          <p:cNvPr id="10" name="Footer Placeholder 9"/>
          <p:cNvSpPr>
            <a:spLocks noGrp="1"/>
          </p:cNvSpPr>
          <p:nvPr>
            <p:ph type="ftr" sz="quarter" idx="16"/>
          </p:nvPr>
        </p:nvSpPr>
        <p:spPr/>
        <p:txBody>
          <a:bodyPr rtlCol="0"/>
          <a:lstStyle/>
          <a:p>
            <a:endParaRPr lang="ro-RO"/>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880DCF9-781E-4EB9-9834-8941E5350922}" type="datetime1">
              <a:rPr lang="ro-RO" smtClean="0"/>
              <a:t>19.10.2021</a:t>
            </a:fld>
            <a:endParaRPr lang="ro-RO"/>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ro-RO"/>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37E8751F-20A6-4347-BCA2-0D932DA7B5CB}" type="slidenum">
              <a:rPr lang="ro-RO" smtClean="0"/>
              <a:t>‹#›</a:t>
            </a:fld>
            <a:endParaRPr lang="ro-RO"/>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7A4BD462-D377-4A79-88FE-3259B3142A62}" type="datetime1">
              <a:rPr lang="ro-RO" smtClean="0"/>
              <a:t>19.10.2021</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37E8751F-20A6-4347-BCA2-0D932DA7B5CB}" type="slidenum">
              <a:rPr lang="ro-RO" smtClean="0"/>
              <a:t>‹#›</a:t>
            </a:fld>
            <a:endParaRPr lang="ro-RO"/>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B750E99-6ADF-4994-8A5E-704453470262}" type="datetime1">
              <a:rPr lang="ro-RO" smtClean="0"/>
              <a:t>19.10.2021</a:t>
            </a:fld>
            <a:endParaRPr lang="ro-RO"/>
          </a:p>
        </p:txBody>
      </p:sp>
      <p:sp>
        <p:nvSpPr>
          <p:cNvPr id="8" name="Footer Placeholder 7"/>
          <p:cNvSpPr>
            <a:spLocks noGrp="1"/>
          </p:cNvSpPr>
          <p:nvPr>
            <p:ph type="ftr" sz="quarter" idx="11"/>
          </p:nvPr>
        </p:nvSpPr>
        <p:spPr/>
        <p:txBody>
          <a:bodyPr/>
          <a:lstStyle/>
          <a:p>
            <a:endParaRPr lang="ro-RO"/>
          </a:p>
        </p:txBody>
      </p:sp>
      <p:sp>
        <p:nvSpPr>
          <p:cNvPr id="9" name="Slide Number Placeholder 8"/>
          <p:cNvSpPr>
            <a:spLocks noGrp="1"/>
          </p:cNvSpPr>
          <p:nvPr>
            <p:ph type="sldNum" sz="quarter" idx="12"/>
          </p:nvPr>
        </p:nvSpPr>
        <p:spPr/>
        <p:txBody>
          <a:bodyPr/>
          <a:lstStyle/>
          <a:p>
            <a:fld id="{37E8751F-20A6-4347-BCA2-0D932DA7B5CB}" type="slidenum">
              <a:rPr lang="ro-RO" smtClean="0"/>
              <a:t>‹#›</a:t>
            </a:fld>
            <a:endParaRPr lang="ro-RO"/>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D6A5127B-A10E-400B-BD03-28525E63C5F9}" type="datetime1">
              <a:rPr lang="ro-RO" smtClean="0"/>
              <a:t>19.10.2021</a:t>
            </a:fld>
            <a:endParaRPr lang="ro-RO"/>
          </a:p>
        </p:txBody>
      </p:sp>
      <p:sp>
        <p:nvSpPr>
          <p:cNvPr id="7" name="Slide Number Placeholder 6"/>
          <p:cNvSpPr>
            <a:spLocks noGrp="1"/>
          </p:cNvSpPr>
          <p:nvPr>
            <p:ph type="sldNum" sz="quarter" idx="11"/>
          </p:nvPr>
        </p:nvSpPr>
        <p:spPr/>
        <p:txBody>
          <a:bodyPr rtlCol="0"/>
          <a:lstStyle/>
          <a:p>
            <a:fld id="{37E8751F-20A6-4347-BCA2-0D932DA7B5CB}" type="slidenum">
              <a:rPr lang="ro-RO" smtClean="0"/>
              <a:t>‹#›</a:t>
            </a:fld>
            <a:endParaRPr lang="ro-RO"/>
          </a:p>
        </p:txBody>
      </p:sp>
      <p:sp>
        <p:nvSpPr>
          <p:cNvPr id="8" name="Footer Placeholder 7"/>
          <p:cNvSpPr>
            <a:spLocks noGrp="1"/>
          </p:cNvSpPr>
          <p:nvPr>
            <p:ph type="ftr" sz="quarter" idx="12"/>
          </p:nvPr>
        </p:nvSpPr>
        <p:spPr/>
        <p:txBody>
          <a:bodyPr rtlCol="0"/>
          <a:lstStyle/>
          <a:p>
            <a:endParaRPr lang="ro-RO"/>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A4832E-1627-4001-87D7-321746C45992}" type="datetime1">
              <a:rPr lang="ro-RO" smtClean="0"/>
              <a:t>19.10.2021</a:t>
            </a:fld>
            <a:endParaRPr lang="ro-RO"/>
          </a:p>
        </p:txBody>
      </p:sp>
      <p:sp>
        <p:nvSpPr>
          <p:cNvPr id="3" name="Footer Placeholder 2"/>
          <p:cNvSpPr>
            <a:spLocks noGrp="1"/>
          </p:cNvSpPr>
          <p:nvPr>
            <p:ph type="ftr" sz="quarter" idx="11"/>
          </p:nvPr>
        </p:nvSpPr>
        <p:spPr/>
        <p:txBody>
          <a:bodyPr/>
          <a:lstStyle/>
          <a:p>
            <a:endParaRPr lang="ro-RO"/>
          </a:p>
        </p:txBody>
      </p:sp>
      <p:sp>
        <p:nvSpPr>
          <p:cNvPr id="4" name="Slide Number Placeholder 3"/>
          <p:cNvSpPr>
            <a:spLocks noGrp="1"/>
          </p:cNvSpPr>
          <p:nvPr>
            <p:ph type="sldNum" sz="quarter" idx="12"/>
          </p:nvPr>
        </p:nvSpPr>
        <p:spPr/>
        <p:txBody>
          <a:bodyPr/>
          <a:lstStyle/>
          <a:p>
            <a:fld id="{37E8751F-20A6-4347-BCA2-0D932DA7B5CB}" type="slidenum">
              <a:rPr lang="ro-RO" smtClean="0"/>
              <a:t>‹#›</a:t>
            </a:fld>
            <a:endParaRPr lang="ro-RO"/>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4A9B6F10-9536-40AD-B995-09982682B86C}" type="datetime1">
              <a:rPr lang="ro-RO" smtClean="0"/>
              <a:t>19.10.2021</a:t>
            </a:fld>
            <a:endParaRPr lang="ro-RO"/>
          </a:p>
        </p:txBody>
      </p:sp>
      <p:sp>
        <p:nvSpPr>
          <p:cNvPr id="22" name="Slide Number Placeholder 21"/>
          <p:cNvSpPr>
            <a:spLocks noGrp="1"/>
          </p:cNvSpPr>
          <p:nvPr>
            <p:ph type="sldNum" sz="quarter" idx="15"/>
          </p:nvPr>
        </p:nvSpPr>
        <p:spPr/>
        <p:txBody>
          <a:bodyPr rtlCol="0"/>
          <a:lstStyle/>
          <a:p>
            <a:fld id="{37E8751F-20A6-4347-BCA2-0D932DA7B5CB}" type="slidenum">
              <a:rPr lang="ro-RO" smtClean="0"/>
              <a:t>‹#›</a:t>
            </a:fld>
            <a:endParaRPr lang="ro-RO"/>
          </a:p>
        </p:txBody>
      </p:sp>
      <p:sp>
        <p:nvSpPr>
          <p:cNvPr id="23" name="Footer Placeholder 22"/>
          <p:cNvSpPr>
            <a:spLocks noGrp="1"/>
          </p:cNvSpPr>
          <p:nvPr>
            <p:ph type="ftr" sz="quarter" idx="16"/>
          </p:nvPr>
        </p:nvSpPr>
        <p:spPr/>
        <p:txBody>
          <a:bodyPr rtlCol="0"/>
          <a:lstStyle/>
          <a:p>
            <a:endParaRPr lang="ro-RO"/>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7FC9381C-2844-4837-9914-2163DD41CF8F}" type="datetime1">
              <a:rPr lang="ro-RO" smtClean="0"/>
              <a:t>19.10.2021</a:t>
            </a:fld>
            <a:endParaRPr lang="ro-RO"/>
          </a:p>
        </p:txBody>
      </p:sp>
      <p:sp>
        <p:nvSpPr>
          <p:cNvPr id="18" name="Slide Number Placeholder 17"/>
          <p:cNvSpPr>
            <a:spLocks noGrp="1"/>
          </p:cNvSpPr>
          <p:nvPr>
            <p:ph type="sldNum" sz="quarter" idx="11"/>
          </p:nvPr>
        </p:nvSpPr>
        <p:spPr/>
        <p:txBody>
          <a:bodyPr rtlCol="0"/>
          <a:lstStyle/>
          <a:p>
            <a:fld id="{37E8751F-20A6-4347-BCA2-0D932DA7B5CB}" type="slidenum">
              <a:rPr lang="ro-RO" smtClean="0"/>
              <a:t>‹#›</a:t>
            </a:fld>
            <a:endParaRPr lang="ro-RO"/>
          </a:p>
        </p:txBody>
      </p:sp>
      <p:sp>
        <p:nvSpPr>
          <p:cNvPr id="21" name="Footer Placeholder 20"/>
          <p:cNvSpPr>
            <a:spLocks noGrp="1"/>
          </p:cNvSpPr>
          <p:nvPr>
            <p:ph type="ftr" sz="quarter" idx="12"/>
          </p:nvPr>
        </p:nvSpPr>
        <p:spPr/>
        <p:txBody>
          <a:bodyPr rtlCol="0"/>
          <a:lstStyle/>
          <a:p>
            <a:endParaRPr lang="ro-RO"/>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6324FEB-9DB7-4769-A6D3-1477F32C533E}" type="datetime1">
              <a:rPr lang="ro-RO" smtClean="0"/>
              <a:t>19.10.2021</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37E8751F-20A6-4347-BCA2-0D932DA7B5CB}" type="slidenum">
              <a:rPr lang="ro-RO" smtClean="0"/>
              <a:t>‹#›</a:t>
            </a:fld>
            <a:endParaRPr lang="ro-RO"/>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7156987-E283-4E9C-8126-F1DCD2D17C87}" type="datetime1">
              <a:rPr lang="ro-RO" smtClean="0"/>
              <a:t>19.10.2021</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37E8751F-20A6-4347-BCA2-0D932DA7B5CB}" type="slidenum">
              <a:rPr lang="ro-RO" smtClean="0"/>
              <a:t>‹#›</a:t>
            </a:fld>
            <a:endParaRPr lang="ro-RO"/>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DB600196-5EA6-461A-8D4F-9927B79D543F}" type="datetime1">
              <a:rPr lang="ro-RO" smtClean="0"/>
              <a:t>19.10.2021</a:t>
            </a:fld>
            <a:endParaRPr lang="ro-RO"/>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ro-RO"/>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7E8751F-20A6-4347-BCA2-0D932DA7B5CB}" type="slidenum">
              <a:rPr lang="ro-RO" smtClean="0"/>
              <a:t>‹#›</a:t>
            </a:fld>
            <a:endParaRPr lang="ro-RO"/>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quotes.thefamouspeople.com/lev-vygotsky-5998.php" TargetMode="External"/><Relationship Id="rId3" Type="http://schemas.openxmlformats.org/officeDocument/2006/relationships/hyperlink" Target="https://www.garbo.ro/articol/Familie/24621/citate-despre-parinti.html" TargetMode="External"/><Relationship Id="rId7" Type="http://schemas.openxmlformats.org/officeDocument/2006/relationships/hyperlink" Target="https://www.simplypsychology.org/piaget.html"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blog.prepscholar.com/vygotsky-scaffolding-zone-of-proximal-development" TargetMode="External"/><Relationship Id="rId5" Type="http://schemas.openxmlformats.org/officeDocument/2006/relationships/hyperlink" Target="https://www.onlinepsychologydegree.info/lists/5-theories-of-child-development/" TargetMode="External"/><Relationship Id="rId4" Type="http://schemas.openxmlformats.org/officeDocument/2006/relationships/hyperlink" Target="https://www.nhsggc.org.uk/kids/child-development/interactive-child-development-timel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91680" y="1700808"/>
            <a:ext cx="6604248" cy="1894362"/>
          </a:xfrm>
        </p:spPr>
        <p:txBody>
          <a:bodyPr>
            <a:normAutofit fontScale="90000"/>
          </a:bodyPr>
          <a:lstStyle/>
          <a:p>
            <a:r>
              <a:rPr lang="en-GB" sz="2400" dirty="0" smtClean="0">
                <a:solidFill>
                  <a:schemeClr val="tx1"/>
                </a:solidFill>
                <a:latin typeface="Arial" panose="020B0604020202020204" pitchFamily="34" charset="0"/>
                <a:cs typeface="Arial" panose="020B0604020202020204" pitchFamily="34" charset="0"/>
              </a:rPr>
              <a:t>PSYCHOLOGY IN HEALTH AND SOCIAL CARE</a:t>
            </a:r>
            <a:br>
              <a:rPr lang="en-GB" sz="2400" dirty="0" smtClean="0">
                <a:solidFill>
                  <a:schemeClr val="tx1"/>
                </a:solidFill>
                <a:latin typeface="Arial" panose="020B0604020202020204" pitchFamily="34" charset="0"/>
                <a:cs typeface="Arial" panose="020B0604020202020204" pitchFamily="34" charset="0"/>
              </a:rPr>
            </a:br>
            <a:r>
              <a:rPr lang="en-GB" sz="2400" dirty="0" smtClean="0">
                <a:solidFill>
                  <a:schemeClr val="tx1"/>
                </a:solidFill>
                <a:latin typeface="Arial" panose="020B0604020202020204" pitchFamily="34" charset="0"/>
                <a:cs typeface="Arial" panose="020B0604020202020204" pitchFamily="34" charset="0"/>
              </a:rPr>
              <a:t/>
            </a:r>
            <a:br>
              <a:rPr lang="en-GB" sz="2400" dirty="0" smtClean="0">
                <a:solidFill>
                  <a:schemeClr val="tx1"/>
                </a:solidFill>
                <a:latin typeface="Arial" panose="020B0604020202020204" pitchFamily="34" charset="0"/>
                <a:cs typeface="Arial" panose="020B0604020202020204" pitchFamily="34" charset="0"/>
              </a:rPr>
            </a:br>
            <a:r>
              <a:rPr lang="en-GB" sz="2400" dirty="0" smtClean="0">
                <a:solidFill>
                  <a:schemeClr val="tx1"/>
                </a:solidFill>
                <a:latin typeface="Arial" panose="020B0604020202020204" pitchFamily="34" charset="0"/>
                <a:cs typeface="Arial" panose="020B0604020202020204" pitchFamily="34" charset="0"/>
              </a:rPr>
              <a:t>BMHP4019_BIRM</a:t>
            </a:r>
            <a:br>
              <a:rPr lang="en-GB" sz="2400" dirty="0" smtClean="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
            </a:r>
            <a:br>
              <a:rPr lang="en-GB" sz="2400" dirty="0">
                <a:solidFill>
                  <a:schemeClr val="tx1"/>
                </a:solidFill>
                <a:latin typeface="Arial" panose="020B0604020202020204" pitchFamily="34" charset="0"/>
                <a:cs typeface="Arial" panose="020B0604020202020204" pitchFamily="34" charset="0"/>
              </a:rPr>
            </a:br>
            <a:r>
              <a:rPr lang="en-GB" sz="2400" dirty="0" smtClean="0">
                <a:solidFill>
                  <a:schemeClr val="tx1"/>
                </a:solidFill>
                <a:latin typeface="Arial" panose="020B0604020202020204" pitchFamily="34" charset="0"/>
                <a:cs typeface="Arial" panose="020B0604020202020204" pitchFamily="34" charset="0"/>
              </a:rPr>
              <a:t/>
            </a:r>
            <a:br>
              <a:rPr lang="en-GB" sz="2400" dirty="0" smtClean="0">
                <a:solidFill>
                  <a:schemeClr val="tx1"/>
                </a:solidFill>
                <a:latin typeface="Arial" panose="020B0604020202020204" pitchFamily="34" charset="0"/>
                <a:cs typeface="Arial" panose="020B0604020202020204" pitchFamily="34" charset="0"/>
              </a:rPr>
            </a:br>
            <a:r>
              <a:rPr lang="en-GB" sz="2400" dirty="0" smtClean="0">
                <a:solidFill>
                  <a:schemeClr val="tx1"/>
                </a:solidFill>
                <a:latin typeface="Arial" panose="020B0604020202020204" pitchFamily="34" charset="0"/>
                <a:cs typeface="Arial" panose="020B0604020202020204" pitchFamily="34" charset="0"/>
              </a:rPr>
              <a:t>Lecturer </a:t>
            </a:r>
            <a:r>
              <a:rPr lang="en-GB" sz="2700" dirty="0" smtClean="0">
                <a:solidFill>
                  <a:schemeClr val="tx1"/>
                </a:solidFill>
                <a:latin typeface="Arial" panose="020B0604020202020204" pitchFamily="34" charset="0"/>
                <a:cs typeface="Arial" panose="020B0604020202020204" pitchFamily="34" charset="0"/>
              </a:rPr>
              <a:t>rebecca kavanagh</a:t>
            </a:r>
            <a:r>
              <a:rPr lang="en-GB" sz="2400" dirty="0" smtClean="0">
                <a:solidFill>
                  <a:schemeClr val="tx1"/>
                </a:solidFill>
                <a:latin typeface="Arial" panose="020B0604020202020204" pitchFamily="34" charset="0"/>
                <a:cs typeface="Arial" panose="020B0604020202020204" pitchFamily="34" charset="0"/>
              </a:rPr>
              <a:t/>
            </a:r>
            <a:br>
              <a:rPr lang="en-GB" sz="2400" dirty="0" smtClean="0">
                <a:solidFill>
                  <a:schemeClr val="tx1"/>
                </a:solidFill>
                <a:latin typeface="Arial" panose="020B0604020202020204" pitchFamily="34" charset="0"/>
                <a:cs typeface="Arial" panose="020B0604020202020204" pitchFamily="34" charset="0"/>
              </a:rPr>
            </a:br>
            <a:r>
              <a:rPr lang="en-GB" sz="2400" dirty="0" smtClean="0">
                <a:solidFill>
                  <a:schemeClr val="tx1"/>
                </a:solidFill>
                <a:latin typeface="Arial" panose="020B0604020202020204" pitchFamily="34" charset="0"/>
                <a:cs typeface="Arial" panose="020B0604020202020204" pitchFamily="34" charset="0"/>
              </a:rPr>
              <a:t/>
            </a:r>
            <a:br>
              <a:rPr lang="en-GB" sz="2400" dirty="0" smtClean="0">
                <a:solidFill>
                  <a:schemeClr val="tx1"/>
                </a:solidFill>
                <a:latin typeface="Arial" panose="020B0604020202020204" pitchFamily="34" charset="0"/>
                <a:cs typeface="Arial" panose="020B0604020202020204" pitchFamily="34" charset="0"/>
              </a:rPr>
            </a:br>
            <a:r>
              <a:rPr lang="en-GB" sz="2400" dirty="0" smtClean="0">
                <a:solidFill>
                  <a:schemeClr val="tx1"/>
                </a:solidFill>
                <a:latin typeface="Arial" panose="020B0604020202020204" pitchFamily="34" charset="0"/>
                <a:cs typeface="Arial" panose="020B0604020202020204" pitchFamily="34" charset="0"/>
              </a:rPr>
              <a:t>Student </a:t>
            </a:r>
            <a:r>
              <a:rPr lang="en-GB" sz="2700" dirty="0" smtClean="0">
                <a:solidFill>
                  <a:schemeClr val="tx1"/>
                </a:solidFill>
                <a:latin typeface="Arial" panose="020B0604020202020204" pitchFamily="34" charset="0"/>
                <a:cs typeface="Arial" panose="020B0604020202020204" pitchFamily="34" charset="0"/>
              </a:rPr>
              <a:t>elena vasinc </a:t>
            </a:r>
            <a:r>
              <a:rPr lang="en-GB" sz="2400" dirty="0" smtClean="0">
                <a:solidFill>
                  <a:schemeClr val="tx1"/>
                </a:solidFill>
                <a:latin typeface="Arial" panose="020B0604020202020204" pitchFamily="34" charset="0"/>
                <a:cs typeface="Arial" panose="020B0604020202020204" pitchFamily="34" charset="0"/>
              </a:rPr>
              <a:t>2016813</a:t>
            </a:r>
            <a:br>
              <a:rPr lang="en-GB" sz="2400" dirty="0" smtClean="0">
                <a:solidFill>
                  <a:schemeClr val="tx1"/>
                </a:solidFill>
                <a:latin typeface="Arial" panose="020B0604020202020204" pitchFamily="34" charset="0"/>
                <a:cs typeface="Arial" panose="020B0604020202020204" pitchFamily="34" charset="0"/>
              </a:rPr>
            </a:br>
            <a:endParaRPr lang="ro-RO" sz="2400" dirty="0">
              <a:solidFill>
                <a:schemeClr val="tx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normAutofit/>
          </a:bodyPr>
          <a:lstStyle/>
          <a:p>
            <a:r>
              <a:rPr lang="en-GB" sz="1400" dirty="0" smtClean="0">
                <a:latin typeface="Arial" panose="020B0604020202020204" pitchFamily="34" charset="0"/>
                <a:cs typeface="Arial" panose="020B0604020202020204" pitchFamily="34" charset="0"/>
              </a:rPr>
              <a:t>“ A CHILD’S EXPERIENCE BETWEEN THE AGES OF 0 – 5 YEARS CAN AFFECT THE REST OF THEIR LIVES”</a:t>
            </a:r>
            <a:endParaRPr lang="ro-RO"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357425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562074"/>
          </a:xfrm>
        </p:spPr>
        <p:txBody>
          <a:bodyPr>
            <a:normAutofit/>
          </a:bodyPr>
          <a:lstStyle/>
          <a:p>
            <a:r>
              <a:rPr lang="en-GB" sz="1800" b="1" dirty="0" smtClean="0">
                <a:latin typeface="Arial" panose="020B0604020202020204" pitchFamily="34" charset="0"/>
                <a:cs typeface="Arial" panose="020B0604020202020204" pitchFamily="34" charset="0"/>
              </a:rPr>
              <a:t>INTRODUCTION</a:t>
            </a:r>
            <a:endParaRPr lang="ro-RO" sz="1800" b="1" dirty="0">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a:xfrm>
            <a:off x="457200" y="1628800"/>
            <a:ext cx="7715200" cy="4845152"/>
          </a:xfrm>
        </p:spPr>
        <p:txBody>
          <a:bodyPr>
            <a:normAutofit/>
          </a:bodyPr>
          <a:lstStyle/>
          <a:p>
            <a:r>
              <a:rPr lang="en-GB" sz="1600" dirty="0" smtClean="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A child's cognitive development entails more than just collecting information; the </a:t>
            </a:r>
            <a:r>
              <a:rPr lang="en-US" sz="1600" dirty="0" smtClean="0">
                <a:latin typeface="Arial" panose="020B0604020202020204" pitchFamily="34" charset="0"/>
                <a:cs typeface="Arial" panose="020B0604020202020204" pitchFamily="34" charset="0"/>
              </a:rPr>
              <a:t>child </a:t>
            </a:r>
            <a:r>
              <a:rPr lang="en-US" sz="1600" dirty="0">
                <a:latin typeface="Arial" panose="020B0604020202020204" pitchFamily="34" charset="0"/>
                <a:cs typeface="Arial" panose="020B0604020202020204" pitchFamily="34" charset="0"/>
              </a:rPr>
              <a:t>must also create or develop a mental picture of the </a:t>
            </a:r>
            <a:r>
              <a:rPr lang="en-US" sz="1600" dirty="0" smtClean="0">
                <a:latin typeface="Arial" panose="020B0604020202020204" pitchFamily="34" charset="0"/>
                <a:cs typeface="Arial" panose="020B0604020202020204" pitchFamily="34" charset="0"/>
              </a:rPr>
              <a:t>world. </a:t>
            </a:r>
            <a:r>
              <a:rPr lang="en-US" sz="1100" dirty="0" smtClean="0">
                <a:latin typeface="Arial" panose="020B0604020202020204" pitchFamily="34" charset="0"/>
                <a:cs typeface="Arial" panose="020B0604020202020204" pitchFamily="34" charset="0"/>
              </a:rPr>
              <a:t>(Simply </a:t>
            </a:r>
            <a:r>
              <a:rPr lang="en-US" sz="1100" dirty="0">
                <a:latin typeface="Arial" panose="020B0604020202020204" pitchFamily="34" charset="0"/>
                <a:cs typeface="Arial" panose="020B0604020202020204" pitchFamily="34" charset="0"/>
              </a:rPr>
              <a:t>Psychology, </a:t>
            </a:r>
            <a:r>
              <a:rPr lang="en-US" sz="1100" dirty="0" smtClean="0">
                <a:latin typeface="Arial" panose="020B0604020202020204" pitchFamily="34" charset="0"/>
                <a:cs typeface="Arial" panose="020B0604020202020204" pitchFamily="34" charset="0"/>
              </a:rPr>
              <a:t>2020)</a:t>
            </a:r>
          </a:p>
          <a:p>
            <a:endParaRPr lang="en-US" sz="1600" dirty="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Piaget’s Theory of Cognitive </a:t>
            </a:r>
            <a:r>
              <a:rPr lang="en-GB" sz="1600" dirty="0" smtClean="0">
                <a:latin typeface="Arial" panose="020B0604020202020204" pitchFamily="34" charset="0"/>
                <a:cs typeface="Arial" panose="020B0604020202020204" pitchFamily="34" charset="0"/>
              </a:rPr>
              <a:t>Development</a:t>
            </a:r>
            <a:endParaRPr lang="en-GB" sz="1600" i="1"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First activity - “SEA LIFE” -  </a:t>
            </a:r>
            <a:r>
              <a:rPr lang="en-GB" sz="1600" dirty="0" smtClean="0">
                <a:latin typeface="Arial" panose="020B0604020202020204" pitchFamily="34" charset="0"/>
                <a:cs typeface="Arial" panose="020B0604020202020204" pitchFamily="34" charset="0"/>
              </a:rPr>
              <a:t>Birmingham </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“scuba dive”; </a:t>
            </a:r>
            <a:endParaRPr lang="en-GB"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Vygotsky’s Sociocultural Theory.</a:t>
            </a:r>
            <a:endParaRPr lang="ro-RO" sz="1600" dirty="0">
              <a:latin typeface="Arial" panose="020B0604020202020204" pitchFamily="34" charset="0"/>
              <a:cs typeface="Arial" panose="020B0604020202020204" pitchFamily="34" charset="0"/>
            </a:endParaRPr>
          </a:p>
          <a:p>
            <a:r>
              <a:rPr lang="en-US" sz="1600" dirty="0" smtClean="0">
                <a:latin typeface="Arial" panose="020B0604020202020204" pitchFamily="34" charset="0"/>
                <a:cs typeface="Arial" panose="020B0604020202020204" pitchFamily="34" charset="0"/>
              </a:rPr>
              <a:t>- </a:t>
            </a:r>
            <a:r>
              <a:rPr lang="en-US" sz="1600" dirty="0" smtClean="0">
                <a:latin typeface="Arial" panose="020B0604020202020204" pitchFamily="34" charset="0"/>
                <a:cs typeface="Arial" panose="020B0604020202020204" pitchFamily="34" charset="0"/>
              </a:rPr>
              <a:t>Second activity - “TREASURE TRAIL – THE FUN WAY TO EXPLORE” -   </a:t>
            </a:r>
            <a:r>
              <a:rPr lang="en-US" sz="1600" dirty="0" smtClean="0">
                <a:latin typeface="Arial" panose="020B0604020202020204" pitchFamily="34" charset="0"/>
                <a:cs typeface="Arial" panose="020B0604020202020204" pitchFamily="34" charset="0"/>
              </a:rPr>
              <a:t>Birmingham - </a:t>
            </a:r>
            <a:r>
              <a:rPr lang="en-US" sz="1600" b="1" dirty="0">
                <a:latin typeface="Arial" panose="020B0604020202020204" pitchFamily="34" charset="0"/>
                <a:cs typeface="Arial" panose="020B0604020202020204" pitchFamily="34" charset="0"/>
              </a:rPr>
              <a:t>“</a:t>
            </a:r>
            <a:r>
              <a:rPr lang="ro-RO" sz="1600" dirty="0">
                <a:latin typeface="Arial" panose="020B0604020202020204" pitchFamily="34" charset="0"/>
                <a:cs typeface="Arial" panose="020B0604020202020204" pitchFamily="34" charset="0"/>
              </a:rPr>
              <a:t>detective and spie</a:t>
            </a:r>
            <a:r>
              <a:rPr lang="en-US" sz="1600" i="1" dirty="0" smtClean="0">
                <a:latin typeface="Arial" panose="020B0604020202020204" pitchFamily="34" charset="0"/>
                <a:cs typeface="Arial" panose="020B0604020202020204" pitchFamily="34" charset="0"/>
              </a:rPr>
              <a:t>”;</a:t>
            </a:r>
            <a:endParaRPr lang="en-US" sz="1600"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5"/>
          </p:nvPr>
        </p:nvSpPr>
        <p:spPr/>
        <p:txBody>
          <a:bodyPr/>
          <a:lstStyle/>
          <a:p>
            <a:fld id="{37E8751F-20A6-4347-BCA2-0D932DA7B5CB}" type="slidenum">
              <a:rPr lang="ro-RO" smtClean="0"/>
              <a:t>2</a:t>
            </a:fld>
            <a:endParaRPr lang="ro-RO"/>
          </a:p>
        </p:txBody>
      </p:sp>
    </p:spTree>
    <p:extLst>
      <p:ext uri="{BB962C8B-B14F-4D97-AF65-F5344CB8AC3E}">
        <p14:creationId xmlns:p14="http://schemas.microsoft.com/office/powerpoint/2010/main" val="40743606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7467600" cy="706090"/>
          </a:xfrm>
        </p:spPr>
        <p:txBody>
          <a:bodyPr>
            <a:normAutofit/>
          </a:bodyPr>
          <a:lstStyle/>
          <a:p>
            <a:r>
              <a:rPr lang="en-GB" sz="1800" b="1" dirty="0" smtClean="0">
                <a:latin typeface="Arial" panose="020B0604020202020204" pitchFamily="34" charset="0"/>
                <a:cs typeface="Arial" panose="020B0604020202020204" pitchFamily="34" charset="0"/>
              </a:rPr>
              <a:t>PIAGET’S THEORY OF COGNITIVE DEVELOPMENT</a:t>
            </a:r>
            <a:br>
              <a:rPr lang="en-GB" sz="1800" b="1" dirty="0" smtClean="0">
                <a:latin typeface="Arial" panose="020B0604020202020204" pitchFamily="34" charset="0"/>
                <a:cs typeface="Arial" panose="020B0604020202020204" pitchFamily="34" charset="0"/>
              </a:rPr>
            </a:br>
            <a:r>
              <a:rPr lang="en-GB" sz="1800" b="1" dirty="0" smtClean="0">
                <a:latin typeface="Arial" panose="020B0604020202020204" pitchFamily="34" charset="0"/>
                <a:cs typeface="Arial" panose="020B0604020202020204" pitchFamily="34" charset="0"/>
              </a:rPr>
              <a:t>practical activity – Sea life Birmingham</a:t>
            </a:r>
            <a:endParaRPr lang="ro-RO" sz="1800" b="1" dirty="0">
              <a:latin typeface="Arial" panose="020B0604020202020204" pitchFamily="34" charset="0"/>
              <a:cs typeface="Arial" panose="020B0604020202020204" pitchFamily="34" charset="0"/>
            </a:endParaRPr>
          </a:p>
        </p:txBody>
      </p:sp>
      <p:graphicFrame>
        <p:nvGraphicFramePr>
          <p:cNvPr id="6" name="Content Placeholder 5"/>
          <p:cNvGraphicFramePr>
            <a:graphicFrameLocks noGrp="1"/>
          </p:cNvGraphicFramePr>
          <p:nvPr>
            <p:ph sz="quarter" idx="1"/>
            <p:extLst>
              <p:ext uri="{D42A27DB-BD31-4B8C-83A1-F6EECF244321}">
                <p14:modId xmlns:p14="http://schemas.microsoft.com/office/powerpoint/2010/main" val="2125975784"/>
              </p:ext>
            </p:extLst>
          </p:nvPr>
        </p:nvGraphicFramePr>
        <p:xfrm>
          <a:off x="323528" y="836712"/>
          <a:ext cx="8280919" cy="5023487"/>
        </p:xfrm>
        <a:graphic>
          <a:graphicData uri="http://schemas.openxmlformats.org/drawingml/2006/table">
            <a:tbl>
              <a:tblPr firstRow="1" bandRow="1">
                <a:tableStyleId>{5C22544A-7EE6-4342-B048-85BDC9FD1C3A}</a:tableStyleId>
              </a:tblPr>
              <a:tblGrid>
                <a:gridCol w="1008111"/>
                <a:gridCol w="1944216"/>
                <a:gridCol w="1800200"/>
                <a:gridCol w="1800200"/>
                <a:gridCol w="1728192"/>
              </a:tblGrid>
              <a:tr h="551277">
                <a:tc>
                  <a:txBody>
                    <a:bodyPr/>
                    <a:lstStyle/>
                    <a:p>
                      <a:r>
                        <a:rPr lang="en-GB" sz="1400" dirty="0" smtClean="0">
                          <a:latin typeface="Arial" panose="020B0604020202020204" pitchFamily="34" charset="0"/>
                          <a:cs typeface="Arial" panose="020B0604020202020204" pitchFamily="34" charset="0"/>
                        </a:rPr>
                        <a:t>3 keys elements</a:t>
                      </a:r>
                      <a:endParaRPr lang="ro-RO" sz="1400" dirty="0">
                        <a:latin typeface="Arial" panose="020B0604020202020204" pitchFamily="34" charset="0"/>
                        <a:cs typeface="Arial" panose="020B0604020202020204" pitchFamily="34" charset="0"/>
                      </a:endParaRPr>
                    </a:p>
                  </a:txBody>
                  <a:tcPr/>
                </a:tc>
                <a:tc>
                  <a:txBody>
                    <a:bodyPr/>
                    <a:lstStyle/>
                    <a:p>
                      <a:r>
                        <a:rPr lang="en-GB" sz="1600" dirty="0" smtClean="0">
                          <a:latin typeface="Arial" panose="020B0604020202020204" pitchFamily="34" charset="0"/>
                          <a:cs typeface="Arial" panose="020B0604020202020204" pitchFamily="34" charset="0"/>
                        </a:rPr>
                        <a:t>Schemas </a:t>
                      </a:r>
                      <a:endParaRPr lang="ro-RO" sz="1600" dirty="0">
                        <a:latin typeface="Arial" panose="020B0604020202020204" pitchFamily="34" charset="0"/>
                        <a:cs typeface="Arial" panose="020B0604020202020204" pitchFamily="34" charset="0"/>
                      </a:endParaRPr>
                    </a:p>
                  </a:txBody>
                  <a:tcPr/>
                </a:tc>
                <a:tc>
                  <a:txBody>
                    <a:bodyPr/>
                    <a:lstStyle/>
                    <a:p>
                      <a:r>
                        <a:rPr lang="en-GB" sz="1600" dirty="0" smtClean="0">
                          <a:latin typeface="Arial" panose="020B0604020202020204" pitchFamily="34" charset="0"/>
                          <a:cs typeface="Arial" panose="020B0604020202020204" pitchFamily="34" charset="0"/>
                        </a:rPr>
                        <a:t>Assimilation</a:t>
                      </a:r>
                      <a:endParaRPr lang="ro-RO" sz="1600" dirty="0">
                        <a:latin typeface="Arial" panose="020B0604020202020204" pitchFamily="34" charset="0"/>
                        <a:cs typeface="Arial" panose="020B0604020202020204" pitchFamily="34" charset="0"/>
                      </a:endParaRPr>
                    </a:p>
                  </a:txBody>
                  <a:tcPr/>
                </a:tc>
                <a:tc>
                  <a:txBody>
                    <a:bodyPr/>
                    <a:lstStyle/>
                    <a:p>
                      <a:r>
                        <a:rPr lang="en-GB" sz="1600" dirty="0" smtClean="0">
                          <a:latin typeface="Arial" panose="020B0604020202020204" pitchFamily="34" charset="0"/>
                          <a:cs typeface="Arial" panose="020B0604020202020204" pitchFamily="34" charset="0"/>
                        </a:rPr>
                        <a:t>Accommodation</a:t>
                      </a:r>
                      <a:endParaRPr lang="ro-RO" sz="1600" dirty="0">
                        <a:latin typeface="Arial" panose="020B0604020202020204" pitchFamily="34" charset="0"/>
                        <a:cs typeface="Arial" panose="020B0604020202020204" pitchFamily="34" charset="0"/>
                      </a:endParaRPr>
                    </a:p>
                  </a:txBody>
                  <a:tcPr/>
                </a:tc>
                <a:tc>
                  <a:txBody>
                    <a:bodyPr/>
                    <a:lstStyle/>
                    <a:p>
                      <a:r>
                        <a:rPr lang="en-GB" sz="1600" dirty="0" smtClean="0">
                          <a:latin typeface="Arial" panose="020B0604020202020204" pitchFamily="34" charset="0"/>
                          <a:cs typeface="Arial" panose="020B0604020202020204" pitchFamily="34" charset="0"/>
                        </a:rPr>
                        <a:t>Equilibrium</a:t>
                      </a:r>
                      <a:endParaRPr lang="ro-RO" sz="1600" dirty="0">
                        <a:latin typeface="Arial" panose="020B0604020202020204" pitchFamily="34" charset="0"/>
                        <a:cs typeface="Arial" panose="020B0604020202020204" pitchFamily="34" charset="0"/>
                      </a:endParaRPr>
                    </a:p>
                  </a:txBody>
                  <a:tcPr/>
                </a:tc>
              </a:tr>
              <a:tr h="1820450">
                <a:tc>
                  <a:txBody>
                    <a:bodyPr/>
                    <a:lstStyle/>
                    <a:p>
                      <a:r>
                        <a:rPr lang="en-GB" sz="1400" dirty="0" smtClean="0">
                          <a:latin typeface="Arial" panose="020B0604020202020204" pitchFamily="34" charset="0"/>
                          <a:cs typeface="Arial" panose="020B0604020202020204" pitchFamily="34" charset="0"/>
                        </a:rPr>
                        <a:t>Theory</a:t>
                      </a:r>
                      <a:endParaRPr lang="ro-RO" sz="1400" dirty="0">
                        <a:latin typeface="Arial" panose="020B0604020202020204" pitchFamily="34" charset="0"/>
                        <a:cs typeface="Arial" panose="020B0604020202020204" pitchFamily="34" charset="0"/>
                      </a:endParaRPr>
                    </a:p>
                  </a:txBody>
                  <a:tcPr/>
                </a:tc>
                <a:tc>
                  <a:txBody>
                    <a:bodyPr/>
                    <a:lstStyle/>
                    <a:p>
                      <a:r>
                        <a:rPr lang="en-US" sz="1400" dirty="0" smtClean="0">
                          <a:latin typeface="Arial" panose="020B0604020202020204" pitchFamily="34" charset="0"/>
                          <a:cs typeface="Arial" panose="020B0604020202020204" pitchFamily="34" charset="0"/>
                        </a:rPr>
                        <a:t>- internal cognitive structure that guides you how to proceed in a certain situation</a:t>
                      </a:r>
                      <a:endParaRPr lang="ro-RO" sz="1400" dirty="0">
                        <a:latin typeface="Arial" panose="020B0604020202020204" pitchFamily="34" charset="0"/>
                        <a:cs typeface="Arial" panose="020B0604020202020204" pitchFamily="34" charset="0"/>
                      </a:endParaRPr>
                    </a:p>
                  </a:txBody>
                  <a:tcPr/>
                </a:tc>
                <a:tc>
                  <a:txBody>
                    <a:bodyPr/>
                    <a:lstStyle/>
                    <a:p>
                      <a:r>
                        <a:rPr lang="en-US" sz="1400" dirty="0" smtClean="0">
                          <a:latin typeface="Arial" panose="020B0604020202020204" pitchFamily="34" charset="0"/>
                          <a:cs typeface="Arial" panose="020B0604020202020204" pitchFamily="34" charset="0"/>
                        </a:rPr>
                        <a:t>- incorporate of new information in existing schemes</a:t>
                      </a:r>
                      <a:endParaRPr lang="ro-RO" sz="1400" dirty="0">
                        <a:latin typeface="Arial" panose="020B0604020202020204" pitchFamily="34" charset="0"/>
                        <a:cs typeface="Arial" panose="020B0604020202020204" pitchFamily="34" charset="0"/>
                      </a:endParaRPr>
                    </a:p>
                  </a:txBody>
                  <a:tcPr/>
                </a:tc>
                <a:tc>
                  <a:txBody>
                    <a:bodyPr/>
                    <a:lstStyle/>
                    <a:p>
                      <a:r>
                        <a:rPr lang="en-GB" sz="1400" dirty="0" smtClean="0">
                          <a:latin typeface="Arial" panose="020B0604020202020204" pitchFamily="34" charset="0"/>
                          <a:cs typeface="Arial" panose="020B0604020202020204" pitchFamily="34" charset="0"/>
                        </a:rPr>
                        <a:t>- </a:t>
                      </a:r>
                      <a:r>
                        <a:rPr lang="en-US" sz="1400" dirty="0" smtClean="0">
                          <a:latin typeface="Arial" panose="020B0604020202020204" pitchFamily="34" charset="0"/>
                          <a:cs typeface="Arial" panose="020B0604020202020204" pitchFamily="34" charset="0"/>
                        </a:rPr>
                        <a:t>adjusting existing schemes to adapt new information and experiences</a:t>
                      </a:r>
                      <a:endParaRPr lang="ro-RO" sz="1400" dirty="0">
                        <a:latin typeface="Arial" panose="020B0604020202020204" pitchFamily="34" charset="0"/>
                        <a:cs typeface="Arial" panose="020B0604020202020204" pitchFamily="34" charset="0"/>
                      </a:endParaRPr>
                    </a:p>
                  </a:txBody>
                  <a:tcPr/>
                </a:tc>
                <a:tc>
                  <a:txBody>
                    <a:bodyPr/>
                    <a:lstStyle/>
                    <a:p>
                      <a:r>
                        <a:rPr lang="en-US" sz="1400" dirty="0" smtClean="0">
                          <a:latin typeface="Arial" panose="020B0604020202020204" pitchFamily="34" charset="0"/>
                          <a:cs typeface="Arial" panose="020B0604020202020204" pitchFamily="34" charset="0"/>
                        </a:rPr>
                        <a:t>- is the process of balancing assimilation and accommodation in order to develop schemas that are appropriate for the environment</a:t>
                      </a:r>
                      <a:endParaRPr lang="ro-RO" sz="1400" dirty="0">
                        <a:latin typeface="Arial" panose="020B0604020202020204" pitchFamily="34" charset="0"/>
                        <a:cs typeface="Arial" panose="020B0604020202020204" pitchFamily="34" charset="0"/>
                      </a:endParaRPr>
                    </a:p>
                  </a:txBody>
                  <a:tcPr/>
                </a:tc>
              </a:tr>
              <a:tr h="2391442">
                <a:tc>
                  <a:txBody>
                    <a:bodyPr/>
                    <a:lstStyle/>
                    <a:p>
                      <a:r>
                        <a:rPr lang="en-GB" sz="1400" dirty="0" smtClean="0">
                          <a:latin typeface="Arial" panose="020B0604020202020204" pitchFamily="34" charset="0"/>
                          <a:cs typeface="Arial" panose="020B0604020202020204" pitchFamily="34" charset="0"/>
                        </a:rPr>
                        <a:t>Practical activity -Visit on Sea</a:t>
                      </a:r>
                      <a:r>
                        <a:rPr lang="en-GB" sz="1400" baseline="0" dirty="0" smtClean="0">
                          <a:latin typeface="Arial" panose="020B0604020202020204" pitchFamily="34" charset="0"/>
                          <a:cs typeface="Arial" panose="020B0604020202020204" pitchFamily="34" charset="0"/>
                        </a:rPr>
                        <a:t> life</a:t>
                      </a:r>
                      <a:endParaRPr lang="ro-RO" sz="1400" dirty="0">
                        <a:latin typeface="Arial" panose="020B0604020202020204" pitchFamily="34" charset="0"/>
                        <a:cs typeface="Arial" panose="020B0604020202020204" pitchFamily="34" charset="0"/>
                      </a:endParaRPr>
                    </a:p>
                  </a:txBody>
                  <a:tcPr/>
                </a:tc>
                <a:tc>
                  <a:txBody>
                    <a:bodyPr/>
                    <a:lstStyle/>
                    <a:p>
                      <a:pPr marL="0" indent="0">
                        <a:buFontTx/>
                        <a:buNone/>
                      </a:pPr>
                      <a:r>
                        <a:rPr lang="en-GB" sz="1400" dirty="0" smtClean="0">
                          <a:latin typeface="Arial" panose="020B0604020202020204" pitchFamily="34" charset="0"/>
                          <a:cs typeface="Arial" panose="020B0604020202020204" pitchFamily="34" charset="0"/>
                        </a:rPr>
                        <a:t>“SWIM”</a:t>
                      </a:r>
                    </a:p>
                    <a:p>
                      <a:pPr marL="285750" indent="-285750">
                        <a:buFontTx/>
                        <a:buChar char="-"/>
                      </a:pPr>
                      <a:r>
                        <a:rPr lang="en-GB" sz="1400" dirty="0" smtClean="0">
                          <a:latin typeface="Arial" panose="020B0604020202020204" pitchFamily="34" charset="0"/>
                          <a:cs typeface="Arial" panose="020B0604020202020204" pitchFamily="34" charset="0"/>
                        </a:rPr>
                        <a:t>water</a:t>
                      </a:r>
                    </a:p>
                    <a:p>
                      <a:pPr marL="285750" indent="-285750">
                        <a:buFontTx/>
                        <a:buChar char="-"/>
                      </a:pPr>
                      <a:r>
                        <a:rPr lang="ro-RO" sz="1400" dirty="0" smtClean="0">
                          <a:latin typeface="Arial" panose="020B0604020202020204" pitchFamily="34" charset="0"/>
                          <a:cs typeface="Arial" panose="020B0604020202020204" pitchFamily="34" charset="0"/>
                        </a:rPr>
                        <a:t>arm movement</a:t>
                      </a:r>
                      <a:endParaRPr lang="en-GB" sz="1400" dirty="0" smtClean="0">
                        <a:latin typeface="Arial" panose="020B0604020202020204" pitchFamily="34" charset="0"/>
                        <a:cs typeface="Arial" panose="020B0604020202020204" pitchFamily="34" charset="0"/>
                      </a:endParaRPr>
                    </a:p>
                    <a:p>
                      <a:pPr marL="285750" indent="-285750">
                        <a:buFontTx/>
                        <a:buChar char="-"/>
                      </a:pPr>
                      <a:r>
                        <a:rPr lang="ro-RO" sz="1400" dirty="0" smtClean="0">
                          <a:latin typeface="Arial" panose="020B0604020202020204" pitchFamily="34" charset="0"/>
                          <a:cs typeface="Arial" panose="020B0604020202020204" pitchFamily="34" charset="0"/>
                        </a:rPr>
                        <a:t>leg movement</a:t>
                      </a:r>
                      <a:endParaRPr lang="en-GB" sz="1400" dirty="0" smtClean="0">
                        <a:latin typeface="Arial" panose="020B0604020202020204" pitchFamily="34" charset="0"/>
                        <a:cs typeface="Arial" panose="020B0604020202020204" pitchFamily="34" charset="0"/>
                      </a:endParaRPr>
                    </a:p>
                    <a:p>
                      <a:pPr marL="285750" indent="-285750">
                        <a:buFontTx/>
                        <a:buChar char="-"/>
                      </a:pPr>
                      <a:r>
                        <a:rPr lang="ro-RO" sz="1400" dirty="0" smtClean="0">
                          <a:latin typeface="Arial" panose="020B0604020202020204" pitchFamily="34" charset="0"/>
                          <a:cs typeface="Arial" panose="020B0604020202020204" pitchFamily="34" charset="0"/>
                        </a:rPr>
                        <a:t>breath control</a:t>
                      </a:r>
                      <a:endParaRPr lang="ro-RO" sz="1400" dirty="0">
                        <a:latin typeface="Arial" panose="020B0604020202020204" pitchFamily="34" charset="0"/>
                        <a:cs typeface="Arial" panose="020B0604020202020204" pitchFamily="34" charset="0"/>
                      </a:endParaRPr>
                    </a:p>
                  </a:txBody>
                  <a:tcPr/>
                </a:tc>
                <a:tc>
                  <a:txBody>
                    <a:bodyPr/>
                    <a:lstStyle/>
                    <a:p>
                      <a:r>
                        <a:rPr lang="en-GB" sz="1400" dirty="0" smtClean="0">
                          <a:latin typeface="Arial" panose="020B0604020202020204" pitchFamily="34" charset="0"/>
                          <a:cs typeface="Arial" panose="020B0604020202020204" pitchFamily="34" charset="0"/>
                        </a:rPr>
                        <a:t>“SWIMMER”</a:t>
                      </a:r>
                    </a:p>
                    <a:p>
                      <a:pPr marL="285750" indent="-285750">
                        <a:buFontTx/>
                        <a:buChar char="-"/>
                      </a:pPr>
                      <a:r>
                        <a:rPr lang="en-US" sz="1400" dirty="0" smtClean="0">
                          <a:latin typeface="Arial" panose="020B0604020202020204" pitchFamily="34" charset="0"/>
                          <a:cs typeface="Arial" panose="020B0604020202020204" pitchFamily="34" charset="0"/>
                        </a:rPr>
                        <a:t>water</a:t>
                      </a:r>
                    </a:p>
                    <a:p>
                      <a:pPr marL="285750" indent="-285750">
                        <a:buFontTx/>
                        <a:buChar char="-"/>
                      </a:pPr>
                      <a:r>
                        <a:rPr lang="en-US" sz="1400" dirty="0" smtClean="0">
                          <a:latin typeface="Arial" panose="020B0604020202020204" pitchFamily="34" charset="0"/>
                          <a:cs typeface="Arial" panose="020B0604020202020204" pitchFamily="34" charset="0"/>
                        </a:rPr>
                        <a:t>arm movement</a:t>
                      </a:r>
                    </a:p>
                    <a:p>
                      <a:pPr marL="285750" indent="-285750">
                        <a:buFontTx/>
                        <a:buChar char="-"/>
                      </a:pPr>
                      <a:r>
                        <a:rPr lang="en-US" sz="1400" dirty="0" smtClean="0">
                          <a:latin typeface="Arial" panose="020B0604020202020204" pitchFamily="34" charset="0"/>
                          <a:cs typeface="Arial" panose="020B0604020202020204" pitchFamily="34" charset="0"/>
                        </a:rPr>
                        <a:t>leg movement</a:t>
                      </a:r>
                    </a:p>
                    <a:p>
                      <a:pPr marL="285750" indent="-285750">
                        <a:buFontTx/>
                        <a:buChar char="-"/>
                      </a:pPr>
                      <a:r>
                        <a:rPr lang="en-US" sz="1400" dirty="0" smtClean="0">
                          <a:latin typeface="Arial" panose="020B0604020202020204" pitchFamily="34" charset="0"/>
                          <a:cs typeface="Arial" panose="020B0604020202020204" pitchFamily="34" charset="0"/>
                        </a:rPr>
                        <a:t>breath control</a:t>
                      </a:r>
                    </a:p>
                    <a:p>
                      <a:pPr marL="285750" indent="-285750">
                        <a:buFontTx/>
                        <a:buChar char="-"/>
                      </a:pPr>
                      <a:r>
                        <a:rPr lang="en-US" sz="1400" dirty="0" smtClean="0">
                          <a:latin typeface="Arial" panose="020B0604020202020204" pitchFamily="34" charset="0"/>
                          <a:cs typeface="Arial" panose="020B0604020202020204" pitchFamily="34" charset="0"/>
                        </a:rPr>
                        <a:t>protective equipment: neoprene suit, vest, lifebuoy</a:t>
                      </a:r>
                    </a:p>
                    <a:p>
                      <a:pPr marL="285750" indent="-285750">
                        <a:buFontTx/>
                        <a:buChar char="-"/>
                      </a:pPr>
                      <a:endParaRPr lang="en-US" sz="1400" dirty="0">
                        <a:latin typeface="Arial" panose="020B0604020202020204" pitchFamily="34" charset="0"/>
                        <a:cs typeface="Arial" panose="020B0604020202020204" pitchFamily="34" charset="0"/>
                      </a:endParaRPr>
                    </a:p>
                  </a:txBody>
                  <a:tcPr/>
                </a:tc>
                <a:tc>
                  <a:txBody>
                    <a:bodyPr/>
                    <a:lstStyle/>
                    <a:p>
                      <a:r>
                        <a:rPr lang="en-GB" sz="1400" dirty="0" smtClean="0">
                          <a:latin typeface="Arial" panose="020B0604020202020204" pitchFamily="34" charset="0"/>
                          <a:cs typeface="Arial" panose="020B0604020202020204" pitchFamily="34" charset="0"/>
                        </a:rPr>
                        <a:t>“SCUBA DIVE”</a:t>
                      </a:r>
                    </a:p>
                    <a:p>
                      <a:pPr marL="285750" indent="-285750">
                        <a:buFontTx/>
                        <a:buChar char="-"/>
                      </a:pPr>
                      <a:r>
                        <a:rPr lang="en-US" sz="1400" dirty="0" smtClean="0">
                          <a:latin typeface="Arial" panose="020B0604020202020204" pitchFamily="34" charset="0"/>
                          <a:cs typeface="Arial" panose="020B0604020202020204" pitchFamily="34" charset="0"/>
                        </a:rPr>
                        <a:t>water</a:t>
                      </a:r>
                    </a:p>
                    <a:p>
                      <a:pPr marL="285750" indent="-285750">
                        <a:buFontTx/>
                        <a:buChar char="-"/>
                      </a:pPr>
                      <a:r>
                        <a:rPr lang="en-US" sz="1400" dirty="0" smtClean="0">
                          <a:latin typeface="Arial" panose="020B0604020202020204" pitchFamily="34" charset="0"/>
                          <a:cs typeface="Arial" panose="020B0604020202020204" pitchFamily="34" charset="0"/>
                        </a:rPr>
                        <a:t>arm movement</a:t>
                      </a:r>
                    </a:p>
                    <a:p>
                      <a:pPr marL="285750" indent="-285750">
                        <a:buFontTx/>
                        <a:buChar char="-"/>
                      </a:pPr>
                      <a:r>
                        <a:rPr lang="en-US" sz="1400" dirty="0" smtClean="0">
                          <a:latin typeface="Arial" panose="020B0604020202020204" pitchFamily="34" charset="0"/>
                          <a:cs typeface="Arial" panose="020B0604020202020204" pitchFamily="34" charset="0"/>
                        </a:rPr>
                        <a:t>leg movement</a:t>
                      </a:r>
                    </a:p>
                    <a:p>
                      <a:pPr marL="285750" indent="-285750">
                        <a:buFontTx/>
                        <a:buChar char="-"/>
                      </a:pPr>
                      <a:r>
                        <a:rPr lang="en-US" sz="1400" dirty="0" smtClean="0">
                          <a:latin typeface="Arial" panose="020B0604020202020204" pitchFamily="34" charset="0"/>
                          <a:cs typeface="Arial" panose="020B0604020202020204" pitchFamily="34" charset="0"/>
                        </a:rPr>
                        <a:t>breath control</a:t>
                      </a:r>
                    </a:p>
                    <a:p>
                      <a:pPr marL="285750" indent="-285750">
                        <a:buFontTx/>
                        <a:buChar char="-"/>
                      </a:pPr>
                      <a:r>
                        <a:rPr lang="en-US" sz="1400" dirty="0" smtClean="0">
                          <a:latin typeface="Arial" panose="020B0604020202020204" pitchFamily="34" charset="0"/>
                          <a:cs typeface="Arial" panose="020B0604020202020204" pitchFamily="34" charset="0"/>
                        </a:rPr>
                        <a:t>protective equipment: neoprene,</a:t>
                      </a:r>
                      <a:r>
                        <a:rPr lang="en-US" sz="1400" baseline="0" dirty="0" smtClean="0">
                          <a:latin typeface="Arial" panose="020B0604020202020204" pitchFamily="34" charset="0"/>
                          <a:cs typeface="Arial" panose="020B0604020202020204" pitchFamily="34" charset="0"/>
                        </a:rPr>
                        <a:t> breathable tube</a:t>
                      </a:r>
                    </a:p>
                    <a:p>
                      <a:pPr marL="285750" indent="-285750">
                        <a:buFontTx/>
                        <a:buChar char="-"/>
                      </a:pPr>
                      <a:r>
                        <a:rPr lang="en-US" sz="1400" b="1" baseline="0" dirty="0" smtClean="0">
                          <a:latin typeface="Arial" panose="020B0604020202020204" pitchFamily="34" charset="0"/>
                          <a:cs typeface="Arial" panose="020B0604020202020204" pitchFamily="34" charset="0"/>
                        </a:rPr>
                        <a:t>swimming underwater at depth (diving)</a:t>
                      </a:r>
                      <a:endParaRPr lang="ro-RO" sz="1400" dirty="0">
                        <a:latin typeface="Arial" panose="020B0604020202020204" pitchFamily="34" charset="0"/>
                        <a:cs typeface="Arial" panose="020B0604020202020204" pitchFamily="34" charset="0"/>
                      </a:endParaRPr>
                    </a:p>
                  </a:txBody>
                  <a:tcPr/>
                </a:tc>
                <a:tc>
                  <a:txBody>
                    <a:bodyPr/>
                    <a:lstStyle/>
                    <a:p>
                      <a:r>
                        <a:rPr lang="en-US" sz="1400" dirty="0" smtClean="0">
                          <a:latin typeface="Arial" panose="020B0604020202020204" pitchFamily="34" charset="0"/>
                          <a:cs typeface="Arial" panose="020B0604020202020204" pitchFamily="34" charset="0"/>
                        </a:rPr>
                        <a:t>- the child distinguishes between the two types of swimming: above water and diving</a:t>
                      </a:r>
                      <a:endParaRPr lang="ro-RO" sz="1400" dirty="0">
                        <a:latin typeface="Arial" panose="020B0604020202020204" pitchFamily="34" charset="0"/>
                        <a:cs typeface="Arial" panose="020B0604020202020204" pitchFamily="34" charset="0"/>
                      </a:endParaRPr>
                    </a:p>
                  </a:txBody>
                  <a:tcPr/>
                </a:tc>
              </a:tr>
            </a:tbl>
          </a:graphicData>
        </a:graphic>
      </p:graphicFrame>
      <p:sp>
        <p:nvSpPr>
          <p:cNvPr id="10" name="TextBox 9"/>
          <p:cNvSpPr txBox="1"/>
          <p:nvPr/>
        </p:nvSpPr>
        <p:spPr>
          <a:xfrm>
            <a:off x="6032795" y="5949280"/>
            <a:ext cx="2088232" cy="261610"/>
          </a:xfrm>
          <a:prstGeom prst="rect">
            <a:avLst/>
          </a:prstGeom>
          <a:noFill/>
        </p:spPr>
        <p:txBody>
          <a:bodyPr wrap="square" rtlCol="0">
            <a:spAutoFit/>
          </a:bodyPr>
          <a:lstStyle/>
          <a:p>
            <a:r>
              <a:rPr lang="en-GB" sz="1100" dirty="0" smtClean="0">
                <a:latin typeface="Arial" panose="020B0604020202020204" pitchFamily="34" charset="0"/>
                <a:cs typeface="Arial" panose="020B0604020202020204" pitchFamily="34" charset="0"/>
              </a:rPr>
              <a:t>(Boys &amp; Bee, 2019, pp.46-47</a:t>
            </a:r>
            <a:r>
              <a:rPr lang="en-GB" sz="1100" dirty="0">
                <a:latin typeface="Arial" panose="020B0604020202020204" pitchFamily="34" charset="0"/>
                <a:cs typeface="Arial" panose="020B0604020202020204" pitchFamily="34" charset="0"/>
              </a:rPr>
              <a:t>.</a:t>
            </a:r>
            <a:r>
              <a:rPr lang="en-GB" sz="1100" dirty="0" smtClean="0">
                <a:latin typeface="Arial" panose="020B0604020202020204" pitchFamily="34" charset="0"/>
                <a:cs typeface="Arial" panose="020B0604020202020204" pitchFamily="34" charset="0"/>
              </a:rPr>
              <a:t>)</a:t>
            </a:r>
            <a:endParaRPr lang="ro-RO" sz="1100" dirty="0">
              <a:latin typeface="Arial" panose="020B0604020202020204" pitchFamily="34" charset="0"/>
              <a:cs typeface="Arial" panose="020B0604020202020204" pitchFamily="34" charset="0"/>
            </a:endParaRPr>
          </a:p>
        </p:txBody>
      </p:sp>
      <p:sp>
        <p:nvSpPr>
          <p:cNvPr id="3" name="Slide Number Placeholder 2"/>
          <p:cNvSpPr>
            <a:spLocks noGrp="1"/>
          </p:cNvSpPr>
          <p:nvPr>
            <p:ph type="sldNum" sz="quarter" idx="15"/>
          </p:nvPr>
        </p:nvSpPr>
        <p:spPr>
          <a:xfrm>
            <a:off x="8100392" y="5805264"/>
            <a:ext cx="609600" cy="504056"/>
          </a:xfrm>
        </p:spPr>
        <p:txBody>
          <a:bodyPr/>
          <a:lstStyle/>
          <a:p>
            <a:fld id="{37E8751F-20A6-4347-BCA2-0D932DA7B5CB}" type="slidenum">
              <a:rPr lang="ro-RO" smtClean="0"/>
              <a:t>3</a:t>
            </a:fld>
            <a:endParaRPr lang="ro-RO" dirty="0"/>
          </a:p>
        </p:txBody>
      </p:sp>
    </p:spTree>
    <p:extLst>
      <p:ext uri="{BB962C8B-B14F-4D97-AF65-F5344CB8AC3E}">
        <p14:creationId xmlns:p14="http://schemas.microsoft.com/office/powerpoint/2010/main" val="21033532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7467600" cy="562074"/>
          </a:xfrm>
        </p:spPr>
        <p:txBody>
          <a:bodyPr>
            <a:normAutofit/>
          </a:bodyPr>
          <a:lstStyle/>
          <a:p>
            <a:r>
              <a:rPr lang="en-GB" sz="1800" b="1" dirty="0" smtClean="0">
                <a:latin typeface="Arial" panose="020B0604020202020204" pitchFamily="34" charset="0"/>
                <a:cs typeface="Arial" panose="020B0604020202020204" pitchFamily="34" charset="0"/>
              </a:rPr>
              <a:t>Stage of development : preoperational </a:t>
            </a:r>
            <a:r>
              <a:rPr lang="en-GB" sz="1800" b="1" dirty="0" smtClean="0">
                <a:latin typeface="Arial" panose="020B0604020202020204" pitchFamily="34" charset="0"/>
                <a:cs typeface="Arial" panose="020B0604020202020204" pitchFamily="34" charset="0"/>
              </a:rPr>
              <a:t>stage </a:t>
            </a:r>
            <a:endParaRPr lang="ro-RO" sz="1800" b="1" dirty="0">
              <a:latin typeface="Arial" panose="020B0604020202020204" pitchFamily="34" charset="0"/>
              <a:cs typeface="Arial" panose="020B0604020202020204" pitchFamily="34" charset="0"/>
            </a:endParaRPr>
          </a:p>
        </p:txBody>
      </p:sp>
      <p:graphicFrame>
        <p:nvGraphicFramePr>
          <p:cNvPr id="5" name="Content Placeholder 4"/>
          <p:cNvGraphicFramePr>
            <a:graphicFrameLocks noGrp="1"/>
          </p:cNvGraphicFramePr>
          <p:nvPr>
            <p:ph sz="quarter" idx="1"/>
            <p:extLst>
              <p:ext uri="{D42A27DB-BD31-4B8C-83A1-F6EECF244321}">
                <p14:modId xmlns:p14="http://schemas.microsoft.com/office/powerpoint/2010/main" val="1959126677"/>
              </p:ext>
            </p:extLst>
          </p:nvPr>
        </p:nvGraphicFramePr>
        <p:xfrm>
          <a:off x="539552" y="980728"/>
          <a:ext cx="7776864" cy="4741172"/>
        </p:xfrm>
        <a:graphic>
          <a:graphicData uri="http://schemas.openxmlformats.org/drawingml/2006/table">
            <a:tbl>
              <a:tblPr firstRow="1" bandRow="1">
                <a:tableStyleId>{5C22544A-7EE6-4342-B048-85BDC9FD1C3A}</a:tableStyleId>
              </a:tblPr>
              <a:tblGrid>
                <a:gridCol w="2485447"/>
                <a:gridCol w="5291417"/>
              </a:tblGrid>
              <a:tr h="706760">
                <a:tc>
                  <a:txBody>
                    <a:bodyPr/>
                    <a:lstStyle/>
                    <a:p>
                      <a:r>
                        <a:rPr lang="en-GB" sz="1600" b="1" dirty="0" smtClean="0">
                          <a:solidFill>
                            <a:schemeClr val="tx1"/>
                          </a:solidFill>
                          <a:latin typeface="Arial" panose="020B0604020202020204" pitchFamily="34" charset="0"/>
                          <a:cs typeface="Arial" panose="020B0604020202020204" pitchFamily="34" charset="0"/>
                        </a:rPr>
                        <a:t>Stage of development</a:t>
                      </a:r>
                      <a:endParaRPr lang="ro-RO" sz="1600" b="1" dirty="0">
                        <a:solidFill>
                          <a:schemeClr val="tx1"/>
                        </a:solidFill>
                        <a:latin typeface="Arial" panose="020B0604020202020204" pitchFamily="34" charset="0"/>
                        <a:cs typeface="Arial" panose="020B0604020202020204" pitchFamily="34" charset="0"/>
                      </a:endParaRPr>
                    </a:p>
                  </a:txBody>
                  <a:tcPr/>
                </a:tc>
                <a:tc>
                  <a:txBody>
                    <a:bodyPr/>
                    <a:lstStyle/>
                    <a:p>
                      <a:r>
                        <a:rPr lang="en-GB" sz="1600" b="0" dirty="0" smtClean="0">
                          <a:solidFill>
                            <a:schemeClr val="tx1"/>
                          </a:solidFill>
                          <a:latin typeface="Arial" panose="020B0604020202020204" pitchFamily="34" charset="0"/>
                          <a:cs typeface="Arial" panose="020B0604020202020204" pitchFamily="34" charset="0"/>
                        </a:rPr>
                        <a:t>Sensorimotor stage 0-2 years</a:t>
                      </a:r>
                      <a:endParaRPr lang="en-GB" sz="1600" b="0" dirty="0" smtClean="0">
                        <a:solidFill>
                          <a:schemeClr val="tx1"/>
                        </a:solidFill>
                        <a:latin typeface="Arial" panose="020B0604020202020204" pitchFamily="34" charset="0"/>
                        <a:cs typeface="Arial" panose="020B0604020202020204" pitchFamily="34" charset="0"/>
                      </a:endParaRPr>
                    </a:p>
                    <a:p>
                      <a:r>
                        <a:rPr lang="en-GB" sz="1600" b="1" dirty="0" smtClean="0">
                          <a:solidFill>
                            <a:schemeClr val="tx1"/>
                          </a:solidFill>
                          <a:latin typeface="Arial" panose="020B0604020202020204" pitchFamily="34" charset="0"/>
                          <a:cs typeface="Arial" panose="020B0604020202020204" pitchFamily="34" charset="0"/>
                        </a:rPr>
                        <a:t>Preoperational </a:t>
                      </a:r>
                      <a:r>
                        <a:rPr lang="en-GB" sz="1600" b="1" dirty="0" smtClean="0">
                          <a:solidFill>
                            <a:schemeClr val="tx1"/>
                          </a:solidFill>
                          <a:latin typeface="Arial" panose="020B0604020202020204" pitchFamily="34" charset="0"/>
                          <a:cs typeface="Arial" panose="020B0604020202020204" pitchFamily="34" charset="0"/>
                        </a:rPr>
                        <a:t>stage 2-7 years</a:t>
                      </a:r>
                    </a:p>
                    <a:p>
                      <a:r>
                        <a:rPr lang="en-GB" sz="1600" b="0" dirty="0" smtClean="0">
                          <a:solidFill>
                            <a:schemeClr val="tx1"/>
                          </a:solidFill>
                          <a:latin typeface="Arial" panose="020B0604020202020204" pitchFamily="34" charset="0"/>
                          <a:cs typeface="Arial" panose="020B0604020202020204" pitchFamily="34" charset="0"/>
                        </a:rPr>
                        <a:t>Concrete operational stage 7-11 years</a:t>
                      </a:r>
                      <a:endParaRPr lang="en-GB" sz="1600" b="0" dirty="0" smtClean="0">
                        <a:solidFill>
                          <a:schemeClr val="tx1"/>
                        </a:solidFill>
                        <a:latin typeface="Arial" panose="020B0604020202020204" pitchFamily="34" charset="0"/>
                        <a:cs typeface="Arial" panose="020B0604020202020204" pitchFamily="34" charset="0"/>
                      </a:endParaRPr>
                    </a:p>
                    <a:p>
                      <a:r>
                        <a:rPr lang="en-GB" sz="1600" b="0" dirty="0" smtClean="0">
                          <a:solidFill>
                            <a:schemeClr val="tx1"/>
                          </a:solidFill>
                          <a:latin typeface="Arial" panose="020B0604020202020204" pitchFamily="34" charset="0"/>
                          <a:cs typeface="Arial" panose="020B0604020202020204" pitchFamily="34" charset="0"/>
                        </a:rPr>
                        <a:t>Formal operational stage 12 years</a:t>
                      </a:r>
                      <a:r>
                        <a:rPr lang="en-GB" sz="1600" b="0" baseline="0" dirty="0" smtClean="0">
                          <a:solidFill>
                            <a:schemeClr val="tx1"/>
                          </a:solidFill>
                          <a:latin typeface="Arial" panose="020B0604020202020204" pitchFamily="34" charset="0"/>
                          <a:cs typeface="Arial" panose="020B0604020202020204" pitchFamily="34" charset="0"/>
                        </a:rPr>
                        <a:t> and up</a:t>
                      </a:r>
                      <a:endParaRPr lang="ro-RO" sz="1600" b="0" dirty="0">
                        <a:solidFill>
                          <a:schemeClr val="tx1"/>
                        </a:solidFill>
                        <a:latin typeface="Arial" panose="020B0604020202020204" pitchFamily="34" charset="0"/>
                        <a:cs typeface="Arial" panose="020B0604020202020204" pitchFamily="34" charset="0"/>
                      </a:endParaRPr>
                    </a:p>
                  </a:txBody>
                  <a:tcPr/>
                </a:tc>
              </a:tr>
              <a:tr h="1874172">
                <a:tc>
                  <a:txBody>
                    <a:bodyPr/>
                    <a:lstStyle/>
                    <a:p>
                      <a:r>
                        <a:rPr lang="en-GB" sz="1600" b="1" dirty="0" smtClean="0">
                          <a:latin typeface="Arial" panose="020B0604020202020204" pitchFamily="34" charset="0"/>
                          <a:cs typeface="Arial" panose="020B0604020202020204" pitchFamily="34" charset="0"/>
                        </a:rPr>
                        <a:t>Theory </a:t>
                      </a:r>
                      <a:endParaRPr lang="ro-RO" sz="1600" b="1" dirty="0">
                        <a:latin typeface="Arial" panose="020B0604020202020204" pitchFamily="34" charset="0"/>
                        <a:cs typeface="Arial" panose="020B0604020202020204"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latin typeface="Arial" panose="020B0604020202020204" pitchFamily="34" charset="0"/>
                          <a:cs typeface="Arial" panose="020B0604020202020204" pitchFamily="34" charset="0"/>
                        </a:rPr>
                        <a:t>- “</a:t>
                      </a:r>
                      <a:r>
                        <a:rPr lang="ro-RO" sz="1400" dirty="0" smtClean="0">
                          <a:latin typeface="Arial" panose="020B0604020202020204" pitchFamily="34" charset="0"/>
                          <a:cs typeface="Arial" panose="020B0604020202020204" pitchFamily="34" charset="0"/>
                        </a:rPr>
                        <a:t>the intuitive thought substage</a:t>
                      </a:r>
                      <a:r>
                        <a:rPr lang="en-GB" sz="140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a:t>
                      </a:r>
                      <a:r>
                        <a:rPr lang="en-US" sz="1100" dirty="0" smtClean="0">
                          <a:latin typeface="Arial" panose="020B0604020202020204" pitchFamily="34" charset="0"/>
                          <a:cs typeface="Arial" panose="020B0604020202020204" pitchFamily="34" charset="0"/>
                        </a:rPr>
                        <a:t>Halpenny and Pettersen, 2014, p.99)</a:t>
                      </a:r>
                    </a:p>
                    <a:p>
                      <a:pPr marL="171450" indent="-171450">
                        <a:buFontTx/>
                        <a:buChar char="-"/>
                      </a:pPr>
                      <a:r>
                        <a:rPr lang="en-US" sz="1400" dirty="0" smtClean="0">
                          <a:latin typeface="Arial" panose="020B0604020202020204" pitchFamily="34" charset="0"/>
                          <a:cs typeface="Arial" panose="020B0604020202020204" pitchFamily="34" charset="0"/>
                        </a:rPr>
                        <a:t> the child begins to think but is limited by his own view of the world;</a:t>
                      </a:r>
                    </a:p>
                    <a:p>
                      <a:pPr marL="171450" indent="-171450">
                        <a:buFontTx/>
                        <a:buChar char="-"/>
                      </a:pPr>
                      <a:r>
                        <a:rPr lang="en-US" sz="1400" dirty="0" smtClean="0">
                          <a:latin typeface="Arial" panose="020B0604020202020204" pitchFamily="34" charset="0"/>
                          <a:cs typeface="Arial" panose="020B0604020202020204" pitchFamily="34" charset="0"/>
                        </a:rPr>
                        <a:t>sociodramatic play - children simply take up these role </a:t>
                      </a:r>
                      <a:r>
                        <a:rPr lang="en-US" sz="1100" dirty="0" smtClean="0">
                          <a:latin typeface="Arial" panose="020B0604020202020204" pitchFamily="34" charset="0"/>
                          <a:cs typeface="Arial" panose="020B0604020202020204" pitchFamily="34" charset="0"/>
                        </a:rPr>
                        <a:t>(Boys &amp; Bee, 2019, </a:t>
                      </a:r>
                      <a:r>
                        <a:rPr lang="en-GB" sz="1100" dirty="0" smtClean="0">
                          <a:latin typeface="Arial" panose="020B0604020202020204" pitchFamily="34" charset="0"/>
                          <a:cs typeface="Arial" panose="020B0604020202020204" pitchFamily="34" charset="0"/>
                        </a:rPr>
                        <a:t>pp.156-159</a:t>
                      </a:r>
                      <a:r>
                        <a:rPr lang="en-US" sz="1100" dirty="0" smtClean="0">
                          <a:latin typeface="Arial" panose="020B0604020202020204" pitchFamily="34" charset="0"/>
                          <a:cs typeface="Arial" panose="020B0604020202020204" pitchFamily="34" charset="0"/>
                        </a:rPr>
                        <a:t>)</a:t>
                      </a:r>
                    </a:p>
                    <a:p>
                      <a:pPr marL="171450" indent="-171450">
                        <a:buFontTx/>
                        <a:buChar char="-"/>
                      </a:pPr>
                      <a:r>
                        <a:rPr lang="en-US" sz="1400" dirty="0" smtClean="0">
                          <a:latin typeface="Arial" panose="020B0604020202020204" pitchFamily="34" charset="0"/>
                          <a:cs typeface="Arial" panose="020B0604020202020204" pitchFamily="34" charset="0"/>
                        </a:rPr>
                        <a:t>able to sort the items and spot the differences, understand multiple steps instructions, can use more question words, start to understand the consequences of his</a:t>
                      </a:r>
                      <a:r>
                        <a:rPr lang="en-US" sz="1400" baseline="0" dirty="0" smtClean="0">
                          <a:latin typeface="Arial" panose="020B0604020202020204" pitchFamily="34" charset="0"/>
                          <a:cs typeface="Arial" panose="020B0604020202020204" pitchFamily="34" charset="0"/>
                        </a:rPr>
                        <a:t> action </a:t>
                      </a:r>
                      <a:r>
                        <a:rPr lang="en-US" sz="1100" baseline="0" dirty="0" smtClean="0">
                          <a:latin typeface="Arial" panose="020B0604020202020204" pitchFamily="34" charset="0"/>
                          <a:cs typeface="Arial" panose="020B0604020202020204" pitchFamily="34" charset="0"/>
                        </a:rPr>
                        <a:t>(NHS Greater Glasgow and Clyde, 2021, pp.59-60)</a:t>
                      </a:r>
                      <a:endParaRPr lang="ro-RO" sz="1400" dirty="0">
                        <a:latin typeface="Arial" panose="020B0604020202020204" pitchFamily="34" charset="0"/>
                        <a:cs typeface="Arial" panose="020B0604020202020204" pitchFamily="34" charset="0"/>
                      </a:endParaRPr>
                    </a:p>
                  </a:txBody>
                  <a:tcPr/>
                </a:tc>
              </a:tr>
              <a:tr h="1754132">
                <a:tc>
                  <a:txBody>
                    <a:bodyPr/>
                    <a:lstStyle/>
                    <a:p>
                      <a:r>
                        <a:rPr lang="en-GB" sz="1600" b="1" dirty="0" smtClean="0">
                          <a:latin typeface="Arial" panose="020B0604020202020204" pitchFamily="34" charset="0"/>
                          <a:cs typeface="Arial" panose="020B0604020202020204" pitchFamily="34" charset="0"/>
                        </a:rPr>
                        <a:t>Practical activity</a:t>
                      </a:r>
                      <a:endParaRPr lang="ro-RO" sz="1600" b="1" dirty="0">
                        <a:latin typeface="Arial" panose="020B0604020202020204" pitchFamily="34" charset="0"/>
                        <a:cs typeface="Arial" panose="020B0604020202020204" pitchFamily="34" charset="0"/>
                      </a:endParaRPr>
                    </a:p>
                  </a:txBody>
                  <a:tcPr/>
                </a:tc>
                <a:tc>
                  <a:txBody>
                    <a:bodyPr/>
                    <a:lstStyle/>
                    <a:p>
                      <a:pPr marL="285750" indent="-285750">
                        <a:buFontTx/>
                        <a:buChar char="-"/>
                      </a:pPr>
                      <a:r>
                        <a:rPr lang="en-US" sz="1400" dirty="0" smtClean="0">
                          <a:latin typeface="Arial" panose="020B0604020202020204" pitchFamily="34" charset="0"/>
                          <a:cs typeface="Arial" panose="020B0604020202020204" pitchFamily="34" charset="0"/>
                        </a:rPr>
                        <a:t>he believes he can easily swim underwater. </a:t>
                      </a:r>
                      <a:r>
                        <a:rPr lang="en-US" sz="1100" dirty="0" smtClean="0">
                          <a:latin typeface="Arial" panose="020B0604020202020204" pitchFamily="34" charset="0"/>
                          <a:cs typeface="Arial" panose="020B0604020202020204" pitchFamily="34" charset="0"/>
                        </a:rPr>
                        <a:t>(sociodramatic</a:t>
                      </a:r>
                      <a:r>
                        <a:rPr lang="en-US" sz="1100" baseline="0" dirty="0" smtClean="0">
                          <a:latin typeface="Arial" panose="020B0604020202020204" pitchFamily="34" charset="0"/>
                          <a:cs typeface="Arial" panose="020B0604020202020204" pitchFamily="34" charset="0"/>
                        </a:rPr>
                        <a:t> role)</a:t>
                      </a:r>
                      <a:r>
                        <a:rPr lang="en-US" sz="1400" baseline="0" dirty="0" smtClean="0">
                          <a:latin typeface="Arial" panose="020B0604020202020204" pitchFamily="34" charset="0"/>
                          <a:cs typeface="Arial" panose="020B0604020202020204" pitchFamily="34" charset="0"/>
                        </a:rPr>
                        <a:t> </a:t>
                      </a:r>
                      <a:endParaRPr lang="en-US" sz="1400" dirty="0" smtClean="0">
                        <a:latin typeface="Arial" panose="020B0604020202020204" pitchFamily="34" charset="0"/>
                        <a:cs typeface="Arial" panose="020B0604020202020204" pitchFamily="34" charset="0"/>
                      </a:endParaRPr>
                    </a:p>
                    <a:p>
                      <a:pPr marL="285750" indent="-285750">
                        <a:buFontTx/>
                        <a:buChar char="-"/>
                      </a:pPr>
                      <a:r>
                        <a:rPr lang="en-US" sz="1400" i="1" dirty="0" smtClean="0">
                          <a:latin typeface="Arial" panose="020B0604020202020204" pitchFamily="34" charset="0"/>
                          <a:cs typeface="Arial" panose="020B0604020202020204" pitchFamily="34" charset="0"/>
                        </a:rPr>
                        <a:t>egocentrism</a:t>
                      </a:r>
                      <a:r>
                        <a:rPr lang="en-US" sz="1400" dirty="0" smtClean="0">
                          <a:latin typeface="Arial" panose="020B0604020202020204" pitchFamily="34" charset="0"/>
                          <a:cs typeface="Arial" panose="020B0604020202020204" pitchFamily="34" charset="0"/>
                        </a:rPr>
                        <a:t> - if he can swim underwater he can save all the animals in the aquariums</a:t>
                      </a:r>
                    </a:p>
                    <a:p>
                      <a:pPr marL="285750" indent="-285750">
                        <a:buFontTx/>
                        <a:buChar char="-"/>
                      </a:pPr>
                      <a:r>
                        <a:rPr lang="en-US" sz="1400" dirty="0" smtClean="0">
                          <a:latin typeface="Arial" panose="020B0604020202020204" pitchFamily="34" charset="0"/>
                          <a:cs typeface="Arial" panose="020B0604020202020204" pitchFamily="34" charset="0"/>
                        </a:rPr>
                        <a:t>looking from behind the window </a:t>
                      </a:r>
                      <a:r>
                        <a:rPr lang="en-US" sz="1400" dirty="0" smtClean="0">
                          <a:latin typeface="Arial" panose="020B0604020202020204" pitchFamily="34" charset="0"/>
                          <a:cs typeface="Arial" panose="020B0604020202020204" pitchFamily="34" charset="0"/>
                        </a:rPr>
                        <a:t>considers </a:t>
                      </a:r>
                      <a:r>
                        <a:rPr lang="en-US" sz="1400" dirty="0" smtClean="0">
                          <a:latin typeface="Arial" panose="020B0604020202020204" pitchFamily="34" charset="0"/>
                          <a:cs typeface="Arial" panose="020B0604020202020204" pitchFamily="34" charset="0"/>
                        </a:rPr>
                        <a:t>that the animals are in danger being in the aquariums </a:t>
                      </a:r>
                      <a:r>
                        <a:rPr lang="en-US" sz="1100" dirty="0" smtClean="0">
                          <a:latin typeface="Arial" panose="020B0604020202020204" pitchFamily="34" charset="0"/>
                          <a:cs typeface="Arial" panose="020B0604020202020204" pitchFamily="34" charset="0"/>
                        </a:rPr>
                        <a:t>(tree mountains experiment)</a:t>
                      </a:r>
                      <a:endParaRPr lang="ro-RO" sz="1100" dirty="0">
                        <a:latin typeface="Arial" panose="020B0604020202020204" pitchFamily="34" charset="0"/>
                        <a:cs typeface="Arial" panose="020B0604020202020204" pitchFamily="34" charset="0"/>
                      </a:endParaRPr>
                    </a:p>
                  </a:txBody>
                  <a:tcPr/>
                </a:tc>
              </a:tr>
            </a:tbl>
          </a:graphicData>
        </a:graphic>
      </p:graphicFrame>
      <p:sp>
        <p:nvSpPr>
          <p:cNvPr id="3" name="Slide Number Placeholder 2"/>
          <p:cNvSpPr>
            <a:spLocks noGrp="1"/>
          </p:cNvSpPr>
          <p:nvPr>
            <p:ph type="sldNum" sz="quarter" idx="15"/>
          </p:nvPr>
        </p:nvSpPr>
        <p:spPr/>
        <p:txBody>
          <a:bodyPr/>
          <a:lstStyle/>
          <a:p>
            <a:fld id="{37E8751F-20A6-4347-BCA2-0D932DA7B5CB}" type="slidenum">
              <a:rPr lang="ro-RO" smtClean="0"/>
              <a:t>4</a:t>
            </a:fld>
            <a:endParaRPr lang="ro-RO"/>
          </a:p>
        </p:txBody>
      </p:sp>
    </p:spTree>
    <p:extLst>
      <p:ext uri="{BB962C8B-B14F-4D97-AF65-F5344CB8AC3E}">
        <p14:creationId xmlns:p14="http://schemas.microsoft.com/office/powerpoint/2010/main" val="37281837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634082"/>
          </a:xfrm>
        </p:spPr>
        <p:txBody>
          <a:bodyPr>
            <a:normAutofit/>
          </a:bodyPr>
          <a:lstStyle/>
          <a:p>
            <a:r>
              <a:rPr lang="en-GB" sz="1600" b="1" dirty="0" smtClean="0">
                <a:latin typeface="Arial" panose="020B0604020202020204" pitchFamily="34" charset="0"/>
                <a:cs typeface="Arial" panose="020B0604020202020204" pitchFamily="34" charset="0"/>
              </a:rPr>
              <a:t>VYGOTSKY’S THEORY OF SOCIAL CONSTRUCTIVISM</a:t>
            </a:r>
            <a:br>
              <a:rPr lang="en-GB" sz="1600" b="1" dirty="0" smtClean="0">
                <a:latin typeface="Arial" panose="020B0604020202020204" pitchFamily="34" charset="0"/>
                <a:cs typeface="Arial" panose="020B0604020202020204" pitchFamily="34" charset="0"/>
              </a:rPr>
            </a:br>
            <a:r>
              <a:rPr lang="en-GB" sz="1600" b="1" dirty="0" smtClean="0">
                <a:latin typeface="Arial" panose="020B0604020202020204" pitchFamily="34" charset="0"/>
                <a:cs typeface="Arial" panose="020B0604020202020204" pitchFamily="34" charset="0"/>
              </a:rPr>
              <a:t>practical activity: </a:t>
            </a:r>
            <a:r>
              <a:rPr lang="en-US" sz="1600" b="1" dirty="0">
                <a:latin typeface="Arial" panose="020B0604020202020204" pitchFamily="34" charset="0"/>
                <a:cs typeface="Arial" panose="020B0604020202020204" pitchFamily="34" charset="0"/>
              </a:rPr>
              <a:t>“TREASURE TRAIL – THE FUN WAY TO EXPLORE”</a:t>
            </a:r>
            <a:endParaRPr lang="ro-RO" sz="1600" b="1"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1190816251"/>
              </p:ext>
            </p:extLst>
          </p:nvPr>
        </p:nvGraphicFramePr>
        <p:xfrm>
          <a:off x="457200" y="1340769"/>
          <a:ext cx="7467600" cy="4270999"/>
        </p:xfrm>
        <a:graphic>
          <a:graphicData uri="http://schemas.openxmlformats.org/drawingml/2006/table">
            <a:tbl>
              <a:tblPr firstRow="1" bandRow="1">
                <a:tableStyleId>{5C22544A-7EE6-4342-B048-85BDC9FD1C3A}</a:tableStyleId>
              </a:tblPr>
              <a:tblGrid>
                <a:gridCol w="1954560"/>
                <a:gridCol w="3023840"/>
                <a:gridCol w="2489200"/>
              </a:tblGrid>
              <a:tr h="720079">
                <a:tc>
                  <a:txBody>
                    <a:bodyPr/>
                    <a:lstStyle/>
                    <a:p>
                      <a:endParaRPr lang="ro-RO" sz="1600" dirty="0">
                        <a:latin typeface="Arial" panose="020B0604020202020204" pitchFamily="34" charset="0"/>
                        <a:cs typeface="Arial" panose="020B0604020202020204" pitchFamily="34" charset="0"/>
                      </a:endParaRPr>
                    </a:p>
                  </a:txBody>
                  <a:tcPr/>
                </a:tc>
                <a:tc>
                  <a:txBody>
                    <a:bodyPr/>
                    <a:lstStyle/>
                    <a:p>
                      <a:r>
                        <a:rPr lang="en-GB" sz="1600" dirty="0" smtClean="0">
                          <a:latin typeface="Arial" panose="020B0604020202020204" pitchFamily="34" charset="0"/>
                          <a:cs typeface="Arial" panose="020B0604020202020204" pitchFamily="34" charset="0"/>
                        </a:rPr>
                        <a:t>Scaffolding </a:t>
                      </a:r>
                      <a:endParaRPr lang="ro-RO" sz="1600" dirty="0">
                        <a:latin typeface="Arial" panose="020B0604020202020204" pitchFamily="34" charset="0"/>
                        <a:cs typeface="Arial" panose="020B0604020202020204" pitchFamily="34" charset="0"/>
                      </a:endParaRPr>
                    </a:p>
                  </a:txBody>
                  <a:tcPr/>
                </a:tc>
                <a:tc>
                  <a:txBody>
                    <a:bodyPr/>
                    <a:lstStyle/>
                    <a:p>
                      <a:r>
                        <a:rPr lang="en-GB" sz="1600" dirty="0" smtClean="0">
                          <a:latin typeface="Arial" panose="020B0604020202020204" pitchFamily="34" charset="0"/>
                          <a:cs typeface="Arial" panose="020B0604020202020204" pitchFamily="34" charset="0"/>
                        </a:rPr>
                        <a:t>Zone of Proximal Development - ZPD</a:t>
                      </a:r>
                      <a:endParaRPr lang="ro-RO" sz="1600" dirty="0">
                        <a:latin typeface="Arial" panose="020B0604020202020204" pitchFamily="34" charset="0"/>
                        <a:cs typeface="Arial" panose="020B0604020202020204" pitchFamily="34" charset="0"/>
                      </a:endParaRPr>
                    </a:p>
                  </a:txBody>
                  <a:tcPr/>
                </a:tc>
              </a:tr>
              <a:tr h="370840">
                <a:tc>
                  <a:txBody>
                    <a:bodyPr/>
                    <a:lstStyle/>
                    <a:p>
                      <a:r>
                        <a:rPr lang="en-GB" sz="1600" b="1" dirty="0" smtClean="0">
                          <a:latin typeface="Arial" panose="020B0604020202020204" pitchFamily="34" charset="0"/>
                          <a:cs typeface="Arial" panose="020B0604020202020204" pitchFamily="34" charset="0"/>
                        </a:rPr>
                        <a:t>Definition</a:t>
                      </a:r>
                      <a:endParaRPr lang="ro-RO" sz="1600" b="1" dirty="0">
                        <a:latin typeface="Arial" panose="020B0604020202020204" pitchFamily="34" charset="0"/>
                        <a:cs typeface="Arial" panose="020B0604020202020204" pitchFamily="34" charset="0"/>
                      </a:endParaRPr>
                    </a:p>
                  </a:txBody>
                  <a:tcPr/>
                </a:tc>
                <a:tc>
                  <a:txBody>
                    <a:bodyPr/>
                    <a:lstStyle/>
                    <a:p>
                      <a:r>
                        <a:rPr lang="en-GB" sz="1400" dirty="0" smtClean="0">
                          <a:latin typeface="Arial" panose="020B0604020202020204" pitchFamily="34" charset="0"/>
                          <a:cs typeface="Arial" panose="020B0604020202020204" pitchFamily="34" charset="0"/>
                        </a:rPr>
                        <a:t>-</a:t>
                      </a:r>
                      <a:r>
                        <a:rPr lang="en-GB" sz="1400" baseline="0" dirty="0" smtClean="0">
                          <a:latin typeface="Arial" panose="020B0604020202020204" pitchFamily="34" charset="0"/>
                          <a:cs typeface="Arial" panose="020B0604020202020204" pitchFamily="34" charset="0"/>
                        </a:rPr>
                        <a:t> t</a:t>
                      </a:r>
                      <a:r>
                        <a:rPr lang="en-US" sz="1400" dirty="0" smtClean="0">
                          <a:latin typeface="Arial" panose="020B0604020202020204" pitchFamily="34" charset="0"/>
                          <a:cs typeface="Arial" panose="020B0604020202020204" pitchFamily="34" charset="0"/>
                        </a:rPr>
                        <a:t>he development of new cognitive skills in children is facilitated by an adult who structures the learning experience </a:t>
                      </a:r>
                      <a:r>
                        <a:rPr lang="en-US" sz="1100" dirty="0" smtClean="0">
                          <a:latin typeface="Arial" panose="020B0604020202020204" pitchFamily="34" charset="0"/>
                          <a:cs typeface="Arial" panose="020B0604020202020204" pitchFamily="34" charset="0"/>
                        </a:rPr>
                        <a:t>(Boys &amp; Bee, 2019, </a:t>
                      </a:r>
                      <a:r>
                        <a:rPr lang="en-GB" sz="1100" dirty="0" smtClean="0">
                          <a:latin typeface="Arial" panose="020B0604020202020204" pitchFamily="34" charset="0"/>
                          <a:cs typeface="Arial" panose="020B0604020202020204" pitchFamily="34" charset="0"/>
                        </a:rPr>
                        <a:t>p.47</a:t>
                      </a:r>
                      <a:r>
                        <a:rPr lang="en-US" sz="1100" dirty="0" smtClean="0">
                          <a:latin typeface="Arial" panose="020B0604020202020204" pitchFamily="34" charset="0"/>
                          <a:cs typeface="Arial" panose="020B0604020202020204" pitchFamily="34" charset="0"/>
                        </a:rPr>
                        <a:t>)</a:t>
                      </a:r>
                      <a:endParaRPr lang="ro-RO" sz="1100" dirty="0">
                        <a:latin typeface="Arial" panose="020B0604020202020204" pitchFamily="34" charset="0"/>
                        <a:cs typeface="Arial" panose="020B0604020202020204"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smtClean="0">
                          <a:latin typeface="Arial" panose="020B0604020202020204" pitchFamily="34" charset="0"/>
                          <a:cs typeface="Arial" panose="020B0604020202020204" pitchFamily="34" charset="0"/>
                        </a:rPr>
                        <a:t>- the difference between what the child can achieve alone and what he can achieve with the help of an adult </a:t>
                      </a:r>
                      <a:r>
                        <a:rPr lang="en-US" sz="1100" dirty="0" smtClean="0">
                          <a:latin typeface="Arial" panose="020B0604020202020204" pitchFamily="34" charset="0"/>
                          <a:cs typeface="Arial" panose="020B0604020202020204" pitchFamily="34" charset="0"/>
                        </a:rPr>
                        <a:t>(Boys &amp; Bee, 2019, </a:t>
                      </a:r>
                      <a:r>
                        <a:rPr lang="en-GB" sz="1100" dirty="0" smtClean="0">
                          <a:latin typeface="Arial" panose="020B0604020202020204" pitchFamily="34" charset="0"/>
                          <a:cs typeface="Arial" panose="020B0604020202020204" pitchFamily="34" charset="0"/>
                        </a:rPr>
                        <a:t>p.48</a:t>
                      </a:r>
                      <a:r>
                        <a:rPr lang="en-US" sz="1100" dirty="0" smtClean="0">
                          <a:latin typeface="Arial" panose="020B0604020202020204" pitchFamily="34" charset="0"/>
                          <a:cs typeface="Arial" panose="020B0604020202020204" pitchFamily="34" charset="0"/>
                        </a:rPr>
                        <a:t>)</a:t>
                      </a:r>
                      <a:endParaRPr lang="ro-RO" sz="1100" dirty="0" smtClean="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txBody>
                  <a:tcPr/>
                </a:tc>
              </a:tr>
              <a:tr h="370840">
                <a:tc>
                  <a:txBody>
                    <a:bodyPr/>
                    <a:lstStyle/>
                    <a:p>
                      <a:r>
                        <a:rPr lang="en-GB" sz="1600" b="1" dirty="0" smtClean="0">
                          <a:latin typeface="Arial" panose="020B0604020202020204" pitchFamily="34" charset="0"/>
                          <a:cs typeface="Arial" panose="020B0604020202020204" pitchFamily="34" charset="0"/>
                        </a:rPr>
                        <a:t>Practical activity</a:t>
                      </a:r>
                      <a:endParaRPr lang="ro-RO" sz="1600" b="1" dirty="0">
                        <a:latin typeface="Arial" panose="020B0604020202020204" pitchFamily="34" charset="0"/>
                        <a:cs typeface="Arial" panose="020B0604020202020204" pitchFamily="34" charset="0"/>
                      </a:endParaRPr>
                    </a:p>
                  </a:txBody>
                  <a:tcPr/>
                </a:tc>
                <a:tc>
                  <a:txBody>
                    <a:bodyPr/>
                    <a:lstStyle/>
                    <a:p>
                      <a:pPr marL="0" lvl="0" indent="0">
                        <a:buFontTx/>
                        <a:buNone/>
                      </a:pPr>
                      <a:r>
                        <a:rPr lang="en-GB" sz="1400" dirty="0" smtClean="0">
                          <a:latin typeface="Arial" panose="020B0604020202020204" pitchFamily="34" charset="0"/>
                          <a:cs typeface="Arial" panose="020B0604020202020204" pitchFamily="34" charset="0"/>
                        </a:rPr>
                        <a:t>- questions about </a:t>
                      </a:r>
                      <a:r>
                        <a:rPr lang="en-GB" sz="1400" dirty="0" smtClean="0">
                          <a:latin typeface="Arial" panose="020B0604020202020204" pitchFamily="34" charset="0"/>
                          <a:cs typeface="Arial" panose="020B0604020202020204" pitchFamily="34" charset="0"/>
                        </a:rPr>
                        <a:t>image (find</a:t>
                      </a:r>
                      <a:r>
                        <a:rPr lang="en-GB" sz="1400" baseline="0" dirty="0" smtClean="0">
                          <a:latin typeface="Arial" panose="020B0604020202020204" pitchFamily="34" charset="0"/>
                          <a:cs typeface="Arial" panose="020B0604020202020204" pitchFamily="34" charset="0"/>
                        </a:rPr>
                        <a:t> on map)</a:t>
                      </a:r>
                      <a:r>
                        <a:rPr lang="en-GB" sz="1400" dirty="0" smtClean="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and what the image wants to transmit;</a:t>
                      </a:r>
                    </a:p>
                    <a:p>
                      <a:pPr marL="0" indent="0">
                        <a:buFontTx/>
                        <a:buNone/>
                      </a:pPr>
                      <a:r>
                        <a:rPr lang="en-GB" sz="1400" dirty="0" smtClean="0">
                          <a:latin typeface="Arial" panose="020B0604020202020204" pitchFamily="34" charset="0"/>
                          <a:cs typeface="Arial" panose="020B0604020202020204" pitchFamily="34" charset="0"/>
                        </a:rPr>
                        <a:t> - read the written clues;</a:t>
                      </a:r>
                    </a:p>
                    <a:p>
                      <a:pPr marL="0" indent="0">
                        <a:buFontTx/>
                        <a:buNone/>
                      </a:pPr>
                      <a:r>
                        <a:rPr lang="en-GB" sz="1400" dirty="0" smtClean="0">
                          <a:latin typeface="Arial" panose="020B0604020202020204" pitchFamily="34" charset="0"/>
                          <a:cs typeface="Arial" panose="020B0604020202020204" pitchFamily="34" charset="0"/>
                        </a:rPr>
                        <a:t> - encourage to work with his brother/sister (work in team) </a:t>
                      </a:r>
                      <a:r>
                        <a:rPr lang="en-GB" sz="1100" dirty="0" smtClean="0">
                          <a:latin typeface="Arial" panose="020B0604020202020204" pitchFamily="34" charset="0"/>
                          <a:cs typeface="Arial" panose="020B0604020202020204" pitchFamily="34" charset="0"/>
                        </a:rPr>
                        <a:t>(Prepscholar, 2020);</a:t>
                      </a:r>
                    </a:p>
                    <a:p>
                      <a:pPr marL="0" indent="0">
                        <a:buFontTx/>
                        <a:buNone/>
                      </a:pPr>
                      <a:endParaRPr lang="en-GB" sz="1400" dirty="0" smtClean="0">
                        <a:latin typeface="Arial" panose="020B0604020202020204" pitchFamily="34" charset="0"/>
                        <a:cs typeface="Arial" panose="020B0604020202020204" pitchFamily="34" charset="0"/>
                      </a:endParaRPr>
                    </a:p>
                    <a:p>
                      <a:pPr marL="0" indent="0">
                        <a:buFontTx/>
                        <a:buNone/>
                      </a:pPr>
                      <a:endParaRPr lang="en-GB" sz="1400" dirty="0" smtClean="0">
                        <a:latin typeface="Arial" panose="020B0604020202020204" pitchFamily="34" charset="0"/>
                        <a:cs typeface="Arial" panose="020B0604020202020204" pitchFamily="34" charset="0"/>
                      </a:endParaRPr>
                    </a:p>
                    <a:p>
                      <a:pPr marL="285750" indent="-285750">
                        <a:buFontTx/>
                        <a:buChar char="-"/>
                      </a:pPr>
                      <a:endParaRPr lang="ro-RO" sz="1400" dirty="0">
                        <a:latin typeface="Arial" panose="020B0604020202020204" pitchFamily="34" charset="0"/>
                        <a:cs typeface="Arial" panose="020B0604020202020204" pitchFamily="34" charset="0"/>
                      </a:endParaRPr>
                    </a:p>
                  </a:txBody>
                  <a:tcPr/>
                </a:tc>
                <a:tc>
                  <a:txBody>
                    <a:bodyPr/>
                    <a:lstStyle/>
                    <a:p>
                      <a:pPr marL="0" lvl="0" indent="0">
                        <a:buFontTx/>
                        <a:buNone/>
                      </a:pPr>
                      <a:r>
                        <a:rPr lang="en-US" sz="1400" dirty="0" smtClean="0">
                          <a:latin typeface="Arial" panose="020B0604020202020204" pitchFamily="34" charset="0"/>
                          <a:cs typeface="Arial" panose="020B0604020202020204" pitchFamily="34" charset="0"/>
                        </a:rPr>
                        <a:t>- find clues based on images;</a:t>
                      </a:r>
                    </a:p>
                    <a:p>
                      <a:pPr marL="0" indent="0">
                        <a:buFontTx/>
                        <a:buNone/>
                      </a:pPr>
                      <a:r>
                        <a:rPr lang="en-US" sz="1400" dirty="0" smtClean="0">
                          <a:latin typeface="Arial" panose="020B0604020202020204" pitchFamily="34" charset="0"/>
                          <a:cs typeface="Arial" panose="020B0604020202020204" pitchFamily="34" charset="0"/>
                        </a:rPr>
                        <a:t>- find clues based on heard information;</a:t>
                      </a:r>
                    </a:p>
                    <a:p>
                      <a:pPr marL="0" indent="0">
                        <a:buFontTx/>
                        <a:buNone/>
                      </a:pPr>
                      <a:endParaRPr lang="ro-RO" sz="1400" dirty="0">
                        <a:latin typeface="Arial" panose="020B0604020202020204" pitchFamily="34" charset="0"/>
                        <a:cs typeface="Arial" panose="020B0604020202020204" pitchFamily="34" charset="0"/>
                      </a:endParaRPr>
                    </a:p>
                  </a:txBody>
                  <a:tcPr/>
                </a:tc>
              </a:tr>
            </a:tbl>
          </a:graphicData>
        </a:graphic>
      </p:graphicFrame>
      <p:sp>
        <p:nvSpPr>
          <p:cNvPr id="3" name="Slide Number Placeholder 2"/>
          <p:cNvSpPr>
            <a:spLocks noGrp="1"/>
          </p:cNvSpPr>
          <p:nvPr>
            <p:ph type="sldNum" sz="quarter" idx="15"/>
          </p:nvPr>
        </p:nvSpPr>
        <p:spPr/>
        <p:txBody>
          <a:bodyPr/>
          <a:lstStyle/>
          <a:p>
            <a:fld id="{37E8751F-20A6-4347-BCA2-0D932DA7B5CB}" type="slidenum">
              <a:rPr lang="ro-RO" smtClean="0"/>
              <a:t>5</a:t>
            </a:fld>
            <a:endParaRPr lang="ro-RO"/>
          </a:p>
        </p:txBody>
      </p:sp>
    </p:spTree>
    <p:extLst>
      <p:ext uri="{BB962C8B-B14F-4D97-AF65-F5344CB8AC3E}">
        <p14:creationId xmlns:p14="http://schemas.microsoft.com/office/powerpoint/2010/main" val="98747395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7467600" cy="706090"/>
          </a:xfrm>
        </p:spPr>
        <p:txBody>
          <a:bodyPr>
            <a:normAutofit/>
          </a:bodyPr>
          <a:lstStyle/>
          <a:p>
            <a:r>
              <a:rPr lang="en-GB" sz="1400" b="1" dirty="0" smtClean="0">
                <a:latin typeface="Arial" panose="020B0604020202020204" pitchFamily="34" charset="0"/>
                <a:cs typeface="Arial" panose="020B0604020202020204" pitchFamily="34" charset="0"/>
              </a:rPr>
              <a:t> </a:t>
            </a:r>
            <a:r>
              <a:rPr lang="en-US" sz="2000" b="1" dirty="0" smtClean="0">
                <a:latin typeface="Arial" panose="020B0604020202020204" pitchFamily="34" charset="0"/>
                <a:cs typeface="Arial" panose="020B0604020202020204" pitchFamily="34" charset="0"/>
              </a:rPr>
              <a:t>Vygotskian </a:t>
            </a:r>
            <a:r>
              <a:rPr lang="en-US" sz="2000" b="1" dirty="0">
                <a:latin typeface="Arial" panose="020B0604020202020204" pitchFamily="34" charset="0"/>
                <a:cs typeface="Arial" panose="020B0604020202020204" pitchFamily="34" charset="0"/>
              </a:rPr>
              <a:t>themes </a:t>
            </a:r>
            <a:endParaRPr lang="ro-RO" sz="1800" b="1" dirty="0">
              <a:latin typeface="Arial" panose="020B0604020202020204" pitchFamily="34" charset="0"/>
              <a:cs typeface="Arial" panose="020B0604020202020204" pitchFamily="34" charset="0"/>
            </a:endParaRPr>
          </a:p>
        </p:txBody>
      </p:sp>
      <p:graphicFrame>
        <p:nvGraphicFramePr>
          <p:cNvPr id="5" name="Content Placeholder 4"/>
          <p:cNvGraphicFramePr>
            <a:graphicFrameLocks noGrp="1"/>
          </p:cNvGraphicFramePr>
          <p:nvPr>
            <p:ph sz="quarter" idx="1"/>
            <p:extLst>
              <p:ext uri="{D42A27DB-BD31-4B8C-83A1-F6EECF244321}">
                <p14:modId xmlns:p14="http://schemas.microsoft.com/office/powerpoint/2010/main" val="2204538871"/>
              </p:ext>
            </p:extLst>
          </p:nvPr>
        </p:nvGraphicFramePr>
        <p:xfrm>
          <a:off x="457200" y="1844824"/>
          <a:ext cx="7467600" cy="3002280"/>
        </p:xfrm>
        <a:graphic>
          <a:graphicData uri="http://schemas.openxmlformats.org/drawingml/2006/table">
            <a:tbl>
              <a:tblPr firstRow="1" bandRow="1">
                <a:tableStyleId>{5C22544A-7EE6-4342-B048-85BDC9FD1C3A}</a:tableStyleId>
              </a:tblPr>
              <a:tblGrid>
                <a:gridCol w="1866900"/>
                <a:gridCol w="1866900"/>
                <a:gridCol w="1866900"/>
                <a:gridCol w="1866900"/>
              </a:tblGrid>
              <a:tr h="126216">
                <a:tc>
                  <a:txBody>
                    <a:bodyPr/>
                    <a:lstStyle/>
                    <a:p>
                      <a:endParaRPr lang="ro-RO" sz="1600" dirty="0">
                        <a:latin typeface="Arial" panose="020B0604020202020204" pitchFamily="34" charset="0"/>
                        <a:cs typeface="Arial" panose="020B0604020202020204" pitchFamily="34" charset="0"/>
                      </a:endParaRPr>
                    </a:p>
                  </a:txBody>
                  <a:tcPr/>
                </a:tc>
                <a:tc>
                  <a:txBody>
                    <a:bodyPr/>
                    <a:lstStyle/>
                    <a:p>
                      <a:r>
                        <a:rPr lang="en-GB" sz="1600" dirty="0" smtClean="0">
                          <a:latin typeface="Arial" panose="020B0604020202020204" pitchFamily="34" charset="0"/>
                          <a:cs typeface="Arial" panose="020B0604020202020204" pitchFamily="34" charset="0"/>
                        </a:rPr>
                        <a:t>Culture</a:t>
                      </a:r>
                      <a:endParaRPr lang="ro-RO" sz="1600" dirty="0">
                        <a:latin typeface="Arial" panose="020B0604020202020204" pitchFamily="34" charset="0"/>
                        <a:cs typeface="Arial" panose="020B0604020202020204" pitchFamily="34" charset="0"/>
                      </a:endParaRPr>
                    </a:p>
                  </a:txBody>
                  <a:tcPr/>
                </a:tc>
                <a:tc>
                  <a:txBody>
                    <a:bodyPr/>
                    <a:lstStyle/>
                    <a:p>
                      <a:r>
                        <a:rPr lang="en-GB" sz="1600" dirty="0" smtClean="0">
                          <a:latin typeface="Arial" panose="020B0604020202020204" pitchFamily="34" charset="0"/>
                          <a:cs typeface="Arial" panose="020B0604020202020204" pitchFamily="34" charset="0"/>
                        </a:rPr>
                        <a:t>Language</a:t>
                      </a:r>
                      <a:endParaRPr lang="ro-RO" sz="1600" dirty="0">
                        <a:latin typeface="Arial" panose="020B0604020202020204" pitchFamily="34" charset="0"/>
                        <a:cs typeface="Arial" panose="020B0604020202020204" pitchFamily="34" charset="0"/>
                      </a:endParaRPr>
                    </a:p>
                  </a:txBody>
                  <a:tcPr/>
                </a:tc>
                <a:tc>
                  <a:txBody>
                    <a:bodyPr/>
                    <a:lstStyle/>
                    <a:p>
                      <a:r>
                        <a:rPr lang="en-GB" sz="1600" dirty="0" smtClean="0">
                          <a:latin typeface="Arial" panose="020B0604020202020204" pitchFamily="34" charset="0"/>
                          <a:cs typeface="Arial" panose="020B0604020202020204" pitchFamily="34" charset="0"/>
                        </a:rPr>
                        <a:t>Thought </a:t>
                      </a:r>
                      <a:endParaRPr lang="ro-RO" sz="1600" dirty="0">
                        <a:latin typeface="Arial" panose="020B0604020202020204" pitchFamily="34" charset="0"/>
                        <a:cs typeface="Arial" panose="020B0604020202020204" pitchFamily="34" charset="0"/>
                      </a:endParaRPr>
                    </a:p>
                  </a:txBody>
                  <a:tcPr/>
                </a:tc>
              </a:tr>
              <a:tr h="370840">
                <a:tc>
                  <a:txBody>
                    <a:bodyPr/>
                    <a:lstStyle/>
                    <a:p>
                      <a:r>
                        <a:rPr lang="en-GB" sz="1600" dirty="0" smtClean="0">
                          <a:latin typeface="Arial" panose="020B0604020202020204" pitchFamily="34" charset="0"/>
                          <a:cs typeface="Arial" panose="020B0604020202020204" pitchFamily="34" charset="0"/>
                        </a:rPr>
                        <a:t>Theory </a:t>
                      </a:r>
                      <a:endParaRPr lang="ro-RO" sz="1600" dirty="0">
                        <a:latin typeface="Arial" panose="020B0604020202020204" pitchFamily="34" charset="0"/>
                        <a:cs typeface="Arial" panose="020B0604020202020204" pitchFamily="34" charset="0"/>
                      </a:endParaRPr>
                    </a:p>
                  </a:txBody>
                  <a:tcPr/>
                </a:tc>
                <a:tc>
                  <a:txBody>
                    <a:bodyPr/>
                    <a:lstStyle/>
                    <a:p>
                      <a:r>
                        <a:rPr lang="en-US" sz="1600" dirty="0" smtClean="0">
                          <a:latin typeface="Arial" panose="020B0604020202020204" pitchFamily="34" charset="0"/>
                          <a:cs typeface="Arial" panose="020B0604020202020204" pitchFamily="34" charset="0"/>
                        </a:rPr>
                        <a:t>- different knowledge that comes from previous generations: books,</a:t>
                      </a:r>
                      <a:r>
                        <a:rPr lang="en-US" sz="1600" baseline="0" dirty="0" smtClean="0">
                          <a:latin typeface="Arial" panose="020B0604020202020204" pitchFamily="34" charset="0"/>
                          <a:cs typeface="Arial" panose="020B0604020202020204" pitchFamily="34" charset="0"/>
                        </a:rPr>
                        <a:t> traditions, “common low”</a:t>
                      </a:r>
                      <a:endParaRPr lang="ro-RO" sz="1600" dirty="0">
                        <a:latin typeface="Arial" panose="020B0604020202020204" pitchFamily="34" charset="0"/>
                        <a:cs typeface="Arial" panose="020B0604020202020204" pitchFamily="34" charset="0"/>
                      </a:endParaRPr>
                    </a:p>
                  </a:txBody>
                  <a:tcPr/>
                </a:tc>
                <a:tc>
                  <a:txBody>
                    <a:bodyPr/>
                    <a:lstStyle/>
                    <a:p>
                      <a:r>
                        <a:rPr lang="en-GB" sz="1600" dirty="0" smtClean="0">
                          <a:latin typeface="Arial" panose="020B0604020202020204" pitchFamily="34" charset="0"/>
                          <a:cs typeface="Arial" panose="020B0604020202020204" pitchFamily="34" charset="0"/>
                        </a:rPr>
                        <a:t>- </a:t>
                      </a:r>
                      <a:r>
                        <a:rPr lang="en-US" sz="1600" dirty="0" smtClean="0">
                          <a:latin typeface="Arial" panose="020B0604020202020204" pitchFamily="34" charset="0"/>
                          <a:cs typeface="Arial" panose="020B0604020202020204" pitchFamily="34" charset="0"/>
                        </a:rPr>
                        <a:t>channel of communication and externalization of one's own thoughts</a:t>
                      </a:r>
                      <a:endParaRPr lang="ro-RO" sz="1600" dirty="0">
                        <a:latin typeface="Arial" panose="020B0604020202020204" pitchFamily="34" charset="0"/>
                        <a:cs typeface="Arial" panose="020B0604020202020204" pitchFamily="34" charset="0"/>
                      </a:endParaRPr>
                    </a:p>
                  </a:txBody>
                  <a:tcPr/>
                </a:tc>
                <a:tc>
                  <a:txBody>
                    <a:bodyPr/>
                    <a:lstStyle/>
                    <a:p>
                      <a:pPr marL="0" indent="0">
                        <a:buFontTx/>
                        <a:buNone/>
                      </a:pPr>
                      <a:r>
                        <a:rPr lang="en-US" sz="1600" dirty="0" smtClean="0">
                          <a:latin typeface="Arial" panose="020B0604020202020204" pitchFamily="34" charset="0"/>
                          <a:cs typeface="Arial" panose="020B0604020202020204" pitchFamily="34" charset="0"/>
                        </a:rPr>
                        <a:t>- “A word devoid of thought is a dead thing, and a thought unembodied in words remains a shadow</a:t>
                      </a:r>
                      <a:r>
                        <a:rPr lang="en-US" sz="1400" dirty="0" smtClean="0">
                          <a:latin typeface="Arial" panose="020B0604020202020204" pitchFamily="34" charset="0"/>
                          <a:cs typeface="Arial" panose="020B0604020202020204" pitchFamily="34" charset="0"/>
                        </a:rPr>
                        <a:t>”-  Lev Vygotsky </a:t>
                      </a:r>
                      <a:r>
                        <a:rPr lang="en-US" sz="1100" dirty="0" smtClean="0">
                          <a:latin typeface="Arial" panose="020B0604020202020204" pitchFamily="34" charset="0"/>
                          <a:cs typeface="Arial" panose="020B0604020202020204" pitchFamily="34" charset="0"/>
                        </a:rPr>
                        <a:t>(</a:t>
                      </a:r>
                      <a:r>
                        <a:rPr lang="en-GB" sz="1100" dirty="0" smtClean="0">
                          <a:latin typeface="Arial" panose="020B0604020202020204" pitchFamily="34" charset="0"/>
                          <a:cs typeface="Arial" panose="020B0604020202020204" pitchFamily="34" charset="0"/>
                        </a:rPr>
                        <a:t>The famous people, (2021) </a:t>
                      </a:r>
                    </a:p>
                    <a:p>
                      <a:pPr marL="0" indent="0">
                        <a:buFontTx/>
                        <a:buNone/>
                      </a:pPr>
                      <a:r>
                        <a:rPr lang="en-GB" sz="1600" baseline="0" dirty="0" smtClean="0">
                          <a:latin typeface="Arial" panose="020B0604020202020204" pitchFamily="34" charset="0"/>
                          <a:cs typeface="Arial" panose="020B0604020202020204" pitchFamily="34" charset="0"/>
                        </a:rPr>
                        <a:t>- unspoken inner feeling</a:t>
                      </a:r>
                      <a:endParaRPr lang="en-US" sz="1600" dirty="0" smtClean="0">
                        <a:latin typeface="Arial" panose="020B0604020202020204" pitchFamily="34" charset="0"/>
                        <a:cs typeface="Arial" panose="020B0604020202020204" pitchFamily="34" charset="0"/>
                      </a:endParaRPr>
                    </a:p>
                  </a:txBody>
                  <a:tcPr/>
                </a:tc>
              </a:tr>
            </a:tbl>
          </a:graphicData>
        </a:graphic>
      </p:graphicFrame>
      <p:sp>
        <p:nvSpPr>
          <p:cNvPr id="3" name="Slide Number Placeholder 2"/>
          <p:cNvSpPr>
            <a:spLocks noGrp="1"/>
          </p:cNvSpPr>
          <p:nvPr>
            <p:ph type="sldNum" sz="quarter" idx="15"/>
          </p:nvPr>
        </p:nvSpPr>
        <p:spPr/>
        <p:txBody>
          <a:bodyPr/>
          <a:lstStyle/>
          <a:p>
            <a:fld id="{37E8751F-20A6-4347-BCA2-0D932DA7B5CB}" type="slidenum">
              <a:rPr lang="ro-RO" smtClean="0"/>
              <a:t>6</a:t>
            </a:fld>
            <a:endParaRPr lang="ro-RO"/>
          </a:p>
        </p:txBody>
      </p:sp>
    </p:spTree>
    <p:extLst>
      <p:ext uri="{BB962C8B-B14F-4D97-AF65-F5344CB8AC3E}">
        <p14:creationId xmlns:p14="http://schemas.microsoft.com/office/powerpoint/2010/main" val="34062314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634082"/>
          </a:xfrm>
        </p:spPr>
        <p:txBody>
          <a:bodyPr>
            <a:normAutofit/>
          </a:bodyPr>
          <a:lstStyle/>
          <a:p>
            <a:r>
              <a:rPr lang="en-GB" sz="2800" b="1" dirty="0" smtClean="0">
                <a:latin typeface="Arial" panose="020B0604020202020204" pitchFamily="34" charset="0"/>
                <a:cs typeface="Arial" panose="020B0604020202020204" pitchFamily="34" charset="0"/>
              </a:rPr>
              <a:t>CONCLUSION</a:t>
            </a:r>
            <a:endParaRPr lang="ro-RO" sz="2800" b="1" dirty="0">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p:txBody>
          <a:bodyPr>
            <a:normAutofit/>
          </a:bodyPr>
          <a:lstStyle/>
          <a:p>
            <a:pPr marL="72000" indent="0" algn="just">
              <a:spcBef>
                <a:spcPts val="0"/>
              </a:spcBef>
            </a:pPr>
            <a:r>
              <a:rPr lang="en-US" sz="1600" dirty="0" smtClean="0">
                <a:latin typeface="Arial" panose="020B0604020202020204" pitchFamily="34" charset="0"/>
                <a:cs typeface="Arial" panose="020B0604020202020204" pitchFamily="34" charset="0"/>
              </a:rPr>
              <a:t> Both </a:t>
            </a:r>
            <a:r>
              <a:rPr lang="en-US" sz="1600" dirty="0">
                <a:latin typeface="Arial" panose="020B0604020202020204" pitchFamily="34" charset="0"/>
                <a:cs typeface="Arial" panose="020B0604020202020204" pitchFamily="34" charset="0"/>
              </a:rPr>
              <a:t>theories are based on active research, but assistance discovery would be the most important in the development process</a:t>
            </a:r>
            <a:r>
              <a:rPr lang="en-US" sz="1600" dirty="0" smtClean="0">
                <a:latin typeface="Arial" panose="020B0604020202020204" pitchFamily="34" charset="0"/>
                <a:cs typeface="Arial" panose="020B0604020202020204" pitchFamily="34" charset="0"/>
              </a:rPr>
              <a:t>.</a:t>
            </a:r>
          </a:p>
          <a:p>
            <a:pPr marL="72000" indent="0" algn="just">
              <a:spcBef>
                <a:spcPts val="0"/>
              </a:spcBef>
            </a:pPr>
            <a:endParaRPr lang="en-US" sz="1600" dirty="0">
              <a:latin typeface="Arial" panose="020B0604020202020204" pitchFamily="34" charset="0"/>
              <a:cs typeface="Arial" panose="020B0604020202020204" pitchFamily="34" charset="0"/>
            </a:endParaRPr>
          </a:p>
          <a:p>
            <a:pPr marL="72000" indent="0" algn="just">
              <a:spcBef>
                <a:spcPts val="0"/>
              </a:spcBef>
            </a:pPr>
            <a:r>
              <a:rPr lang="en-US" sz="1600" dirty="0" smtClean="0">
                <a:latin typeface="Arial" panose="020B0604020202020204" pitchFamily="34" charset="0"/>
                <a:cs typeface="Arial" panose="020B0604020202020204" pitchFamily="34" charset="0"/>
              </a:rPr>
              <a:t> The </a:t>
            </a:r>
            <a:r>
              <a:rPr lang="en-US" sz="1600" dirty="0">
                <a:latin typeface="Arial" panose="020B0604020202020204" pitchFamily="34" charset="0"/>
                <a:cs typeface="Arial" panose="020B0604020202020204" pitchFamily="34" charset="0"/>
              </a:rPr>
              <a:t>study of child development is extremely important </a:t>
            </a:r>
            <a:r>
              <a:rPr lang="en-US" sz="1600" dirty="0" smtClean="0">
                <a:latin typeface="Arial" panose="020B0604020202020204" pitchFamily="34" charset="0"/>
                <a:cs typeface="Arial" panose="020B0604020202020204" pitchFamily="34" charset="0"/>
              </a:rPr>
              <a:t>because </a:t>
            </a:r>
            <a:r>
              <a:rPr lang="en-US" sz="1600" dirty="0">
                <a:latin typeface="Arial" panose="020B0604020202020204" pitchFamily="34" charset="0"/>
                <a:cs typeface="Arial" panose="020B0604020202020204" pitchFamily="34" charset="0"/>
              </a:rPr>
              <a:t>it helps us in understanding the larger human development process</a:t>
            </a:r>
            <a:r>
              <a:rPr lang="en-US" sz="2000" dirty="0">
                <a:latin typeface="Arial" panose="020B0604020202020204" pitchFamily="34" charset="0"/>
                <a:cs typeface="Arial" panose="020B0604020202020204" pitchFamily="34" charset="0"/>
              </a:rPr>
              <a:t>. </a:t>
            </a:r>
            <a:r>
              <a:rPr lang="en-US" sz="1100" dirty="0" smtClean="0">
                <a:latin typeface="Arial" panose="020B0604020202020204" pitchFamily="34" charset="0"/>
                <a:cs typeface="Arial" panose="020B0604020202020204" pitchFamily="34" charset="0"/>
              </a:rPr>
              <a:t>(Online </a:t>
            </a:r>
            <a:r>
              <a:rPr lang="en-US" sz="1100" dirty="0">
                <a:latin typeface="Arial" panose="020B0604020202020204" pitchFamily="34" charset="0"/>
                <a:cs typeface="Arial" panose="020B0604020202020204" pitchFamily="34" charset="0"/>
              </a:rPr>
              <a:t>Psychology </a:t>
            </a:r>
            <a:r>
              <a:rPr lang="en-US" sz="1100" dirty="0" smtClean="0">
                <a:latin typeface="Arial" panose="020B0604020202020204" pitchFamily="34" charset="0"/>
                <a:cs typeface="Arial" panose="020B0604020202020204" pitchFamily="34" charset="0"/>
              </a:rPr>
              <a:t>Degree, 2021)</a:t>
            </a:r>
            <a:endParaRPr lang="en-GB" sz="1100" dirty="0" smtClean="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01567" y="4006398"/>
            <a:ext cx="2160240"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6243559" y="6166638"/>
            <a:ext cx="1821879" cy="261610"/>
          </a:xfrm>
          <a:prstGeom prst="rect">
            <a:avLst/>
          </a:prstGeom>
          <a:noFill/>
        </p:spPr>
        <p:txBody>
          <a:bodyPr wrap="square" rtlCol="0">
            <a:spAutoFit/>
          </a:bodyPr>
          <a:lstStyle/>
          <a:p>
            <a:r>
              <a:rPr lang="en-GB" sz="1100" dirty="0" smtClean="0">
                <a:latin typeface="Arial" panose="020B0604020202020204" pitchFamily="34" charset="0"/>
                <a:cs typeface="Arial" panose="020B0604020202020204" pitchFamily="34" charset="0"/>
              </a:rPr>
              <a:t>(Ababei, 2019)</a:t>
            </a:r>
            <a:endParaRPr lang="ro-RO" sz="1100" dirty="0">
              <a:latin typeface="Arial" panose="020B0604020202020204" pitchFamily="34" charset="0"/>
              <a:cs typeface="Arial" panose="020B0604020202020204" pitchFamily="34" charset="0"/>
            </a:endParaRPr>
          </a:p>
        </p:txBody>
      </p:sp>
      <p:sp>
        <p:nvSpPr>
          <p:cNvPr id="5" name="Slide Number Placeholder 4"/>
          <p:cNvSpPr>
            <a:spLocks noGrp="1"/>
          </p:cNvSpPr>
          <p:nvPr>
            <p:ph type="sldNum" sz="quarter" idx="15"/>
          </p:nvPr>
        </p:nvSpPr>
        <p:spPr/>
        <p:txBody>
          <a:bodyPr/>
          <a:lstStyle/>
          <a:p>
            <a:fld id="{37E8751F-20A6-4347-BCA2-0D932DA7B5CB}" type="slidenum">
              <a:rPr lang="ro-RO" smtClean="0"/>
              <a:t>7</a:t>
            </a:fld>
            <a:endParaRPr lang="ro-RO"/>
          </a:p>
        </p:txBody>
      </p:sp>
    </p:spTree>
    <p:extLst>
      <p:ext uri="{BB962C8B-B14F-4D97-AF65-F5344CB8AC3E}">
        <p14:creationId xmlns:p14="http://schemas.microsoft.com/office/powerpoint/2010/main" val="19141979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7467600" cy="706090"/>
          </a:xfrm>
        </p:spPr>
        <p:txBody>
          <a:bodyPr>
            <a:normAutofit/>
          </a:bodyPr>
          <a:lstStyle/>
          <a:p>
            <a:r>
              <a:rPr lang="en-GB" sz="2800" b="1" dirty="0" smtClean="0">
                <a:latin typeface="Arial" panose="020B0604020202020204" pitchFamily="34" charset="0"/>
                <a:cs typeface="Arial" panose="020B0604020202020204" pitchFamily="34" charset="0"/>
              </a:rPr>
              <a:t>references</a:t>
            </a:r>
            <a:endParaRPr lang="ro-RO" sz="2800" b="1" dirty="0">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a:xfrm>
            <a:off x="457200" y="1600200"/>
            <a:ext cx="8003232" cy="4873752"/>
          </a:xfrm>
        </p:spPr>
        <p:txBody>
          <a:bodyPr>
            <a:normAutofit/>
          </a:bodyPr>
          <a:lstStyle/>
          <a:p>
            <a:r>
              <a:rPr lang="en-GB" sz="1200" dirty="0" smtClean="0">
                <a:latin typeface="Arial" panose="020B0604020202020204" pitchFamily="34" charset="0"/>
                <a:cs typeface="Arial" panose="020B0604020202020204" pitchFamily="34" charset="0"/>
              </a:rPr>
              <a:t>Ababei, N. (2019). </a:t>
            </a:r>
            <a:r>
              <a:rPr lang="en-GB" sz="1200" i="1" dirty="0" smtClean="0">
                <a:latin typeface="Arial" panose="020B0604020202020204" pitchFamily="34" charset="0"/>
                <a:cs typeface="Arial" panose="020B0604020202020204" pitchFamily="34" charset="0"/>
              </a:rPr>
              <a:t>What means to be parent?. </a:t>
            </a:r>
            <a:r>
              <a:rPr lang="en-GB" sz="1200" dirty="0" smtClean="0">
                <a:latin typeface="Arial" panose="020B0604020202020204" pitchFamily="34" charset="0"/>
                <a:cs typeface="Arial" panose="020B0604020202020204" pitchFamily="34" charset="0"/>
              </a:rPr>
              <a:t>Available at: </a:t>
            </a:r>
            <a:r>
              <a:rPr lang="ro-RO" sz="1200" dirty="0" smtClean="0">
                <a:latin typeface="Arial" panose="020B0604020202020204" pitchFamily="34" charset="0"/>
                <a:cs typeface="Arial" panose="020B0604020202020204" pitchFamily="34" charset="0"/>
                <a:hlinkClick r:id="rId3"/>
              </a:rPr>
              <a:t>https</a:t>
            </a:r>
            <a:r>
              <a:rPr lang="ro-RO" sz="1200" dirty="0">
                <a:latin typeface="Arial" panose="020B0604020202020204" pitchFamily="34" charset="0"/>
                <a:cs typeface="Arial" panose="020B0604020202020204" pitchFamily="34" charset="0"/>
                <a:hlinkClick r:id="rId3"/>
              </a:rPr>
              <a:t>://</a:t>
            </a:r>
            <a:r>
              <a:rPr lang="ro-RO" sz="1200" dirty="0" smtClean="0">
                <a:latin typeface="Arial" panose="020B0604020202020204" pitchFamily="34" charset="0"/>
                <a:cs typeface="Arial" panose="020B0604020202020204" pitchFamily="34" charset="0"/>
                <a:hlinkClick r:id="rId3"/>
              </a:rPr>
              <a:t>www.garbo.ro/articol/Familie/24621/citate-despre-parinti.html</a:t>
            </a:r>
            <a:r>
              <a:rPr lang="en-GB" sz="1200" dirty="0" smtClean="0">
                <a:latin typeface="Arial" panose="020B0604020202020204" pitchFamily="34" charset="0"/>
                <a:cs typeface="Arial" panose="020B0604020202020204" pitchFamily="34" charset="0"/>
              </a:rPr>
              <a:t> (Accessed at 15.10.2021)</a:t>
            </a:r>
          </a:p>
          <a:p>
            <a:r>
              <a:rPr lang="en-GB" sz="1200" dirty="0" smtClean="0">
                <a:latin typeface="Arial" panose="020B0604020202020204" pitchFamily="34" charset="0"/>
                <a:cs typeface="Arial" panose="020B0604020202020204" pitchFamily="34" charset="0"/>
              </a:rPr>
              <a:t>Boyd, D &amp; Bee, H. (2019) </a:t>
            </a:r>
            <a:r>
              <a:rPr lang="en-GB" sz="1200" i="1" dirty="0" smtClean="0">
                <a:latin typeface="Arial" panose="020B0604020202020204" pitchFamily="34" charset="0"/>
                <a:cs typeface="Arial" panose="020B0604020202020204" pitchFamily="34" charset="0"/>
              </a:rPr>
              <a:t>Lifespan development. </a:t>
            </a:r>
            <a:r>
              <a:rPr lang="en-GB" sz="1200" dirty="0" smtClean="0">
                <a:latin typeface="Arial" panose="020B0604020202020204" pitchFamily="34" charset="0"/>
                <a:cs typeface="Arial" panose="020B0604020202020204" pitchFamily="34" charset="0"/>
              </a:rPr>
              <a:t>Harlow: Pearson. </a:t>
            </a:r>
          </a:p>
          <a:p>
            <a:r>
              <a:rPr lang="en-US" sz="1200" dirty="0">
                <a:latin typeface="Arial" panose="020B0604020202020204" pitchFamily="34" charset="0"/>
                <a:cs typeface="Arial" panose="020B0604020202020204" pitchFamily="34" charset="0"/>
              </a:rPr>
              <a:t>Halpenny, A-M and Pettersen, J. (2014) </a:t>
            </a:r>
            <a:r>
              <a:rPr lang="en-US" sz="1200" i="1" dirty="0">
                <a:latin typeface="Arial" panose="020B0604020202020204" pitchFamily="34" charset="0"/>
                <a:cs typeface="Arial" panose="020B0604020202020204" pitchFamily="34" charset="0"/>
              </a:rPr>
              <a:t>Introducing Piaget: A guide for practitioners and students in the early years education</a:t>
            </a:r>
            <a:r>
              <a:rPr lang="en-US" sz="1200" dirty="0">
                <a:latin typeface="Arial" panose="020B0604020202020204" pitchFamily="34" charset="0"/>
                <a:cs typeface="Arial" panose="020B0604020202020204" pitchFamily="34" charset="0"/>
              </a:rPr>
              <a:t>. London: </a:t>
            </a:r>
            <a:r>
              <a:rPr lang="en-US" sz="1200" dirty="0" smtClean="0">
                <a:latin typeface="Arial" panose="020B0604020202020204" pitchFamily="34" charset="0"/>
                <a:cs typeface="Arial" panose="020B0604020202020204" pitchFamily="34" charset="0"/>
              </a:rPr>
              <a:t>Routledge. </a:t>
            </a:r>
          </a:p>
          <a:p>
            <a:r>
              <a:rPr lang="en-US" sz="1200" dirty="0" smtClean="0">
                <a:latin typeface="Arial" panose="020B0604020202020204" pitchFamily="34" charset="0"/>
                <a:cs typeface="Arial" panose="020B0604020202020204" pitchFamily="34" charset="0"/>
              </a:rPr>
              <a:t>NHS Greater Glasgow and Clyde, (2021)  </a:t>
            </a:r>
            <a:r>
              <a:rPr lang="en-US" sz="1200" i="1" dirty="0" smtClean="0">
                <a:latin typeface="Arial" panose="020B0604020202020204" pitchFamily="34" charset="0"/>
                <a:cs typeface="Arial" panose="020B0604020202020204" pitchFamily="34" charset="0"/>
              </a:rPr>
              <a:t>Child development timeline</a:t>
            </a:r>
            <a:r>
              <a:rPr lang="en-US" sz="1200" dirty="0" smtClean="0">
                <a:latin typeface="Arial" panose="020B0604020202020204" pitchFamily="34" charset="0"/>
                <a:cs typeface="Arial" panose="020B0604020202020204" pitchFamily="34" charset="0"/>
              </a:rPr>
              <a:t>,  Available </a:t>
            </a:r>
            <a:r>
              <a:rPr lang="en-US" sz="1200" dirty="0">
                <a:latin typeface="Arial" panose="020B0604020202020204" pitchFamily="34" charset="0"/>
                <a:cs typeface="Arial" panose="020B0604020202020204" pitchFamily="34" charset="0"/>
              </a:rPr>
              <a:t>at: </a:t>
            </a:r>
            <a:r>
              <a:rPr lang="en-US" sz="1200" dirty="0">
                <a:latin typeface="Arial" panose="020B0604020202020204" pitchFamily="34" charset="0"/>
                <a:cs typeface="Arial" panose="020B0604020202020204" pitchFamily="34" charset="0"/>
                <a:hlinkClick r:id="rId4"/>
              </a:rPr>
              <a:t>https://www.nhsggc.org.uk/kids/child-development/interactive-child-development-timeline</a:t>
            </a:r>
            <a:r>
              <a:rPr lang="en-US" sz="1200" dirty="0" smtClean="0">
                <a:latin typeface="Arial" panose="020B0604020202020204" pitchFamily="34" charset="0"/>
                <a:cs typeface="Arial" panose="020B0604020202020204" pitchFamily="34" charset="0"/>
                <a:hlinkClick r:id="rId4"/>
              </a:rPr>
              <a:t>/</a:t>
            </a:r>
            <a:r>
              <a:rPr lang="en-US" sz="1200" dirty="0" smtClean="0">
                <a:latin typeface="Arial" panose="020B0604020202020204" pitchFamily="34" charset="0"/>
                <a:cs typeface="Arial" panose="020B0604020202020204" pitchFamily="34" charset="0"/>
              </a:rPr>
              <a:t> (Accessed at:17.10.2021</a:t>
            </a:r>
            <a:r>
              <a:rPr lang="en-US" sz="1200" dirty="0" smtClean="0">
                <a:latin typeface="Arial" panose="020B0604020202020204" pitchFamily="34" charset="0"/>
                <a:cs typeface="Arial" panose="020B0604020202020204" pitchFamily="34" charset="0"/>
              </a:rPr>
              <a:t>)</a:t>
            </a:r>
          </a:p>
          <a:p>
            <a:r>
              <a:rPr lang="en-US" sz="1200" i="1" dirty="0">
                <a:latin typeface="Arial" panose="020B0604020202020204" pitchFamily="34" charset="0"/>
                <a:cs typeface="Arial" panose="020B0604020202020204" pitchFamily="34" charset="0"/>
              </a:rPr>
              <a:t>Online Psychology Degree, (2021) 5 Theories of Child Development</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5"/>
              </a:rPr>
              <a:t>https://www.onlinepsychologydegree.info/lists/5-theories-of-child-development/</a:t>
            </a:r>
            <a:r>
              <a:rPr lang="en-US" sz="1200" dirty="0">
                <a:latin typeface="Arial" panose="020B0604020202020204" pitchFamily="34" charset="0"/>
                <a:cs typeface="Arial" panose="020B0604020202020204" pitchFamily="34" charset="0"/>
              </a:rPr>
              <a:t> (Accessed at:19.10.2021)</a:t>
            </a:r>
          </a:p>
          <a:p>
            <a:r>
              <a:rPr lang="en-GB" sz="1200" dirty="0" smtClean="0">
                <a:latin typeface="Arial" panose="020B0604020202020204" pitchFamily="34" charset="0"/>
                <a:cs typeface="Arial" panose="020B0604020202020204" pitchFamily="34" charset="0"/>
              </a:rPr>
              <a:t>Prepscholar</a:t>
            </a:r>
            <a:r>
              <a:rPr lang="en-GB" sz="1200" dirty="0" smtClean="0">
                <a:latin typeface="Arial" panose="020B0604020202020204" pitchFamily="34" charset="0"/>
                <a:cs typeface="Arial" panose="020B0604020202020204" pitchFamily="34" charset="0"/>
              </a:rPr>
              <a:t>, (2020), </a:t>
            </a:r>
            <a:r>
              <a:rPr lang="en-GB" sz="1200" i="1" dirty="0" smtClean="0">
                <a:latin typeface="Arial" panose="020B0604020202020204" pitchFamily="34" charset="0"/>
                <a:cs typeface="Arial" panose="020B0604020202020204" pitchFamily="34" charset="0"/>
              </a:rPr>
              <a:t>Vygotsky Scaffolding: What it is and hot to use it?  </a:t>
            </a:r>
            <a:r>
              <a:rPr lang="en-GB" sz="1200" dirty="0" smtClean="0">
                <a:latin typeface="Arial" panose="020B0604020202020204" pitchFamily="34" charset="0"/>
                <a:cs typeface="Arial" panose="020B0604020202020204" pitchFamily="34" charset="0"/>
              </a:rPr>
              <a:t>(blog), Available at: </a:t>
            </a:r>
            <a:r>
              <a:rPr lang="en-GB" sz="1200" dirty="0" smtClean="0">
                <a:latin typeface="Arial" panose="020B0604020202020204" pitchFamily="34" charset="0"/>
                <a:cs typeface="Arial" panose="020B0604020202020204" pitchFamily="34" charset="0"/>
                <a:hlinkClick r:id="rId6"/>
              </a:rPr>
              <a:t>https</a:t>
            </a:r>
            <a:r>
              <a:rPr lang="en-GB" sz="1200" dirty="0">
                <a:latin typeface="Arial" panose="020B0604020202020204" pitchFamily="34" charset="0"/>
                <a:cs typeface="Arial" panose="020B0604020202020204" pitchFamily="34" charset="0"/>
                <a:hlinkClick r:id="rId6"/>
              </a:rPr>
              <a:t>://</a:t>
            </a:r>
            <a:r>
              <a:rPr lang="en-GB" sz="1200" dirty="0" smtClean="0">
                <a:latin typeface="Arial" panose="020B0604020202020204" pitchFamily="34" charset="0"/>
                <a:cs typeface="Arial" panose="020B0604020202020204" pitchFamily="34" charset="0"/>
                <a:hlinkClick r:id="rId6"/>
              </a:rPr>
              <a:t>blog.prepscholar.com/vygotsky-scaffolding-zone-of-proximal-development</a:t>
            </a:r>
            <a:r>
              <a:rPr lang="en-GB" sz="1200" dirty="0" smtClean="0">
                <a:latin typeface="Arial" panose="020B0604020202020204" pitchFamily="34" charset="0"/>
                <a:cs typeface="Arial" panose="020B0604020202020204" pitchFamily="34" charset="0"/>
              </a:rPr>
              <a:t> </a:t>
            </a:r>
            <a:r>
              <a:rPr lang="en-US" sz="1200" dirty="0" smtClean="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Accessed at:17.10.2021</a:t>
            </a:r>
            <a:r>
              <a:rPr lang="en-US" sz="1200" dirty="0" smtClean="0">
                <a:latin typeface="Arial" panose="020B0604020202020204" pitchFamily="34" charset="0"/>
                <a:cs typeface="Arial" panose="020B0604020202020204" pitchFamily="34" charset="0"/>
              </a:rPr>
              <a:t>)</a:t>
            </a:r>
          </a:p>
          <a:p>
            <a:r>
              <a:rPr lang="en-US" sz="1200" dirty="0" smtClean="0">
                <a:latin typeface="Arial" panose="020B0604020202020204" pitchFamily="34" charset="0"/>
                <a:cs typeface="Arial" panose="020B0604020202020204" pitchFamily="34" charset="0"/>
              </a:rPr>
              <a:t>Simply Psychology, (2020) </a:t>
            </a:r>
            <a:r>
              <a:rPr lang="en-US" sz="1200" i="1" dirty="0" smtClean="0">
                <a:latin typeface="Arial" panose="020B0604020202020204" pitchFamily="34" charset="0"/>
                <a:cs typeface="Arial" panose="020B0604020202020204" pitchFamily="34" charset="0"/>
              </a:rPr>
              <a:t>Piaget's </a:t>
            </a:r>
            <a:r>
              <a:rPr lang="en-US" sz="1200" i="1" dirty="0">
                <a:latin typeface="Arial" panose="020B0604020202020204" pitchFamily="34" charset="0"/>
                <a:cs typeface="Arial" panose="020B0604020202020204" pitchFamily="34" charset="0"/>
              </a:rPr>
              <a:t>Stages of Cognitive </a:t>
            </a:r>
            <a:r>
              <a:rPr lang="en-US" sz="1200" i="1" dirty="0" smtClean="0">
                <a:latin typeface="Arial" panose="020B0604020202020204" pitchFamily="34" charset="0"/>
                <a:cs typeface="Arial" panose="020B0604020202020204" pitchFamily="34" charset="0"/>
              </a:rPr>
              <a:t>Development</a:t>
            </a:r>
            <a:r>
              <a:rPr lang="en-US" sz="1200"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Available </a:t>
            </a:r>
            <a:r>
              <a:rPr lang="en-GB" sz="1200" dirty="0">
                <a:latin typeface="Arial" panose="020B0604020202020204" pitchFamily="34" charset="0"/>
                <a:cs typeface="Arial" panose="020B0604020202020204" pitchFamily="34" charset="0"/>
              </a:rPr>
              <a:t>at: </a:t>
            </a:r>
            <a:r>
              <a:rPr lang="en-GB" sz="1200" dirty="0" smtClean="0">
                <a:latin typeface="Arial" panose="020B0604020202020204" pitchFamily="34" charset="0"/>
                <a:cs typeface="Arial" panose="020B0604020202020204" pitchFamily="34" charset="0"/>
                <a:hlinkClick r:id="rId7"/>
              </a:rPr>
              <a:t>https</a:t>
            </a:r>
            <a:r>
              <a:rPr lang="en-GB" sz="1200" dirty="0">
                <a:latin typeface="Arial" panose="020B0604020202020204" pitchFamily="34" charset="0"/>
                <a:cs typeface="Arial" panose="020B0604020202020204" pitchFamily="34" charset="0"/>
                <a:hlinkClick r:id="rId7"/>
              </a:rPr>
              <a:t>://</a:t>
            </a:r>
            <a:r>
              <a:rPr lang="en-GB" sz="1200" dirty="0" smtClean="0">
                <a:latin typeface="Arial" panose="020B0604020202020204" pitchFamily="34" charset="0"/>
                <a:cs typeface="Arial" panose="020B0604020202020204" pitchFamily="34" charset="0"/>
                <a:hlinkClick r:id="rId7"/>
              </a:rPr>
              <a:t>www.simplypsychology.org/piaget.html</a:t>
            </a:r>
            <a:r>
              <a:rPr lang="en-GB" sz="1200" dirty="0" smtClean="0">
                <a:latin typeface="Arial" panose="020B0604020202020204" pitchFamily="34" charset="0"/>
                <a:cs typeface="Arial" panose="020B0604020202020204" pitchFamily="34" charset="0"/>
              </a:rPr>
              <a:t>  </a:t>
            </a:r>
            <a:r>
              <a:rPr lang="en-US" sz="1200" dirty="0" smtClean="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Accessed </a:t>
            </a:r>
            <a:r>
              <a:rPr lang="en-US" sz="1200" dirty="0" smtClean="0">
                <a:latin typeface="Arial" panose="020B0604020202020204" pitchFamily="34" charset="0"/>
                <a:cs typeface="Arial" panose="020B0604020202020204" pitchFamily="34" charset="0"/>
              </a:rPr>
              <a:t>at:19.10.2021</a:t>
            </a:r>
            <a:r>
              <a:rPr lang="en-US" sz="1200" dirty="0">
                <a:latin typeface="Arial" panose="020B0604020202020204" pitchFamily="34" charset="0"/>
                <a:cs typeface="Arial" panose="020B0604020202020204" pitchFamily="34" charset="0"/>
              </a:rPr>
              <a:t>)</a:t>
            </a:r>
            <a:endParaRPr lang="en-GB" sz="1200" dirty="0" smtClean="0">
              <a:latin typeface="Arial" panose="020B0604020202020204" pitchFamily="34" charset="0"/>
              <a:cs typeface="Arial" panose="020B0604020202020204" pitchFamily="34" charset="0"/>
            </a:endParaRPr>
          </a:p>
          <a:p>
            <a:r>
              <a:rPr lang="en-US" sz="1200" dirty="0" smtClean="0">
                <a:latin typeface="Arial" panose="020B0604020202020204" pitchFamily="34" charset="0"/>
                <a:cs typeface="Arial" panose="020B0604020202020204" pitchFamily="34" charset="0"/>
              </a:rPr>
              <a:t>The famous people, (2021)</a:t>
            </a:r>
            <a:r>
              <a:rPr lang="en-US" sz="1200" i="1" dirty="0" smtClean="0">
                <a:latin typeface="Arial" panose="020B0604020202020204" pitchFamily="34" charset="0"/>
                <a:cs typeface="Arial" panose="020B0604020202020204" pitchFamily="34" charset="0"/>
              </a:rPr>
              <a:t> 32 </a:t>
            </a:r>
            <a:r>
              <a:rPr lang="en-US" sz="1200" i="1" dirty="0">
                <a:latin typeface="Arial" panose="020B0604020202020204" pitchFamily="34" charset="0"/>
                <a:cs typeface="Arial" panose="020B0604020202020204" pitchFamily="34" charset="0"/>
              </a:rPr>
              <a:t>Thought-Provoking Quotes By Lev </a:t>
            </a:r>
            <a:r>
              <a:rPr lang="en-US" sz="1200" i="1" dirty="0" smtClean="0">
                <a:latin typeface="Arial" panose="020B0604020202020204" pitchFamily="34" charset="0"/>
                <a:cs typeface="Arial" panose="020B0604020202020204" pitchFamily="34" charset="0"/>
              </a:rPr>
              <a:t>Vygotsky</a:t>
            </a:r>
            <a:r>
              <a:rPr lang="en-US" sz="1200" dirty="0" smtClean="0">
                <a:latin typeface="Arial" panose="020B0604020202020204" pitchFamily="34" charset="0"/>
                <a:cs typeface="Arial" panose="020B0604020202020204" pitchFamily="34" charset="0"/>
              </a:rPr>
              <a:t>, Available at</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8"/>
              </a:rPr>
              <a:t>https://</a:t>
            </a:r>
            <a:r>
              <a:rPr lang="en-US" sz="1200" dirty="0" smtClean="0">
                <a:latin typeface="Arial" panose="020B0604020202020204" pitchFamily="34" charset="0"/>
                <a:cs typeface="Arial" panose="020B0604020202020204" pitchFamily="34" charset="0"/>
                <a:hlinkClick r:id="rId8"/>
              </a:rPr>
              <a:t>quotes.thefamouspeople.com/lev-vygotsky-5998.php</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at:19.10.2021</a:t>
            </a:r>
            <a:r>
              <a:rPr lang="en-US"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endParaRPr lang="en-GB" sz="1200" dirty="0" smtClean="0">
              <a:latin typeface="Arial" panose="020B0604020202020204" pitchFamily="34" charset="0"/>
              <a:cs typeface="Arial" panose="020B0604020202020204" pitchFamily="34" charset="0"/>
            </a:endParaRPr>
          </a:p>
          <a:p>
            <a:endParaRPr lang="ro-RO"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5"/>
          </p:nvPr>
        </p:nvSpPr>
        <p:spPr/>
        <p:txBody>
          <a:bodyPr/>
          <a:lstStyle/>
          <a:p>
            <a:fld id="{37E8751F-20A6-4347-BCA2-0D932DA7B5CB}" type="slidenum">
              <a:rPr lang="ro-RO" smtClean="0"/>
              <a:t>8</a:t>
            </a:fld>
            <a:endParaRPr lang="ro-RO"/>
          </a:p>
        </p:txBody>
      </p:sp>
    </p:spTree>
    <p:extLst>
      <p:ext uri="{BB962C8B-B14F-4D97-AF65-F5344CB8AC3E}">
        <p14:creationId xmlns:p14="http://schemas.microsoft.com/office/powerpoint/2010/main" val="237907648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749</TotalTime>
  <Words>1073</Words>
  <Application>Microsoft Office PowerPoint</Application>
  <PresentationFormat>On-screen Show (4:3)</PresentationFormat>
  <Paragraphs>119</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Oriel</vt:lpstr>
      <vt:lpstr>PSYCHOLOGY IN HEALTH AND SOCIAL CARE  BMHP4019_BIRM   Lecturer rebecca kavanagh  Student elena vasinc 2016813 </vt:lpstr>
      <vt:lpstr>INTRODUCTION</vt:lpstr>
      <vt:lpstr>PIAGET’S THEORY OF COGNITIVE DEVELOPMENT practical activity – Sea life Birmingham</vt:lpstr>
      <vt:lpstr>Stage of development : preoperational stage </vt:lpstr>
      <vt:lpstr>VYGOTSKY’S THEORY OF SOCIAL CONSTRUCTIVISM practical activity: “TREASURE TRAIL – THE FUN WAY TO EXPLORE”</vt:lpstr>
      <vt:lpstr> Vygotskian themes </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 BMHP4019_BIRM Lecturer rebecca kavanagh</dc:title>
  <dc:creator>Alin Dan Vasinc</dc:creator>
  <cp:lastModifiedBy>Alin Dan Vasinc</cp:lastModifiedBy>
  <cp:revision>117</cp:revision>
  <dcterms:created xsi:type="dcterms:W3CDTF">2021-10-16T11:34:20Z</dcterms:created>
  <dcterms:modified xsi:type="dcterms:W3CDTF">2021-10-19T18:36:52Z</dcterms:modified>
</cp:coreProperties>
</file>