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64" r:id="rId3"/>
    <p:sldId id="257" r:id="rId4"/>
    <p:sldId id="258" r:id="rId5"/>
    <p:sldId id="259" r:id="rId6"/>
    <p:sldId id="260" r:id="rId7"/>
    <p:sldId id="261" r:id="rId8"/>
    <p:sldId id="265" r:id="rId9"/>
    <p:sldId id="266" r:id="rId10"/>
    <p:sldId id="267" r:id="rId11"/>
    <p:sldId id="262" r:id="rId12"/>
    <p:sldId id="263" r:id="rId13"/>
  </p:sldIdLst>
  <p:sldSz cx="18288000" cy="10287000"/>
  <p:notesSz cx="6858000" cy="9144000"/>
  <p:embeddedFontLst>
    <p:embeddedFont>
      <p:font typeface="Canva Sans Bold" panose="020B0803030501040103"/>
      <p:regular r:id="rId14"/>
      <p:bold r:id="rId15"/>
    </p:embeddedFont>
    <p:embeddedFont>
      <p:font typeface="ITC Benguiat" panose="02030603050306020704"/>
      <p:regular r:id="rId16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7301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8467" autoAdjust="0"/>
    <p:restoredTop sz="94676" autoAdjust="0"/>
  </p:normalViewPr>
  <p:slideViewPr>
    <p:cSldViewPr>
      <p:cViewPr varScale="1">
        <p:scale>
          <a:sx n="68" d="100"/>
          <a:sy n="68" d="100"/>
        </p:scale>
        <p:origin x="264" y="57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font" Target="fonts/font3.fntdata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font" Target="fonts/font2.fntdata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1.fntdata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2_3">
  <dgm:title val=""/>
  <dgm:desc val=""/>
  <dgm:catLst>
    <dgm:cat type="accent2" pri="11300"/>
  </dgm:catLst>
  <dgm:styleLbl name="node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shade val="80000"/>
      </a:schemeClr>
      <a:schemeClr val="accent2">
        <a:tint val="7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/>
    <dgm:txEffectClrLst/>
  </dgm:styleLbl>
  <dgm:styleLbl name="ln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9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8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2_3">
  <dgm:title val=""/>
  <dgm:desc val=""/>
  <dgm:catLst>
    <dgm:cat type="accent2" pri="11300"/>
  </dgm:catLst>
  <dgm:styleLbl name="node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shade val="80000"/>
      </a:schemeClr>
      <a:schemeClr val="accent2">
        <a:tint val="7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/>
    <dgm:txEffectClrLst/>
  </dgm:styleLbl>
  <dgm:styleLbl name="ln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9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8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2B2AE6B-2995-F94A-876B-84DC68C68391}" type="doc">
      <dgm:prSet loTypeId="urn:microsoft.com/office/officeart/2005/8/layout/vList2" loCatId="list" qsTypeId="urn:microsoft.com/office/officeart/2005/8/quickstyle/simple1" qsCatId="simple" csTypeId="urn:microsoft.com/office/officeart/2005/8/colors/accent2_2" csCatId="accent2"/>
      <dgm:spPr/>
      <dgm:t>
        <a:bodyPr/>
        <a:lstStyle/>
        <a:p>
          <a:endParaRPr lang="en-GB"/>
        </a:p>
      </dgm:t>
    </dgm:pt>
    <dgm:pt modelId="{6B97568C-D31B-8E4F-B824-2FD0A4C3405E}">
      <dgm:prSet custT="1"/>
      <dgm:spPr/>
      <dgm:t>
        <a:bodyPr/>
        <a:lstStyle/>
        <a:p>
          <a:r>
            <a:rPr lang="en-PK" sz="2400"/>
            <a:t>Introduction</a:t>
          </a:r>
        </a:p>
      </dgm:t>
    </dgm:pt>
    <dgm:pt modelId="{75F569AA-A3EE-DC48-8FCA-18D58E4EEF8B}" type="parTrans" cxnId="{C883D46C-6221-1A41-9CC2-789106C4C268}">
      <dgm:prSet/>
      <dgm:spPr/>
      <dgm:t>
        <a:bodyPr/>
        <a:lstStyle/>
        <a:p>
          <a:endParaRPr lang="en-GB"/>
        </a:p>
      </dgm:t>
    </dgm:pt>
    <dgm:pt modelId="{1761BB58-DEAF-3A4C-A538-A76CB066502D}" type="sibTrans" cxnId="{C883D46C-6221-1A41-9CC2-789106C4C268}">
      <dgm:prSet/>
      <dgm:spPr/>
      <dgm:t>
        <a:bodyPr/>
        <a:lstStyle/>
        <a:p>
          <a:endParaRPr lang="en-GB"/>
        </a:p>
      </dgm:t>
    </dgm:pt>
    <dgm:pt modelId="{DBF27661-0DB6-094E-AA55-393389C48B01}">
      <dgm:prSet custT="1"/>
      <dgm:spPr/>
      <dgm:t>
        <a:bodyPr/>
        <a:lstStyle/>
        <a:p>
          <a:r>
            <a:rPr lang="en-PK" sz="2400" dirty="0"/>
            <a:t>Company Background</a:t>
          </a:r>
        </a:p>
      </dgm:t>
    </dgm:pt>
    <dgm:pt modelId="{DAF24C77-8F18-3E45-8DD6-3485DFEE2D9F}" type="parTrans" cxnId="{F176FC03-B129-E843-987C-63EC9D1B88E8}">
      <dgm:prSet/>
      <dgm:spPr/>
      <dgm:t>
        <a:bodyPr/>
        <a:lstStyle/>
        <a:p>
          <a:endParaRPr lang="en-GB"/>
        </a:p>
      </dgm:t>
    </dgm:pt>
    <dgm:pt modelId="{584BA7EC-D714-1C48-B713-C9B8083D696B}" type="sibTrans" cxnId="{F176FC03-B129-E843-987C-63EC9D1B88E8}">
      <dgm:prSet/>
      <dgm:spPr/>
      <dgm:t>
        <a:bodyPr/>
        <a:lstStyle/>
        <a:p>
          <a:endParaRPr lang="en-GB"/>
        </a:p>
      </dgm:t>
    </dgm:pt>
    <dgm:pt modelId="{85AA462E-B9F0-EC48-8160-6A5F1C956B9B}">
      <dgm:prSet custT="1"/>
      <dgm:spPr/>
      <dgm:t>
        <a:bodyPr/>
        <a:lstStyle/>
        <a:p>
          <a:r>
            <a:rPr lang="en-PK" sz="2400"/>
            <a:t>Problem: nature and scope</a:t>
          </a:r>
        </a:p>
      </dgm:t>
    </dgm:pt>
    <dgm:pt modelId="{ACD16BD9-8641-9742-84F5-B425CFFC8EF2}" type="parTrans" cxnId="{93DAA4D7-9A1F-164F-929B-BBDDAAACE6E4}">
      <dgm:prSet/>
      <dgm:spPr/>
      <dgm:t>
        <a:bodyPr/>
        <a:lstStyle/>
        <a:p>
          <a:endParaRPr lang="en-GB"/>
        </a:p>
      </dgm:t>
    </dgm:pt>
    <dgm:pt modelId="{4FE83D24-3927-3E4D-884F-DD572C15D08B}" type="sibTrans" cxnId="{93DAA4D7-9A1F-164F-929B-BBDDAAACE6E4}">
      <dgm:prSet/>
      <dgm:spPr/>
      <dgm:t>
        <a:bodyPr/>
        <a:lstStyle/>
        <a:p>
          <a:endParaRPr lang="en-GB"/>
        </a:p>
      </dgm:t>
    </dgm:pt>
    <dgm:pt modelId="{8106822D-4E8A-3C46-9378-75847A5663B2}">
      <dgm:prSet custT="1"/>
      <dgm:spPr/>
      <dgm:t>
        <a:bodyPr/>
        <a:lstStyle/>
        <a:p>
          <a:r>
            <a:rPr lang="en-PK" sz="2400"/>
            <a:t>PESTLE Analysis: Basil’s Bakery</a:t>
          </a:r>
        </a:p>
      </dgm:t>
    </dgm:pt>
    <dgm:pt modelId="{C9515E92-E74E-284B-8464-E78423712A84}" type="parTrans" cxnId="{D7CC6DCF-B3B7-CA45-A46D-8AA80BFBAB85}">
      <dgm:prSet/>
      <dgm:spPr/>
      <dgm:t>
        <a:bodyPr/>
        <a:lstStyle/>
        <a:p>
          <a:endParaRPr lang="en-GB"/>
        </a:p>
      </dgm:t>
    </dgm:pt>
    <dgm:pt modelId="{B9FD2B7D-81C6-A34F-861C-B61AE6ACB6A6}" type="sibTrans" cxnId="{D7CC6DCF-B3B7-CA45-A46D-8AA80BFBAB85}">
      <dgm:prSet/>
      <dgm:spPr/>
      <dgm:t>
        <a:bodyPr/>
        <a:lstStyle/>
        <a:p>
          <a:endParaRPr lang="en-GB"/>
        </a:p>
      </dgm:t>
    </dgm:pt>
    <dgm:pt modelId="{41F6C7AB-0D10-8344-B2C2-EA4B91B57E79}">
      <dgm:prSet custT="1"/>
      <dgm:spPr/>
      <dgm:t>
        <a:bodyPr/>
        <a:lstStyle/>
        <a:p>
          <a:r>
            <a:rPr lang="en-PK" sz="2400"/>
            <a:t>Cause and effect analysis: Fishbone Diagram</a:t>
          </a:r>
        </a:p>
      </dgm:t>
    </dgm:pt>
    <dgm:pt modelId="{1C782029-9D7B-514A-B004-E891D47758D2}" type="parTrans" cxnId="{CA36E34D-1F98-2E4F-8AA3-625D821AAE8F}">
      <dgm:prSet/>
      <dgm:spPr/>
      <dgm:t>
        <a:bodyPr/>
        <a:lstStyle/>
        <a:p>
          <a:endParaRPr lang="en-GB"/>
        </a:p>
      </dgm:t>
    </dgm:pt>
    <dgm:pt modelId="{6C2AB14E-5BBA-3242-8B3E-E1B1EEB89860}" type="sibTrans" cxnId="{CA36E34D-1F98-2E4F-8AA3-625D821AAE8F}">
      <dgm:prSet/>
      <dgm:spPr/>
      <dgm:t>
        <a:bodyPr/>
        <a:lstStyle/>
        <a:p>
          <a:endParaRPr lang="en-GB"/>
        </a:p>
      </dgm:t>
    </dgm:pt>
    <dgm:pt modelId="{1544B485-45E5-BF43-B19B-BEDFBAEB9AF9}">
      <dgm:prSet custT="1"/>
      <dgm:spPr/>
      <dgm:t>
        <a:bodyPr/>
        <a:lstStyle/>
        <a:p>
          <a:r>
            <a:rPr lang="en-GB" sz="2400"/>
            <a:t>C</a:t>
          </a:r>
          <a:r>
            <a:rPr lang="en-PK" sz="2400"/>
            <a:t>onclusion </a:t>
          </a:r>
        </a:p>
      </dgm:t>
    </dgm:pt>
    <dgm:pt modelId="{A34BFC19-21FE-F74D-BAD0-EC51B1B73BEF}" type="parTrans" cxnId="{91746892-36F8-5045-83EF-E67F14046BF4}">
      <dgm:prSet/>
      <dgm:spPr/>
      <dgm:t>
        <a:bodyPr/>
        <a:lstStyle/>
        <a:p>
          <a:endParaRPr lang="en-GB"/>
        </a:p>
      </dgm:t>
    </dgm:pt>
    <dgm:pt modelId="{945FB94A-D38C-4E42-B172-C2D07E4BE6B2}" type="sibTrans" cxnId="{91746892-36F8-5045-83EF-E67F14046BF4}">
      <dgm:prSet/>
      <dgm:spPr/>
      <dgm:t>
        <a:bodyPr/>
        <a:lstStyle/>
        <a:p>
          <a:endParaRPr lang="en-GB"/>
        </a:p>
      </dgm:t>
    </dgm:pt>
    <dgm:pt modelId="{E5DF3DF2-7E76-AD4D-AD7A-B199102D8AF1}">
      <dgm:prSet custT="1"/>
      <dgm:spPr/>
      <dgm:t>
        <a:bodyPr/>
        <a:lstStyle/>
        <a:p>
          <a:r>
            <a:rPr lang="en-PK" sz="2400" dirty="0"/>
            <a:t>References</a:t>
          </a:r>
        </a:p>
      </dgm:t>
    </dgm:pt>
    <dgm:pt modelId="{5FC5175C-75E6-7E41-ADAA-1CA32718B755}" type="parTrans" cxnId="{388D0765-5F08-5B43-86BF-6507D408B58A}">
      <dgm:prSet/>
      <dgm:spPr/>
      <dgm:t>
        <a:bodyPr/>
        <a:lstStyle/>
        <a:p>
          <a:endParaRPr lang="en-GB"/>
        </a:p>
      </dgm:t>
    </dgm:pt>
    <dgm:pt modelId="{F49DD600-9703-064D-8DA1-87526BD9BA4C}" type="sibTrans" cxnId="{388D0765-5F08-5B43-86BF-6507D408B58A}">
      <dgm:prSet/>
      <dgm:spPr/>
      <dgm:t>
        <a:bodyPr/>
        <a:lstStyle/>
        <a:p>
          <a:endParaRPr lang="en-GB"/>
        </a:p>
      </dgm:t>
    </dgm:pt>
    <dgm:pt modelId="{823085F0-AB4C-6748-8BFF-66551BDD6EA2}" type="pres">
      <dgm:prSet presAssocID="{32B2AE6B-2995-F94A-876B-84DC68C68391}" presName="linear" presStyleCnt="0">
        <dgm:presLayoutVars>
          <dgm:animLvl val="lvl"/>
          <dgm:resizeHandles val="exact"/>
        </dgm:presLayoutVars>
      </dgm:prSet>
      <dgm:spPr/>
    </dgm:pt>
    <dgm:pt modelId="{4F6234E1-CB82-2741-AAEF-B273F95384FD}" type="pres">
      <dgm:prSet presAssocID="{6B97568C-D31B-8E4F-B824-2FD0A4C3405E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B823FDA9-B58E-954D-975E-E3DFE7C9B0EE}" type="pres">
      <dgm:prSet presAssocID="{1761BB58-DEAF-3A4C-A538-A76CB066502D}" presName="spacer" presStyleCnt="0"/>
      <dgm:spPr/>
    </dgm:pt>
    <dgm:pt modelId="{F9759736-8765-1047-A14B-2B7270B0E13B}" type="pres">
      <dgm:prSet presAssocID="{DBF27661-0DB6-094E-AA55-393389C48B01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6CD17DD3-C7BE-7540-A7D0-407AB2CFC6C3}" type="pres">
      <dgm:prSet presAssocID="{584BA7EC-D714-1C48-B713-C9B8083D696B}" presName="spacer" presStyleCnt="0"/>
      <dgm:spPr/>
    </dgm:pt>
    <dgm:pt modelId="{41890473-F2F1-AF44-9181-97CCC801B4A0}" type="pres">
      <dgm:prSet presAssocID="{85AA462E-B9F0-EC48-8160-6A5F1C956B9B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51B380DD-B295-E94A-981C-C1067ECBD8F3}" type="pres">
      <dgm:prSet presAssocID="{4FE83D24-3927-3E4D-884F-DD572C15D08B}" presName="spacer" presStyleCnt="0"/>
      <dgm:spPr/>
    </dgm:pt>
    <dgm:pt modelId="{65920384-2B20-6E48-B4DB-AA8EA978B89C}" type="pres">
      <dgm:prSet presAssocID="{8106822D-4E8A-3C46-9378-75847A5663B2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878D659B-052C-FB44-95FC-5A5B14987712}" type="pres">
      <dgm:prSet presAssocID="{B9FD2B7D-81C6-A34F-861C-B61AE6ACB6A6}" presName="spacer" presStyleCnt="0"/>
      <dgm:spPr/>
    </dgm:pt>
    <dgm:pt modelId="{73370317-D4EF-1C49-A166-35B2BAC51C34}" type="pres">
      <dgm:prSet presAssocID="{41F6C7AB-0D10-8344-B2C2-EA4B91B57E79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743CC1DE-1E02-9449-AB1B-B191029EC7BA}" type="pres">
      <dgm:prSet presAssocID="{6C2AB14E-5BBA-3242-8B3E-E1B1EEB89860}" presName="spacer" presStyleCnt="0"/>
      <dgm:spPr/>
    </dgm:pt>
    <dgm:pt modelId="{6F74C2C7-2B90-2346-BE44-AAAD529CF3E3}" type="pres">
      <dgm:prSet presAssocID="{1544B485-45E5-BF43-B19B-BEDFBAEB9AF9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5232DD92-8926-FC44-99C5-F06059A72D61}" type="pres">
      <dgm:prSet presAssocID="{945FB94A-D38C-4E42-B172-C2D07E4BE6B2}" presName="spacer" presStyleCnt="0"/>
      <dgm:spPr/>
    </dgm:pt>
    <dgm:pt modelId="{9F7A24C8-BDD1-0A43-998A-28FEF7AA5697}" type="pres">
      <dgm:prSet presAssocID="{E5DF3DF2-7E76-AD4D-AD7A-B199102D8AF1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F176FC03-B129-E843-987C-63EC9D1B88E8}" srcId="{32B2AE6B-2995-F94A-876B-84DC68C68391}" destId="{DBF27661-0DB6-094E-AA55-393389C48B01}" srcOrd="1" destOrd="0" parTransId="{DAF24C77-8F18-3E45-8DD6-3485DFEE2D9F}" sibTransId="{584BA7EC-D714-1C48-B713-C9B8083D696B}"/>
    <dgm:cxn modelId="{3FADB622-399A-0F47-AA19-8BAC59600139}" type="presOf" srcId="{32B2AE6B-2995-F94A-876B-84DC68C68391}" destId="{823085F0-AB4C-6748-8BFF-66551BDD6EA2}" srcOrd="0" destOrd="0" presId="urn:microsoft.com/office/officeart/2005/8/layout/vList2"/>
    <dgm:cxn modelId="{FC346328-345B-054F-A09C-DC1648447701}" type="presOf" srcId="{85AA462E-B9F0-EC48-8160-6A5F1C956B9B}" destId="{41890473-F2F1-AF44-9181-97CCC801B4A0}" srcOrd="0" destOrd="0" presId="urn:microsoft.com/office/officeart/2005/8/layout/vList2"/>
    <dgm:cxn modelId="{CA36E34D-1F98-2E4F-8AA3-625D821AAE8F}" srcId="{32B2AE6B-2995-F94A-876B-84DC68C68391}" destId="{41F6C7AB-0D10-8344-B2C2-EA4B91B57E79}" srcOrd="4" destOrd="0" parTransId="{1C782029-9D7B-514A-B004-E891D47758D2}" sibTransId="{6C2AB14E-5BBA-3242-8B3E-E1B1EEB89860}"/>
    <dgm:cxn modelId="{6DF64F59-EF14-A342-96F6-590597A8D456}" type="presOf" srcId="{6B97568C-D31B-8E4F-B824-2FD0A4C3405E}" destId="{4F6234E1-CB82-2741-AAEF-B273F95384FD}" srcOrd="0" destOrd="0" presId="urn:microsoft.com/office/officeart/2005/8/layout/vList2"/>
    <dgm:cxn modelId="{B8409A5A-ED2C-FA46-961F-2507AAF8BA66}" type="presOf" srcId="{1544B485-45E5-BF43-B19B-BEDFBAEB9AF9}" destId="{6F74C2C7-2B90-2346-BE44-AAAD529CF3E3}" srcOrd="0" destOrd="0" presId="urn:microsoft.com/office/officeart/2005/8/layout/vList2"/>
    <dgm:cxn modelId="{388D0765-5F08-5B43-86BF-6507D408B58A}" srcId="{32B2AE6B-2995-F94A-876B-84DC68C68391}" destId="{E5DF3DF2-7E76-AD4D-AD7A-B199102D8AF1}" srcOrd="6" destOrd="0" parTransId="{5FC5175C-75E6-7E41-ADAA-1CA32718B755}" sibTransId="{F49DD600-9703-064D-8DA1-87526BD9BA4C}"/>
    <dgm:cxn modelId="{C883D46C-6221-1A41-9CC2-789106C4C268}" srcId="{32B2AE6B-2995-F94A-876B-84DC68C68391}" destId="{6B97568C-D31B-8E4F-B824-2FD0A4C3405E}" srcOrd="0" destOrd="0" parTransId="{75F569AA-A3EE-DC48-8FCA-18D58E4EEF8B}" sibTransId="{1761BB58-DEAF-3A4C-A538-A76CB066502D}"/>
    <dgm:cxn modelId="{70132B85-9347-C140-845C-5B399C80C4DF}" type="presOf" srcId="{41F6C7AB-0D10-8344-B2C2-EA4B91B57E79}" destId="{73370317-D4EF-1C49-A166-35B2BAC51C34}" srcOrd="0" destOrd="0" presId="urn:microsoft.com/office/officeart/2005/8/layout/vList2"/>
    <dgm:cxn modelId="{91746892-36F8-5045-83EF-E67F14046BF4}" srcId="{32B2AE6B-2995-F94A-876B-84DC68C68391}" destId="{1544B485-45E5-BF43-B19B-BEDFBAEB9AF9}" srcOrd="5" destOrd="0" parTransId="{A34BFC19-21FE-F74D-BAD0-EC51B1B73BEF}" sibTransId="{945FB94A-D38C-4E42-B172-C2D07E4BE6B2}"/>
    <dgm:cxn modelId="{3AA021A7-4B34-2F4B-AF56-D90DB9FA4F5C}" type="presOf" srcId="{DBF27661-0DB6-094E-AA55-393389C48B01}" destId="{F9759736-8765-1047-A14B-2B7270B0E13B}" srcOrd="0" destOrd="0" presId="urn:microsoft.com/office/officeart/2005/8/layout/vList2"/>
    <dgm:cxn modelId="{D7CC6DCF-B3B7-CA45-A46D-8AA80BFBAB85}" srcId="{32B2AE6B-2995-F94A-876B-84DC68C68391}" destId="{8106822D-4E8A-3C46-9378-75847A5663B2}" srcOrd="3" destOrd="0" parTransId="{C9515E92-E74E-284B-8464-E78423712A84}" sibTransId="{B9FD2B7D-81C6-A34F-861C-B61AE6ACB6A6}"/>
    <dgm:cxn modelId="{93DAA4D7-9A1F-164F-929B-BBDDAAACE6E4}" srcId="{32B2AE6B-2995-F94A-876B-84DC68C68391}" destId="{85AA462E-B9F0-EC48-8160-6A5F1C956B9B}" srcOrd="2" destOrd="0" parTransId="{ACD16BD9-8641-9742-84F5-B425CFFC8EF2}" sibTransId="{4FE83D24-3927-3E4D-884F-DD572C15D08B}"/>
    <dgm:cxn modelId="{0B1C36E0-638A-B746-BEC3-DC5D43E7C30A}" type="presOf" srcId="{8106822D-4E8A-3C46-9378-75847A5663B2}" destId="{65920384-2B20-6E48-B4DB-AA8EA978B89C}" srcOrd="0" destOrd="0" presId="urn:microsoft.com/office/officeart/2005/8/layout/vList2"/>
    <dgm:cxn modelId="{AD3067FB-A9FD-A74A-BB28-1FABCFA48107}" type="presOf" srcId="{E5DF3DF2-7E76-AD4D-AD7A-B199102D8AF1}" destId="{9F7A24C8-BDD1-0A43-998A-28FEF7AA5697}" srcOrd="0" destOrd="0" presId="urn:microsoft.com/office/officeart/2005/8/layout/vList2"/>
    <dgm:cxn modelId="{8A624D9F-D31D-BE42-AC0C-2BAF087D763C}" type="presParOf" srcId="{823085F0-AB4C-6748-8BFF-66551BDD6EA2}" destId="{4F6234E1-CB82-2741-AAEF-B273F95384FD}" srcOrd="0" destOrd="0" presId="urn:microsoft.com/office/officeart/2005/8/layout/vList2"/>
    <dgm:cxn modelId="{74E3B5A1-32CF-4949-9398-F09B5E2B4719}" type="presParOf" srcId="{823085F0-AB4C-6748-8BFF-66551BDD6EA2}" destId="{B823FDA9-B58E-954D-975E-E3DFE7C9B0EE}" srcOrd="1" destOrd="0" presId="urn:microsoft.com/office/officeart/2005/8/layout/vList2"/>
    <dgm:cxn modelId="{97A0E782-7B11-374E-97BD-AC74E79BEFC4}" type="presParOf" srcId="{823085F0-AB4C-6748-8BFF-66551BDD6EA2}" destId="{F9759736-8765-1047-A14B-2B7270B0E13B}" srcOrd="2" destOrd="0" presId="urn:microsoft.com/office/officeart/2005/8/layout/vList2"/>
    <dgm:cxn modelId="{8A840770-6DD4-294E-BF00-7E586F57688E}" type="presParOf" srcId="{823085F0-AB4C-6748-8BFF-66551BDD6EA2}" destId="{6CD17DD3-C7BE-7540-A7D0-407AB2CFC6C3}" srcOrd="3" destOrd="0" presId="urn:microsoft.com/office/officeart/2005/8/layout/vList2"/>
    <dgm:cxn modelId="{9A0DE55E-ABF5-4F47-AB56-0663C697CA18}" type="presParOf" srcId="{823085F0-AB4C-6748-8BFF-66551BDD6EA2}" destId="{41890473-F2F1-AF44-9181-97CCC801B4A0}" srcOrd="4" destOrd="0" presId="urn:microsoft.com/office/officeart/2005/8/layout/vList2"/>
    <dgm:cxn modelId="{E451F481-3058-284E-A671-6C46A5158499}" type="presParOf" srcId="{823085F0-AB4C-6748-8BFF-66551BDD6EA2}" destId="{51B380DD-B295-E94A-981C-C1067ECBD8F3}" srcOrd="5" destOrd="0" presId="urn:microsoft.com/office/officeart/2005/8/layout/vList2"/>
    <dgm:cxn modelId="{A96DA38C-B103-ED45-B363-CB3293DD6BC7}" type="presParOf" srcId="{823085F0-AB4C-6748-8BFF-66551BDD6EA2}" destId="{65920384-2B20-6E48-B4DB-AA8EA978B89C}" srcOrd="6" destOrd="0" presId="urn:microsoft.com/office/officeart/2005/8/layout/vList2"/>
    <dgm:cxn modelId="{3B6757AD-72F1-6348-B2F1-B4888C39A0C1}" type="presParOf" srcId="{823085F0-AB4C-6748-8BFF-66551BDD6EA2}" destId="{878D659B-052C-FB44-95FC-5A5B14987712}" srcOrd="7" destOrd="0" presId="urn:microsoft.com/office/officeart/2005/8/layout/vList2"/>
    <dgm:cxn modelId="{E1B8D32B-5407-A045-A102-BA113D7C2843}" type="presParOf" srcId="{823085F0-AB4C-6748-8BFF-66551BDD6EA2}" destId="{73370317-D4EF-1C49-A166-35B2BAC51C34}" srcOrd="8" destOrd="0" presId="urn:microsoft.com/office/officeart/2005/8/layout/vList2"/>
    <dgm:cxn modelId="{B11E59B2-7B65-4047-BFF6-45B98EB5150D}" type="presParOf" srcId="{823085F0-AB4C-6748-8BFF-66551BDD6EA2}" destId="{743CC1DE-1E02-9449-AB1B-B191029EC7BA}" srcOrd="9" destOrd="0" presId="urn:microsoft.com/office/officeart/2005/8/layout/vList2"/>
    <dgm:cxn modelId="{A6E8CB8A-5AFA-A645-BF48-D061B53E6298}" type="presParOf" srcId="{823085F0-AB4C-6748-8BFF-66551BDD6EA2}" destId="{6F74C2C7-2B90-2346-BE44-AAAD529CF3E3}" srcOrd="10" destOrd="0" presId="urn:microsoft.com/office/officeart/2005/8/layout/vList2"/>
    <dgm:cxn modelId="{B705FA13-1AD0-5548-9983-6427D1213C3A}" type="presParOf" srcId="{823085F0-AB4C-6748-8BFF-66551BDD6EA2}" destId="{5232DD92-8926-FC44-99C5-F06059A72D61}" srcOrd="11" destOrd="0" presId="urn:microsoft.com/office/officeart/2005/8/layout/vList2"/>
    <dgm:cxn modelId="{1BF89090-8AD4-0248-A1FB-E1A79D3215E9}" type="presParOf" srcId="{823085F0-AB4C-6748-8BFF-66551BDD6EA2}" destId="{9F7A24C8-BDD1-0A43-998A-28FEF7AA5697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2548F49-DDD0-1043-AC42-CB0B88E70E4A}" type="doc">
      <dgm:prSet loTypeId="urn:microsoft.com/office/officeart/2005/8/layout/vList2" loCatId="list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GB"/>
        </a:p>
      </dgm:t>
    </dgm:pt>
    <dgm:pt modelId="{10DC229A-9CAF-764A-B75B-72456D9CA70C}">
      <dgm:prSet custT="1"/>
      <dgm:spPr/>
      <dgm:t>
        <a:bodyPr/>
        <a:lstStyle/>
        <a:p>
          <a:r>
            <a:rPr lang="en-US" sz="2400" dirty="0">
              <a:solidFill>
                <a:schemeClr val="bg1"/>
              </a:solidFill>
            </a:rPr>
            <a:t>Purpose of the Presentation</a:t>
          </a:r>
          <a:endParaRPr lang="en-PK" sz="2400" dirty="0">
            <a:solidFill>
              <a:schemeClr val="bg1"/>
            </a:solidFill>
          </a:endParaRPr>
        </a:p>
      </dgm:t>
    </dgm:pt>
    <dgm:pt modelId="{6CE3E70C-A099-E542-A384-A44D39539DF6}" type="parTrans" cxnId="{A245118A-785A-6246-92E2-C65326681E7B}">
      <dgm:prSet/>
      <dgm:spPr/>
      <dgm:t>
        <a:bodyPr/>
        <a:lstStyle/>
        <a:p>
          <a:endParaRPr lang="en-GB"/>
        </a:p>
      </dgm:t>
    </dgm:pt>
    <dgm:pt modelId="{18CACDCF-F751-AE4B-828D-6586DCF9A641}" type="sibTrans" cxnId="{A245118A-785A-6246-92E2-C65326681E7B}">
      <dgm:prSet/>
      <dgm:spPr/>
      <dgm:t>
        <a:bodyPr/>
        <a:lstStyle/>
        <a:p>
          <a:endParaRPr lang="en-GB"/>
        </a:p>
      </dgm:t>
    </dgm:pt>
    <dgm:pt modelId="{91679945-A29D-AA4F-A4B2-1877F3894FEA}">
      <dgm:prSet custT="1"/>
      <dgm:spPr/>
      <dgm:t>
        <a:bodyPr/>
        <a:lstStyle/>
        <a:p>
          <a:r>
            <a:rPr lang="en-US" sz="2400" dirty="0">
              <a:solidFill>
                <a:schemeClr val="bg1"/>
              </a:solidFill>
            </a:rPr>
            <a:t>This presentation investigates the reasons behind the decline and stagnation of sales at Basil's Bakery. </a:t>
          </a:r>
          <a:endParaRPr lang="en-PK" sz="2400" dirty="0">
            <a:solidFill>
              <a:schemeClr val="bg1"/>
            </a:solidFill>
          </a:endParaRPr>
        </a:p>
      </dgm:t>
    </dgm:pt>
    <dgm:pt modelId="{7D37DFA1-11A8-9B4B-87AF-1C0F9EDA7A3D}" type="parTrans" cxnId="{D8D69CCD-4082-9245-8EE5-EC3A0FC26A6D}">
      <dgm:prSet/>
      <dgm:spPr/>
      <dgm:t>
        <a:bodyPr/>
        <a:lstStyle/>
        <a:p>
          <a:endParaRPr lang="en-GB"/>
        </a:p>
      </dgm:t>
    </dgm:pt>
    <dgm:pt modelId="{09A4E15A-6B8F-264D-8DC7-1E6C35FF7172}" type="sibTrans" cxnId="{D8D69CCD-4082-9245-8EE5-EC3A0FC26A6D}">
      <dgm:prSet/>
      <dgm:spPr/>
      <dgm:t>
        <a:bodyPr/>
        <a:lstStyle/>
        <a:p>
          <a:endParaRPr lang="en-GB"/>
        </a:p>
      </dgm:t>
    </dgm:pt>
    <dgm:pt modelId="{2497E549-23BF-F844-B36E-76FE72D81AF1}">
      <dgm:prSet custT="1"/>
      <dgm:spPr/>
      <dgm:t>
        <a:bodyPr/>
        <a:lstStyle/>
        <a:p>
          <a:r>
            <a:rPr lang="en-US" sz="2400" dirty="0">
              <a:solidFill>
                <a:schemeClr val="bg1"/>
              </a:solidFill>
            </a:rPr>
            <a:t>What is Problem Solving?</a:t>
          </a:r>
          <a:endParaRPr lang="en-PK" sz="2400" dirty="0">
            <a:solidFill>
              <a:schemeClr val="bg1"/>
            </a:solidFill>
          </a:endParaRPr>
        </a:p>
      </dgm:t>
    </dgm:pt>
    <dgm:pt modelId="{4F86EE9B-C445-2147-956B-0BBE7B230FEE}" type="parTrans" cxnId="{0F5F493D-8F24-254E-B2DF-C54BBD3A55A1}">
      <dgm:prSet/>
      <dgm:spPr/>
      <dgm:t>
        <a:bodyPr/>
        <a:lstStyle/>
        <a:p>
          <a:endParaRPr lang="en-GB"/>
        </a:p>
      </dgm:t>
    </dgm:pt>
    <dgm:pt modelId="{92A0C0FC-98D1-F649-8E5F-E214E600605E}" type="sibTrans" cxnId="{0F5F493D-8F24-254E-B2DF-C54BBD3A55A1}">
      <dgm:prSet/>
      <dgm:spPr/>
      <dgm:t>
        <a:bodyPr/>
        <a:lstStyle/>
        <a:p>
          <a:endParaRPr lang="en-GB"/>
        </a:p>
      </dgm:t>
    </dgm:pt>
    <dgm:pt modelId="{88A456D2-5BD0-584B-9987-41387B17A9D4}">
      <dgm:prSet custT="1"/>
      <dgm:spPr/>
      <dgm:t>
        <a:bodyPr/>
        <a:lstStyle/>
        <a:p>
          <a:r>
            <a:rPr lang="en-US" sz="2400" dirty="0">
              <a:solidFill>
                <a:schemeClr val="bg1"/>
              </a:solidFill>
            </a:rPr>
            <a:t>Problem solving is a systematic process used to identify causes of issues, evaluate alternatives, and develop effective solutions (Robbins and Coulter, 2022).</a:t>
          </a:r>
          <a:endParaRPr lang="en-PK" sz="2400" dirty="0">
            <a:solidFill>
              <a:schemeClr val="bg1"/>
            </a:solidFill>
          </a:endParaRPr>
        </a:p>
      </dgm:t>
    </dgm:pt>
    <dgm:pt modelId="{2BD6D02E-7EE0-384E-9E7B-3A2BA95184D1}" type="parTrans" cxnId="{0A26AA37-20EA-0741-B654-19DCE1637C2A}">
      <dgm:prSet/>
      <dgm:spPr/>
      <dgm:t>
        <a:bodyPr/>
        <a:lstStyle/>
        <a:p>
          <a:endParaRPr lang="en-GB"/>
        </a:p>
      </dgm:t>
    </dgm:pt>
    <dgm:pt modelId="{41C677FD-EC6C-E044-BCF7-C30812F64F9E}" type="sibTrans" cxnId="{0A26AA37-20EA-0741-B654-19DCE1637C2A}">
      <dgm:prSet/>
      <dgm:spPr/>
      <dgm:t>
        <a:bodyPr/>
        <a:lstStyle/>
        <a:p>
          <a:endParaRPr lang="en-GB"/>
        </a:p>
      </dgm:t>
    </dgm:pt>
    <dgm:pt modelId="{928F621F-0A8F-0142-9480-C78C3A7EC25D}">
      <dgm:prSet custT="1"/>
      <dgm:spPr/>
      <dgm:t>
        <a:bodyPr/>
        <a:lstStyle/>
        <a:p>
          <a:r>
            <a:rPr lang="en-US" sz="2400" dirty="0">
              <a:solidFill>
                <a:schemeClr val="bg1"/>
              </a:solidFill>
            </a:rPr>
            <a:t>What is Decision Making?</a:t>
          </a:r>
          <a:endParaRPr lang="en-PK" sz="2400" dirty="0">
            <a:solidFill>
              <a:schemeClr val="bg1"/>
            </a:solidFill>
          </a:endParaRPr>
        </a:p>
      </dgm:t>
    </dgm:pt>
    <dgm:pt modelId="{FD9C664F-FB52-964B-943F-1E83CE454FCB}" type="parTrans" cxnId="{8C0EBBFE-BF71-6A45-A0E5-9D4A783F43C6}">
      <dgm:prSet/>
      <dgm:spPr/>
      <dgm:t>
        <a:bodyPr/>
        <a:lstStyle/>
        <a:p>
          <a:endParaRPr lang="en-GB"/>
        </a:p>
      </dgm:t>
    </dgm:pt>
    <dgm:pt modelId="{B0A94F0D-512B-2040-89B7-913DA7B74E6C}" type="sibTrans" cxnId="{8C0EBBFE-BF71-6A45-A0E5-9D4A783F43C6}">
      <dgm:prSet/>
      <dgm:spPr/>
      <dgm:t>
        <a:bodyPr/>
        <a:lstStyle/>
        <a:p>
          <a:endParaRPr lang="en-GB"/>
        </a:p>
      </dgm:t>
    </dgm:pt>
    <dgm:pt modelId="{549B9925-3BE5-654E-85DB-70E9D6E8050A}">
      <dgm:prSet custT="1"/>
      <dgm:spPr/>
      <dgm:t>
        <a:bodyPr/>
        <a:lstStyle/>
        <a:p>
          <a:r>
            <a:rPr lang="en-US" sz="2400" dirty="0">
              <a:solidFill>
                <a:schemeClr val="bg1"/>
              </a:solidFill>
            </a:rPr>
            <a:t>Decision making involves selecting the most appropriate course of action from available alternatives to achieve </a:t>
          </a:r>
          <a:r>
            <a:rPr lang="en-US" sz="2400" dirty="0" err="1">
              <a:solidFill>
                <a:schemeClr val="bg1"/>
              </a:solidFill>
            </a:rPr>
            <a:t>organisational</a:t>
          </a:r>
          <a:r>
            <a:rPr lang="en-US" sz="2400" dirty="0">
              <a:solidFill>
                <a:schemeClr val="bg1"/>
              </a:solidFill>
            </a:rPr>
            <a:t> objectives (Daft, 2021).</a:t>
          </a:r>
          <a:endParaRPr lang="en-PK" sz="2400" dirty="0">
            <a:solidFill>
              <a:schemeClr val="bg1"/>
            </a:solidFill>
          </a:endParaRPr>
        </a:p>
      </dgm:t>
    </dgm:pt>
    <dgm:pt modelId="{C04F6CC3-9F26-984F-894C-4A70B928EACB}" type="parTrans" cxnId="{61DDE2BE-54DC-F141-AF87-AF08CB448200}">
      <dgm:prSet/>
      <dgm:spPr/>
      <dgm:t>
        <a:bodyPr/>
        <a:lstStyle/>
        <a:p>
          <a:endParaRPr lang="en-GB"/>
        </a:p>
      </dgm:t>
    </dgm:pt>
    <dgm:pt modelId="{36353E12-BDCD-B94B-8214-7BBA4272D2AA}" type="sibTrans" cxnId="{61DDE2BE-54DC-F141-AF87-AF08CB448200}">
      <dgm:prSet/>
      <dgm:spPr/>
      <dgm:t>
        <a:bodyPr/>
        <a:lstStyle/>
        <a:p>
          <a:endParaRPr lang="en-GB"/>
        </a:p>
      </dgm:t>
    </dgm:pt>
    <dgm:pt modelId="{1EC88CA3-AFDD-2A4A-B9A8-8E8EEBC64B36}" type="pres">
      <dgm:prSet presAssocID="{52548F49-DDD0-1043-AC42-CB0B88E70E4A}" presName="linear" presStyleCnt="0">
        <dgm:presLayoutVars>
          <dgm:animLvl val="lvl"/>
          <dgm:resizeHandles val="exact"/>
        </dgm:presLayoutVars>
      </dgm:prSet>
      <dgm:spPr/>
    </dgm:pt>
    <dgm:pt modelId="{941DB4BB-432C-3545-AF86-989497FE7FBC}" type="pres">
      <dgm:prSet presAssocID="{10DC229A-9CAF-764A-B75B-72456D9CA70C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F8DB4E07-A67C-8445-819B-315BA73A09C6}" type="pres">
      <dgm:prSet presAssocID="{10DC229A-9CAF-764A-B75B-72456D9CA70C}" presName="childText" presStyleLbl="revTx" presStyleIdx="0" presStyleCnt="3">
        <dgm:presLayoutVars>
          <dgm:bulletEnabled val="1"/>
        </dgm:presLayoutVars>
      </dgm:prSet>
      <dgm:spPr/>
    </dgm:pt>
    <dgm:pt modelId="{7496DCBE-9397-2D4E-BA77-7F9666EFF3FB}" type="pres">
      <dgm:prSet presAssocID="{2497E549-23BF-F844-B36E-76FE72D81AF1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D4C04CE4-2629-9148-B230-3BA1392F76C1}" type="pres">
      <dgm:prSet presAssocID="{2497E549-23BF-F844-B36E-76FE72D81AF1}" presName="childText" presStyleLbl="revTx" presStyleIdx="1" presStyleCnt="3">
        <dgm:presLayoutVars>
          <dgm:bulletEnabled val="1"/>
        </dgm:presLayoutVars>
      </dgm:prSet>
      <dgm:spPr/>
    </dgm:pt>
    <dgm:pt modelId="{3E84BDAF-7DDF-7F4C-AC20-7B95FA300719}" type="pres">
      <dgm:prSet presAssocID="{928F621F-0A8F-0142-9480-C78C3A7EC25D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4225CE82-AE9E-404A-A507-808EDFCC5494}" type="pres">
      <dgm:prSet presAssocID="{928F621F-0A8F-0142-9480-C78C3A7EC25D}" presName="childText" presStyleLbl="revTx" presStyleIdx="2" presStyleCnt="3">
        <dgm:presLayoutVars>
          <dgm:bulletEnabled val="1"/>
        </dgm:presLayoutVars>
      </dgm:prSet>
      <dgm:spPr/>
    </dgm:pt>
  </dgm:ptLst>
  <dgm:cxnLst>
    <dgm:cxn modelId="{C9E8D60C-682D-5E4E-A93C-BC4491D13EDB}" type="presOf" srcId="{88A456D2-5BD0-584B-9987-41387B17A9D4}" destId="{D4C04CE4-2629-9148-B230-3BA1392F76C1}" srcOrd="0" destOrd="0" presId="urn:microsoft.com/office/officeart/2005/8/layout/vList2"/>
    <dgm:cxn modelId="{931C802B-9F7C-3242-8387-4A3B39ABEE18}" type="presOf" srcId="{10DC229A-9CAF-764A-B75B-72456D9CA70C}" destId="{941DB4BB-432C-3545-AF86-989497FE7FBC}" srcOrd="0" destOrd="0" presId="urn:microsoft.com/office/officeart/2005/8/layout/vList2"/>
    <dgm:cxn modelId="{0A26AA37-20EA-0741-B654-19DCE1637C2A}" srcId="{2497E549-23BF-F844-B36E-76FE72D81AF1}" destId="{88A456D2-5BD0-584B-9987-41387B17A9D4}" srcOrd="0" destOrd="0" parTransId="{2BD6D02E-7EE0-384E-9E7B-3A2BA95184D1}" sibTransId="{41C677FD-EC6C-E044-BCF7-C30812F64F9E}"/>
    <dgm:cxn modelId="{0F5F493D-8F24-254E-B2DF-C54BBD3A55A1}" srcId="{52548F49-DDD0-1043-AC42-CB0B88E70E4A}" destId="{2497E549-23BF-F844-B36E-76FE72D81AF1}" srcOrd="1" destOrd="0" parTransId="{4F86EE9B-C445-2147-956B-0BBE7B230FEE}" sibTransId="{92A0C0FC-98D1-F649-8E5F-E214E600605E}"/>
    <dgm:cxn modelId="{9DC4E44A-A965-7044-ACB0-0323C440FBEA}" type="presOf" srcId="{549B9925-3BE5-654E-85DB-70E9D6E8050A}" destId="{4225CE82-AE9E-404A-A507-808EDFCC5494}" srcOrd="0" destOrd="0" presId="urn:microsoft.com/office/officeart/2005/8/layout/vList2"/>
    <dgm:cxn modelId="{A245118A-785A-6246-92E2-C65326681E7B}" srcId="{52548F49-DDD0-1043-AC42-CB0B88E70E4A}" destId="{10DC229A-9CAF-764A-B75B-72456D9CA70C}" srcOrd="0" destOrd="0" parTransId="{6CE3E70C-A099-E542-A384-A44D39539DF6}" sibTransId="{18CACDCF-F751-AE4B-828D-6586DCF9A641}"/>
    <dgm:cxn modelId="{ABA3D5A9-BE5D-6140-AE95-6A92F1871816}" type="presOf" srcId="{52548F49-DDD0-1043-AC42-CB0B88E70E4A}" destId="{1EC88CA3-AFDD-2A4A-B9A8-8E8EEBC64B36}" srcOrd="0" destOrd="0" presId="urn:microsoft.com/office/officeart/2005/8/layout/vList2"/>
    <dgm:cxn modelId="{7030F5AE-8FA7-4C4C-BDFC-CB8C053962B0}" type="presOf" srcId="{91679945-A29D-AA4F-A4B2-1877F3894FEA}" destId="{F8DB4E07-A67C-8445-819B-315BA73A09C6}" srcOrd="0" destOrd="0" presId="urn:microsoft.com/office/officeart/2005/8/layout/vList2"/>
    <dgm:cxn modelId="{7DB412B7-94B4-9A44-89D6-1053CA86AC8B}" type="presOf" srcId="{928F621F-0A8F-0142-9480-C78C3A7EC25D}" destId="{3E84BDAF-7DDF-7F4C-AC20-7B95FA300719}" srcOrd="0" destOrd="0" presId="urn:microsoft.com/office/officeart/2005/8/layout/vList2"/>
    <dgm:cxn modelId="{61DDE2BE-54DC-F141-AF87-AF08CB448200}" srcId="{928F621F-0A8F-0142-9480-C78C3A7EC25D}" destId="{549B9925-3BE5-654E-85DB-70E9D6E8050A}" srcOrd="0" destOrd="0" parTransId="{C04F6CC3-9F26-984F-894C-4A70B928EACB}" sibTransId="{36353E12-BDCD-B94B-8214-7BBA4272D2AA}"/>
    <dgm:cxn modelId="{D8D69CCD-4082-9245-8EE5-EC3A0FC26A6D}" srcId="{10DC229A-9CAF-764A-B75B-72456D9CA70C}" destId="{91679945-A29D-AA4F-A4B2-1877F3894FEA}" srcOrd="0" destOrd="0" parTransId="{7D37DFA1-11A8-9B4B-87AF-1C0F9EDA7A3D}" sibTransId="{09A4E15A-6B8F-264D-8DC7-1E6C35FF7172}"/>
    <dgm:cxn modelId="{4F5FCBF8-B401-A54A-A37A-CC5E2F4FFDE4}" type="presOf" srcId="{2497E549-23BF-F844-B36E-76FE72D81AF1}" destId="{7496DCBE-9397-2D4E-BA77-7F9666EFF3FB}" srcOrd="0" destOrd="0" presId="urn:microsoft.com/office/officeart/2005/8/layout/vList2"/>
    <dgm:cxn modelId="{8C0EBBFE-BF71-6A45-A0E5-9D4A783F43C6}" srcId="{52548F49-DDD0-1043-AC42-CB0B88E70E4A}" destId="{928F621F-0A8F-0142-9480-C78C3A7EC25D}" srcOrd="2" destOrd="0" parTransId="{FD9C664F-FB52-964B-943F-1E83CE454FCB}" sibTransId="{B0A94F0D-512B-2040-89B7-913DA7B74E6C}"/>
    <dgm:cxn modelId="{1207CC92-2EF0-1A41-85A6-8404B8463218}" type="presParOf" srcId="{1EC88CA3-AFDD-2A4A-B9A8-8E8EEBC64B36}" destId="{941DB4BB-432C-3545-AF86-989497FE7FBC}" srcOrd="0" destOrd="0" presId="urn:microsoft.com/office/officeart/2005/8/layout/vList2"/>
    <dgm:cxn modelId="{DA5BBB10-B761-E146-8297-948015E4E8F4}" type="presParOf" srcId="{1EC88CA3-AFDD-2A4A-B9A8-8E8EEBC64B36}" destId="{F8DB4E07-A67C-8445-819B-315BA73A09C6}" srcOrd="1" destOrd="0" presId="urn:microsoft.com/office/officeart/2005/8/layout/vList2"/>
    <dgm:cxn modelId="{D1ED9F25-1664-FF4C-8D5C-7FCBE2B36C2A}" type="presParOf" srcId="{1EC88CA3-AFDD-2A4A-B9A8-8E8EEBC64B36}" destId="{7496DCBE-9397-2D4E-BA77-7F9666EFF3FB}" srcOrd="2" destOrd="0" presId="urn:microsoft.com/office/officeart/2005/8/layout/vList2"/>
    <dgm:cxn modelId="{A3886CA9-AFC1-974C-BC22-0E70B2BE276E}" type="presParOf" srcId="{1EC88CA3-AFDD-2A4A-B9A8-8E8EEBC64B36}" destId="{D4C04CE4-2629-9148-B230-3BA1392F76C1}" srcOrd="3" destOrd="0" presId="urn:microsoft.com/office/officeart/2005/8/layout/vList2"/>
    <dgm:cxn modelId="{1E7C333B-71E0-EC4D-BAE5-50750D5D5693}" type="presParOf" srcId="{1EC88CA3-AFDD-2A4A-B9A8-8E8EEBC64B36}" destId="{3E84BDAF-7DDF-7F4C-AC20-7B95FA300719}" srcOrd="4" destOrd="0" presId="urn:microsoft.com/office/officeart/2005/8/layout/vList2"/>
    <dgm:cxn modelId="{78586196-A925-FA4E-AFC6-E80D2C967A4C}" type="presParOf" srcId="{1EC88CA3-AFDD-2A4A-B9A8-8E8EEBC64B36}" destId="{4225CE82-AE9E-404A-A507-808EDFCC5494}" srcOrd="5" destOrd="0" presId="urn:microsoft.com/office/officeart/2005/8/layout/vList2"/>
  </dgm:cxnLst>
  <dgm:bg>
    <a:noFill/>
  </dgm:bg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5ABFD8C-26EB-4703-ABF3-FD59B685947C}" type="doc">
      <dgm:prSet loTypeId="urn:diagrams.loki3.com/BracketList" loCatId="list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D277D969-BEAE-4C5F-A478-9A3065599ADB}">
      <dgm:prSet custT="1"/>
      <dgm:spPr/>
      <dgm:t>
        <a:bodyPr/>
        <a:lstStyle/>
        <a:p>
          <a:r>
            <a:rPr lang="en-US" sz="2400" b="1" dirty="0">
              <a:latin typeface="+mj-lt"/>
            </a:rPr>
            <a:t>Main Problem</a:t>
          </a:r>
          <a:endParaRPr lang="en-US" sz="2400" dirty="0">
            <a:latin typeface="+mj-lt"/>
          </a:endParaRPr>
        </a:p>
      </dgm:t>
    </dgm:pt>
    <dgm:pt modelId="{0971E693-6E4E-4F87-A6D8-C0C3BECD2284}" type="parTrans" cxnId="{3A279EA0-D404-4B51-A05E-B1BDED21CCE9}">
      <dgm:prSet/>
      <dgm:spPr/>
      <dgm:t>
        <a:bodyPr/>
        <a:lstStyle/>
        <a:p>
          <a:endParaRPr lang="en-US"/>
        </a:p>
      </dgm:t>
    </dgm:pt>
    <dgm:pt modelId="{D599ED00-A9D0-4ED3-B548-3E72FE88F3D6}" type="sibTrans" cxnId="{3A279EA0-D404-4B51-A05E-B1BDED21CCE9}">
      <dgm:prSet/>
      <dgm:spPr/>
      <dgm:t>
        <a:bodyPr/>
        <a:lstStyle/>
        <a:p>
          <a:endParaRPr lang="en-US"/>
        </a:p>
      </dgm:t>
    </dgm:pt>
    <dgm:pt modelId="{EAB17E1B-9FFC-4FC0-AEE0-D871507ED485}">
      <dgm:prSet custT="1"/>
      <dgm:spPr/>
      <dgm:t>
        <a:bodyPr/>
        <a:lstStyle/>
        <a:p>
          <a:r>
            <a:rPr lang="en-US" sz="2400" dirty="0">
              <a:latin typeface="+mj-lt"/>
            </a:rPr>
            <a:t>The primary issue facing Basil's Bakery is the long-term stagnation of sales despite the lifting of pandemic restrictions.</a:t>
          </a:r>
        </a:p>
      </dgm:t>
    </dgm:pt>
    <dgm:pt modelId="{888329D7-40FB-4F96-AB2A-5BC97E6E9CFF}" type="parTrans" cxnId="{0D65BA08-53B3-4619-BEBA-3B6B3AABBCA3}">
      <dgm:prSet/>
      <dgm:spPr/>
      <dgm:t>
        <a:bodyPr/>
        <a:lstStyle/>
        <a:p>
          <a:endParaRPr lang="en-US"/>
        </a:p>
      </dgm:t>
    </dgm:pt>
    <dgm:pt modelId="{3B0F026C-C13D-4E66-97BA-BAA65E996967}" type="sibTrans" cxnId="{0D65BA08-53B3-4619-BEBA-3B6B3AABBCA3}">
      <dgm:prSet/>
      <dgm:spPr/>
      <dgm:t>
        <a:bodyPr/>
        <a:lstStyle/>
        <a:p>
          <a:endParaRPr lang="en-US"/>
        </a:p>
      </dgm:t>
    </dgm:pt>
    <dgm:pt modelId="{65FCA9F9-D65F-4DA3-B4E5-1CF486D92CDA}">
      <dgm:prSet custT="1"/>
      <dgm:spPr/>
      <dgm:t>
        <a:bodyPr/>
        <a:lstStyle/>
        <a:p>
          <a:r>
            <a:rPr lang="en-US" sz="2400" b="1">
              <a:latin typeface="+mj-lt"/>
            </a:rPr>
            <a:t>Nature of the Problem</a:t>
          </a:r>
          <a:endParaRPr lang="en-US" sz="2400">
            <a:latin typeface="+mj-lt"/>
          </a:endParaRPr>
        </a:p>
      </dgm:t>
    </dgm:pt>
    <dgm:pt modelId="{092B1087-4108-441C-91EF-66524394872B}" type="parTrans" cxnId="{6087A68C-5002-4CCA-BEF0-FA3638B7BA63}">
      <dgm:prSet/>
      <dgm:spPr/>
      <dgm:t>
        <a:bodyPr/>
        <a:lstStyle/>
        <a:p>
          <a:endParaRPr lang="en-US"/>
        </a:p>
      </dgm:t>
    </dgm:pt>
    <dgm:pt modelId="{93907ADF-7068-4466-B155-C14D10BE6229}" type="sibTrans" cxnId="{6087A68C-5002-4CCA-BEF0-FA3638B7BA63}">
      <dgm:prSet/>
      <dgm:spPr/>
      <dgm:t>
        <a:bodyPr/>
        <a:lstStyle/>
        <a:p>
          <a:endParaRPr lang="en-US"/>
        </a:p>
      </dgm:t>
    </dgm:pt>
    <dgm:pt modelId="{227977FE-9A94-4544-96AB-CF0B379009C0}">
      <dgm:prSet custT="1"/>
      <dgm:spPr/>
      <dgm:t>
        <a:bodyPr/>
        <a:lstStyle/>
        <a:p>
          <a:pPr rtl="0"/>
          <a:r>
            <a:rPr lang="en-US" sz="2400" b="1" dirty="0">
              <a:latin typeface="+mj-lt"/>
            </a:rPr>
            <a:t>Reduced Customer Footfall</a:t>
          </a:r>
          <a:endParaRPr lang="en-US" sz="2400" dirty="0">
            <a:latin typeface="+mj-lt"/>
          </a:endParaRPr>
        </a:p>
      </dgm:t>
    </dgm:pt>
    <dgm:pt modelId="{9CE37BE9-5F09-43C9-96A8-DD2204AD4EA3}" type="parTrans" cxnId="{5E7A94D6-2681-4052-B38B-AEE655BB1354}">
      <dgm:prSet/>
      <dgm:spPr/>
      <dgm:t>
        <a:bodyPr/>
        <a:lstStyle/>
        <a:p>
          <a:endParaRPr lang="en-US"/>
        </a:p>
      </dgm:t>
    </dgm:pt>
    <dgm:pt modelId="{02D1E71F-D947-4C25-8A91-B55551F7EF3C}" type="sibTrans" cxnId="{5E7A94D6-2681-4052-B38B-AEE655BB1354}">
      <dgm:prSet/>
      <dgm:spPr/>
      <dgm:t>
        <a:bodyPr/>
        <a:lstStyle/>
        <a:p>
          <a:endParaRPr lang="en-US"/>
        </a:p>
      </dgm:t>
    </dgm:pt>
    <dgm:pt modelId="{F5805D4C-2139-4E94-9718-386F8133D12E}">
      <dgm:prSet custT="1"/>
      <dgm:spPr/>
      <dgm:t>
        <a:bodyPr/>
        <a:lstStyle/>
        <a:p>
          <a:r>
            <a:rPr lang="en-US" sz="2400" b="1" dirty="0">
              <a:latin typeface="+mj-lt"/>
            </a:rPr>
            <a:t>Growth of Hybrid Working </a:t>
          </a:r>
          <a:r>
            <a:rPr lang="en-US" sz="2400" dirty="0">
              <a:latin typeface="+mj-lt"/>
            </a:rPr>
            <a:t>(CIPD, 2024).</a:t>
          </a:r>
        </a:p>
      </dgm:t>
    </dgm:pt>
    <dgm:pt modelId="{05B76736-6616-441B-8F59-7A2CBF6C6115}" type="parTrans" cxnId="{82B2A8C7-98F5-4BEF-8B68-CDAAD15E5516}">
      <dgm:prSet/>
      <dgm:spPr/>
      <dgm:t>
        <a:bodyPr/>
        <a:lstStyle/>
        <a:p>
          <a:endParaRPr lang="en-US"/>
        </a:p>
      </dgm:t>
    </dgm:pt>
    <dgm:pt modelId="{0BFD528E-8B59-4FEC-8398-7B1540AED670}" type="sibTrans" cxnId="{82B2A8C7-98F5-4BEF-8B68-CDAAD15E5516}">
      <dgm:prSet/>
      <dgm:spPr/>
      <dgm:t>
        <a:bodyPr/>
        <a:lstStyle/>
        <a:p>
          <a:endParaRPr lang="en-US"/>
        </a:p>
      </dgm:t>
    </dgm:pt>
    <dgm:pt modelId="{563EDAB3-CDD4-48E6-97FE-ECAC69BC4504}">
      <dgm:prSet custT="1"/>
      <dgm:spPr/>
      <dgm:t>
        <a:bodyPr/>
        <a:lstStyle/>
        <a:p>
          <a:r>
            <a:rPr lang="en-US" sz="2400" b="1" dirty="0">
              <a:latin typeface="+mj-lt"/>
            </a:rPr>
            <a:t>Rising Operating Costs </a:t>
          </a:r>
          <a:r>
            <a:rPr lang="en-US" sz="2400" dirty="0">
              <a:latin typeface="+mj-lt"/>
            </a:rPr>
            <a:t>(FSB, 2024).</a:t>
          </a:r>
        </a:p>
      </dgm:t>
    </dgm:pt>
    <dgm:pt modelId="{6AD4B675-FE26-44A1-87CF-F84C871D8373}" type="parTrans" cxnId="{0C4A6938-CDBE-42D5-8AAA-3B153D55F14B}">
      <dgm:prSet/>
      <dgm:spPr/>
      <dgm:t>
        <a:bodyPr/>
        <a:lstStyle/>
        <a:p>
          <a:endParaRPr lang="en-US"/>
        </a:p>
      </dgm:t>
    </dgm:pt>
    <dgm:pt modelId="{1057EB3E-A814-4EBA-A377-DBEFB365E889}" type="sibTrans" cxnId="{0C4A6938-CDBE-42D5-8AAA-3B153D55F14B}">
      <dgm:prSet/>
      <dgm:spPr/>
      <dgm:t>
        <a:bodyPr/>
        <a:lstStyle/>
        <a:p>
          <a:endParaRPr lang="en-US"/>
        </a:p>
      </dgm:t>
    </dgm:pt>
    <dgm:pt modelId="{B5786BD4-BA8F-4361-BC36-47B51682AD90}">
      <dgm:prSet custT="1"/>
      <dgm:spPr/>
      <dgm:t>
        <a:bodyPr/>
        <a:lstStyle/>
        <a:p>
          <a:r>
            <a:rPr lang="en-US" sz="2400" dirty="0">
              <a:latin typeface="+mj-lt"/>
            </a:rPr>
            <a:t>I</a:t>
          </a:r>
          <a:r>
            <a:rPr lang="en-US" sz="2400" b="1" dirty="0">
              <a:latin typeface="+mj-lt"/>
            </a:rPr>
            <a:t>mpact on Business</a:t>
          </a:r>
          <a:endParaRPr lang="en-US" sz="2400" dirty="0">
            <a:latin typeface="+mj-lt"/>
          </a:endParaRPr>
        </a:p>
      </dgm:t>
    </dgm:pt>
    <dgm:pt modelId="{C96EC014-73F0-4750-9F45-4AA594815D12}" type="parTrans" cxnId="{ACE0888A-5609-48FF-A922-B1649E7A81D7}">
      <dgm:prSet/>
      <dgm:spPr/>
      <dgm:t>
        <a:bodyPr/>
        <a:lstStyle/>
        <a:p>
          <a:endParaRPr lang="en-US"/>
        </a:p>
      </dgm:t>
    </dgm:pt>
    <dgm:pt modelId="{62727CB5-978B-4A45-A66D-A85A76C8B5D0}" type="sibTrans" cxnId="{ACE0888A-5609-48FF-A922-B1649E7A81D7}">
      <dgm:prSet/>
      <dgm:spPr/>
      <dgm:t>
        <a:bodyPr/>
        <a:lstStyle/>
        <a:p>
          <a:endParaRPr lang="en-US"/>
        </a:p>
      </dgm:t>
    </dgm:pt>
    <dgm:pt modelId="{DE2FD3C2-DB93-4410-B838-1A8A31F9A846}" type="pres">
      <dgm:prSet presAssocID="{05ABFD8C-26EB-4703-ABF3-FD59B685947C}" presName="Name0" presStyleCnt="0">
        <dgm:presLayoutVars>
          <dgm:dir/>
          <dgm:animLvl val="lvl"/>
          <dgm:resizeHandles val="exact"/>
        </dgm:presLayoutVars>
      </dgm:prSet>
      <dgm:spPr/>
    </dgm:pt>
    <dgm:pt modelId="{968079BB-CFA8-43A6-B972-A4ABFED7DEFE}" type="pres">
      <dgm:prSet presAssocID="{D277D969-BEAE-4C5F-A478-9A3065599ADB}" presName="linNode" presStyleCnt="0"/>
      <dgm:spPr/>
    </dgm:pt>
    <dgm:pt modelId="{113769B0-3FD9-470C-8247-5928FA97573E}" type="pres">
      <dgm:prSet presAssocID="{D277D969-BEAE-4C5F-A478-9A3065599ADB}" presName="parTx" presStyleLbl="revTx" presStyleIdx="0" presStyleCnt="2">
        <dgm:presLayoutVars>
          <dgm:chMax val="1"/>
          <dgm:bulletEnabled val="1"/>
        </dgm:presLayoutVars>
      </dgm:prSet>
      <dgm:spPr/>
    </dgm:pt>
    <dgm:pt modelId="{4FC23A68-A233-4B85-B20C-941E4F62BAE3}" type="pres">
      <dgm:prSet presAssocID="{D277D969-BEAE-4C5F-A478-9A3065599ADB}" presName="bracket" presStyleLbl="parChTrans1D1" presStyleIdx="0" presStyleCnt="2"/>
      <dgm:spPr/>
    </dgm:pt>
    <dgm:pt modelId="{8DADB390-117D-4B1D-9935-041B0A4F9DFB}" type="pres">
      <dgm:prSet presAssocID="{D277D969-BEAE-4C5F-A478-9A3065599ADB}" presName="spH" presStyleCnt="0"/>
      <dgm:spPr/>
    </dgm:pt>
    <dgm:pt modelId="{F47A9A41-A782-4569-9027-D3295518DCAE}" type="pres">
      <dgm:prSet presAssocID="{D277D969-BEAE-4C5F-A478-9A3065599ADB}" presName="desTx" presStyleLbl="node1" presStyleIdx="0" presStyleCnt="2" custLinFactX="3401" custLinFactNeighborX="100000" custLinFactNeighborY="-88031">
        <dgm:presLayoutVars>
          <dgm:bulletEnabled val="1"/>
        </dgm:presLayoutVars>
      </dgm:prSet>
      <dgm:spPr/>
    </dgm:pt>
    <dgm:pt modelId="{B4099C1B-E46D-4B60-950F-9C4C4F0C9A9D}" type="pres">
      <dgm:prSet presAssocID="{D599ED00-A9D0-4ED3-B548-3E72FE88F3D6}" presName="spV" presStyleCnt="0"/>
      <dgm:spPr/>
    </dgm:pt>
    <dgm:pt modelId="{C1650E9D-3ECF-4C5F-8C69-1443A87ACB53}" type="pres">
      <dgm:prSet presAssocID="{65FCA9F9-D65F-4DA3-B4E5-1CF486D92CDA}" presName="linNode" presStyleCnt="0"/>
      <dgm:spPr/>
    </dgm:pt>
    <dgm:pt modelId="{CB863905-9670-425D-B25C-BFF1874FBFC3}" type="pres">
      <dgm:prSet presAssocID="{65FCA9F9-D65F-4DA3-B4E5-1CF486D92CDA}" presName="parTx" presStyleLbl="revTx" presStyleIdx="1" presStyleCnt="2">
        <dgm:presLayoutVars>
          <dgm:chMax val="1"/>
          <dgm:bulletEnabled val="1"/>
        </dgm:presLayoutVars>
      </dgm:prSet>
      <dgm:spPr/>
    </dgm:pt>
    <dgm:pt modelId="{2691AC69-B27B-4B49-B802-92AED69B9B89}" type="pres">
      <dgm:prSet presAssocID="{65FCA9F9-D65F-4DA3-B4E5-1CF486D92CDA}" presName="bracket" presStyleLbl="parChTrans1D1" presStyleIdx="1" presStyleCnt="2"/>
      <dgm:spPr/>
    </dgm:pt>
    <dgm:pt modelId="{C6C095ED-A00D-4918-A36C-8654F60329AF}" type="pres">
      <dgm:prSet presAssocID="{65FCA9F9-D65F-4DA3-B4E5-1CF486D92CDA}" presName="spH" presStyleCnt="0"/>
      <dgm:spPr/>
    </dgm:pt>
    <dgm:pt modelId="{3071B970-89FF-42FC-ABD5-19044193A26C}" type="pres">
      <dgm:prSet presAssocID="{65FCA9F9-D65F-4DA3-B4E5-1CF486D92CDA}" presName="desTx" presStyleLbl="node1" presStyleIdx="1" presStyleCnt="2" custScaleX="71989" custScaleY="125792">
        <dgm:presLayoutVars>
          <dgm:bulletEnabled val="1"/>
        </dgm:presLayoutVars>
      </dgm:prSet>
      <dgm:spPr/>
    </dgm:pt>
  </dgm:ptLst>
  <dgm:cxnLst>
    <dgm:cxn modelId="{0D65BA08-53B3-4619-BEBA-3B6B3AABBCA3}" srcId="{D277D969-BEAE-4C5F-A478-9A3065599ADB}" destId="{EAB17E1B-9FFC-4FC0-AEE0-D871507ED485}" srcOrd="0" destOrd="0" parTransId="{888329D7-40FB-4F96-AB2A-5BC97E6E9CFF}" sibTransId="{3B0F026C-C13D-4E66-97BA-BAA65E996967}"/>
    <dgm:cxn modelId="{6DB8AD0B-69B4-C74D-BBEA-4952F23CB367}" type="presOf" srcId="{F5805D4C-2139-4E94-9718-386F8133D12E}" destId="{3071B970-89FF-42FC-ABD5-19044193A26C}" srcOrd="0" destOrd="1" presId="urn:diagrams.loki3.com/BracketList"/>
    <dgm:cxn modelId="{4FE8EE0F-6464-6A4D-86DF-7CECA58AB043}" type="presOf" srcId="{B5786BD4-BA8F-4361-BC36-47B51682AD90}" destId="{3071B970-89FF-42FC-ABD5-19044193A26C}" srcOrd="0" destOrd="3" presId="urn:diagrams.loki3.com/BracketList"/>
    <dgm:cxn modelId="{0C4A6938-CDBE-42D5-8AAA-3B153D55F14B}" srcId="{65FCA9F9-D65F-4DA3-B4E5-1CF486D92CDA}" destId="{563EDAB3-CDD4-48E6-97FE-ECAC69BC4504}" srcOrd="2" destOrd="0" parTransId="{6AD4B675-FE26-44A1-87CF-F84C871D8373}" sibTransId="{1057EB3E-A814-4EBA-A377-DBEFB365E889}"/>
    <dgm:cxn modelId="{4A075E6C-CB98-4BFC-8E10-669A460DFF74}" type="presOf" srcId="{05ABFD8C-26EB-4703-ABF3-FD59B685947C}" destId="{DE2FD3C2-DB93-4410-B838-1A8A31F9A846}" srcOrd="0" destOrd="0" presId="urn:diagrams.loki3.com/BracketList"/>
    <dgm:cxn modelId="{ACE0888A-5609-48FF-A922-B1649E7A81D7}" srcId="{65FCA9F9-D65F-4DA3-B4E5-1CF486D92CDA}" destId="{B5786BD4-BA8F-4361-BC36-47B51682AD90}" srcOrd="3" destOrd="0" parTransId="{C96EC014-73F0-4750-9F45-4AA594815D12}" sibTransId="{62727CB5-978B-4A45-A66D-A85A76C8B5D0}"/>
    <dgm:cxn modelId="{6087A68C-5002-4CCA-BEF0-FA3638B7BA63}" srcId="{05ABFD8C-26EB-4703-ABF3-FD59B685947C}" destId="{65FCA9F9-D65F-4DA3-B4E5-1CF486D92CDA}" srcOrd="1" destOrd="0" parTransId="{092B1087-4108-441C-91EF-66524394872B}" sibTransId="{93907ADF-7068-4466-B155-C14D10BE6229}"/>
    <dgm:cxn modelId="{E0559A90-C2BB-45D2-AAA5-46794272939E}" type="presOf" srcId="{D277D969-BEAE-4C5F-A478-9A3065599ADB}" destId="{113769B0-3FD9-470C-8247-5928FA97573E}" srcOrd="0" destOrd="0" presId="urn:diagrams.loki3.com/BracketList"/>
    <dgm:cxn modelId="{3A279EA0-D404-4B51-A05E-B1BDED21CCE9}" srcId="{05ABFD8C-26EB-4703-ABF3-FD59B685947C}" destId="{D277D969-BEAE-4C5F-A478-9A3065599ADB}" srcOrd="0" destOrd="0" parTransId="{0971E693-6E4E-4F87-A6D8-C0C3BECD2284}" sibTransId="{D599ED00-A9D0-4ED3-B548-3E72FE88F3D6}"/>
    <dgm:cxn modelId="{82B2A8C7-98F5-4BEF-8B68-CDAAD15E5516}" srcId="{65FCA9F9-D65F-4DA3-B4E5-1CF486D92CDA}" destId="{F5805D4C-2139-4E94-9718-386F8133D12E}" srcOrd="1" destOrd="0" parTransId="{05B76736-6616-441B-8F59-7A2CBF6C6115}" sibTransId="{0BFD528E-8B59-4FEC-8398-7B1540AED670}"/>
    <dgm:cxn modelId="{5E7A94D6-2681-4052-B38B-AEE655BB1354}" srcId="{65FCA9F9-D65F-4DA3-B4E5-1CF486D92CDA}" destId="{227977FE-9A94-4544-96AB-CF0B379009C0}" srcOrd="0" destOrd="0" parTransId="{9CE37BE9-5F09-43C9-96A8-DD2204AD4EA3}" sibTransId="{02D1E71F-D947-4C25-8A91-B55551F7EF3C}"/>
    <dgm:cxn modelId="{2DFE9CD9-D5A7-4576-8A69-31C97DDB9348}" type="presOf" srcId="{EAB17E1B-9FFC-4FC0-AEE0-D871507ED485}" destId="{F47A9A41-A782-4569-9027-D3295518DCAE}" srcOrd="0" destOrd="0" presId="urn:diagrams.loki3.com/BracketList"/>
    <dgm:cxn modelId="{0A21E2D9-CAF3-4568-A63E-5C7F1696EFC2}" type="presOf" srcId="{227977FE-9A94-4544-96AB-CF0B379009C0}" destId="{3071B970-89FF-42FC-ABD5-19044193A26C}" srcOrd="0" destOrd="0" presId="urn:diagrams.loki3.com/BracketList"/>
    <dgm:cxn modelId="{CBE230DE-174A-8145-B709-B4F1B9E4B803}" type="presOf" srcId="{563EDAB3-CDD4-48E6-97FE-ECAC69BC4504}" destId="{3071B970-89FF-42FC-ABD5-19044193A26C}" srcOrd="0" destOrd="2" presId="urn:diagrams.loki3.com/BracketList"/>
    <dgm:cxn modelId="{D95420EB-81A4-4541-82EB-BABA4A6BBBB1}" type="presOf" srcId="{65FCA9F9-D65F-4DA3-B4E5-1CF486D92CDA}" destId="{CB863905-9670-425D-B25C-BFF1874FBFC3}" srcOrd="0" destOrd="0" presId="urn:diagrams.loki3.com/BracketList"/>
    <dgm:cxn modelId="{ED4E6484-89B8-404A-B2AB-B1509700AE56}" type="presParOf" srcId="{DE2FD3C2-DB93-4410-B838-1A8A31F9A846}" destId="{968079BB-CFA8-43A6-B972-A4ABFED7DEFE}" srcOrd="0" destOrd="0" presId="urn:diagrams.loki3.com/BracketList"/>
    <dgm:cxn modelId="{4BE9E6C2-9426-4782-8191-4C737DB46DF3}" type="presParOf" srcId="{968079BB-CFA8-43A6-B972-A4ABFED7DEFE}" destId="{113769B0-3FD9-470C-8247-5928FA97573E}" srcOrd="0" destOrd="0" presId="urn:diagrams.loki3.com/BracketList"/>
    <dgm:cxn modelId="{E73EDF09-DB08-49A4-A2ED-66E8E61703C5}" type="presParOf" srcId="{968079BB-CFA8-43A6-B972-A4ABFED7DEFE}" destId="{4FC23A68-A233-4B85-B20C-941E4F62BAE3}" srcOrd="1" destOrd="0" presId="urn:diagrams.loki3.com/BracketList"/>
    <dgm:cxn modelId="{9E1E8DA3-33D8-41EF-ADA2-4321B447CBAA}" type="presParOf" srcId="{968079BB-CFA8-43A6-B972-A4ABFED7DEFE}" destId="{8DADB390-117D-4B1D-9935-041B0A4F9DFB}" srcOrd="2" destOrd="0" presId="urn:diagrams.loki3.com/BracketList"/>
    <dgm:cxn modelId="{A7056770-B11A-45DB-AE77-B30FBACDDBC7}" type="presParOf" srcId="{968079BB-CFA8-43A6-B972-A4ABFED7DEFE}" destId="{F47A9A41-A782-4569-9027-D3295518DCAE}" srcOrd="3" destOrd="0" presId="urn:diagrams.loki3.com/BracketList"/>
    <dgm:cxn modelId="{752F5AFD-D566-4203-9BA7-7F469DE1D7AE}" type="presParOf" srcId="{DE2FD3C2-DB93-4410-B838-1A8A31F9A846}" destId="{B4099C1B-E46D-4B60-950F-9C4C4F0C9A9D}" srcOrd="1" destOrd="0" presId="urn:diagrams.loki3.com/BracketList"/>
    <dgm:cxn modelId="{70EF641D-48FD-468E-B6E9-D1982FB42AF0}" type="presParOf" srcId="{DE2FD3C2-DB93-4410-B838-1A8A31F9A846}" destId="{C1650E9D-3ECF-4C5F-8C69-1443A87ACB53}" srcOrd="2" destOrd="0" presId="urn:diagrams.loki3.com/BracketList"/>
    <dgm:cxn modelId="{3708F92E-8AAB-451D-A4E9-E402EE10550C}" type="presParOf" srcId="{C1650E9D-3ECF-4C5F-8C69-1443A87ACB53}" destId="{CB863905-9670-425D-B25C-BFF1874FBFC3}" srcOrd="0" destOrd="0" presId="urn:diagrams.loki3.com/BracketList"/>
    <dgm:cxn modelId="{F5B29F1F-766B-43D5-96CD-68D3F6F45F50}" type="presParOf" srcId="{C1650E9D-3ECF-4C5F-8C69-1443A87ACB53}" destId="{2691AC69-B27B-4B49-B802-92AED69B9B89}" srcOrd="1" destOrd="0" presId="urn:diagrams.loki3.com/BracketList"/>
    <dgm:cxn modelId="{C7F90B67-7CFC-4C11-8EBB-9CC5E0947A71}" type="presParOf" srcId="{C1650E9D-3ECF-4C5F-8C69-1443A87ACB53}" destId="{C6C095ED-A00D-4918-A36C-8654F60329AF}" srcOrd="2" destOrd="0" presId="urn:diagrams.loki3.com/BracketList"/>
    <dgm:cxn modelId="{F8F24567-31DC-4570-99F4-91FDEC620E5E}" type="presParOf" srcId="{C1650E9D-3ECF-4C5F-8C69-1443A87ACB53}" destId="{3071B970-89FF-42FC-ABD5-19044193A26C}" srcOrd="3" destOrd="0" presId="urn:diagrams.loki3.com/Bracket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6327A6E-20C0-B444-9769-848CBCED6A56}" type="doc">
      <dgm:prSet loTypeId="urn:microsoft.com/office/officeart/2005/8/layout/hList9" loCatId="list" qsTypeId="urn:microsoft.com/office/officeart/2005/8/quickstyle/simple1" qsCatId="simple" csTypeId="urn:microsoft.com/office/officeart/2005/8/colors/accent2_3" csCatId="accent2" phldr="1"/>
      <dgm:spPr/>
      <dgm:t>
        <a:bodyPr/>
        <a:lstStyle/>
        <a:p>
          <a:endParaRPr lang="en-GB"/>
        </a:p>
      </dgm:t>
    </dgm:pt>
    <dgm:pt modelId="{20333BB3-75DD-8741-A00B-4B7BD4FDEC1D}">
      <dgm:prSet custT="1"/>
      <dgm:spPr/>
      <dgm:t>
        <a:bodyPr/>
        <a:lstStyle/>
        <a:p>
          <a:r>
            <a:rPr lang="en-US" sz="2400" b="1" dirty="0">
              <a:latin typeface="+mj-lt"/>
              <a:ea typeface="Canva Sans Bold"/>
              <a:cs typeface="Canva Sans Bold"/>
              <a:sym typeface="Canva Sans Bold"/>
            </a:rPr>
            <a:t>Political Factors</a:t>
          </a:r>
          <a:endParaRPr lang="en-PK" sz="2400" dirty="0">
            <a:latin typeface="+mj-lt"/>
          </a:endParaRPr>
        </a:p>
      </dgm:t>
    </dgm:pt>
    <dgm:pt modelId="{9408EEC1-12AF-7A4E-A27E-DDF9B5E076A5}" type="parTrans" cxnId="{AB9C810A-CFFE-A642-9485-95F9862F45AE}">
      <dgm:prSet/>
      <dgm:spPr/>
      <dgm:t>
        <a:bodyPr/>
        <a:lstStyle/>
        <a:p>
          <a:endParaRPr lang="en-GB"/>
        </a:p>
      </dgm:t>
    </dgm:pt>
    <dgm:pt modelId="{6F022596-204E-9E41-B51F-CE5B230CFEA5}" type="sibTrans" cxnId="{AB9C810A-CFFE-A642-9485-95F9862F45AE}">
      <dgm:prSet/>
      <dgm:spPr/>
      <dgm:t>
        <a:bodyPr/>
        <a:lstStyle/>
        <a:p>
          <a:endParaRPr lang="en-GB"/>
        </a:p>
      </dgm:t>
    </dgm:pt>
    <dgm:pt modelId="{237E3A75-DF3D-824B-8203-297FE13E4B5D}">
      <dgm:prSet custT="1"/>
      <dgm:spPr/>
      <dgm:t>
        <a:bodyPr/>
        <a:lstStyle/>
        <a:p>
          <a:r>
            <a:rPr lang="en-PK" sz="2400"/>
            <a:t>Higher business rates increase costs. </a:t>
          </a:r>
          <a:endParaRPr lang="en-US" sz="2400" b="1" dirty="0">
            <a:latin typeface="+mj-lt"/>
            <a:ea typeface="Canva Sans Bold"/>
            <a:cs typeface="Canva Sans Bold"/>
            <a:sym typeface="Canva Sans Bold"/>
          </a:endParaRPr>
        </a:p>
      </dgm:t>
    </dgm:pt>
    <dgm:pt modelId="{38B4E5B1-1339-0347-8B1E-34899272E502}" type="parTrans" cxnId="{F70ADBF2-84C8-4341-B9DB-27BADC01623E}">
      <dgm:prSet/>
      <dgm:spPr/>
      <dgm:t>
        <a:bodyPr/>
        <a:lstStyle/>
        <a:p>
          <a:endParaRPr lang="en-GB"/>
        </a:p>
      </dgm:t>
    </dgm:pt>
    <dgm:pt modelId="{DB914BEA-7565-B04A-97FB-DFBD9E738CF2}" type="sibTrans" cxnId="{F70ADBF2-84C8-4341-B9DB-27BADC01623E}">
      <dgm:prSet/>
      <dgm:spPr/>
      <dgm:t>
        <a:bodyPr/>
        <a:lstStyle/>
        <a:p>
          <a:endParaRPr lang="en-GB"/>
        </a:p>
      </dgm:t>
    </dgm:pt>
    <dgm:pt modelId="{D1E144B7-7EB5-A442-92AE-9A9A24D49B24}">
      <dgm:prSet custT="1"/>
      <dgm:spPr/>
      <dgm:t>
        <a:bodyPr/>
        <a:lstStyle/>
        <a:p>
          <a:r>
            <a:rPr lang="en-US" sz="2400" b="1" dirty="0">
              <a:latin typeface="+mj-lt"/>
              <a:ea typeface="Canva Sans Bold"/>
              <a:cs typeface="Canva Sans Bold"/>
              <a:sym typeface="Canva Sans Bold"/>
            </a:rPr>
            <a:t>Economic Factors</a:t>
          </a:r>
        </a:p>
      </dgm:t>
    </dgm:pt>
    <dgm:pt modelId="{7CD1463D-BA15-0E43-80FF-643F7B8F74AA}" type="parTrans" cxnId="{572C0368-98CB-5440-88A0-378D56775DE2}">
      <dgm:prSet/>
      <dgm:spPr/>
      <dgm:t>
        <a:bodyPr/>
        <a:lstStyle/>
        <a:p>
          <a:endParaRPr lang="en-GB"/>
        </a:p>
      </dgm:t>
    </dgm:pt>
    <dgm:pt modelId="{EF97EBC0-093D-B742-9D12-9588966BC83F}" type="sibTrans" cxnId="{572C0368-98CB-5440-88A0-378D56775DE2}">
      <dgm:prSet/>
      <dgm:spPr/>
      <dgm:t>
        <a:bodyPr/>
        <a:lstStyle/>
        <a:p>
          <a:endParaRPr lang="en-GB"/>
        </a:p>
      </dgm:t>
    </dgm:pt>
    <dgm:pt modelId="{ECBF15F5-AD2C-FE41-92C1-D1A7670882B4}">
      <dgm:prSet custT="1"/>
      <dgm:spPr/>
      <dgm:t>
        <a:bodyPr/>
        <a:lstStyle/>
        <a:p>
          <a:r>
            <a:rPr lang="en-PK" sz="2400" b="1"/>
            <a:t>Inflation</a:t>
          </a:r>
          <a:endParaRPr lang="en-US" sz="2400" b="1" dirty="0">
            <a:latin typeface="+mj-lt"/>
            <a:ea typeface="Canva Sans Bold"/>
            <a:cs typeface="Canva Sans Bold"/>
            <a:sym typeface="Canva Sans Bold"/>
          </a:endParaRPr>
        </a:p>
      </dgm:t>
    </dgm:pt>
    <dgm:pt modelId="{0B65A26F-CFED-4E40-A84F-C5776E39690C}" type="parTrans" cxnId="{83008686-9411-9B48-B20A-A251C6AE68BD}">
      <dgm:prSet/>
      <dgm:spPr/>
      <dgm:t>
        <a:bodyPr/>
        <a:lstStyle/>
        <a:p>
          <a:endParaRPr lang="en-GB"/>
        </a:p>
      </dgm:t>
    </dgm:pt>
    <dgm:pt modelId="{7D5F5A78-5DD0-784A-9346-67DF3A744F73}" type="sibTrans" cxnId="{83008686-9411-9B48-B20A-A251C6AE68BD}">
      <dgm:prSet/>
      <dgm:spPr/>
      <dgm:t>
        <a:bodyPr/>
        <a:lstStyle/>
        <a:p>
          <a:endParaRPr lang="en-GB"/>
        </a:p>
      </dgm:t>
    </dgm:pt>
    <dgm:pt modelId="{0A0B4D3D-DD58-7B42-BBD7-B46710DB7676}">
      <dgm:prSet custT="1"/>
      <dgm:spPr/>
      <dgm:t>
        <a:bodyPr/>
        <a:lstStyle/>
        <a:p>
          <a:r>
            <a:rPr lang="en-US" sz="2400" b="1" dirty="0">
              <a:latin typeface="+mj-lt"/>
              <a:ea typeface="Canva Sans Bold"/>
              <a:cs typeface="Canva Sans Bold"/>
              <a:sym typeface="Canva Sans Bold"/>
            </a:rPr>
            <a:t>Social Factors</a:t>
          </a:r>
        </a:p>
      </dgm:t>
    </dgm:pt>
    <dgm:pt modelId="{9EE4B603-3F88-6B47-B252-17E9523774CC}" type="parTrans" cxnId="{5ACE0B08-7A32-2546-B891-690022EEA164}">
      <dgm:prSet/>
      <dgm:spPr/>
      <dgm:t>
        <a:bodyPr/>
        <a:lstStyle/>
        <a:p>
          <a:endParaRPr lang="en-GB"/>
        </a:p>
      </dgm:t>
    </dgm:pt>
    <dgm:pt modelId="{686EB493-3879-2D44-A094-405132060D95}" type="sibTrans" cxnId="{5ACE0B08-7A32-2546-B891-690022EEA164}">
      <dgm:prSet/>
      <dgm:spPr/>
      <dgm:t>
        <a:bodyPr/>
        <a:lstStyle/>
        <a:p>
          <a:endParaRPr lang="en-GB"/>
        </a:p>
      </dgm:t>
    </dgm:pt>
    <dgm:pt modelId="{ABADF769-283C-314D-AFD9-E4D960AD9E64}">
      <dgm:prSet custT="1"/>
      <dgm:spPr/>
      <dgm:t>
        <a:bodyPr/>
        <a:lstStyle/>
        <a:p>
          <a:r>
            <a:rPr lang="en-PK" sz="2400" b="1" dirty="0"/>
            <a:t>Hybrid Working</a:t>
          </a:r>
          <a:endParaRPr lang="en-US" sz="2400" dirty="0">
            <a:latin typeface="+mj-lt"/>
            <a:sym typeface="Canva Sans"/>
          </a:endParaRPr>
        </a:p>
      </dgm:t>
    </dgm:pt>
    <dgm:pt modelId="{A8B835C2-7CAA-A548-AE8D-3FBA81A9FE40}" type="parTrans" cxnId="{FE9666DB-0AE6-6A46-ACAC-5886FE148397}">
      <dgm:prSet/>
      <dgm:spPr/>
      <dgm:t>
        <a:bodyPr/>
        <a:lstStyle/>
        <a:p>
          <a:endParaRPr lang="en-GB"/>
        </a:p>
      </dgm:t>
    </dgm:pt>
    <dgm:pt modelId="{01BCB29B-C4E7-C547-8B9A-D6F65793227F}" type="sibTrans" cxnId="{FE9666DB-0AE6-6A46-ACAC-5886FE148397}">
      <dgm:prSet/>
      <dgm:spPr/>
      <dgm:t>
        <a:bodyPr/>
        <a:lstStyle/>
        <a:p>
          <a:endParaRPr lang="en-GB"/>
        </a:p>
      </dgm:t>
    </dgm:pt>
    <dgm:pt modelId="{8E0FE383-64AA-D543-8409-DCD4529100AD}">
      <dgm:prSet custT="1"/>
      <dgm:spPr/>
      <dgm:t>
        <a:bodyPr/>
        <a:lstStyle/>
        <a:p>
          <a:pPr>
            <a:buSzPts val="1000"/>
            <a:buFont typeface="Symbol" pitchFamily="2" charset="2"/>
            <a:buChar char=""/>
          </a:pPr>
          <a:r>
            <a:rPr lang="en-PK" sz="2400"/>
            <a:t>Government policies affect profitability. </a:t>
          </a:r>
          <a:r>
            <a:rPr lang="en-PK" sz="2400" i="1"/>
            <a:t>(Bank of England, 2025)</a:t>
          </a:r>
          <a:r>
            <a:rPr lang="en-PK" sz="2400"/>
            <a:t> </a:t>
          </a:r>
        </a:p>
      </dgm:t>
    </dgm:pt>
    <dgm:pt modelId="{28C71134-E956-354B-A88F-82A98AB9C7ED}" type="parTrans" cxnId="{3354EAF8-D445-5F48-82F3-FE2CFE74E2FE}">
      <dgm:prSet/>
      <dgm:spPr/>
      <dgm:t>
        <a:bodyPr/>
        <a:lstStyle/>
        <a:p>
          <a:endParaRPr lang="en-GB"/>
        </a:p>
      </dgm:t>
    </dgm:pt>
    <dgm:pt modelId="{22757B2F-F150-4D42-82FB-0310B3B56646}" type="sibTrans" cxnId="{3354EAF8-D445-5F48-82F3-FE2CFE74E2FE}">
      <dgm:prSet/>
      <dgm:spPr/>
      <dgm:t>
        <a:bodyPr/>
        <a:lstStyle/>
        <a:p>
          <a:endParaRPr lang="en-GB"/>
        </a:p>
      </dgm:t>
    </dgm:pt>
    <dgm:pt modelId="{9B6A9B63-4053-6543-9815-C96154035BB0}">
      <dgm:prSet custT="1"/>
      <dgm:spPr/>
      <dgm:t>
        <a:bodyPr/>
        <a:lstStyle/>
        <a:p>
          <a:pPr>
            <a:buSzPts val="1000"/>
            <a:buFont typeface="Symbol" pitchFamily="2" charset="2"/>
            <a:buChar char=""/>
          </a:pPr>
          <a:r>
            <a:rPr lang="en-PK" sz="2400"/>
            <a:t>Inflation has increased operating costs. </a:t>
          </a:r>
        </a:p>
      </dgm:t>
    </dgm:pt>
    <dgm:pt modelId="{4CEEBE1C-F758-FD42-8B9E-D0954380AC0B}" type="parTrans" cxnId="{8798D3FF-7435-4141-B11C-AE78AD3833E2}">
      <dgm:prSet/>
      <dgm:spPr/>
      <dgm:t>
        <a:bodyPr/>
        <a:lstStyle/>
        <a:p>
          <a:endParaRPr lang="en-GB"/>
        </a:p>
      </dgm:t>
    </dgm:pt>
    <dgm:pt modelId="{AD9CC949-089E-724F-A29B-1462BE06CBAA}" type="sibTrans" cxnId="{8798D3FF-7435-4141-B11C-AE78AD3833E2}">
      <dgm:prSet/>
      <dgm:spPr/>
      <dgm:t>
        <a:bodyPr/>
        <a:lstStyle/>
        <a:p>
          <a:endParaRPr lang="en-GB"/>
        </a:p>
      </dgm:t>
    </dgm:pt>
    <dgm:pt modelId="{30EACED5-684E-8042-8FE8-829DCA118B5C}">
      <dgm:prSet custT="1"/>
      <dgm:spPr/>
      <dgm:t>
        <a:bodyPr/>
        <a:lstStyle/>
        <a:p>
          <a:pPr>
            <a:buSzPts val="1000"/>
            <a:buFont typeface="Symbol" pitchFamily="2" charset="2"/>
            <a:buChar char=""/>
          </a:pPr>
          <a:r>
            <a:rPr lang="en-PK" sz="2400" dirty="0"/>
            <a:t>Higher food, energy, and transport prices. </a:t>
          </a:r>
          <a:r>
            <a:rPr lang="en-PK" sz="2400" i="1" dirty="0"/>
            <a:t>(Bank of England, 2025)</a:t>
          </a:r>
          <a:r>
            <a:rPr lang="en-PK" sz="2400" dirty="0"/>
            <a:t> </a:t>
          </a:r>
        </a:p>
      </dgm:t>
    </dgm:pt>
    <dgm:pt modelId="{DEF21D40-3EC5-8C4D-805E-2B7497D8EE10}" type="parTrans" cxnId="{91952250-710F-6B49-A464-F486AD94A384}">
      <dgm:prSet/>
      <dgm:spPr/>
      <dgm:t>
        <a:bodyPr/>
        <a:lstStyle/>
        <a:p>
          <a:endParaRPr lang="en-GB"/>
        </a:p>
      </dgm:t>
    </dgm:pt>
    <dgm:pt modelId="{C8791FD1-55CE-0B49-BC99-5D20EB354B1E}" type="sibTrans" cxnId="{91952250-710F-6B49-A464-F486AD94A384}">
      <dgm:prSet/>
      <dgm:spPr/>
      <dgm:t>
        <a:bodyPr/>
        <a:lstStyle/>
        <a:p>
          <a:endParaRPr lang="en-GB"/>
        </a:p>
      </dgm:t>
    </dgm:pt>
    <dgm:pt modelId="{3977D5F3-3376-B648-B79E-D4CABCBA3A2A}">
      <dgm:prSet custT="1"/>
      <dgm:spPr/>
      <dgm:t>
        <a:bodyPr/>
        <a:lstStyle/>
        <a:p>
          <a:r>
            <a:rPr lang="en-PK" sz="2400" b="1"/>
            <a:t>Ingredient Costs</a:t>
          </a:r>
          <a:endParaRPr lang="en-PK" sz="2400"/>
        </a:p>
      </dgm:t>
    </dgm:pt>
    <dgm:pt modelId="{D471517C-8152-2544-BADA-CAA5A26311F1}" type="parTrans" cxnId="{4CD06F36-5CDB-294E-8701-14AE7EDC2185}">
      <dgm:prSet/>
      <dgm:spPr/>
      <dgm:t>
        <a:bodyPr/>
        <a:lstStyle/>
        <a:p>
          <a:endParaRPr lang="en-GB"/>
        </a:p>
      </dgm:t>
    </dgm:pt>
    <dgm:pt modelId="{C383437F-4991-F040-9E87-36D3C80109A9}" type="sibTrans" cxnId="{4CD06F36-5CDB-294E-8701-14AE7EDC2185}">
      <dgm:prSet/>
      <dgm:spPr/>
      <dgm:t>
        <a:bodyPr/>
        <a:lstStyle/>
        <a:p>
          <a:endParaRPr lang="en-GB"/>
        </a:p>
      </dgm:t>
    </dgm:pt>
    <dgm:pt modelId="{9CBBDFD8-A8BE-1949-AC21-D99A2891CE25}">
      <dgm:prSet custT="1"/>
      <dgm:spPr/>
      <dgm:t>
        <a:bodyPr/>
        <a:lstStyle/>
        <a:p>
          <a:pPr>
            <a:buSzPts val="1000"/>
            <a:buFont typeface="Symbol" pitchFamily="2" charset="2"/>
            <a:buChar char=""/>
          </a:pPr>
          <a:r>
            <a:rPr lang="en-PK" sz="2400"/>
            <a:t>Organic ingredients have unstable prices. </a:t>
          </a:r>
        </a:p>
      </dgm:t>
    </dgm:pt>
    <dgm:pt modelId="{87DF84C4-BD6A-3C48-9282-4EDBFE064872}" type="parTrans" cxnId="{C2D24B13-D051-3944-A346-5BB0C19C0C54}">
      <dgm:prSet/>
      <dgm:spPr/>
      <dgm:t>
        <a:bodyPr/>
        <a:lstStyle/>
        <a:p>
          <a:endParaRPr lang="en-GB"/>
        </a:p>
      </dgm:t>
    </dgm:pt>
    <dgm:pt modelId="{A7F932D7-CAF8-AC4D-AD2C-3718A0630E73}" type="sibTrans" cxnId="{C2D24B13-D051-3944-A346-5BB0C19C0C54}">
      <dgm:prSet/>
      <dgm:spPr/>
      <dgm:t>
        <a:bodyPr/>
        <a:lstStyle/>
        <a:p>
          <a:endParaRPr lang="en-GB"/>
        </a:p>
      </dgm:t>
    </dgm:pt>
    <dgm:pt modelId="{DB1C55C4-0A2F-604A-AAE8-49E91DE2EDB3}">
      <dgm:prSet custT="1"/>
      <dgm:spPr/>
      <dgm:t>
        <a:bodyPr/>
        <a:lstStyle/>
        <a:p>
          <a:pPr>
            <a:buSzPts val="1000"/>
            <a:buFont typeface="Symbol" pitchFamily="2" charset="2"/>
            <a:buChar char=""/>
          </a:pPr>
          <a:r>
            <a:rPr lang="en-PK" sz="2400" dirty="0"/>
            <a:t>Weather and crop failures affect supply. </a:t>
          </a:r>
          <a:r>
            <a:rPr lang="en-PK" sz="2400" i="1" dirty="0"/>
            <a:t>(PwC, 2024)</a:t>
          </a:r>
          <a:r>
            <a:rPr lang="en-PK" sz="2400" dirty="0"/>
            <a:t> </a:t>
          </a:r>
        </a:p>
      </dgm:t>
    </dgm:pt>
    <dgm:pt modelId="{52F200C5-A5A9-904D-9679-F179C16DB3A8}" type="parTrans" cxnId="{F0E8217C-847F-A54A-B294-66A1FCA9D132}">
      <dgm:prSet/>
      <dgm:spPr/>
      <dgm:t>
        <a:bodyPr/>
        <a:lstStyle/>
        <a:p>
          <a:endParaRPr lang="en-GB"/>
        </a:p>
      </dgm:t>
    </dgm:pt>
    <dgm:pt modelId="{506AE082-70F0-194A-9B5C-8CB662C99B88}" type="sibTrans" cxnId="{F0E8217C-847F-A54A-B294-66A1FCA9D132}">
      <dgm:prSet/>
      <dgm:spPr/>
      <dgm:t>
        <a:bodyPr/>
        <a:lstStyle/>
        <a:p>
          <a:endParaRPr lang="en-GB"/>
        </a:p>
      </dgm:t>
    </dgm:pt>
    <dgm:pt modelId="{CBD0F96D-F1D1-744F-91BA-BBBEB62AF282}">
      <dgm:prSet custT="1"/>
      <dgm:spPr/>
      <dgm:t>
        <a:bodyPr/>
        <a:lstStyle/>
        <a:p>
          <a:pPr>
            <a:buSzPts val="1000"/>
            <a:buFont typeface="Symbol" pitchFamily="2" charset="2"/>
            <a:buChar char=""/>
          </a:pPr>
          <a:r>
            <a:rPr lang="en-PK" sz="2400"/>
            <a:t>41% of UK employees work remotely or in hybrid roles. </a:t>
          </a:r>
          <a:r>
            <a:rPr lang="en-PK" sz="2400" i="1"/>
            <a:t>(CIPD, 2024)</a:t>
          </a:r>
          <a:r>
            <a:rPr lang="en-PK" sz="2400"/>
            <a:t> </a:t>
          </a:r>
        </a:p>
      </dgm:t>
    </dgm:pt>
    <dgm:pt modelId="{5E683D16-21AD-5646-A1F1-415A4953886B}" type="parTrans" cxnId="{32E9E809-89AD-F343-85FC-60F8BAFE01A0}">
      <dgm:prSet/>
      <dgm:spPr/>
      <dgm:t>
        <a:bodyPr/>
        <a:lstStyle/>
        <a:p>
          <a:endParaRPr lang="en-GB"/>
        </a:p>
      </dgm:t>
    </dgm:pt>
    <dgm:pt modelId="{256EA429-CFB6-A94F-AD36-5F303BDB4690}" type="sibTrans" cxnId="{32E9E809-89AD-F343-85FC-60F8BAFE01A0}">
      <dgm:prSet/>
      <dgm:spPr/>
      <dgm:t>
        <a:bodyPr/>
        <a:lstStyle/>
        <a:p>
          <a:endParaRPr lang="en-GB"/>
        </a:p>
      </dgm:t>
    </dgm:pt>
    <dgm:pt modelId="{7BB8F022-7D3C-7843-975E-94E2604D9F85}">
      <dgm:prSet custT="1"/>
      <dgm:spPr/>
      <dgm:t>
        <a:bodyPr/>
        <a:lstStyle/>
        <a:p>
          <a:pPr>
            <a:buSzPts val="1000"/>
            <a:buFont typeface="Symbol" pitchFamily="2" charset="2"/>
            <a:buChar char=""/>
          </a:pPr>
          <a:r>
            <a:rPr lang="en-PK" sz="2400"/>
            <a:t>Fewer office workers visit the bakery. </a:t>
          </a:r>
        </a:p>
      </dgm:t>
    </dgm:pt>
    <dgm:pt modelId="{3DE75515-F332-C042-850B-7E0D398B548F}" type="parTrans" cxnId="{0073BD38-963F-D846-AB4F-9699DD1EDA7C}">
      <dgm:prSet/>
      <dgm:spPr/>
      <dgm:t>
        <a:bodyPr/>
        <a:lstStyle/>
        <a:p>
          <a:endParaRPr lang="en-GB"/>
        </a:p>
      </dgm:t>
    </dgm:pt>
    <dgm:pt modelId="{22B53D9F-CDB8-AF46-8B4D-BA07A1929A3B}" type="sibTrans" cxnId="{0073BD38-963F-D846-AB4F-9699DD1EDA7C}">
      <dgm:prSet/>
      <dgm:spPr/>
      <dgm:t>
        <a:bodyPr/>
        <a:lstStyle/>
        <a:p>
          <a:endParaRPr lang="en-GB"/>
        </a:p>
      </dgm:t>
    </dgm:pt>
    <dgm:pt modelId="{C686D2E1-9D45-FE4C-BC72-46662AF4085B}">
      <dgm:prSet custT="1"/>
      <dgm:spPr/>
      <dgm:t>
        <a:bodyPr/>
        <a:lstStyle/>
        <a:p>
          <a:pPr>
            <a:buNone/>
          </a:pPr>
          <a:r>
            <a:rPr lang="en-PK" sz="2400" b="1" dirty="0"/>
            <a:t>Changing Consumer Behaviour</a:t>
          </a:r>
          <a:endParaRPr lang="en-PK" sz="2400" dirty="0"/>
        </a:p>
      </dgm:t>
    </dgm:pt>
    <dgm:pt modelId="{99AFEA44-D11E-E74C-954E-20B8463E1D4E}" type="parTrans" cxnId="{3833E0D0-0160-B848-A900-6EF2BD18E282}">
      <dgm:prSet/>
      <dgm:spPr/>
      <dgm:t>
        <a:bodyPr/>
        <a:lstStyle/>
        <a:p>
          <a:endParaRPr lang="en-GB"/>
        </a:p>
      </dgm:t>
    </dgm:pt>
    <dgm:pt modelId="{AE016655-74B1-2542-93A8-0A2011DA0A7C}" type="sibTrans" cxnId="{3833E0D0-0160-B848-A900-6EF2BD18E282}">
      <dgm:prSet/>
      <dgm:spPr/>
      <dgm:t>
        <a:bodyPr/>
        <a:lstStyle/>
        <a:p>
          <a:endParaRPr lang="en-GB"/>
        </a:p>
      </dgm:t>
    </dgm:pt>
    <dgm:pt modelId="{1AA057E7-FDB2-8B47-B586-2DA286C79601}">
      <dgm:prSet custT="1"/>
      <dgm:spPr/>
      <dgm:t>
        <a:bodyPr/>
        <a:lstStyle/>
        <a:p>
          <a:pPr>
            <a:buSzPts val="1000"/>
            <a:buFont typeface="Symbol" pitchFamily="2" charset="2"/>
            <a:buChar char=""/>
          </a:pPr>
          <a:r>
            <a:rPr lang="en-PK" sz="2400" dirty="0"/>
            <a:t>Digital convenience influences buying decisions. </a:t>
          </a:r>
          <a:r>
            <a:rPr lang="en-PK" sz="2400" i="1" dirty="0"/>
            <a:t>(PwC, 2024)</a:t>
          </a:r>
          <a:endParaRPr lang="en-PK" sz="2400" dirty="0"/>
        </a:p>
      </dgm:t>
    </dgm:pt>
    <dgm:pt modelId="{8C966D55-D5F1-784A-9DF9-21CC0D5026DC}" type="parTrans" cxnId="{F7423EB5-2EA4-F144-A55A-368DA880FBE3}">
      <dgm:prSet/>
      <dgm:spPr/>
      <dgm:t>
        <a:bodyPr/>
        <a:lstStyle/>
        <a:p>
          <a:endParaRPr lang="en-GB"/>
        </a:p>
      </dgm:t>
    </dgm:pt>
    <dgm:pt modelId="{7171E4B5-6FE1-DE44-A674-701B050F3C14}" type="sibTrans" cxnId="{F7423EB5-2EA4-F144-A55A-368DA880FBE3}">
      <dgm:prSet/>
      <dgm:spPr/>
      <dgm:t>
        <a:bodyPr/>
        <a:lstStyle/>
        <a:p>
          <a:endParaRPr lang="en-GB"/>
        </a:p>
      </dgm:t>
    </dgm:pt>
    <dgm:pt modelId="{DD0D1AEA-5CDC-9F48-B983-C141E393D268}" type="pres">
      <dgm:prSet presAssocID="{76327A6E-20C0-B444-9769-848CBCED6A56}" presName="list" presStyleCnt="0">
        <dgm:presLayoutVars>
          <dgm:dir/>
          <dgm:animLvl val="lvl"/>
        </dgm:presLayoutVars>
      </dgm:prSet>
      <dgm:spPr/>
    </dgm:pt>
    <dgm:pt modelId="{039A3870-8B36-554A-A5F4-7B2E763D24C4}" type="pres">
      <dgm:prSet presAssocID="{20333BB3-75DD-8741-A00B-4B7BD4FDEC1D}" presName="posSpace" presStyleCnt="0"/>
      <dgm:spPr/>
    </dgm:pt>
    <dgm:pt modelId="{F8EE18F2-EF25-094A-BDC9-9EDD15349E32}" type="pres">
      <dgm:prSet presAssocID="{20333BB3-75DD-8741-A00B-4B7BD4FDEC1D}" presName="vertFlow" presStyleCnt="0"/>
      <dgm:spPr/>
    </dgm:pt>
    <dgm:pt modelId="{BB01D00E-B5EC-2348-BA08-B62F3CB9AA89}" type="pres">
      <dgm:prSet presAssocID="{20333BB3-75DD-8741-A00B-4B7BD4FDEC1D}" presName="topSpace" presStyleCnt="0"/>
      <dgm:spPr/>
    </dgm:pt>
    <dgm:pt modelId="{B673992B-CEA6-ED44-A888-12020690F881}" type="pres">
      <dgm:prSet presAssocID="{20333BB3-75DD-8741-A00B-4B7BD4FDEC1D}" presName="firstComp" presStyleCnt="0"/>
      <dgm:spPr/>
    </dgm:pt>
    <dgm:pt modelId="{764EC76E-7161-5D46-8489-25C2CA3DF902}" type="pres">
      <dgm:prSet presAssocID="{20333BB3-75DD-8741-A00B-4B7BD4FDEC1D}" presName="firstChild" presStyleLbl="bgAccFollowNode1" presStyleIdx="0" presStyleCnt="6"/>
      <dgm:spPr/>
    </dgm:pt>
    <dgm:pt modelId="{2E196862-8427-AA49-A327-7901572C401B}" type="pres">
      <dgm:prSet presAssocID="{20333BB3-75DD-8741-A00B-4B7BD4FDEC1D}" presName="firstChildTx" presStyleLbl="bgAccFollowNode1" presStyleIdx="0" presStyleCnt="6">
        <dgm:presLayoutVars>
          <dgm:bulletEnabled val="1"/>
        </dgm:presLayoutVars>
      </dgm:prSet>
      <dgm:spPr/>
    </dgm:pt>
    <dgm:pt modelId="{769FF0E5-13E9-394D-AA77-0084FCDEC865}" type="pres">
      <dgm:prSet presAssocID="{8E0FE383-64AA-D543-8409-DCD4529100AD}" presName="comp" presStyleCnt="0"/>
      <dgm:spPr/>
    </dgm:pt>
    <dgm:pt modelId="{8F597BAF-71CA-8F4B-A631-078BA9F7C863}" type="pres">
      <dgm:prSet presAssocID="{8E0FE383-64AA-D543-8409-DCD4529100AD}" presName="child" presStyleLbl="bgAccFollowNode1" presStyleIdx="1" presStyleCnt="6"/>
      <dgm:spPr/>
    </dgm:pt>
    <dgm:pt modelId="{6C773A10-6963-EE4E-A4DF-2DA717255DEC}" type="pres">
      <dgm:prSet presAssocID="{8E0FE383-64AA-D543-8409-DCD4529100AD}" presName="childTx" presStyleLbl="bgAccFollowNode1" presStyleIdx="1" presStyleCnt="6">
        <dgm:presLayoutVars>
          <dgm:bulletEnabled val="1"/>
        </dgm:presLayoutVars>
      </dgm:prSet>
      <dgm:spPr/>
    </dgm:pt>
    <dgm:pt modelId="{F258C80F-B055-C140-821C-4DA49F8852E9}" type="pres">
      <dgm:prSet presAssocID="{20333BB3-75DD-8741-A00B-4B7BD4FDEC1D}" presName="negSpace" presStyleCnt="0"/>
      <dgm:spPr/>
    </dgm:pt>
    <dgm:pt modelId="{05A2C1A1-1DC7-9E40-B882-F331F7244365}" type="pres">
      <dgm:prSet presAssocID="{20333BB3-75DD-8741-A00B-4B7BD4FDEC1D}" presName="circle" presStyleLbl="node1" presStyleIdx="0" presStyleCnt="3"/>
      <dgm:spPr/>
    </dgm:pt>
    <dgm:pt modelId="{BF982488-1270-9F49-BD84-186C28CE5295}" type="pres">
      <dgm:prSet presAssocID="{6F022596-204E-9E41-B51F-CE5B230CFEA5}" presName="transSpace" presStyleCnt="0"/>
      <dgm:spPr/>
    </dgm:pt>
    <dgm:pt modelId="{0D687816-00AF-4B4A-AEB1-2E1FF72D1200}" type="pres">
      <dgm:prSet presAssocID="{D1E144B7-7EB5-A442-92AE-9A9A24D49B24}" presName="posSpace" presStyleCnt="0"/>
      <dgm:spPr/>
    </dgm:pt>
    <dgm:pt modelId="{92B6D134-F869-3B44-B313-94D392D221DA}" type="pres">
      <dgm:prSet presAssocID="{D1E144B7-7EB5-A442-92AE-9A9A24D49B24}" presName="vertFlow" presStyleCnt="0"/>
      <dgm:spPr/>
    </dgm:pt>
    <dgm:pt modelId="{8C36FF00-F742-E54B-A36C-8F77030087C5}" type="pres">
      <dgm:prSet presAssocID="{D1E144B7-7EB5-A442-92AE-9A9A24D49B24}" presName="topSpace" presStyleCnt="0"/>
      <dgm:spPr/>
    </dgm:pt>
    <dgm:pt modelId="{16C1EE51-161F-DD4C-A310-D05AD3499E16}" type="pres">
      <dgm:prSet presAssocID="{D1E144B7-7EB5-A442-92AE-9A9A24D49B24}" presName="firstComp" presStyleCnt="0"/>
      <dgm:spPr/>
    </dgm:pt>
    <dgm:pt modelId="{FA44247C-7812-694A-BE62-B56EB5840812}" type="pres">
      <dgm:prSet presAssocID="{D1E144B7-7EB5-A442-92AE-9A9A24D49B24}" presName="firstChild" presStyleLbl="bgAccFollowNode1" presStyleIdx="2" presStyleCnt="6"/>
      <dgm:spPr/>
    </dgm:pt>
    <dgm:pt modelId="{F6894268-AFAF-FF49-AF48-CF0EE7722C1C}" type="pres">
      <dgm:prSet presAssocID="{D1E144B7-7EB5-A442-92AE-9A9A24D49B24}" presName="firstChildTx" presStyleLbl="bgAccFollowNode1" presStyleIdx="2" presStyleCnt="6">
        <dgm:presLayoutVars>
          <dgm:bulletEnabled val="1"/>
        </dgm:presLayoutVars>
      </dgm:prSet>
      <dgm:spPr/>
    </dgm:pt>
    <dgm:pt modelId="{DB4B70E0-30AE-D24F-85E5-5A61C15917FC}" type="pres">
      <dgm:prSet presAssocID="{3977D5F3-3376-B648-B79E-D4CABCBA3A2A}" presName="comp" presStyleCnt="0"/>
      <dgm:spPr/>
    </dgm:pt>
    <dgm:pt modelId="{7550FD9C-FFD7-1847-A096-9C07F7FCF563}" type="pres">
      <dgm:prSet presAssocID="{3977D5F3-3376-B648-B79E-D4CABCBA3A2A}" presName="child" presStyleLbl="bgAccFollowNode1" presStyleIdx="3" presStyleCnt="6" custScaleY="135207"/>
      <dgm:spPr/>
    </dgm:pt>
    <dgm:pt modelId="{1C89C06E-CBAE-344B-B988-75C12CCE3553}" type="pres">
      <dgm:prSet presAssocID="{3977D5F3-3376-B648-B79E-D4CABCBA3A2A}" presName="childTx" presStyleLbl="bgAccFollowNode1" presStyleIdx="3" presStyleCnt="6">
        <dgm:presLayoutVars>
          <dgm:bulletEnabled val="1"/>
        </dgm:presLayoutVars>
      </dgm:prSet>
      <dgm:spPr/>
    </dgm:pt>
    <dgm:pt modelId="{F6844237-C8C3-1E45-B517-1BCB781FC081}" type="pres">
      <dgm:prSet presAssocID="{D1E144B7-7EB5-A442-92AE-9A9A24D49B24}" presName="negSpace" presStyleCnt="0"/>
      <dgm:spPr/>
    </dgm:pt>
    <dgm:pt modelId="{203B913E-BACC-B04B-B40E-1CF114ED94EE}" type="pres">
      <dgm:prSet presAssocID="{D1E144B7-7EB5-A442-92AE-9A9A24D49B24}" presName="circle" presStyleLbl="node1" presStyleIdx="1" presStyleCnt="3"/>
      <dgm:spPr/>
    </dgm:pt>
    <dgm:pt modelId="{24D41863-BBA2-0E4F-B8EE-525DD8773367}" type="pres">
      <dgm:prSet presAssocID="{EF97EBC0-093D-B742-9D12-9588966BC83F}" presName="transSpace" presStyleCnt="0"/>
      <dgm:spPr/>
    </dgm:pt>
    <dgm:pt modelId="{80AA0BB9-2168-A64B-9880-CF875B98D086}" type="pres">
      <dgm:prSet presAssocID="{0A0B4D3D-DD58-7B42-BBD7-B46710DB7676}" presName="posSpace" presStyleCnt="0"/>
      <dgm:spPr/>
    </dgm:pt>
    <dgm:pt modelId="{50B48A88-3184-274F-923D-181854241D30}" type="pres">
      <dgm:prSet presAssocID="{0A0B4D3D-DD58-7B42-BBD7-B46710DB7676}" presName="vertFlow" presStyleCnt="0"/>
      <dgm:spPr/>
    </dgm:pt>
    <dgm:pt modelId="{1C2925B1-4F26-604F-8AD7-931E0F772A08}" type="pres">
      <dgm:prSet presAssocID="{0A0B4D3D-DD58-7B42-BBD7-B46710DB7676}" presName="topSpace" presStyleCnt="0"/>
      <dgm:spPr/>
    </dgm:pt>
    <dgm:pt modelId="{832CACE1-1692-A740-B6AE-91FCB987EDE2}" type="pres">
      <dgm:prSet presAssocID="{0A0B4D3D-DD58-7B42-BBD7-B46710DB7676}" presName="firstComp" presStyleCnt="0"/>
      <dgm:spPr/>
    </dgm:pt>
    <dgm:pt modelId="{147897EB-BE94-D04C-991A-BC734D86C405}" type="pres">
      <dgm:prSet presAssocID="{0A0B4D3D-DD58-7B42-BBD7-B46710DB7676}" presName="firstChild" presStyleLbl="bgAccFollowNode1" presStyleIdx="4" presStyleCnt="6"/>
      <dgm:spPr/>
    </dgm:pt>
    <dgm:pt modelId="{2E4A37E6-E73B-2D40-BCB8-AB03A03EA475}" type="pres">
      <dgm:prSet presAssocID="{0A0B4D3D-DD58-7B42-BBD7-B46710DB7676}" presName="firstChildTx" presStyleLbl="bgAccFollowNode1" presStyleIdx="4" presStyleCnt="6">
        <dgm:presLayoutVars>
          <dgm:bulletEnabled val="1"/>
        </dgm:presLayoutVars>
      </dgm:prSet>
      <dgm:spPr/>
    </dgm:pt>
    <dgm:pt modelId="{59184D98-3CB4-7646-B247-F820E5A064E5}" type="pres">
      <dgm:prSet presAssocID="{C686D2E1-9D45-FE4C-BC72-46662AF4085B}" presName="comp" presStyleCnt="0"/>
      <dgm:spPr/>
    </dgm:pt>
    <dgm:pt modelId="{C11A5A26-3861-FA4F-B24F-4FD0D8D17CAD}" type="pres">
      <dgm:prSet presAssocID="{C686D2E1-9D45-FE4C-BC72-46662AF4085B}" presName="child" presStyleLbl="bgAccFollowNode1" presStyleIdx="5" presStyleCnt="6"/>
      <dgm:spPr/>
    </dgm:pt>
    <dgm:pt modelId="{E26C70BC-77B0-B346-AB19-C687285EE7E6}" type="pres">
      <dgm:prSet presAssocID="{C686D2E1-9D45-FE4C-BC72-46662AF4085B}" presName="childTx" presStyleLbl="bgAccFollowNode1" presStyleIdx="5" presStyleCnt="6">
        <dgm:presLayoutVars>
          <dgm:bulletEnabled val="1"/>
        </dgm:presLayoutVars>
      </dgm:prSet>
      <dgm:spPr/>
    </dgm:pt>
    <dgm:pt modelId="{13B4222F-EB5B-CC4B-8740-D6C5CFC8BC99}" type="pres">
      <dgm:prSet presAssocID="{0A0B4D3D-DD58-7B42-BBD7-B46710DB7676}" presName="negSpace" presStyleCnt="0"/>
      <dgm:spPr/>
    </dgm:pt>
    <dgm:pt modelId="{8E032DF6-FBE3-704F-8CB5-05F306CA0390}" type="pres">
      <dgm:prSet presAssocID="{0A0B4D3D-DD58-7B42-BBD7-B46710DB7676}" presName="circle" presStyleLbl="node1" presStyleIdx="2" presStyleCnt="3"/>
      <dgm:spPr/>
    </dgm:pt>
  </dgm:ptLst>
  <dgm:cxnLst>
    <dgm:cxn modelId="{80B8F400-F172-1248-88ED-43C1AC8851EE}" type="presOf" srcId="{C686D2E1-9D45-FE4C-BC72-46662AF4085B}" destId="{C11A5A26-3861-FA4F-B24F-4FD0D8D17CAD}" srcOrd="0" destOrd="0" presId="urn:microsoft.com/office/officeart/2005/8/layout/hList9"/>
    <dgm:cxn modelId="{A8D57A04-8E46-B24B-B434-639743072ADE}" type="presOf" srcId="{8E0FE383-64AA-D543-8409-DCD4529100AD}" destId="{8F597BAF-71CA-8F4B-A631-078BA9F7C863}" srcOrd="0" destOrd="0" presId="urn:microsoft.com/office/officeart/2005/8/layout/hList9"/>
    <dgm:cxn modelId="{5ACE0B08-7A32-2546-B891-690022EEA164}" srcId="{76327A6E-20C0-B444-9769-848CBCED6A56}" destId="{0A0B4D3D-DD58-7B42-BBD7-B46710DB7676}" srcOrd="2" destOrd="0" parTransId="{9EE4B603-3F88-6B47-B252-17E9523774CC}" sibTransId="{686EB493-3879-2D44-A094-405132060D95}"/>
    <dgm:cxn modelId="{32E9E809-89AD-F343-85FC-60F8BAFE01A0}" srcId="{ABADF769-283C-314D-AFD9-E4D960AD9E64}" destId="{CBD0F96D-F1D1-744F-91BA-BBBEB62AF282}" srcOrd="0" destOrd="0" parTransId="{5E683D16-21AD-5646-A1F1-415A4953886B}" sibTransId="{256EA429-CFB6-A94F-AD36-5F303BDB4690}"/>
    <dgm:cxn modelId="{AB9C810A-CFFE-A642-9485-95F9862F45AE}" srcId="{76327A6E-20C0-B444-9769-848CBCED6A56}" destId="{20333BB3-75DD-8741-A00B-4B7BD4FDEC1D}" srcOrd="0" destOrd="0" parTransId="{9408EEC1-12AF-7A4E-A27E-DDF9B5E076A5}" sibTransId="{6F022596-204E-9E41-B51F-CE5B230CFEA5}"/>
    <dgm:cxn modelId="{0353E711-808A-384C-89E9-6039DBAC8E9E}" type="presOf" srcId="{3977D5F3-3376-B648-B79E-D4CABCBA3A2A}" destId="{1C89C06E-CBAE-344B-B988-75C12CCE3553}" srcOrd="1" destOrd="0" presId="urn:microsoft.com/office/officeart/2005/8/layout/hList9"/>
    <dgm:cxn modelId="{C2D24B13-D051-3944-A346-5BB0C19C0C54}" srcId="{3977D5F3-3376-B648-B79E-D4CABCBA3A2A}" destId="{9CBBDFD8-A8BE-1949-AC21-D99A2891CE25}" srcOrd="0" destOrd="0" parTransId="{87DF84C4-BD6A-3C48-9282-4EDBFE064872}" sibTransId="{A7F932D7-CAF8-AC4D-AD2C-3718A0630E73}"/>
    <dgm:cxn modelId="{67CE3E18-DD2C-2840-8133-D972BFDC11C8}" type="presOf" srcId="{CBD0F96D-F1D1-744F-91BA-BBBEB62AF282}" destId="{2E4A37E6-E73B-2D40-BCB8-AB03A03EA475}" srcOrd="1" destOrd="1" presId="urn:microsoft.com/office/officeart/2005/8/layout/hList9"/>
    <dgm:cxn modelId="{98D4FB18-0731-9940-8C08-5F938DDC1066}" type="presOf" srcId="{ABADF769-283C-314D-AFD9-E4D960AD9E64}" destId="{147897EB-BE94-D04C-991A-BC734D86C405}" srcOrd="0" destOrd="0" presId="urn:microsoft.com/office/officeart/2005/8/layout/hList9"/>
    <dgm:cxn modelId="{FD978B31-7FC1-5447-B3FB-3FFC533E1D1A}" type="presOf" srcId="{CBD0F96D-F1D1-744F-91BA-BBBEB62AF282}" destId="{147897EB-BE94-D04C-991A-BC734D86C405}" srcOrd="0" destOrd="1" presId="urn:microsoft.com/office/officeart/2005/8/layout/hList9"/>
    <dgm:cxn modelId="{4CD06F36-5CDB-294E-8701-14AE7EDC2185}" srcId="{D1E144B7-7EB5-A442-92AE-9A9A24D49B24}" destId="{3977D5F3-3376-B648-B79E-D4CABCBA3A2A}" srcOrd="1" destOrd="0" parTransId="{D471517C-8152-2544-BADA-CAA5A26311F1}" sibTransId="{C383437F-4991-F040-9E87-36D3C80109A9}"/>
    <dgm:cxn modelId="{0073BD38-963F-D846-AB4F-9699DD1EDA7C}" srcId="{ABADF769-283C-314D-AFD9-E4D960AD9E64}" destId="{7BB8F022-7D3C-7843-975E-94E2604D9F85}" srcOrd="1" destOrd="0" parTransId="{3DE75515-F332-C042-850B-7E0D398B548F}" sibTransId="{22B53D9F-CDB8-AF46-8B4D-BA07A1929A3B}"/>
    <dgm:cxn modelId="{A536DF38-4C5E-4B4B-8207-982907A4774F}" type="presOf" srcId="{3977D5F3-3376-B648-B79E-D4CABCBA3A2A}" destId="{7550FD9C-FFD7-1847-A096-9C07F7FCF563}" srcOrd="0" destOrd="0" presId="urn:microsoft.com/office/officeart/2005/8/layout/hList9"/>
    <dgm:cxn modelId="{93334A45-8082-CB4C-92FD-710E96D59990}" type="presOf" srcId="{76327A6E-20C0-B444-9769-848CBCED6A56}" destId="{DD0D1AEA-5CDC-9F48-B983-C141E393D268}" srcOrd="0" destOrd="0" presId="urn:microsoft.com/office/officeart/2005/8/layout/hList9"/>
    <dgm:cxn modelId="{91952250-710F-6B49-A464-F486AD94A384}" srcId="{ECBF15F5-AD2C-FE41-92C1-D1A7670882B4}" destId="{30EACED5-684E-8042-8FE8-829DCA118B5C}" srcOrd="1" destOrd="0" parTransId="{DEF21D40-3EC5-8C4D-805E-2B7497D8EE10}" sibTransId="{C8791FD1-55CE-0B49-BC99-5D20EB354B1E}"/>
    <dgm:cxn modelId="{7ACA0158-35FC-6D44-A6B7-F53E87AED547}" type="presOf" srcId="{9CBBDFD8-A8BE-1949-AC21-D99A2891CE25}" destId="{7550FD9C-FFD7-1847-A096-9C07F7FCF563}" srcOrd="0" destOrd="1" presId="urn:microsoft.com/office/officeart/2005/8/layout/hList9"/>
    <dgm:cxn modelId="{3EABC259-7D3D-5646-AF7F-1CB893F118AC}" type="presOf" srcId="{ECBF15F5-AD2C-FE41-92C1-D1A7670882B4}" destId="{F6894268-AFAF-FF49-AF48-CF0EE7722C1C}" srcOrd="1" destOrd="0" presId="urn:microsoft.com/office/officeart/2005/8/layout/hList9"/>
    <dgm:cxn modelId="{4D75E45B-3AD5-8D49-822A-28C606701195}" type="presOf" srcId="{DB1C55C4-0A2F-604A-AAE8-49E91DE2EDB3}" destId="{7550FD9C-FFD7-1847-A096-9C07F7FCF563}" srcOrd="0" destOrd="2" presId="urn:microsoft.com/office/officeart/2005/8/layout/hList9"/>
    <dgm:cxn modelId="{AE07E05E-F34D-E643-8CC1-FF0383B8674E}" type="presOf" srcId="{9B6A9B63-4053-6543-9815-C96154035BB0}" destId="{F6894268-AFAF-FF49-AF48-CF0EE7722C1C}" srcOrd="1" destOrd="1" presId="urn:microsoft.com/office/officeart/2005/8/layout/hList9"/>
    <dgm:cxn modelId="{50487E63-312E-B748-A95C-24835218E3F5}" type="presOf" srcId="{30EACED5-684E-8042-8FE8-829DCA118B5C}" destId="{F6894268-AFAF-FF49-AF48-CF0EE7722C1C}" srcOrd="1" destOrd="2" presId="urn:microsoft.com/office/officeart/2005/8/layout/hList9"/>
    <dgm:cxn modelId="{572C0368-98CB-5440-88A0-378D56775DE2}" srcId="{76327A6E-20C0-B444-9769-848CBCED6A56}" destId="{D1E144B7-7EB5-A442-92AE-9A9A24D49B24}" srcOrd="1" destOrd="0" parTransId="{7CD1463D-BA15-0E43-80FF-643F7B8F74AA}" sibTransId="{EF97EBC0-093D-B742-9D12-9588966BC83F}"/>
    <dgm:cxn modelId="{2F31FF74-2540-E148-A026-71D02FF4A271}" type="presOf" srcId="{0A0B4D3D-DD58-7B42-BBD7-B46710DB7676}" destId="{8E032DF6-FBE3-704F-8CB5-05F306CA0390}" srcOrd="0" destOrd="0" presId="urn:microsoft.com/office/officeart/2005/8/layout/hList9"/>
    <dgm:cxn modelId="{F0E8217C-847F-A54A-B294-66A1FCA9D132}" srcId="{3977D5F3-3376-B648-B79E-D4CABCBA3A2A}" destId="{DB1C55C4-0A2F-604A-AAE8-49E91DE2EDB3}" srcOrd="1" destOrd="0" parTransId="{52F200C5-A5A9-904D-9679-F179C16DB3A8}" sibTransId="{506AE082-70F0-194A-9B5C-8CB662C99B88}"/>
    <dgm:cxn modelId="{7D216C7F-E694-1742-87FB-619DE34D7064}" type="presOf" srcId="{20333BB3-75DD-8741-A00B-4B7BD4FDEC1D}" destId="{05A2C1A1-1DC7-9E40-B882-F331F7244365}" srcOrd="0" destOrd="0" presId="urn:microsoft.com/office/officeart/2005/8/layout/hList9"/>
    <dgm:cxn modelId="{83008686-9411-9B48-B20A-A251C6AE68BD}" srcId="{D1E144B7-7EB5-A442-92AE-9A9A24D49B24}" destId="{ECBF15F5-AD2C-FE41-92C1-D1A7670882B4}" srcOrd="0" destOrd="0" parTransId="{0B65A26F-CFED-4E40-A84F-C5776E39690C}" sibTransId="{7D5F5A78-5DD0-784A-9346-67DF3A744F73}"/>
    <dgm:cxn modelId="{ABA7B08C-7EFA-6446-91EC-450538AE4CE1}" type="presOf" srcId="{7BB8F022-7D3C-7843-975E-94E2604D9F85}" destId="{147897EB-BE94-D04C-991A-BC734D86C405}" srcOrd="0" destOrd="2" presId="urn:microsoft.com/office/officeart/2005/8/layout/hList9"/>
    <dgm:cxn modelId="{F7423EB5-2EA4-F144-A55A-368DA880FBE3}" srcId="{C686D2E1-9D45-FE4C-BC72-46662AF4085B}" destId="{1AA057E7-FDB2-8B47-B586-2DA286C79601}" srcOrd="0" destOrd="0" parTransId="{8C966D55-D5F1-784A-9DF9-21CC0D5026DC}" sibTransId="{7171E4B5-6FE1-DE44-A674-701B050F3C14}"/>
    <dgm:cxn modelId="{CF089CB5-60D3-CB4D-B985-1772513B47A3}" type="presOf" srcId="{8E0FE383-64AA-D543-8409-DCD4529100AD}" destId="{6C773A10-6963-EE4E-A4DF-2DA717255DEC}" srcOrd="1" destOrd="0" presId="urn:microsoft.com/office/officeart/2005/8/layout/hList9"/>
    <dgm:cxn modelId="{4EDF76B6-CF51-D04A-9D93-AE5825D289D2}" type="presOf" srcId="{1AA057E7-FDB2-8B47-B586-2DA286C79601}" destId="{C11A5A26-3861-FA4F-B24F-4FD0D8D17CAD}" srcOrd="0" destOrd="1" presId="urn:microsoft.com/office/officeart/2005/8/layout/hList9"/>
    <dgm:cxn modelId="{1095B0B6-07FF-D14D-A8AF-E25BD7449A3F}" type="presOf" srcId="{9CBBDFD8-A8BE-1949-AC21-D99A2891CE25}" destId="{1C89C06E-CBAE-344B-B988-75C12CCE3553}" srcOrd="1" destOrd="1" presId="urn:microsoft.com/office/officeart/2005/8/layout/hList9"/>
    <dgm:cxn modelId="{E5C13FBB-9424-AD43-92BC-3A1EBAED18EB}" type="presOf" srcId="{C686D2E1-9D45-FE4C-BC72-46662AF4085B}" destId="{E26C70BC-77B0-B346-AB19-C687285EE7E6}" srcOrd="1" destOrd="0" presId="urn:microsoft.com/office/officeart/2005/8/layout/hList9"/>
    <dgm:cxn modelId="{0F3D34C4-52F3-CD4D-A341-34A75C5CABF3}" type="presOf" srcId="{D1E144B7-7EB5-A442-92AE-9A9A24D49B24}" destId="{203B913E-BACC-B04B-B40E-1CF114ED94EE}" srcOrd="0" destOrd="0" presId="urn:microsoft.com/office/officeart/2005/8/layout/hList9"/>
    <dgm:cxn modelId="{6B2959CF-819E-6C42-A585-7E3A1EEA6537}" type="presOf" srcId="{237E3A75-DF3D-824B-8203-297FE13E4B5D}" destId="{2E196862-8427-AA49-A327-7901572C401B}" srcOrd="1" destOrd="0" presId="urn:microsoft.com/office/officeart/2005/8/layout/hList9"/>
    <dgm:cxn modelId="{3833E0D0-0160-B848-A900-6EF2BD18E282}" srcId="{0A0B4D3D-DD58-7B42-BBD7-B46710DB7676}" destId="{C686D2E1-9D45-FE4C-BC72-46662AF4085B}" srcOrd="1" destOrd="0" parTransId="{99AFEA44-D11E-E74C-954E-20B8463E1D4E}" sibTransId="{AE016655-74B1-2542-93A8-0A2011DA0A7C}"/>
    <dgm:cxn modelId="{FE9666DB-0AE6-6A46-ACAC-5886FE148397}" srcId="{0A0B4D3D-DD58-7B42-BBD7-B46710DB7676}" destId="{ABADF769-283C-314D-AFD9-E4D960AD9E64}" srcOrd="0" destOrd="0" parTransId="{A8B835C2-7CAA-A548-AE8D-3FBA81A9FE40}" sibTransId="{01BCB29B-C4E7-C547-8B9A-D6F65793227F}"/>
    <dgm:cxn modelId="{EC83B8DB-D751-6F49-B9D3-D0A73C91528E}" type="presOf" srcId="{1AA057E7-FDB2-8B47-B586-2DA286C79601}" destId="{E26C70BC-77B0-B346-AB19-C687285EE7E6}" srcOrd="1" destOrd="1" presId="urn:microsoft.com/office/officeart/2005/8/layout/hList9"/>
    <dgm:cxn modelId="{B2ADFFE0-F776-F140-8400-A888FE603A04}" type="presOf" srcId="{237E3A75-DF3D-824B-8203-297FE13E4B5D}" destId="{764EC76E-7161-5D46-8489-25C2CA3DF902}" srcOrd="0" destOrd="0" presId="urn:microsoft.com/office/officeart/2005/8/layout/hList9"/>
    <dgm:cxn modelId="{1A6814E3-E9E5-594C-B1F6-06B97490563C}" type="presOf" srcId="{9B6A9B63-4053-6543-9815-C96154035BB0}" destId="{FA44247C-7812-694A-BE62-B56EB5840812}" srcOrd="0" destOrd="1" presId="urn:microsoft.com/office/officeart/2005/8/layout/hList9"/>
    <dgm:cxn modelId="{9DA2FDE4-1AE8-9647-B21F-A358D6A54DBF}" type="presOf" srcId="{DB1C55C4-0A2F-604A-AAE8-49E91DE2EDB3}" destId="{1C89C06E-CBAE-344B-B988-75C12CCE3553}" srcOrd="1" destOrd="2" presId="urn:microsoft.com/office/officeart/2005/8/layout/hList9"/>
    <dgm:cxn modelId="{61DB03EB-9A98-D049-A67F-70E9B8A2F695}" type="presOf" srcId="{ECBF15F5-AD2C-FE41-92C1-D1A7670882B4}" destId="{FA44247C-7812-694A-BE62-B56EB5840812}" srcOrd="0" destOrd="0" presId="urn:microsoft.com/office/officeart/2005/8/layout/hList9"/>
    <dgm:cxn modelId="{D26BEAEF-D131-1646-96A2-FB646723A669}" type="presOf" srcId="{ABADF769-283C-314D-AFD9-E4D960AD9E64}" destId="{2E4A37E6-E73B-2D40-BCB8-AB03A03EA475}" srcOrd="1" destOrd="0" presId="urn:microsoft.com/office/officeart/2005/8/layout/hList9"/>
    <dgm:cxn modelId="{B53682F0-2211-3540-BC4E-B22661FA3F6C}" type="presOf" srcId="{7BB8F022-7D3C-7843-975E-94E2604D9F85}" destId="{2E4A37E6-E73B-2D40-BCB8-AB03A03EA475}" srcOrd="1" destOrd="2" presId="urn:microsoft.com/office/officeart/2005/8/layout/hList9"/>
    <dgm:cxn modelId="{F70ADBF2-84C8-4341-B9DB-27BADC01623E}" srcId="{20333BB3-75DD-8741-A00B-4B7BD4FDEC1D}" destId="{237E3A75-DF3D-824B-8203-297FE13E4B5D}" srcOrd="0" destOrd="0" parTransId="{38B4E5B1-1339-0347-8B1E-34899272E502}" sibTransId="{DB914BEA-7565-B04A-97FB-DFBD9E738CF2}"/>
    <dgm:cxn modelId="{D87046F5-0B69-834F-93BD-0F8AFCD102CB}" type="presOf" srcId="{30EACED5-684E-8042-8FE8-829DCA118B5C}" destId="{FA44247C-7812-694A-BE62-B56EB5840812}" srcOrd="0" destOrd="2" presId="urn:microsoft.com/office/officeart/2005/8/layout/hList9"/>
    <dgm:cxn modelId="{3354EAF8-D445-5F48-82F3-FE2CFE74E2FE}" srcId="{20333BB3-75DD-8741-A00B-4B7BD4FDEC1D}" destId="{8E0FE383-64AA-D543-8409-DCD4529100AD}" srcOrd="1" destOrd="0" parTransId="{28C71134-E956-354B-A88F-82A98AB9C7ED}" sibTransId="{22757B2F-F150-4D42-82FB-0310B3B56646}"/>
    <dgm:cxn modelId="{8798D3FF-7435-4141-B11C-AE78AD3833E2}" srcId="{ECBF15F5-AD2C-FE41-92C1-D1A7670882B4}" destId="{9B6A9B63-4053-6543-9815-C96154035BB0}" srcOrd="0" destOrd="0" parTransId="{4CEEBE1C-F758-FD42-8B9E-D0954380AC0B}" sibTransId="{AD9CC949-089E-724F-A29B-1462BE06CBAA}"/>
    <dgm:cxn modelId="{0C998A20-4A04-284F-AE03-1C5DCBB23FF2}" type="presParOf" srcId="{DD0D1AEA-5CDC-9F48-B983-C141E393D268}" destId="{039A3870-8B36-554A-A5F4-7B2E763D24C4}" srcOrd="0" destOrd="0" presId="urn:microsoft.com/office/officeart/2005/8/layout/hList9"/>
    <dgm:cxn modelId="{AB643656-CAC9-8749-BF1E-4CBB6D32F27F}" type="presParOf" srcId="{DD0D1AEA-5CDC-9F48-B983-C141E393D268}" destId="{F8EE18F2-EF25-094A-BDC9-9EDD15349E32}" srcOrd="1" destOrd="0" presId="urn:microsoft.com/office/officeart/2005/8/layout/hList9"/>
    <dgm:cxn modelId="{D4B3CAF5-0A00-E44F-83E4-1015953DF354}" type="presParOf" srcId="{F8EE18F2-EF25-094A-BDC9-9EDD15349E32}" destId="{BB01D00E-B5EC-2348-BA08-B62F3CB9AA89}" srcOrd="0" destOrd="0" presId="urn:microsoft.com/office/officeart/2005/8/layout/hList9"/>
    <dgm:cxn modelId="{493D5B85-A5EE-2E44-B7A6-6B8F277A12C1}" type="presParOf" srcId="{F8EE18F2-EF25-094A-BDC9-9EDD15349E32}" destId="{B673992B-CEA6-ED44-A888-12020690F881}" srcOrd="1" destOrd="0" presId="urn:microsoft.com/office/officeart/2005/8/layout/hList9"/>
    <dgm:cxn modelId="{97493B66-8F9E-2644-905B-AAA8EFE38908}" type="presParOf" srcId="{B673992B-CEA6-ED44-A888-12020690F881}" destId="{764EC76E-7161-5D46-8489-25C2CA3DF902}" srcOrd="0" destOrd="0" presId="urn:microsoft.com/office/officeart/2005/8/layout/hList9"/>
    <dgm:cxn modelId="{85185D54-A499-7E4B-805B-ED158761363E}" type="presParOf" srcId="{B673992B-CEA6-ED44-A888-12020690F881}" destId="{2E196862-8427-AA49-A327-7901572C401B}" srcOrd="1" destOrd="0" presId="urn:microsoft.com/office/officeart/2005/8/layout/hList9"/>
    <dgm:cxn modelId="{41ECF992-E9DA-C646-9A5C-D702FB968218}" type="presParOf" srcId="{F8EE18F2-EF25-094A-BDC9-9EDD15349E32}" destId="{769FF0E5-13E9-394D-AA77-0084FCDEC865}" srcOrd="2" destOrd="0" presId="urn:microsoft.com/office/officeart/2005/8/layout/hList9"/>
    <dgm:cxn modelId="{4F36BBC6-6451-334D-8844-A18F3A342C39}" type="presParOf" srcId="{769FF0E5-13E9-394D-AA77-0084FCDEC865}" destId="{8F597BAF-71CA-8F4B-A631-078BA9F7C863}" srcOrd="0" destOrd="0" presId="urn:microsoft.com/office/officeart/2005/8/layout/hList9"/>
    <dgm:cxn modelId="{B2249DB9-83A1-6045-BA6D-4897443C4FD5}" type="presParOf" srcId="{769FF0E5-13E9-394D-AA77-0084FCDEC865}" destId="{6C773A10-6963-EE4E-A4DF-2DA717255DEC}" srcOrd="1" destOrd="0" presId="urn:microsoft.com/office/officeart/2005/8/layout/hList9"/>
    <dgm:cxn modelId="{AC556DF3-EAEC-C841-B51C-4508A198501D}" type="presParOf" srcId="{DD0D1AEA-5CDC-9F48-B983-C141E393D268}" destId="{F258C80F-B055-C140-821C-4DA49F8852E9}" srcOrd="2" destOrd="0" presId="urn:microsoft.com/office/officeart/2005/8/layout/hList9"/>
    <dgm:cxn modelId="{B73EC89F-494C-3A4C-9EFC-53EA26472045}" type="presParOf" srcId="{DD0D1AEA-5CDC-9F48-B983-C141E393D268}" destId="{05A2C1A1-1DC7-9E40-B882-F331F7244365}" srcOrd="3" destOrd="0" presId="urn:microsoft.com/office/officeart/2005/8/layout/hList9"/>
    <dgm:cxn modelId="{C394B65E-2082-4B4B-88EF-8E3799688B7D}" type="presParOf" srcId="{DD0D1AEA-5CDC-9F48-B983-C141E393D268}" destId="{BF982488-1270-9F49-BD84-186C28CE5295}" srcOrd="4" destOrd="0" presId="urn:microsoft.com/office/officeart/2005/8/layout/hList9"/>
    <dgm:cxn modelId="{9D4B5F3B-BF4E-2C44-92A0-1B806CEDC263}" type="presParOf" srcId="{DD0D1AEA-5CDC-9F48-B983-C141E393D268}" destId="{0D687816-00AF-4B4A-AEB1-2E1FF72D1200}" srcOrd="5" destOrd="0" presId="urn:microsoft.com/office/officeart/2005/8/layout/hList9"/>
    <dgm:cxn modelId="{BD822782-0E7D-6848-9B48-AD979D6D7693}" type="presParOf" srcId="{DD0D1AEA-5CDC-9F48-B983-C141E393D268}" destId="{92B6D134-F869-3B44-B313-94D392D221DA}" srcOrd="6" destOrd="0" presId="urn:microsoft.com/office/officeart/2005/8/layout/hList9"/>
    <dgm:cxn modelId="{1072991B-EC98-EA45-BBF3-0EE56614BF00}" type="presParOf" srcId="{92B6D134-F869-3B44-B313-94D392D221DA}" destId="{8C36FF00-F742-E54B-A36C-8F77030087C5}" srcOrd="0" destOrd="0" presId="urn:microsoft.com/office/officeart/2005/8/layout/hList9"/>
    <dgm:cxn modelId="{08719C46-466D-2F4F-A8A3-4532049AD077}" type="presParOf" srcId="{92B6D134-F869-3B44-B313-94D392D221DA}" destId="{16C1EE51-161F-DD4C-A310-D05AD3499E16}" srcOrd="1" destOrd="0" presId="urn:microsoft.com/office/officeart/2005/8/layout/hList9"/>
    <dgm:cxn modelId="{28DDAF2B-DB6A-A544-B2AF-8C6D61C227B0}" type="presParOf" srcId="{16C1EE51-161F-DD4C-A310-D05AD3499E16}" destId="{FA44247C-7812-694A-BE62-B56EB5840812}" srcOrd="0" destOrd="0" presId="urn:microsoft.com/office/officeart/2005/8/layout/hList9"/>
    <dgm:cxn modelId="{6F672C89-9FA8-C24B-96F9-07E29117ED01}" type="presParOf" srcId="{16C1EE51-161F-DD4C-A310-D05AD3499E16}" destId="{F6894268-AFAF-FF49-AF48-CF0EE7722C1C}" srcOrd="1" destOrd="0" presId="urn:microsoft.com/office/officeart/2005/8/layout/hList9"/>
    <dgm:cxn modelId="{08221D91-3F93-B240-9908-321864A9452B}" type="presParOf" srcId="{92B6D134-F869-3B44-B313-94D392D221DA}" destId="{DB4B70E0-30AE-D24F-85E5-5A61C15917FC}" srcOrd="2" destOrd="0" presId="urn:microsoft.com/office/officeart/2005/8/layout/hList9"/>
    <dgm:cxn modelId="{759F276D-718D-FC48-A8F9-404E037CEB90}" type="presParOf" srcId="{DB4B70E0-30AE-D24F-85E5-5A61C15917FC}" destId="{7550FD9C-FFD7-1847-A096-9C07F7FCF563}" srcOrd="0" destOrd="0" presId="urn:microsoft.com/office/officeart/2005/8/layout/hList9"/>
    <dgm:cxn modelId="{9A8DEBD8-913F-C846-B534-15EDA9123B9E}" type="presParOf" srcId="{DB4B70E0-30AE-D24F-85E5-5A61C15917FC}" destId="{1C89C06E-CBAE-344B-B988-75C12CCE3553}" srcOrd="1" destOrd="0" presId="urn:microsoft.com/office/officeart/2005/8/layout/hList9"/>
    <dgm:cxn modelId="{3F7E9F24-6599-A942-8B98-91F96D451776}" type="presParOf" srcId="{DD0D1AEA-5CDC-9F48-B983-C141E393D268}" destId="{F6844237-C8C3-1E45-B517-1BCB781FC081}" srcOrd="7" destOrd="0" presId="urn:microsoft.com/office/officeart/2005/8/layout/hList9"/>
    <dgm:cxn modelId="{0D2FD4D3-108B-3644-BB3A-59C5784BEB58}" type="presParOf" srcId="{DD0D1AEA-5CDC-9F48-B983-C141E393D268}" destId="{203B913E-BACC-B04B-B40E-1CF114ED94EE}" srcOrd="8" destOrd="0" presId="urn:microsoft.com/office/officeart/2005/8/layout/hList9"/>
    <dgm:cxn modelId="{AC78692F-7758-2846-BDFD-83F8AFFAE54F}" type="presParOf" srcId="{DD0D1AEA-5CDC-9F48-B983-C141E393D268}" destId="{24D41863-BBA2-0E4F-B8EE-525DD8773367}" srcOrd="9" destOrd="0" presId="urn:microsoft.com/office/officeart/2005/8/layout/hList9"/>
    <dgm:cxn modelId="{ADEB6946-14FC-8448-8C5F-17AAB076A5A1}" type="presParOf" srcId="{DD0D1AEA-5CDC-9F48-B983-C141E393D268}" destId="{80AA0BB9-2168-A64B-9880-CF875B98D086}" srcOrd="10" destOrd="0" presId="urn:microsoft.com/office/officeart/2005/8/layout/hList9"/>
    <dgm:cxn modelId="{2B6DC5CB-A23C-CB4C-99CB-8C8E15072F4E}" type="presParOf" srcId="{DD0D1AEA-5CDC-9F48-B983-C141E393D268}" destId="{50B48A88-3184-274F-923D-181854241D30}" srcOrd="11" destOrd="0" presId="urn:microsoft.com/office/officeart/2005/8/layout/hList9"/>
    <dgm:cxn modelId="{AB69E5A2-ABE9-254E-9A2D-804C8C9DFA31}" type="presParOf" srcId="{50B48A88-3184-274F-923D-181854241D30}" destId="{1C2925B1-4F26-604F-8AD7-931E0F772A08}" srcOrd="0" destOrd="0" presId="urn:microsoft.com/office/officeart/2005/8/layout/hList9"/>
    <dgm:cxn modelId="{F7BB6D67-5F20-E541-A9B9-0ACCA61BD75F}" type="presParOf" srcId="{50B48A88-3184-274F-923D-181854241D30}" destId="{832CACE1-1692-A740-B6AE-91FCB987EDE2}" srcOrd="1" destOrd="0" presId="urn:microsoft.com/office/officeart/2005/8/layout/hList9"/>
    <dgm:cxn modelId="{77099930-66F5-D245-9EE2-90FCA389B14F}" type="presParOf" srcId="{832CACE1-1692-A740-B6AE-91FCB987EDE2}" destId="{147897EB-BE94-D04C-991A-BC734D86C405}" srcOrd="0" destOrd="0" presId="urn:microsoft.com/office/officeart/2005/8/layout/hList9"/>
    <dgm:cxn modelId="{FE9B621A-72F0-154C-ACFE-D6216F9516B4}" type="presParOf" srcId="{832CACE1-1692-A740-B6AE-91FCB987EDE2}" destId="{2E4A37E6-E73B-2D40-BCB8-AB03A03EA475}" srcOrd="1" destOrd="0" presId="urn:microsoft.com/office/officeart/2005/8/layout/hList9"/>
    <dgm:cxn modelId="{EBDBA3A2-4BFF-CA49-B14F-CED643990B80}" type="presParOf" srcId="{50B48A88-3184-274F-923D-181854241D30}" destId="{59184D98-3CB4-7646-B247-F820E5A064E5}" srcOrd="2" destOrd="0" presId="urn:microsoft.com/office/officeart/2005/8/layout/hList9"/>
    <dgm:cxn modelId="{E1835987-819F-BB42-BE2E-4FAECD5A8F8F}" type="presParOf" srcId="{59184D98-3CB4-7646-B247-F820E5A064E5}" destId="{C11A5A26-3861-FA4F-B24F-4FD0D8D17CAD}" srcOrd="0" destOrd="0" presId="urn:microsoft.com/office/officeart/2005/8/layout/hList9"/>
    <dgm:cxn modelId="{F1B9D3A9-30FA-7544-9D02-23D1D1695DA9}" type="presParOf" srcId="{59184D98-3CB4-7646-B247-F820E5A064E5}" destId="{E26C70BC-77B0-B346-AB19-C687285EE7E6}" srcOrd="1" destOrd="0" presId="urn:microsoft.com/office/officeart/2005/8/layout/hList9"/>
    <dgm:cxn modelId="{FB9FC6F1-FAF2-C046-BEC4-4E0A3CFCE35B}" type="presParOf" srcId="{DD0D1AEA-5CDC-9F48-B983-C141E393D268}" destId="{13B4222F-EB5B-CC4B-8740-D6C5CFC8BC99}" srcOrd="12" destOrd="0" presId="urn:microsoft.com/office/officeart/2005/8/layout/hList9"/>
    <dgm:cxn modelId="{E383BE59-7732-9044-909B-32A1087706D6}" type="presParOf" srcId="{DD0D1AEA-5CDC-9F48-B983-C141E393D268}" destId="{8E032DF6-FBE3-704F-8CB5-05F306CA0390}" srcOrd="13" destOrd="0" presId="urn:microsoft.com/office/officeart/2005/8/layout/hList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960B7D6-5101-BC46-AE8E-A8CBC437AB53}" type="doc">
      <dgm:prSet loTypeId="urn:microsoft.com/office/officeart/2005/8/layout/lProcess2" loCatId="process" qsTypeId="urn:microsoft.com/office/officeart/2005/8/quickstyle/simple2" qsCatId="simple" csTypeId="urn:microsoft.com/office/officeart/2005/8/colors/accent2_2" csCatId="accent2" phldr="1"/>
      <dgm:spPr/>
      <dgm:t>
        <a:bodyPr/>
        <a:lstStyle/>
        <a:p>
          <a:endParaRPr lang="en-GB"/>
        </a:p>
      </dgm:t>
    </dgm:pt>
    <dgm:pt modelId="{FE7EF269-A5FE-444F-B45E-A58F64ED1E77}">
      <dgm:prSet custT="1"/>
      <dgm:spPr/>
      <dgm:t>
        <a:bodyPr/>
        <a:lstStyle/>
        <a:p>
          <a:pPr marL="0" algn="ctr" defTabSz="914400" rtl="0" eaLnBrk="1" latinLnBrk="0" hangingPunct="1">
            <a:lnSpc>
              <a:spcPts val="3510"/>
            </a:lnSpc>
          </a:pPr>
          <a:r>
            <a:rPr lang="en-GB" sz="2800" kern="1200" spc="-78" dirty="0">
              <a:solidFill>
                <a:schemeClr val="tx1"/>
              </a:solidFill>
              <a:latin typeface="ITC Benguiat"/>
              <a:ea typeface="+mn-ea"/>
              <a:cs typeface="+mn-cs"/>
            </a:rPr>
            <a:t>Technological Factors</a:t>
          </a:r>
          <a:endParaRPr lang="en-PK" sz="2800" kern="1200" spc="-78" dirty="0">
            <a:solidFill>
              <a:schemeClr val="tx1"/>
            </a:solidFill>
            <a:latin typeface="ITC Benguiat"/>
            <a:ea typeface="+mn-ea"/>
            <a:cs typeface="+mn-cs"/>
          </a:endParaRPr>
        </a:p>
      </dgm:t>
    </dgm:pt>
    <dgm:pt modelId="{CCD48F11-BD29-CD45-A26D-C91246C616B4}" type="parTrans" cxnId="{30BA22B3-035C-014E-9C3C-497C070E8074}">
      <dgm:prSet/>
      <dgm:spPr/>
      <dgm:t>
        <a:bodyPr/>
        <a:lstStyle/>
        <a:p>
          <a:endParaRPr lang="en-GB"/>
        </a:p>
      </dgm:t>
    </dgm:pt>
    <dgm:pt modelId="{A5317C21-6CCC-AC48-ABE2-B230F95AB7AF}" type="sibTrans" cxnId="{30BA22B3-035C-014E-9C3C-497C070E8074}">
      <dgm:prSet/>
      <dgm:spPr/>
      <dgm:t>
        <a:bodyPr/>
        <a:lstStyle/>
        <a:p>
          <a:endParaRPr lang="en-GB"/>
        </a:p>
      </dgm:t>
    </dgm:pt>
    <dgm:pt modelId="{5047F297-6629-E742-8ED9-62B4C7065794}">
      <dgm:prSet custT="1"/>
      <dgm:spPr/>
      <dgm:t>
        <a:bodyPr/>
        <a:lstStyle/>
        <a:p>
          <a:r>
            <a:rPr lang="en-GB" sz="2800" dirty="0"/>
            <a:t>Limited use of online ordering systems restricts sales growth </a:t>
          </a:r>
          <a:endParaRPr lang="en-PK" sz="2800" dirty="0"/>
        </a:p>
      </dgm:t>
    </dgm:pt>
    <dgm:pt modelId="{F423887F-3821-5649-81E7-47F77EDCA00C}" type="parTrans" cxnId="{92C26E37-429B-C448-B1D4-10296D98DD1B}">
      <dgm:prSet/>
      <dgm:spPr/>
      <dgm:t>
        <a:bodyPr/>
        <a:lstStyle/>
        <a:p>
          <a:endParaRPr lang="en-GB"/>
        </a:p>
      </dgm:t>
    </dgm:pt>
    <dgm:pt modelId="{3753FBE2-DDC3-9A4C-872D-43533112D03A}" type="sibTrans" cxnId="{92C26E37-429B-C448-B1D4-10296D98DD1B}">
      <dgm:prSet/>
      <dgm:spPr/>
      <dgm:t>
        <a:bodyPr/>
        <a:lstStyle/>
        <a:p>
          <a:endParaRPr lang="en-GB"/>
        </a:p>
      </dgm:t>
    </dgm:pt>
    <dgm:pt modelId="{0ADD83CE-B1B9-A649-A5A1-98493C971FDA}">
      <dgm:prSet custT="1"/>
      <dgm:spPr/>
      <dgm:t>
        <a:bodyPr/>
        <a:lstStyle/>
        <a:p>
          <a:r>
            <a:rPr lang="en-GB" sz="2800" dirty="0"/>
            <a:t>No integration with delivery platforms (e.g., Deliveroo/Uber Eats models) </a:t>
          </a:r>
          <a:endParaRPr lang="en-PK" sz="2800" dirty="0"/>
        </a:p>
      </dgm:t>
    </dgm:pt>
    <dgm:pt modelId="{2BFF3790-3F59-F641-92D6-C806CC3CA8EC}" type="parTrans" cxnId="{E69382BD-BC15-C94A-833E-CFAD74910EE6}">
      <dgm:prSet/>
      <dgm:spPr/>
      <dgm:t>
        <a:bodyPr/>
        <a:lstStyle/>
        <a:p>
          <a:endParaRPr lang="en-GB"/>
        </a:p>
      </dgm:t>
    </dgm:pt>
    <dgm:pt modelId="{0B8A2582-7144-4542-91C0-AB89E971DD1D}" type="sibTrans" cxnId="{E69382BD-BC15-C94A-833E-CFAD74910EE6}">
      <dgm:prSet/>
      <dgm:spPr/>
      <dgm:t>
        <a:bodyPr/>
        <a:lstStyle/>
        <a:p>
          <a:endParaRPr lang="en-GB"/>
        </a:p>
      </dgm:t>
    </dgm:pt>
    <dgm:pt modelId="{898D812B-12DE-FE4B-B616-243D4A81182B}">
      <dgm:prSet custT="1"/>
      <dgm:spPr/>
      <dgm:t>
        <a:bodyPr/>
        <a:lstStyle/>
        <a:p>
          <a:pPr marL="0" algn="ctr" defTabSz="914400" rtl="0" eaLnBrk="1" latinLnBrk="0" hangingPunct="1">
            <a:lnSpc>
              <a:spcPts val="3510"/>
            </a:lnSpc>
          </a:pPr>
          <a:r>
            <a:rPr lang="en-GB" sz="2800" kern="1200" spc="-78" dirty="0">
              <a:solidFill>
                <a:schemeClr val="tx1"/>
              </a:solidFill>
              <a:latin typeface="ITC Benguiat"/>
              <a:ea typeface="+mn-ea"/>
              <a:cs typeface="+mn-cs"/>
            </a:rPr>
            <a:t>Legal Factors</a:t>
          </a:r>
          <a:endParaRPr lang="en-PK" sz="2800" kern="1200" spc="-78" dirty="0">
            <a:solidFill>
              <a:schemeClr val="tx1"/>
            </a:solidFill>
            <a:latin typeface="ITC Benguiat"/>
            <a:ea typeface="+mn-ea"/>
            <a:cs typeface="+mn-cs"/>
          </a:endParaRPr>
        </a:p>
      </dgm:t>
    </dgm:pt>
    <dgm:pt modelId="{9E0BE9F9-2201-8242-BD90-55AA20A7DA8F}" type="parTrans" cxnId="{EC743957-C9E6-9D4A-9DEF-2A1F1D4FE98F}">
      <dgm:prSet/>
      <dgm:spPr/>
      <dgm:t>
        <a:bodyPr/>
        <a:lstStyle/>
        <a:p>
          <a:endParaRPr lang="en-GB"/>
        </a:p>
      </dgm:t>
    </dgm:pt>
    <dgm:pt modelId="{7F015957-B613-E74F-BE41-5A5C3FC46EA0}" type="sibTrans" cxnId="{EC743957-C9E6-9D4A-9DEF-2A1F1D4FE98F}">
      <dgm:prSet/>
      <dgm:spPr/>
      <dgm:t>
        <a:bodyPr/>
        <a:lstStyle/>
        <a:p>
          <a:endParaRPr lang="en-GB"/>
        </a:p>
      </dgm:t>
    </dgm:pt>
    <dgm:pt modelId="{7FEB8B55-0CD4-DB41-9D0D-D30C20AC42C5}">
      <dgm:prSet custT="1"/>
      <dgm:spPr/>
      <dgm:t>
        <a:bodyPr/>
        <a:lstStyle/>
        <a:p>
          <a:r>
            <a:rPr lang="en-GB" sz="2800" dirty="0"/>
            <a:t>Strict hygiene and labelling requirements for food businesses </a:t>
          </a:r>
          <a:endParaRPr lang="en-PK" sz="2800" dirty="0"/>
        </a:p>
      </dgm:t>
    </dgm:pt>
    <dgm:pt modelId="{4C3D80C0-7BAF-9B47-872D-9810CA98673A}" type="parTrans" cxnId="{2D0E46D8-883A-7F49-B676-DD2E581B09FB}">
      <dgm:prSet/>
      <dgm:spPr/>
      <dgm:t>
        <a:bodyPr/>
        <a:lstStyle/>
        <a:p>
          <a:endParaRPr lang="en-GB"/>
        </a:p>
      </dgm:t>
    </dgm:pt>
    <dgm:pt modelId="{CA0B7A6F-F24A-FE43-8671-E6A57A4F09CB}" type="sibTrans" cxnId="{2D0E46D8-883A-7F49-B676-DD2E581B09FB}">
      <dgm:prSet/>
      <dgm:spPr/>
      <dgm:t>
        <a:bodyPr/>
        <a:lstStyle/>
        <a:p>
          <a:endParaRPr lang="en-GB"/>
        </a:p>
      </dgm:t>
    </dgm:pt>
    <dgm:pt modelId="{816C55DE-7C26-A64A-9A5C-B9C1447BBE29}">
      <dgm:prSet custT="1"/>
      <dgm:spPr/>
      <dgm:t>
        <a:bodyPr/>
        <a:lstStyle/>
        <a:p>
          <a:r>
            <a:rPr lang="en-GB" sz="2800" dirty="0"/>
            <a:t>Non-compliance can damage reputation and customer trust </a:t>
          </a:r>
          <a:endParaRPr lang="en-PK" sz="2800" dirty="0"/>
        </a:p>
      </dgm:t>
    </dgm:pt>
    <dgm:pt modelId="{C2566AA0-FEC7-334D-AF62-F516B74EEDF4}" type="parTrans" cxnId="{1EB355FC-6BE6-7B4E-AEA2-4CEBF3291734}">
      <dgm:prSet/>
      <dgm:spPr/>
      <dgm:t>
        <a:bodyPr/>
        <a:lstStyle/>
        <a:p>
          <a:endParaRPr lang="en-GB"/>
        </a:p>
      </dgm:t>
    </dgm:pt>
    <dgm:pt modelId="{8275579C-0AF9-5F4B-BD2C-5115D3FF66C1}" type="sibTrans" cxnId="{1EB355FC-6BE6-7B4E-AEA2-4CEBF3291734}">
      <dgm:prSet/>
      <dgm:spPr/>
      <dgm:t>
        <a:bodyPr/>
        <a:lstStyle/>
        <a:p>
          <a:endParaRPr lang="en-GB"/>
        </a:p>
      </dgm:t>
    </dgm:pt>
    <dgm:pt modelId="{76B1BB7C-3859-614E-8C2F-967D9D1EB946}">
      <dgm:prSet custT="1"/>
      <dgm:spPr/>
      <dgm:t>
        <a:bodyPr/>
        <a:lstStyle/>
        <a:p>
          <a:pPr marL="0" algn="ctr" defTabSz="914400" rtl="0" eaLnBrk="1" latinLnBrk="0" hangingPunct="1">
            <a:lnSpc>
              <a:spcPts val="3510"/>
            </a:lnSpc>
          </a:pPr>
          <a:r>
            <a:rPr lang="en-GB" sz="2800" kern="1200" spc="-78" dirty="0">
              <a:solidFill>
                <a:schemeClr val="tx1"/>
              </a:solidFill>
              <a:latin typeface="ITC Benguiat"/>
              <a:ea typeface="+mn-ea"/>
              <a:cs typeface="+mn-cs"/>
            </a:rPr>
            <a:t>Environmental Factors</a:t>
          </a:r>
          <a:endParaRPr lang="en-PK" sz="2800" kern="1200" spc="-78" dirty="0">
            <a:solidFill>
              <a:schemeClr val="tx1"/>
            </a:solidFill>
            <a:latin typeface="ITC Benguiat"/>
            <a:ea typeface="+mn-ea"/>
            <a:cs typeface="+mn-cs"/>
          </a:endParaRPr>
        </a:p>
      </dgm:t>
    </dgm:pt>
    <dgm:pt modelId="{554F4898-56B7-9249-A384-28856E1A2267}" type="parTrans" cxnId="{9145CC54-74F2-684D-AB77-04908EAC505C}">
      <dgm:prSet/>
      <dgm:spPr/>
      <dgm:t>
        <a:bodyPr/>
        <a:lstStyle/>
        <a:p>
          <a:endParaRPr lang="en-GB"/>
        </a:p>
      </dgm:t>
    </dgm:pt>
    <dgm:pt modelId="{40B2B935-D91F-E643-A792-B2A06E8C39CB}" type="sibTrans" cxnId="{9145CC54-74F2-684D-AB77-04908EAC505C}">
      <dgm:prSet/>
      <dgm:spPr/>
      <dgm:t>
        <a:bodyPr/>
        <a:lstStyle/>
        <a:p>
          <a:endParaRPr lang="en-GB"/>
        </a:p>
      </dgm:t>
    </dgm:pt>
    <dgm:pt modelId="{A1D0D128-C680-DD40-A258-8653C131C764}">
      <dgm:prSet custT="1"/>
      <dgm:spPr/>
      <dgm:t>
        <a:bodyPr/>
        <a:lstStyle/>
        <a:p>
          <a:r>
            <a:rPr lang="en-GB" sz="2800" dirty="0"/>
            <a:t>Food supply chains are increasingly affected by climate variability and sustainability pressures (PwC, 2024)</a:t>
          </a:r>
          <a:endParaRPr lang="en-PK" sz="2800" dirty="0"/>
        </a:p>
      </dgm:t>
    </dgm:pt>
    <dgm:pt modelId="{7C4943DE-1FB4-B44D-B5B6-3ACD9B63B62D}" type="parTrans" cxnId="{495B4F2A-32D5-FB4D-B17C-864EF1F3E9B4}">
      <dgm:prSet/>
      <dgm:spPr/>
      <dgm:t>
        <a:bodyPr/>
        <a:lstStyle/>
        <a:p>
          <a:endParaRPr lang="en-GB"/>
        </a:p>
      </dgm:t>
    </dgm:pt>
    <dgm:pt modelId="{36CEBB73-600C-C044-99AE-B8C23468355B}" type="sibTrans" cxnId="{495B4F2A-32D5-FB4D-B17C-864EF1F3E9B4}">
      <dgm:prSet/>
      <dgm:spPr/>
      <dgm:t>
        <a:bodyPr/>
        <a:lstStyle/>
        <a:p>
          <a:endParaRPr lang="en-GB"/>
        </a:p>
      </dgm:t>
    </dgm:pt>
    <dgm:pt modelId="{1C58AEAF-7A3D-AF49-BEEB-0781654518B1}">
      <dgm:prSet custT="1"/>
      <dgm:spPr/>
      <dgm:t>
        <a:bodyPr/>
        <a:lstStyle/>
        <a:p>
          <a:r>
            <a:rPr lang="en-GB" sz="2800" dirty="0"/>
            <a:t>Organic food sourcing increases cost volatility for SMEs (Federation of Small Businesses, 2024)</a:t>
          </a:r>
          <a:endParaRPr lang="en-PK" sz="2800" dirty="0"/>
        </a:p>
      </dgm:t>
    </dgm:pt>
    <dgm:pt modelId="{9B85A311-9BDF-6B45-860E-14612C59DDB1}" type="parTrans" cxnId="{68A58A71-7B2B-174F-81A6-74771DD08B55}">
      <dgm:prSet/>
      <dgm:spPr/>
      <dgm:t>
        <a:bodyPr/>
        <a:lstStyle/>
        <a:p>
          <a:endParaRPr lang="en-GB"/>
        </a:p>
      </dgm:t>
    </dgm:pt>
    <dgm:pt modelId="{35CD5AE4-2456-CB4B-8DA9-217CA7AA7C01}" type="sibTrans" cxnId="{68A58A71-7B2B-174F-81A6-74771DD08B55}">
      <dgm:prSet/>
      <dgm:spPr/>
      <dgm:t>
        <a:bodyPr/>
        <a:lstStyle/>
        <a:p>
          <a:endParaRPr lang="en-GB"/>
        </a:p>
      </dgm:t>
    </dgm:pt>
    <dgm:pt modelId="{E5CF74A2-AC78-A94F-9BDD-26191C8C8A56}" type="pres">
      <dgm:prSet presAssocID="{B960B7D6-5101-BC46-AE8E-A8CBC437AB53}" presName="theList" presStyleCnt="0">
        <dgm:presLayoutVars>
          <dgm:dir/>
          <dgm:animLvl val="lvl"/>
          <dgm:resizeHandles val="exact"/>
        </dgm:presLayoutVars>
      </dgm:prSet>
      <dgm:spPr/>
    </dgm:pt>
    <dgm:pt modelId="{959A47C0-D1B5-6C4D-AA82-947DE405A9EE}" type="pres">
      <dgm:prSet presAssocID="{FE7EF269-A5FE-444F-B45E-A58F64ED1E77}" presName="compNode" presStyleCnt="0"/>
      <dgm:spPr/>
    </dgm:pt>
    <dgm:pt modelId="{A922B727-84A7-914B-8A59-4A2F7388D559}" type="pres">
      <dgm:prSet presAssocID="{FE7EF269-A5FE-444F-B45E-A58F64ED1E77}" presName="aNode" presStyleLbl="bgShp" presStyleIdx="0" presStyleCnt="3" custLinFactNeighborX="-33045" custLinFactNeighborY="-4274"/>
      <dgm:spPr/>
    </dgm:pt>
    <dgm:pt modelId="{61196421-4C46-D342-9CC3-B2322328ACE3}" type="pres">
      <dgm:prSet presAssocID="{FE7EF269-A5FE-444F-B45E-A58F64ED1E77}" presName="textNode" presStyleLbl="bgShp" presStyleIdx="0" presStyleCnt="3"/>
      <dgm:spPr/>
    </dgm:pt>
    <dgm:pt modelId="{4178A471-E9A0-F54B-8686-6624C26FC2CF}" type="pres">
      <dgm:prSet presAssocID="{FE7EF269-A5FE-444F-B45E-A58F64ED1E77}" presName="compChildNode" presStyleCnt="0"/>
      <dgm:spPr/>
    </dgm:pt>
    <dgm:pt modelId="{ACE342FE-63D0-FA4B-8415-743F4E7574E2}" type="pres">
      <dgm:prSet presAssocID="{FE7EF269-A5FE-444F-B45E-A58F64ED1E77}" presName="theInnerList" presStyleCnt="0"/>
      <dgm:spPr/>
    </dgm:pt>
    <dgm:pt modelId="{4EC704CE-DDF0-D945-B922-298592CCC2D4}" type="pres">
      <dgm:prSet presAssocID="{5047F297-6629-E742-8ED9-62B4C7065794}" presName="childNode" presStyleLbl="node1" presStyleIdx="0" presStyleCnt="6">
        <dgm:presLayoutVars>
          <dgm:bulletEnabled val="1"/>
        </dgm:presLayoutVars>
      </dgm:prSet>
      <dgm:spPr/>
    </dgm:pt>
    <dgm:pt modelId="{27C9C1FF-9C7A-5146-9343-4A7E18AAF08E}" type="pres">
      <dgm:prSet presAssocID="{5047F297-6629-E742-8ED9-62B4C7065794}" presName="aSpace2" presStyleCnt="0"/>
      <dgm:spPr/>
    </dgm:pt>
    <dgm:pt modelId="{B3A72B9C-6307-6246-A7BC-D273D5C45E88}" type="pres">
      <dgm:prSet presAssocID="{0ADD83CE-B1B9-A649-A5A1-98493C971FDA}" presName="childNode" presStyleLbl="node1" presStyleIdx="1" presStyleCnt="6">
        <dgm:presLayoutVars>
          <dgm:bulletEnabled val="1"/>
        </dgm:presLayoutVars>
      </dgm:prSet>
      <dgm:spPr/>
    </dgm:pt>
    <dgm:pt modelId="{2764E4E6-5E27-CA4F-88A5-8BBBBBFE6400}" type="pres">
      <dgm:prSet presAssocID="{FE7EF269-A5FE-444F-B45E-A58F64ED1E77}" presName="aSpace" presStyleCnt="0"/>
      <dgm:spPr/>
    </dgm:pt>
    <dgm:pt modelId="{C7F686D0-85AE-3E4F-9602-A75CEBE4EFDB}" type="pres">
      <dgm:prSet presAssocID="{898D812B-12DE-FE4B-B616-243D4A81182B}" presName="compNode" presStyleCnt="0"/>
      <dgm:spPr/>
    </dgm:pt>
    <dgm:pt modelId="{1FE5CAF9-E1C7-6548-9A95-81A77AB4A1D9}" type="pres">
      <dgm:prSet presAssocID="{898D812B-12DE-FE4B-B616-243D4A81182B}" presName="aNode" presStyleLbl="bgShp" presStyleIdx="1" presStyleCnt="3"/>
      <dgm:spPr/>
    </dgm:pt>
    <dgm:pt modelId="{9B3B5FC9-A629-D74C-B19E-6111A776C9FC}" type="pres">
      <dgm:prSet presAssocID="{898D812B-12DE-FE4B-B616-243D4A81182B}" presName="textNode" presStyleLbl="bgShp" presStyleIdx="1" presStyleCnt="3"/>
      <dgm:spPr/>
    </dgm:pt>
    <dgm:pt modelId="{7D404F37-AD37-D140-A664-0733B765B9A0}" type="pres">
      <dgm:prSet presAssocID="{898D812B-12DE-FE4B-B616-243D4A81182B}" presName="compChildNode" presStyleCnt="0"/>
      <dgm:spPr/>
    </dgm:pt>
    <dgm:pt modelId="{93E8D9E1-0F04-EE40-9E96-00B8AC80D24B}" type="pres">
      <dgm:prSet presAssocID="{898D812B-12DE-FE4B-B616-243D4A81182B}" presName="theInnerList" presStyleCnt="0"/>
      <dgm:spPr/>
    </dgm:pt>
    <dgm:pt modelId="{F4839DD1-FD01-F848-915B-C4259E4078FE}" type="pres">
      <dgm:prSet presAssocID="{7FEB8B55-0CD4-DB41-9D0D-D30C20AC42C5}" presName="childNode" presStyleLbl="node1" presStyleIdx="2" presStyleCnt="6">
        <dgm:presLayoutVars>
          <dgm:bulletEnabled val="1"/>
        </dgm:presLayoutVars>
      </dgm:prSet>
      <dgm:spPr/>
    </dgm:pt>
    <dgm:pt modelId="{21EFFF71-AF57-BA4A-8C35-4AFC6B281F4B}" type="pres">
      <dgm:prSet presAssocID="{7FEB8B55-0CD4-DB41-9D0D-D30C20AC42C5}" presName="aSpace2" presStyleCnt="0"/>
      <dgm:spPr/>
    </dgm:pt>
    <dgm:pt modelId="{9786EC0F-CBB8-B441-8F77-30DA5C0A855B}" type="pres">
      <dgm:prSet presAssocID="{816C55DE-7C26-A64A-9A5C-B9C1447BBE29}" presName="childNode" presStyleLbl="node1" presStyleIdx="3" presStyleCnt="6">
        <dgm:presLayoutVars>
          <dgm:bulletEnabled val="1"/>
        </dgm:presLayoutVars>
      </dgm:prSet>
      <dgm:spPr/>
    </dgm:pt>
    <dgm:pt modelId="{5B5CBFB6-7121-0545-BCE2-8ED7AE4F5056}" type="pres">
      <dgm:prSet presAssocID="{898D812B-12DE-FE4B-B616-243D4A81182B}" presName="aSpace" presStyleCnt="0"/>
      <dgm:spPr/>
    </dgm:pt>
    <dgm:pt modelId="{74AEDE93-C2C4-CF43-A400-68161A9A059B}" type="pres">
      <dgm:prSet presAssocID="{76B1BB7C-3859-614E-8C2F-967D9D1EB946}" presName="compNode" presStyleCnt="0"/>
      <dgm:spPr/>
    </dgm:pt>
    <dgm:pt modelId="{1A641C10-709C-8449-865D-93AFDA871188}" type="pres">
      <dgm:prSet presAssocID="{76B1BB7C-3859-614E-8C2F-967D9D1EB946}" presName="aNode" presStyleLbl="bgShp" presStyleIdx="2" presStyleCnt="3"/>
      <dgm:spPr/>
    </dgm:pt>
    <dgm:pt modelId="{1B059D06-9879-CC4A-B97A-70C321B561B4}" type="pres">
      <dgm:prSet presAssocID="{76B1BB7C-3859-614E-8C2F-967D9D1EB946}" presName="textNode" presStyleLbl="bgShp" presStyleIdx="2" presStyleCnt="3"/>
      <dgm:spPr/>
    </dgm:pt>
    <dgm:pt modelId="{CE4BF1C6-CB90-4849-9796-40C3ED09C8E3}" type="pres">
      <dgm:prSet presAssocID="{76B1BB7C-3859-614E-8C2F-967D9D1EB946}" presName="compChildNode" presStyleCnt="0"/>
      <dgm:spPr/>
    </dgm:pt>
    <dgm:pt modelId="{DC419040-EE5D-944B-9BBA-2F28E39CF6C9}" type="pres">
      <dgm:prSet presAssocID="{76B1BB7C-3859-614E-8C2F-967D9D1EB946}" presName="theInnerList" presStyleCnt="0"/>
      <dgm:spPr/>
    </dgm:pt>
    <dgm:pt modelId="{71239BA5-7E1F-FA42-91B6-895D82C3F865}" type="pres">
      <dgm:prSet presAssocID="{A1D0D128-C680-DD40-A258-8653C131C764}" presName="childNode" presStyleLbl="node1" presStyleIdx="4" presStyleCnt="6">
        <dgm:presLayoutVars>
          <dgm:bulletEnabled val="1"/>
        </dgm:presLayoutVars>
      </dgm:prSet>
      <dgm:spPr/>
    </dgm:pt>
    <dgm:pt modelId="{4C32079F-9020-D344-8738-263BBAC3E3AD}" type="pres">
      <dgm:prSet presAssocID="{A1D0D128-C680-DD40-A258-8653C131C764}" presName="aSpace2" presStyleCnt="0"/>
      <dgm:spPr/>
    </dgm:pt>
    <dgm:pt modelId="{68733AD5-56AD-FA43-9ACC-287BABB9B54B}" type="pres">
      <dgm:prSet presAssocID="{1C58AEAF-7A3D-AF49-BEEB-0781654518B1}" presName="childNode" presStyleLbl="node1" presStyleIdx="5" presStyleCnt="6">
        <dgm:presLayoutVars>
          <dgm:bulletEnabled val="1"/>
        </dgm:presLayoutVars>
      </dgm:prSet>
      <dgm:spPr/>
    </dgm:pt>
  </dgm:ptLst>
  <dgm:cxnLst>
    <dgm:cxn modelId="{D434D109-0102-914F-966A-AAEF4329B01E}" type="presOf" srcId="{76B1BB7C-3859-614E-8C2F-967D9D1EB946}" destId="{1A641C10-709C-8449-865D-93AFDA871188}" srcOrd="0" destOrd="0" presId="urn:microsoft.com/office/officeart/2005/8/layout/lProcess2"/>
    <dgm:cxn modelId="{169BF120-AD02-A04E-AC24-1B8FD492344A}" type="presOf" srcId="{76B1BB7C-3859-614E-8C2F-967D9D1EB946}" destId="{1B059D06-9879-CC4A-B97A-70C321B561B4}" srcOrd="1" destOrd="0" presId="urn:microsoft.com/office/officeart/2005/8/layout/lProcess2"/>
    <dgm:cxn modelId="{495B4F2A-32D5-FB4D-B17C-864EF1F3E9B4}" srcId="{76B1BB7C-3859-614E-8C2F-967D9D1EB946}" destId="{A1D0D128-C680-DD40-A258-8653C131C764}" srcOrd="0" destOrd="0" parTransId="{7C4943DE-1FB4-B44D-B5B6-3ACD9B63B62D}" sibTransId="{36CEBB73-600C-C044-99AE-B8C23468355B}"/>
    <dgm:cxn modelId="{7459C42A-EA2A-3A44-9947-E641FF647D11}" type="presOf" srcId="{1C58AEAF-7A3D-AF49-BEEB-0781654518B1}" destId="{68733AD5-56AD-FA43-9ACC-287BABB9B54B}" srcOrd="0" destOrd="0" presId="urn:microsoft.com/office/officeart/2005/8/layout/lProcess2"/>
    <dgm:cxn modelId="{92C26E37-429B-C448-B1D4-10296D98DD1B}" srcId="{FE7EF269-A5FE-444F-B45E-A58F64ED1E77}" destId="{5047F297-6629-E742-8ED9-62B4C7065794}" srcOrd="0" destOrd="0" parTransId="{F423887F-3821-5649-81E7-47F77EDCA00C}" sibTransId="{3753FBE2-DDC3-9A4C-872D-43533112D03A}"/>
    <dgm:cxn modelId="{E6A5F441-332B-224F-9058-BB563E0207D7}" type="presOf" srcId="{5047F297-6629-E742-8ED9-62B4C7065794}" destId="{4EC704CE-DDF0-D945-B922-298592CCC2D4}" srcOrd="0" destOrd="0" presId="urn:microsoft.com/office/officeart/2005/8/layout/lProcess2"/>
    <dgm:cxn modelId="{9145CC54-74F2-684D-AB77-04908EAC505C}" srcId="{B960B7D6-5101-BC46-AE8E-A8CBC437AB53}" destId="{76B1BB7C-3859-614E-8C2F-967D9D1EB946}" srcOrd="2" destOrd="0" parTransId="{554F4898-56B7-9249-A384-28856E1A2267}" sibTransId="{40B2B935-D91F-E643-A792-B2A06E8C39CB}"/>
    <dgm:cxn modelId="{EC743957-C9E6-9D4A-9DEF-2A1F1D4FE98F}" srcId="{B960B7D6-5101-BC46-AE8E-A8CBC437AB53}" destId="{898D812B-12DE-FE4B-B616-243D4A81182B}" srcOrd="1" destOrd="0" parTransId="{9E0BE9F9-2201-8242-BD90-55AA20A7DA8F}" sibTransId="{7F015957-B613-E74F-BE41-5A5C3FC46EA0}"/>
    <dgm:cxn modelId="{FF741865-810A-ED45-BE76-9924BEFB469E}" type="presOf" srcId="{A1D0D128-C680-DD40-A258-8653C131C764}" destId="{71239BA5-7E1F-FA42-91B6-895D82C3F865}" srcOrd="0" destOrd="0" presId="urn:microsoft.com/office/officeart/2005/8/layout/lProcess2"/>
    <dgm:cxn modelId="{5461E56F-8934-C949-B3C0-980F74774CF7}" type="presOf" srcId="{7FEB8B55-0CD4-DB41-9D0D-D30C20AC42C5}" destId="{F4839DD1-FD01-F848-915B-C4259E4078FE}" srcOrd="0" destOrd="0" presId="urn:microsoft.com/office/officeart/2005/8/layout/lProcess2"/>
    <dgm:cxn modelId="{68A58A71-7B2B-174F-81A6-74771DD08B55}" srcId="{76B1BB7C-3859-614E-8C2F-967D9D1EB946}" destId="{1C58AEAF-7A3D-AF49-BEEB-0781654518B1}" srcOrd="1" destOrd="0" parTransId="{9B85A311-9BDF-6B45-860E-14612C59DDB1}" sibTransId="{35CD5AE4-2456-CB4B-8DA9-217CA7AA7C01}"/>
    <dgm:cxn modelId="{F33E2A8B-3533-C24E-8DC8-6713D7661F48}" type="presOf" srcId="{B960B7D6-5101-BC46-AE8E-A8CBC437AB53}" destId="{E5CF74A2-AC78-A94F-9BDD-26191C8C8A56}" srcOrd="0" destOrd="0" presId="urn:microsoft.com/office/officeart/2005/8/layout/lProcess2"/>
    <dgm:cxn modelId="{9049F7A0-B7D4-DA4E-A584-AC782D16C591}" type="presOf" srcId="{FE7EF269-A5FE-444F-B45E-A58F64ED1E77}" destId="{61196421-4C46-D342-9CC3-B2322328ACE3}" srcOrd="1" destOrd="0" presId="urn:microsoft.com/office/officeart/2005/8/layout/lProcess2"/>
    <dgm:cxn modelId="{EA2E22A7-22F6-5E40-8CFE-46F508B70D1C}" type="presOf" srcId="{898D812B-12DE-FE4B-B616-243D4A81182B}" destId="{1FE5CAF9-E1C7-6548-9A95-81A77AB4A1D9}" srcOrd="0" destOrd="0" presId="urn:microsoft.com/office/officeart/2005/8/layout/lProcess2"/>
    <dgm:cxn modelId="{8D5372B0-9C41-204B-B098-E62E88D63E7B}" type="presOf" srcId="{0ADD83CE-B1B9-A649-A5A1-98493C971FDA}" destId="{B3A72B9C-6307-6246-A7BC-D273D5C45E88}" srcOrd="0" destOrd="0" presId="urn:microsoft.com/office/officeart/2005/8/layout/lProcess2"/>
    <dgm:cxn modelId="{30BA22B3-035C-014E-9C3C-497C070E8074}" srcId="{B960B7D6-5101-BC46-AE8E-A8CBC437AB53}" destId="{FE7EF269-A5FE-444F-B45E-A58F64ED1E77}" srcOrd="0" destOrd="0" parTransId="{CCD48F11-BD29-CD45-A26D-C91246C616B4}" sibTransId="{A5317C21-6CCC-AC48-ABE2-B230F95AB7AF}"/>
    <dgm:cxn modelId="{E69382BD-BC15-C94A-833E-CFAD74910EE6}" srcId="{FE7EF269-A5FE-444F-B45E-A58F64ED1E77}" destId="{0ADD83CE-B1B9-A649-A5A1-98493C971FDA}" srcOrd="1" destOrd="0" parTransId="{2BFF3790-3F59-F641-92D6-C806CC3CA8EC}" sibTransId="{0B8A2582-7144-4542-91C0-AB89E971DD1D}"/>
    <dgm:cxn modelId="{2D0E46D8-883A-7F49-B676-DD2E581B09FB}" srcId="{898D812B-12DE-FE4B-B616-243D4A81182B}" destId="{7FEB8B55-0CD4-DB41-9D0D-D30C20AC42C5}" srcOrd="0" destOrd="0" parTransId="{4C3D80C0-7BAF-9B47-872D-9810CA98673A}" sibTransId="{CA0B7A6F-F24A-FE43-8671-E6A57A4F09CB}"/>
    <dgm:cxn modelId="{8FA4C2D9-DAB5-CF44-964C-A02D1451EFB0}" type="presOf" srcId="{FE7EF269-A5FE-444F-B45E-A58F64ED1E77}" destId="{A922B727-84A7-914B-8A59-4A2F7388D559}" srcOrd="0" destOrd="0" presId="urn:microsoft.com/office/officeart/2005/8/layout/lProcess2"/>
    <dgm:cxn modelId="{481820DA-A2D2-3E41-A1EC-15BA6E0C0C33}" type="presOf" srcId="{816C55DE-7C26-A64A-9A5C-B9C1447BBE29}" destId="{9786EC0F-CBB8-B441-8F77-30DA5C0A855B}" srcOrd="0" destOrd="0" presId="urn:microsoft.com/office/officeart/2005/8/layout/lProcess2"/>
    <dgm:cxn modelId="{9FEA79E0-0E6A-7049-873C-2D8AF2270454}" type="presOf" srcId="{898D812B-12DE-FE4B-B616-243D4A81182B}" destId="{9B3B5FC9-A629-D74C-B19E-6111A776C9FC}" srcOrd="1" destOrd="0" presId="urn:microsoft.com/office/officeart/2005/8/layout/lProcess2"/>
    <dgm:cxn modelId="{1EB355FC-6BE6-7B4E-AEA2-4CEBF3291734}" srcId="{898D812B-12DE-FE4B-B616-243D4A81182B}" destId="{816C55DE-7C26-A64A-9A5C-B9C1447BBE29}" srcOrd="1" destOrd="0" parTransId="{C2566AA0-FEC7-334D-AF62-F516B74EEDF4}" sibTransId="{8275579C-0AF9-5F4B-BD2C-5115D3FF66C1}"/>
    <dgm:cxn modelId="{C145C8C0-FE2F-BD4C-8C82-C4E1C0EDB130}" type="presParOf" srcId="{E5CF74A2-AC78-A94F-9BDD-26191C8C8A56}" destId="{959A47C0-D1B5-6C4D-AA82-947DE405A9EE}" srcOrd="0" destOrd="0" presId="urn:microsoft.com/office/officeart/2005/8/layout/lProcess2"/>
    <dgm:cxn modelId="{D41AA6D9-8F9F-F14F-8AA9-3DF37A4C74B4}" type="presParOf" srcId="{959A47C0-D1B5-6C4D-AA82-947DE405A9EE}" destId="{A922B727-84A7-914B-8A59-4A2F7388D559}" srcOrd="0" destOrd="0" presId="urn:microsoft.com/office/officeart/2005/8/layout/lProcess2"/>
    <dgm:cxn modelId="{C3A450D0-BA19-4F44-B0F4-661B7F278CEA}" type="presParOf" srcId="{959A47C0-D1B5-6C4D-AA82-947DE405A9EE}" destId="{61196421-4C46-D342-9CC3-B2322328ACE3}" srcOrd="1" destOrd="0" presId="urn:microsoft.com/office/officeart/2005/8/layout/lProcess2"/>
    <dgm:cxn modelId="{F8B98E32-E7C5-D244-BF29-16373AAA9069}" type="presParOf" srcId="{959A47C0-D1B5-6C4D-AA82-947DE405A9EE}" destId="{4178A471-E9A0-F54B-8686-6624C26FC2CF}" srcOrd="2" destOrd="0" presId="urn:microsoft.com/office/officeart/2005/8/layout/lProcess2"/>
    <dgm:cxn modelId="{5465103D-0B02-A445-9666-B06C574AB68E}" type="presParOf" srcId="{4178A471-E9A0-F54B-8686-6624C26FC2CF}" destId="{ACE342FE-63D0-FA4B-8415-743F4E7574E2}" srcOrd="0" destOrd="0" presId="urn:microsoft.com/office/officeart/2005/8/layout/lProcess2"/>
    <dgm:cxn modelId="{AEEDB917-6EE4-3C4B-8688-7D96E7A3B935}" type="presParOf" srcId="{ACE342FE-63D0-FA4B-8415-743F4E7574E2}" destId="{4EC704CE-DDF0-D945-B922-298592CCC2D4}" srcOrd="0" destOrd="0" presId="urn:microsoft.com/office/officeart/2005/8/layout/lProcess2"/>
    <dgm:cxn modelId="{4A45303B-3103-6E46-9F90-BF9191B63814}" type="presParOf" srcId="{ACE342FE-63D0-FA4B-8415-743F4E7574E2}" destId="{27C9C1FF-9C7A-5146-9343-4A7E18AAF08E}" srcOrd="1" destOrd="0" presId="urn:microsoft.com/office/officeart/2005/8/layout/lProcess2"/>
    <dgm:cxn modelId="{B7980182-232E-FC48-8E44-022C8ADC18C5}" type="presParOf" srcId="{ACE342FE-63D0-FA4B-8415-743F4E7574E2}" destId="{B3A72B9C-6307-6246-A7BC-D273D5C45E88}" srcOrd="2" destOrd="0" presId="urn:microsoft.com/office/officeart/2005/8/layout/lProcess2"/>
    <dgm:cxn modelId="{75691F53-1D1E-0D4B-85C0-36C672574C7F}" type="presParOf" srcId="{E5CF74A2-AC78-A94F-9BDD-26191C8C8A56}" destId="{2764E4E6-5E27-CA4F-88A5-8BBBBBFE6400}" srcOrd="1" destOrd="0" presId="urn:microsoft.com/office/officeart/2005/8/layout/lProcess2"/>
    <dgm:cxn modelId="{0FD89F7D-CA4C-494F-BA94-ECC9F5739DDD}" type="presParOf" srcId="{E5CF74A2-AC78-A94F-9BDD-26191C8C8A56}" destId="{C7F686D0-85AE-3E4F-9602-A75CEBE4EFDB}" srcOrd="2" destOrd="0" presId="urn:microsoft.com/office/officeart/2005/8/layout/lProcess2"/>
    <dgm:cxn modelId="{FBE3CF1D-B13C-364B-8842-6B71EED3FDC9}" type="presParOf" srcId="{C7F686D0-85AE-3E4F-9602-A75CEBE4EFDB}" destId="{1FE5CAF9-E1C7-6548-9A95-81A77AB4A1D9}" srcOrd="0" destOrd="0" presId="urn:microsoft.com/office/officeart/2005/8/layout/lProcess2"/>
    <dgm:cxn modelId="{47A58CBB-6133-9A49-8128-06E7A9BC1DCB}" type="presParOf" srcId="{C7F686D0-85AE-3E4F-9602-A75CEBE4EFDB}" destId="{9B3B5FC9-A629-D74C-B19E-6111A776C9FC}" srcOrd="1" destOrd="0" presId="urn:microsoft.com/office/officeart/2005/8/layout/lProcess2"/>
    <dgm:cxn modelId="{38CB9105-7D94-D24E-8D1F-3FB63FF0B060}" type="presParOf" srcId="{C7F686D0-85AE-3E4F-9602-A75CEBE4EFDB}" destId="{7D404F37-AD37-D140-A664-0733B765B9A0}" srcOrd="2" destOrd="0" presId="urn:microsoft.com/office/officeart/2005/8/layout/lProcess2"/>
    <dgm:cxn modelId="{2DEB5479-78C8-AC4D-A1DF-91EF0C6A023E}" type="presParOf" srcId="{7D404F37-AD37-D140-A664-0733B765B9A0}" destId="{93E8D9E1-0F04-EE40-9E96-00B8AC80D24B}" srcOrd="0" destOrd="0" presId="urn:microsoft.com/office/officeart/2005/8/layout/lProcess2"/>
    <dgm:cxn modelId="{04D8F3EE-98D1-594F-9B0A-14038B75D2D7}" type="presParOf" srcId="{93E8D9E1-0F04-EE40-9E96-00B8AC80D24B}" destId="{F4839DD1-FD01-F848-915B-C4259E4078FE}" srcOrd="0" destOrd="0" presId="urn:microsoft.com/office/officeart/2005/8/layout/lProcess2"/>
    <dgm:cxn modelId="{D928891B-DD8F-D846-8E8F-8612987DE8C6}" type="presParOf" srcId="{93E8D9E1-0F04-EE40-9E96-00B8AC80D24B}" destId="{21EFFF71-AF57-BA4A-8C35-4AFC6B281F4B}" srcOrd="1" destOrd="0" presId="urn:microsoft.com/office/officeart/2005/8/layout/lProcess2"/>
    <dgm:cxn modelId="{51892A69-4539-6440-975A-A2F08B329CDC}" type="presParOf" srcId="{93E8D9E1-0F04-EE40-9E96-00B8AC80D24B}" destId="{9786EC0F-CBB8-B441-8F77-30DA5C0A855B}" srcOrd="2" destOrd="0" presId="urn:microsoft.com/office/officeart/2005/8/layout/lProcess2"/>
    <dgm:cxn modelId="{FACAC83E-E747-1043-80B4-36181A3452EF}" type="presParOf" srcId="{E5CF74A2-AC78-A94F-9BDD-26191C8C8A56}" destId="{5B5CBFB6-7121-0545-BCE2-8ED7AE4F5056}" srcOrd="3" destOrd="0" presId="urn:microsoft.com/office/officeart/2005/8/layout/lProcess2"/>
    <dgm:cxn modelId="{9F463322-F772-9D43-A83B-6E49009DCE2B}" type="presParOf" srcId="{E5CF74A2-AC78-A94F-9BDD-26191C8C8A56}" destId="{74AEDE93-C2C4-CF43-A400-68161A9A059B}" srcOrd="4" destOrd="0" presId="urn:microsoft.com/office/officeart/2005/8/layout/lProcess2"/>
    <dgm:cxn modelId="{1815228C-4635-6F41-9EF3-8603C6245D54}" type="presParOf" srcId="{74AEDE93-C2C4-CF43-A400-68161A9A059B}" destId="{1A641C10-709C-8449-865D-93AFDA871188}" srcOrd="0" destOrd="0" presId="urn:microsoft.com/office/officeart/2005/8/layout/lProcess2"/>
    <dgm:cxn modelId="{A8B36F4C-34FC-7747-8A5F-CC5C919AF1B5}" type="presParOf" srcId="{74AEDE93-C2C4-CF43-A400-68161A9A059B}" destId="{1B059D06-9879-CC4A-B97A-70C321B561B4}" srcOrd="1" destOrd="0" presId="urn:microsoft.com/office/officeart/2005/8/layout/lProcess2"/>
    <dgm:cxn modelId="{A9AD618A-478A-D346-AA49-E5DAC224E931}" type="presParOf" srcId="{74AEDE93-C2C4-CF43-A400-68161A9A059B}" destId="{CE4BF1C6-CB90-4849-9796-40C3ED09C8E3}" srcOrd="2" destOrd="0" presId="urn:microsoft.com/office/officeart/2005/8/layout/lProcess2"/>
    <dgm:cxn modelId="{448E7567-CE48-8547-BF73-BE73C0CE2974}" type="presParOf" srcId="{CE4BF1C6-CB90-4849-9796-40C3ED09C8E3}" destId="{DC419040-EE5D-944B-9BBA-2F28E39CF6C9}" srcOrd="0" destOrd="0" presId="urn:microsoft.com/office/officeart/2005/8/layout/lProcess2"/>
    <dgm:cxn modelId="{277CD2AB-4868-0248-80D3-1995C82C7E07}" type="presParOf" srcId="{DC419040-EE5D-944B-9BBA-2F28E39CF6C9}" destId="{71239BA5-7E1F-FA42-91B6-895D82C3F865}" srcOrd="0" destOrd="0" presId="urn:microsoft.com/office/officeart/2005/8/layout/lProcess2"/>
    <dgm:cxn modelId="{B80B7B20-160F-6449-B27C-34DC3C66F469}" type="presParOf" srcId="{DC419040-EE5D-944B-9BBA-2F28E39CF6C9}" destId="{4C32079F-9020-D344-8738-263BBAC3E3AD}" srcOrd="1" destOrd="0" presId="urn:microsoft.com/office/officeart/2005/8/layout/lProcess2"/>
    <dgm:cxn modelId="{3A6D8172-7F93-7244-BB7D-8A88ABE498EC}" type="presParOf" srcId="{DC419040-EE5D-944B-9BBA-2F28E39CF6C9}" destId="{68733AD5-56AD-FA43-9ACC-287BABB9B54B}" srcOrd="2" destOrd="0" presId="urn:microsoft.com/office/officeart/2005/8/layout/lProcess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B2E9CAB6-3B1F-DA47-8EBC-E532B0DD3BA6}" type="doc">
      <dgm:prSet loTypeId="urn:microsoft.com/office/officeart/2005/8/layout/vList2" loCatId="list" qsTypeId="urn:microsoft.com/office/officeart/2005/8/quickstyle/simple1" qsCatId="simple" csTypeId="urn:microsoft.com/office/officeart/2005/8/colors/accent2_3" csCatId="accent2" phldr="1"/>
      <dgm:spPr/>
      <dgm:t>
        <a:bodyPr/>
        <a:lstStyle/>
        <a:p>
          <a:endParaRPr lang="en-GB"/>
        </a:p>
      </dgm:t>
    </dgm:pt>
    <dgm:pt modelId="{89DBC563-0D95-9D4D-909F-DA7168619650}">
      <dgm:prSet custT="1"/>
      <dgm:spPr/>
      <dgm:t>
        <a:bodyPr/>
        <a:lstStyle/>
        <a:p>
          <a:r>
            <a:rPr lang="en-GB" sz="2400" dirty="0"/>
            <a:t>Sales have remained ~25% below pre-2019 levels </a:t>
          </a:r>
          <a:endParaRPr lang="en-PK" sz="2400" dirty="0"/>
        </a:p>
      </dgm:t>
    </dgm:pt>
    <dgm:pt modelId="{CB2EF425-844B-1D45-A6FD-8DA789EDD378}" type="parTrans" cxnId="{34BD4FA2-50ED-2243-9D7C-EC0D0BB03163}">
      <dgm:prSet/>
      <dgm:spPr/>
      <dgm:t>
        <a:bodyPr/>
        <a:lstStyle/>
        <a:p>
          <a:endParaRPr lang="en-GB"/>
        </a:p>
      </dgm:t>
    </dgm:pt>
    <dgm:pt modelId="{7A94B579-4B5B-F144-B09D-5C020B895201}" type="sibTrans" cxnId="{34BD4FA2-50ED-2243-9D7C-EC0D0BB03163}">
      <dgm:prSet/>
      <dgm:spPr/>
      <dgm:t>
        <a:bodyPr/>
        <a:lstStyle/>
        <a:p>
          <a:endParaRPr lang="en-GB"/>
        </a:p>
      </dgm:t>
    </dgm:pt>
    <dgm:pt modelId="{B9696B2A-9BDB-C743-AAA8-09335D59BDE8}">
      <dgm:prSet custT="1"/>
      <dgm:spPr/>
      <dgm:t>
        <a:bodyPr/>
        <a:lstStyle/>
        <a:p>
          <a:r>
            <a:rPr lang="en-GB" sz="2400" dirty="0"/>
            <a:t>Hybrid working has reduced daily customer traffic (CIPD, 2024) </a:t>
          </a:r>
          <a:endParaRPr lang="en-PK" sz="2400" dirty="0"/>
        </a:p>
      </dgm:t>
    </dgm:pt>
    <dgm:pt modelId="{1E1FF153-194B-1F45-A2C3-BA335A64CB8D}" type="parTrans" cxnId="{E8ACA9B7-C134-2F47-A730-25F8E898E3A2}">
      <dgm:prSet/>
      <dgm:spPr/>
      <dgm:t>
        <a:bodyPr/>
        <a:lstStyle/>
        <a:p>
          <a:endParaRPr lang="en-GB"/>
        </a:p>
      </dgm:t>
    </dgm:pt>
    <dgm:pt modelId="{2AD907B4-681B-344A-BF73-5E13CF6BB081}" type="sibTrans" cxnId="{E8ACA9B7-C134-2F47-A730-25F8E898E3A2}">
      <dgm:prSet/>
      <dgm:spPr/>
      <dgm:t>
        <a:bodyPr/>
        <a:lstStyle/>
        <a:p>
          <a:endParaRPr lang="en-GB"/>
        </a:p>
      </dgm:t>
    </dgm:pt>
    <dgm:pt modelId="{58053898-18F1-5F43-9642-DF99CD91B001}">
      <dgm:prSet custT="1"/>
      <dgm:spPr/>
      <dgm:t>
        <a:bodyPr/>
        <a:lstStyle/>
        <a:p>
          <a:r>
            <a:rPr lang="en-GB" sz="2400" dirty="0"/>
            <a:t>Rising costs are reducing profit margins (Bank of England, 2025) </a:t>
          </a:r>
          <a:endParaRPr lang="en-PK" sz="2400" dirty="0"/>
        </a:p>
      </dgm:t>
    </dgm:pt>
    <dgm:pt modelId="{9F13CF04-B9CE-244C-B843-2D605A083D64}" type="parTrans" cxnId="{5A3361C1-8C9D-9447-A2FD-CCA3FED05BD2}">
      <dgm:prSet/>
      <dgm:spPr/>
      <dgm:t>
        <a:bodyPr/>
        <a:lstStyle/>
        <a:p>
          <a:endParaRPr lang="en-GB"/>
        </a:p>
      </dgm:t>
    </dgm:pt>
    <dgm:pt modelId="{CDA63C20-58F7-4441-A0E2-7650AF270893}" type="sibTrans" cxnId="{5A3361C1-8C9D-9447-A2FD-CCA3FED05BD2}">
      <dgm:prSet/>
      <dgm:spPr/>
      <dgm:t>
        <a:bodyPr/>
        <a:lstStyle/>
        <a:p>
          <a:endParaRPr lang="en-GB"/>
        </a:p>
      </dgm:t>
    </dgm:pt>
    <dgm:pt modelId="{95D18720-F87E-B842-BA60-88CAD4BEA101}">
      <dgm:prSet custT="1"/>
      <dgm:spPr/>
      <dgm:t>
        <a:bodyPr/>
        <a:lstStyle/>
        <a:p>
          <a:r>
            <a:rPr lang="en-GB" sz="2400"/>
            <a:t>Lack of digital services limits customer reach </a:t>
          </a:r>
          <a:endParaRPr lang="en-PK" sz="2400"/>
        </a:p>
      </dgm:t>
    </dgm:pt>
    <dgm:pt modelId="{8EC2316F-C2A8-D746-B151-AE2015F57BA4}" type="parTrans" cxnId="{AD00FD0A-41CC-BA41-8FBB-ECB5ECE774A6}">
      <dgm:prSet/>
      <dgm:spPr/>
      <dgm:t>
        <a:bodyPr/>
        <a:lstStyle/>
        <a:p>
          <a:endParaRPr lang="en-GB"/>
        </a:p>
      </dgm:t>
    </dgm:pt>
    <dgm:pt modelId="{3DE80C3F-6974-DD4F-868A-83536830EF28}" type="sibTrans" cxnId="{AD00FD0A-41CC-BA41-8FBB-ECB5ECE774A6}">
      <dgm:prSet/>
      <dgm:spPr/>
      <dgm:t>
        <a:bodyPr/>
        <a:lstStyle/>
        <a:p>
          <a:endParaRPr lang="en-GB"/>
        </a:p>
      </dgm:t>
    </dgm:pt>
    <dgm:pt modelId="{04030E22-4FC2-4B4A-8D13-3D700AC061CC}">
      <dgm:prSet custT="1"/>
      <dgm:spPr/>
      <dgm:t>
        <a:bodyPr/>
        <a:lstStyle/>
        <a:p>
          <a:r>
            <a:rPr lang="en-GB" sz="2400" dirty="0"/>
            <a:t>External environmental changes are major contributors </a:t>
          </a:r>
        </a:p>
        <a:p>
          <a:endParaRPr lang="en-PK" sz="1800" dirty="0"/>
        </a:p>
      </dgm:t>
    </dgm:pt>
    <dgm:pt modelId="{2B7358D3-21DC-9B49-A2D9-F6F0E0063178}" type="parTrans" cxnId="{B2047640-676C-634D-92E1-FF7108F466FF}">
      <dgm:prSet/>
      <dgm:spPr/>
      <dgm:t>
        <a:bodyPr/>
        <a:lstStyle/>
        <a:p>
          <a:endParaRPr lang="en-GB"/>
        </a:p>
      </dgm:t>
    </dgm:pt>
    <dgm:pt modelId="{AC9C894E-7D85-8146-B76B-6E783FC14BB5}" type="sibTrans" cxnId="{B2047640-676C-634D-92E1-FF7108F466FF}">
      <dgm:prSet/>
      <dgm:spPr/>
      <dgm:t>
        <a:bodyPr/>
        <a:lstStyle/>
        <a:p>
          <a:endParaRPr lang="en-GB"/>
        </a:p>
      </dgm:t>
    </dgm:pt>
    <dgm:pt modelId="{6B793EF8-2F6C-C949-8275-C26DB8DF6B0C}" type="pres">
      <dgm:prSet presAssocID="{B2E9CAB6-3B1F-DA47-8EBC-E532B0DD3BA6}" presName="linear" presStyleCnt="0">
        <dgm:presLayoutVars>
          <dgm:animLvl val="lvl"/>
          <dgm:resizeHandles val="exact"/>
        </dgm:presLayoutVars>
      </dgm:prSet>
      <dgm:spPr/>
    </dgm:pt>
    <dgm:pt modelId="{9118B7CD-07D6-C440-BE9A-6B9212304F77}" type="pres">
      <dgm:prSet presAssocID="{89DBC563-0D95-9D4D-909F-DA7168619650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6134670A-EE79-ED43-99D9-8E61074446B5}" type="pres">
      <dgm:prSet presAssocID="{7A94B579-4B5B-F144-B09D-5C020B895201}" presName="spacer" presStyleCnt="0"/>
      <dgm:spPr/>
    </dgm:pt>
    <dgm:pt modelId="{330037BB-F300-E04A-903A-E35CE868CB09}" type="pres">
      <dgm:prSet presAssocID="{B9696B2A-9BDB-C743-AAA8-09335D59BDE8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A329A890-1553-2C49-88C3-2D2A87BCF67B}" type="pres">
      <dgm:prSet presAssocID="{2AD907B4-681B-344A-BF73-5E13CF6BB081}" presName="spacer" presStyleCnt="0"/>
      <dgm:spPr/>
    </dgm:pt>
    <dgm:pt modelId="{483507EC-4424-3E49-961C-5F9C4B04CC47}" type="pres">
      <dgm:prSet presAssocID="{58053898-18F1-5F43-9642-DF99CD91B001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1D439F1E-E408-A34D-BE0D-63EA450325CB}" type="pres">
      <dgm:prSet presAssocID="{CDA63C20-58F7-4441-A0E2-7650AF270893}" presName="spacer" presStyleCnt="0"/>
      <dgm:spPr/>
    </dgm:pt>
    <dgm:pt modelId="{5D94B672-E2D8-7F44-98F3-E4E570E02660}" type="pres">
      <dgm:prSet presAssocID="{95D18720-F87E-B842-BA60-88CAD4BEA101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458CB560-B416-DD4C-896B-EBFD1287714D}" type="pres">
      <dgm:prSet presAssocID="{3DE80C3F-6974-DD4F-868A-83536830EF28}" presName="spacer" presStyleCnt="0"/>
      <dgm:spPr/>
    </dgm:pt>
    <dgm:pt modelId="{0A6C816B-66FA-4F4C-9E09-C41E080E8921}" type="pres">
      <dgm:prSet presAssocID="{04030E22-4FC2-4B4A-8D13-3D700AC061CC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AD00FD0A-41CC-BA41-8FBB-ECB5ECE774A6}" srcId="{B2E9CAB6-3B1F-DA47-8EBC-E532B0DD3BA6}" destId="{95D18720-F87E-B842-BA60-88CAD4BEA101}" srcOrd="3" destOrd="0" parTransId="{8EC2316F-C2A8-D746-B151-AE2015F57BA4}" sibTransId="{3DE80C3F-6974-DD4F-868A-83536830EF28}"/>
    <dgm:cxn modelId="{15EBA039-73A9-F34B-AA8E-F95C72A898D5}" type="presOf" srcId="{58053898-18F1-5F43-9642-DF99CD91B001}" destId="{483507EC-4424-3E49-961C-5F9C4B04CC47}" srcOrd="0" destOrd="0" presId="urn:microsoft.com/office/officeart/2005/8/layout/vList2"/>
    <dgm:cxn modelId="{F435F03A-50F5-354B-8CB3-BB8460785D02}" type="presOf" srcId="{B9696B2A-9BDB-C743-AAA8-09335D59BDE8}" destId="{330037BB-F300-E04A-903A-E35CE868CB09}" srcOrd="0" destOrd="0" presId="urn:microsoft.com/office/officeart/2005/8/layout/vList2"/>
    <dgm:cxn modelId="{B2047640-676C-634D-92E1-FF7108F466FF}" srcId="{B2E9CAB6-3B1F-DA47-8EBC-E532B0DD3BA6}" destId="{04030E22-4FC2-4B4A-8D13-3D700AC061CC}" srcOrd="4" destOrd="0" parTransId="{2B7358D3-21DC-9B49-A2D9-F6F0E0063178}" sibTransId="{AC9C894E-7D85-8146-B76B-6E783FC14BB5}"/>
    <dgm:cxn modelId="{AB4A6E59-AB30-F94B-A468-BFE56CAFAFA0}" type="presOf" srcId="{B2E9CAB6-3B1F-DA47-8EBC-E532B0DD3BA6}" destId="{6B793EF8-2F6C-C949-8275-C26DB8DF6B0C}" srcOrd="0" destOrd="0" presId="urn:microsoft.com/office/officeart/2005/8/layout/vList2"/>
    <dgm:cxn modelId="{C3441E66-EA93-B645-A209-406D8075C19B}" type="presOf" srcId="{04030E22-4FC2-4B4A-8D13-3D700AC061CC}" destId="{0A6C816B-66FA-4F4C-9E09-C41E080E8921}" srcOrd="0" destOrd="0" presId="urn:microsoft.com/office/officeart/2005/8/layout/vList2"/>
    <dgm:cxn modelId="{F69DBC92-97B8-DE49-AB24-CD15ED5807FE}" type="presOf" srcId="{89DBC563-0D95-9D4D-909F-DA7168619650}" destId="{9118B7CD-07D6-C440-BE9A-6B9212304F77}" srcOrd="0" destOrd="0" presId="urn:microsoft.com/office/officeart/2005/8/layout/vList2"/>
    <dgm:cxn modelId="{34BD4FA2-50ED-2243-9D7C-EC0D0BB03163}" srcId="{B2E9CAB6-3B1F-DA47-8EBC-E532B0DD3BA6}" destId="{89DBC563-0D95-9D4D-909F-DA7168619650}" srcOrd="0" destOrd="0" parTransId="{CB2EF425-844B-1D45-A6FD-8DA789EDD378}" sibTransId="{7A94B579-4B5B-F144-B09D-5C020B895201}"/>
    <dgm:cxn modelId="{E8ACA9B7-C134-2F47-A730-25F8E898E3A2}" srcId="{B2E9CAB6-3B1F-DA47-8EBC-E532B0DD3BA6}" destId="{B9696B2A-9BDB-C743-AAA8-09335D59BDE8}" srcOrd="1" destOrd="0" parTransId="{1E1FF153-194B-1F45-A2C3-BA335A64CB8D}" sibTransId="{2AD907B4-681B-344A-BF73-5E13CF6BB081}"/>
    <dgm:cxn modelId="{D4AE37BB-8F06-644F-A751-65573E699707}" type="presOf" srcId="{95D18720-F87E-B842-BA60-88CAD4BEA101}" destId="{5D94B672-E2D8-7F44-98F3-E4E570E02660}" srcOrd="0" destOrd="0" presId="urn:microsoft.com/office/officeart/2005/8/layout/vList2"/>
    <dgm:cxn modelId="{5A3361C1-8C9D-9447-A2FD-CCA3FED05BD2}" srcId="{B2E9CAB6-3B1F-DA47-8EBC-E532B0DD3BA6}" destId="{58053898-18F1-5F43-9642-DF99CD91B001}" srcOrd="2" destOrd="0" parTransId="{9F13CF04-B9CE-244C-B843-2D605A083D64}" sibTransId="{CDA63C20-58F7-4441-A0E2-7650AF270893}"/>
    <dgm:cxn modelId="{000BC951-CBB3-944B-8682-41ABE30415E8}" type="presParOf" srcId="{6B793EF8-2F6C-C949-8275-C26DB8DF6B0C}" destId="{9118B7CD-07D6-C440-BE9A-6B9212304F77}" srcOrd="0" destOrd="0" presId="urn:microsoft.com/office/officeart/2005/8/layout/vList2"/>
    <dgm:cxn modelId="{BBF0A632-E882-354B-BEEC-29DAA6ED4DA5}" type="presParOf" srcId="{6B793EF8-2F6C-C949-8275-C26DB8DF6B0C}" destId="{6134670A-EE79-ED43-99D9-8E61074446B5}" srcOrd="1" destOrd="0" presId="urn:microsoft.com/office/officeart/2005/8/layout/vList2"/>
    <dgm:cxn modelId="{599E2871-AD36-DC42-A9EE-A17096DBA3F9}" type="presParOf" srcId="{6B793EF8-2F6C-C949-8275-C26DB8DF6B0C}" destId="{330037BB-F300-E04A-903A-E35CE868CB09}" srcOrd="2" destOrd="0" presId="urn:microsoft.com/office/officeart/2005/8/layout/vList2"/>
    <dgm:cxn modelId="{C8066288-E182-1540-B35D-0C382932BE74}" type="presParOf" srcId="{6B793EF8-2F6C-C949-8275-C26DB8DF6B0C}" destId="{A329A890-1553-2C49-88C3-2D2A87BCF67B}" srcOrd="3" destOrd="0" presId="urn:microsoft.com/office/officeart/2005/8/layout/vList2"/>
    <dgm:cxn modelId="{8673A79A-E5B6-604B-A5C3-9F6F4D26B9E1}" type="presParOf" srcId="{6B793EF8-2F6C-C949-8275-C26DB8DF6B0C}" destId="{483507EC-4424-3E49-961C-5F9C4B04CC47}" srcOrd="4" destOrd="0" presId="urn:microsoft.com/office/officeart/2005/8/layout/vList2"/>
    <dgm:cxn modelId="{B30B55B0-CE20-0443-8474-DAD8B21E1F3E}" type="presParOf" srcId="{6B793EF8-2F6C-C949-8275-C26DB8DF6B0C}" destId="{1D439F1E-E408-A34D-BE0D-63EA450325CB}" srcOrd="5" destOrd="0" presId="urn:microsoft.com/office/officeart/2005/8/layout/vList2"/>
    <dgm:cxn modelId="{D3E59271-2C5C-D041-AC1D-FE111683909C}" type="presParOf" srcId="{6B793EF8-2F6C-C949-8275-C26DB8DF6B0C}" destId="{5D94B672-E2D8-7F44-98F3-E4E570E02660}" srcOrd="6" destOrd="0" presId="urn:microsoft.com/office/officeart/2005/8/layout/vList2"/>
    <dgm:cxn modelId="{FBF00317-D8FA-664C-8A58-95273B9529AF}" type="presParOf" srcId="{6B793EF8-2F6C-C949-8275-C26DB8DF6B0C}" destId="{458CB560-B416-DD4C-896B-EBFD1287714D}" srcOrd="7" destOrd="0" presId="urn:microsoft.com/office/officeart/2005/8/layout/vList2"/>
    <dgm:cxn modelId="{0208F032-3DF7-B944-86A2-83C867B036F7}" type="presParOf" srcId="{6B793EF8-2F6C-C949-8275-C26DB8DF6B0C}" destId="{0A6C816B-66FA-4F4C-9E09-C41E080E8921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6234E1-CB82-2741-AAEF-B273F95384FD}">
      <dsp:nvSpPr>
        <dsp:cNvPr id="0" name=""/>
        <dsp:cNvSpPr/>
      </dsp:nvSpPr>
      <dsp:spPr>
        <a:xfrm>
          <a:off x="0" y="49619"/>
          <a:ext cx="15468600" cy="8049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PK" sz="2400" kern="1200"/>
            <a:t>Introduction</a:t>
          </a:r>
        </a:p>
      </dsp:txBody>
      <dsp:txXfrm>
        <a:off x="39295" y="88914"/>
        <a:ext cx="15390010" cy="726370"/>
      </dsp:txXfrm>
    </dsp:sp>
    <dsp:sp modelId="{F9759736-8765-1047-A14B-2B7270B0E13B}">
      <dsp:nvSpPr>
        <dsp:cNvPr id="0" name=""/>
        <dsp:cNvSpPr/>
      </dsp:nvSpPr>
      <dsp:spPr>
        <a:xfrm>
          <a:off x="0" y="978419"/>
          <a:ext cx="15468600" cy="8049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PK" sz="2400" kern="1200" dirty="0"/>
            <a:t>Company Background</a:t>
          </a:r>
        </a:p>
      </dsp:txBody>
      <dsp:txXfrm>
        <a:off x="39295" y="1017714"/>
        <a:ext cx="15390010" cy="726370"/>
      </dsp:txXfrm>
    </dsp:sp>
    <dsp:sp modelId="{41890473-F2F1-AF44-9181-97CCC801B4A0}">
      <dsp:nvSpPr>
        <dsp:cNvPr id="0" name=""/>
        <dsp:cNvSpPr/>
      </dsp:nvSpPr>
      <dsp:spPr>
        <a:xfrm>
          <a:off x="0" y="1907219"/>
          <a:ext cx="15468600" cy="8049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PK" sz="2400" kern="1200"/>
            <a:t>Problem: nature and scope</a:t>
          </a:r>
        </a:p>
      </dsp:txBody>
      <dsp:txXfrm>
        <a:off x="39295" y="1946514"/>
        <a:ext cx="15390010" cy="726370"/>
      </dsp:txXfrm>
    </dsp:sp>
    <dsp:sp modelId="{65920384-2B20-6E48-B4DB-AA8EA978B89C}">
      <dsp:nvSpPr>
        <dsp:cNvPr id="0" name=""/>
        <dsp:cNvSpPr/>
      </dsp:nvSpPr>
      <dsp:spPr>
        <a:xfrm>
          <a:off x="0" y="2836019"/>
          <a:ext cx="15468600" cy="8049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PK" sz="2400" kern="1200"/>
            <a:t>PESTLE Analysis: Basil’s Bakery</a:t>
          </a:r>
        </a:p>
      </dsp:txBody>
      <dsp:txXfrm>
        <a:off x="39295" y="2875314"/>
        <a:ext cx="15390010" cy="726370"/>
      </dsp:txXfrm>
    </dsp:sp>
    <dsp:sp modelId="{73370317-D4EF-1C49-A166-35B2BAC51C34}">
      <dsp:nvSpPr>
        <dsp:cNvPr id="0" name=""/>
        <dsp:cNvSpPr/>
      </dsp:nvSpPr>
      <dsp:spPr>
        <a:xfrm>
          <a:off x="0" y="3764819"/>
          <a:ext cx="15468600" cy="8049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PK" sz="2400" kern="1200"/>
            <a:t>Cause and effect analysis: Fishbone Diagram</a:t>
          </a:r>
        </a:p>
      </dsp:txBody>
      <dsp:txXfrm>
        <a:off x="39295" y="3804114"/>
        <a:ext cx="15390010" cy="726370"/>
      </dsp:txXfrm>
    </dsp:sp>
    <dsp:sp modelId="{6F74C2C7-2B90-2346-BE44-AAAD529CF3E3}">
      <dsp:nvSpPr>
        <dsp:cNvPr id="0" name=""/>
        <dsp:cNvSpPr/>
      </dsp:nvSpPr>
      <dsp:spPr>
        <a:xfrm>
          <a:off x="0" y="4693620"/>
          <a:ext cx="15468600" cy="8049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C</a:t>
          </a:r>
          <a:r>
            <a:rPr lang="en-PK" sz="2400" kern="1200"/>
            <a:t>onclusion </a:t>
          </a:r>
        </a:p>
      </dsp:txBody>
      <dsp:txXfrm>
        <a:off x="39295" y="4732915"/>
        <a:ext cx="15390010" cy="726370"/>
      </dsp:txXfrm>
    </dsp:sp>
    <dsp:sp modelId="{9F7A24C8-BDD1-0A43-998A-28FEF7AA5697}">
      <dsp:nvSpPr>
        <dsp:cNvPr id="0" name=""/>
        <dsp:cNvSpPr/>
      </dsp:nvSpPr>
      <dsp:spPr>
        <a:xfrm>
          <a:off x="0" y="5622420"/>
          <a:ext cx="15468600" cy="8049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PK" sz="2400" kern="1200" dirty="0"/>
            <a:t>References</a:t>
          </a:r>
        </a:p>
      </dsp:txBody>
      <dsp:txXfrm>
        <a:off x="39295" y="5661715"/>
        <a:ext cx="15390010" cy="72637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1DB4BB-432C-3545-AF86-989497FE7FBC}">
      <dsp:nvSpPr>
        <dsp:cNvPr id="0" name=""/>
        <dsp:cNvSpPr/>
      </dsp:nvSpPr>
      <dsp:spPr>
        <a:xfrm>
          <a:off x="0" y="6583"/>
          <a:ext cx="8610600" cy="11793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solidFill>
                <a:schemeClr val="bg1"/>
              </a:solidFill>
            </a:rPr>
            <a:t>Purpose of the Presentation</a:t>
          </a:r>
          <a:endParaRPr lang="en-PK" sz="2400" kern="1200" dirty="0">
            <a:solidFill>
              <a:schemeClr val="bg1"/>
            </a:solidFill>
          </a:endParaRPr>
        </a:p>
      </dsp:txBody>
      <dsp:txXfrm>
        <a:off x="57572" y="64155"/>
        <a:ext cx="8495456" cy="1064216"/>
      </dsp:txXfrm>
    </dsp:sp>
    <dsp:sp modelId="{F8DB4E07-A67C-8445-819B-315BA73A09C6}">
      <dsp:nvSpPr>
        <dsp:cNvPr id="0" name=""/>
        <dsp:cNvSpPr/>
      </dsp:nvSpPr>
      <dsp:spPr>
        <a:xfrm>
          <a:off x="0" y="1185943"/>
          <a:ext cx="8610600" cy="10432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3387" tIns="30480" rIns="170688" bIns="30480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400" kern="1200" dirty="0">
              <a:solidFill>
                <a:schemeClr val="bg1"/>
              </a:solidFill>
            </a:rPr>
            <a:t>This presentation investigates the reasons behind the decline and stagnation of sales at Basil's Bakery. </a:t>
          </a:r>
          <a:endParaRPr lang="en-PK" sz="2400" kern="1200" dirty="0">
            <a:solidFill>
              <a:schemeClr val="bg1"/>
            </a:solidFill>
          </a:endParaRPr>
        </a:p>
      </dsp:txBody>
      <dsp:txXfrm>
        <a:off x="0" y="1185943"/>
        <a:ext cx="8610600" cy="1043280"/>
      </dsp:txXfrm>
    </dsp:sp>
    <dsp:sp modelId="{7496DCBE-9397-2D4E-BA77-7F9666EFF3FB}">
      <dsp:nvSpPr>
        <dsp:cNvPr id="0" name=""/>
        <dsp:cNvSpPr/>
      </dsp:nvSpPr>
      <dsp:spPr>
        <a:xfrm>
          <a:off x="0" y="2229223"/>
          <a:ext cx="8610600" cy="11793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solidFill>
                <a:schemeClr val="bg1"/>
              </a:solidFill>
            </a:rPr>
            <a:t>What is Problem Solving?</a:t>
          </a:r>
          <a:endParaRPr lang="en-PK" sz="2400" kern="1200" dirty="0">
            <a:solidFill>
              <a:schemeClr val="bg1"/>
            </a:solidFill>
          </a:endParaRPr>
        </a:p>
      </dsp:txBody>
      <dsp:txXfrm>
        <a:off x="57572" y="2286795"/>
        <a:ext cx="8495456" cy="1064216"/>
      </dsp:txXfrm>
    </dsp:sp>
    <dsp:sp modelId="{D4C04CE4-2629-9148-B230-3BA1392F76C1}">
      <dsp:nvSpPr>
        <dsp:cNvPr id="0" name=""/>
        <dsp:cNvSpPr/>
      </dsp:nvSpPr>
      <dsp:spPr>
        <a:xfrm>
          <a:off x="0" y="3408583"/>
          <a:ext cx="8610600" cy="10758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3387" tIns="30480" rIns="170688" bIns="30480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400" kern="1200" dirty="0">
              <a:solidFill>
                <a:schemeClr val="bg1"/>
              </a:solidFill>
            </a:rPr>
            <a:t>Problem solving is a systematic process used to identify causes of issues, evaluate alternatives, and develop effective solutions (Robbins and Coulter, 2022).</a:t>
          </a:r>
          <a:endParaRPr lang="en-PK" sz="2400" kern="1200" dirty="0">
            <a:solidFill>
              <a:schemeClr val="bg1"/>
            </a:solidFill>
          </a:endParaRPr>
        </a:p>
      </dsp:txBody>
      <dsp:txXfrm>
        <a:off x="0" y="3408583"/>
        <a:ext cx="8610600" cy="1075882"/>
      </dsp:txXfrm>
    </dsp:sp>
    <dsp:sp modelId="{3E84BDAF-7DDF-7F4C-AC20-7B95FA300719}">
      <dsp:nvSpPr>
        <dsp:cNvPr id="0" name=""/>
        <dsp:cNvSpPr/>
      </dsp:nvSpPr>
      <dsp:spPr>
        <a:xfrm>
          <a:off x="0" y="4484466"/>
          <a:ext cx="8610600" cy="11793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solidFill>
                <a:schemeClr val="bg1"/>
              </a:solidFill>
            </a:rPr>
            <a:t>What is Decision Making?</a:t>
          </a:r>
          <a:endParaRPr lang="en-PK" sz="2400" kern="1200" dirty="0">
            <a:solidFill>
              <a:schemeClr val="bg1"/>
            </a:solidFill>
          </a:endParaRPr>
        </a:p>
      </dsp:txBody>
      <dsp:txXfrm>
        <a:off x="57572" y="4542038"/>
        <a:ext cx="8495456" cy="1064216"/>
      </dsp:txXfrm>
    </dsp:sp>
    <dsp:sp modelId="{4225CE82-AE9E-404A-A507-808EDFCC5494}">
      <dsp:nvSpPr>
        <dsp:cNvPr id="0" name=""/>
        <dsp:cNvSpPr/>
      </dsp:nvSpPr>
      <dsp:spPr>
        <a:xfrm>
          <a:off x="0" y="5663826"/>
          <a:ext cx="8610600" cy="10758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3387" tIns="30480" rIns="170688" bIns="30480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400" kern="1200" dirty="0">
              <a:solidFill>
                <a:schemeClr val="bg1"/>
              </a:solidFill>
            </a:rPr>
            <a:t>Decision making involves selecting the most appropriate course of action from available alternatives to achieve </a:t>
          </a:r>
          <a:r>
            <a:rPr lang="en-US" sz="2400" kern="1200" dirty="0" err="1">
              <a:solidFill>
                <a:schemeClr val="bg1"/>
              </a:solidFill>
            </a:rPr>
            <a:t>organisational</a:t>
          </a:r>
          <a:r>
            <a:rPr lang="en-US" sz="2400" kern="1200" dirty="0">
              <a:solidFill>
                <a:schemeClr val="bg1"/>
              </a:solidFill>
            </a:rPr>
            <a:t> objectives (Daft, 2021).</a:t>
          </a:r>
          <a:endParaRPr lang="en-PK" sz="2400" kern="1200" dirty="0">
            <a:solidFill>
              <a:schemeClr val="bg1"/>
            </a:solidFill>
          </a:endParaRPr>
        </a:p>
      </dsp:txBody>
      <dsp:txXfrm>
        <a:off x="0" y="5663826"/>
        <a:ext cx="8610600" cy="107588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13769B0-3FD9-470C-8247-5928FA97573E}">
      <dsp:nvSpPr>
        <dsp:cNvPr id="0" name=""/>
        <dsp:cNvSpPr/>
      </dsp:nvSpPr>
      <dsp:spPr>
        <a:xfrm>
          <a:off x="0" y="1272828"/>
          <a:ext cx="3768892" cy="1287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60960" rIns="170688" bIns="60960" numCol="1" spcCol="1270" anchor="ctr" anchorCtr="0">
          <a:noAutofit/>
        </a:bodyPr>
        <a:lstStyle/>
        <a:p>
          <a:pPr marL="0" lvl="0" indent="0" algn="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latin typeface="+mj-lt"/>
            </a:rPr>
            <a:t>Main Problem</a:t>
          </a:r>
          <a:endParaRPr lang="en-US" sz="2400" kern="1200" dirty="0">
            <a:latin typeface="+mj-lt"/>
          </a:endParaRPr>
        </a:p>
      </dsp:txBody>
      <dsp:txXfrm>
        <a:off x="0" y="1272828"/>
        <a:ext cx="3768892" cy="1287000"/>
      </dsp:txXfrm>
    </dsp:sp>
    <dsp:sp modelId="{4FC23A68-A233-4B85-B20C-941E4F62BAE3}">
      <dsp:nvSpPr>
        <dsp:cNvPr id="0" name=""/>
        <dsp:cNvSpPr/>
      </dsp:nvSpPr>
      <dsp:spPr>
        <a:xfrm>
          <a:off x="3768892" y="1272828"/>
          <a:ext cx="753778" cy="1287000"/>
        </a:xfrm>
        <a:prstGeom prst="leftBrace">
          <a:avLst>
            <a:gd name="adj1" fmla="val 35000"/>
            <a:gd name="adj2" fmla="val 50000"/>
          </a:avLst>
        </a:prstGeom>
        <a:noFill/>
        <a:ln w="25400" cap="flat" cmpd="sng" algn="ctr">
          <a:solidFill>
            <a:schemeClr val="accent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47A9A41-A782-4569-9027-D3295518DCAE}">
      <dsp:nvSpPr>
        <dsp:cNvPr id="0" name=""/>
        <dsp:cNvSpPr/>
      </dsp:nvSpPr>
      <dsp:spPr>
        <a:xfrm>
          <a:off x="4824181" y="139869"/>
          <a:ext cx="10251386" cy="128700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 dirty="0">
              <a:latin typeface="+mj-lt"/>
            </a:rPr>
            <a:t>The primary issue facing Basil's Bakery is the long-term stagnation of sales despite the lifting of pandemic restrictions.</a:t>
          </a:r>
        </a:p>
      </dsp:txBody>
      <dsp:txXfrm>
        <a:off x="4824181" y="139869"/>
        <a:ext cx="10251386" cy="1287000"/>
      </dsp:txXfrm>
    </dsp:sp>
    <dsp:sp modelId="{CB863905-9670-425D-B25C-BFF1874FBFC3}">
      <dsp:nvSpPr>
        <dsp:cNvPr id="0" name=""/>
        <dsp:cNvSpPr/>
      </dsp:nvSpPr>
      <dsp:spPr>
        <a:xfrm>
          <a:off x="0" y="3238056"/>
          <a:ext cx="3768892" cy="1287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60960" rIns="170688" bIns="60960" numCol="1" spcCol="1270" anchor="ctr" anchorCtr="0">
          <a:noAutofit/>
        </a:bodyPr>
        <a:lstStyle/>
        <a:p>
          <a:pPr marL="0" lvl="0" indent="0" algn="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>
              <a:latin typeface="+mj-lt"/>
            </a:rPr>
            <a:t>Nature of the Problem</a:t>
          </a:r>
          <a:endParaRPr lang="en-US" sz="2400" kern="1200">
            <a:latin typeface="+mj-lt"/>
          </a:endParaRPr>
        </a:p>
      </dsp:txBody>
      <dsp:txXfrm>
        <a:off x="0" y="3238056"/>
        <a:ext cx="3768892" cy="1287000"/>
      </dsp:txXfrm>
    </dsp:sp>
    <dsp:sp modelId="{2691AC69-B27B-4B49-B802-92AED69B9B89}">
      <dsp:nvSpPr>
        <dsp:cNvPr id="0" name=""/>
        <dsp:cNvSpPr/>
      </dsp:nvSpPr>
      <dsp:spPr>
        <a:xfrm>
          <a:off x="3768892" y="3016852"/>
          <a:ext cx="753778" cy="1729406"/>
        </a:xfrm>
        <a:prstGeom prst="leftBrace">
          <a:avLst>
            <a:gd name="adj1" fmla="val 35000"/>
            <a:gd name="adj2" fmla="val 50000"/>
          </a:avLst>
        </a:prstGeom>
        <a:noFill/>
        <a:ln w="25400" cap="flat" cmpd="sng" algn="ctr">
          <a:solidFill>
            <a:schemeClr val="accent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071B970-89FF-42FC-ABD5-19044193A26C}">
      <dsp:nvSpPr>
        <dsp:cNvPr id="0" name=""/>
        <dsp:cNvSpPr/>
      </dsp:nvSpPr>
      <dsp:spPr>
        <a:xfrm>
          <a:off x="4824181" y="2793828"/>
          <a:ext cx="7379870" cy="217545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228600" lvl="1" indent="-228600" algn="l" defTabSz="10668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b="1" kern="1200" dirty="0">
              <a:latin typeface="+mj-lt"/>
            </a:rPr>
            <a:t>Reduced Customer Footfall</a:t>
          </a:r>
          <a:endParaRPr lang="en-US" sz="2400" kern="1200" dirty="0">
            <a:latin typeface="+mj-lt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b="1" kern="1200" dirty="0">
              <a:latin typeface="+mj-lt"/>
            </a:rPr>
            <a:t>Growth of Hybrid Working </a:t>
          </a:r>
          <a:r>
            <a:rPr lang="en-US" sz="2400" kern="1200" dirty="0">
              <a:latin typeface="+mj-lt"/>
            </a:rPr>
            <a:t>(CIPD, 2024).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b="1" kern="1200" dirty="0">
              <a:latin typeface="+mj-lt"/>
            </a:rPr>
            <a:t>Rising Operating Costs </a:t>
          </a:r>
          <a:r>
            <a:rPr lang="en-US" sz="2400" kern="1200" dirty="0">
              <a:latin typeface="+mj-lt"/>
            </a:rPr>
            <a:t>(FSB, 2024).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 dirty="0">
              <a:latin typeface="+mj-lt"/>
            </a:rPr>
            <a:t>I</a:t>
          </a:r>
          <a:r>
            <a:rPr lang="en-US" sz="2400" b="1" kern="1200" dirty="0">
              <a:latin typeface="+mj-lt"/>
            </a:rPr>
            <a:t>mpact on Business</a:t>
          </a:r>
          <a:endParaRPr lang="en-US" sz="2400" kern="1200" dirty="0">
            <a:latin typeface="+mj-lt"/>
          </a:endParaRPr>
        </a:p>
      </dsp:txBody>
      <dsp:txXfrm>
        <a:off x="4824181" y="2793828"/>
        <a:ext cx="7379870" cy="217545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4EC76E-7161-5D46-8489-25C2CA3DF902}">
      <dsp:nvSpPr>
        <dsp:cNvPr id="0" name=""/>
        <dsp:cNvSpPr/>
      </dsp:nvSpPr>
      <dsp:spPr>
        <a:xfrm>
          <a:off x="1886983" y="932969"/>
          <a:ext cx="3478587" cy="2320217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70688" rIns="170688" bIns="170688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PK" sz="2400" kern="1200"/>
            <a:t>Higher business rates increase costs. </a:t>
          </a:r>
          <a:endParaRPr lang="en-US" sz="2400" b="1" kern="1200" dirty="0">
            <a:latin typeface="+mj-lt"/>
            <a:ea typeface="Canva Sans Bold"/>
            <a:cs typeface="Canva Sans Bold"/>
            <a:sym typeface="Canva Sans Bold"/>
          </a:endParaRPr>
        </a:p>
      </dsp:txBody>
      <dsp:txXfrm>
        <a:off x="2443557" y="932969"/>
        <a:ext cx="2922013" cy="2320217"/>
      </dsp:txXfrm>
    </dsp:sp>
    <dsp:sp modelId="{8F597BAF-71CA-8F4B-A631-078BA9F7C863}">
      <dsp:nvSpPr>
        <dsp:cNvPr id="0" name=""/>
        <dsp:cNvSpPr/>
      </dsp:nvSpPr>
      <dsp:spPr>
        <a:xfrm>
          <a:off x="1886983" y="3253187"/>
          <a:ext cx="3478587" cy="2320217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70688" rIns="170688" bIns="170688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Symbol" pitchFamily="2" charset="2"/>
            <a:buNone/>
          </a:pPr>
          <a:r>
            <a:rPr lang="en-PK" sz="2400" kern="1200"/>
            <a:t>Government policies affect profitability. </a:t>
          </a:r>
          <a:r>
            <a:rPr lang="en-PK" sz="2400" i="1" kern="1200"/>
            <a:t>(Bank of England, 2025)</a:t>
          </a:r>
          <a:r>
            <a:rPr lang="en-PK" sz="2400" kern="1200"/>
            <a:t> </a:t>
          </a:r>
        </a:p>
      </dsp:txBody>
      <dsp:txXfrm>
        <a:off x="2443557" y="3253187"/>
        <a:ext cx="2922013" cy="2320217"/>
      </dsp:txXfrm>
    </dsp:sp>
    <dsp:sp modelId="{05A2C1A1-1DC7-9E40-B882-F331F7244365}">
      <dsp:nvSpPr>
        <dsp:cNvPr id="0" name=""/>
        <dsp:cNvSpPr/>
      </dsp:nvSpPr>
      <dsp:spPr>
        <a:xfrm>
          <a:off x="31736" y="5345"/>
          <a:ext cx="2319058" cy="2319058"/>
        </a:xfrm>
        <a:prstGeom prst="ellipse">
          <a:avLst/>
        </a:prstGeom>
        <a:solidFill>
          <a:schemeClr val="accent2">
            <a:shade val="8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latin typeface="+mj-lt"/>
              <a:ea typeface="Canva Sans Bold"/>
              <a:cs typeface="Canva Sans Bold"/>
              <a:sym typeface="Canva Sans Bold"/>
            </a:rPr>
            <a:t>Political Factors</a:t>
          </a:r>
          <a:endParaRPr lang="en-PK" sz="2400" kern="1200" dirty="0">
            <a:latin typeface="+mj-lt"/>
          </a:endParaRPr>
        </a:p>
      </dsp:txBody>
      <dsp:txXfrm>
        <a:off x="371354" y="344963"/>
        <a:ext cx="1639822" cy="1639822"/>
      </dsp:txXfrm>
    </dsp:sp>
    <dsp:sp modelId="{FA44247C-7812-694A-BE62-B56EB5840812}">
      <dsp:nvSpPr>
        <dsp:cNvPr id="0" name=""/>
        <dsp:cNvSpPr/>
      </dsp:nvSpPr>
      <dsp:spPr>
        <a:xfrm>
          <a:off x="7684629" y="932969"/>
          <a:ext cx="3478587" cy="2320217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70688" rIns="170688" bIns="170688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PK" sz="2400" b="1" kern="1200"/>
            <a:t>Inflation</a:t>
          </a:r>
          <a:endParaRPr lang="en-US" sz="2400" b="1" kern="1200" dirty="0">
            <a:latin typeface="+mj-lt"/>
            <a:ea typeface="Canva Sans Bold"/>
            <a:cs typeface="Canva Sans Bold"/>
            <a:sym typeface="Canva Sans Bold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itchFamily="2" charset="2"/>
            <a:buChar char=""/>
          </a:pPr>
          <a:r>
            <a:rPr lang="en-PK" sz="2400" kern="1200"/>
            <a:t>Inflation has increased operating costs. 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itchFamily="2" charset="2"/>
            <a:buChar char=""/>
          </a:pPr>
          <a:r>
            <a:rPr lang="en-PK" sz="2400" kern="1200" dirty="0"/>
            <a:t>Higher food, energy, and transport prices. </a:t>
          </a:r>
          <a:r>
            <a:rPr lang="en-PK" sz="2400" i="1" kern="1200" dirty="0"/>
            <a:t>(Bank of England, 2025)</a:t>
          </a:r>
          <a:r>
            <a:rPr lang="en-PK" sz="2400" kern="1200" dirty="0"/>
            <a:t> </a:t>
          </a:r>
        </a:p>
      </dsp:txBody>
      <dsp:txXfrm>
        <a:off x="8241203" y="932969"/>
        <a:ext cx="2922013" cy="2320217"/>
      </dsp:txXfrm>
    </dsp:sp>
    <dsp:sp modelId="{7550FD9C-FFD7-1847-A096-9C07F7FCF563}">
      <dsp:nvSpPr>
        <dsp:cNvPr id="0" name=""/>
        <dsp:cNvSpPr/>
      </dsp:nvSpPr>
      <dsp:spPr>
        <a:xfrm>
          <a:off x="7684629" y="3253187"/>
          <a:ext cx="3478587" cy="3137097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70688" rIns="170688" bIns="170688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PK" sz="2400" b="1" kern="1200"/>
            <a:t>Ingredient Costs</a:t>
          </a:r>
          <a:endParaRPr lang="en-PK" sz="2400" kern="120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itchFamily="2" charset="2"/>
            <a:buChar char=""/>
          </a:pPr>
          <a:r>
            <a:rPr lang="en-PK" sz="2400" kern="1200"/>
            <a:t>Organic ingredients have unstable prices. 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itchFamily="2" charset="2"/>
            <a:buChar char=""/>
          </a:pPr>
          <a:r>
            <a:rPr lang="en-PK" sz="2400" kern="1200" dirty="0"/>
            <a:t>Weather and crop failures affect supply. </a:t>
          </a:r>
          <a:r>
            <a:rPr lang="en-PK" sz="2400" i="1" kern="1200" dirty="0"/>
            <a:t>(PwC, 2024)</a:t>
          </a:r>
          <a:r>
            <a:rPr lang="en-PK" sz="2400" kern="1200" dirty="0"/>
            <a:t> </a:t>
          </a:r>
        </a:p>
      </dsp:txBody>
      <dsp:txXfrm>
        <a:off x="8241203" y="3253187"/>
        <a:ext cx="2922013" cy="3137097"/>
      </dsp:txXfrm>
    </dsp:sp>
    <dsp:sp modelId="{203B913E-BACC-B04B-B40E-1CF114ED94EE}">
      <dsp:nvSpPr>
        <dsp:cNvPr id="0" name=""/>
        <dsp:cNvSpPr/>
      </dsp:nvSpPr>
      <dsp:spPr>
        <a:xfrm>
          <a:off x="5829382" y="5345"/>
          <a:ext cx="2319058" cy="2319058"/>
        </a:xfrm>
        <a:prstGeom prst="ellipse">
          <a:avLst/>
        </a:prstGeom>
        <a:solidFill>
          <a:schemeClr val="accent2">
            <a:shade val="80000"/>
            <a:hueOff val="-17936"/>
            <a:satOff val="-2012"/>
            <a:lumOff val="1284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latin typeface="+mj-lt"/>
              <a:ea typeface="Canva Sans Bold"/>
              <a:cs typeface="Canva Sans Bold"/>
              <a:sym typeface="Canva Sans Bold"/>
            </a:rPr>
            <a:t>Economic Factors</a:t>
          </a:r>
        </a:p>
      </dsp:txBody>
      <dsp:txXfrm>
        <a:off x="6169000" y="344963"/>
        <a:ext cx="1639822" cy="1639822"/>
      </dsp:txXfrm>
    </dsp:sp>
    <dsp:sp modelId="{147897EB-BE94-D04C-991A-BC734D86C405}">
      <dsp:nvSpPr>
        <dsp:cNvPr id="0" name=""/>
        <dsp:cNvSpPr/>
      </dsp:nvSpPr>
      <dsp:spPr>
        <a:xfrm>
          <a:off x="13482275" y="932969"/>
          <a:ext cx="3478587" cy="2320217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70688" rIns="170688" bIns="170688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PK" sz="2400" b="1" kern="1200" dirty="0"/>
            <a:t>Hybrid Working</a:t>
          </a:r>
          <a:endParaRPr lang="en-US" sz="2400" kern="1200" dirty="0">
            <a:latin typeface="+mj-lt"/>
            <a:sym typeface="Canva Sans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itchFamily="2" charset="2"/>
            <a:buChar char=""/>
          </a:pPr>
          <a:r>
            <a:rPr lang="en-PK" sz="2400" kern="1200"/>
            <a:t>41% of UK employees work remotely or in hybrid roles. </a:t>
          </a:r>
          <a:r>
            <a:rPr lang="en-PK" sz="2400" i="1" kern="1200"/>
            <a:t>(CIPD, 2024)</a:t>
          </a:r>
          <a:r>
            <a:rPr lang="en-PK" sz="2400" kern="1200"/>
            <a:t> 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itchFamily="2" charset="2"/>
            <a:buChar char=""/>
          </a:pPr>
          <a:r>
            <a:rPr lang="en-PK" sz="2400" kern="1200"/>
            <a:t>Fewer office workers visit the bakery. </a:t>
          </a:r>
        </a:p>
      </dsp:txBody>
      <dsp:txXfrm>
        <a:off x="14038849" y="932969"/>
        <a:ext cx="2922013" cy="2320217"/>
      </dsp:txXfrm>
    </dsp:sp>
    <dsp:sp modelId="{C11A5A26-3861-FA4F-B24F-4FD0D8D17CAD}">
      <dsp:nvSpPr>
        <dsp:cNvPr id="0" name=""/>
        <dsp:cNvSpPr/>
      </dsp:nvSpPr>
      <dsp:spPr>
        <a:xfrm>
          <a:off x="13482275" y="3253187"/>
          <a:ext cx="3478587" cy="2320217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70688" rIns="170688" bIns="170688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PK" sz="2400" b="1" kern="1200" dirty="0"/>
            <a:t>Changing Consumer Behaviour</a:t>
          </a:r>
          <a:endParaRPr lang="en-PK" sz="2400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itchFamily="2" charset="2"/>
            <a:buChar char=""/>
          </a:pPr>
          <a:r>
            <a:rPr lang="en-PK" sz="2400" kern="1200" dirty="0"/>
            <a:t>Digital convenience influences buying decisions. </a:t>
          </a:r>
          <a:r>
            <a:rPr lang="en-PK" sz="2400" i="1" kern="1200" dirty="0"/>
            <a:t>(PwC, 2024)</a:t>
          </a:r>
          <a:endParaRPr lang="en-PK" sz="2400" kern="1200" dirty="0"/>
        </a:p>
      </dsp:txBody>
      <dsp:txXfrm>
        <a:off x="14038849" y="3253187"/>
        <a:ext cx="2922013" cy="2320217"/>
      </dsp:txXfrm>
    </dsp:sp>
    <dsp:sp modelId="{8E032DF6-FBE3-704F-8CB5-05F306CA0390}">
      <dsp:nvSpPr>
        <dsp:cNvPr id="0" name=""/>
        <dsp:cNvSpPr/>
      </dsp:nvSpPr>
      <dsp:spPr>
        <a:xfrm>
          <a:off x="11627028" y="5345"/>
          <a:ext cx="2319058" cy="2319058"/>
        </a:xfrm>
        <a:prstGeom prst="ellipse">
          <a:avLst/>
        </a:prstGeom>
        <a:solidFill>
          <a:schemeClr val="accent2">
            <a:shade val="80000"/>
            <a:hueOff val="-35872"/>
            <a:satOff val="-4024"/>
            <a:lumOff val="2568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latin typeface="+mj-lt"/>
              <a:ea typeface="Canva Sans Bold"/>
              <a:cs typeface="Canva Sans Bold"/>
              <a:sym typeface="Canva Sans Bold"/>
            </a:rPr>
            <a:t>Social Factors</a:t>
          </a:r>
        </a:p>
      </dsp:txBody>
      <dsp:txXfrm>
        <a:off x="11966646" y="344963"/>
        <a:ext cx="1639822" cy="163982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922B727-84A7-914B-8A59-4A2F7388D559}">
      <dsp:nvSpPr>
        <dsp:cNvPr id="0" name=""/>
        <dsp:cNvSpPr/>
      </dsp:nvSpPr>
      <dsp:spPr>
        <a:xfrm>
          <a:off x="0" y="0"/>
          <a:ext cx="5318753" cy="9062630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914400" rtl="0" eaLnBrk="1" latinLnBrk="0" hangingPunct="1">
            <a:lnSpc>
              <a:spcPts val="351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spc="-78" dirty="0">
              <a:solidFill>
                <a:schemeClr val="tx1"/>
              </a:solidFill>
              <a:latin typeface="ITC Benguiat"/>
              <a:ea typeface="+mn-ea"/>
              <a:cs typeface="+mn-cs"/>
            </a:rPr>
            <a:t>Technological Factors</a:t>
          </a:r>
          <a:endParaRPr lang="en-PK" sz="2800" kern="1200" spc="-78" dirty="0">
            <a:solidFill>
              <a:schemeClr val="tx1"/>
            </a:solidFill>
            <a:latin typeface="ITC Benguiat"/>
            <a:ea typeface="+mn-ea"/>
            <a:cs typeface="+mn-cs"/>
          </a:endParaRPr>
        </a:p>
      </dsp:txBody>
      <dsp:txXfrm>
        <a:off x="0" y="0"/>
        <a:ext cx="5318753" cy="2718788"/>
      </dsp:txXfrm>
    </dsp:sp>
    <dsp:sp modelId="{4EC704CE-DDF0-D945-B922-298592CCC2D4}">
      <dsp:nvSpPr>
        <dsp:cNvPr id="0" name=""/>
        <dsp:cNvSpPr/>
      </dsp:nvSpPr>
      <dsp:spPr>
        <a:xfrm>
          <a:off x="533920" y="2721444"/>
          <a:ext cx="4255002" cy="273250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1120" tIns="53340" rIns="71120" bIns="5334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Limited use of online ordering systems restricts sales growth </a:t>
          </a:r>
          <a:endParaRPr lang="en-PK" sz="2800" kern="1200" dirty="0"/>
        </a:p>
      </dsp:txBody>
      <dsp:txXfrm>
        <a:off x="613952" y="2801476"/>
        <a:ext cx="4094938" cy="2572442"/>
      </dsp:txXfrm>
    </dsp:sp>
    <dsp:sp modelId="{B3A72B9C-6307-6246-A7BC-D273D5C45E88}">
      <dsp:nvSpPr>
        <dsp:cNvPr id="0" name=""/>
        <dsp:cNvSpPr/>
      </dsp:nvSpPr>
      <dsp:spPr>
        <a:xfrm>
          <a:off x="533920" y="5874336"/>
          <a:ext cx="4255002" cy="273250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1120" tIns="53340" rIns="71120" bIns="5334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No integration with delivery platforms (e.g., Deliveroo/Uber Eats models) </a:t>
          </a:r>
          <a:endParaRPr lang="en-PK" sz="2800" kern="1200" dirty="0"/>
        </a:p>
      </dsp:txBody>
      <dsp:txXfrm>
        <a:off x="613952" y="5954368"/>
        <a:ext cx="4094938" cy="2572442"/>
      </dsp:txXfrm>
    </dsp:sp>
    <dsp:sp modelId="{1FE5CAF9-E1C7-6548-9A95-81A77AB4A1D9}">
      <dsp:nvSpPr>
        <dsp:cNvPr id="0" name=""/>
        <dsp:cNvSpPr/>
      </dsp:nvSpPr>
      <dsp:spPr>
        <a:xfrm>
          <a:off x="5719705" y="0"/>
          <a:ext cx="5318753" cy="9062630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914400" rtl="0" eaLnBrk="1" latinLnBrk="0" hangingPunct="1">
            <a:lnSpc>
              <a:spcPts val="351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spc="-78" dirty="0">
              <a:solidFill>
                <a:schemeClr val="tx1"/>
              </a:solidFill>
              <a:latin typeface="ITC Benguiat"/>
              <a:ea typeface="+mn-ea"/>
              <a:cs typeface="+mn-cs"/>
            </a:rPr>
            <a:t>Legal Factors</a:t>
          </a:r>
          <a:endParaRPr lang="en-PK" sz="2800" kern="1200" spc="-78" dirty="0">
            <a:solidFill>
              <a:schemeClr val="tx1"/>
            </a:solidFill>
            <a:latin typeface="ITC Benguiat"/>
            <a:ea typeface="+mn-ea"/>
            <a:cs typeface="+mn-cs"/>
          </a:endParaRPr>
        </a:p>
      </dsp:txBody>
      <dsp:txXfrm>
        <a:off x="5719705" y="0"/>
        <a:ext cx="5318753" cy="2718788"/>
      </dsp:txXfrm>
    </dsp:sp>
    <dsp:sp modelId="{F4839DD1-FD01-F848-915B-C4259E4078FE}">
      <dsp:nvSpPr>
        <dsp:cNvPr id="0" name=""/>
        <dsp:cNvSpPr/>
      </dsp:nvSpPr>
      <dsp:spPr>
        <a:xfrm>
          <a:off x="6251580" y="2721444"/>
          <a:ext cx="4255002" cy="273250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1120" tIns="53340" rIns="71120" bIns="5334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Strict hygiene and labelling requirements for food businesses </a:t>
          </a:r>
          <a:endParaRPr lang="en-PK" sz="2800" kern="1200" dirty="0"/>
        </a:p>
      </dsp:txBody>
      <dsp:txXfrm>
        <a:off x="6331612" y="2801476"/>
        <a:ext cx="4094938" cy="2572442"/>
      </dsp:txXfrm>
    </dsp:sp>
    <dsp:sp modelId="{9786EC0F-CBB8-B441-8F77-30DA5C0A855B}">
      <dsp:nvSpPr>
        <dsp:cNvPr id="0" name=""/>
        <dsp:cNvSpPr/>
      </dsp:nvSpPr>
      <dsp:spPr>
        <a:xfrm>
          <a:off x="6251580" y="5874336"/>
          <a:ext cx="4255002" cy="273250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1120" tIns="53340" rIns="71120" bIns="5334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Non-compliance can damage reputation and customer trust </a:t>
          </a:r>
          <a:endParaRPr lang="en-PK" sz="2800" kern="1200" dirty="0"/>
        </a:p>
      </dsp:txBody>
      <dsp:txXfrm>
        <a:off x="6331612" y="5954368"/>
        <a:ext cx="4094938" cy="2572442"/>
      </dsp:txXfrm>
    </dsp:sp>
    <dsp:sp modelId="{1A641C10-709C-8449-865D-93AFDA871188}">
      <dsp:nvSpPr>
        <dsp:cNvPr id="0" name=""/>
        <dsp:cNvSpPr/>
      </dsp:nvSpPr>
      <dsp:spPr>
        <a:xfrm>
          <a:off x="11437365" y="0"/>
          <a:ext cx="5318753" cy="9062630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914400" rtl="0" eaLnBrk="1" latinLnBrk="0" hangingPunct="1">
            <a:lnSpc>
              <a:spcPts val="351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spc="-78" dirty="0">
              <a:solidFill>
                <a:schemeClr val="tx1"/>
              </a:solidFill>
              <a:latin typeface="ITC Benguiat"/>
              <a:ea typeface="+mn-ea"/>
              <a:cs typeface="+mn-cs"/>
            </a:rPr>
            <a:t>Environmental Factors</a:t>
          </a:r>
          <a:endParaRPr lang="en-PK" sz="2800" kern="1200" spc="-78" dirty="0">
            <a:solidFill>
              <a:schemeClr val="tx1"/>
            </a:solidFill>
            <a:latin typeface="ITC Benguiat"/>
            <a:ea typeface="+mn-ea"/>
            <a:cs typeface="+mn-cs"/>
          </a:endParaRPr>
        </a:p>
      </dsp:txBody>
      <dsp:txXfrm>
        <a:off x="11437365" y="0"/>
        <a:ext cx="5318753" cy="2718788"/>
      </dsp:txXfrm>
    </dsp:sp>
    <dsp:sp modelId="{71239BA5-7E1F-FA42-91B6-895D82C3F865}">
      <dsp:nvSpPr>
        <dsp:cNvPr id="0" name=""/>
        <dsp:cNvSpPr/>
      </dsp:nvSpPr>
      <dsp:spPr>
        <a:xfrm>
          <a:off x="11969240" y="2721444"/>
          <a:ext cx="4255002" cy="273250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1120" tIns="53340" rIns="71120" bIns="5334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Food supply chains are increasingly affected by climate variability and sustainability pressures (PwC, 2024)</a:t>
          </a:r>
          <a:endParaRPr lang="en-PK" sz="2800" kern="1200" dirty="0"/>
        </a:p>
      </dsp:txBody>
      <dsp:txXfrm>
        <a:off x="12049272" y="2801476"/>
        <a:ext cx="4094938" cy="2572442"/>
      </dsp:txXfrm>
    </dsp:sp>
    <dsp:sp modelId="{68733AD5-56AD-FA43-9ACC-287BABB9B54B}">
      <dsp:nvSpPr>
        <dsp:cNvPr id="0" name=""/>
        <dsp:cNvSpPr/>
      </dsp:nvSpPr>
      <dsp:spPr>
        <a:xfrm>
          <a:off x="11969240" y="5874336"/>
          <a:ext cx="4255002" cy="273250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1120" tIns="53340" rIns="71120" bIns="5334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Organic food sourcing increases cost volatility for SMEs (Federation of Small Businesses, 2024)</a:t>
          </a:r>
          <a:endParaRPr lang="en-PK" sz="2800" kern="1200" dirty="0"/>
        </a:p>
      </dsp:txBody>
      <dsp:txXfrm>
        <a:off x="12049272" y="5954368"/>
        <a:ext cx="4094938" cy="257244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118B7CD-07D6-C440-BE9A-6B9212304F77}">
      <dsp:nvSpPr>
        <dsp:cNvPr id="0" name=""/>
        <dsp:cNvSpPr/>
      </dsp:nvSpPr>
      <dsp:spPr>
        <a:xfrm>
          <a:off x="0" y="52080"/>
          <a:ext cx="12801600" cy="1067040"/>
        </a:xfrm>
        <a:prstGeom prst="roundRect">
          <a:avLst/>
        </a:prstGeom>
        <a:solidFill>
          <a:schemeClr val="accent2">
            <a:shade val="8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Sales have remained ~25% below pre-2019 levels </a:t>
          </a:r>
          <a:endParaRPr lang="en-PK" sz="2400" kern="1200" dirty="0"/>
        </a:p>
      </dsp:txBody>
      <dsp:txXfrm>
        <a:off x="52089" y="104169"/>
        <a:ext cx="12697422" cy="962862"/>
      </dsp:txXfrm>
    </dsp:sp>
    <dsp:sp modelId="{330037BB-F300-E04A-903A-E35CE868CB09}">
      <dsp:nvSpPr>
        <dsp:cNvPr id="0" name=""/>
        <dsp:cNvSpPr/>
      </dsp:nvSpPr>
      <dsp:spPr>
        <a:xfrm>
          <a:off x="0" y="1283280"/>
          <a:ext cx="12801600" cy="1067040"/>
        </a:xfrm>
        <a:prstGeom prst="roundRect">
          <a:avLst/>
        </a:prstGeom>
        <a:solidFill>
          <a:schemeClr val="accent2">
            <a:shade val="80000"/>
            <a:hueOff val="-8968"/>
            <a:satOff val="-1006"/>
            <a:lumOff val="642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Hybrid working has reduced daily customer traffic (CIPD, 2024) </a:t>
          </a:r>
          <a:endParaRPr lang="en-PK" sz="2400" kern="1200" dirty="0"/>
        </a:p>
      </dsp:txBody>
      <dsp:txXfrm>
        <a:off x="52089" y="1335369"/>
        <a:ext cx="12697422" cy="962862"/>
      </dsp:txXfrm>
    </dsp:sp>
    <dsp:sp modelId="{483507EC-4424-3E49-961C-5F9C4B04CC47}">
      <dsp:nvSpPr>
        <dsp:cNvPr id="0" name=""/>
        <dsp:cNvSpPr/>
      </dsp:nvSpPr>
      <dsp:spPr>
        <a:xfrm>
          <a:off x="0" y="2514480"/>
          <a:ext cx="12801600" cy="1067040"/>
        </a:xfrm>
        <a:prstGeom prst="roundRect">
          <a:avLst/>
        </a:prstGeom>
        <a:solidFill>
          <a:schemeClr val="accent2">
            <a:shade val="80000"/>
            <a:hueOff val="-17936"/>
            <a:satOff val="-2012"/>
            <a:lumOff val="1284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Rising costs are reducing profit margins (Bank of England, 2025) </a:t>
          </a:r>
          <a:endParaRPr lang="en-PK" sz="2400" kern="1200" dirty="0"/>
        </a:p>
      </dsp:txBody>
      <dsp:txXfrm>
        <a:off x="52089" y="2566569"/>
        <a:ext cx="12697422" cy="962862"/>
      </dsp:txXfrm>
    </dsp:sp>
    <dsp:sp modelId="{5D94B672-E2D8-7F44-98F3-E4E570E02660}">
      <dsp:nvSpPr>
        <dsp:cNvPr id="0" name=""/>
        <dsp:cNvSpPr/>
      </dsp:nvSpPr>
      <dsp:spPr>
        <a:xfrm>
          <a:off x="0" y="3745680"/>
          <a:ext cx="12801600" cy="1067040"/>
        </a:xfrm>
        <a:prstGeom prst="roundRect">
          <a:avLst/>
        </a:prstGeom>
        <a:solidFill>
          <a:schemeClr val="accent2">
            <a:shade val="80000"/>
            <a:hueOff val="-26904"/>
            <a:satOff val="-3018"/>
            <a:lumOff val="1926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Lack of digital services limits customer reach </a:t>
          </a:r>
          <a:endParaRPr lang="en-PK" sz="2400" kern="1200"/>
        </a:p>
      </dsp:txBody>
      <dsp:txXfrm>
        <a:off x="52089" y="3797769"/>
        <a:ext cx="12697422" cy="962862"/>
      </dsp:txXfrm>
    </dsp:sp>
    <dsp:sp modelId="{0A6C816B-66FA-4F4C-9E09-C41E080E8921}">
      <dsp:nvSpPr>
        <dsp:cNvPr id="0" name=""/>
        <dsp:cNvSpPr/>
      </dsp:nvSpPr>
      <dsp:spPr>
        <a:xfrm>
          <a:off x="0" y="4976880"/>
          <a:ext cx="12801600" cy="1067040"/>
        </a:xfrm>
        <a:prstGeom prst="roundRect">
          <a:avLst/>
        </a:prstGeom>
        <a:solidFill>
          <a:schemeClr val="accent2">
            <a:shade val="80000"/>
            <a:hueOff val="-35872"/>
            <a:satOff val="-4024"/>
            <a:lumOff val="2568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External environmental changes are major contributors 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PK" sz="1800" kern="1200" dirty="0"/>
        </a:p>
      </dsp:txBody>
      <dsp:txXfrm>
        <a:off x="52089" y="5028969"/>
        <a:ext cx="12697422" cy="9628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diagrams.loki3.com/BracketList">
  <dgm:title val="Vertical Bracket List"/>
  <dgm:desc val="Use to show grouped blocks of information.  Works well with large amounts of Level 2 text."/>
  <dgm:catLst>
    <dgm:cat type="list" pri="4110"/>
    <dgm:cat type="officeonline" pri="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3" srcId="0" destId="1" srcOrd="0" destOrd="0"/>
        <dgm:cxn modelId="4" srcId="1" destId="11" srcOrd="0" destOrd="0"/>
        <dgm:cxn modelId="5" srcId="0" destId="2" srcOrd="0" destOrd="0"/>
        <dgm:cxn modelId="6" srcId="2" destId="21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V" refType="primFontSz" refFor="des" refForName="parTx" fact="0.1"/>
      <dgm:constr type="primFontSz" for="des" forName="parTx" val="65"/>
      <dgm:constr type="primFontSz" for="des" forName="desTx" refType="primFontSz" refFor="des" refForName="parTx"/>
      <dgm:constr type="h" for="des" forName="parTx" refType="primFontSz" refFor="des" refForName="parTx" fact="0.55"/>
      <dgm:constr type="h" for="des" forName="bracket" refType="primFontSz" refFor="des" refForName="parTx" fact="0.55"/>
      <dgm:constr type="h" for="des" forName="desTx" refType="primFontSz" refFor="des" refForName="parTx" fact="0.55"/>
    </dgm:constrLst>
    <dgm:ruleLst>
      <dgm:rule type="primFontSz" for="des" forName="parTx" val="5" fact="NaN" max="NaN"/>
    </dgm:ruleLst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Tx" refType="w" fact="0.25"/>
          <dgm:constr type="w" for="ch" forName="bracket" refType="w" fact="0.05"/>
          <dgm:constr type="w" for="ch" forName="spH" refType="w" fact="0.02"/>
          <dgm:constr type="w" for="ch" forName="desTx" refType="w" fact="0.68"/>
          <dgm:constr type="h" for="ch" forName="bracket" refType="h" refFor="ch" refForName="desTx" op="gte"/>
          <dgm:constr type="h" for="ch" forName="bracket" refType="h" refFor="ch" refForName="parTx" op="gte"/>
          <dgm:constr type="h" for="ch" forName="desTx" refType="h" refFor="ch" refForName="parTx" op="gte"/>
        </dgm:constrLst>
        <dgm:ruleLst/>
        <dgm:layoutNode name="parTx" styleLbl="revTx">
          <dgm:varLst>
            <dgm:chMax val="1"/>
            <dgm:bulletEnabled val="1"/>
          </dgm:varLst>
          <dgm:choose name="Name8">
            <dgm:if name="Name9" func="var" arg="dir" op="equ" val="norm">
              <dgm:alg type="tx">
                <dgm:param type="parTxLTRAlign" val="r"/>
              </dgm:alg>
            </dgm:if>
            <dgm:else name="Name10">
              <dgm:alg type="tx">
                <dgm:param type="parTxLTRAlign" val="l"/>
              </dgm:alg>
            </dgm:else>
          </dgm:choose>
          <dgm:shape xmlns:r="http://schemas.openxmlformats.org/officeDocument/2006/relationships" type="rect" r:blip="">
            <dgm:adjLst/>
          </dgm:shape>
          <dgm:presOf axis="self" ptType="node"/>
          <dgm:constrLst>
            <dgm:constr type="tMarg" refType="primFontSz" fact="0.2"/>
            <dgm:constr type="bMarg" refType="primFontSz" fact="0.2"/>
          </dgm:constrLst>
          <dgm:ruleLst>
            <dgm:rule type="h" val="INF" fact="NaN" max="NaN"/>
          </dgm:ruleLst>
        </dgm:layoutNode>
        <dgm:layoutNode name="bracket" styleLbl="parChTrans1D1">
          <dgm:alg type="sp"/>
          <dgm:choose name="Name11">
            <dgm:if name="Name12" func="var" arg="dir" op="equ" val="norm">
              <dgm:shape xmlns:r="http://schemas.openxmlformats.org/officeDocument/2006/relationships" type="leftBrace" r:blip="">
                <dgm:adjLst>
                  <dgm:adj idx="1" val="0.35"/>
                </dgm:adjLst>
              </dgm:shape>
            </dgm:if>
            <dgm:else name="Name13">
              <dgm:shape xmlns:r="http://schemas.openxmlformats.org/officeDocument/2006/relationships" rot="180" type="leftBrace" r:blip="">
                <dgm:adjLst>
                  <dgm:adj idx="1" val="0.35"/>
                </dgm:adjLst>
              </dgm:shape>
            </dgm:else>
          </dgm:choose>
          <dgm:presOf/>
        </dgm:layoutNode>
        <dgm:layoutNode name="spH">
          <dgm:alg type="sp"/>
        </dgm:layoutNode>
        <dgm:choose name="Name14">
          <dgm:if name="Name15" axis="ch" ptType="node" func="cnt" op="gte" val="1">
            <dgm:layoutNode name="desTx" styleLbl="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secFontSz" refType="primFontSz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h" val="INF" fact="NaN" max="NaN"/>
              </dgm:ruleLst>
            </dgm:layoutNode>
          </dgm:if>
          <dgm:else name="Name16"/>
        </dgm:choose>
      </dgm:layoutNode>
      <dgm:forEach name="Name17" axis="followSib" ptType="sibTrans" cnt="1">
        <dgm:layoutNode name="spV">
          <dgm:alg type="sp"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List9">
  <dgm:title val=""/>
  <dgm:desc val=""/>
  <dgm:catLst>
    <dgm:cat type="list" pri="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3" srcId="0" destId="1" srcOrd="0" destOrd="0"/>
        <dgm:cxn modelId="4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2"/>
        <dgm:pt modelId="21"/>
        <dgm:pt modelId="22"/>
        <dgm:pt modelId="23"/>
        <dgm:pt modelId="24"/>
        <dgm:pt modelId="3"/>
        <dgm:pt modelId="31"/>
        <dgm:pt modelId="32"/>
        <dgm:pt modelId="33"/>
        <dgm:pt modelId="34"/>
      </dgm:ptLst>
      <dgm:cxnLst>
        <dgm:cxn modelId="4" srcId="0" destId="1" srcOrd="0" destOrd="0"/>
        <dgm:cxn modelId="5" srcId="0" destId="2" srcOrd="1" destOrd="0"/>
        <dgm:cxn modelId="6" srcId="0" destId="3" srcOrd="1" destOrd="0"/>
        <dgm:cxn modelId="15" srcId="1" destId="11" srcOrd="0" destOrd="0"/>
        <dgm:cxn modelId="16" srcId="1" destId="12" srcOrd="0" destOrd="0"/>
        <dgm:cxn modelId="17" srcId="1" destId="13" srcOrd="0" destOrd="0"/>
        <dgm:cxn modelId="18" srcId="1" destId="14" srcOrd="0" destOrd="0"/>
        <dgm:cxn modelId="25" srcId="2" destId="21" srcOrd="0" destOrd="0"/>
        <dgm:cxn modelId="26" srcId="2" destId="22" srcOrd="0" destOrd="0"/>
        <dgm:cxn modelId="27" srcId="2" destId="23" srcOrd="0" destOrd="0"/>
        <dgm:cxn modelId="28" srcId="2" destId="24" srcOrd="0" destOrd="0"/>
        <dgm:cxn modelId="35" srcId="3" destId="31" srcOrd="0" destOrd="0"/>
        <dgm:cxn modelId="36" srcId="3" destId="32" srcOrd="0" destOrd="0"/>
        <dgm:cxn modelId="37" srcId="3" destId="33" srcOrd="0" destOrd="0"/>
        <dgm:cxn modelId="38" srcId="3" destId="34" srcOrd="0" destOrd="0"/>
      </dgm:cxnLst>
      <dgm:bg/>
      <dgm:whole/>
    </dgm:dataModel>
  </dgm:clrData>
  <dgm:layoutNode name="list">
    <dgm:varLst>
      <dgm:dir/>
      <dgm:animLvl val="lvl"/>
    </dgm:varLst>
    <dgm:choose name="Name0">
      <dgm:if name="Name1" func="var" arg="dir" op="equ" val="norm">
        <dgm:alg type="lin">
          <dgm:param type="linDir" val="fromL"/>
          <dgm:param type="fallback" val="2D"/>
          <dgm:param type="nodeVertAlign" val="t"/>
        </dgm:alg>
      </dgm:if>
      <dgm:else name="Name2">
        <dgm:alg type="lin">
          <dgm:param type="linDir" val="fromR"/>
          <dgm:param type="fallback" val="2D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ircle" refType="w" fact="0.5"/>
      <dgm:constr type="w" for="ch" forName="vertFlow" refType="w" fact="0.75"/>
      <dgm:constr type="h" for="des" forName="firstComp" refType="w" refFor="ch" refForName="vertFlow" fact="0.667"/>
      <dgm:constr type="h" for="des" forName="comp" refType="h" refFor="des" refForName="firstComp" op="equ"/>
      <dgm:constr type="h" for="des" forName="topSpace" refType="w" refFor="ch" refForName="circle" op="equ" fact="0.4"/>
      <dgm:constr type="w" for="ch" forName="posSpace" refType="w" fact="0.4"/>
      <dgm:constr type="w" for="ch" forName="negSpace" refType="w" fact="-1.15"/>
      <dgm:constr type="w" for="ch" forName="transSpace" refType="w" fact="0.75"/>
      <dgm:constr type="primFontSz" for="ch" forName="circle" op="equ" val="65"/>
      <dgm:constr type="primFontSz" for="des" forName="firstChildTx" val="65"/>
      <dgm:constr type="primFontSz" for="des" forName="childTx" refType="primFontSz" refFor="des" refForName="firstChildTx" op="equ"/>
    </dgm:constrLst>
    <dgm:ruleLst/>
    <dgm:forEach name="Name3" axis="ch" ptType="node">
      <dgm:layoutNode name="pos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vertFlow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firstComp" refType="w"/>
          <dgm:constr type="w" for="ch" forName="comp" refType="w"/>
        </dgm:constrLst>
        <dgm:ruleLst/>
        <dgm:layoutNode name="top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firstComp">
          <dgm:alg type="composite"/>
          <dgm:shape xmlns:r="http://schemas.openxmlformats.org/officeDocument/2006/relationships" r:blip="">
            <dgm:adjLst/>
          </dgm:shape>
          <dgm:presOf/>
          <dgm:choose name="Name4">
            <dgm:if name="Name5" func="var" arg="dir" op="equ" val="norm">
              <dgm:constrLst>
                <dgm:constr type="l" for="ch" forName="firstChild"/>
                <dgm:constr type="t" for="ch" forName="firstChild"/>
                <dgm:constr type="w" for="ch" forName="firstChild" refType="w"/>
                <dgm:constr type="h" for="ch" forName="firstChild" refType="h"/>
                <dgm:constr type="l" for="ch" forName="firstChildTx" refType="w" fact="0.16"/>
                <dgm:constr type="r" for="ch" forName="firstChildTx" refType="w"/>
                <dgm:constr type="h" for="ch" forName="firstChildTx" refFor="ch" refForName="firstChild" op="equ"/>
              </dgm:constrLst>
            </dgm:if>
            <dgm:else name="Name6">
              <dgm:constrLst>
                <dgm:constr type="l" for="ch" forName="firstChild"/>
                <dgm:constr type="t" for="ch" forName="firstChild"/>
                <dgm:constr type="w" for="ch" forName="firstChild" refType="w"/>
                <dgm:constr type="h" for="ch" forName="firstChild" refType="h"/>
                <dgm:constr type="l" for="ch" forName="firstChildTx"/>
                <dgm:constr type="r" for="ch" forName="firstChildTx" refType="w" fact="0.825"/>
                <dgm:constr type="h" for="ch" forName="firstChildTx" refFor="ch" refForName="firstChild" op="equ"/>
              </dgm:constrLst>
            </dgm:else>
          </dgm:choose>
          <dgm:ruleLst/>
          <dgm:layoutNode name="firstChild" styleLbl="bgAccFollowNode1">
            <dgm:alg type="sp"/>
            <dgm:shape xmlns:r="http://schemas.openxmlformats.org/officeDocument/2006/relationships" type="rect" r:blip="">
              <dgm:adjLst/>
            </dgm:shape>
            <dgm:presOf axis="ch desOrSelf" ptType="node node" cnt="1 0"/>
            <dgm:constrLst/>
            <dgm:ruleLst/>
          </dgm:layoutNode>
          <dgm:layoutNode name="firstChildTx" styleLbl="bgAccFollowNode1">
            <dgm:varLst>
              <dgm:bulletEnabled val="1"/>
            </dgm:varLst>
            <dgm:alg type="tx">
              <dgm:param type="parTxLTRAlign" val="l"/>
            </dgm:alg>
            <dgm:shape xmlns:r="http://schemas.openxmlformats.org/officeDocument/2006/relationships" type="rect" r:blip="" hideGeom="1">
              <dgm:adjLst/>
            </dgm:shape>
            <dgm:presOf axis="ch desOrSelf" ptType="node node" cnt="1 0"/>
            <dgm:choose name="Name7">
              <dgm:if name="Name8" func="var" arg="dir" op="equ" val="norm">
                <dgm:constrLst>
                  <dgm:constr type="primFontSz" val="65"/>
                  <dgm:constr type="lMarg"/>
                </dgm:constrLst>
              </dgm:if>
              <dgm:else name="Name9">
                <dgm:constrLst>
                  <dgm:constr type="primFontSz" val="65"/>
                  <dgm:constr type="rMarg"/>
                </dgm:constrLst>
              </dgm:else>
            </dgm:choose>
            <dgm:ruleLst>
              <dgm:rule type="primFontSz" val="5" fact="NaN" max="NaN"/>
            </dgm:ruleLst>
          </dgm:layoutNode>
        </dgm:layoutNode>
        <dgm:forEach name="Name10" axis="ch" ptType="node" st="2">
          <dgm:layoutNode name="comp">
            <dgm:alg type="composite"/>
            <dgm:shape xmlns:r="http://schemas.openxmlformats.org/officeDocument/2006/relationships" r:blip="">
              <dgm:adjLst/>
            </dgm:shape>
            <dgm:presOf/>
            <dgm:choose name="Name11">
              <dgm:if name="Name12" func="var" arg="dir" op="equ" val="norm">
                <dgm:constrLst>
                  <dgm:constr type="l" for="ch" forName="child"/>
                  <dgm:constr type="t" for="ch" forName="child"/>
                  <dgm:constr type="w" for="ch" forName="child" refType="w"/>
                  <dgm:constr type="h" for="ch" forName="child" refType="h"/>
                  <dgm:constr type="l" for="ch" forName="childTx" refType="w" fact="0.16"/>
                  <dgm:constr type="r" for="ch" forName="childTx" refType="w"/>
                  <dgm:constr type="h" for="ch" forName="childTx" refFor="ch" refForName="child" op="equ"/>
                </dgm:constrLst>
              </dgm:if>
              <dgm:else name="Name13">
                <dgm:constrLst>
                  <dgm:constr type="l" for="ch" forName="child"/>
                  <dgm:constr type="t" for="ch" forName="child"/>
                  <dgm:constr type="w" for="ch" forName="child" refType="w"/>
                  <dgm:constr type="h" for="ch" forName="child" refType="h"/>
                  <dgm:constr type="l" for="ch" forName="childTx"/>
                  <dgm:constr type="r" for="ch" forName="childTx" refType="w" fact="0.825"/>
                  <dgm:constr type="h" for="ch" forName="childTx" refFor="ch" refForName="child" op="equ"/>
                </dgm:constrLst>
              </dgm:else>
            </dgm:choose>
            <dgm:ruleLst/>
            <dgm:layoutNode name="child" styleLbl="bgAccFollowNode1">
              <dgm:alg type="sp"/>
              <dgm:shape xmlns:r="http://schemas.openxmlformats.org/officeDocument/2006/relationships" type="rect" r:blip="">
                <dgm:adjLst/>
              </dgm:shape>
              <dgm:presOf axis="desOrSelf" ptType="node"/>
              <dgm:constrLst/>
              <dgm:ruleLst/>
            </dgm:layoutNode>
            <dgm:layoutNode name="childTx" styleLbl="bgAccFollowNode1">
              <dgm:varLst>
                <dgm:bulletEnabled val="1"/>
              </dgm:varLst>
              <dgm:alg type="tx">
                <dgm:param type="parTxLTRAlign" val="l"/>
              </dgm:alg>
              <dgm:shape xmlns:r="http://schemas.openxmlformats.org/officeDocument/2006/relationships" type="rect" r:blip="" hideGeom="1">
                <dgm:adjLst/>
              </dgm:shape>
              <dgm:presOf axis="desOrSelf" ptType="node"/>
              <dgm:choose name="Name14">
                <dgm:if name="Name15" func="var" arg="dir" op="equ" val="norm">
                  <dgm:constrLst>
                    <dgm:constr type="primFontSz" val="65"/>
                    <dgm:constr type="lMarg"/>
                  </dgm:constrLst>
                </dgm:if>
                <dgm:else name="Name16">
                  <dgm:constrLst>
                    <dgm:constr type="primFontSz" val="65"/>
                    <dgm:constr type="rMarg"/>
                  </dgm:constrLst>
                </dgm:else>
              </dgm:choose>
              <dgm:ruleLst>
                <dgm:rule type="primFontSz" val="5" fact="NaN" max="NaN"/>
              </dgm:ruleLst>
            </dgm:layoutNode>
          </dgm:layoutNode>
        </dgm:forEach>
      </dgm:layoutNode>
      <dgm:layoutNode name="neg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ircle" styleLbl="node1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lMarg"/>
          <dgm:constr type="rMarg"/>
          <dgm:constr type="tMarg"/>
          <dgm:constr type="bMarg"/>
          <dgm:constr type="h" refType="w"/>
        </dgm:constrLst>
        <dgm:ruleLst>
          <dgm:rule type="primFontSz" val="5" fact="NaN" max="NaN"/>
        </dgm:ruleLst>
      </dgm:layoutNode>
      <dgm:forEach name="Name17" axis="followSib" ptType="sibTrans" cnt="1">
        <dgm:layoutNode name="trans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lProcess2">
  <dgm:title val=""/>
  <dgm:desc val=""/>
  <dgm:catLst>
    <dgm:cat type="list" pri="10000"/>
    <dgm:cat type="relationship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theList">
    <dgm:varLst>
      <dgm:dir/>
      <dgm:animLvl val="lvl"/>
      <dgm:resizeHandles val="exact"/>
    </dgm:varLst>
    <dgm:choose name="Name0">
      <dgm:if name="Name1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h"/>
      <dgm:constr type="w" for="ch" forName="aSpace" refType="w" fact="0.075"/>
      <dgm:constr type="h" for="des" forName="aSpace2" refType="h" fact="0.1"/>
      <dgm:constr type="primFontSz" for="des" forName="textNode" op="equ"/>
      <dgm:constr type="primFontSz" for="des" forName="childNode" op="equ"/>
    </dgm:constrLst>
    <dgm:ruleLst/>
    <dgm:forEach name="aNode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onstrLst>
          <dgm:constr type="w" for="ch" forName="aNode" refType="w"/>
          <dgm:constr type="h" for="ch" forName="aNode" refType="h"/>
          <dgm:constr type="w" for="ch" forName="textNode" refType="w"/>
          <dgm:constr type="h" for="ch" forName="textNode" refType="h" fact="0.3"/>
          <dgm:constr type="ctrX" for="ch" forName="textNode" refType="w" fact="0.5"/>
          <dgm:constr type="w" for="ch" forName="compChildNode" refType="w" fact="0.8"/>
          <dgm:constr type="h" for="ch" forName="compChildNode" refType="h" fact="0.65"/>
          <dgm:constr type="t" for="ch" forName="compChildNode" refType="h" fact="0.3"/>
          <dgm:constr type="ctrX" for="ch" forName="compChildNode" refType="w" fact="0.5"/>
        </dgm:constrLst>
        <dgm:ruleLst/>
        <dgm:layoutNode name="aNode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/>
          <dgm:ruleLst/>
        </dgm:layoutNode>
        <dgm:layoutNode name="textNode" styleLbl="bgShp">
          <dgm:alg type="tx"/>
          <dgm:shape xmlns:r="http://schemas.openxmlformats.org/officeDocument/2006/relationships" type="rect" r:blip="" hideGeom="1">
            <dgm:adjLst>
              <dgm:adj idx="1" val="0.1"/>
            </dgm:adjLst>
          </dgm:shape>
          <dgm:presOf axis="self"/>
          <dgm:constrLst>
            <dgm:constr type="primFontSz" val="65"/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ompChild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des" forName="childNode" refType="w"/>
            <dgm:constr type="h" for="des" forName="childNode" refType="h"/>
          </dgm:constrLst>
          <dgm:ruleLst/>
          <dgm:layoutNode name="theInnerList">
            <dgm:alg type="lin"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childNodeForEach" axis="ch" ptType="node">
              <dgm:layoutNode name="childNode" styleLbl="node1">
                <dgm:varLst>
                  <dgm:bulletEnabled val="1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desOrSelf" ptType="node"/>
                <dgm:constrLst>
                  <dgm:constr type="primFontSz" val="65"/>
                  <dgm:constr type="tMarg" refType="primFontSz" fact="0.15"/>
                  <dgm:constr type="bMarg" refType="primFontSz" fact="0.15"/>
                  <dgm:constr type="lMarg" refType="primFontSz" fact="0.2"/>
                  <dgm:constr type="rMarg" refType="primFontSz" fact="0.2"/>
                </dgm:constrLst>
                <dgm:ruleLst>
                  <dgm:rule type="primFontSz" val="5" fact="NaN" max="NaN"/>
                </dgm:ruleLst>
              </dgm:layoutNode>
              <dgm:choose name="Name3">
                <dgm:if name="Name4" axis="self" ptType="node" func="revPos" op="equ" val="1"/>
                <dgm:else name="Name5">
                  <dgm:layoutNode name="aSpace2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else>
              </dgm:choose>
            </dgm:forEach>
          </dgm:layoutNode>
        </dgm:layoutNode>
      </dgm:layoutNode>
      <dgm:choose name="Name6">
        <dgm:if name="Name7" axis="self" ptType="node" func="revPos" op="equ" val="1"/>
        <dgm:else name="Name8">
          <dgm:layoutNode name="a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6/27/26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6/27/26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6/27/26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6/27/26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6/27/26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6/27/26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6/27/26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6/27/26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6/27/26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6/27/26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6/27/26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73016">
            <a:alpha val="35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6/27/26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svg"/><Relationship Id="rId5" Type="http://schemas.openxmlformats.org/officeDocument/2006/relationships/image" Target="../media/image4.png"/><Relationship Id="rId4" Type="http://schemas.openxmlformats.org/officeDocument/2006/relationships/image" Target="../media/image3.sv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3.svg"/><Relationship Id="rId7" Type="http://schemas.openxmlformats.org/officeDocument/2006/relationships/diagramColors" Target="../diagrams/colors2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svg"/><Relationship Id="rId3" Type="http://schemas.openxmlformats.org/officeDocument/2006/relationships/diagramLayout" Target="../diagrams/layout3.xml"/><Relationship Id="rId7" Type="http://schemas.openxmlformats.org/officeDocument/2006/relationships/image" Target="../media/image4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sv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svg"/><Relationship Id="rId3" Type="http://schemas.openxmlformats.org/officeDocument/2006/relationships/diagramLayout" Target="../diagrams/layout4.xml"/><Relationship Id="rId7" Type="http://schemas.openxmlformats.org/officeDocument/2006/relationships/image" Target="../media/image4.pn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image" Target="../media/image5.svg"/><Relationship Id="rId7" Type="http://schemas.openxmlformats.org/officeDocument/2006/relationships/diagramColors" Target="../diagrams/colors5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ons.gov.uk/businessindustryandtrade/retailindustry" TargetMode="Externa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9222" b="-9222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/>
          <p:cNvSpPr/>
          <p:nvPr/>
        </p:nvSpPr>
        <p:spPr>
          <a:xfrm rot="4313862">
            <a:off x="313632" y="-3388228"/>
            <a:ext cx="5557180" cy="9492837"/>
          </a:xfrm>
          <a:custGeom>
            <a:avLst/>
            <a:gdLst/>
            <a:ahLst/>
            <a:cxnLst/>
            <a:rect l="l" t="t" r="r" b="b"/>
            <a:pathLst>
              <a:path w="5557180" h="9492837">
                <a:moveTo>
                  <a:pt x="0" y="0"/>
                </a:moveTo>
                <a:lnTo>
                  <a:pt x="5557180" y="0"/>
                </a:lnTo>
                <a:lnTo>
                  <a:pt x="5557180" y="9492836"/>
                </a:lnTo>
                <a:lnTo>
                  <a:pt x="0" y="9492836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" name="TextBox 4"/>
          <p:cNvSpPr txBox="1"/>
          <p:nvPr/>
        </p:nvSpPr>
        <p:spPr>
          <a:xfrm>
            <a:off x="3732474" y="1867162"/>
            <a:ext cx="10823051" cy="36899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839"/>
              </a:lnSpc>
            </a:pPr>
            <a:r>
              <a:rPr lang="en-US" sz="7599" spc="-151" dirty="0">
                <a:solidFill>
                  <a:srgbClr val="FFFFFF"/>
                </a:solidFill>
                <a:latin typeface="ITC Benguiat"/>
                <a:ea typeface="ITC Benguiat"/>
                <a:cs typeface="ITC Benguiat"/>
                <a:sym typeface="ITC Benguiat"/>
              </a:rPr>
              <a:t>BASIL'S BAKERY: IDENTIFYING THE CAUSES OF SALES STAGNATION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771886" y="5809304"/>
            <a:ext cx="8744227" cy="3448996"/>
            <a:chOff x="0" y="0"/>
            <a:chExt cx="2303006" cy="908378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303006" cy="908378"/>
            </a:xfrm>
            <a:custGeom>
              <a:avLst/>
              <a:gdLst/>
              <a:ahLst/>
              <a:cxnLst/>
              <a:rect l="l" t="t" r="r" b="b"/>
              <a:pathLst>
                <a:path w="2303006" h="908378">
                  <a:moveTo>
                    <a:pt x="45154" y="0"/>
                  </a:moveTo>
                  <a:lnTo>
                    <a:pt x="2257852" y="0"/>
                  </a:lnTo>
                  <a:cubicBezTo>
                    <a:pt x="2269828" y="0"/>
                    <a:pt x="2281313" y="4757"/>
                    <a:pt x="2289781" y="13225"/>
                  </a:cubicBezTo>
                  <a:cubicBezTo>
                    <a:pt x="2298249" y="21693"/>
                    <a:pt x="2303006" y="33179"/>
                    <a:pt x="2303006" y="45154"/>
                  </a:cubicBezTo>
                  <a:lnTo>
                    <a:pt x="2303006" y="863223"/>
                  </a:lnTo>
                  <a:cubicBezTo>
                    <a:pt x="2303006" y="875199"/>
                    <a:pt x="2298249" y="886684"/>
                    <a:pt x="2289781" y="895152"/>
                  </a:cubicBezTo>
                  <a:cubicBezTo>
                    <a:pt x="2281313" y="903620"/>
                    <a:pt x="2269828" y="908378"/>
                    <a:pt x="2257852" y="908378"/>
                  </a:cubicBezTo>
                  <a:lnTo>
                    <a:pt x="45154" y="908378"/>
                  </a:lnTo>
                  <a:cubicBezTo>
                    <a:pt x="33179" y="908378"/>
                    <a:pt x="21693" y="903620"/>
                    <a:pt x="13225" y="895152"/>
                  </a:cubicBezTo>
                  <a:cubicBezTo>
                    <a:pt x="4757" y="886684"/>
                    <a:pt x="0" y="875199"/>
                    <a:pt x="0" y="863223"/>
                  </a:cubicBezTo>
                  <a:lnTo>
                    <a:pt x="0" y="45154"/>
                  </a:lnTo>
                  <a:cubicBezTo>
                    <a:pt x="0" y="33179"/>
                    <a:pt x="4757" y="21693"/>
                    <a:pt x="13225" y="13225"/>
                  </a:cubicBezTo>
                  <a:cubicBezTo>
                    <a:pt x="21693" y="4757"/>
                    <a:pt x="33179" y="0"/>
                    <a:pt x="45154" y="0"/>
                  </a:cubicBezTo>
                  <a:close/>
                </a:path>
              </a:pathLst>
            </a:custGeom>
            <a:solidFill>
              <a:srgbClr val="FBE3B4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2303006" cy="94647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r>
                <a:rPr lang="en-US" sz="1899" dirty="0">
                  <a:solidFill>
                    <a:srgbClr val="000000"/>
                  </a:solidFill>
                  <a:latin typeface="+mj-lt"/>
                  <a:ea typeface="Canva Sans"/>
                  <a:cs typeface="Canva Sans"/>
                  <a:sym typeface="Canva Sans"/>
                </a:rPr>
                <a:t>Module: </a:t>
              </a:r>
            </a:p>
            <a:p>
              <a:pPr algn="ctr">
                <a:lnSpc>
                  <a:spcPts val="2659"/>
                </a:lnSpc>
              </a:pPr>
              <a:r>
                <a:rPr lang="en-US" sz="1899" dirty="0">
                  <a:solidFill>
                    <a:srgbClr val="000000"/>
                  </a:solidFill>
                  <a:latin typeface="+mj-lt"/>
                  <a:ea typeface="Canva Sans"/>
                  <a:cs typeface="Canva Sans"/>
                  <a:sym typeface="Canva Sans"/>
                </a:rPr>
                <a:t>LCLM4004 – Problem Solving and Decision Making</a:t>
              </a:r>
            </a:p>
            <a:p>
              <a:pPr algn="ctr">
                <a:lnSpc>
                  <a:spcPts val="2659"/>
                </a:lnSpc>
              </a:pPr>
              <a:r>
                <a:rPr lang="en-US" sz="1899" dirty="0">
                  <a:solidFill>
                    <a:srgbClr val="000000"/>
                  </a:solidFill>
                  <a:latin typeface="+mj-lt"/>
                  <a:ea typeface="Canva Sans"/>
                  <a:cs typeface="Canva Sans"/>
                  <a:sym typeface="Canva Sans"/>
                </a:rPr>
                <a:t>Assignment 1:</a:t>
              </a:r>
            </a:p>
            <a:p>
              <a:pPr algn="ctr">
                <a:lnSpc>
                  <a:spcPts val="2659"/>
                </a:lnSpc>
              </a:pPr>
              <a:r>
                <a:rPr lang="en-US" sz="1899" dirty="0">
                  <a:solidFill>
                    <a:srgbClr val="000000"/>
                  </a:solidFill>
                  <a:latin typeface="+mj-lt"/>
                  <a:ea typeface="Canva Sans"/>
                  <a:cs typeface="Canva Sans"/>
                  <a:sym typeface="Canva Sans"/>
                </a:rPr>
                <a:t>Individual Presentation</a:t>
              </a:r>
            </a:p>
            <a:p>
              <a:pPr algn="ctr">
                <a:lnSpc>
                  <a:spcPts val="2659"/>
                </a:lnSpc>
              </a:pPr>
              <a:r>
                <a:rPr lang="en-US" sz="1899" dirty="0">
                  <a:solidFill>
                    <a:srgbClr val="000000"/>
                  </a:solidFill>
                  <a:latin typeface="+mj-lt"/>
                  <a:ea typeface="Canva Sans"/>
                  <a:cs typeface="Canva Sans"/>
                  <a:sym typeface="Canva Sans"/>
                </a:rPr>
                <a:t>Student Name:</a:t>
              </a:r>
            </a:p>
            <a:p>
              <a:pPr algn="ctr">
                <a:lnSpc>
                  <a:spcPts val="2659"/>
                </a:lnSpc>
              </a:pPr>
              <a:r>
                <a:rPr lang="en-US" sz="1899" dirty="0">
                  <a:solidFill>
                    <a:srgbClr val="000000"/>
                  </a:solidFill>
                  <a:latin typeface="+mj-lt"/>
                  <a:ea typeface="Canva Sans"/>
                  <a:cs typeface="Canva Sans"/>
                  <a:sym typeface="Canva Sans"/>
                </a:rPr>
                <a:t>Asma Khan</a:t>
              </a:r>
            </a:p>
            <a:p>
              <a:pPr algn="ctr">
                <a:lnSpc>
                  <a:spcPts val="2659"/>
                </a:lnSpc>
              </a:pPr>
              <a:r>
                <a:rPr lang="en-US" sz="1899" dirty="0">
                  <a:solidFill>
                    <a:srgbClr val="000000"/>
                  </a:solidFill>
                  <a:latin typeface="+mj-lt"/>
                  <a:ea typeface="Canva Sans"/>
                  <a:cs typeface="Canva Sans"/>
                  <a:sym typeface="Canva Sans"/>
                </a:rPr>
                <a:t>Student ID:</a:t>
              </a:r>
            </a:p>
            <a:p>
              <a:pPr algn="ctr">
                <a:lnSpc>
                  <a:spcPts val="2659"/>
                </a:lnSpc>
              </a:pPr>
              <a:r>
                <a:rPr lang="en-US" sz="1899" dirty="0">
                  <a:solidFill>
                    <a:srgbClr val="000000"/>
                  </a:solidFill>
                  <a:latin typeface="+mj-lt"/>
                  <a:ea typeface="Canva Sans"/>
                  <a:cs typeface="Canva Sans"/>
                  <a:sym typeface="Canva Sans"/>
                </a:rPr>
                <a:t>2523748</a:t>
              </a:r>
            </a:p>
            <a:p>
              <a:pPr algn="ctr">
                <a:lnSpc>
                  <a:spcPts val="2659"/>
                </a:lnSpc>
              </a:pPr>
              <a:r>
                <a:rPr lang="en-US" sz="1899" dirty="0">
                  <a:solidFill>
                    <a:srgbClr val="000000"/>
                  </a:solidFill>
                  <a:latin typeface="+mj-lt"/>
                  <a:ea typeface="Canva Sans"/>
                  <a:cs typeface="Canva Sans"/>
                  <a:sym typeface="Canva Sans"/>
                </a:rPr>
                <a:t>Lecturer:</a:t>
              </a:r>
            </a:p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r>
                <a:rPr lang="en-US" sz="1899" dirty="0">
                  <a:solidFill>
                    <a:srgbClr val="000000"/>
                  </a:solidFill>
                  <a:latin typeface="+mj-lt"/>
                  <a:ea typeface="Canva Sans"/>
                  <a:cs typeface="Canva Sans"/>
                  <a:sym typeface="Canva Sans"/>
                </a:rPr>
                <a:t>Anita Nan</a:t>
              </a:r>
            </a:p>
          </p:txBody>
        </p:sp>
      </p:grpSp>
      <p:sp>
        <p:nvSpPr>
          <p:cNvPr id="8" name="Freeform 8"/>
          <p:cNvSpPr/>
          <p:nvPr/>
        </p:nvSpPr>
        <p:spPr>
          <a:xfrm rot="10569178">
            <a:off x="12844727" y="3966300"/>
            <a:ext cx="8829147" cy="7724175"/>
          </a:xfrm>
          <a:custGeom>
            <a:avLst/>
            <a:gdLst/>
            <a:ahLst/>
            <a:cxnLst/>
            <a:rect l="l" t="t" r="r" b="b"/>
            <a:pathLst>
              <a:path w="8829147" h="7724175">
                <a:moveTo>
                  <a:pt x="0" y="0"/>
                </a:moveTo>
                <a:lnTo>
                  <a:pt x="8829146" y="0"/>
                </a:lnTo>
                <a:lnTo>
                  <a:pt x="8829146" y="7724175"/>
                </a:lnTo>
                <a:lnTo>
                  <a:pt x="0" y="7724175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5">
            <a:extLst>
              <a:ext uri="{FF2B5EF4-FFF2-40B4-BE49-F238E27FC236}">
                <a16:creationId xmlns:a16="http://schemas.microsoft.com/office/drawing/2014/main" id="{C13276DD-FD94-3BE9-FB3B-99BF4A4B8A11}"/>
              </a:ext>
            </a:extLst>
          </p:cNvPr>
          <p:cNvSpPr txBox="1"/>
          <p:nvPr/>
        </p:nvSpPr>
        <p:spPr>
          <a:xfrm>
            <a:off x="4191000" y="1714500"/>
            <a:ext cx="9216073" cy="4982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510"/>
              </a:lnSpc>
            </a:pPr>
            <a:r>
              <a:rPr lang="en-US" sz="4200" spc="-78" dirty="0">
                <a:solidFill>
                  <a:srgbClr val="FFFFFF"/>
                </a:solidFill>
                <a:latin typeface="ITC Benguiat"/>
                <a:sym typeface="ITC Benguiat"/>
              </a:rPr>
              <a:t>OVERVIEW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B26FFF2E-0D16-4A80-CE89-B5A3043B33F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94423401"/>
              </p:ext>
            </p:extLst>
          </p:nvPr>
        </p:nvGraphicFramePr>
        <p:xfrm>
          <a:off x="1828800" y="2552700"/>
          <a:ext cx="15468600" cy="6477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565873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4"/>
          <p:cNvSpPr/>
          <p:nvPr/>
        </p:nvSpPr>
        <p:spPr>
          <a:xfrm rot="-5759489">
            <a:off x="13439205" y="3202749"/>
            <a:ext cx="5557180" cy="9492837"/>
          </a:xfrm>
          <a:custGeom>
            <a:avLst/>
            <a:gdLst/>
            <a:ahLst/>
            <a:cxnLst/>
            <a:rect l="l" t="t" r="r" b="b"/>
            <a:pathLst>
              <a:path w="5557180" h="9492837">
                <a:moveTo>
                  <a:pt x="0" y="0"/>
                </a:moveTo>
                <a:lnTo>
                  <a:pt x="5557180" y="0"/>
                </a:lnTo>
                <a:lnTo>
                  <a:pt x="5557180" y="9492837"/>
                </a:lnTo>
                <a:lnTo>
                  <a:pt x="0" y="9492837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5" name="TextBox 5"/>
          <p:cNvSpPr txBox="1"/>
          <p:nvPr/>
        </p:nvSpPr>
        <p:spPr>
          <a:xfrm>
            <a:off x="2362200" y="1425573"/>
            <a:ext cx="9216073" cy="4982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510"/>
              </a:lnSpc>
            </a:pPr>
            <a:r>
              <a:rPr lang="en-US" sz="4200" spc="-78" dirty="0">
                <a:solidFill>
                  <a:srgbClr val="FFFFFF"/>
                </a:solidFill>
                <a:latin typeface="ITC Benguiat"/>
                <a:sym typeface="ITC Benguiat"/>
              </a:rPr>
              <a:t>INTRODUCTION</a:t>
            </a:r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599B7286-C2FB-71B3-7DE1-CBA113A0BBF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04858341"/>
              </p:ext>
            </p:extLst>
          </p:nvPr>
        </p:nvGraphicFramePr>
        <p:xfrm>
          <a:off x="533400" y="2628900"/>
          <a:ext cx="8610600" cy="67462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grpSp>
        <p:nvGrpSpPr>
          <p:cNvPr id="15" name="Group 3">
            <a:extLst>
              <a:ext uri="{FF2B5EF4-FFF2-40B4-BE49-F238E27FC236}">
                <a16:creationId xmlns:a16="http://schemas.microsoft.com/office/drawing/2014/main" id="{D401D788-FCE5-0C58-A2D1-2A65027D3CFB}"/>
              </a:ext>
            </a:extLst>
          </p:cNvPr>
          <p:cNvGrpSpPr/>
          <p:nvPr/>
        </p:nvGrpSpPr>
        <p:grpSpPr>
          <a:xfrm>
            <a:off x="9169400" y="0"/>
            <a:ext cx="9144000" cy="10287000"/>
            <a:chOff x="0" y="0"/>
            <a:chExt cx="1416645" cy="1593725"/>
          </a:xfrm>
        </p:grpSpPr>
        <p:sp>
          <p:nvSpPr>
            <p:cNvPr id="16" name="Freeform 4">
              <a:extLst>
                <a:ext uri="{FF2B5EF4-FFF2-40B4-BE49-F238E27FC236}">
                  <a16:creationId xmlns:a16="http://schemas.microsoft.com/office/drawing/2014/main" id="{D8711E07-6F86-B6B6-9AE8-95B82D71A8AC}"/>
                </a:ext>
              </a:extLst>
            </p:cNvPr>
            <p:cNvSpPr/>
            <p:nvPr/>
          </p:nvSpPr>
          <p:spPr>
            <a:xfrm>
              <a:off x="0" y="0"/>
              <a:ext cx="1416645" cy="1593725"/>
            </a:xfrm>
            <a:prstGeom prst="hexagon">
              <a:avLst/>
            </a:prstGeom>
            <a:blipFill>
              <a:blip r:embed="rId9"/>
              <a:stretch>
                <a:fillRect l="-45541" r="-45541"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"/>
          <p:cNvGrpSpPr/>
          <p:nvPr/>
        </p:nvGrpSpPr>
        <p:grpSpPr>
          <a:xfrm>
            <a:off x="1410811" y="2102704"/>
            <a:ext cx="15466377" cy="7003196"/>
            <a:chOff x="0" y="0"/>
            <a:chExt cx="2427278" cy="2251657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2427278" cy="2251658"/>
            </a:xfrm>
            <a:custGeom>
              <a:avLst/>
              <a:gdLst/>
              <a:ahLst/>
              <a:cxnLst/>
              <a:rect l="l" t="t" r="r" b="b"/>
              <a:pathLst>
                <a:path w="2427278" h="2251658">
                  <a:moveTo>
                    <a:pt x="0" y="0"/>
                  </a:moveTo>
                  <a:lnTo>
                    <a:pt x="2427278" y="0"/>
                  </a:lnTo>
                  <a:lnTo>
                    <a:pt x="2427278" y="2251658"/>
                  </a:lnTo>
                  <a:lnTo>
                    <a:pt x="0" y="2251658"/>
                  </a:lnTo>
                  <a:close/>
                </a:path>
              </a:pathLst>
            </a:custGeom>
            <a:solidFill>
              <a:srgbClr val="FBE3B4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38100"/>
              <a:ext cx="2427278" cy="228975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7" name="Freeform 7"/>
          <p:cNvSpPr/>
          <p:nvPr/>
        </p:nvSpPr>
        <p:spPr>
          <a:xfrm rot="10569178">
            <a:off x="13965171" y="4181472"/>
            <a:ext cx="8829147" cy="7724175"/>
          </a:xfrm>
          <a:custGeom>
            <a:avLst/>
            <a:gdLst/>
            <a:ahLst/>
            <a:cxnLst/>
            <a:rect l="l" t="t" r="r" b="b"/>
            <a:pathLst>
              <a:path w="8829147" h="7724175">
                <a:moveTo>
                  <a:pt x="0" y="0"/>
                </a:moveTo>
                <a:lnTo>
                  <a:pt x="8829147" y="0"/>
                </a:lnTo>
                <a:lnTo>
                  <a:pt x="8829147" y="7724175"/>
                </a:lnTo>
                <a:lnTo>
                  <a:pt x="0" y="7724175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8" name="TextBox 8"/>
          <p:cNvSpPr txBox="1"/>
          <p:nvPr/>
        </p:nvSpPr>
        <p:spPr>
          <a:xfrm>
            <a:off x="3223480" y="2478655"/>
            <a:ext cx="11882919" cy="94705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510"/>
              </a:lnSpc>
            </a:pPr>
            <a:r>
              <a:rPr lang="en-US" sz="4200" spc="-78" dirty="0">
                <a:solidFill>
                  <a:srgbClr val="673016"/>
                </a:solidFill>
                <a:latin typeface="ITC Benguiat"/>
                <a:sym typeface="ITC Benguiat"/>
              </a:rPr>
              <a:t>COMPANY BACKGROUND – </a:t>
            </a:r>
          </a:p>
          <a:p>
            <a:pPr algn="ctr">
              <a:lnSpc>
                <a:spcPts val="3510"/>
              </a:lnSpc>
            </a:pPr>
            <a:r>
              <a:rPr lang="en-US" sz="4200" spc="-78" dirty="0">
                <a:solidFill>
                  <a:srgbClr val="673016"/>
                </a:solidFill>
                <a:latin typeface="ITC Benguiat"/>
                <a:sym typeface="ITC Benguiat"/>
              </a:rPr>
              <a:t>BASIL'S BAKERY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133474" y="3763766"/>
            <a:ext cx="14209493" cy="443198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just"/>
            <a:r>
              <a:rPr lang="en-US" sz="2400" b="1" u="none" strike="noStrike" spc="-70" dirty="0">
                <a:solidFill>
                  <a:srgbClr val="673117"/>
                </a:solidFill>
                <a:latin typeface="+mj-lt"/>
                <a:ea typeface="TT Chocolates Bold"/>
                <a:cs typeface="TT Chocolates Bold"/>
                <a:sym typeface="TT Chocolates Bold"/>
              </a:rPr>
              <a:t>About the Business</a:t>
            </a:r>
          </a:p>
          <a:p>
            <a:pPr marL="431801" lvl="1" indent="-215900">
              <a:buFont typeface="Arial"/>
              <a:buChar char="•"/>
            </a:pPr>
            <a:r>
              <a:rPr lang="en-US" sz="2400" spc="-70" dirty="0">
                <a:solidFill>
                  <a:srgbClr val="673117"/>
                </a:solidFill>
                <a:latin typeface="+mj-lt"/>
                <a:sym typeface="TT Chocolates"/>
              </a:rPr>
              <a:t>Basil's Bakery is an independent artisan bakery located within a retail park in Coventry, United Kingdom. </a:t>
            </a:r>
          </a:p>
          <a:p>
            <a:pPr marL="431801" lvl="1" indent="-215900">
              <a:buFont typeface="Arial"/>
              <a:buChar char="•"/>
            </a:pPr>
            <a:r>
              <a:rPr lang="en-US" sz="2400" spc="-70" dirty="0">
                <a:solidFill>
                  <a:srgbClr val="673117"/>
                </a:solidFill>
                <a:latin typeface="+mj-lt"/>
                <a:sym typeface="TT Chocolates"/>
              </a:rPr>
              <a:t>Established in 2015, the bakery </a:t>
            </a:r>
            <a:r>
              <a:rPr lang="en-US" sz="2400" spc="-70" dirty="0" err="1">
                <a:solidFill>
                  <a:srgbClr val="673117"/>
                </a:solidFill>
                <a:latin typeface="+mj-lt"/>
                <a:sym typeface="TT Chocolates"/>
              </a:rPr>
              <a:t>specialises</a:t>
            </a:r>
            <a:r>
              <a:rPr lang="en-US" sz="2400" spc="-70" dirty="0">
                <a:solidFill>
                  <a:srgbClr val="673117"/>
                </a:solidFill>
                <a:latin typeface="+mj-lt"/>
                <a:sym typeface="TT Chocolates"/>
              </a:rPr>
              <a:t> in premium organic cakes, pastries, and bread products.</a:t>
            </a:r>
          </a:p>
          <a:p>
            <a:pPr lvl="0" algn="just"/>
            <a:r>
              <a:rPr lang="en-US" sz="2400" b="1" u="none" strike="noStrike" spc="-70" dirty="0">
                <a:solidFill>
                  <a:srgbClr val="673117"/>
                </a:solidFill>
                <a:latin typeface="+mj-lt"/>
                <a:ea typeface="TT Chocolates Bold"/>
                <a:cs typeface="TT Chocolates Bold"/>
                <a:sym typeface="TT Chocolates Bold"/>
              </a:rPr>
              <a:t>Business Performance</a:t>
            </a:r>
          </a:p>
          <a:p>
            <a:pPr marL="431801" lvl="1" indent="-215900" algn="l">
              <a:buFont typeface="Arial"/>
              <a:buChar char="•"/>
            </a:pPr>
            <a:r>
              <a:rPr lang="en-US" sz="2400" u="none" strike="noStrike" spc="-70" dirty="0">
                <a:solidFill>
                  <a:srgbClr val="673117"/>
                </a:solidFill>
                <a:latin typeface="+mj-lt"/>
                <a:ea typeface="TT Chocolates"/>
                <a:cs typeface="TT Chocolates"/>
                <a:sym typeface="TT Chocolates"/>
              </a:rPr>
              <a:t>Between 2015 and 2019, the bakery experienced continuous growth due to increasing customer demand and </a:t>
            </a:r>
            <a:r>
              <a:rPr lang="en-US" sz="2400" u="none" strike="noStrike" spc="-70" dirty="0" err="1">
                <a:solidFill>
                  <a:srgbClr val="673117"/>
                </a:solidFill>
                <a:latin typeface="+mj-lt"/>
                <a:ea typeface="TT Chocolates"/>
                <a:cs typeface="TT Chocolates"/>
                <a:sym typeface="TT Chocolates"/>
              </a:rPr>
              <a:t>favourable</a:t>
            </a:r>
            <a:r>
              <a:rPr lang="en-US" sz="2400" u="none" strike="noStrike" spc="-70" dirty="0">
                <a:solidFill>
                  <a:srgbClr val="673117"/>
                </a:solidFill>
                <a:latin typeface="+mj-lt"/>
                <a:ea typeface="TT Chocolates"/>
                <a:cs typeface="TT Chocolates"/>
                <a:sym typeface="TT Chocolates"/>
              </a:rPr>
              <a:t> retail footfall.</a:t>
            </a:r>
          </a:p>
          <a:p>
            <a:pPr marL="431801" lvl="1" indent="-215900" algn="l">
              <a:buFont typeface="Arial"/>
              <a:buChar char="•"/>
            </a:pPr>
            <a:r>
              <a:rPr lang="en-US" sz="2400" u="none" strike="noStrike" spc="-70" dirty="0">
                <a:solidFill>
                  <a:srgbClr val="673117"/>
                </a:solidFill>
                <a:latin typeface="+mj-lt"/>
                <a:ea typeface="TT Chocolates"/>
                <a:cs typeface="TT Chocolates"/>
                <a:sym typeface="TT Chocolates"/>
              </a:rPr>
              <a:t>The COVID-19 pandemic significantly disrupted customer traffic and sales performance. </a:t>
            </a:r>
          </a:p>
          <a:p>
            <a:pPr marL="431801" lvl="1" indent="-215900" algn="l">
              <a:buFont typeface="Arial"/>
              <a:buChar char="•"/>
            </a:pPr>
            <a:r>
              <a:rPr lang="en-US" sz="2400" u="none" strike="noStrike" spc="-70" dirty="0">
                <a:solidFill>
                  <a:srgbClr val="673117"/>
                </a:solidFill>
                <a:latin typeface="+mj-lt"/>
                <a:ea typeface="TT Chocolates"/>
                <a:cs typeface="TT Chocolates"/>
                <a:sym typeface="TT Chocolates"/>
              </a:rPr>
              <a:t>Sales never returned to pre-pandemic levels and have remained approximately 25% lower since 2023.</a:t>
            </a:r>
          </a:p>
          <a:p>
            <a:pPr indent="-241299"/>
            <a:r>
              <a:rPr lang="en-US" sz="2400" b="1" spc="-70" dirty="0">
                <a:solidFill>
                  <a:srgbClr val="673117"/>
                </a:solidFill>
                <a:latin typeface="+mj-lt"/>
                <a:sym typeface="TT Chocolates Bold"/>
              </a:rPr>
              <a:t>Industry Context</a:t>
            </a:r>
          </a:p>
          <a:p>
            <a:pPr marL="431801" lvl="1" indent="-215900" algn="l">
              <a:buFont typeface="Arial"/>
              <a:buChar char="•"/>
            </a:pPr>
            <a:r>
              <a:rPr lang="en-US" sz="2400" u="none" strike="noStrike" spc="-70" dirty="0">
                <a:solidFill>
                  <a:srgbClr val="673117"/>
                </a:solidFill>
                <a:latin typeface="+mj-lt"/>
                <a:ea typeface="TT Chocolates"/>
                <a:cs typeface="TT Chocolates"/>
                <a:sym typeface="TT Chocolates"/>
              </a:rPr>
              <a:t>Changing consumer </a:t>
            </a:r>
            <a:r>
              <a:rPr lang="en-US" sz="2400" u="none" strike="noStrike" spc="-70" dirty="0" err="1">
                <a:solidFill>
                  <a:srgbClr val="673117"/>
                </a:solidFill>
                <a:latin typeface="+mj-lt"/>
                <a:ea typeface="TT Chocolates"/>
                <a:cs typeface="TT Chocolates"/>
                <a:sym typeface="TT Chocolates"/>
              </a:rPr>
              <a:t>behaviour</a:t>
            </a:r>
            <a:r>
              <a:rPr lang="en-US" sz="2400" u="none" strike="noStrike" spc="-70" dirty="0">
                <a:solidFill>
                  <a:srgbClr val="673117"/>
                </a:solidFill>
                <a:latin typeface="+mj-lt"/>
                <a:ea typeface="TT Chocolates"/>
                <a:cs typeface="TT Chocolates"/>
                <a:sym typeface="TT Chocolates"/>
              </a:rPr>
              <a:t>, online shopping growth, and hybrid working arrangements have reduced physical retail footfall across many UK retail locations (ONS, 2025).</a:t>
            </a:r>
          </a:p>
          <a:p>
            <a:pPr marL="431801" lvl="1" indent="-215900" algn="l">
              <a:buFont typeface="Arial"/>
              <a:buChar char="•"/>
            </a:pPr>
            <a:r>
              <a:rPr lang="en-US" sz="2400" u="none" strike="noStrike" spc="-70" dirty="0">
                <a:solidFill>
                  <a:srgbClr val="673117"/>
                </a:solidFill>
                <a:latin typeface="+mj-lt"/>
                <a:ea typeface="TT Chocolates"/>
                <a:cs typeface="TT Chocolates"/>
                <a:sym typeface="TT Chocolates"/>
              </a:rPr>
              <a:t>Retail parks and shopping </a:t>
            </a:r>
            <a:r>
              <a:rPr lang="en-US" sz="2400" u="none" strike="noStrike" spc="-70" dirty="0" err="1">
                <a:solidFill>
                  <a:srgbClr val="673117"/>
                </a:solidFill>
                <a:latin typeface="+mj-lt"/>
                <a:ea typeface="TT Chocolates"/>
                <a:cs typeface="TT Chocolates"/>
                <a:sym typeface="TT Chocolates"/>
              </a:rPr>
              <a:t>centres</a:t>
            </a:r>
            <a:r>
              <a:rPr lang="en-US" sz="2400" u="none" strike="noStrike" spc="-70" dirty="0">
                <a:solidFill>
                  <a:srgbClr val="673117"/>
                </a:solidFill>
                <a:latin typeface="+mj-lt"/>
                <a:ea typeface="TT Chocolates"/>
                <a:cs typeface="TT Chocolates"/>
                <a:sym typeface="TT Chocolates"/>
              </a:rPr>
              <a:t> continue to experience lower customer traffic than before the pandemic.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3733800" y="1415988"/>
            <a:ext cx="9216073" cy="94705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510"/>
              </a:lnSpc>
            </a:pPr>
            <a:r>
              <a:rPr lang="en-US" sz="4200" spc="-78" dirty="0">
                <a:solidFill>
                  <a:srgbClr val="FFFFFF"/>
                </a:solidFill>
                <a:latin typeface="ITC Benguiat"/>
                <a:sym typeface="ITC Benguiat"/>
              </a:rPr>
              <a:t>NATURE AND SCOPE OF THE PROBLEM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BEF12A55-53C2-4248-98B4-BF192267C9C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36757824"/>
              </p:ext>
            </p:extLst>
          </p:nvPr>
        </p:nvGraphicFramePr>
        <p:xfrm>
          <a:off x="1066800" y="2628900"/>
          <a:ext cx="15075568" cy="62421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Freeform 4"/>
          <p:cNvSpPr/>
          <p:nvPr/>
        </p:nvSpPr>
        <p:spPr>
          <a:xfrm rot="10569178">
            <a:off x="11125033" y="7592735"/>
            <a:ext cx="8829147" cy="7724175"/>
          </a:xfrm>
          <a:custGeom>
            <a:avLst/>
            <a:gdLst/>
            <a:ahLst/>
            <a:cxnLst/>
            <a:rect l="l" t="t" r="r" b="b"/>
            <a:pathLst>
              <a:path w="8829147" h="7724175">
                <a:moveTo>
                  <a:pt x="0" y="0"/>
                </a:moveTo>
                <a:lnTo>
                  <a:pt x="8829146" y="0"/>
                </a:lnTo>
                <a:lnTo>
                  <a:pt x="8829146" y="7724175"/>
                </a:lnTo>
                <a:lnTo>
                  <a:pt x="0" y="7724175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 noChangeAspect="1"/>
          </p:cNvGrpSpPr>
          <p:nvPr/>
        </p:nvGrpSpPr>
        <p:grpSpPr>
          <a:xfrm>
            <a:off x="12593456" y="3349761"/>
            <a:ext cx="4665844" cy="4665844"/>
            <a:chOff x="0" y="0"/>
            <a:chExt cx="6350000" cy="63500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6350000" cy="6350000"/>
            </a:xfrm>
            <a:custGeom>
              <a:avLst/>
              <a:gdLst/>
              <a:ahLst/>
              <a:cxnLst/>
              <a:rect l="l" t="t" r="r" b="b"/>
              <a:pathLst>
                <a:path w="6350000" h="6350000">
                  <a:moveTo>
                    <a:pt x="0" y="3175000"/>
                  </a:moveTo>
                  <a:cubicBezTo>
                    <a:pt x="0" y="4928870"/>
                    <a:pt x="1421130" y="6350000"/>
                    <a:pt x="3175000" y="6350000"/>
                  </a:cubicBezTo>
                  <a:lnTo>
                    <a:pt x="6350000" y="6350000"/>
                  </a:lnTo>
                  <a:lnTo>
                    <a:pt x="6350000" y="3175000"/>
                  </a:lnTo>
                  <a:cubicBezTo>
                    <a:pt x="6350000" y="1421130"/>
                    <a:pt x="4928870" y="0"/>
                    <a:pt x="3175000" y="0"/>
                  </a:cubicBezTo>
                  <a:cubicBezTo>
                    <a:pt x="1421130" y="0"/>
                    <a:pt x="0" y="1421130"/>
                    <a:pt x="0" y="3175000"/>
                  </a:cubicBezTo>
                  <a:close/>
                </a:path>
              </a:pathLst>
            </a:custGeom>
            <a:solidFill>
              <a:srgbClr val="FBE3B4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Freeform 4"/>
            <p:cNvSpPr/>
            <p:nvPr/>
          </p:nvSpPr>
          <p:spPr>
            <a:xfrm>
              <a:off x="391160" y="364490"/>
              <a:ext cx="5619750" cy="5621020"/>
            </a:xfrm>
            <a:custGeom>
              <a:avLst/>
              <a:gdLst/>
              <a:ahLst/>
              <a:cxnLst/>
              <a:rect l="l" t="t" r="r" b="b"/>
              <a:pathLst>
                <a:path w="5619750" h="5621020">
                  <a:moveTo>
                    <a:pt x="2810510" y="0"/>
                  </a:moveTo>
                  <a:cubicBezTo>
                    <a:pt x="4362450" y="0"/>
                    <a:pt x="5619750" y="1258570"/>
                    <a:pt x="5619750" y="2810510"/>
                  </a:cubicBezTo>
                  <a:cubicBezTo>
                    <a:pt x="5619750" y="4362450"/>
                    <a:pt x="4361180" y="5621020"/>
                    <a:pt x="2810510" y="5621020"/>
                  </a:cubicBezTo>
                  <a:cubicBezTo>
                    <a:pt x="1258570" y="5621020"/>
                    <a:pt x="0" y="4362450"/>
                    <a:pt x="0" y="2810510"/>
                  </a:cubicBezTo>
                  <a:cubicBezTo>
                    <a:pt x="1270" y="1258570"/>
                    <a:pt x="1258570" y="0"/>
                    <a:pt x="2810510" y="0"/>
                  </a:cubicBezTo>
                  <a:close/>
                </a:path>
              </a:pathLst>
            </a:custGeom>
            <a:blipFill>
              <a:blip r:embed="rId2"/>
              <a:stretch>
                <a:fillRect l="-25063" r="-25063"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5" name="Freeform 5"/>
          <p:cNvSpPr/>
          <p:nvPr/>
        </p:nvSpPr>
        <p:spPr>
          <a:xfrm rot="-2237771">
            <a:off x="14480710" y="-3717718"/>
            <a:ext cx="5557180" cy="9492837"/>
          </a:xfrm>
          <a:custGeom>
            <a:avLst/>
            <a:gdLst/>
            <a:ahLst/>
            <a:cxnLst/>
            <a:rect l="l" t="t" r="r" b="b"/>
            <a:pathLst>
              <a:path w="5557180" h="9492837">
                <a:moveTo>
                  <a:pt x="0" y="0"/>
                </a:moveTo>
                <a:lnTo>
                  <a:pt x="5557180" y="0"/>
                </a:lnTo>
                <a:lnTo>
                  <a:pt x="5557180" y="9492836"/>
                </a:lnTo>
                <a:lnTo>
                  <a:pt x="0" y="9492836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7" name="TextBox 7"/>
          <p:cNvSpPr txBox="1"/>
          <p:nvPr/>
        </p:nvSpPr>
        <p:spPr>
          <a:xfrm>
            <a:off x="1028700" y="1042989"/>
            <a:ext cx="10748265" cy="4982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510"/>
              </a:lnSpc>
            </a:pPr>
            <a:r>
              <a:rPr lang="en-US" sz="4200" spc="-78" dirty="0">
                <a:solidFill>
                  <a:srgbClr val="FFFFFF"/>
                </a:solidFill>
                <a:latin typeface="ITC Benguiat"/>
                <a:sym typeface="ITC Benguiat"/>
              </a:rPr>
              <a:t>5W2H ANALYSIS</a:t>
            </a:r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701D7075-76D5-45B7-8519-805EFF3EA4A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88549675"/>
              </p:ext>
            </p:extLst>
          </p:nvPr>
        </p:nvGraphicFramePr>
        <p:xfrm>
          <a:off x="500764" y="2400300"/>
          <a:ext cx="10748266" cy="6843710"/>
        </p:xfrm>
        <a:graphic>
          <a:graphicData uri="http://schemas.openxmlformats.org/drawingml/2006/table">
            <a:tbl>
              <a:tblPr>
                <a:tableStyleId>{0E3FDE45-AF77-4B5C-9715-49D594BDF05E}</a:tableStyleId>
              </a:tblPr>
              <a:tblGrid>
                <a:gridCol w="2242436">
                  <a:extLst>
                    <a:ext uri="{9D8B030D-6E8A-4147-A177-3AD203B41FA5}">
                      <a16:colId xmlns:a16="http://schemas.microsoft.com/office/drawing/2014/main" val="4115317825"/>
                    </a:ext>
                  </a:extLst>
                </a:gridCol>
                <a:gridCol w="8505830">
                  <a:extLst>
                    <a:ext uri="{9D8B030D-6E8A-4147-A177-3AD203B41FA5}">
                      <a16:colId xmlns:a16="http://schemas.microsoft.com/office/drawing/2014/main" val="2988721610"/>
                    </a:ext>
                  </a:extLst>
                </a:gridCol>
              </a:tblGrid>
              <a:tr h="515934">
                <a:tc>
                  <a:txBody>
                    <a:bodyPr/>
                    <a:lstStyle/>
                    <a:p>
                      <a:r>
                        <a:rPr lang="en-US" sz="2400" b="1" dirty="0">
                          <a:latin typeface="+mj-lt"/>
                          <a:cs typeface="Times New Roman" panose="02020603050405020304" pitchFamily="18" charset="0"/>
                        </a:rPr>
                        <a:t>Question</a:t>
                      </a:r>
                    </a:p>
                  </a:txBody>
                  <a:tcPr marL="85396" marR="85396" marT="42698" marB="42698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latin typeface="+mj-lt"/>
                          <a:cs typeface="Times New Roman" panose="02020603050405020304" pitchFamily="18" charset="0"/>
                        </a:rPr>
                        <a:t>Analysis</a:t>
                      </a:r>
                    </a:p>
                  </a:txBody>
                  <a:tcPr marL="85396" marR="85396" marT="42698" marB="42698" anchor="ctr"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61442896"/>
                  </a:ext>
                </a:extLst>
              </a:tr>
              <a:tr h="903968">
                <a:tc>
                  <a:txBody>
                    <a:bodyPr/>
                    <a:lstStyle/>
                    <a:p>
                      <a:r>
                        <a:rPr lang="en-US" sz="2400" b="1">
                          <a:latin typeface="+mj-lt"/>
                          <a:cs typeface="Times New Roman" panose="02020603050405020304" pitchFamily="18" charset="0"/>
                        </a:rPr>
                        <a:t>What?</a:t>
                      </a:r>
                      <a:endParaRPr lang="en-US" sz="2400">
                        <a:latin typeface="+mj-lt"/>
                        <a:cs typeface="Times New Roman" panose="02020603050405020304" pitchFamily="18" charset="0"/>
                      </a:endParaRPr>
                    </a:p>
                  </a:txBody>
                  <a:tcPr marL="85396" marR="85396" marT="42698" marB="42698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dirty="0">
                          <a:latin typeface="+mj-lt"/>
                          <a:cs typeface="Times New Roman" panose="02020603050405020304" pitchFamily="18" charset="0"/>
                        </a:rPr>
                        <a:t>Sales remain approximately 25% below 2019 levels.</a:t>
                      </a:r>
                    </a:p>
                  </a:txBody>
                  <a:tcPr marL="85396" marR="85396" marT="42698" marB="42698" anchor="ctr"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14305136"/>
                  </a:ext>
                </a:extLst>
              </a:tr>
              <a:tr h="903968">
                <a:tc>
                  <a:txBody>
                    <a:bodyPr/>
                    <a:lstStyle/>
                    <a:p>
                      <a:r>
                        <a:rPr lang="en-US" sz="2400" b="1">
                          <a:latin typeface="+mj-lt"/>
                          <a:cs typeface="Times New Roman" panose="02020603050405020304" pitchFamily="18" charset="0"/>
                        </a:rPr>
                        <a:t>Why?</a:t>
                      </a:r>
                      <a:endParaRPr lang="en-US" sz="2400">
                        <a:latin typeface="+mj-lt"/>
                        <a:cs typeface="Times New Roman" panose="02020603050405020304" pitchFamily="18" charset="0"/>
                      </a:endParaRPr>
                    </a:p>
                  </a:txBody>
                  <a:tcPr marL="85396" marR="85396" marT="42698" marB="42698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dirty="0">
                          <a:latin typeface="+mj-lt"/>
                          <a:cs typeface="Times New Roman" panose="02020603050405020304" pitchFamily="18" charset="0"/>
                        </a:rPr>
                        <a:t>Reduced footfall, hybrid working, rising costs, limited service options.</a:t>
                      </a:r>
                    </a:p>
                  </a:txBody>
                  <a:tcPr marL="85396" marR="85396" marT="42698" marB="42698" anchor="ctr"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45058092"/>
                  </a:ext>
                </a:extLst>
              </a:tr>
              <a:tr h="903968">
                <a:tc>
                  <a:txBody>
                    <a:bodyPr/>
                    <a:lstStyle/>
                    <a:p>
                      <a:r>
                        <a:rPr lang="en-US" sz="2400" b="1">
                          <a:latin typeface="+mj-lt"/>
                          <a:cs typeface="Times New Roman" panose="02020603050405020304" pitchFamily="18" charset="0"/>
                        </a:rPr>
                        <a:t>Who?</a:t>
                      </a:r>
                      <a:endParaRPr lang="en-US" sz="2400">
                        <a:latin typeface="+mj-lt"/>
                        <a:cs typeface="Times New Roman" panose="02020603050405020304" pitchFamily="18" charset="0"/>
                      </a:endParaRPr>
                    </a:p>
                  </a:txBody>
                  <a:tcPr marL="85396" marR="85396" marT="42698" marB="42698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>
                          <a:latin typeface="+mj-lt"/>
                          <a:cs typeface="Times New Roman" panose="02020603050405020304" pitchFamily="18" charset="0"/>
                        </a:rPr>
                        <a:t>Customers, Basil, suppliers, retail park businesses.</a:t>
                      </a:r>
                    </a:p>
                  </a:txBody>
                  <a:tcPr marL="85396" marR="85396" marT="42698" marB="42698" anchor="ctr"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30159889"/>
                  </a:ext>
                </a:extLst>
              </a:tr>
              <a:tr h="515934">
                <a:tc>
                  <a:txBody>
                    <a:bodyPr/>
                    <a:lstStyle/>
                    <a:p>
                      <a:r>
                        <a:rPr lang="en-US" sz="2400" b="1">
                          <a:latin typeface="+mj-lt"/>
                          <a:cs typeface="Times New Roman" panose="02020603050405020304" pitchFamily="18" charset="0"/>
                        </a:rPr>
                        <a:t>Where?</a:t>
                      </a:r>
                      <a:endParaRPr lang="en-US" sz="2400">
                        <a:latin typeface="+mj-lt"/>
                        <a:cs typeface="Times New Roman" panose="02020603050405020304" pitchFamily="18" charset="0"/>
                      </a:endParaRPr>
                    </a:p>
                  </a:txBody>
                  <a:tcPr marL="85396" marR="85396" marT="42698" marB="42698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dirty="0">
                          <a:latin typeface="+mj-lt"/>
                          <a:cs typeface="Times New Roman" panose="02020603050405020304" pitchFamily="18" charset="0"/>
                        </a:rPr>
                        <a:t>Coventry retail park location.</a:t>
                      </a:r>
                    </a:p>
                  </a:txBody>
                  <a:tcPr marL="85396" marR="85396" marT="42698" marB="42698" anchor="ctr"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4027944"/>
                  </a:ext>
                </a:extLst>
              </a:tr>
              <a:tr h="903968">
                <a:tc>
                  <a:txBody>
                    <a:bodyPr/>
                    <a:lstStyle/>
                    <a:p>
                      <a:r>
                        <a:rPr lang="en-US" sz="2400" b="1">
                          <a:latin typeface="+mj-lt"/>
                          <a:cs typeface="Times New Roman" panose="02020603050405020304" pitchFamily="18" charset="0"/>
                        </a:rPr>
                        <a:t>When?</a:t>
                      </a:r>
                      <a:endParaRPr lang="en-US" sz="2400">
                        <a:latin typeface="+mj-lt"/>
                        <a:cs typeface="Times New Roman" panose="02020603050405020304" pitchFamily="18" charset="0"/>
                      </a:endParaRPr>
                    </a:p>
                  </a:txBody>
                  <a:tcPr marL="85396" marR="85396" marT="42698" marB="42698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>
                          <a:latin typeface="+mj-lt"/>
                          <a:cs typeface="Times New Roman" panose="02020603050405020304" pitchFamily="18" charset="0"/>
                        </a:rPr>
                        <a:t>Since the COVID-19 pandemic and continuing from 2023–2025.</a:t>
                      </a:r>
                    </a:p>
                  </a:txBody>
                  <a:tcPr marL="85396" marR="85396" marT="42698" marB="42698" anchor="ctr"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52961396"/>
                  </a:ext>
                </a:extLst>
              </a:tr>
              <a:tr h="1292002">
                <a:tc>
                  <a:txBody>
                    <a:bodyPr/>
                    <a:lstStyle/>
                    <a:p>
                      <a:r>
                        <a:rPr lang="en-US" sz="2400" b="1">
                          <a:latin typeface="+mj-lt"/>
                          <a:cs typeface="Times New Roman" panose="02020603050405020304" pitchFamily="18" charset="0"/>
                        </a:rPr>
                        <a:t>How?</a:t>
                      </a:r>
                      <a:endParaRPr lang="en-US" sz="2400">
                        <a:latin typeface="+mj-lt"/>
                        <a:cs typeface="Times New Roman" panose="02020603050405020304" pitchFamily="18" charset="0"/>
                      </a:endParaRPr>
                    </a:p>
                  </a:txBody>
                  <a:tcPr marL="85396" marR="85396" marT="42698" marB="42698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dirty="0">
                          <a:latin typeface="+mj-lt"/>
                          <a:cs typeface="Times New Roman" panose="02020603050405020304" pitchFamily="18" charset="0"/>
                        </a:rPr>
                        <a:t>Fewer customers visit the retail park and Basil lacks delivery and efficient pre-order systems.</a:t>
                      </a:r>
                    </a:p>
                  </a:txBody>
                  <a:tcPr marL="85396" marR="85396" marT="42698" marB="42698" anchor="ctr"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5537210"/>
                  </a:ext>
                </a:extLst>
              </a:tr>
              <a:tr h="903968">
                <a:tc>
                  <a:txBody>
                    <a:bodyPr/>
                    <a:lstStyle/>
                    <a:p>
                      <a:r>
                        <a:rPr lang="en-US" sz="2400" b="1">
                          <a:latin typeface="+mj-lt"/>
                          <a:cs typeface="Times New Roman" panose="02020603050405020304" pitchFamily="18" charset="0"/>
                        </a:rPr>
                        <a:t>How Much?</a:t>
                      </a:r>
                      <a:endParaRPr lang="en-US" sz="2400">
                        <a:latin typeface="+mj-lt"/>
                        <a:cs typeface="Times New Roman" panose="02020603050405020304" pitchFamily="18" charset="0"/>
                      </a:endParaRPr>
                    </a:p>
                  </a:txBody>
                  <a:tcPr marL="85396" marR="85396" marT="42698" marB="42698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dirty="0">
                          <a:latin typeface="+mj-lt"/>
                          <a:cs typeface="Times New Roman" panose="02020603050405020304" pitchFamily="18" charset="0"/>
                        </a:rPr>
                        <a:t>Approximately 25% reduction in sales compared with 2019.</a:t>
                      </a:r>
                    </a:p>
                  </a:txBody>
                  <a:tcPr marL="85396" marR="85396" marT="42698" marB="42698" anchor="ctr"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90241402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6"/>
          <p:cNvSpPr txBox="1"/>
          <p:nvPr/>
        </p:nvSpPr>
        <p:spPr>
          <a:xfrm>
            <a:off x="2329542" y="1223466"/>
            <a:ext cx="14774985" cy="8639264"/>
          </a:xfrm>
          <a:prstGeom prst="rect">
            <a:avLst/>
          </a:prstGeom>
        </p:spPr>
        <p:txBody>
          <a:bodyPr lIns="50800" tIns="50800" rIns="50800" bIns="50800" rtlCol="0" anchor="ctr"/>
          <a:lstStyle/>
          <a:p>
            <a:pPr algn="ctr">
              <a:lnSpc>
                <a:spcPts val="3499"/>
              </a:lnSpc>
            </a:pPr>
            <a:endParaRPr lang="en-US" sz="1899" b="1" dirty="0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</p:txBody>
      </p:sp>
      <p:graphicFrame>
        <p:nvGraphicFramePr>
          <p:cNvPr id="9" name="Diagram 8">
            <a:extLst>
              <a:ext uri="{FF2B5EF4-FFF2-40B4-BE49-F238E27FC236}">
                <a16:creationId xmlns:a16="http://schemas.microsoft.com/office/drawing/2014/main" id="{7347BBF7-7EA9-55B1-12B9-7A41310584C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2799406"/>
              </p:ext>
            </p:extLst>
          </p:nvPr>
        </p:nvGraphicFramePr>
        <p:xfrm>
          <a:off x="304800" y="3015408"/>
          <a:ext cx="16992600" cy="63956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Freeform 8"/>
          <p:cNvSpPr/>
          <p:nvPr/>
        </p:nvSpPr>
        <p:spPr>
          <a:xfrm rot="3914562">
            <a:off x="15566179" y="-2242152"/>
            <a:ext cx="8829147" cy="7724175"/>
          </a:xfrm>
          <a:custGeom>
            <a:avLst/>
            <a:gdLst/>
            <a:ahLst/>
            <a:cxnLst/>
            <a:rect l="l" t="t" r="r" b="b"/>
            <a:pathLst>
              <a:path w="8829147" h="7724175">
                <a:moveTo>
                  <a:pt x="0" y="0"/>
                </a:moveTo>
                <a:lnTo>
                  <a:pt x="8829147" y="0"/>
                </a:lnTo>
                <a:lnTo>
                  <a:pt x="8829147" y="7724176"/>
                </a:lnTo>
                <a:lnTo>
                  <a:pt x="0" y="7724176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5CE5D75-22EC-A23A-B186-2679AC41E45A}"/>
              </a:ext>
            </a:extLst>
          </p:cNvPr>
          <p:cNvGrpSpPr/>
          <p:nvPr/>
        </p:nvGrpSpPr>
        <p:grpSpPr>
          <a:xfrm>
            <a:off x="6392853" y="-27422"/>
            <a:ext cx="3839293" cy="3042830"/>
            <a:chOff x="2406247" y="-361767"/>
            <a:chExt cx="2462026" cy="2462026"/>
          </a:xfrm>
        </p:grpSpPr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532DB40E-F8B9-6DD1-9998-83E3252F69EF}"/>
                </a:ext>
              </a:extLst>
            </p:cNvPr>
            <p:cNvSpPr/>
            <p:nvPr/>
          </p:nvSpPr>
          <p:spPr>
            <a:xfrm>
              <a:off x="2406247" y="-361767"/>
              <a:ext cx="2462026" cy="2462026"/>
            </a:xfrm>
            <a:prstGeom prst="ellipse">
              <a:avLst/>
            </a:prstGeom>
            <a:solidFill>
              <a:schemeClr val="accent2"/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2" name="Oval 4">
              <a:extLst>
                <a:ext uri="{FF2B5EF4-FFF2-40B4-BE49-F238E27FC236}">
                  <a16:creationId xmlns:a16="http://schemas.microsoft.com/office/drawing/2014/main" id="{48B5EA4A-7798-F204-15DB-D7F719B086CE}"/>
                </a:ext>
              </a:extLst>
            </p:cNvPr>
            <p:cNvSpPr txBox="1"/>
            <p:nvPr/>
          </p:nvSpPr>
          <p:spPr>
            <a:xfrm>
              <a:off x="2772599" y="100690"/>
              <a:ext cx="1740916" cy="1740916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0" tIns="0" rIns="0" bIns="0" numCol="1" spcCol="1270" anchor="ctr" anchorCtr="0">
              <a:noAutofit/>
            </a:bodyPr>
            <a:lstStyle/>
            <a:p>
              <a:pPr lvl="0" indent="0" algn="ctr">
                <a:lnSpc>
                  <a:spcPts val="351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4200" spc="-78" dirty="0">
                  <a:solidFill>
                    <a:srgbClr val="FFFFFF"/>
                  </a:solidFill>
                  <a:latin typeface="ITC Benguiat"/>
                </a:rPr>
                <a:t>PESTLE ANALYSIS</a:t>
              </a:r>
              <a:endParaRPr lang="en-PK" sz="4200" spc="-78" dirty="0">
                <a:solidFill>
                  <a:srgbClr val="FFFFFF"/>
                </a:solidFill>
                <a:latin typeface="ITC Benguiat"/>
              </a:endParaRPr>
            </a:p>
          </p:txBody>
        </p:sp>
      </p:grp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6"/>
          <p:cNvSpPr txBox="1"/>
          <p:nvPr/>
        </p:nvSpPr>
        <p:spPr>
          <a:xfrm>
            <a:off x="2329542" y="1223466"/>
            <a:ext cx="14774985" cy="8639264"/>
          </a:xfrm>
          <a:prstGeom prst="rect">
            <a:avLst/>
          </a:prstGeom>
        </p:spPr>
        <p:txBody>
          <a:bodyPr lIns="50800" tIns="50800" rIns="50800" bIns="50800" rtlCol="0" anchor="ctr"/>
          <a:lstStyle/>
          <a:p>
            <a:pPr algn="ctr">
              <a:lnSpc>
                <a:spcPts val="3499"/>
              </a:lnSpc>
            </a:pPr>
            <a:endParaRPr lang="en-US" sz="1899" b="1" dirty="0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</p:txBody>
      </p:sp>
      <p:sp>
        <p:nvSpPr>
          <p:cNvPr id="8" name="Freeform 8"/>
          <p:cNvSpPr/>
          <p:nvPr/>
        </p:nvSpPr>
        <p:spPr>
          <a:xfrm rot="3914562">
            <a:off x="15566179" y="-2242152"/>
            <a:ext cx="8829147" cy="7724175"/>
          </a:xfrm>
          <a:custGeom>
            <a:avLst/>
            <a:gdLst/>
            <a:ahLst/>
            <a:cxnLst/>
            <a:rect l="l" t="t" r="r" b="b"/>
            <a:pathLst>
              <a:path w="8829147" h="7724175">
                <a:moveTo>
                  <a:pt x="0" y="0"/>
                </a:moveTo>
                <a:lnTo>
                  <a:pt x="8829147" y="0"/>
                </a:lnTo>
                <a:lnTo>
                  <a:pt x="8829147" y="7724176"/>
                </a:lnTo>
                <a:lnTo>
                  <a:pt x="0" y="772417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8241DA5F-7364-A5F5-A7BA-F5BDECB4C54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13064125"/>
              </p:ext>
            </p:extLst>
          </p:nvPr>
        </p:nvGraphicFramePr>
        <p:xfrm>
          <a:off x="764918" y="824345"/>
          <a:ext cx="16758164" cy="90626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2742342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7">
            <a:extLst>
              <a:ext uri="{FF2B5EF4-FFF2-40B4-BE49-F238E27FC236}">
                <a16:creationId xmlns:a16="http://schemas.microsoft.com/office/drawing/2014/main" id="{17DE9DB0-B41C-09F3-C429-01494BCB1DBF}"/>
              </a:ext>
            </a:extLst>
          </p:cNvPr>
          <p:cNvSpPr txBox="1"/>
          <p:nvPr/>
        </p:nvSpPr>
        <p:spPr>
          <a:xfrm>
            <a:off x="1588166" y="1092200"/>
            <a:ext cx="14325600" cy="49821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510"/>
              </a:lnSpc>
            </a:pPr>
            <a:r>
              <a:rPr lang="en-US" sz="4200" spc="-78" dirty="0">
                <a:solidFill>
                  <a:srgbClr val="FFFFFF"/>
                </a:solidFill>
                <a:latin typeface="ITC Benguiat"/>
                <a:sym typeface="ITC Benguiat"/>
              </a:rPr>
              <a:t>CAUSE AND EFFECT ANALYSIS (FISHBONE DIAGRAM)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A7037F1-3866-108B-5F2C-0BF576952EF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996"/>
          <a:stretch/>
        </p:blipFill>
        <p:spPr>
          <a:xfrm>
            <a:off x="1588166" y="1603113"/>
            <a:ext cx="14032834" cy="8420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47150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7">
            <a:extLst>
              <a:ext uri="{FF2B5EF4-FFF2-40B4-BE49-F238E27FC236}">
                <a16:creationId xmlns:a16="http://schemas.microsoft.com/office/drawing/2014/main" id="{615D4E5B-3AF8-8116-E2EC-85F18BB70776}"/>
              </a:ext>
            </a:extLst>
          </p:cNvPr>
          <p:cNvSpPr txBox="1"/>
          <p:nvPr/>
        </p:nvSpPr>
        <p:spPr>
          <a:xfrm>
            <a:off x="1371600" y="1737506"/>
            <a:ext cx="14325600" cy="49821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510"/>
              </a:lnSpc>
            </a:pPr>
            <a:r>
              <a:rPr lang="en-US" sz="4200" spc="-78" dirty="0">
                <a:solidFill>
                  <a:srgbClr val="FFFFFF"/>
                </a:solidFill>
                <a:latin typeface="ITC Benguiat"/>
                <a:sym typeface="ITC Benguiat"/>
              </a:rPr>
              <a:t>CONCLUSION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EFC9CAF7-E917-D20A-373D-27977B192DA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77457422"/>
              </p:ext>
            </p:extLst>
          </p:nvPr>
        </p:nvGraphicFramePr>
        <p:xfrm>
          <a:off x="2133600" y="2788847"/>
          <a:ext cx="12801600" cy="6096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680656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685800" y="214557"/>
            <a:ext cx="17181325" cy="9621787"/>
            <a:chOff x="-90311" y="-76200"/>
            <a:chExt cx="4525122" cy="2534133"/>
          </a:xfrm>
        </p:grpSpPr>
        <p:sp>
          <p:nvSpPr>
            <p:cNvPr id="3" name="Freeform 3"/>
            <p:cNvSpPr/>
            <p:nvPr/>
          </p:nvSpPr>
          <p:spPr>
            <a:xfrm>
              <a:off x="-90311" y="0"/>
              <a:ext cx="4525122" cy="2457933"/>
            </a:xfrm>
            <a:custGeom>
              <a:avLst/>
              <a:gdLst/>
              <a:ahLst/>
              <a:cxnLst/>
              <a:rect l="l" t="t" r="r" b="b"/>
              <a:pathLst>
                <a:path w="4434811" h="2457933">
                  <a:moveTo>
                    <a:pt x="0" y="0"/>
                  </a:moveTo>
                  <a:lnTo>
                    <a:pt x="4434811" y="0"/>
                  </a:lnTo>
                  <a:lnTo>
                    <a:pt x="4434811" y="2457933"/>
                  </a:lnTo>
                  <a:lnTo>
                    <a:pt x="0" y="2457933"/>
                  </a:lnTo>
                  <a:close/>
                </a:path>
              </a:pathLst>
            </a:custGeom>
            <a:solidFill>
              <a:srgbClr val="FBE3B4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76200"/>
              <a:ext cx="4434811" cy="25341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510"/>
                </a:lnSpc>
              </a:pPr>
              <a:r>
                <a:rPr lang="en-US" sz="4200" spc="-78" dirty="0">
                  <a:latin typeface="ITC Benguiat"/>
                  <a:sym typeface="Canva Sans"/>
                </a:rPr>
                <a:t>References</a:t>
              </a:r>
            </a:p>
            <a:p>
              <a:pPr marL="342900" indent="-342900">
                <a:buFont typeface="Arial" panose="020B0604020202020204" pitchFamily="34" charset="0"/>
                <a:buChar char="•"/>
              </a:pPr>
              <a:r>
                <a:rPr lang="en-GB" sz="2400" dirty="0"/>
                <a:t>Bank of England (2025) </a:t>
              </a:r>
              <a:r>
                <a:rPr lang="en-GB" sz="2400" i="1" dirty="0"/>
                <a:t>Monetary Policy Report</a:t>
              </a:r>
              <a:r>
                <a:rPr lang="en-GB" sz="2400" dirty="0"/>
                <a:t>. Available at: https://</a:t>
              </a:r>
              <a:r>
                <a:rPr lang="en-GB" sz="2400" dirty="0" err="1"/>
                <a:t>www.bankofengland.co.uk</a:t>
              </a:r>
              <a:r>
                <a:rPr lang="en-GB" sz="2400" dirty="0"/>
                <a:t>/monetary-policy-report (Accessed: 2026-06-20)</a:t>
              </a:r>
            </a:p>
            <a:p>
              <a:pPr marL="342900" indent="-342900">
                <a:buFont typeface="Arial" panose="020B0604020202020204" pitchFamily="34" charset="0"/>
                <a:buChar char="•"/>
              </a:pPr>
              <a:r>
                <a:rPr lang="en-GB" sz="2400" dirty="0"/>
                <a:t>British Retail Consortium (2024) </a:t>
              </a:r>
              <a:r>
                <a:rPr lang="en-GB" sz="2400" i="1" dirty="0"/>
                <a:t>Retail Footfall Reports</a:t>
              </a:r>
              <a:r>
                <a:rPr lang="en-GB" sz="2400" dirty="0"/>
                <a:t>. Available at: https://</a:t>
              </a:r>
              <a:r>
                <a:rPr lang="en-GB" sz="2400" dirty="0" err="1"/>
                <a:t>brc.org.uk</a:t>
              </a:r>
              <a:r>
                <a:rPr lang="en-GB" sz="2400" dirty="0"/>
                <a:t>/research/ (Accessed: 2026-06-20)</a:t>
              </a:r>
            </a:p>
            <a:p>
              <a:pPr marL="342900" indent="-342900">
                <a:buFont typeface="Arial" panose="020B0604020202020204" pitchFamily="34" charset="0"/>
                <a:buChar char="•"/>
              </a:pPr>
              <a:r>
                <a:rPr lang="en-GB" sz="2400" dirty="0"/>
                <a:t>Chartered Institute of Personnel and Development (CIPD) (2024) </a:t>
              </a:r>
              <a:r>
                <a:rPr lang="en-GB" sz="2400" i="1" dirty="0"/>
                <a:t>Flexible Working Factsheet</a:t>
              </a:r>
              <a:r>
                <a:rPr lang="en-GB" sz="2400" dirty="0"/>
                <a:t>. Available at: https://</a:t>
              </a:r>
              <a:r>
                <a:rPr lang="en-GB" sz="2400" dirty="0" err="1"/>
                <a:t>www.cipd.org</a:t>
              </a:r>
              <a:r>
                <a:rPr lang="en-GB" sz="2400" dirty="0"/>
                <a:t>/</a:t>
              </a:r>
              <a:r>
                <a:rPr lang="en-GB" sz="2400" dirty="0" err="1"/>
                <a:t>uk</a:t>
              </a:r>
              <a:r>
                <a:rPr lang="en-GB" sz="2400" dirty="0"/>
                <a:t>/knowledge/factsheets/flexible-working/ (Accessed: 2026-06-20)</a:t>
              </a:r>
            </a:p>
            <a:p>
              <a:pPr marL="342900" indent="-342900">
                <a:buFont typeface="Arial" panose="020B0604020202020204" pitchFamily="34" charset="0"/>
                <a:buChar char="•"/>
              </a:pPr>
              <a:r>
                <a:rPr lang="en-GB" sz="2400" dirty="0"/>
                <a:t>Deloitte (2024) </a:t>
              </a:r>
              <a:r>
                <a:rPr lang="en-GB" sz="2400" i="1" dirty="0"/>
                <a:t>Consumer Tracker Insights</a:t>
              </a:r>
              <a:r>
                <a:rPr lang="en-GB" sz="2400" dirty="0"/>
                <a:t>. Available at: https://</a:t>
              </a:r>
              <a:r>
                <a:rPr lang="en-GB" sz="2400" dirty="0" err="1"/>
                <a:t>www.deloitte.com</a:t>
              </a:r>
              <a:r>
                <a:rPr lang="en-GB" sz="2400" dirty="0"/>
                <a:t>/</a:t>
              </a:r>
              <a:r>
                <a:rPr lang="en-GB" sz="2400" dirty="0" err="1"/>
                <a:t>uk</a:t>
              </a:r>
              <a:r>
                <a:rPr lang="en-GB" sz="2400" dirty="0"/>
                <a:t>/</a:t>
              </a:r>
              <a:r>
                <a:rPr lang="en-GB" sz="2400" dirty="0" err="1"/>
                <a:t>en</a:t>
              </a:r>
              <a:r>
                <a:rPr lang="en-GB" sz="2400" dirty="0"/>
                <a:t>/insights/</a:t>
              </a:r>
              <a:r>
                <a:rPr lang="en-GB" sz="2400" dirty="0" err="1"/>
                <a:t>consumer.html</a:t>
              </a:r>
              <a:r>
                <a:rPr lang="en-GB" sz="2400" dirty="0"/>
                <a:t> (Accessed: 2026-06-20)</a:t>
              </a:r>
            </a:p>
            <a:p>
              <a:pPr marL="342900" indent="-342900">
                <a:buFont typeface="Arial" panose="020B0604020202020204" pitchFamily="34" charset="0"/>
                <a:buChar char="•"/>
              </a:pPr>
              <a:r>
                <a:rPr lang="en-GB" sz="2400" dirty="0"/>
                <a:t>Federation of Small Businesses (2024) </a:t>
              </a:r>
              <a:r>
                <a:rPr lang="en-GB" sz="2400" i="1" dirty="0"/>
                <a:t>Small Business Index</a:t>
              </a:r>
              <a:r>
                <a:rPr lang="en-GB" sz="2400" dirty="0"/>
                <a:t>. Available at: https://</a:t>
              </a:r>
              <a:r>
                <a:rPr lang="en-GB" sz="2400" dirty="0" err="1"/>
                <a:t>www.fsb.org.uk</a:t>
              </a:r>
              <a:r>
                <a:rPr lang="en-GB" sz="2400" dirty="0"/>
                <a:t>/resources-page/small-business-</a:t>
              </a:r>
              <a:r>
                <a:rPr lang="en-GB" sz="2400" dirty="0" err="1"/>
                <a:t>index.html</a:t>
              </a:r>
              <a:r>
                <a:rPr lang="en-GB" sz="2400" dirty="0"/>
                <a:t> (Accessed: 2026-06-20)</a:t>
              </a:r>
            </a:p>
            <a:p>
              <a:pPr marL="342900" indent="-342900">
                <a:buFont typeface="Arial" panose="020B0604020202020204" pitchFamily="34" charset="0"/>
                <a:buChar char="•"/>
              </a:pPr>
              <a:r>
                <a:rPr lang="en-GB" sz="2400" dirty="0"/>
                <a:t>Office for National Statistics (2025) </a:t>
              </a:r>
              <a:r>
                <a:rPr lang="en-GB" sz="2400" i="1" dirty="0"/>
                <a:t>Retail Sales Data UK</a:t>
              </a:r>
              <a:r>
                <a:rPr lang="en-GB" sz="2400" dirty="0"/>
                <a:t>. Available at: </a:t>
              </a:r>
              <a:r>
                <a:rPr lang="en-GB" sz="2400" dirty="0">
                  <a:hlinkClick r:id="rId2"/>
                </a:rPr>
                <a:t>https://www.ons.gov.uk/businessindustryandtrade/retailindustry</a:t>
              </a:r>
              <a:r>
                <a:rPr lang="en-GB" sz="2400" dirty="0"/>
                <a:t> (Accessed: 2026-06-20)</a:t>
              </a:r>
            </a:p>
            <a:p>
              <a:pPr marL="342900" indent="-342900">
                <a:buFont typeface="Arial" panose="020B0604020202020204" pitchFamily="34" charset="0"/>
                <a:buChar char="•"/>
              </a:pPr>
              <a:r>
                <a:rPr lang="en-GB" sz="2400" dirty="0"/>
                <a:t>PwC (2024) </a:t>
              </a:r>
              <a:r>
                <a:rPr lang="en-GB" sz="2400" i="1" dirty="0"/>
                <a:t>Global Consumer Insights Survey</a:t>
              </a:r>
              <a:r>
                <a:rPr lang="en-GB" sz="2400" dirty="0"/>
                <a:t>. Available at: https://</a:t>
              </a:r>
              <a:r>
                <a:rPr lang="en-GB" sz="2400" dirty="0" err="1"/>
                <a:t>www.pwc.com</a:t>
              </a:r>
              <a:r>
                <a:rPr lang="en-GB" sz="2400" dirty="0"/>
                <a:t>/</a:t>
              </a:r>
              <a:r>
                <a:rPr lang="en-GB" sz="2400" dirty="0" err="1"/>
                <a:t>gx</a:t>
              </a:r>
              <a:r>
                <a:rPr lang="en-GB" sz="2400" dirty="0"/>
                <a:t>/</a:t>
              </a:r>
              <a:r>
                <a:rPr lang="en-GB" sz="2400" dirty="0" err="1"/>
                <a:t>en</a:t>
              </a:r>
              <a:r>
                <a:rPr lang="en-GB" sz="2400" dirty="0"/>
                <a:t>/industries/</a:t>
              </a:r>
              <a:r>
                <a:rPr lang="en-GB" sz="2400" dirty="0" err="1"/>
                <a:t>consumer.html</a:t>
              </a:r>
              <a:r>
                <a:rPr lang="en-GB" sz="2400" dirty="0"/>
                <a:t> (Accessed: 2026-06-20)</a:t>
              </a:r>
            </a:p>
            <a:p>
              <a:pPr marL="342900" indent="-342900">
                <a:buFont typeface="Arial" panose="020B0604020202020204" pitchFamily="34" charset="0"/>
                <a:buChar char="•"/>
              </a:pPr>
              <a:r>
                <a:rPr lang="en-US" sz="2400" dirty="0">
                  <a:solidFill>
                    <a:srgbClr val="000000"/>
                  </a:solidFill>
                  <a:latin typeface="+mj-lt"/>
                  <a:ea typeface="Canva Sans"/>
                  <a:cs typeface="Canva Sans"/>
                  <a:sym typeface="Canva Sans"/>
                </a:rPr>
                <a:t>Robbins, S.P. and Coulter, M. (2022) Management. 15th </a:t>
              </a:r>
              <a:r>
                <a:rPr lang="en-US" sz="2400" dirty="0" err="1">
                  <a:solidFill>
                    <a:srgbClr val="000000"/>
                  </a:solidFill>
                  <a:latin typeface="+mj-lt"/>
                  <a:ea typeface="Canva Sans"/>
                  <a:cs typeface="Canva Sans"/>
                  <a:sym typeface="Canva Sans"/>
                </a:rPr>
                <a:t>edn</a:t>
              </a:r>
              <a:r>
                <a:rPr lang="en-US" sz="2400" dirty="0">
                  <a:solidFill>
                    <a:srgbClr val="000000"/>
                  </a:solidFill>
                  <a:latin typeface="+mj-lt"/>
                  <a:ea typeface="Canva Sans"/>
                  <a:cs typeface="Canva Sans"/>
                  <a:sym typeface="Canva Sans"/>
                </a:rPr>
                <a:t>. Harlow: Pearson Education</a:t>
              </a:r>
            </a:p>
            <a:p>
              <a:pPr marL="342900" indent="-342900" algn="l">
                <a:lnSpc>
                  <a:spcPts val="2659"/>
                </a:lnSpc>
                <a:buFont typeface="Arial" panose="020B0604020202020204" pitchFamily="34" charset="0"/>
                <a:buChar char="•"/>
              </a:pPr>
              <a:endParaRPr lang="en-US" sz="1999" dirty="0">
                <a:solidFill>
                  <a:srgbClr val="000000"/>
                </a:solidFill>
                <a:latin typeface="+mj-lt"/>
                <a:ea typeface="Canva Sans"/>
                <a:cs typeface="Canva Sans"/>
                <a:sym typeface="Canva Sans"/>
              </a:endParaRPr>
            </a:p>
          </p:txBody>
        </p:sp>
      </p:grp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3"/>
          <p:cNvGrpSpPr/>
          <p:nvPr/>
        </p:nvGrpSpPr>
        <p:grpSpPr>
          <a:xfrm>
            <a:off x="8180754" y="-1647080"/>
            <a:ext cx="13581160" cy="13581160"/>
            <a:chOff x="0" y="0"/>
            <a:chExt cx="812800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2"/>
              <a:stretch>
                <a:fillRect l="-16666" r="-16666"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5" name="Freeform 5"/>
          <p:cNvSpPr/>
          <p:nvPr/>
        </p:nvSpPr>
        <p:spPr>
          <a:xfrm rot="10635930">
            <a:off x="13512673" y="4043387"/>
            <a:ext cx="8829147" cy="7724175"/>
          </a:xfrm>
          <a:custGeom>
            <a:avLst/>
            <a:gdLst/>
            <a:ahLst/>
            <a:cxnLst/>
            <a:rect l="l" t="t" r="r" b="b"/>
            <a:pathLst>
              <a:path w="8829147" h="7724175">
                <a:moveTo>
                  <a:pt x="0" y="0"/>
                </a:moveTo>
                <a:lnTo>
                  <a:pt x="8829147" y="0"/>
                </a:lnTo>
                <a:lnTo>
                  <a:pt x="8829147" y="7724175"/>
                </a:lnTo>
                <a:lnTo>
                  <a:pt x="0" y="7724175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7" name="TextBox 2">
            <a:extLst>
              <a:ext uri="{FF2B5EF4-FFF2-40B4-BE49-F238E27FC236}">
                <a16:creationId xmlns:a16="http://schemas.microsoft.com/office/drawing/2014/main" id="{6198B520-2A79-DD4D-0767-80693C5608B0}"/>
              </a:ext>
            </a:extLst>
          </p:cNvPr>
          <p:cNvSpPr txBox="1"/>
          <p:nvPr/>
        </p:nvSpPr>
        <p:spPr>
          <a:xfrm>
            <a:off x="378659" y="5077825"/>
            <a:ext cx="7165141" cy="56746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510"/>
              </a:lnSpc>
            </a:pPr>
            <a:r>
              <a:rPr lang="en-US" sz="6000" spc="-78" dirty="0">
                <a:solidFill>
                  <a:srgbClr val="FFFFFF"/>
                </a:solidFill>
                <a:latin typeface="ITC Benguiat"/>
                <a:sym typeface="ITC Benguiat"/>
              </a:rPr>
              <a:t>THANK YOU</a:t>
            </a:r>
          </a:p>
        </p:txBody>
      </p:sp>
      <p:grpSp>
        <p:nvGrpSpPr>
          <p:cNvPr id="9" name="Group 3">
            <a:extLst>
              <a:ext uri="{FF2B5EF4-FFF2-40B4-BE49-F238E27FC236}">
                <a16:creationId xmlns:a16="http://schemas.microsoft.com/office/drawing/2014/main" id="{253F7050-1599-5C64-10CF-84AC6DDCCC82}"/>
              </a:ext>
            </a:extLst>
          </p:cNvPr>
          <p:cNvGrpSpPr/>
          <p:nvPr/>
        </p:nvGrpSpPr>
        <p:grpSpPr>
          <a:xfrm>
            <a:off x="7543800" y="-1712755"/>
            <a:ext cx="13581160" cy="13581160"/>
            <a:chOff x="0" y="0"/>
            <a:chExt cx="812800" cy="812800"/>
          </a:xfrm>
        </p:grpSpPr>
        <p:sp>
          <p:nvSpPr>
            <p:cNvPr id="10" name="Freeform 4">
              <a:extLst>
                <a:ext uri="{FF2B5EF4-FFF2-40B4-BE49-F238E27FC236}">
                  <a16:creationId xmlns:a16="http://schemas.microsoft.com/office/drawing/2014/main" id="{670F4A15-B3A3-226C-3A81-65BC15AF6AFF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2"/>
              <a:stretch>
                <a:fillRect l="-16666" r="-16666"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147</TotalTime>
  <Words>923</Words>
  <Application>Microsoft Macintosh PowerPoint</Application>
  <PresentationFormat>Custom</PresentationFormat>
  <Paragraphs>106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Symbol</vt:lpstr>
      <vt:lpstr>ITC Benguiat</vt:lpstr>
      <vt:lpstr>Calibri</vt:lpstr>
      <vt:lpstr>Canva Sans 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Asma Khan (2523748)</cp:lastModifiedBy>
  <cp:revision>1</cp:revision>
  <dcterms:created xsi:type="dcterms:W3CDTF">2006-08-16T00:00:00Z</dcterms:created>
  <dcterms:modified xsi:type="dcterms:W3CDTF">2026-06-27T13:29:02Z</dcterms:modified>
  <dc:identifier>DAHNGYhWeRA</dc:identifier>
</cp:coreProperties>
</file>