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81" r:id="rId2"/>
    <p:sldId id="320" r:id="rId3"/>
    <p:sldId id="288" r:id="rId4"/>
    <p:sldId id="260" r:id="rId5"/>
    <p:sldId id="287" r:id="rId6"/>
    <p:sldId id="291" r:id="rId7"/>
    <p:sldId id="290" r:id="rId8"/>
    <p:sldId id="292" r:id="rId9"/>
    <p:sldId id="28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78" y="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2C49F4-77AA-4786-8578-ED6B569763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61C67E-F451-4F32-ADC5-3582968E48D1}">
      <dgm:prSet/>
      <dgm:spPr/>
      <dgm:t>
        <a:bodyPr/>
        <a:lstStyle/>
        <a:p>
          <a:r>
            <a:rPr lang="en-GB" dirty="0"/>
            <a:t>How to locate </a:t>
          </a:r>
          <a:r>
            <a:rPr lang="en-GB" dirty="0" err="1"/>
            <a:t>MyCareer</a:t>
          </a:r>
          <a:r>
            <a:rPr lang="en-GB" dirty="0"/>
            <a:t> Resources</a:t>
          </a:r>
          <a:endParaRPr lang="en-US" dirty="0"/>
        </a:p>
      </dgm:t>
    </dgm:pt>
    <dgm:pt modelId="{D646178B-2802-4AD9-8606-9B618E0636A9}" type="parTrans" cxnId="{11BC8FDE-C0A6-40E2-B790-429ACDF1F76F}">
      <dgm:prSet/>
      <dgm:spPr/>
      <dgm:t>
        <a:bodyPr/>
        <a:lstStyle/>
        <a:p>
          <a:endParaRPr lang="en-US"/>
        </a:p>
      </dgm:t>
    </dgm:pt>
    <dgm:pt modelId="{8D6108CE-149D-40F9-BD55-8BDD7317AFEB}" type="sibTrans" cxnId="{11BC8FDE-C0A6-40E2-B790-429ACDF1F76F}">
      <dgm:prSet/>
      <dgm:spPr/>
      <dgm:t>
        <a:bodyPr/>
        <a:lstStyle/>
        <a:p>
          <a:endParaRPr lang="en-US"/>
        </a:p>
      </dgm:t>
    </dgm:pt>
    <dgm:pt modelId="{0A3FE493-1A31-411C-947D-D296869B2C3E}">
      <dgm:prSet/>
      <dgm:spPr/>
      <dgm:t>
        <a:bodyPr/>
        <a:lstStyle/>
        <a:p>
          <a:r>
            <a:rPr lang="en-GB" dirty="0"/>
            <a:t>The variety of interactive tools</a:t>
          </a:r>
          <a:endParaRPr lang="en-US" dirty="0"/>
        </a:p>
      </dgm:t>
    </dgm:pt>
    <dgm:pt modelId="{79ACE528-E8DC-456B-83CB-203B8E92E613}" type="parTrans" cxnId="{5FCA6ECE-C97E-4249-A22B-DD285AE93954}">
      <dgm:prSet/>
      <dgm:spPr/>
      <dgm:t>
        <a:bodyPr/>
        <a:lstStyle/>
        <a:p>
          <a:endParaRPr lang="en-US"/>
        </a:p>
      </dgm:t>
    </dgm:pt>
    <dgm:pt modelId="{2CE95F07-989E-40AC-89E3-208C9675445B}" type="sibTrans" cxnId="{5FCA6ECE-C97E-4249-A22B-DD285AE93954}">
      <dgm:prSet/>
      <dgm:spPr/>
      <dgm:t>
        <a:bodyPr/>
        <a:lstStyle/>
        <a:p>
          <a:endParaRPr lang="en-US"/>
        </a:p>
      </dgm:t>
    </dgm:pt>
    <dgm:pt modelId="{DAA94F36-6D6F-4F4F-80A4-7D219CC5928E}">
      <dgm:prSet/>
      <dgm:spPr/>
      <dgm:t>
        <a:bodyPr/>
        <a:lstStyle/>
        <a:p>
          <a:r>
            <a:rPr lang="en-GB" dirty="0"/>
            <a:t>Employer expectations and perspectives</a:t>
          </a:r>
          <a:endParaRPr lang="en-US" dirty="0"/>
        </a:p>
      </dgm:t>
    </dgm:pt>
    <dgm:pt modelId="{0F4C4564-6039-4C02-8FD0-0536F4A39DC6}" type="parTrans" cxnId="{96D5B32B-5F5D-42D8-AF1F-05F05EAD1D37}">
      <dgm:prSet/>
      <dgm:spPr/>
      <dgm:t>
        <a:bodyPr/>
        <a:lstStyle/>
        <a:p>
          <a:endParaRPr lang="en-US"/>
        </a:p>
      </dgm:t>
    </dgm:pt>
    <dgm:pt modelId="{B845C715-008E-4916-8B08-AC1F917FEA4A}" type="sibTrans" cxnId="{96D5B32B-5F5D-42D8-AF1F-05F05EAD1D37}">
      <dgm:prSet/>
      <dgm:spPr/>
      <dgm:t>
        <a:bodyPr/>
        <a:lstStyle/>
        <a:p>
          <a:endParaRPr lang="en-US"/>
        </a:p>
      </dgm:t>
    </dgm:pt>
    <dgm:pt modelId="{79C2BD65-1D9D-4EFD-BC4B-22AE72AD5F86}">
      <dgm:prSet/>
      <dgm:spPr/>
      <dgm:t>
        <a:bodyPr/>
        <a:lstStyle/>
        <a:p>
          <a:r>
            <a:rPr lang="en-GB" dirty="0"/>
            <a:t>Take the Career Pulse Quiz</a:t>
          </a:r>
          <a:endParaRPr lang="en-US" dirty="0"/>
        </a:p>
      </dgm:t>
    </dgm:pt>
    <dgm:pt modelId="{6C963A1F-9388-4294-B6F8-1C0F869997FE}" type="parTrans" cxnId="{F9BC0837-7E86-45F0-A2A5-774464BC99C2}">
      <dgm:prSet/>
      <dgm:spPr/>
      <dgm:t>
        <a:bodyPr/>
        <a:lstStyle/>
        <a:p>
          <a:endParaRPr lang="en-US"/>
        </a:p>
      </dgm:t>
    </dgm:pt>
    <dgm:pt modelId="{341DD7FB-2619-4A7B-B3C8-F4E51762A6EE}" type="sibTrans" cxnId="{F9BC0837-7E86-45F0-A2A5-774464BC99C2}">
      <dgm:prSet/>
      <dgm:spPr/>
      <dgm:t>
        <a:bodyPr/>
        <a:lstStyle/>
        <a:p>
          <a:endParaRPr lang="en-US"/>
        </a:p>
      </dgm:t>
    </dgm:pt>
    <dgm:pt modelId="{253F2D57-D9BC-4F1C-B444-3EBBFC662B44}" type="pres">
      <dgm:prSet presAssocID="{592C49F4-77AA-4786-8578-ED6B56976362}" presName="linear" presStyleCnt="0">
        <dgm:presLayoutVars>
          <dgm:animLvl val="lvl"/>
          <dgm:resizeHandles val="exact"/>
        </dgm:presLayoutVars>
      </dgm:prSet>
      <dgm:spPr/>
    </dgm:pt>
    <dgm:pt modelId="{C443219A-383C-449C-8900-9A0A0CA9BE44}" type="pres">
      <dgm:prSet presAssocID="{0A61C67E-F451-4F32-ADC5-3582968E48D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AC680EF-2566-4535-83E0-36A40903431C}" type="pres">
      <dgm:prSet presAssocID="{8D6108CE-149D-40F9-BD55-8BDD7317AFEB}" presName="spacer" presStyleCnt="0"/>
      <dgm:spPr/>
    </dgm:pt>
    <dgm:pt modelId="{1D7F9AD6-92E6-4806-89DE-95E0F22218B7}" type="pres">
      <dgm:prSet presAssocID="{0A3FE493-1A31-411C-947D-D296869B2C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3B43EE-2AF2-4540-9CAC-50087E09A2CB}" type="pres">
      <dgm:prSet presAssocID="{2CE95F07-989E-40AC-89E3-208C9675445B}" presName="spacer" presStyleCnt="0"/>
      <dgm:spPr/>
    </dgm:pt>
    <dgm:pt modelId="{E8255AA9-01CF-4A36-A753-544FB01DED77}" type="pres">
      <dgm:prSet presAssocID="{DAA94F36-6D6F-4F4F-80A4-7D219CC5928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C304072-FD4A-475F-96F7-2F2FE929446D}" type="pres">
      <dgm:prSet presAssocID="{B845C715-008E-4916-8B08-AC1F917FEA4A}" presName="spacer" presStyleCnt="0"/>
      <dgm:spPr/>
    </dgm:pt>
    <dgm:pt modelId="{EF0FBF67-2875-49F7-A59B-9DC511C4CF53}" type="pres">
      <dgm:prSet presAssocID="{79C2BD65-1D9D-4EFD-BC4B-22AE72AD5F8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6D5B32B-5F5D-42D8-AF1F-05F05EAD1D37}" srcId="{592C49F4-77AA-4786-8578-ED6B56976362}" destId="{DAA94F36-6D6F-4F4F-80A4-7D219CC5928E}" srcOrd="2" destOrd="0" parTransId="{0F4C4564-6039-4C02-8FD0-0536F4A39DC6}" sibTransId="{B845C715-008E-4916-8B08-AC1F917FEA4A}"/>
    <dgm:cxn modelId="{D5D3FE30-337A-423F-A6F3-81A882CFD501}" type="presOf" srcId="{592C49F4-77AA-4786-8578-ED6B56976362}" destId="{253F2D57-D9BC-4F1C-B444-3EBBFC662B44}" srcOrd="0" destOrd="0" presId="urn:microsoft.com/office/officeart/2005/8/layout/vList2"/>
    <dgm:cxn modelId="{94C48432-38E4-4A62-B4E1-A9349BC39AC1}" type="presOf" srcId="{79C2BD65-1D9D-4EFD-BC4B-22AE72AD5F86}" destId="{EF0FBF67-2875-49F7-A59B-9DC511C4CF53}" srcOrd="0" destOrd="0" presId="urn:microsoft.com/office/officeart/2005/8/layout/vList2"/>
    <dgm:cxn modelId="{F9BC0837-7E86-45F0-A2A5-774464BC99C2}" srcId="{592C49F4-77AA-4786-8578-ED6B56976362}" destId="{79C2BD65-1D9D-4EFD-BC4B-22AE72AD5F86}" srcOrd="3" destOrd="0" parTransId="{6C963A1F-9388-4294-B6F8-1C0F869997FE}" sibTransId="{341DD7FB-2619-4A7B-B3C8-F4E51762A6EE}"/>
    <dgm:cxn modelId="{13E19A3F-F0AE-4EC3-B849-CF15743684C7}" type="presOf" srcId="{DAA94F36-6D6F-4F4F-80A4-7D219CC5928E}" destId="{E8255AA9-01CF-4A36-A753-544FB01DED77}" srcOrd="0" destOrd="0" presId="urn:microsoft.com/office/officeart/2005/8/layout/vList2"/>
    <dgm:cxn modelId="{A6BA3D97-639F-4133-A0EC-ED3E20D6FB43}" type="presOf" srcId="{0A3FE493-1A31-411C-947D-D296869B2C3E}" destId="{1D7F9AD6-92E6-4806-89DE-95E0F22218B7}" srcOrd="0" destOrd="0" presId="urn:microsoft.com/office/officeart/2005/8/layout/vList2"/>
    <dgm:cxn modelId="{700A7DA8-0E86-44ED-9224-CCB7EEDA0EC7}" type="presOf" srcId="{0A61C67E-F451-4F32-ADC5-3582968E48D1}" destId="{C443219A-383C-449C-8900-9A0A0CA9BE44}" srcOrd="0" destOrd="0" presId="urn:microsoft.com/office/officeart/2005/8/layout/vList2"/>
    <dgm:cxn modelId="{5FCA6ECE-C97E-4249-A22B-DD285AE93954}" srcId="{592C49F4-77AA-4786-8578-ED6B56976362}" destId="{0A3FE493-1A31-411C-947D-D296869B2C3E}" srcOrd="1" destOrd="0" parTransId="{79ACE528-E8DC-456B-83CB-203B8E92E613}" sibTransId="{2CE95F07-989E-40AC-89E3-208C9675445B}"/>
    <dgm:cxn modelId="{11BC8FDE-C0A6-40E2-B790-429ACDF1F76F}" srcId="{592C49F4-77AA-4786-8578-ED6B56976362}" destId="{0A61C67E-F451-4F32-ADC5-3582968E48D1}" srcOrd="0" destOrd="0" parTransId="{D646178B-2802-4AD9-8606-9B618E0636A9}" sibTransId="{8D6108CE-149D-40F9-BD55-8BDD7317AFEB}"/>
    <dgm:cxn modelId="{A67CD02F-11DD-48A0-AE58-909E5F1B4027}" type="presParOf" srcId="{253F2D57-D9BC-4F1C-B444-3EBBFC662B44}" destId="{C443219A-383C-449C-8900-9A0A0CA9BE44}" srcOrd="0" destOrd="0" presId="urn:microsoft.com/office/officeart/2005/8/layout/vList2"/>
    <dgm:cxn modelId="{F2A3C08F-8026-408A-B748-F37D444D50B3}" type="presParOf" srcId="{253F2D57-D9BC-4F1C-B444-3EBBFC662B44}" destId="{1AC680EF-2566-4535-83E0-36A40903431C}" srcOrd="1" destOrd="0" presId="urn:microsoft.com/office/officeart/2005/8/layout/vList2"/>
    <dgm:cxn modelId="{62FDB346-3607-4E32-81B0-43EF278EF7A1}" type="presParOf" srcId="{253F2D57-D9BC-4F1C-B444-3EBBFC662B44}" destId="{1D7F9AD6-92E6-4806-89DE-95E0F22218B7}" srcOrd="2" destOrd="0" presId="urn:microsoft.com/office/officeart/2005/8/layout/vList2"/>
    <dgm:cxn modelId="{9D42D6D5-748A-4B1D-A7A7-C1E90B736C42}" type="presParOf" srcId="{253F2D57-D9BC-4F1C-B444-3EBBFC662B44}" destId="{0E3B43EE-2AF2-4540-9CAC-50087E09A2CB}" srcOrd="3" destOrd="0" presId="urn:microsoft.com/office/officeart/2005/8/layout/vList2"/>
    <dgm:cxn modelId="{FE2616AC-ECD1-499C-BBF0-0E299E1A1B23}" type="presParOf" srcId="{253F2D57-D9BC-4F1C-B444-3EBBFC662B44}" destId="{E8255AA9-01CF-4A36-A753-544FB01DED77}" srcOrd="4" destOrd="0" presId="urn:microsoft.com/office/officeart/2005/8/layout/vList2"/>
    <dgm:cxn modelId="{00933D1B-F282-4AD3-BBC8-52903585BA7E}" type="presParOf" srcId="{253F2D57-D9BC-4F1C-B444-3EBBFC662B44}" destId="{2C304072-FD4A-475F-96F7-2F2FE929446D}" srcOrd="5" destOrd="0" presId="urn:microsoft.com/office/officeart/2005/8/layout/vList2"/>
    <dgm:cxn modelId="{B7975681-4EE2-4F4A-B036-53DCFB3D7677}" type="presParOf" srcId="{253F2D57-D9BC-4F1C-B444-3EBBFC662B44}" destId="{EF0FBF67-2875-49F7-A59B-9DC511C4CF5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43219A-383C-449C-8900-9A0A0CA9BE44}">
      <dsp:nvSpPr>
        <dsp:cNvPr id="0" name=""/>
        <dsp:cNvSpPr/>
      </dsp:nvSpPr>
      <dsp:spPr>
        <a:xfrm>
          <a:off x="0" y="78754"/>
          <a:ext cx="5861090" cy="12694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How to locate </a:t>
          </a:r>
          <a:r>
            <a:rPr lang="en-GB" sz="3100" kern="1200" dirty="0" err="1"/>
            <a:t>MyCareer</a:t>
          </a:r>
          <a:r>
            <a:rPr lang="en-GB" sz="3100" kern="1200" dirty="0"/>
            <a:t> Resources</a:t>
          </a:r>
          <a:endParaRPr lang="en-US" sz="3100" kern="1200" dirty="0"/>
        </a:p>
      </dsp:txBody>
      <dsp:txXfrm>
        <a:off x="61969" y="140723"/>
        <a:ext cx="5737152" cy="1145511"/>
      </dsp:txXfrm>
    </dsp:sp>
    <dsp:sp modelId="{1D7F9AD6-92E6-4806-89DE-95E0F22218B7}">
      <dsp:nvSpPr>
        <dsp:cNvPr id="0" name=""/>
        <dsp:cNvSpPr/>
      </dsp:nvSpPr>
      <dsp:spPr>
        <a:xfrm>
          <a:off x="0" y="1437484"/>
          <a:ext cx="5861090" cy="1269449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 variety of interactive tools</a:t>
          </a:r>
          <a:endParaRPr lang="en-US" sz="3100" kern="1200" dirty="0"/>
        </a:p>
      </dsp:txBody>
      <dsp:txXfrm>
        <a:off x="61969" y="1499453"/>
        <a:ext cx="5737152" cy="1145511"/>
      </dsp:txXfrm>
    </dsp:sp>
    <dsp:sp modelId="{E8255AA9-01CF-4A36-A753-544FB01DED77}">
      <dsp:nvSpPr>
        <dsp:cNvPr id="0" name=""/>
        <dsp:cNvSpPr/>
      </dsp:nvSpPr>
      <dsp:spPr>
        <a:xfrm>
          <a:off x="0" y="2796214"/>
          <a:ext cx="5861090" cy="1269449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Employer expectations and perspectives</a:t>
          </a:r>
          <a:endParaRPr lang="en-US" sz="3100" kern="1200" dirty="0"/>
        </a:p>
      </dsp:txBody>
      <dsp:txXfrm>
        <a:off x="61969" y="2858183"/>
        <a:ext cx="5737152" cy="1145511"/>
      </dsp:txXfrm>
    </dsp:sp>
    <dsp:sp modelId="{EF0FBF67-2875-49F7-A59B-9DC511C4CF53}">
      <dsp:nvSpPr>
        <dsp:cNvPr id="0" name=""/>
        <dsp:cNvSpPr/>
      </dsp:nvSpPr>
      <dsp:spPr>
        <a:xfrm>
          <a:off x="0" y="4154945"/>
          <a:ext cx="5861090" cy="1269449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Take the Career Pulse Quiz</a:t>
          </a:r>
          <a:endParaRPr lang="en-US" sz="3100" kern="1200" dirty="0"/>
        </a:p>
      </dsp:txBody>
      <dsp:txXfrm>
        <a:off x="61969" y="4216914"/>
        <a:ext cx="5737152" cy="1145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94DE-A4D3-4E52-A3CE-1903D649E1E1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EB693C-4FF6-49B8-85A6-E6D5C30F4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093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Spend 5 minutes browsing the site.  Find something you’d like to read later, a test you’d like to take, a piece of information you didn’t know, or a job role you think is interesting.  You’ll be asked afterwards to tell us what you’ve found.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79DE9C-A1E9-4492-AE38-19B87D398E1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4797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79DE9C-A1E9-4492-AE38-19B87D398E1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33676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79DE9C-A1E9-4492-AE38-19B87D398E1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75876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Activity:  Navigate to the ‘</a:t>
            </a:r>
            <a:r>
              <a:rPr lang="en-GB" dirty="0" err="1"/>
              <a:t>MyCareer</a:t>
            </a:r>
            <a:r>
              <a:rPr lang="en-GB" dirty="0"/>
              <a:t>’ website and find an article, quiz, video etc, that you think is interesting.  Share wit the class what you’ve found and why you think it might be worth spending a few minutes reading / watching / completing.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79DE9C-A1E9-4492-AE38-19B87D398E1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6894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646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71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829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973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357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258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324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884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099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01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3018638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762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23010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329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466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4065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8248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053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jpeg"/><Relationship Id="rId11" Type="http://schemas.openxmlformats.org/officeDocument/2006/relationships/image" Target="../media/image12.sv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81FFF-CE8E-6BCA-8C73-4599102BE0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030" y="1209220"/>
            <a:ext cx="9147940" cy="2337238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UWTSD Career Resources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7F863-6331-AF38-C73C-AE597B661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2030" y="3605577"/>
            <a:ext cx="9147940" cy="1324303"/>
          </a:xfrm>
        </p:spPr>
        <p:txBody>
          <a:bodyPr anchor="t">
            <a:norm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www.uwtsd.ac.uk/careers</a:t>
            </a:r>
          </a:p>
        </p:txBody>
      </p:sp>
      <p:sp>
        <p:nvSpPr>
          <p:cNvPr id="1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6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80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7200" b="1" kern="1200" cap="all" spc="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we’ll talk about</a:t>
            </a:r>
            <a:endParaRPr lang="en-US" sz="7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C25F72-F9A7-42F9-9720-0801ED77D4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srgbClr val="243FFF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srgbClr val="243FFF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srgbClr val="243FFF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aphicFrame>
        <p:nvGraphicFramePr>
          <p:cNvPr id="11" name="Text Placeholder 3">
            <a:extLst>
              <a:ext uri="{FF2B5EF4-FFF2-40B4-BE49-F238E27FC236}">
                <a16:creationId xmlns:a16="http://schemas.microsoft.com/office/drawing/2014/main" id="{09F04B91-F1FE-52CD-2E05-D2AF91CF34B9}"/>
              </a:ext>
            </a:extLst>
          </p:cNvPr>
          <p:cNvGraphicFramePr/>
          <p:nvPr/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2149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097603" y="1005167"/>
            <a:ext cx="7996795" cy="4586865"/>
            <a:chOff x="0" y="0"/>
            <a:chExt cx="7981950" cy="4578350"/>
          </a:xfrm>
        </p:grpSpPr>
        <p:sp>
          <p:nvSpPr>
            <p:cNvPr id="3" name="Freeform 3"/>
            <p:cNvSpPr/>
            <p:nvPr/>
          </p:nvSpPr>
          <p:spPr>
            <a:xfrm>
              <a:off x="765810" y="21590"/>
              <a:ext cx="6451600" cy="4326890"/>
            </a:xfrm>
            <a:custGeom>
              <a:avLst/>
              <a:gdLst/>
              <a:ahLst/>
              <a:cxnLst/>
              <a:rect l="l" t="t" r="r" b="b"/>
              <a:pathLst>
                <a:path w="6451600" h="4326890">
                  <a:moveTo>
                    <a:pt x="6224270" y="0"/>
                  </a:moveTo>
                  <a:lnTo>
                    <a:pt x="226060" y="0"/>
                  </a:lnTo>
                  <a:cubicBezTo>
                    <a:pt x="101600" y="0"/>
                    <a:pt x="0" y="101600"/>
                    <a:pt x="0" y="226060"/>
                  </a:cubicBezTo>
                  <a:lnTo>
                    <a:pt x="0" y="4326890"/>
                  </a:lnTo>
                  <a:lnTo>
                    <a:pt x="6451601" y="4326890"/>
                  </a:lnTo>
                  <a:lnTo>
                    <a:pt x="6451601" y="226060"/>
                  </a:lnTo>
                  <a:cubicBezTo>
                    <a:pt x="6450331" y="101600"/>
                    <a:pt x="6348731" y="0"/>
                    <a:pt x="6224270" y="0"/>
                  </a:cubicBezTo>
                  <a:close/>
                  <a:moveTo>
                    <a:pt x="6252210" y="4043680"/>
                  </a:moveTo>
                  <a:lnTo>
                    <a:pt x="196851" y="4043680"/>
                  </a:lnTo>
                  <a:lnTo>
                    <a:pt x="196851" y="255270"/>
                  </a:lnTo>
                  <a:lnTo>
                    <a:pt x="6252210" y="255270"/>
                  </a:lnTo>
                  <a:lnTo>
                    <a:pt x="6252210" y="40436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7981950" cy="4542790"/>
            </a:xfrm>
            <a:custGeom>
              <a:avLst/>
              <a:gdLst/>
              <a:ahLst/>
              <a:cxnLst/>
              <a:rect l="l" t="t" r="r" b="b"/>
              <a:pathLst>
                <a:path w="7981950" h="4542790">
                  <a:moveTo>
                    <a:pt x="7239000" y="4348480"/>
                  </a:moveTo>
                  <a:lnTo>
                    <a:pt x="7239000" y="243840"/>
                  </a:lnTo>
                  <a:cubicBezTo>
                    <a:pt x="7239000" y="109220"/>
                    <a:pt x="7129780" y="0"/>
                    <a:pt x="6995160" y="0"/>
                  </a:cubicBezTo>
                  <a:lnTo>
                    <a:pt x="985520" y="0"/>
                  </a:lnTo>
                  <a:cubicBezTo>
                    <a:pt x="852170" y="0"/>
                    <a:pt x="742950" y="109220"/>
                    <a:pt x="742950" y="243840"/>
                  </a:cubicBezTo>
                  <a:lnTo>
                    <a:pt x="742950" y="4349750"/>
                  </a:lnTo>
                  <a:lnTo>
                    <a:pt x="0" y="4349750"/>
                  </a:lnTo>
                  <a:lnTo>
                    <a:pt x="0" y="4447540"/>
                  </a:lnTo>
                  <a:cubicBezTo>
                    <a:pt x="0" y="4500880"/>
                    <a:pt x="43180" y="4542790"/>
                    <a:pt x="95250" y="4542790"/>
                  </a:cubicBezTo>
                  <a:lnTo>
                    <a:pt x="7886700" y="4542790"/>
                  </a:lnTo>
                  <a:cubicBezTo>
                    <a:pt x="7940040" y="4542790"/>
                    <a:pt x="7981950" y="4499610"/>
                    <a:pt x="7981950" y="4447540"/>
                  </a:cubicBezTo>
                  <a:lnTo>
                    <a:pt x="7981950" y="4349750"/>
                  </a:lnTo>
                  <a:lnTo>
                    <a:pt x="7239000" y="4349750"/>
                  </a:lnTo>
                  <a:close/>
                  <a:moveTo>
                    <a:pt x="4519930" y="4348480"/>
                  </a:moveTo>
                  <a:lnTo>
                    <a:pt x="4519930" y="4349750"/>
                  </a:lnTo>
                  <a:cubicBezTo>
                    <a:pt x="4519930" y="4403090"/>
                    <a:pt x="4476750" y="4445000"/>
                    <a:pt x="4424680" y="4445000"/>
                  </a:cubicBezTo>
                  <a:lnTo>
                    <a:pt x="3557270" y="4445000"/>
                  </a:lnTo>
                  <a:cubicBezTo>
                    <a:pt x="3503930" y="4445000"/>
                    <a:pt x="3462020" y="4401820"/>
                    <a:pt x="3462020" y="4349750"/>
                  </a:cubicBezTo>
                  <a:lnTo>
                    <a:pt x="3462020" y="4348480"/>
                  </a:lnTo>
                  <a:lnTo>
                    <a:pt x="765810" y="4348480"/>
                  </a:lnTo>
                  <a:lnTo>
                    <a:pt x="765810" y="247650"/>
                  </a:lnTo>
                  <a:cubicBezTo>
                    <a:pt x="765810" y="123190"/>
                    <a:pt x="867410" y="21590"/>
                    <a:pt x="991870" y="21590"/>
                  </a:cubicBezTo>
                  <a:lnTo>
                    <a:pt x="6990080" y="21590"/>
                  </a:lnTo>
                  <a:cubicBezTo>
                    <a:pt x="7114539" y="21590"/>
                    <a:pt x="7216139" y="123190"/>
                    <a:pt x="7216139" y="247650"/>
                  </a:cubicBezTo>
                  <a:lnTo>
                    <a:pt x="7216139" y="4348480"/>
                  </a:lnTo>
                  <a:lnTo>
                    <a:pt x="4519930" y="434848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3460750" y="4349750"/>
              <a:ext cx="1059180" cy="96520"/>
            </a:xfrm>
            <a:custGeom>
              <a:avLst/>
              <a:gdLst/>
              <a:ahLst/>
              <a:cxnLst/>
              <a:rect l="l" t="t" r="r" b="b"/>
              <a:pathLst>
                <a:path w="1059180" h="96520">
                  <a:moveTo>
                    <a:pt x="96520" y="96520"/>
                  </a:moveTo>
                  <a:lnTo>
                    <a:pt x="963930" y="96520"/>
                  </a:lnTo>
                  <a:cubicBezTo>
                    <a:pt x="1017270" y="96520"/>
                    <a:pt x="1059180" y="53340"/>
                    <a:pt x="1059180" y="1270"/>
                  </a:cubicBezTo>
                  <a:lnTo>
                    <a:pt x="1059180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53340"/>
                    <a:pt x="43180" y="96520"/>
                    <a:pt x="96520" y="96520"/>
                  </a:cubicBez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6" name="Freeform 6"/>
            <p:cNvSpPr/>
            <p:nvPr/>
          </p:nvSpPr>
          <p:spPr>
            <a:xfrm>
              <a:off x="163830" y="4542790"/>
              <a:ext cx="7654290" cy="35560"/>
            </a:xfrm>
            <a:custGeom>
              <a:avLst/>
              <a:gdLst/>
              <a:ahLst/>
              <a:cxnLst/>
              <a:rect l="l" t="t" r="r" b="b"/>
              <a:pathLst>
                <a:path w="7654290" h="35560">
                  <a:moveTo>
                    <a:pt x="0" y="0"/>
                  </a:moveTo>
                  <a:cubicBezTo>
                    <a:pt x="0" y="20320"/>
                    <a:pt x="16510" y="35560"/>
                    <a:pt x="35560" y="35560"/>
                  </a:cubicBezTo>
                  <a:lnTo>
                    <a:pt x="7618730" y="35560"/>
                  </a:lnTo>
                  <a:cubicBezTo>
                    <a:pt x="7639050" y="35560"/>
                    <a:pt x="7654290" y="19050"/>
                    <a:pt x="765429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962660" y="276860"/>
              <a:ext cx="6055360" cy="3789680"/>
            </a:xfrm>
            <a:custGeom>
              <a:avLst/>
              <a:gdLst/>
              <a:ahLst/>
              <a:cxnLst/>
              <a:rect l="l" t="t" r="r" b="b"/>
              <a:pathLst>
                <a:path w="6055360" h="3789680">
                  <a:moveTo>
                    <a:pt x="0" y="0"/>
                  </a:moveTo>
                  <a:lnTo>
                    <a:pt x="6055360" y="0"/>
                  </a:lnTo>
                  <a:lnTo>
                    <a:pt x="6055360" y="3789680"/>
                  </a:lnTo>
                  <a:lnTo>
                    <a:pt x="0" y="3789680"/>
                  </a:lnTo>
                  <a:close/>
                </a:path>
              </a:pathLst>
            </a:custGeom>
            <a:blipFill>
              <a:blip r:embed="rId2"/>
              <a:stretch>
                <a:fillRect t="-6371" b="-6371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30300" y="4786383"/>
            <a:ext cx="793683" cy="337232"/>
            <a:chOff x="0" y="0"/>
            <a:chExt cx="812800" cy="34535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345355"/>
            </a:xfrm>
            <a:custGeom>
              <a:avLst/>
              <a:gdLst/>
              <a:ahLst/>
              <a:cxnLst/>
              <a:rect l="l" t="t" r="r" b="b"/>
              <a:pathLst>
                <a:path w="812800" h="345355">
                  <a:moveTo>
                    <a:pt x="609600" y="0"/>
                  </a:moveTo>
                  <a:cubicBezTo>
                    <a:pt x="721824" y="0"/>
                    <a:pt x="812800" y="77310"/>
                    <a:pt x="812800" y="172677"/>
                  </a:cubicBezTo>
                  <a:cubicBezTo>
                    <a:pt x="812800" y="268045"/>
                    <a:pt x="721824" y="345355"/>
                    <a:pt x="609600" y="345355"/>
                  </a:cubicBezTo>
                  <a:lnTo>
                    <a:pt x="203200" y="345355"/>
                  </a:lnTo>
                  <a:cubicBezTo>
                    <a:pt x="90976" y="345355"/>
                    <a:pt x="0" y="268045"/>
                    <a:pt x="0" y="172677"/>
                  </a:cubicBezTo>
                  <a:cubicBezTo>
                    <a:pt x="0" y="7731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812800" cy="37393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sp>
        <p:nvSpPr>
          <p:cNvPr id="11" name="AutoShape 11"/>
          <p:cNvSpPr/>
          <p:nvPr/>
        </p:nvSpPr>
        <p:spPr>
          <a:xfrm flipH="1">
            <a:off x="6638689" y="4275532"/>
            <a:ext cx="789489" cy="500719"/>
          </a:xfrm>
          <a:prstGeom prst="line">
            <a:avLst/>
          </a:prstGeom>
          <a:ln w="38100" cap="flat">
            <a:solidFill>
              <a:schemeClr val="accent6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7272845" y="2826148"/>
            <a:ext cx="3118446" cy="1556681"/>
            <a:chOff x="0" y="0"/>
            <a:chExt cx="1231979" cy="61498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31979" cy="614985"/>
            </a:xfrm>
            <a:custGeom>
              <a:avLst/>
              <a:gdLst/>
              <a:ahLst/>
              <a:cxnLst/>
              <a:rect l="l" t="t" r="r" b="b"/>
              <a:pathLst>
                <a:path w="1231979" h="614985">
                  <a:moveTo>
                    <a:pt x="0" y="0"/>
                  </a:moveTo>
                  <a:lnTo>
                    <a:pt x="1231979" y="0"/>
                  </a:lnTo>
                  <a:lnTo>
                    <a:pt x="1231979" y="614985"/>
                  </a:lnTo>
                  <a:lnTo>
                    <a:pt x="0" y="614985"/>
                  </a:lnTo>
                  <a:close/>
                </a:path>
              </a:pathLst>
            </a:custGeom>
            <a:solidFill>
              <a:srgbClr val="000000"/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1231979" cy="64356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50" b="0" i="0" u="none" strike="noStrike" kern="1200" cap="none" spc="0" normalizeH="0" baseline="0" noProof="0" dirty="0">
                  <a:ln>
                    <a:noFill/>
                  </a:ln>
                  <a:solidFill>
                    <a:srgbClr val="ABC3D7"/>
                  </a:solidFill>
                  <a:effectLst/>
                  <a:uLnTx/>
                  <a:uFillTx/>
                  <a:latin typeface="Century Gothic Paneuropean"/>
                  <a:ea typeface="Century Gothic Paneuropean"/>
                  <a:cs typeface="Century Gothic Paneuropean"/>
                  <a:sym typeface="Century Gothic Paneuropean"/>
                </a:rPr>
                <a:t>Click here to access all the Career Service resources, quizzes, and interactive tools</a:t>
              </a:r>
              <a:r>
                <a:rPr kumimoji="0" lang="en-US" sz="1316" b="0" i="0" u="none" strike="noStrike" kern="1200" cap="none" spc="0" normalizeH="0" baseline="0" noProof="0" dirty="0">
                  <a:ln>
                    <a:noFill/>
                  </a:ln>
                  <a:solidFill>
                    <a:srgbClr val="ABC3D7"/>
                  </a:solidFill>
                  <a:effectLst/>
                  <a:uLnTx/>
                  <a:uFillTx/>
                  <a:latin typeface="Century Gothic Paneuropean"/>
                  <a:ea typeface="Century Gothic Paneuropean"/>
                  <a:cs typeface="Century Gothic Paneuropean"/>
                  <a:sym typeface="Century Gothic Paneuropean"/>
                </a:rPr>
                <a:t>!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 rot="-652670">
            <a:off x="2272627" y="3752015"/>
            <a:ext cx="1367621" cy="2743200"/>
            <a:chOff x="0" y="0"/>
            <a:chExt cx="1945061" cy="390144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45061" cy="3901440"/>
            </a:xfrm>
            <a:custGeom>
              <a:avLst/>
              <a:gdLst/>
              <a:ahLst/>
              <a:cxnLst/>
              <a:rect l="l" t="t" r="r" b="b"/>
              <a:pathLst>
                <a:path w="1945061" h="3901440">
                  <a:moveTo>
                    <a:pt x="0" y="0"/>
                  </a:moveTo>
                  <a:lnTo>
                    <a:pt x="1945061" y="0"/>
                  </a:lnTo>
                  <a:lnTo>
                    <a:pt x="1945061" y="3901440"/>
                  </a:lnTo>
                  <a:lnTo>
                    <a:pt x="0" y="39014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 rot="-637593">
            <a:off x="2559597" y="4846539"/>
            <a:ext cx="793683" cy="337232"/>
            <a:chOff x="0" y="0"/>
            <a:chExt cx="812800" cy="34535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345355"/>
            </a:xfrm>
            <a:custGeom>
              <a:avLst/>
              <a:gdLst/>
              <a:ahLst/>
              <a:cxnLst/>
              <a:rect l="l" t="t" r="r" b="b"/>
              <a:pathLst>
                <a:path w="812800" h="345355">
                  <a:moveTo>
                    <a:pt x="609600" y="0"/>
                  </a:moveTo>
                  <a:cubicBezTo>
                    <a:pt x="721824" y="0"/>
                    <a:pt x="812800" y="77310"/>
                    <a:pt x="812800" y="172677"/>
                  </a:cubicBezTo>
                  <a:cubicBezTo>
                    <a:pt x="812800" y="268045"/>
                    <a:pt x="721824" y="345355"/>
                    <a:pt x="609600" y="345355"/>
                  </a:cubicBezTo>
                  <a:lnTo>
                    <a:pt x="203200" y="345355"/>
                  </a:lnTo>
                  <a:cubicBezTo>
                    <a:pt x="90976" y="345355"/>
                    <a:pt x="0" y="268045"/>
                    <a:pt x="0" y="172677"/>
                  </a:cubicBezTo>
                  <a:cubicBezTo>
                    <a:pt x="0" y="7731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812800" cy="37393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05045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44288" y="1240962"/>
            <a:ext cx="8103425" cy="4376076"/>
            <a:chOff x="0" y="0"/>
            <a:chExt cx="21609134" cy="1166953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7562" b="7562"/>
            <a:stretch>
              <a:fillRect/>
            </a:stretch>
          </p:blipFill>
          <p:spPr>
            <a:xfrm>
              <a:off x="0" y="0"/>
              <a:ext cx="7118378" cy="3762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2124" b="2124"/>
            <a:stretch>
              <a:fillRect/>
            </a:stretch>
          </p:blipFill>
          <p:spPr>
            <a:xfrm>
              <a:off x="0" y="3889845"/>
              <a:ext cx="7118378" cy="3889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l="6851" r="5272"/>
            <a:stretch>
              <a:fillRect/>
            </a:stretch>
          </p:blipFill>
          <p:spPr>
            <a:xfrm>
              <a:off x="0" y="7906691"/>
              <a:ext cx="7118378" cy="3762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5"/>
            <a:srcRect r="7263"/>
            <a:stretch>
              <a:fillRect/>
            </a:stretch>
          </p:blipFill>
          <p:spPr>
            <a:xfrm>
              <a:off x="7245378" y="0"/>
              <a:ext cx="7118378" cy="5771268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6"/>
            <a:srcRect l="12344" r="12344"/>
            <a:stretch>
              <a:fillRect/>
            </a:stretch>
          </p:blipFill>
          <p:spPr>
            <a:xfrm>
              <a:off x="7245378" y="5898268"/>
              <a:ext cx="7118378" cy="5771268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7"/>
            <a:srcRect t="3641" b="3641"/>
            <a:stretch>
              <a:fillRect/>
            </a:stretch>
          </p:blipFill>
          <p:spPr>
            <a:xfrm>
              <a:off x="14490756" y="0"/>
              <a:ext cx="7118378" cy="3762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8"/>
            <a:srcRect l="1932" r="1932"/>
            <a:stretch>
              <a:fillRect/>
            </a:stretch>
          </p:blipFill>
          <p:spPr>
            <a:xfrm>
              <a:off x="14490756" y="3889845"/>
              <a:ext cx="7118378" cy="3889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9"/>
            <a:srcRect l="7100" r="7100"/>
            <a:stretch>
              <a:fillRect/>
            </a:stretch>
          </p:blipFill>
          <p:spPr>
            <a:xfrm>
              <a:off x="14490756" y="7906691"/>
              <a:ext cx="7118378" cy="3762845"/>
            </a:xfrm>
            <a:prstGeom prst="rect">
              <a:avLst/>
            </a:prstGeom>
            <a:ln w="76200">
              <a:solidFill>
                <a:schemeClr val="accent1"/>
              </a:solidFill>
            </a:ln>
          </p:spPr>
        </p:pic>
      </p:grpSp>
      <p:sp>
        <p:nvSpPr>
          <p:cNvPr id="11" name="Freeform 11"/>
          <p:cNvSpPr/>
          <p:nvPr/>
        </p:nvSpPr>
        <p:spPr>
          <a:xfrm>
            <a:off x="1328892" y="857251"/>
            <a:ext cx="864997" cy="345998"/>
          </a:xfrm>
          <a:custGeom>
            <a:avLst/>
            <a:gdLst/>
            <a:ahLst/>
            <a:cxnLst/>
            <a:rect l="l" t="t" r="r" b="b"/>
            <a:pathLst>
              <a:path w="1729993" h="691997">
                <a:moveTo>
                  <a:pt x="0" y="0"/>
                </a:moveTo>
                <a:lnTo>
                  <a:pt x="1729993" y="0"/>
                </a:lnTo>
                <a:lnTo>
                  <a:pt x="1729993" y="691997"/>
                </a:lnTo>
                <a:lnTo>
                  <a:pt x="0" y="6919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9523368" y="5732795"/>
            <a:ext cx="864997" cy="345998"/>
          </a:xfrm>
          <a:custGeom>
            <a:avLst/>
            <a:gdLst/>
            <a:ahLst/>
            <a:cxnLst/>
            <a:rect l="l" t="t" r="r" b="b"/>
            <a:pathLst>
              <a:path w="1729993" h="691997">
                <a:moveTo>
                  <a:pt x="0" y="0"/>
                </a:moveTo>
                <a:lnTo>
                  <a:pt x="1729992" y="0"/>
                </a:lnTo>
                <a:lnTo>
                  <a:pt x="1729992" y="691997"/>
                </a:lnTo>
                <a:lnTo>
                  <a:pt x="0" y="6919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7199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696CD72-44E4-F52E-F878-9687C5C5A2B2}"/>
              </a:ext>
            </a:extLst>
          </p:cNvPr>
          <p:cNvSpPr txBox="1"/>
          <p:nvPr/>
        </p:nvSpPr>
        <p:spPr>
          <a:xfrm>
            <a:off x="838200" y="1336390"/>
            <a:ext cx="6155988" cy="11829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Industry Reports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EDC75-2991-50E4-524F-169F86DA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694304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Gathering information about the industry, the trends, recruiters, skills gaps, challenges, and threats will help you make decisions about your career progression. </a:t>
            </a:r>
          </a:p>
          <a:p>
            <a:endParaRPr lang="en-US" sz="1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BF63A3-7167-4E75-562D-80713E2AD2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5396" y="1927853"/>
            <a:ext cx="3548404" cy="3548404"/>
          </a:xfrm>
          <a:prstGeom prst="rect">
            <a:avLst/>
          </a:prstGeom>
        </p:spPr>
      </p:pic>
      <p:pic>
        <p:nvPicPr>
          <p:cNvPr id="7" name="Content Placeholder 4" descr="A qr code with black dots&#10;&#10;Description automatically generated">
            <a:extLst>
              <a:ext uri="{FF2B5EF4-FFF2-40B4-BE49-F238E27FC236}">
                <a16:creationId xmlns:a16="http://schemas.microsoft.com/office/drawing/2014/main" id="{A0465B8A-9951-9C43-C332-F01368FB2B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902085"/>
            <a:ext cx="1776663" cy="1776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239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540703CB-EAB4-2120-37BC-B16AE89F6FF1}"/>
              </a:ext>
            </a:extLst>
          </p:cNvPr>
          <p:cNvSpPr txBox="1"/>
          <p:nvPr/>
        </p:nvSpPr>
        <p:spPr>
          <a:xfrm>
            <a:off x="803776" y="1336390"/>
            <a:ext cx="6190412" cy="11829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Aptitude tests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E0B03E-9F4F-88DA-9CE7-E25C26EA10A4}"/>
              </a:ext>
            </a:extLst>
          </p:cNvPr>
          <p:cNvSpPr txBox="1"/>
          <p:nvPr/>
        </p:nvSpPr>
        <p:spPr>
          <a:xfrm>
            <a:off x="803776" y="2829330"/>
            <a:ext cx="6190412" cy="33444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The aptitude tests help you uncover your capabilities, understanding your strengths and skills in areas such as verbal, numerical, critical thinking, situational assessment, and logic.   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Some of these may be useful before an interview situation or assessment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centre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. </a:t>
            </a:r>
          </a:p>
        </p:txBody>
      </p:sp>
      <p:pic>
        <p:nvPicPr>
          <p:cNvPr id="2" name="Picture 1" descr="A qr code with black dots&#10;&#10;Description automatically generated">
            <a:extLst>
              <a:ext uri="{FF2B5EF4-FFF2-40B4-BE49-F238E27FC236}">
                <a16:creationId xmlns:a16="http://schemas.microsoft.com/office/drawing/2014/main" id="{1040F4FE-E989-3110-B328-1D3A73614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5107" y="1113947"/>
            <a:ext cx="2524834" cy="252483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09E0B4CD-86EA-BAD7-4A6C-E6A5AD84CAD0}"/>
              </a:ext>
            </a:extLst>
          </p:cNvPr>
          <p:cNvGrpSpPr/>
          <p:nvPr/>
        </p:nvGrpSpPr>
        <p:grpSpPr>
          <a:xfrm>
            <a:off x="7755107" y="4593970"/>
            <a:ext cx="3217334" cy="996961"/>
            <a:chOff x="504830" y="789367"/>
            <a:chExt cx="5126095" cy="1725233"/>
          </a:xfrm>
        </p:grpSpPr>
        <p:pic>
          <p:nvPicPr>
            <p:cNvPr id="7" name="Picture 6" descr="A finger touching a touch screen&#10;&#10;Description automatically generated">
              <a:extLst>
                <a:ext uri="{FF2B5EF4-FFF2-40B4-BE49-F238E27FC236}">
                  <a16:creationId xmlns:a16="http://schemas.microsoft.com/office/drawing/2014/main" id="{B2A84B24-2596-61A0-6104-2AB007C6CDE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06350" y="789367"/>
              <a:ext cx="1707386" cy="1725233"/>
            </a:xfrm>
            <a:prstGeom prst="rect">
              <a:avLst/>
            </a:prstGeom>
          </p:spPr>
        </p:pic>
        <p:pic>
          <p:nvPicPr>
            <p:cNvPr id="12" name="Picture 11" descr="A head with numbers and lights&#10;&#10;Description automatically generated">
              <a:extLst>
                <a:ext uri="{FF2B5EF4-FFF2-40B4-BE49-F238E27FC236}">
                  <a16:creationId xmlns:a16="http://schemas.microsoft.com/office/drawing/2014/main" id="{E8BD29F3-476F-ADBA-892B-7D6D95F49AA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4830" y="789367"/>
              <a:ext cx="1701519" cy="1725233"/>
            </a:xfrm>
            <a:prstGeom prst="rect">
              <a:avLst/>
            </a:prstGeom>
          </p:spPr>
        </p:pic>
        <p:pic>
          <p:nvPicPr>
            <p:cNvPr id="15" name="Picture 14" descr="A paper cut out of a speech bubble&#10;&#10;Description automatically generated">
              <a:extLst>
                <a:ext uri="{FF2B5EF4-FFF2-40B4-BE49-F238E27FC236}">
                  <a16:creationId xmlns:a16="http://schemas.microsoft.com/office/drawing/2014/main" id="{09D0DC03-BD87-0891-63E0-4931B2D00A2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75636" y="789367"/>
              <a:ext cx="1755289" cy="17252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66614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B1B83FE-47F3-6B61-1B07-DB6DEA8FFAB2}"/>
              </a:ext>
            </a:extLst>
          </p:cNvPr>
          <p:cNvSpPr txBox="1"/>
          <p:nvPr/>
        </p:nvSpPr>
        <p:spPr>
          <a:xfrm>
            <a:off x="803776" y="1336390"/>
            <a:ext cx="6190412" cy="11829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Career News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A23DAC-3067-DADE-FB73-5D4B754D8472}"/>
              </a:ext>
            </a:extLst>
          </p:cNvPr>
          <p:cNvSpPr txBox="1"/>
          <p:nvPr/>
        </p:nvSpPr>
        <p:spPr>
          <a:xfrm>
            <a:off x="803776" y="2829330"/>
            <a:ext cx="6190412" cy="33444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The Career stories section of the database allows you to hear real life testimonies from people in the industries.</a:t>
            </a:r>
          </a:p>
        </p:txBody>
      </p:sp>
      <p:pic>
        <p:nvPicPr>
          <p:cNvPr id="2" name="Picture 1" descr="A qr code with black dots&#10;&#10;Description automatically generated">
            <a:extLst>
              <a:ext uri="{FF2B5EF4-FFF2-40B4-BE49-F238E27FC236}">
                <a16:creationId xmlns:a16="http://schemas.microsoft.com/office/drawing/2014/main" id="{5D600DAE-5BC7-86F2-1834-4A65F092DB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5107" y="1113947"/>
            <a:ext cx="2524834" cy="2524834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6E5797F2-17C4-7F01-472D-3BF507DC00B2}"/>
              </a:ext>
            </a:extLst>
          </p:cNvPr>
          <p:cNvGrpSpPr/>
          <p:nvPr/>
        </p:nvGrpSpPr>
        <p:grpSpPr>
          <a:xfrm>
            <a:off x="7755107" y="4207874"/>
            <a:ext cx="3217334" cy="1769153"/>
            <a:chOff x="2839421" y="2966766"/>
            <a:chExt cx="5480832" cy="3013812"/>
          </a:xfrm>
        </p:grpSpPr>
        <p:pic>
          <p:nvPicPr>
            <p:cNvPr id="12" name="Picture 11" descr="A person wearing glasses and a photo of herself&#10;&#10;Description automatically generated">
              <a:extLst>
                <a:ext uri="{FF2B5EF4-FFF2-40B4-BE49-F238E27FC236}">
                  <a16:creationId xmlns:a16="http://schemas.microsoft.com/office/drawing/2014/main" id="{6C4BB771-20B9-FC99-804B-90AB2E30548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39421" y="4451616"/>
              <a:ext cx="2723180" cy="1528962"/>
            </a:xfrm>
            <a:prstGeom prst="rect">
              <a:avLst/>
            </a:prstGeom>
          </p:spPr>
        </p:pic>
        <p:pic>
          <p:nvPicPr>
            <p:cNvPr id="15" name="Picture 14" descr="A person with a photo of himself&#10;&#10;Description automatically generated">
              <a:extLst>
                <a:ext uri="{FF2B5EF4-FFF2-40B4-BE49-F238E27FC236}">
                  <a16:creationId xmlns:a16="http://schemas.microsoft.com/office/drawing/2014/main" id="{3E5CD747-2C62-32F3-B3FE-ABFCB7B6B64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5300" y="2975109"/>
              <a:ext cx="2723180" cy="1520619"/>
            </a:xfrm>
            <a:prstGeom prst="rect">
              <a:avLst/>
            </a:prstGeom>
          </p:spPr>
        </p:pic>
        <p:pic>
          <p:nvPicPr>
            <p:cNvPr id="19" name="Picture 18" descr="A person sitting at a table&#10;&#10;Description automatically generated">
              <a:extLst>
                <a:ext uri="{FF2B5EF4-FFF2-40B4-BE49-F238E27FC236}">
                  <a16:creationId xmlns:a16="http://schemas.microsoft.com/office/drawing/2014/main" id="{A0B1982A-E8F1-AC8E-7066-943AF4076C9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73892" y="2966766"/>
              <a:ext cx="2723927" cy="1528962"/>
            </a:xfrm>
            <a:prstGeom prst="rect">
              <a:avLst/>
            </a:prstGeom>
          </p:spPr>
        </p:pic>
        <p:pic>
          <p:nvPicPr>
            <p:cNvPr id="21" name="Picture 20" descr="A person smiling at camera&#10;&#10;Description automatically generated">
              <a:extLst>
                <a:ext uri="{FF2B5EF4-FFF2-40B4-BE49-F238E27FC236}">
                  <a16:creationId xmlns:a16="http://schemas.microsoft.com/office/drawing/2014/main" id="{93243F14-9BE2-B5A1-C0BE-C75F37B467CE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97073" y="4448789"/>
              <a:ext cx="2723180" cy="153178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65093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CB800B-4B12-DD20-77D5-91389880383C}"/>
              </a:ext>
            </a:extLst>
          </p:cNvPr>
          <p:cNvSpPr txBox="1"/>
          <p:nvPr/>
        </p:nvSpPr>
        <p:spPr>
          <a:xfrm>
            <a:off x="457200" y="1598246"/>
            <a:ext cx="4412419" cy="36262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8000" b="1" i="0" u="none" strike="noStrike" kern="1200" cap="all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Career Tools</a:t>
            </a:r>
          </a:p>
        </p:txBody>
      </p:sp>
      <p:sp>
        <p:nvSpPr>
          <p:cNvPr id="19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1FE67A6-F24D-07F5-90E1-EE629D02D1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09" t="7251" r="12226" b="31936"/>
          <a:stretch/>
        </p:blipFill>
        <p:spPr>
          <a:xfrm>
            <a:off x="6011688" y="607392"/>
            <a:ext cx="5569864" cy="5607923"/>
          </a:xfrm>
          <a:prstGeom prst="rect">
            <a:avLst/>
          </a:prstGeom>
        </p:spPr>
      </p:pic>
      <p:sp>
        <p:nvSpPr>
          <p:cNvPr id="23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099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6" name="Picture 5" descr="A group of keys on a black background&#10;&#10;Description automatically generated">
            <a:extLst>
              <a:ext uri="{FF2B5EF4-FFF2-40B4-BE49-F238E27FC236}">
                <a16:creationId xmlns:a16="http://schemas.microsoft.com/office/drawing/2014/main" id="{C4499B89-9E74-0635-0775-91AA30C00D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" t="23958" r="4167" b="47917"/>
          <a:stretch/>
        </p:blipFill>
        <p:spPr>
          <a:xfrm>
            <a:off x="279143" y="2645749"/>
            <a:ext cx="5221625" cy="15665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5FD37-91F5-8841-970F-2AEDB4B69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>
                <a:latin typeface="+mj-lt"/>
              </a:rPr>
              <a:t>Activity: </a:t>
            </a:r>
          </a:p>
          <a:p>
            <a:pPr marL="0" indent="0">
              <a:buNone/>
            </a:pPr>
            <a:r>
              <a:rPr lang="en-GB" sz="3200" b="1" dirty="0">
                <a:latin typeface="+mj-lt"/>
              </a:rPr>
              <a:t>Search and Share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62160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261</Words>
  <Application>Microsoft Office PowerPoint</Application>
  <PresentationFormat>Widescreen</PresentationFormat>
  <Paragraphs>25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Century Gothic Paneuropean</vt:lpstr>
      <vt:lpstr>Univers</vt:lpstr>
      <vt:lpstr>GradientUnivers</vt:lpstr>
      <vt:lpstr>UWTSD Career Resources</vt:lpstr>
      <vt:lpstr>What we’ll talk about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Danielle Jane</dc:creator>
  <cp:lastModifiedBy>Danielle Jane</cp:lastModifiedBy>
  <cp:revision>1</cp:revision>
  <dcterms:created xsi:type="dcterms:W3CDTF">2024-09-16T15:52:05Z</dcterms:created>
  <dcterms:modified xsi:type="dcterms:W3CDTF">2024-09-16T16:15:18Z</dcterms:modified>
</cp:coreProperties>
</file>